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4" r:id="rId8"/>
    <p:sldId id="267" r:id="rId9"/>
    <p:sldId id="277" r:id="rId10"/>
    <p:sldId id="285" r:id="rId11"/>
    <p:sldId id="280" r:id="rId12"/>
    <p:sldId id="287" r:id="rId13"/>
    <p:sldId id="283" r:id="rId14"/>
    <p:sldId id="286" r:id="rId15"/>
    <p:sldId id="284" r:id="rId16"/>
    <p:sldId id="282" r:id="rId17"/>
    <p:sldId id="264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8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G:\微课堂项目\初中微课堂\初中同步课项目\初中同步微课PPT模板设计\初中同步课PPT模板 效果图\数学封面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微课堂项目\初中微课堂\初中同步课项目\初中同步微课PPT模板设计\初中同步课PPT模板 效果图\数学内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  <p:pic>
        <p:nvPicPr>
          <p:cNvPr id="5" name="图片 4" descr="水印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44" y="785800"/>
            <a:ext cx="8858312" cy="38576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G:\微课堂项目\初中微课堂\初中同步课项目\初中同步微课PPT模板设计\初中同步课PPT模板 效果图\数学尾页设计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563" y="1757263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三角形的中线、角平分线和高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02293"/>
              </p:ext>
            </p:extLst>
          </p:nvPr>
        </p:nvGraphicFramePr>
        <p:xfrm>
          <a:off x="463550" y="914400"/>
          <a:ext cx="8134350" cy="355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453476" imgH="2372698" progId="Word.Document.8">
                  <p:embed/>
                </p:oleObj>
              </mc:Choice>
              <mc:Fallback>
                <p:oleObj name="Document" r:id="rId3" imgW="5453476" imgH="2372698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14400"/>
                        <a:ext cx="8134350" cy="355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384320" y="2067693"/>
            <a:ext cx="1728192" cy="2232249"/>
            <a:chOff x="4658707" y="2537254"/>
            <a:chExt cx="1233237" cy="1592932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CCE8CF"/>
                </a:clrFrom>
                <a:clrTo>
                  <a:srgbClr val="CCE8CF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707" y="2537254"/>
              <a:ext cx="1233237" cy="1425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113623" y="3822409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endPara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84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44083" y="856508"/>
            <a:ext cx="8132373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kumimoji="0" 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阅读下面材料：</a:t>
            </a:r>
            <a:endParaRPr kumimoji="0" 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　　</a:t>
            </a:r>
            <a:r>
              <a:rPr kumimoji="0" lang="zh-C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小伟遇到这样一个问题，如图</a:t>
            </a:r>
            <a:r>
              <a:rPr kumimoji="0" lang="en-US" altLang="zh-C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，在梯形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ABCD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中，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AD</a:t>
            </a:r>
            <a:r>
              <a:rPr kumimoji="0" lang="en-US" altLang="zh-C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∥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BC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，对角线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AC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BD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相交于点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O</a:t>
            </a:r>
            <a:r>
              <a:rPr kumimoji="0" lang="zh-CN" altLang="en-US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若梯形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ABCD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的面积为</a:t>
            </a:r>
            <a:r>
              <a:rPr kumimoji="0" lang="en-US" altLang="zh-CN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1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，试求以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AC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kumimoji="0" lang="en-US" altLang="zh-CN" sz="17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BD</a:t>
            </a:r>
            <a:r>
              <a:rPr kumimoji="0" lang="zh-CN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，</a:t>
            </a:r>
            <a:r>
              <a:rPr lang="en-US" altLang="zh-CN" sz="1700" b="1" i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AD</a:t>
            </a:r>
            <a:r>
              <a:rPr lang="en-US" altLang="zh-CN" sz="17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+</a:t>
            </a:r>
            <a:r>
              <a:rPr lang="en-US" altLang="zh-CN" sz="1700" b="1" i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BC</a:t>
            </a:r>
            <a:r>
              <a:rPr lang="zh-CN" altLang="zh-CN" sz="17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的长度为三边长的三角形的面积</a:t>
            </a:r>
            <a:r>
              <a:rPr lang="zh-CN" altLang="en-US" sz="17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．</a:t>
            </a:r>
            <a:endParaRPr lang="zh-CN" altLang="zh-CN" sz="1700" b="1" dirty="0">
              <a:latin typeface="Times New Roman" pitchFamily="18" charset="0"/>
              <a:ea typeface="楷体_GB2312" pitchFamily="49" charset="-122"/>
              <a:cs typeface="Times New Roman" pitchFamily="18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　　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757754" y="3449488"/>
            <a:ext cx="2290886" cy="1282502"/>
            <a:chOff x="14481" y="-249245"/>
            <a:chExt cx="2073910" cy="1161032"/>
          </a:xfrm>
        </p:grpSpPr>
        <p:pic>
          <p:nvPicPr>
            <p:cNvPr id="8" name="图片 7" descr="学科网(www.zxxk.com)--教育资源门户，提供试卷、教案、课件、论文、素材及各类教学资源下载，还有大量而丰富的教学相关资讯！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81" y="-249245"/>
              <a:ext cx="2073910" cy="106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5576" y="634788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lang="zh-CN" altLang="en-US" sz="12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468274" y="3435846"/>
            <a:ext cx="1676430" cy="1232186"/>
            <a:chOff x="2868796" y="-269248"/>
            <a:chExt cx="1517650" cy="1115482"/>
          </a:xfrm>
        </p:grpSpPr>
        <p:pic>
          <p:nvPicPr>
            <p:cNvPr id="9" name="图片 8" descr="学科网(www.zxxk.com)--教育资源门户，提供试卷、教案、课件、论文、素材及各类教学资源下载，还有大量而丰富的教学相关资讯！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796" y="-269248"/>
              <a:ext cx="1517650" cy="1106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419872" y="569235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lang="zh-CN" altLang="en-US" sz="12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8"/>
            <a:ext cx="81629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56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19078" y="728690"/>
            <a:ext cx="8132373" cy="108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参考小伟同学的思考问题的方法，解决下列问题：</a:t>
            </a: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的三条中线分别为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AD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BE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CF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56176" y="1137107"/>
            <a:ext cx="1885950" cy="2025051"/>
            <a:chOff x="6948264" y="-554223"/>
            <a:chExt cx="1885950" cy="2025051"/>
          </a:xfrm>
        </p:grpSpPr>
        <p:pic>
          <p:nvPicPr>
            <p:cNvPr id="6" name="图片 7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-554223"/>
              <a:ext cx="1885950" cy="188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00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83490" y="119382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2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lang="zh-CN" altLang="en-US" sz="12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85932"/>
            <a:ext cx="5486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56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692227"/>
            <a:ext cx="82089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探索：在如图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至图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中，△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的面积为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）如图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，延长△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的边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到点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，使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CD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，连结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．若△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ACD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的面积为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，则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b="1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（用含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的代数式表示）；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23071" y="3025371"/>
            <a:ext cx="2038297" cy="1488288"/>
            <a:chOff x="6902984" y="545653"/>
            <a:chExt cx="1927848" cy="1407642"/>
          </a:xfrm>
        </p:grpSpPr>
        <p:sp>
          <p:nvSpPr>
            <p:cNvPr id="10" name="任意多边形 9"/>
            <p:cNvSpPr/>
            <p:nvPr/>
          </p:nvSpPr>
          <p:spPr>
            <a:xfrm>
              <a:off x="7172718" y="805343"/>
              <a:ext cx="753136" cy="686288"/>
            </a:xfrm>
            <a:custGeom>
              <a:avLst/>
              <a:gdLst>
                <a:gd name="connsiteX0" fmla="*/ 248717 w 438912"/>
                <a:gd name="connsiteY0" fmla="*/ 0 h 453543"/>
                <a:gd name="connsiteX1" fmla="*/ 0 w 438912"/>
                <a:gd name="connsiteY1" fmla="*/ 453543 h 453543"/>
                <a:gd name="connsiteX2" fmla="*/ 438912 w 438912"/>
                <a:gd name="connsiteY2" fmla="*/ 453543 h 453543"/>
                <a:gd name="connsiteX3" fmla="*/ 248717 w 438912"/>
                <a:gd name="connsiteY3" fmla="*/ 0 h 45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2" h="453543">
                  <a:moveTo>
                    <a:pt x="248717" y="0"/>
                  </a:moveTo>
                  <a:lnTo>
                    <a:pt x="0" y="453543"/>
                  </a:lnTo>
                  <a:lnTo>
                    <a:pt x="438912" y="453543"/>
                  </a:lnTo>
                  <a:lnTo>
                    <a:pt x="24871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602329" y="805342"/>
              <a:ext cx="994804" cy="686290"/>
            </a:xfrm>
            <a:custGeom>
              <a:avLst/>
              <a:gdLst>
                <a:gd name="connsiteX0" fmla="*/ 0 w 651053"/>
                <a:gd name="connsiteY0" fmla="*/ 0 h 475488"/>
                <a:gd name="connsiteX1" fmla="*/ 212141 w 651053"/>
                <a:gd name="connsiteY1" fmla="*/ 475488 h 475488"/>
                <a:gd name="connsiteX2" fmla="*/ 651053 w 651053"/>
                <a:gd name="connsiteY2" fmla="*/ 468173 h 475488"/>
                <a:gd name="connsiteX3" fmla="*/ 0 w 651053"/>
                <a:gd name="connsiteY3" fmla="*/ 0 h 47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053" h="475488">
                  <a:moveTo>
                    <a:pt x="0" y="0"/>
                  </a:moveTo>
                  <a:lnTo>
                    <a:pt x="212141" y="475488"/>
                  </a:lnTo>
                  <a:lnTo>
                    <a:pt x="651053" y="46817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74297" y="1645518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16322" y="1337741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67733" y="1419622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77472" y="545653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02984" y="1337742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72066" y="2786064"/>
            <a:ext cx="2023935" cy="1838853"/>
            <a:chOff x="6902984" y="1916313"/>
            <a:chExt cx="1989496" cy="1807565"/>
          </a:xfrm>
        </p:grpSpPr>
        <p:sp>
          <p:nvSpPr>
            <p:cNvPr id="19" name="任意多边形 18"/>
            <p:cNvSpPr/>
            <p:nvPr/>
          </p:nvSpPr>
          <p:spPr>
            <a:xfrm>
              <a:off x="7172718" y="2575926"/>
              <a:ext cx="753136" cy="686288"/>
            </a:xfrm>
            <a:custGeom>
              <a:avLst/>
              <a:gdLst>
                <a:gd name="connsiteX0" fmla="*/ 248717 w 438912"/>
                <a:gd name="connsiteY0" fmla="*/ 0 h 453543"/>
                <a:gd name="connsiteX1" fmla="*/ 0 w 438912"/>
                <a:gd name="connsiteY1" fmla="*/ 453543 h 453543"/>
                <a:gd name="connsiteX2" fmla="*/ 438912 w 438912"/>
                <a:gd name="connsiteY2" fmla="*/ 453543 h 453543"/>
                <a:gd name="connsiteX3" fmla="*/ 248717 w 438912"/>
                <a:gd name="connsiteY3" fmla="*/ 0 h 45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912" h="453543">
                  <a:moveTo>
                    <a:pt x="248717" y="0"/>
                  </a:moveTo>
                  <a:lnTo>
                    <a:pt x="0" y="453543"/>
                  </a:lnTo>
                  <a:lnTo>
                    <a:pt x="438912" y="453543"/>
                  </a:lnTo>
                  <a:lnTo>
                    <a:pt x="248717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74297" y="34161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77970" y="3108324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67733" y="3190205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07876" y="248790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02984" y="3108325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7366406" y="2077517"/>
              <a:ext cx="1258215" cy="1185062"/>
            </a:xfrm>
            <a:custGeom>
              <a:avLst/>
              <a:gdLst>
                <a:gd name="connsiteX0" fmla="*/ 555956 w 1258215"/>
                <a:gd name="connsiteY0" fmla="*/ 1185062 h 1185062"/>
                <a:gd name="connsiteX1" fmla="*/ 0 w 1258215"/>
                <a:gd name="connsiteY1" fmla="*/ 0 h 1185062"/>
                <a:gd name="connsiteX2" fmla="*/ 1258215 w 1258215"/>
                <a:gd name="connsiteY2" fmla="*/ 1185062 h 1185062"/>
                <a:gd name="connsiteX3" fmla="*/ 555956 w 1258215"/>
                <a:gd name="connsiteY3" fmla="*/ 1185062 h 1185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215" h="1185062">
                  <a:moveTo>
                    <a:pt x="555956" y="1185062"/>
                  </a:moveTo>
                  <a:lnTo>
                    <a:pt x="0" y="0"/>
                  </a:lnTo>
                  <a:lnTo>
                    <a:pt x="1258215" y="1185062"/>
                  </a:lnTo>
                  <a:lnTo>
                    <a:pt x="555956" y="1185062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50635" y="1916313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70"/>
            <a:ext cx="8172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590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92227"/>
            <a:ext cx="809628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例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</a:t>
            </a:r>
            <a:r>
              <a:rPr lang="zh-CN" altLang="en-US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endParaRPr lang="en-US" altLang="zh-CN" b="1" dirty="0">
              <a:solidFill>
                <a:srgbClr val="0000FF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）在图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的基础上延长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到点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，使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BF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，连结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FD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FE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，得到△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DEF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（如图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）．若阴影部分的面积为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，则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</a:t>
            </a:r>
            <a:r>
              <a:rPr lang="en-US" altLang="zh-CN" b="1" baseline="-25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=</a:t>
            </a:r>
            <a:r>
              <a:rPr lang="en-US" altLang="zh-CN" b="1" u="sng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（用含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的代数式表示）．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发现：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143768" y="2928940"/>
            <a:ext cx="1642495" cy="1854771"/>
            <a:chOff x="6744640" y="3013670"/>
            <a:chExt cx="1642495" cy="1854771"/>
          </a:xfrm>
        </p:grpSpPr>
        <p:sp>
          <p:nvSpPr>
            <p:cNvPr id="12" name="TextBox 11"/>
            <p:cNvSpPr txBox="1"/>
            <p:nvPr/>
          </p:nvSpPr>
          <p:spPr>
            <a:xfrm>
              <a:off x="7290116" y="351438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92245" y="3207442"/>
              <a:ext cx="1185062" cy="1660999"/>
              <a:chOff x="5325466" y="3101645"/>
              <a:chExt cx="1185062" cy="1660999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5332781" y="4030675"/>
                <a:ext cx="1170432" cy="431597"/>
              </a:xfrm>
              <a:custGeom>
                <a:avLst/>
                <a:gdLst>
                  <a:gd name="connsiteX0" fmla="*/ 1170432 w 1170432"/>
                  <a:gd name="connsiteY0" fmla="*/ 0 h 431597"/>
                  <a:gd name="connsiteX1" fmla="*/ 241401 w 1170432"/>
                  <a:gd name="connsiteY1" fmla="*/ 0 h 431597"/>
                  <a:gd name="connsiteX2" fmla="*/ 0 w 1170432"/>
                  <a:gd name="connsiteY2" fmla="*/ 431597 h 431597"/>
                  <a:gd name="connsiteX3" fmla="*/ 1170432 w 1170432"/>
                  <a:gd name="connsiteY3" fmla="*/ 0 h 43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432" h="431597">
                    <a:moveTo>
                      <a:pt x="1170432" y="0"/>
                    </a:moveTo>
                    <a:lnTo>
                      <a:pt x="241401" y="0"/>
                    </a:lnTo>
                    <a:lnTo>
                      <a:pt x="0" y="431597"/>
                    </a:lnTo>
                    <a:lnTo>
                      <a:pt x="1170432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5661965" y="3108960"/>
                <a:ext cx="848563" cy="921715"/>
              </a:xfrm>
              <a:custGeom>
                <a:avLst/>
                <a:gdLst>
                  <a:gd name="connsiteX0" fmla="*/ 0 w 848563"/>
                  <a:gd name="connsiteY0" fmla="*/ 0 h 921715"/>
                  <a:gd name="connsiteX1" fmla="*/ 373075 w 848563"/>
                  <a:gd name="connsiteY1" fmla="*/ 921715 h 921715"/>
                  <a:gd name="connsiteX2" fmla="*/ 848563 w 848563"/>
                  <a:gd name="connsiteY2" fmla="*/ 921715 h 921715"/>
                  <a:gd name="connsiteX3" fmla="*/ 0 w 848563"/>
                  <a:gd name="connsiteY3" fmla="*/ 0 h 921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563" h="921715">
                    <a:moveTo>
                      <a:pt x="0" y="0"/>
                    </a:moveTo>
                    <a:lnTo>
                      <a:pt x="373075" y="921715"/>
                    </a:lnTo>
                    <a:lnTo>
                      <a:pt x="848563" y="92171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5325466" y="3101645"/>
                <a:ext cx="519379" cy="1379276"/>
              </a:xfrm>
              <a:custGeom>
                <a:avLst/>
                <a:gdLst>
                  <a:gd name="connsiteX0" fmla="*/ 336499 w 519379"/>
                  <a:gd name="connsiteY0" fmla="*/ 0 h 1345997"/>
                  <a:gd name="connsiteX1" fmla="*/ 0 w 519379"/>
                  <a:gd name="connsiteY1" fmla="*/ 1345997 h 1345997"/>
                  <a:gd name="connsiteX2" fmla="*/ 519379 w 519379"/>
                  <a:gd name="connsiteY2" fmla="*/ 468173 h 1345997"/>
                  <a:gd name="connsiteX3" fmla="*/ 336499 w 519379"/>
                  <a:gd name="connsiteY3" fmla="*/ 0 h 134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379" h="1345997">
                    <a:moveTo>
                      <a:pt x="336499" y="0"/>
                    </a:moveTo>
                    <a:lnTo>
                      <a:pt x="0" y="1345997"/>
                    </a:lnTo>
                    <a:lnTo>
                      <a:pt x="519379" y="468173"/>
                    </a:lnTo>
                    <a:lnTo>
                      <a:pt x="336499" y="0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91012" y="4454867"/>
                <a:ext cx="4539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latin typeface="Times New Roman" pitchFamily="18" charset="0"/>
                    <a:cs typeface="Times New Roman" pitchFamily="18" charset="0"/>
                  </a:rPr>
                  <a:t>图</a:t>
                </a:r>
                <a:r>
                  <a:rPr lang="en-US" altLang="zh-CN" sz="14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CN" altLang="en-US" sz="1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5586655" y="3584448"/>
                <a:ext cx="435913" cy="438912"/>
              </a:xfrm>
              <a:custGeom>
                <a:avLst/>
                <a:gdLst>
                  <a:gd name="connsiteX0" fmla="*/ 256032 w 431597"/>
                  <a:gd name="connsiteY0" fmla="*/ 0 h 438912"/>
                  <a:gd name="connsiteX1" fmla="*/ 0 w 431597"/>
                  <a:gd name="connsiteY1" fmla="*/ 438912 h 438912"/>
                  <a:gd name="connsiteX2" fmla="*/ 431597 w 431597"/>
                  <a:gd name="connsiteY2" fmla="*/ 431597 h 438912"/>
                  <a:gd name="connsiteX3" fmla="*/ 256032 w 431597"/>
                  <a:gd name="connsiteY3" fmla="*/ 0 h 43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597" h="438912">
                    <a:moveTo>
                      <a:pt x="256032" y="0"/>
                    </a:moveTo>
                    <a:lnTo>
                      <a:pt x="0" y="438912"/>
                    </a:lnTo>
                    <a:lnTo>
                      <a:pt x="431597" y="431597"/>
                    </a:lnTo>
                    <a:lnTo>
                      <a:pt x="256032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049532" y="3889096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76565" y="30136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44640" y="4352270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2625" y="4013551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96336" y="3912842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22"/>
            <a:ext cx="8248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1007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496492" y="4011910"/>
            <a:ext cx="4464496" cy="31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点拨</a:t>
            </a: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注意找出各个面的图形特征．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492" y="756920"/>
            <a:ext cx="5731692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应用：</a:t>
            </a:r>
            <a:endParaRPr lang="en-US" altLang="zh-CN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去年在面积为</a:t>
            </a:r>
            <a:r>
              <a:rPr lang="en-US" altLang="zh-CN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 m</a:t>
            </a:r>
            <a:r>
              <a:rPr lang="en-US" altLang="zh-CN" b="1" baseline="300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的△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空地上在中了某种花卉．今年准备扩大种植规模，把△</a:t>
            </a:r>
            <a:r>
              <a:rPr lang="en-US" altLang="zh-CN" b="1" i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ABC</a:t>
            </a:r>
            <a:r>
              <a:rPr lang="zh-CN" altLang="en-US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向外进行两次扩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6527440" y="1266608"/>
            <a:ext cx="1722660" cy="2240845"/>
            <a:chOff x="6845876" y="1718802"/>
            <a:chExt cx="1722660" cy="2240845"/>
          </a:xfrm>
        </p:grpSpPr>
        <p:grpSp>
          <p:nvGrpSpPr>
            <p:cNvPr id="14" name="组合 13"/>
            <p:cNvGrpSpPr/>
            <p:nvPr/>
          </p:nvGrpSpPr>
          <p:grpSpPr>
            <a:xfrm>
              <a:off x="7110374" y="1872691"/>
              <a:ext cx="1250900" cy="1616659"/>
              <a:chOff x="7110374" y="1872691"/>
              <a:chExt cx="1250900" cy="1616659"/>
            </a:xfrm>
          </p:grpSpPr>
          <p:sp>
            <p:nvSpPr>
              <p:cNvPr id="8" name="任意多边形 7"/>
              <p:cNvSpPr/>
              <p:nvPr/>
            </p:nvSpPr>
            <p:spPr>
              <a:xfrm>
                <a:off x="7324537" y="2676339"/>
                <a:ext cx="537281" cy="206874"/>
              </a:xfrm>
              <a:custGeom>
                <a:avLst/>
                <a:gdLst>
                  <a:gd name="connsiteX0" fmla="*/ 124358 w 526694"/>
                  <a:gd name="connsiteY0" fmla="*/ 7315 h 204826"/>
                  <a:gd name="connsiteX1" fmla="*/ 526694 w 526694"/>
                  <a:gd name="connsiteY1" fmla="*/ 0 h 204826"/>
                  <a:gd name="connsiteX2" fmla="*/ 0 w 526694"/>
                  <a:gd name="connsiteY2" fmla="*/ 204826 h 204826"/>
                  <a:gd name="connsiteX3" fmla="*/ 124358 w 526694"/>
                  <a:gd name="connsiteY3" fmla="*/ 7315 h 204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6694" h="204826">
                    <a:moveTo>
                      <a:pt x="124358" y="7315"/>
                    </a:moveTo>
                    <a:lnTo>
                      <a:pt x="526694" y="0"/>
                    </a:lnTo>
                    <a:lnTo>
                      <a:pt x="0" y="204826"/>
                    </a:lnTo>
                    <a:lnTo>
                      <a:pt x="124358" y="7315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7483449" y="2282342"/>
                <a:ext cx="358445" cy="402336"/>
              </a:xfrm>
              <a:custGeom>
                <a:avLst/>
                <a:gdLst>
                  <a:gd name="connsiteX0" fmla="*/ 358445 w 358445"/>
                  <a:gd name="connsiteY0" fmla="*/ 395021 h 402336"/>
                  <a:gd name="connsiteX1" fmla="*/ 0 w 358445"/>
                  <a:gd name="connsiteY1" fmla="*/ 0 h 402336"/>
                  <a:gd name="connsiteX2" fmla="*/ 160935 w 358445"/>
                  <a:gd name="connsiteY2" fmla="*/ 402336 h 402336"/>
                  <a:gd name="connsiteX3" fmla="*/ 358445 w 358445"/>
                  <a:gd name="connsiteY3" fmla="*/ 395021 h 4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445" h="402336">
                    <a:moveTo>
                      <a:pt x="358445" y="395021"/>
                    </a:moveTo>
                    <a:lnTo>
                      <a:pt x="0" y="0"/>
                    </a:lnTo>
                    <a:lnTo>
                      <a:pt x="160935" y="402336"/>
                    </a:lnTo>
                    <a:lnTo>
                      <a:pt x="358445" y="395021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7322515" y="2282342"/>
                <a:ext cx="248717" cy="592532"/>
              </a:xfrm>
              <a:custGeom>
                <a:avLst/>
                <a:gdLst>
                  <a:gd name="connsiteX0" fmla="*/ 0 w 248717"/>
                  <a:gd name="connsiteY0" fmla="*/ 592532 h 592532"/>
                  <a:gd name="connsiteX1" fmla="*/ 248717 w 248717"/>
                  <a:gd name="connsiteY1" fmla="*/ 204826 h 592532"/>
                  <a:gd name="connsiteX2" fmla="*/ 160934 w 248717"/>
                  <a:gd name="connsiteY2" fmla="*/ 0 h 592532"/>
                  <a:gd name="connsiteX3" fmla="*/ 0 w 248717"/>
                  <a:gd name="connsiteY3" fmla="*/ 592532 h 59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717" h="592532">
                    <a:moveTo>
                      <a:pt x="0" y="592532"/>
                    </a:moveTo>
                    <a:lnTo>
                      <a:pt x="248717" y="204826"/>
                    </a:lnTo>
                    <a:lnTo>
                      <a:pt x="160934" y="0"/>
                    </a:lnTo>
                    <a:lnTo>
                      <a:pt x="0" y="592532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>
                <a:off x="7190842" y="2487168"/>
                <a:ext cx="1170432" cy="994867"/>
              </a:xfrm>
              <a:custGeom>
                <a:avLst/>
                <a:gdLst>
                  <a:gd name="connsiteX0" fmla="*/ 131673 w 1170432"/>
                  <a:gd name="connsiteY0" fmla="*/ 402336 h 994867"/>
                  <a:gd name="connsiteX1" fmla="*/ 0 w 1170432"/>
                  <a:gd name="connsiteY1" fmla="*/ 994867 h 994867"/>
                  <a:gd name="connsiteX2" fmla="*/ 1170432 w 1170432"/>
                  <a:gd name="connsiteY2" fmla="*/ 0 h 994867"/>
                  <a:gd name="connsiteX3" fmla="*/ 131673 w 1170432"/>
                  <a:gd name="connsiteY3" fmla="*/ 402336 h 994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0432" h="994867">
                    <a:moveTo>
                      <a:pt x="131673" y="402336"/>
                    </a:moveTo>
                    <a:lnTo>
                      <a:pt x="0" y="994867"/>
                    </a:lnTo>
                    <a:lnTo>
                      <a:pt x="1170432" y="0"/>
                    </a:lnTo>
                    <a:lnTo>
                      <a:pt x="131673" y="402336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110374" y="1872691"/>
                <a:ext cx="373076" cy="1616659"/>
              </a:xfrm>
              <a:custGeom>
                <a:avLst/>
                <a:gdLst>
                  <a:gd name="connsiteX0" fmla="*/ 0 w 373076"/>
                  <a:gd name="connsiteY0" fmla="*/ 0 h 1616659"/>
                  <a:gd name="connsiteX1" fmla="*/ 73152 w 373076"/>
                  <a:gd name="connsiteY1" fmla="*/ 1616659 h 1616659"/>
                  <a:gd name="connsiteX2" fmla="*/ 373076 w 373076"/>
                  <a:gd name="connsiteY2" fmla="*/ 416967 h 1616659"/>
                  <a:gd name="connsiteX3" fmla="*/ 0 w 373076"/>
                  <a:gd name="connsiteY3" fmla="*/ 0 h 1616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076" h="1616659">
                    <a:moveTo>
                      <a:pt x="0" y="0"/>
                    </a:moveTo>
                    <a:lnTo>
                      <a:pt x="73152" y="1616659"/>
                    </a:lnTo>
                    <a:lnTo>
                      <a:pt x="373076" y="4169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7110374" y="1880006"/>
                <a:ext cx="1250900" cy="797357"/>
              </a:xfrm>
              <a:custGeom>
                <a:avLst/>
                <a:gdLst>
                  <a:gd name="connsiteX0" fmla="*/ 1250900 w 1250900"/>
                  <a:gd name="connsiteY0" fmla="*/ 607162 h 797357"/>
                  <a:gd name="connsiteX1" fmla="*/ 0 w 1250900"/>
                  <a:gd name="connsiteY1" fmla="*/ 0 h 797357"/>
                  <a:gd name="connsiteX2" fmla="*/ 731520 w 1250900"/>
                  <a:gd name="connsiteY2" fmla="*/ 797357 h 797357"/>
                  <a:gd name="connsiteX3" fmla="*/ 1250900 w 1250900"/>
                  <a:gd name="connsiteY3" fmla="*/ 607162 h 79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0900" h="797357">
                    <a:moveTo>
                      <a:pt x="1250900" y="607162"/>
                    </a:moveTo>
                    <a:lnTo>
                      <a:pt x="0" y="0"/>
                    </a:lnTo>
                    <a:lnTo>
                      <a:pt x="731520" y="797357"/>
                    </a:lnTo>
                    <a:lnTo>
                      <a:pt x="1250900" y="607162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845876" y="1718802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44408" y="2321985"/>
              <a:ext cx="324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98768" y="3403038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06910" y="267633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85397" y="2054673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04563" y="2624013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23049" y="248871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11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43828" y="261116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11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60982" y="2360203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b="1" i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11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02406" y="365187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8"/>
            <a:ext cx="571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86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3808" y="1995686"/>
            <a:ext cx="3531736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指点迷津</a:t>
            </a:r>
            <a:endParaRPr lang="zh-CN" altLang="en-US" sz="65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91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763688" y="2643758"/>
            <a:ext cx="5688632" cy="968760"/>
          </a:xfrm>
          <a:custGeom>
            <a:avLst/>
            <a:gdLst>
              <a:gd name="connsiteX0" fmla="*/ 0 w 6096000"/>
              <a:gd name="connsiteY0" fmla="*/ 161463 h 968760"/>
              <a:gd name="connsiteX1" fmla="*/ 161463 w 6096000"/>
              <a:gd name="connsiteY1" fmla="*/ 0 h 968760"/>
              <a:gd name="connsiteX2" fmla="*/ 5934537 w 6096000"/>
              <a:gd name="connsiteY2" fmla="*/ 0 h 968760"/>
              <a:gd name="connsiteX3" fmla="*/ 6096000 w 6096000"/>
              <a:gd name="connsiteY3" fmla="*/ 161463 h 968760"/>
              <a:gd name="connsiteX4" fmla="*/ 6096000 w 6096000"/>
              <a:gd name="connsiteY4" fmla="*/ 807297 h 968760"/>
              <a:gd name="connsiteX5" fmla="*/ 5934537 w 6096000"/>
              <a:gd name="connsiteY5" fmla="*/ 968760 h 968760"/>
              <a:gd name="connsiteX6" fmla="*/ 161463 w 6096000"/>
              <a:gd name="connsiteY6" fmla="*/ 968760 h 968760"/>
              <a:gd name="connsiteX7" fmla="*/ 0 w 6096000"/>
              <a:gd name="connsiteY7" fmla="*/ 807297 h 968760"/>
              <a:gd name="connsiteX8" fmla="*/ 0 w 6096000"/>
              <a:gd name="connsiteY8" fmla="*/ 161463 h 9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968760">
                <a:moveTo>
                  <a:pt x="0" y="161463"/>
                </a:moveTo>
                <a:cubicBezTo>
                  <a:pt x="0" y="72289"/>
                  <a:pt x="72289" y="0"/>
                  <a:pt x="161463" y="0"/>
                </a:cubicBezTo>
                <a:lnTo>
                  <a:pt x="5934537" y="0"/>
                </a:lnTo>
                <a:cubicBezTo>
                  <a:pt x="6023711" y="0"/>
                  <a:pt x="6096000" y="72289"/>
                  <a:pt x="6096000" y="161463"/>
                </a:cubicBezTo>
                <a:lnTo>
                  <a:pt x="6096000" y="807297"/>
                </a:lnTo>
                <a:cubicBezTo>
                  <a:pt x="6096000" y="896471"/>
                  <a:pt x="6023711" y="968760"/>
                  <a:pt x="5934537" y="968760"/>
                </a:cubicBezTo>
                <a:lnTo>
                  <a:pt x="161463" y="968760"/>
                </a:lnTo>
                <a:cubicBezTo>
                  <a:pt x="72289" y="968760"/>
                  <a:pt x="0" y="896471"/>
                  <a:pt x="0" y="807297"/>
                </a:cubicBezTo>
                <a:lnTo>
                  <a:pt x="0" y="161463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34921" tIns="134921" rIns="134921" bIns="134921" numCol="1" spcCol="1270" anchor="ctr" anchorCtr="0">
            <a:noAutofit/>
          </a:bodyPr>
          <a:lstStyle/>
          <a:p>
            <a:pPr lvl="0" algn="l" defTabSz="1022350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　　</a:t>
            </a:r>
            <a:r>
              <a:rPr lang="en-US" altLang="zh-CN" sz="2000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000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．</a:t>
            </a:r>
            <a:r>
              <a:rPr lang="zh-CN" altLang="en-US" sz="20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掌握好三角形的中线的有关性质．</a:t>
            </a:r>
            <a:endParaRPr lang="zh-CN" altLang="en-US" sz="2000" b="1" kern="12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80"/>
            <a:ext cx="590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742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43808" y="1901678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课标引路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/>
          </p:cNvSpPr>
          <p:nvPr/>
        </p:nvSpPr>
        <p:spPr>
          <a:xfrm>
            <a:off x="1907704" y="1563638"/>
            <a:ext cx="554461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．三角形的中线、角平分线、高的概念，学会它们的画法；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000" b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　</a:t>
            </a:r>
            <a:endParaRPr lang="zh-CN" altLang="zh-CN" sz="2000" b="1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763688" y="1419622"/>
            <a:ext cx="5832648" cy="2016224"/>
          </a:xfrm>
          <a:prstGeom prst="round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12"/>
            <a:ext cx="5457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30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15816" y="1923678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20360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395536" y="987573"/>
            <a:ext cx="1527668" cy="576065"/>
          </a:xfrm>
          <a:custGeom>
            <a:avLst/>
            <a:gdLst>
              <a:gd name="connsiteX0" fmla="*/ 130784 w 1975034"/>
              <a:gd name="connsiteY0" fmla="*/ 0 h 784546"/>
              <a:gd name="connsiteX1" fmla="*/ 1844250 w 1975034"/>
              <a:gd name="connsiteY1" fmla="*/ 0 h 784546"/>
              <a:gd name="connsiteX2" fmla="*/ 1975034 w 1975034"/>
              <a:gd name="connsiteY2" fmla="*/ 130784 h 784546"/>
              <a:gd name="connsiteX3" fmla="*/ 1975034 w 1975034"/>
              <a:gd name="connsiteY3" fmla="*/ 784546 h 784546"/>
              <a:gd name="connsiteX4" fmla="*/ 1975034 w 1975034"/>
              <a:gd name="connsiteY4" fmla="*/ 784546 h 784546"/>
              <a:gd name="connsiteX5" fmla="*/ 0 w 1975034"/>
              <a:gd name="connsiteY5" fmla="*/ 784546 h 784546"/>
              <a:gd name="connsiteX6" fmla="*/ 0 w 1975034"/>
              <a:gd name="connsiteY6" fmla="*/ 784546 h 784546"/>
              <a:gd name="connsiteX7" fmla="*/ 0 w 1975034"/>
              <a:gd name="connsiteY7" fmla="*/ 130784 h 784546"/>
              <a:gd name="connsiteX8" fmla="*/ 130784 w 1975034"/>
              <a:gd name="connsiteY8" fmla="*/ 0 h 78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034" h="784546">
                <a:moveTo>
                  <a:pt x="130784" y="0"/>
                </a:moveTo>
                <a:lnTo>
                  <a:pt x="1844250" y="0"/>
                </a:lnTo>
                <a:cubicBezTo>
                  <a:pt x="1916480" y="0"/>
                  <a:pt x="1975034" y="58554"/>
                  <a:pt x="1975034" y="130784"/>
                </a:cubicBezTo>
                <a:lnTo>
                  <a:pt x="1975034" y="784546"/>
                </a:lnTo>
                <a:lnTo>
                  <a:pt x="1975034" y="784546"/>
                </a:lnTo>
                <a:lnTo>
                  <a:pt x="0" y="784546"/>
                </a:lnTo>
                <a:lnTo>
                  <a:pt x="0" y="784546"/>
                </a:lnTo>
                <a:lnTo>
                  <a:pt x="0" y="130784"/>
                </a:lnTo>
                <a:cubicBezTo>
                  <a:pt x="0" y="58554"/>
                  <a:pt x="58554" y="0"/>
                  <a:pt x="130784" y="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2120" tIns="82120" rIns="82120" bIns="43815" numCol="1" spcCol="1270" anchor="ctr" anchorCtr="0">
            <a:noAutofit/>
          </a:bodyPr>
          <a:lstStyle/>
          <a:p>
            <a:pPr lvl="0" algn="ctr" defTabSz="1022350">
              <a:spcBef>
                <a:spcPct val="0"/>
              </a:spcBef>
            </a:pPr>
            <a:r>
              <a:rPr lang="zh-CN" altLang="en-US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三角形的高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395536" y="3496205"/>
            <a:ext cx="1599676" cy="576065"/>
          </a:xfrm>
          <a:custGeom>
            <a:avLst/>
            <a:gdLst>
              <a:gd name="connsiteX0" fmla="*/ 130784 w 1975034"/>
              <a:gd name="connsiteY0" fmla="*/ 0 h 784546"/>
              <a:gd name="connsiteX1" fmla="*/ 1844250 w 1975034"/>
              <a:gd name="connsiteY1" fmla="*/ 0 h 784546"/>
              <a:gd name="connsiteX2" fmla="*/ 1975034 w 1975034"/>
              <a:gd name="connsiteY2" fmla="*/ 130784 h 784546"/>
              <a:gd name="connsiteX3" fmla="*/ 1975034 w 1975034"/>
              <a:gd name="connsiteY3" fmla="*/ 784546 h 784546"/>
              <a:gd name="connsiteX4" fmla="*/ 1975034 w 1975034"/>
              <a:gd name="connsiteY4" fmla="*/ 784546 h 784546"/>
              <a:gd name="connsiteX5" fmla="*/ 0 w 1975034"/>
              <a:gd name="connsiteY5" fmla="*/ 784546 h 784546"/>
              <a:gd name="connsiteX6" fmla="*/ 0 w 1975034"/>
              <a:gd name="connsiteY6" fmla="*/ 784546 h 784546"/>
              <a:gd name="connsiteX7" fmla="*/ 0 w 1975034"/>
              <a:gd name="connsiteY7" fmla="*/ 130784 h 784546"/>
              <a:gd name="connsiteX8" fmla="*/ 130784 w 1975034"/>
              <a:gd name="connsiteY8" fmla="*/ 0 h 78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034" h="784546">
                <a:moveTo>
                  <a:pt x="130784" y="0"/>
                </a:moveTo>
                <a:lnTo>
                  <a:pt x="1844250" y="0"/>
                </a:lnTo>
                <a:cubicBezTo>
                  <a:pt x="1916480" y="0"/>
                  <a:pt x="1975034" y="58554"/>
                  <a:pt x="1975034" y="130784"/>
                </a:cubicBezTo>
                <a:lnTo>
                  <a:pt x="1975034" y="784546"/>
                </a:lnTo>
                <a:lnTo>
                  <a:pt x="1975034" y="784546"/>
                </a:lnTo>
                <a:lnTo>
                  <a:pt x="0" y="784546"/>
                </a:lnTo>
                <a:lnTo>
                  <a:pt x="0" y="784546"/>
                </a:lnTo>
                <a:lnTo>
                  <a:pt x="0" y="130784"/>
                </a:lnTo>
                <a:cubicBezTo>
                  <a:pt x="0" y="58554"/>
                  <a:pt x="58554" y="0"/>
                  <a:pt x="130784" y="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2120" tIns="82120" rIns="82120" bIns="43815" numCol="1" spcCol="1270" anchor="ctr" anchorCtr="0">
            <a:noAutofit/>
          </a:bodyPr>
          <a:lstStyle/>
          <a:p>
            <a:pPr lvl="0" algn="ctr" defTabSz="1022350">
              <a:spcBef>
                <a:spcPct val="0"/>
              </a:spcBef>
            </a:pPr>
            <a:r>
              <a:rPr lang="zh-CN" altLang="en-US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三角形的中线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92080" y="31682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zh-CN" alt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215629" y="1817356"/>
            <a:ext cx="1706704" cy="1504482"/>
            <a:chOff x="1984948" y="1489889"/>
            <a:chExt cx="1410039" cy="1504482"/>
          </a:xfrm>
        </p:grpSpPr>
        <p:grpSp>
          <p:nvGrpSpPr>
            <p:cNvPr id="12" name="组合 11"/>
            <p:cNvGrpSpPr/>
            <p:nvPr/>
          </p:nvGrpSpPr>
          <p:grpSpPr>
            <a:xfrm>
              <a:off x="1984948" y="1489889"/>
              <a:ext cx="1410039" cy="1490102"/>
              <a:chOff x="1480892" y="1563638"/>
              <a:chExt cx="1410039" cy="1490102"/>
            </a:xfrm>
          </p:grpSpPr>
          <p:sp>
            <p:nvSpPr>
              <p:cNvPr id="4" name="等腰三角形 3"/>
              <p:cNvSpPr/>
              <p:nvPr/>
            </p:nvSpPr>
            <p:spPr>
              <a:xfrm>
                <a:off x="1691680" y="1851670"/>
                <a:ext cx="864096" cy="936104"/>
              </a:xfrm>
              <a:prstGeom prst="triangle">
                <a:avLst>
                  <a:gd name="adj" fmla="val 75196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386875" y="2684408"/>
                <a:ext cx="5040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 </a:t>
                </a:r>
                <a:endParaRPr lang="zh-CN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2230046" y="1563638"/>
                <a:ext cx="279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1480892" y="2684408"/>
                <a:ext cx="279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en-US" b="1" dirty="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2477743" y="2625039"/>
              <a:ext cx="247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b="1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2927327" y="2050274"/>
              <a:ext cx="247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21495" y="1975361"/>
              <a:ext cx="2373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b="1" dirty="0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7247428" y="2128244"/>
            <a:ext cx="9812" cy="9070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7062637" y="2128686"/>
            <a:ext cx="192897" cy="92944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6978908" y="2122024"/>
            <a:ext cx="278808" cy="9427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195736" y="3541453"/>
            <a:ext cx="619268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连结三角形的一个顶点和它</a:t>
            </a:r>
            <a:r>
              <a:rPr lang="zh-CN" altLang="en-US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对边中点</a:t>
            </a:r>
            <a:r>
              <a:rPr lang="zh-CN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线段</a:t>
            </a:r>
            <a:r>
              <a:rPr lang="zh-CN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叫做三角形这边上的中线．</a:t>
            </a:r>
            <a:endParaRPr lang="zh-CN" altLang="en-US" b="1" dirty="0"/>
          </a:p>
        </p:txBody>
      </p:sp>
      <p:sp>
        <p:nvSpPr>
          <p:cNvPr id="28" name="任意多边形 27"/>
          <p:cNvSpPr/>
          <p:nvPr/>
        </p:nvSpPr>
        <p:spPr>
          <a:xfrm>
            <a:off x="395536" y="2242239"/>
            <a:ext cx="1527668" cy="576065"/>
          </a:xfrm>
          <a:custGeom>
            <a:avLst/>
            <a:gdLst>
              <a:gd name="connsiteX0" fmla="*/ 130784 w 1975034"/>
              <a:gd name="connsiteY0" fmla="*/ 0 h 784546"/>
              <a:gd name="connsiteX1" fmla="*/ 1844250 w 1975034"/>
              <a:gd name="connsiteY1" fmla="*/ 0 h 784546"/>
              <a:gd name="connsiteX2" fmla="*/ 1975034 w 1975034"/>
              <a:gd name="connsiteY2" fmla="*/ 130784 h 784546"/>
              <a:gd name="connsiteX3" fmla="*/ 1975034 w 1975034"/>
              <a:gd name="connsiteY3" fmla="*/ 784546 h 784546"/>
              <a:gd name="connsiteX4" fmla="*/ 1975034 w 1975034"/>
              <a:gd name="connsiteY4" fmla="*/ 784546 h 784546"/>
              <a:gd name="connsiteX5" fmla="*/ 0 w 1975034"/>
              <a:gd name="connsiteY5" fmla="*/ 784546 h 784546"/>
              <a:gd name="connsiteX6" fmla="*/ 0 w 1975034"/>
              <a:gd name="connsiteY6" fmla="*/ 784546 h 784546"/>
              <a:gd name="connsiteX7" fmla="*/ 0 w 1975034"/>
              <a:gd name="connsiteY7" fmla="*/ 130784 h 784546"/>
              <a:gd name="connsiteX8" fmla="*/ 130784 w 1975034"/>
              <a:gd name="connsiteY8" fmla="*/ 0 h 78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034" h="784546">
                <a:moveTo>
                  <a:pt x="130784" y="0"/>
                </a:moveTo>
                <a:lnTo>
                  <a:pt x="1844250" y="0"/>
                </a:lnTo>
                <a:cubicBezTo>
                  <a:pt x="1916480" y="0"/>
                  <a:pt x="1975034" y="58554"/>
                  <a:pt x="1975034" y="130784"/>
                </a:cubicBezTo>
                <a:lnTo>
                  <a:pt x="1975034" y="784546"/>
                </a:lnTo>
                <a:lnTo>
                  <a:pt x="1975034" y="784546"/>
                </a:lnTo>
                <a:lnTo>
                  <a:pt x="0" y="784546"/>
                </a:lnTo>
                <a:lnTo>
                  <a:pt x="0" y="784546"/>
                </a:lnTo>
                <a:lnTo>
                  <a:pt x="0" y="130784"/>
                </a:lnTo>
                <a:cubicBezTo>
                  <a:pt x="0" y="58554"/>
                  <a:pt x="58554" y="0"/>
                  <a:pt x="130784" y="0"/>
                </a:cubicBez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2120" tIns="82120" rIns="82120" bIns="43815" numCol="1" spcCol="1270" anchor="ctr" anchorCtr="0">
            <a:noAutofit/>
          </a:bodyPr>
          <a:lstStyle/>
          <a:p>
            <a:pPr lvl="0" algn="ctr" defTabSz="1022350">
              <a:spcBef>
                <a:spcPct val="0"/>
              </a:spcBef>
            </a:pPr>
            <a:r>
              <a:rPr lang="zh-CN" altLang="en-US" b="1" kern="12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三角形的角平分线</a:t>
            </a:r>
          </a:p>
        </p:txBody>
      </p:sp>
      <p:sp>
        <p:nvSpPr>
          <p:cNvPr id="25" name="矩形 24"/>
          <p:cNvSpPr/>
          <p:nvPr/>
        </p:nvSpPr>
        <p:spPr>
          <a:xfrm>
            <a:off x="2121945" y="2088136"/>
            <a:ext cx="4322263" cy="112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  <a:tabLst>
                <a:tab pos="1600200" algn="l"/>
                <a:tab pos="2800350" algn="l"/>
                <a:tab pos="4000500" algn="l"/>
              </a:tabLst>
            </a:pPr>
            <a:r>
              <a:rPr lang="zh-CN" altLang="zh-CN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三角形一个角的</a:t>
            </a:r>
            <a:r>
              <a:rPr lang="zh-CN" altLang="en-US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平分线</a:t>
            </a:r>
            <a:r>
              <a:rPr lang="zh-CN" altLang="zh-CN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与这个角的对边相交，以这个</a:t>
            </a:r>
            <a:r>
              <a:rPr lang="zh-CN" altLang="en-US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交点</a:t>
            </a:r>
            <a:r>
              <a:rPr lang="zh-CN" altLang="zh-CN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和</a:t>
            </a:r>
            <a:r>
              <a:rPr lang="zh-CN" altLang="en-US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顶点之间</a:t>
            </a:r>
            <a:r>
              <a:rPr lang="zh-CN" altLang="zh-CN" b="1" kern="100" dirty="0">
                <a:latin typeface="宋体" panose="02010600030101010101" pitchFamily="2" charset="-122"/>
                <a:cs typeface="Courier New" panose="02070309020205020404" pitchFamily="49" charset="0"/>
              </a:rPr>
              <a:t>线段叫做三角形的角平分线．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6"/>
            <a:ext cx="61055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39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97304" y="1929179"/>
            <a:ext cx="3518912" cy="1092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500" dirty="0">
                <a:latin typeface="华文行楷" panose="02010800040101010101" pitchFamily="2" charset="-122"/>
                <a:ea typeface="华文行楷" panose="02010800040101010101" pitchFamily="2" charset="-122"/>
              </a:rPr>
              <a:t>能力提升</a:t>
            </a:r>
          </a:p>
        </p:txBody>
      </p:sp>
    </p:spTree>
    <p:extLst>
      <p:ext uri="{BB962C8B-B14F-4D97-AF65-F5344CB8AC3E}">
        <p14:creationId xmlns:p14="http://schemas.microsoft.com/office/powerpoint/2010/main" val="275919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67544" y="684610"/>
            <a:ext cx="2880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一：基本概念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66" name="内容占位符 2"/>
          <p:cNvSpPr txBox="1">
            <a:spLocks/>
          </p:cNvSpPr>
          <p:nvPr/>
        </p:nvSpPr>
        <p:spPr>
          <a:xfrm>
            <a:off x="467544" y="4124851"/>
            <a:ext cx="489654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点拨</a:t>
            </a: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注意观察两条垂线段之间的关系．</a:t>
            </a:r>
          </a:p>
        </p:txBody>
      </p:sp>
      <p:pic>
        <p:nvPicPr>
          <p:cNvPr id="1026" name="Picture 2" descr="5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6401"/>
            <a:ext cx="1440160" cy="14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H="1">
            <a:off x="1468729" y="2199731"/>
            <a:ext cx="288032" cy="100811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21240000">
            <a:off x="1173770" y="2853905"/>
            <a:ext cx="288032" cy="34467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465787" y="2933665"/>
            <a:ext cx="575451" cy="24566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19177"/>
            <a:ext cx="8077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5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/>
          <p:cNvSpPr txBox="1">
            <a:spLocks/>
          </p:cNvSpPr>
          <p:nvPr/>
        </p:nvSpPr>
        <p:spPr>
          <a:xfrm>
            <a:off x="467544" y="3867894"/>
            <a:ext cx="7344816" cy="821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【</a:t>
            </a:r>
            <a:r>
              <a:rPr lang="zh-CN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点拨</a:t>
            </a:r>
            <a:r>
              <a:rPr lang="en-US" altLang="zh-CN" sz="18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】</a:t>
            </a:r>
            <a:r>
              <a:rPr lang="zh-CN" altLang="en-US" sz="1800" b="1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此类问题要有立体感觉，想象出立体图形展开后得到的图形的形状．</a:t>
            </a:r>
          </a:p>
        </p:txBody>
      </p:sp>
      <p:sp>
        <p:nvSpPr>
          <p:cNvPr id="9" name="矩形 8"/>
          <p:cNvSpPr/>
          <p:nvPr/>
        </p:nvSpPr>
        <p:spPr>
          <a:xfrm>
            <a:off x="467544" y="684610"/>
            <a:ext cx="34976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二：基本概念的应用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90"/>
            <a:ext cx="80867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518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482052"/>
              </p:ext>
            </p:extLst>
          </p:nvPr>
        </p:nvGraphicFramePr>
        <p:xfrm>
          <a:off x="534988" y="1152525"/>
          <a:ext cx="8418512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3" imgW="5630602" imgH="1425923" progId="Word.Document.8">
                  <p:embed/>
                </p:oleObj>
              </mc:Choice>
              <mc:Fallback>
                <p:oleObj name="Document" r:id="rId3" imgW="5630602" imgH="1425923" progId="Word.Document.8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1152525"/>
                        <a:ext cx="8418512" cy="210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67544" y="627534"/>
            <a:ext cx="2880320" cy="44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知识点</a:t>
            </a:r>
            <a:r>
              <a:rPr lang="zh-CN" altLang="en-US" sz="20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三：知识拓展</a:t>
            </a:r>
            <a:endParaRPr lang="en-US" altLang="zh-CN" sz="20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20161" y="3219822"/>
            <a:ext cx="1375086" cy="1494203"/>
            <a:chOff x="2195736" y="-680937"/>
            <a:chExt cx="1375086" cy="1494203"/>
          </a:xfrm>
        </p:grpSpPr>
        <p:pic>
          <p:nvPicPr>
            <p:cNvPr id="2075" name="图片 9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83" b="6667"/>
            <a:stretch>
              <a:fillRect/>
            </a:stretch>
          </p:blipFill>
          <p:spPr bwMode="auto">
            <a:xfrm>
              <a:off x="2195736" y="-680937"/>
              <a:ext cx="1375086" cy="1193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595247" y="505489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135783" y="3219822"/>
            <a:ext cx="1292201" cy="1494203"/>
            <a:chOff x="4211960" y="-337145"/>
            <a:chExt cx="1292201" cy="1494203"/>
          </a:xfrm>
        </p:grpSpPr>
        <p:pic>
          <p:nvPicPr>
            <p:cNvPr id="2076" name="图片 9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/>
            <a:stretch>
              <a:fillRect/>
            </a:stretch>
          </p:blipFill>
          <p:spPr bwMode="auto">
            <a:xfrm>
              <a:off x="4211960" y="-337145"/>
              <a:ext cx="1292201" cy="119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592829" y="849281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29175" y="3147814"/>
            <a:ext cx="1443025" cy="1584176"/>
            <a:chOff x="6660232" y="-446751"/>
            <a:chExt cx="1443025" cy="1584176"/>
          </a:xfrm>
        </p:grpSpPr>
        <p:pic>
          <p:nvPicPr>
            <p:cNvPr id="2077" name="图片 9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8FCF8"/>
                </a:clrFrom>
                <a:clrTo>
                  <a:srgbClr val="F8FCF8">
                    <a:alpha val="0"/>
                  </a:srgbClr>
                </a:clrTo>
              </a:clrChange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-446751"/>
              <a:ext cx="1443025" cy="129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78750" y="829648"/>
              <a:ext cx="455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图</a:t>
              </a:r>
              <a:r>
                <a:rPr lang="en-US" altLang="zh-CN" sz="14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lang="zh-CN" altLang="en-US" sz="14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27984" y="627722"/>
            <a:ext cx="4392488" cy="1588856"/>
            <a:chOff x="2281260" y="1224038"/>
            <a:chExt cx="4392488" cy="1588856"/>
          </a:xfrm>
        </p:grpSpPr>
        <p:sp>
          <p:nvSpPr>
            <p:cNvPr id="4" name="云形标注 3"/>
            <p:cNvSpPr/>
            <p:nvPr/>
          </p:nvSpPr>
          <p:spPr>
            <a:xfrm>
              <a:off x="2281260" y="1224038"/>
              <a:ext cx="4392488" cy="149172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内容占位符 2"/>
            <p:cNvSpPr txBox="1">
              <a:spLocks/>
            </p:cNvSpPr>
            <p:nvPr/>
          </p:nvSpPr>
          <p:spPr>
            <a:xfrm>
              <a:off x="2726824" y="1516751"/>
              <a:ext cx="3555423" cy="12961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</a:pPr>
              <a:r>
                <a:rPr lang="en-US" altLang="zh-CN" sz="16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【</a:t>
              </a:r>
              <a:r>
                <a:rPr lang="zh-CN" altLang="zh-CN" sz="16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点拨</a:t>
              </a:r>
              <a:r>
                <a:rPr lang="en-US" altLang="zh-CN" sz="16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】</a:t>
              </a:r>
              <a:r>
                <a:rPr lang="zh-CN" altLang="en-US" sz="1600" b="1" dirty="0"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根据中线将三角形分成面积相等的两个三角形，以及抓住“夹在平行线间的三角形的面积”关系．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5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全屏显示(16:9)</PresentationFormat>
  <Paragraphs>76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华文行楷</vt:lpstr>
      <vt:lpstr>楷体_GB2312</vt:lpstr>
      <vt:lpstr>宋体</vt:lpstr>
      <vt:lpstr>Arial</vt:lpstr>
      <vt:lpstr>Calibri</vt:lpstr>
      <vt:lpstr>Courier New</vt:lpstr>
      <vt:lpstr>Times New Roman</vt:lpstr>
      <vt:lpstr>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2016-05-08T14:46:00Z</dcterms:created>
  <dcterms:modified xsi:type="dcterms:W3CDTF">2016-07-26T07:37:52Z</dcterms:modified>
</cp:coreProperties>
</file>