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88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24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05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04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58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82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40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72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1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83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34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FDF9A-A66E-468E-9705-360327D6F74E}" type="datetimeFigureOut">
              <a:rPr lang="zh-CN" altLang="en-US" smtClean="0"/>
              <a:t>2016/8/5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D0DC2-D37B-4EE5-9482-52C36F86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95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-3204864" y="1844824"/>
            <a:ext cx="10035119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defTabSz="909638"/>
            <a:r>
              <a:rPr lang="zh-CN" altLang="en-US" sz="4400" b="0" dirty="0">
                <a:solidFill>
                  <a:srgbClr val="800080"/>
                </a:solidFill>
                <a:latin typeface="方正华隶简体" pitchFamily="65" charset="-122"/>
                <a:ea typeface="方正华隶简体" pitchFamily="65" charset="-122"/>
              </a:rPr>
              <a:t>                    第二章    平面向量</a:t>
            </a:r>
            <a:endParaRPr lang="en-US" altLang="zh-CN" sz="4400" b="0" dirty="0">
              <a:solidFill>
                <a:srgbClr val="80008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pPr algn="just" defTabSz="909638"/>
            <a:endParaRPr lang="en-US" altLang="zh-CN" sz="4400" b="0" dirty="0">
              <a:solidFill>
                <a:srgbClr val="800080"/>
              </a:solidFill>
              <a:latin typeface="方正华隶简体" pitchFamily="65" charset="-122"/>
              <a:ea typeface="方正华隶简体" pitchFamily="65" charset="-122"/>
            </a:endParaRPr>
          </a:p>
          <a:p>
            <a:pPr algn="just" defTabSz="909638"/>
            <a:r>
              <a:rPr lang="en-US" altLang="zh-CN" sz="3800" b="0" dirty="0">
                <a:solidFill>
                  <a:srgbClr val="CC00FF"/>
                </a:solidFill>
                <a:latin typeface="方正大标宋_GBK" pitchFamily="65" charset="-122"/>
                <a:ea typeface="方正大标宋_GBK" pitchFamily="65" charset="-122"/>
              </a:rPr>
              <a:t>                2.1  </a:t>
            </a:r>
            <a:r>
              <a:rPr lang="zh-CN" altLang="en-US" sz="3800" b="0" dirty="0">
                <a:solidFill>
                  <a:srgbClr val="CC00FF"/>
                </a:solidFill>
                <a:latin typeface="方正大标宋_GBK" pitchFamily="65" charset="-122"/>
                <a:ea typeface="方正大标宋_GBK" pitchFamily="65" charset="-122"/>
              </a:rPr>
              <a:t>平面向量的实际背景及基本概念</a:t>
            </a:r>
            <a:endParaRPr lang="zh-CN" altLang="en-US" sz="2800" dirty="0">
              <a:latin typeface="Times New Roman" pitchFamily="18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21077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52800" y="1439334"/>
            <a:ext cx="594864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点评：</a:t>
            </a:r>
            <a:r>
              <a:rPr lang="en-US" altLang="zh-CN" kern="100" dirty="0">
                <a:solidFill>
                  <a:srgbClr val="FF0000"/>
                </a:solidFill>
                <a:latin typeface="Times New Roman"/>
                <a:ea typeface="仿宋_GB2312"/>
              </a:rPr>
              <a:t>(1)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准确画出向量的方法是先确定向量的起点</a:t>
            </a:r>
            <a:r>
              <a:rPr lang="zh-CN" altLang="en-US" kern="100" dirty="0">
                <a:solidFill>
                  <a:srgbClr val="FF0000"/>
                </a:solidFill>
                <a:latin typeface="仿宋_GB2312"/>
                <a:ea typeface="仿宋_GB2312"/>
              </a:rPr>
              <a:t>，再确定向量的方向，然后根据向量的大小确定向量的终点．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altLang="zh-CN" kern="100" dirty="0">
                <a:solidFill>
                  <a:srgbClr val="FF0000"/>
                </a:solidFill>
                <a:latin typeface="Times New Roman"/>
                <a:ea typeface="仿宋_GB2312"/>
              </a:rPr>
              <a:t>(2)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要注意能运用向量观点将实际问题抽象成数学模型．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宋体"/>
              </a:rPr>
              <a:t>“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数学建模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宋体"/>
              </a:rPr>
              <a:t>”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能力是中学生能力培养的一个重要方向</a:t>
            </a:r>
            <a:r>
              <a:rPr lang="zh-CN" altLang="en-US" kern="100" dirty="0">
                <a:solidFill>
                  <a:srgbClr val="FF0000"/>
                </a:solidFill>
                <a:latin typeface="仿宋_GB2312"/>
                <a:ea typeface="仿宋_GB2312"/>
              </a:rPr>
              <a:t>，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需要在平时的学习中积累．</a:t>
            </a:r>
            <a:endParaRPr lang="zh-CN" altLang="en-US" kern="100" dirty="0">
              <a:solidFill>
                <a:srgbClr val="FF0000"/>
              </a:solidFill>
              <a:latin typeface="仿宋_GB2312"/>
              <a:ea typeface="仿宋_GB2312"/>
            </a:endParaRPr>
          </a:p>
        </p:txBody>
      </p:sp>
    </p:spTree>
    <p:extLst>
      <p:ext uri="{BB962C8B-B14F-4D97-AF65-F5344CB8AC3E}">
        <p14:creationId xmlns:p14="http://schemas.microsoft.com/office/powerpoint/2010/main" val="1865537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1"/>
          <p:cNvGraphicFramePr>
            <a:graphicFrameLocks noChangeAspect="1"/>
          </p:cNvGraphicFramePr>
          <p:nvPr/>
        </p:nvGraphicFramePr>
        <p:xfrm>
          <a:off x="1392480" y="775824"/>
          <a:ext cx="8173440" cy="5391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文档" r:id="rId3" imgW="5287655" imgH="2906588" progId="Word.Document.12">
                  <p:embed/>
                </p:oleObj>
              </mc:Choice>
              <mc:Fallback>
                <p:oleObj name="文档" r:id="rId3" imgW="5287655" imgH="290658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480" y="775824"/>
                        <a:ext cx="8173440" cy="53910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9773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8680"/>
            <a:ext cx="2617920" cy="244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520641" y="3272626"/>
          <a:ext cx="8166240" cy="2230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文档" r:id="rId4" imgW="5287655" imgH="1202875" progId="Word.Document.12">
                  <p:embed/>
                </p:oleObj>
              </mc:Choice>
              <mc:Fallback>
                <p:oleObj name="文档" r:id="rId4" imgW="5287655" imgH="120287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641" y="3272626"/>
                        <a:ext cx="8166240" cy="22307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804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3"/>
          <p:cNvSpPr>
            <a:spLocks noChangeArrowheads="1"/>
          </p:cNvSpPr>
          <p:nvPr/>
        </p:nvSpPr>
        <p:spPr bwMode="auto">
          <a:xfrm>
            <a:off x="1392480" y="444068"/>
            <a:ext cx="80870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题型</a:t>
            </a:r>
            <a:r>
              <a:rPr lang="en-US" altLang="zh-CN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1    </a:t>
            </a:r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向量有关概念的理解</a:t>
            </a:r>
            <a:endParaRPr lang="zh-CN" altLang="en-US" sz="3200">
              <a:solidFill>
                <a:srgbClr val="660066"/>
              </a:solidFill>
              <a:latin typeface="Times New Roman" pitchFamily="18" charset="0"/>
              <a:ea typeface="黑体" pitchFamily="2" charset="-122"/>
            </a:endParaRP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023435"/>
              </p:ext>
            </p:extLst>
          </p:nvPr>
        </p:nvGraphicFramePr>
        <p:xfrm>
          <a:off x="467544" y="1700808"/>
          <a:ext cx="7974720" cy="3898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文档" r:id="rId3" imgW="5287655" imgH="2154791" progId="Word.Document.12">
                  <p:embed/>
                </p:oleObj>
              </mc:Choice>
              <mc:Fallback>
                <p:oleObj name="文档" r:id="rId3" imgW="5287655" imgH="215479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00808"/>
                        <a:ext cx="7974720" cy="3898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53646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807200" y="1368490"/>
            <a:ext cx="670896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altLang="zh-CN" kern="100" dirty="0">
                <a:latin typeface="Times New Roman"/>
                <a:ea typeface="楷体_GB2312"/>
              </a:rPr>
              <a:t>B</a:t>
            </a:r>
            <a:r>
              <a:rPr lang="zh-CN" altLang="en-US" kern="100" dirty="0">
                <a:latin typeface="Times New Roman"/>
                <a:ea typeface="楷体_GB2312"/>
              </a:rPr>
              <a:t>不正确．共线向量包括方向相同和相反．</a:t>
            </a:r>
            <a:endParaRPr lang="zh-CN" altLang="en-US" kern="100" dirty="0">
              <a:latin typeface="楷体_GB2312"/>
              <a:ea typeface="楷体_GB2312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altLang="zh-CN" kern="100" dirty="0">
                <a:latin typeface="Times New Roman"/>
                <a:ea typeface="楷体_GB2312"/>
              </a:rPr>
              <a:t>C</a:t>
            </a:r>
            <a:r>
              <a:rPr lang="zh-CN" altLang="en-US" kern="100" dirty="0">
                <a:latin typeface="Times New Roman"/>
                <a:ea typeface="楷体_GB2312"/>
              </a:rPr>
              <a:t>不正确．共起点长度相等的向量方向不一定相同．</a:t>
            </a:r>
            <a:endParaRPr lang="zh-CN" altLang="en-US" kern="100" dirty="0">
              <a:latin typeface="楷体_GB2312"/>
              <a:ea typeface="楷体_GB2312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altLang="zh-CN" kern="100" dirty="0">
                <a:latin typeface="Times New Roman"/>
                <a:ea typeface="楷体_GB2312"/>
              </a:rPr>
              <a:t>D</a:t>
            </a:r>
            <a:r>
              <a:rPr lang="zh-CN" altLang="en-US" kern="100" dirty="0">
                <a:latin typeface="Times New Roman"/>
                <a:ea typeface="楷体_GB2312"/>
              </a:rPr>
              <a:t>不正确．向量不能比较大小．</a:t>
            </a:r>
            <a:endParaRPr lang="zh-CN" altLang="en-US" kern="100" dirty="0">
              <a:latin typeface="楷体_GB2312"/>
              <a:ea typeface="楷体_GB2312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答案</a:t>
            </a: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宋体"/>
              </a:rPr>
              <a:t>：</a:t>
            </a:r>
            <a:r>
              <a:rPr lang="en-US" altLang="zh-CN" kern="100" dirty="0">
                <a:solidFill>
                  <a:srgbClr val="FF0000"/>
                </a:solidFill>
                <a:latin typeface="Times New Roman"/>
                <a:ea typeface="宋体"/>
              </a:rPr>
              <a:t>A</a:t>
            </a:r>
            <a:endParaRPr lang="zh-CN" altLang="en-US" kern="100" dirty="0">
              <a:solidFill>
                <a:srgbClr val="FF0000"/>
              </a:solidFill>
              <a:latin typeface="Times New Roman"/>
              <a:ea typeface="宋体"/>
            </a:endParaRP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点评：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共线向量包括同向和反向</a:t>
            </a:r>
            <a:r>
              <a:rPr lang="zh-CN" altLang="en-US" kern="100" dirty="0">
                <a:solidFill>
                  <a:srgbClr val="FF0000"/>
                </a:solidFill>
                <a:latin typeface="仿宋_GB2312"/>
                <a:ea typeface="仿宋_GB2312"/>
              </a:rPr>
              <a:t>，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向量相等指向量的大小相等方向相同</a:t>
            </a:r>
            <a:r>
              <a:rPr lang="zh-CN" altLang="en-US" kern="100" dirty="0">
                <a:solidFill>
                  <a:srgbClr val="FF0000"/>
                </a:solidFill>
                <a:latin typeface="仿宋_GB2312"/>
                <a:ea typeface="仿宋_GB2312"/>
              </a:rPr>
              <a:t>，</a:t>
            </a:r>
            <a:r>
              <a:rPr lang="en-US" altLang="zh-CN" kern="100" dirty="0">
                <a:solidFill>
                  <a:srgbClr val="FF0000"/>
                </a:solidFill>
                <a:latin typeface="Times New Roman"/>
                <a:ea typeface="仿宋_GB2312"/>
              </a:rPr>
              <a:t>0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仿宋_GB2312"/>
              </a:rPr>
              <a:t>与任意向量共线．</a:t>
            </a:r>
            <a:endParaRPr lang="zh-CN" altLang="en-US" kern="100" dirty="0">
              <a:solidFill>
                <a:srgbClr val="FF0000"/>
              </a:solidFill>
              <a:latin typeface="仿宋_GB2312"/>
              <a:ea typeface="仿宋_GB2312"/>
            </a:endParaRPr>
          </a:p>
        </p:txBody>
      </p:sp>
    </p:spTree>
    <p:extLst>
      <p:ext uri="{BB962C8B-B14F-4D97-AF65-F5344CB8AC3E}">
        <p14:creationId xmlns:p14="http://schemas.microsoft.com/office/powerpoint/2010/main" val="289879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205281" y="775824"/>
          <a:ext cx="8896320" cy="489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文档" r:id="rId3" imgW="5287655" imgH="2424861" progId="Word.Document.12">
                  <p:embed/>
                </p:oleObj>
              </mc:Choice>
              <mc:Fallback>
                <p:oleObj name="文档" r:id="rId3" imgW="5287655" imgH="242486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5281" y="775824"/>
                        <a:ext cx="8896320" cy="489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40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3"/>
          <p:cNvSpPr>
            <a:spLocks noChangeArrowheads="1"/>
          </p:cNvSpPr>
          <p:nvPr/>
        </p:nvSpPr>
        <p:spPr bwMode="auto">
          <a:xfrm>
            <a:off x="1530720" y="444068"/>
            <a:ext cx="82252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题型</a:t>
            </a:r>
            <a:r>
              <a:rPr lang="en-US" altLang="zh-CN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   相等向量与平行向量的理解</a:t>
            </a:r>
            <a:endParaRPr lang="zh-CN" altLang="en-US" sz="3200">
              <a:solidFill>
                <a:srgbClr val="660066"/>
              </a:solidFill>
              <a:latin typeface="Times New Roman" pitchFamily="18" charset="0"/>
              <a:ea typeface="黑体" pitchFamily="2" charset="-122"/>
            </a:endParaRPr>
          </a:p>
        </p:txBody>
      </p:sp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401" y="3395306"/>
            <a:ext cx="2802240" cy="285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1032481" y="1684695"/>
          <a:ext cx="8101440" cy="1413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文档" r:id="rId4" imgW="5287655" imgH="769105" progId="Word.Document.12">
                  <p:embed/>
                </p:oleObj>
              </mc:Choice>
              <mc:Fallback>
                <p:oleObj name="文档" r:id="rId4" imgW="5287655" imgH="76910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481" y="1684695"/>
                        <a:ext cx="8101440" cy="14134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87380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1366561" y="1273456"/>
          <a:ext cx="8389440" cy="3732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文档" r:id="rId3" imgW="5287655" imgH="1961163" progId="Word.Document.12">
                  <p:embed/>
                </p:oleObj>
              </mc:Choice>
              <mc:Fallback>
                <p:oleObj name="文档" r:id="rId3" imgW="5287655" imgH="1961163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561" y="1273456"/>
                        <a:ext cx="8389440" cy="3732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22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116000" y="29375"/>
          <a:ext cx="8150400" cy="2985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文档" r:id="rId3" imgW="5287655" imgH="1614651" progId="Word.Document.12">
                  <p:embed/>
                </p:oleObj>
              </mc:Choice>
              <mc:Fallback>
                <p:oleObj name="文档" r:id="rId3" imgW="5287655" imgH="161465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00" y="29375"/>
                        <a:ext cx="8150400" cy="29857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1668960" y="2683415"/>
            <a:ext cx="684288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altLang="zh-CN" kern="100" dirty="0">
                <a:latin typeface="Times New Roman"/>
                <a:ea typeface="宋体"/>
              </a:rPr>
              <a:t>3</a:t>
            </a:r>
            <a:r>
              <a:rPr lang="zh-CN" altLang="en-US" kern="100" dirty="0">
                <a:latin typeface="Times New Roman"/>
                <a:ea typeface="宋体"/>
              </a:rPr>
              <a:t>．在下列命题中：</a:t>
            </a: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latin typeface="宋体"/>
                <a:ea typeface="宋体"/>
              </a:rPr>
              <a:t>①</a:t>
            </a:r>
            <a:r>
              <a:rPr lang="zh-CN" altLang="en-US" kern="100" dirty="0">
                <a:latin typeface="Times New Roman"/>
                <a:ea typeface="宋体"/>
              </a:rPr>
              <a:t>平行向量一定相等；②不相等的向量一定不平行；</a:t>
            </a:r>
            <a:r>
              <a:rPr lang="zh-CN" altLang="en-US" kern="100" dirty="0">
                <a:latin typeface="宋体"/>
                <a:ea typeface="宋体"/>
              </a:rPr>
              <a:t>③</a:t>
            </a:r>
            <a:r>
              <a:rPr lang="zh-CN" altLang="en-US" kern="100" dirty="0">
                <a:latin typeface="Times New Roman"/>
                <a:ea typeface="宋体"/>
              </a:rPr>
              <a:t>共线向量一定相等；④相等向量一定共线；</a:t>
            </a:r>
            <a:r>
              <a:rPr lang="zh-CN" altLang="en-US" kern="100" dirty="0">
                <a:latin typeface="宋体"/>
                <a:ea typeface="宋体"/>
              </a:rPr>
              <a:t>⑤</a:t>
            </a:r>
            <a:r>
              <a:rPr lang="zh-CN" altLang="en-US" kern="100" dirty="0">
                <a:latin typeface="Times New Roman"/>
                <a:ea typeface="宋体"/>
              </a:rPr>
              <a:t>长度相等的向量是相等向量；</a:t>
            </a:r>
            <a:r>
              <a:rPr lang="zh-CN" altLang="en-US" kern="100" dirty="0">
                <a:latin typeface="宋体"/>
                <a:ea typeface="宋体"/>
              </a:rPr>
              <a:t>⑥</a:t>
            </a:r>
            <a:r>
              <a:rPr lang="zh-CN" altLang="en-US" kern="100" dirty="0">
                <a:latin typeface="Times New Roman"/>
                <a:ea typeface="宋体"/>
              </a:rPr>
              <a:t>平行于同一个向量的两个向量是共线向量．</a:t>
            </a: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latin typeface="Times New Roman"/>
                <a:ea typeface="宋体"/>
              </a:rPr>
              <a:t>不正确的命题是</a:t>
            </a:r>
            <a:r>
              <a:rPr lang="en-US" altLang="zh-CN" kern="100" dirty="0">
                <a:latin typeface="Times New Roman"/>
                <a:ea typeface="黑体"/>
              </a:rPr>
              <a:t>________</a:t>
            </a:r>
            <a:r>
              <a:rPr lang="en-US" altLang="zh-CN" kern="100" dirty="0">
                <a:latin typeface="Times New Roman"/>
                <a:ea typeface="宋体"/>
              </a:rPr>
              <a:t>(</a:t>
            </a:r>
            <a:r>
              <a:rPr lang="zh-CN" altLang="en-US" kern="100" dirty="0">
                <a:latin typeface="Times New Roman"/>
                <a:ea typeface="宋体"/>
              </a:rPr>
              <a:t>填序号</a:t>
            </a:r>
            <a:r>
              <a:rPr lang="en-US" altLang="zh-CN" kern="100" dirty="0">
                <a:latin typeface="Times New Roman"/>
                <a:ea typeface="宋体"/>
              </a:rPr>
              <a:t>)</a:t>
            </a:r>
            <a:r>
              <a:rPr lang="zh-CN" altLang="en-US" kern="100" dirty="0">
                <a:latin typeface="Times New Roman"/>
                <a:ea typeface="宋体"/>
              </a:rPr>
              <a:t>．</a:t>
            </a:r>
          </a:p>
          <a:p>
            <a:pPr algn="just">
              <a:lnSpc>
                <a:spcPct val="150000"/>
              </a:lnSpc>
              <a:defRPr/>
            </a:pPr>
            <a:r>
              <a:rPr lang="zh-CN" altLang="en-US" kern="100" dirty="0">
                <a:solidFill>
                  <a:srgbClr val="0000FF"/>
                </a:solidFill>
                <a:latin typeface="Times New Roman"/>
                <a:ea typeface="黑体"/>
              </a:rPr>
              <a:t>答案：</a:t>
            </a:r>
            <a:r>
              <a:rPr lang="zh-CN" altLang="en-US" kern="100" dirty="0">
                <a:solidFill>
                  <a:srgbClr val="FF0000"/>
                </a:solidFill>
                <a:latin typeface="Times New Roman"/>
                <a:ea typeface="宋体"/>
              </a:rPr>
              <a:t>①②③⑤</a:t>
            </a:r>
          </a:p>
        </p:txBody>
      </p:sp>
    </p:spTree>
    <p:extLst>
      <p:ext uri="{BB962C8B-B14F-4D97-AF65-F5344CB8AC3E}">
        <p14:creationId xmlns:p14="http://schemas.microsoft.com/office/powerpoint/2010/main" val="2479444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3"/>
          <p:cNvSpPr>
            <a:spLocks noChangeArrowheads="1"/>
          </p:cNvSpPr>
          <p:nvPr/>
        </p:nvSpPr>
        <p:spPr bwMode="auto">
          <a:xfrm>
            <a:off x="1530720" y="444068"/>
            <a:ext cx="82252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题型</a:t>
            </a:r>
            <a:r>
              <a:rPr lang="en-US" altLang="zh-CN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en-US" sz="3200">
                <a:solidFill>
                  <a:srgbClr val="990099"/>
                </a:solidFill>
                <a:latin typeface="华文新魏" pitchFamily="2" charset="-122"/>
                <a:ea typeface="华文新魏" pitchFamily="2" charset="-122"/>
              </a:rPr>
              <a:t>   向量在实际生活中的应用</a:t>
            </a:r>
            <a:endParaRPr lang="zh-CN" altLang="en-US" sz="3200">
              <a:solidFill>
                <a:srgbClr val="660066"/>
              </a:solidFill>
              <a:latin typeface="Times New Roman" pitchFamily="18" charset="0"/>
              <a:ea typeface="黑体" pitchFamily="2" charset="-122"/>
            </a:endParaRPr>
          </a:p>
        </p:txBody>
      </p:sp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1116001" y="1695061"/>
          <a:ext cx="7784640" cy="4554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文档" r:id="rId3" imgW="5287655" imgH="2577745" progId="Word.Document.12">
                  <p:embed/>
                </p:oleObj>
              </mc:Choice>
              <mc:Fallback>
                <p:oleObj name="文档" r:id="rId3" imgW="5287655" imgH="257774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01" y="1695061"/>
                        <a:ext cx="7784640" cy="45547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777382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321" y="668695"/>
            <a:ext cx="3551040" cy="402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77760" y="444069"/>
          <a:ext cx="7741440" cy="623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文档" r:id="rId4" imgW="5287655" imgH="3550574" progId="Word.Document.12">
                  <p:embed/>
                </p:oleObj>
              </mc:Choice>
              <mc:Fallback>
                <p:oleObj name="文档" r:id="rId4" imgW="5287655" imgH="355057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760" y="444069"/>
                        <a:ext cx="7741440" cy="623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74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247</Words>
  <Application>Microsoft Office PowerPoint</Application>
  <PresentationFormat>全屏显示(4:3)</PresentationFormat>
  <Paragraphs>17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方正大标宋_GBK</vt:lpstr>
      <vt:lpstr>方正华隶简体</vt:lpstr>
      <vt:lpstr>仿宋_GB2312</vt:lpstr>
      <vt:lpstr>黑体</vt:lpstr>
      <vt:lpstr>华文新魏</vt:lpstr>
      <vt:lpstr>楷体_GB2312</vt:lpstr>
      <vt:lpstr>宋体</vt:lpstr>
      <vt:lpstr>Arial</vt:lpstr>
      <vt:lpstr>Calibri</vt:lpstr>
      <vt:lpstr>Times New Roman</vt:lpstr>
      <vt:lpstr>Office 主题​​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yuanyuan yuan</cp:lastModifiedBy>
  <cp:revision>2</cp:revision>
  <dcterms:created xsi:type="dcterms:W3CDTF">2015-10-08T02:28:07Z</dcterms:created>
  <dcterms:modified xsi:type="dcterms:W3CDTF">2016-08-05T02:56:16Z</dcterms:modified>
</cp:coreProperties>
</file>