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2" r:id="rId2"/>
    <p:sldId id="274" r:id="rId3"/>
    <p:sldId id="309" r:id="rId4"/>
    <p:sldId id="287" r:id="rId5"/>
    <p:sldId id="321" r:id="rId6"/>
    <p:sldId id="315" r:id="rId7"/>
    <p:sldId id="316" r:id="rId8"/>
    <p:sldId id="322" r:id="rId9"/>
    <p:sldId id="323" r:id="rId10"/>
    <p:sldId id="319" r:id="rId11"/>
    <p:sldId id="320" r:id="rId12"/>
    <p:sldId id="324" r:id="rId1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00"/>
    <a:srgbClr val="FF6600"/>
    <a:srgbClr val="66CCFF"/>
    <a:srgbClr val="FF00FF"/>
    <a:srgbClr val="0000FF"/>
    <a:srgbClr val="00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1118" autoAdjust="0"/>
  </p:normalViewPr>
  <p:slideViewPr>
    <p:cSldViewPr>
      <p:cViewPr varScale="1">
        <p:scale>
          <a:sx n="78" d="100"/>
          <a:sy n="78" d="100"/>
        </p:scale>
        <p:origin x="5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1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23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2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1.wmf"/><Relationship Id="rId5" Type="http://schemas.openxmlformats.org/officeDocument/2006/relationships/image" Target="../media/image16.wmf"/><Relationship Id="rId10" Type="http://schemas.openxmlformats.org/officeDocument/2006/relationships/image" Target="../media/image20.wmf"/><Relationship Id="rId4" Type="http://schemas.openxmlformats.org/officeDocument/2006/relationships/image" Target="../media/image15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66.wmf"/><Relationship Id="rId7" Type="http://schemas.openxmlformats.org/officeDocument/2006/relationships/image" Target="../media/image55.wmf"/><Relationship Id="rId12" Type="http://schemas.openxmlformats.org/officeDocument/2006/relationships/image" Target="../media/image54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53.wmf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image" Target="../media/image6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12" Type="http://schemas.openxmlformats.org/officeDocument/2006/relationships/image" Target="../media/image81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11" Type="http://schemas.openxmlformats.org/officeDocument/2006/relationships/image" Target="../media/image80.wmf"/><Relationship Id="rId5" Type="http://schemas.openxmlformats.org/officeDocument/2006/relationships/image" Target="../media/image87.wmf"/><Relationship Id="rId10" Type="http://schemas.openxmlformats.org/officeDocument/2006/relationships/image" Target="../media/image75.wmf"/><Relationship Id="rId4" Type="http://schemas.openxmlformats.org/officeDocument/2006/relationships/image" Target="../media/image86.wmf"/><Relationship Id="rId9" Type="http://schemas.openxmlformats.org/officeDocument/2006/relationships/image" Target="../media/image7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1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9DC71B5-161F-416B-8AC9-1B761077D6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362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A5B3F-8F26-40F6-923E-B0BB57F87A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341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ACA46-5165-4E99-B96B-3BC2E6CD21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604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D5E86-3B00-41D3-91B5-4535074F30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598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5BD8-4328-41CD-9ACC-22EB363391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183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0F9E4-B69F-48E5-9CE3-C04F1B5A04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60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53934-4D3F-42AC-A964-E55038183D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760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B1FE2-E2B5-4F69-BE06-40B76BC8F4C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521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63FE5-33EB-4165-BDFF-C352543F75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710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B2F5-6A08-403D-B834-8144D614A9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5402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2D4D9-EB80-4A34-8055-FE1F22FFE18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374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kumimoji="1" lang="zh-CN" altLang="zh-CN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655B341-10DC-4FD2-9DF6-8A5546B678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76.bin"/><Relationship Id="rId18" Type="http://schemas.openxmlformats.org/officeDocument/2006/relationships/image" Target="../media/image79.wmf"/><Relationship Id="rId3" Type="http://schemas.openxmlformats.org/officeDocument/2006/relationships/oleObject" Target="../embeddings/oleObject71.bin"/><Relationship Id="rId21" Type="http://schemas.openxmlformats.org/officeDocument/2006/relationships/oleObject" Target="../embeddings/oleObject80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5.bin"/><Relationship Id="rId24" Type="http://schemas.openxmlformats.org/officeDocument/2006/relationships/image" Target="../media/image82.wmf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23" Type="http://schemas.openxmlformats.org/officeDocument/2006/relationships/oleObject" Target="../embeddings/oleObject81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79.bin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73.wmf"/><Relationship Id="rId26" Type="http://schemas.openxmlformats.org/officeDocument/2006/relationships/image" Target="../media/image81.wmf"/><Relationship Id="rId3" Type="http://schemas.openxmlformats.org/officeDocument/2006/relationships/oleObject" Target="../embeddings/oleObject82.bin"/><Relationship Id="rId21" Type="http://schemas.openxmlformats.org/officeDocument/2006/relationships/oleObject" Target="../embeddings/oleObject91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89.bin"/><Relationship Id="rId25" Type="http://schemas.openxmlformats.org/officeDocument/2006/relationships/oleObject" Target="../embeddings/oleObject9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9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6.bin"/><Relationship Id="rId24" Type="http://schemas.openxmlformats.org/officeDocument/2006/relationships/image" Target="../media/image80.wmf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23" Type="http://schemas.openxmlformats.org/officeDocument/2006/relationships/oleObject" Target="../embeddings/oleObject92.bin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8.wmf"/><Relationship Id="rId22" Type="http://schemas.openxmlformats.org/officeDocument/2006/relationships/image" Target="../media/image7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1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3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7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39.bin"/><Relationship Id="rId34" Type="http://schemas.openxmlformats.org/officeDocument/2006/relationships/oleObject" Target="../embeddings/oleObject46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33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4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37.wmf"/><Relationship Id="rId32" Type="http://schemas.openxmlformats.org/officeDocument/2006/relationships/oleObject" Target="../embeddings/oleObject45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39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8.bin"/><Relationship Id="rId31" Type="http://schemas.openxmlformats.org/officeDocument/2006/relationships/image" Target="../media/image4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42.bin"/><Relationship Id="rId30" Type="http://schemas.openxmlformats.org/officeDocument/2006/relationships/oleObject" Target="../embeddings/oleObject44.bin"/><Relationship Id="rId35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7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9.wmf"/><Relationship Id="rId20" Type="http://schemas.openxmlformats.org/officeDocument/2006/relationships/image" Target="../media/image6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2.bin"/><Relationship Id="rId24" Type="http://schemas.openxmlformats.org/officeDocument/2006/relationships/image" Target="../media/image63.wmf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58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56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8.wmf"/><Relationship Id="rId22" Type="http://schemas.openxmlformats.org/officeDocument/2006/relationships/image" Target="../media/image6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3.wmf"/><Relationship Id="rId26" Type="http://schemas.openxmlformats.org/officeDocument/2006/relationships/image" Target="../media/image54.wmf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68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5.wmf"/><Relationship Id="rId20" Type="http://schemas.openxmlformats.org/officeDocument/2006/relationships/image" Target="../media/image6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3.bin"/><Relationship Id="rId24" Type="http://schemas.openxmlformats.org/officeDocument/2006/relationships/image" Target="../media/image71.wmf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23" Type="http://schemas.openxmlformats.org/officeDocument/2006/relationships/oleObject" Target="../embeddings/oleObject69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53.wmf"/><Relationship Id="rId22" Type="http://schemas.openxmlformats.org/officeDocument/2006/relationships/image" Target="../media/image7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420938"/>
            <a:ext cx="6985000" cy="863600"/>
          </a:xfrm>
        </p:spPr>
        <p:txBody>
          <a:bodyPr/>
          <a:lstStyle/>
          <a:p>
            <a:pPr algn="ctr" eaLnBrk="1" hangingPunct="1"/>
            <a:r>
              <a:rPr lang="en-US" altLang="zh-CN" sz="4000" b="1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2.4.2  </a:t>
            </a:r>
            <a:r>
              <a:rPr lang="zh-CN" altLang="en-US" sz="4000" b="1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平面向量数量积的坐标表示、模、夹角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213" y="106363"/>
            <a:ext cx="90947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4.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已知向量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两两所成的角相等，并且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|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|=1,|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|=2,|</a:t>
            </a:r>
            <a:r>
              <a:rPr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|=3.</a:t>
            </a:r>
          </a:p>
          <a:p>
            <a:pPr eaLnBrk="1" hangingPunct="1"/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求向量</a:t>
            </a:r>
            <a:r>
              <a:rPr lang="en-US" altLang="zh-CN" sz="28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a+b+c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的长度及与三已知向量的夹角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07950" y="15128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00"/>
                </a:solidFill>
              </a:rPr>
              <a:t>解：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633538" y="69215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2154238" y="64928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2671763" y="66357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6819900" y="66357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7612063" y="62071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8418513" y="64928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1231900" y="109537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1647825" y="105251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009775" y="10668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1331913" y="1484313"/>
          <a:ext cx="5067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2" name="公式" r:id="rId3" imgW="2070100" imgH="254000" progId="Equation.3">
                  <p:embed/>
                </p:oleObj>
              </mc:Choice>
              <mc:Fallback>
                <p:oleObj name="公式" r:id="rId3" imgW="20701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484313"/>
                        <a:ext cx="5067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755650" y="15763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00"/>
                </a:solidFill>
              </a:rPr>
              <a:t>①</a:t>
            </a:r>
          </a:p>
        </p:txBody>
      </p:sp>
      <p:graphicFrame>
        <p:nvGraphicFramePr>
          <p:cNvPr id="50191" name="Object 15"/>
          <p:cNvGraphicFramePr>
            <a:graphicFrameLocks noChangeAspect="1"/>
          </p:cNvGraphicFramePr>
          <p:nvPr/>
        </p:nvGraphicFramePr>
        <p:xfrm>
          <a:off x="755650" y="4525963"/>
          <a:ext cx="7416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3" name="公式" r:id="rId5" imgW="2921000" imgH="292100" progId="Equation.3">
                  <p:embed/>
                </p:oleObj>
              </mc:Choice>
              <mc:Fallback>
                <p:oleObj name="公式" r:id="rId5" imgW="29210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525963"/>
                        <a:ext cx="74168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274638" y="5259388"/>
          <a:ext cx="81184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公式" r:id="rId7" imgW="3302000" imgH="228600" progId="Equation.3">
                  <p:embed/>
                </p:oleObj>
              </mc:Choice>
              <mc:Fallback>
                <p:oleObj name="公式" r:id="rId7" imgW="3302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5259388"/>
                        <a:ext cx="81184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3" name="Object 17"/>
          <p:cNvGraphicFramePr>
            <a:graphicFrameLocks noChangeAspect="1"/>
          </p:cNvGraphicFramePr>
          <p:nvPr/>
        </p:nvGraphicFramePr>
        <p:xfrm>
          <a:off x="8329613" y="5302250"/>
          <a:ext cx="7794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公式" r:id="rId9" imgW="317225" imgH="203024" progId="Equation.3">
                  <p:embed/>
                </p:oleObj>
              </mc:Choice>
              <mc:Fallback>
                <p:oleObj name="公式" r:id="rId9" imgW="317225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9613" y="5302250"/>
                        <a:ext cx="7794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18"/>
          <p:cNvGraphicFramePr>
            <a:graphicFrameLocks noChangeAspect="1"/>
          </p:cNvGraphicFramePr>
          <p:nvPr/>
        </p:nvGraphicFramePr>
        <p:xfrm>
          <a:off x="4727575" y="2724150"/>
          <a:ext cx="270986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公式" r:id="rId11" imgW="1066337" imgH="253890" progId="Equation.3">
                  <p:embed/>
                </p:oleObj>
              </mc:Choice>
              <mc:Fallback>
                <p:oleObj name="公式" r:id="rId11" imgW="106633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2724150"/>
                        <a:ext cx="2709863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5" name="Object 19"/>
          <p:cNvGraphicFramePr>
            <a:graphicFrameLocks noChangeAspect="1"/>
          </p:cNvGraphicFramePr>
          <p:nvPr/>
        </p:nvGraphicFramePr>
        <p:xfrm>
          <a:off x="827088" y="2133600"/>
          <a:ext cx="38957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公式" r:id="rId13" imgW="1600200" imgH="254000" progId="Equation.3">
                  <p:embed/>
                </p:oleObj>
              </mc:Choice>
              <mc:Fallback>
                <p:oleObj name="公式" r:id="rId13" imgW="1600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133600"/>
                        <a:ext cx="38957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6" name="Object 20"/>
          <p:cNvGraphicFramePr>
            <a:graphicFrameLocks noChangeAspect="1"/>
          </p:cNvGraphicFramePr>
          <p:nvPr/>
        </p:nvGraphicFramePr>
        <p:xfrm>
          <a:off x="4752975" y="2133600"/>
          <a:ext cx="26273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8" name="公式" r:id="rId15" imgW="1079032" imgH="253890" progId="Equation.3">
                  <p:embed/>
                </p:oleObj>
              </mc:Choice>
              <mc:Fallback>
                <p:oleObj name="公式" r:id="rId15" imgW="107903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2133600"/>
                        <a:ext cx="26273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7" name="Object 21"/>
          <p:cNvGraphicFramePr>
            <a:graphicFrameLocks noChangeAspect="1"/>
          </p:cNvGraphicFramePr>
          <p:nvPr/>
        </p:nvGraphicFramePr>
        <p:xfrm>
          <a:off x="809625" y="2736850"/>
          <a:ext cx="35750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9" name="公式" r:id="rId17" imgW="1459866" imgH="253890" progId="Equation.3">
                  <p:embed/>
                </p:oleObj>
              </mc:Choice>
              <mc:Fallback>
                <p:oleObj name="公式" r:id="rId17" imgW="145986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736850"/>
                        <a:ext cx="35750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8" name="Object 22"/>
          <p:cNvGraphicFramePr>
            <a:graphicFrameLocks noChangeAspect="1"/>
          </p:cNvGraphicFramePr>
          <p:nvPr/>
        </p:nvGraphicFramePr>
        <p:xfrm>
          <a:off x="1292225" y="3932238"/>
          <a:ext cx="54403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0" name="公式" r:id="rId19" imgW="2222500" imgH="254000" progId="Equation.3">
                  <p:embed/>
                </p:oleObj>
              </mc:Choice>
              <mc:Fallback>
                <p:oleObj name="公式" r:id="rId19" imgW="2222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3932238"/>
                        <a:ext cx="54403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755650" y="402431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000000"/>
                </a:solidFill>
              </a:rPr>
              <a:t>②</a:t>
            </a:r>
          </a:p>
        </p:txBody>
      </p:sp>
      <p:graphicFrame>
        <p:nvGraphicFramePr>
          <p:cNvPr id="5020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396872"/>
              </p:ext>
            </p:extLst>
          </p:nvPr>
        </p:nvGraphicFramePr>
        <p:xfrm>
          <a:off x="251520" y="5805264"/>
          <a:ext cx="30003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1" name="公式" r:id="rId21" imgW="1180588" imgH="253890" progId="Equation.3">
                  <p:embed/>
                </p:oleObj>
              </mc:Choice>
              <mc:Fallback>
                <p:oleObj name="公式" r:id="rId21" imgW="118058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805264"/>
                        <a:ext cx="30003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01" name="Object 25"/>
          <p:cNvGraphicFramePr>
            <a:graphicFrameLocks noChangeAspect="1"/>
          </p:cNvGraphicFramePr>
          <p:nvPr/>
        </p:nvGraphicFramePr>
        <p:xfrm>
          <a:off x="755650" y="3284538"/>
          <a:ext cx="46323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2" name="公式" r:id="rId23" imgW="1892300" imgH="254000" progId="Equation.3">
                  <p:embed/>
                </p:oleObj>
              </mc:Choice>
              <mc:Fallback>
                <p:oleObj name="公式" r:id="rId23" imgW="1892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84538"/>
                        <a:ext cx="46323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298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90" grpId="0"/>
      <p:bldP spid="501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867224"/>
              </p:ext>
            </p:extLst>
          </p:nvPr>
        </p:nvGraphicFramePr>
        <p:xfrm>
          <a:off x="323528" y="2564904"/>
          <a:ext cx="360045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0" name="公式" r:id="rId3" imgW="1473200" imgH="495300" progId="Equation.3">
                  <p:embed/>
                </p:oleObj>
              </mc:Choice>
              <mc:Fallback>
                <p:oleObj name="公式" r:id="rId3" imgW="14732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64904"/>
                        <a:ext cx="360045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539081"/>
              </p:ext>
            </p:extLst>
          </p:nvPr>
        </p:nvGraphicFramePr>
        <p:xfrm>
          <a:off x="3851920" y="2636912"/>
          <a:ext cx="126047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1" name="公式" r:id="rId5" imgW="571252" imgH="431613" progId="Equation.3">
                  <p:embed/>
                </p:oleObj>
              </mc:Choice>
              <mc:Fallback>
                <p:oleObj name="公式" r:id="rId5" imgW="57125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636912"/>
                        <a:ext cx="1260475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9587"/>
              </p:ext>
            </p:extLst>
          </p:nvPr>
        </p:nvGraphicFramePr>
        <p:xfrm>
          <a:off x="323528" y="3717032"/>
          <a:ext cx="36322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2" name="公式" r:id="rId7" imgW="1485255" imgH="495085" progId="Equation.3">
                  <p:embed/>
                </p:oleObj>
              </mc:Choice>
              <mc:Fallback>
                <p:oleObj name="公式" r:id="rId7" imgW="1485255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717032"/>
                        <a:ext cx="36322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70723"/>
              </p:ext>
            </p:extLst>
          </p:nvPr>
        </p:nvGraphicFramePr>
        <p:xfrm>
          <a:off x="3911049" y="4123322"/>
          <a:ext cx="7000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3" name="公式" r:id="rId9" imgW="317225" imgH="203024" progId="Equation.3">
                  <p:embed/>
                </p:oleObj>
              </mc:Choice>
              <mc:Fallback>
                <p:oleObj name="公式" r:id="rId9" imgW="317225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049" y="4123322"/>
                        <a:ext cx="7000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15711"/>
              </p:ext>
            </p:extLst>
          </p:nvPr>
        </p:nvGraphicFramePr>
        <p:xfrm>
          <a:off x="323528" y="4869160"/>
          <a:ext cx="360045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4" name="公式" r:id="rId11" imgW="1473200" imgH="495300" progId="Equation.3">
                  <p:embed/>
                </p:oleObj>
              </mc:Choice>
              <mc:Fallback>
                <p:oleObj name="公式" r:id="rId11" imgW="14732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869160"/>
                        <a:ext cx="360045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306704"/>
              </p:ext>
            </p:extLst>
          </p:nvPr>
        </p:nvGraphicFramePr>
        <p:xfrm>
          <a:off x="3851920" y="4941168"/>
          <a:ext cx="1008062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5" name="公式" r:id="rId13" imgW="457200" imgH="431800" progId="Equation.3">
                  <p:embed/>
                </p:oleObj>
              </mc:Choice>
              <mc:Fallback>
                <p:oleObj name="公式" r:id="rId13" imgW="45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941168"/>
                        <a:ext cx="1008062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690240"/>
              </p:ext>
            </p:extLst>
          </p:nvPr>
        </p:nvGraphicFramePr>
        <p:xfrm>
          <a:off x="179512" y="6093296"/>
          <a:ext cx="52578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6" name="公式" r:id="rId15" imgW="2070100" imgH="215900" progId="Equation.3">
                  <p:embed/>
                </p:oleObj>
              </mc:Choice>
              <mc:Fallback>
                <p:oleObj name="公式" r:id="rId15" imgW="2070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093296"/>
                        <a:ext cx="52578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374645"/>
              </p:ext>
            </p:extLst>
          </p:nvPr>
        </p:nvGraphicFramePr>
        <p:xfrm>
          <a:off x="579041" y="598725"/>
          <a:ext cx="7416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7" name="公式" r:id="rId17" imgW="2921000" imgH="292100" progId="Equation.3">
                  <p:embed/>
                </p:oleObj>
              </mc:Choice>
              <mc:Fallback>
                <p:oleObj name="公式" r:id="rId17" imgW="29210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041" y="598725"/>
                        <a:ext cx="74168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06470"/>
              </p:ext>
            </p:extLst>
          </p:nvPr>
        </p:nvGraphicFramePr>
        <p:xfrm>
          <a:off x="98029" y="1332150"/>
          <a:ext cx="81184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8" name="公式" r:id="rId19" imgW="3302000" imgH="228600" progId="Equation.3">
                  <p:embed/>
                </p:oleObj>
              </mc:Choice>
              <mc:Fallback>
                <p:oleObj name="公式" r:id="rId19" imgW="3302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29" y="1332150"/>
                        <a:ext cx="81184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867975"/>
              </p:ext>
            </p:extLst>
          </p:nvPr>
        </p:nvGraphicFramePr>
        <p:xfrm>
          <a:off x="8153004" y="1375012"/>
          <a:ext cx="7794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9" name="公式" r:id="rId21" imgW="317225" imgH="203024" progId="Equation.3">
                  <p:embed/>
                </p:oleObj>
              </mc:Choice>
              <mc:Fallback>
                <p:oleObj name="公式" r:id="rId21" imgW="317225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004" y="1375012"/>
                        <a:ext cx="7794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427103"/>
              </p:ext>
            </p:extLst>
          </p:nvPr>
        </p:nvGraphicFramePr>
        <p:xfrm>
          <a:off x="1115616" y="5000"/>
          <a:ext cx="54403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公式" r:id="rId23" imgW="2222500" imgH="254000" progId="Equation.3">
                  <p:embed/>
                </p:oleObj>
              </mc:Choice>
              <mc:Fallback>
                <p:oleObj name="公式" r:id="rId23" imgW="2222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00"/>
                        <a:ext cx="54403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579041" y="97075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0000"/>
                </a:solidFill>
              </a:rPr>
              <a:t>②</a:t>
            </a:r>
          </a:p>
        </p:txBody>
      </p:sp>
      <p:graphicFrame>
        <p:nvGraphicFramePr>
          <p:cNvPr id="1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36628"/>
              </p:ext>
            </p:extLst>
          </p:nvPr>
        </p:nvGraphicFramePr>
        <p:xfrm>
          <a:off x="99616" y="1844824"/>
          <a:ext cx="30003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公式" r:id="rId25" imgW="1180588" imgH="253890" progId="Equation.3">
                  <p:embed/>
                </p:oleObj>
              </mc:Choice>
              <mc:Fallback>
                <p:oleObj name="公式" r:id="rId25" imgW="118058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6" y="1844824"/>
                        <a:ext cx="30003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14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b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85800"/>
            <a:ext cx="792162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044575" y="692150"/>
            <a:ext cx="2419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Times New Roman" panose="02020603050405020304" pitchFamily="18" charset="0"/>
                <a:ea typeface="华文新魏" panose="02010800040101010101" pitchFamily="2" charset="-122"/>
              </a:rPr>
              <a:t>课后作业</a:t>
            </a:r>
          </a:p>
        </p:txBody>
      </p:sp>
    </p:spTree>
    <p:extLst>
      <p:ext uri="{BB962C8B-B14F-4D97-AF65-F5344CB8AC3E}">
        <p14:creationId xmlns:p14="http://schemas.microsoft.com/office/powerpoint/2010/main" val="175161150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4050" y="2192338"/>
            <a:ext cx="83820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kumimoji="1" lang="en-US" altLang="zh-CN" sz="2400" b="1">
                <a:latin typeface="Times New Roman" panose="02020603050405020304" pitchFamily="18" charset="0"/>
              </a:rPr>
              <a:t>①            _____     ②           ______</a:t>
            </a:r>
          </a:p>
          <a:p>
            <a:endParaRPr kumimoji="1" lang="en-US" altLang="zh-CN" sz="800" b="1">
              <a:latin typeface="宋体" panose="02010600030101010101" pitchFamily="2" charset="-122"/>
            </a:endParaRPr>
          </a:p>
          <a:p>
            <a:r>
              <a:rPr kumimoji="1" lang="en-US" altLang="zh-CN" sz="2400" b="1">
                <a:latin typeface="宋体" panose="02010600030101010101" pitchFamily="2" charset="-122"/>
              </a:rPr>
              <a:t>③</a:t>
            </a:r>
            <a:r>
              <a:rPr kumimoji="1" lang="en-US" altLang="zh-CN" sz="2400" b="1">
                <a:latin typeface="Times New Roman" panose="02020603050405020304" pitchFamily="18" charset="0"/>
              </a:rPr>
              <a:t>           ______    </a:t>
            </a:r>
            <a:r>
              <a:rPr kumimoji="1" lang="en-US" altLang="zh-CN" sz="2400" b="1">
                <a:latin typeface="宋体" panose="02010600030101010101" pitchFamily="2" charset="-122"/>
              </a:rPr>
              <a:t>④</a:t>
            </a:r>
            <a:r>
              <a:rPr kumimoji="1" lang="en-US" altLang="zh-CN" sz="2400" b="1">
                <a:latin typeface="Times New Roman" panose="02020603050405020304" pitchFamily="18" charset="0"/>
              </a:rPr>
              <a:t>            _____ </a:t>
            </a:r>
          </a:p>
        </p:txBody>
      </p:sp>
      <p:grpSp>
        <p:nvGrpSpPr>
          <p:cNvPr id="25654" name="Group 54"/>
          <p:cNvGrpSpPr>
            <a:grpSpLocks/>
          </p:cNvGrpSpPr>
          <p:nvPr/>
        </p:nvGrpSpPr>
        <p:grpSpPr bwMode="auto">
          <a:xfrm>
            <a:off x="1079500" y="2157413"/>
            <a:ext cx="3227388" cy="1127125"/>
            <a:chOff x="748" y="1405"/>
            <a:chExt cx="2033" cy="710"/>
          </a:xfrm>
        </p:grpSpPr>
        <p:graphicFrame>
          <p:nvGraphicFramePr>
            <p:cNvPr id="5172" name="Object 6"/>
            <p:cNvGraphicFramePr>
              <a:graphicFrameLocks noChangeAspect="1"/>
            </p:cNvGraphicFramePr>
            <p:nvPr/>
          </p:nvGraphicFramePr>
          <p:xfrm>
            <a:off x="791" y="1430"/>
            <a:ext cx="499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6" name="公式" r:id="rId3" imgW="355446" imgH="228501" progId="Equation.3">
                    <p:embed/>
                  </p:oleObj>
                </mc:Choice>
                <mc:Fallback>
                  <p:oleObj name="公式" r:id="rId3" imgW="355446" imgH="228501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" y="1430"/>
                          <a:ext cx="499" cy="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73" name="Object 7"/>
            <p:cNvGraphicFramePr>
              <a:graphicFrameLocks noChangeAspect="1"/>
            </p:cNvGraphicFramePr>
            <p:nvPr/>
          </p:nvGraphicFramePr>
          <p:xfrm>
            <a:off x="2192" y="1748"/>
            <a:ext cx="589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" name="公式" r:id="rId5" imgW="406048" imgH="253780" progId="Equation.3">
                    <p:embed/>
                  </p:oleObj>
                </mc:Choice>
                <mc:Fallback>
                  <p:oleObj name="公式" r:id="rId5" imgW="406048" imgH="2537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2" y="1748"/>
                          <a:ext cx="589" cy="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74" name="Object 8"/>
            <p:cNvGraphicFramePr>
              <a:graphicFrameLocks noChangeAspect="1"/>
            </p:cNvGraphicFramePr>
            <p:nvPr/>
          </p:nvGraphicFramePr>
          <p:xfrm>
            <a:off x="2216" y="1405"/>
            <a:ext cx="56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8" name="公式" r:id="rId7" imgW="380835" imgH="253890" progId="Equation.3">
                    <p:embed/>
                  </p:oleObj>
                </mc:Choice>
                <mc:Fallback>
                  <p:oleObj name="公式" r:id="rId7" imgW="380835" imgH="25389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6" y="1405"/>
                          <a:ext cx="565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75" name="Object 9"/>
            <p:cNvGraphicFramePr>
              <a:graphicFrameLocks noChangeAspect="1"/>
            </p:cNvGraphicFramePr>
            <p:nvPr/>
          </p:nvGraphicFramePr>
          <p:xfrm>
            <a:off x="748" y="1752"/>
            <a:ext cx="544" cy="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9" name="公式" r:id="rId9" imgW="380835" imgH="253890" progId="Equation.3">
                    <p:embed/>
                  </p:oleObj>
                </mc:Choice>
                <mc:Fallback>
                  <p:oleObj name="公式" r:id="rId9" imgW="380835" imgH="25389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" y="1752"/>
                          <a:ext cx="544" cy="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143125" y="21669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559300" y="2649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540250" y="21605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2146300" y="2649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en-US" altLang="zh-CN" sz="2400" b="1">
                <a:latin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1198563" y="3806825"/>
          <a:ext cx="383063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0" name="公式" r:id="rId11" imgW="1879600" imgH="254000" progId="Equation.3">
                  <p:embed/>
                </p:oleObj>
              </mc:Choice>
              <mc:Fallback>
                <p:oleObj name="公式" r:id="rId11" imgW="1879600" imgH="254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3806825"/>
                        <a:ext cx="383063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1728788" y="4267200"/>
          <a:ext cx="50403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1" name="公式" r:id="rId13" imgW="2425700" imgH="292100" progId="Equation.3">
                  <p:embed/>
                </p:oleObj>
              </mc:Choice>
              <mc:Fallback>
                <p:oleObj name="公式" r:id="rId13" imgW="2425700" imgH="292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788" y="4267200"/>
                        <a:ext cx="504031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1766888" y="4924425"/>
          <a:ext cx="18208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2" name="公式" r:id="rId15" imgW="1638300" imgH="368300" progId="Equation.3">
                  <p:embed/>
                </p:oleObj>
              </mc:Choice>
              <mc:Fallback>
                <p:oleObj name="公式" r:id="rId15" imgW="1638300" imgH="3683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4924425"/>
                        <a:ext cx="182086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806450" y="5392738"/>
            <a:ext cx="719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b="1">
                <a:solidFill>
                  <a:schemeClr val="folHlink"/>
                </a:solidFill>
                <a:latin typeface="Times New Roman" panose="02020603050405020304" pitchFamily="18" charset="0"/>
              </a:rPr>
              <a:t>两个向量的数量积等于它们对应坐标的乘积的和，即</a:t>
            </a:r>
          </a:p>
        </p:txBody>
      </p:sp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2951163" y="5961063"/>
          <a:ext cx="23288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3" name="公式" r:id="rId17" imgW="1143000" imgH="254000" progId="Equation.3">
                  <p:embed/>
                </p:oleObj>
              </mc:Choice>
              <mc:Fallback>
                <p:oleObj name="公式" r:id="rId17" imgW="1143000" imgH="2540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5961063"/>
                        <a:ext cx="2328862" cy="52387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 Box 24"/>
          <p:cNvSpPr txBox="1">
            <a:spLocks noChangeArrowheads="1"/>
          </p:cNvSpPr>
          <p:nvPr/>
        </p:nvSpPr>
        <p:spPr bwMode="auto">
          <a:xfrm>
            <a:off x="719138" y="260350"/>
            <a:ext cx="6838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        </a:t>
            </a:r>
            <a:r>
              <a:rPr lang="zh-CN" altLang="en-US" sz="2400" b="1">
                <a:latin typeface="Times New Roman" panose="02020603050405020304" pitchFamily="18" charset="0"/>
              </a:rPr>
              <a:t>已知两个非零向量 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=(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1 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latin typeface="Times New Roman" panose="02020603050405020304" pitchFamily="18" charset="0"/>
              </a:rPr>
              <a:t>y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1</a:t>
            </a:r>
            <a:r>
              <a:rPr lang="en-US" altLang="zh-CN" sz="2400" b="1">
                <a:latin typeface="Times New Roman" panose="02020603050405020304" pitchFamily="18" charset="0"/>
              </a:rPr>
              <a:t>) 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en-US" altLang="zh-CN" sz="2400" b="1">
                <a:latin typeface="Times New Roman" panose="02020603050405020304" pitchFamily="18" charset="0"/>
              </a:rPr>
              <a:t>=(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 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latin typeface="Times New Roman" panose="02020603050405020304" pitchFamily="18" charset="0"/>
              </a:rPr>
              <a:t>y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) </a:t>
            </a:r>
            <a:r>
              <a:rPr lang="zh-CN" altLang="en-US" sz="2400" b="1">
                <a:latin typeface="Times New Roman" panose="02020603050405020304" pitchFamily="18" charset="0"/>
              </a:rPr>
              <a:t>，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怎样用 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和 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的坐标表示</a:t>
            </a:r>
            <a:r>
              <a:rPr lang="zh-CN" altLang="en-US" sz="2400" b="1" i="1">
                <a:latin typeface="Times New Roman" panose="02020603050405020304" pitchFamily="18" charset="0"/>
              </a:rPr>
              <a:t> </a:t>
            </a:r>
            <a:r>
              <a:rPr lang="en-US" altLang="zh-CN" sz="2400" b="1" i="1">
                <a:latin typeface="Times New Roman" panose="02020603050405020304" pitchFamily="18" charset="0"/>
              </a:rPr>
              <a:t>a · b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呢？</a:t>
            </a:r>
            <a:endParaRPr lang="zh-CN" altLang="en-US" sz="2400" b="1" baseline="-25000">
              <a:latin typeface="Times New Roman" panose="02020603050405020304" pitchFamily="18" charset="0"/>
            </a:endParaRPr>
          </a:p>
        </p:txBody>
      </p:sp>
      <p:sp>
        <p:nvSpPr>
          <p:cNvPr id="5134" name="Line 45"/>
          <p:cNvSpPr>
            <a:spLocks noChangeShapeType="1"/>
          </p:cNvSpPr>
          <p:nvPr/>
        </p:nvSpPr>
        <p:spPr bwMode="auto">
          <a:xfrm>
            <a:off x="3971925" y="52228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5" name="Line 46"/>
          <p:cNvSpPr>
            <a:spLocks noChangeShapeType="1"/>
          </p:cNvSpPr>
          <p:nvPr/>
        </p:nvSpPr>
        <p:spPr bwMode="auto">
          <a:xfrm>
            <a:off x="5734050" y="47625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6" name="Line 47"/>
          <p:cNvSpPr>
            <a:spLocks noChangeShapeType="1"/>
          </p:cNvSpPr>
          <p:nvPr/>
        </p:nvSpPr>
        <p:spPr bwMode="auto">
          <a:xfrm>
            <a:off x="1833563" y="10525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7" name="Line 48"/>
          <p:cNvSpPr>
            <a:spLocks noChangeShapeType="1"/>
          </p:cNvSpPr>
          <p:nvPr/>
        </p:nvSpPr>
        <p:spPr bwMode="auto">
          <a:xfrm>
            <a:off x="2473325" y="102711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8" name="Line 49"/>
          <p:cNvSpPr>
            <a:spLocks noChangeShapeType="1"/>
          </p:cNvSpPr>
          <p:nvPr/>
        </p:nvSpPr>
        <p:spPr bwMode="auto">
          <a:xfrm>
            <a:off x="4268788" y="10525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9" name="Line 50"/>
          <p:cNvSpPr>
            <a:spLocks noChangeShapeType="1"/>
          </p:cNvSpPr>
          <p:nvPr/>
        </p:nvSpPr>
        <p:spPr bwMode="auto">
          <a:xfrm>
            <a:off x="4659313" y="10398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5653" name="Group 53"/>
          <p:cNvGrpSpPr>
            <a:grpSpLocks/>
          </p:cNvGrpSpPr>
          <p:nvPr/>
        </p:nvGrpSpPr>
        <p:grpSpPr bwMode="auto">
          <a:xfrm>
            <a:off x="730250" y="1582738"/>
            <a:ext cx="6153150" cy="457200"/>
            <a:chOff x="528" y="1043"/>
            <a:chExt cx="3876" cy="288"/>
          </a:xfrm>
        </p:grpSpPr>
        <p:sp>
          <p:nvSpPr>
            <p:cNvPr id="5169" name="Text Box 10"/>
            <p:cNvSpPr txBox="1">
              <a:spLocks noChangeArrowheads="1"/>
            </p:cNvSpPr>
            <p:nvPr/>
          </p:nvSpPr>
          <p:spPr bwMode="auto">
            <a:xfrm>
              <a:off x="528" y="1043"/>
              <a:ext cx="38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kumimoji="1" lang="zh-CN" altLang="en-US" sz="2400" b="1">
                  <a:latin typeface="Times New Roman" panose="02020603050405020304" pitchFamily="18" charset="0"/>
                </a:rPr>
                <a:t>单位向量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i 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、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j 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分别与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x 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轴</a:t>
              </a:r>
              <a:r>
                <a:rPr kumimoji="1" lang="zh-CN" altLang="en-US" sz="2400" b="1" i="1">
                  <a:latin typeface="Times New Roman" panose="02020603050405020304" pitchFamily="18" charset="0"/>
                </a:rPr>
                <a:t>、</a:t>
              </a:r>
              <a:r>
                <a:rPr kumimoji="1" lang="en-US" altLang="zh-CN" sz="2400" b="1" i="1">
                  <a:latin typeface="Times New Roman" panose="02020603050405020304" pitchFamily="18" charset="0"/>
                </a:rPr>
                <a:t>y </a:t>
              </a:r>
              <a:r>
                <a:rPr kumimoji="1" lang="zh-CN" altLang="en-US" sz="2400" b="1">
                  <a:latin typeface="Times New Roman" panose="02020603050405020304" pitchFamily="18" charset="0"/>
                </a:rPr>
                <a:t>轴方向相同，则</a:t>
              </a:r>
            </a:p>
          </p:txBody>
        </p:sp>
        <p:sp>
          <p:nvSpPr>
            <p:cNvPr id="5170" name="Line 51"/>
            <p:cNvSpPr>
              <a:spLocks noChangeShapeType="1"/>
            </p:cNvSpPr>
            <p:nvPr/>
          </p:nvSpPr>
          <p:spPr bwMode="auto">
            <a:xfrm>
              <a:off x="1359" y="1071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71" name="Line 52"/>
            <p:cNvSpPr>
              <a:spLocks noChangeShapeType="1"/>
            </p:cNvSpPr>
            <p:nvPr/>
          </p:nvSpPr>
          <p:spPr bwMode="auto">
            <a:xfrm>
              <a:off x="1663" y="1071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61" name="Group 61"/>
          <p:cNvGrpSpPr>
            <a:grpSpLocks/>
          </p:cNvGrpSpPr>
          <p:nvPr/>
        </p:nvGrpSpPr>
        <p:grpSpPr bwMode="auto">
          <a:xfrm>
            <a:off x="-107950" y="3335338"/>
            <a:ext cx="9144000" cy="457200"/>
            <a:chOff x="0" y="2147"/>
            <a:chExt cx="5760" cy="288"/>
          </a:xfrm>
        </p:grpSpPr>
        <p:grpSp>
          <p:nvGrpSpPr>
            <p:cNvPr id="5164" name="Group 15"/>
            <p:cNvGrpSpPr>
              <a:grpSpLocks/>
            </p:cNvGrpSpPr>
            <p:nvPr/>
          </p:nvGrpSpPr>
          <p:grpSpPr bwMode="auto">
            <a:xfrm>
              <a:off x="0" y="2147"/>
              <a:ext cx="5760" cy="288"/>
              <a:chOff x="0" y="2064"/>
              <a:chExt cx="5760" cy="288"/>
            </a:xfrm>
          </p:grpSpPr>
          <p:sp>
            <p:nvSpPr>
              <p:cNvPr id="5167" name="Rectangle 16"/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57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en-US" altLang="zh-CN" sz="2400" b="1">
                    <a:latin typeface="宋体" panose="02010600030101010101" pitchFamily="2" charset="-122"/>
                  </a:rPr>
                  <a:t>     </a:t>
                </a:r>
                <a:r>
                  <a:rPr kumimoji="1" lang="zh-CN" altLang="en-US" sz="2400" b="1">
                    <a:latin typeface="宋体" panose="02010600030101010101" pitchFamily="2" charset="-122"/>
                  </a:rPr>
                  <a:t>能否推导出    的坐标公式</a:t>
                </a:r>
                <a:r>
                  <a:rPr kumimoji="1" lang="en-US" altLang="zh-CN" sz="2400" b="1">
                    <a:latin typeface="宋体" panose="02010600030101010101" pitchFamily="2" charset="-122"/>
                  </a:rPr>
                  <a:t>?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 </a:t>
                </a:r>
              </a:p>
            </p:txBody>
          </p:sp>
          <p:graphicFrame>
            <p:nvGraphicFramePr>
              <p:cNvPr id="5168" name="Object 17"/>
              <p:cNvGraphicFramePr>
                <a:graphicFrameLocks noChangeAspect="1"/>
              </p:cNvGraphicFramePr>
              <p:nvPr/>
            </p:nvGraphicFramePr>
            <p:xfrm>
              <a:off x="1556" y="2112"/>
              <a:ext cx="308" cy="1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64" name="公式" r:id="rId19" imgW="495085" imgH="279279" progId="Equation.3">
                      <p:embed/>
                    </p:oleObj>
                  </mc:Choice>
                  <mc:Fallback>
                    <p:oleObj name="公式" r:id="rId19" imgW="495085" imgH="279279" progId="Equation.3">
                      <p:embed/>
                      <p:pic>
                        <p:nvPicPr>
                          <p:cNvPr id="0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6" y="2112"/>
                            <a:ext cx="308" cy="1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165" name="Line 59"/>
            <p:cNvSpPr>
              <a:spLocks noChangeShapeType="1"/>
            </p:cNvSpPr>
            <p:nvPr/>
          </p:nvSpPr>
          <p:spPr bwMode="auto">
            <a:xfrm>
              <a:off x="1557" y="219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66" name="Line 60"/>
            <p:cNvSpPr>
              <a:spLocks noChangeShapeType="1"/>
            </p:cNvSpPr>
            <p:nvPr/>
          </p:nvSpPr>
          <p:spPr bwMode="auto">
            <a:xfrm>
              <a:off x="1803" y="2189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64" name="Group 64"/>
          <p:cNvGrpSpPr>
            <a:grpSpLocks/>
          </p:cNvGrpSpPr>
          <p:nvPr/>
        </p:nvGrpSpPr>
        <p:grpSpPr bwMode="auto">
          <a:xfrm>
            <a:off x="5607050" y="1527175"/>
            <a:ext cx="3657600" cy="2578100"/>
            <a:chOff x="3600" y="1008"/>
            <a:chExt cx="2304" cy="1624"/>
          </a:xfrm>
        </p:grpSpPr>
        <p:grpSp>
          <p:nvGrpSpPr>
            <p:cNvPr id="5143" name="Group 44"/>
            <p:cNvGrpSpPr>
              <a:grpSpLocks/>
            </p:cNvGrpSpPr>
            <p:nvPr/>
          </p:nvGrpSpPr>
          <p:grpSpPr bwMode="auto">
            <a:xfrm>
              <a:off x="3600" y="1008"/>
              <a:ext cx="2304" cy="1584"/>
              <a:chOff x="3600" y="1008"/>
              <a:chExt cx="2304" cy="1584"/>
            </a:xfrm>
          </p:grpSpPr>
          <p:grpSp>
            <p:nvGrpSpPr>
              <p:cNvPr id="5148" name="Group 39"/>
              <p:cNvGrpSpPr>
                <a:grpSpLocks/>
              </p:cNvGrpSpPr>
              <p:nvPr/>
            </p:nvGrpSpPr>
            <p:grpSpPr bwMode="auto">
              <a:xfrm>
                <a:off x="3600" y="1008"/>
                <a:ext cx="2304" cy="1584"/>
                <a:chOff x="3600" y="1008"/>
                <a:chExt cx="2304" cy="1584"/>
              </a:xfrm>
            </p:grpSpPr>
            <p:sp>
              <p:nvSpPr>
                <p:cNvPr id="5153" name="Line 26"/>
                <p:cNvSpPr>
                  <a:spLocks noChangeShapeType="1"/>
                </p:cNvSpPr>
                <p:nvPr/>
              </p:nvSpPr>
              <p:spPr bwMode="auto">
                <a:xfrm>
                  <a:off x="3840" y="2304"/>
                  <a:ext cx="18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4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704" y="1152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5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704" y="1440"/>
                  <a:ext cx="432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6" name="Line 29"/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1920"/>
                  <a:ext cx="816" cy="38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7" name="Line 30"/>
                <p:cNvSpPr>
                  <a:spLocks noChangeShapeType="1"/>
                </p:cNvSpPr>
                <p:nvPr/>
              </p:nvSpPr>
              <p:spPr bwMode="auto">
                <a:xfrm>
                  <a:off x="4704" y="2304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8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4704" y="201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5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520" y="2304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16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64" y="230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516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704" y="1008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5162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5136" y="1248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A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5163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600" y="1632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B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  <p:sp>
            <p:nvSpPr>
              <p:cNvPr id="5149" name="Text Box 40"/>
              <p:cNvSpPr txBox="1">
                <a:spLocks noChangeArrowheads="1"/>
              </p:cNvSpPr>
              <p:nvPr/>
            </p:nvSpPr>
            <p:spPr bwMode="auto">
              <a:xfrm>
                <a:off x="4798" y="2262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5150" name="Text Box 41"/>
              <p:cNvSpPr txBox="1">
                <a:spLocks noChangeArrowheads="1"/>
              </p:cNvSpPr>
              <p:nvPr/>
            </p:nvSpPr>
            <p:spPr bwMode="auto">
              <a:xfrm>
                <a:off x="4513" y="1948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 b="1" i="1">
                    <a:latin typeface="Times New Roman" panose="02020603050405020304" pitchFamily="18" charset="0"/>
                  </a:rPr>
                  <a:t>j</a:t>
                </a:r>
              </a:p>
            </p:txBody>
          </p:sp>
          <p:sp>
            <p:nvSpPr>
              <p:cNvPr id="5151" name="Text Box 42"/>
              <p:cNvSpPr txBox="1">
                <a:spLocks noChangeArrowheads="1"/>
              </p:cNvSpPr>
              <p:nvPr/>
            </p:nvSpPr>
            <p:spPr bwMode="auto">
              <a:xfrm>
                <a:off x="4940" y="168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5152" name="Text Box 43"/>
              <p:cNvSpPr txBox="1">
                <a:spLocks noChangeArrowheads="1"/>
              </p:cNvSpPr>
              <p:nvPr/>
            </p:nvSpPr>
            <p:spPr bwMode="auto">
              <a:xfrm>
                <a:off x="4014" y="200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b</a:t>
                </a:r>
              </a:p>
            </p:txBody>
          </p:sp>
        </p:grpSp>
        <p:sp>
          <p:nvSpPr>
            <p:cNvPr id="5144" name="Line 55"/>
            <p:cNvSpPr>
              <a:spLocks noChangeShapeType="1"/>
            </p:cNvSpPr>
            <p:nvPr/>
          </p:nvSpPr>
          <p:spPr bwMode="auto">
            <a:xfrm>
              <a:off x="4558" y="198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45" name="Object 57"/>
            <p:cNvGraphicFramePr>
              <a:graphicFrameLocks noChangeAspect="1"/>
            </p:cNvGraphicFramePr>
            <p:nvPr/>
          </p:nvGraphicFramePr>
          <p:xfrm>
            <a:off x="4830" y="2333"/>
            <a:ext cx="133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65" name="公式" r:id="rId21" imgW="101556" imgH="228501" progId="Equation.3">
                    <p:embed/>
                  </p:oleObj>
                </mc:Choice>
                <mc:Fallback>
                  <p:oleObj name="公式" r:id="rId21" imgW="101556" imgH="228501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0" y="2333"/>
                          <a:ext cx="133" cy="29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6" name="Line 62"/>
            <p:cNvSpPr>
              <a:spLocks noChangeShapeType="1"/>
            </p:cNvSpPr>
            <p:nvPr/>
          </p:nvSpPr>
          <p:spPr bwMode="auto">
            <a:xfrm>
              <a:off x="5036" y="176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7" name="Line 63"/>
            <p:cNvSpPr>
              <a:spLocks noChangeShapeType="1"/>
            </p:cNvSpPr>
            <p:nvPr/>
          </p:nvSpPr>
          <p:spPr bwMode="auto">
            <a:xfrm>
              <a:off x="4091" y="205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11" grpId="0"/>
      <p:bldP spid="25612" grpId="0"/>
      <p:bldP spid="25613" grpId="0"/>
      <p:bldP spid="25614" grpId="0"/>
      <p:bldP spid="256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323850" y="1484313"/>
          <a:ext cx="38306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公式" r:id="rId3" imgW="1879600" imgH="254000" progId="Equation.3">
                  <p:embed/>
                </p:oleObj>
              </mc:Choice>
              <mc:Fallback>
                <p:oleObj name="公式" r:id="rId3" imgW="1879600" imgH="254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484313"/>
                        <a:ext cx="383063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250825" y="1989138"/>
          <a:ext cx="5040313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公式" r:id="rId5" imgW="2425700" imgH="292100" progId="Equation.3">
                  <p:embed/>
                </p:oleObj>
              </mc:Choice>
              <mc:Fallback>
                <p:oleObj name="公式" r:id="rId5" imgW="2425700" imgH="292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989138"/>
                        <a:ext cx="5040313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250825" y="2708275"/>
          <a:ext cx="182086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3" name="公式" r:id="rId7" imgW="1638300" imgH="368300" progId="Equation.3">
                  <p:embed/>
                </p:oleObj>
              </mc:Choice>
              <mc:Fallback>
                <p:oleObj name="公式" r:id="rId7" imgW="1638300" imgH="3683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708275"/>
                        <a:ext cx="182086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07950" y="3357563"/>
            <a:ext cx="719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b="1">
                <a:solidFill>
                  <a:srgbClr val="3333CC"/>
                </a:solidFill>
                <a:latin typeface="Times New Roman" panose="02020603050405020304" pitchFamily="18" charset="0"/>
              </a:rPr>
              <a:t>两个向量的数量积等于它们对应坐标的乘积的和，即</a:t>
            </a:r>
          </a:p>
        </p:txBody>
      </p:sp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2771775" y="4076700"/>
          <a:ext cx="23288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公式" r:id="rId9" imgW="1143000" imgH="254000" progId="Equation.3">
                  <p:embed/>
                </p:oleObj>
              </mc:Choice>
              <mc:Fallback>
                <p:oleObj name="公式" r:id="rId9" imgW="1143000" imgH="2540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076700"/>
                        <a:ext cx="2328863" cy="52387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24"/>
          <p:cNvSpPr txBox="1">
            <a:spLocks noChangeArrowheads="1"/>
          </p:cNvSpPr>
          <p:nvPr/>
        </p:nvSpPr>
        <p:spPr bwMode="auto">
          <a:xfrm>
            <a:off x="719138" y="260350"/>
            <a:ext cx="6838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已知两个非零向量 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=(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=(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4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，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怎样用 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和 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的坐标表示</a:t>
            </a:r>
            <a:r>
              <a:rPr lang="zh-CN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a · b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呢？</a:t>
            </a:r>
            <a:endParaRPr lang="zh-CN" altLang="en-US" sz="24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2" name="Line 45"/>
          <p:cNvSpPr>
            <a:spLocks noChangeShapeType="1"/>
          </p:cNvSpPr>
          <p:nvPr/>
        </p:nvSpPr>
        <p:spPr bwMode="auto">
          <a:xfrm>
            <a:off x="3971925" y="52228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3" name="Line 46"/>
          <p:cNvSpPr>
            <a:spLocks noChangeShapeType="1"/>
          </p:cNvSpPr>
          <p:nvPr/>
        </p:nvSpPr>
        <p:spPr bwMode="auto">
          <a:xfrm>
            <a:off x="5734050" y="47625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4" name="Line 47"/>
          <p:cNvSpPr>
            <a:spLocks noChangeShapeType="1"/>
          </p:cNvSpPr>
          <p:nvPr/>
        </p:nvSpPr>
        <p:spPr bwMode="auto">
          <a:xfrm>
            <a:off x="1833563" y="10525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5" name="Line 48"/>
          <p:cNvSpPr>
            <a:spLocks noChangeShapeType="1"/>
          </p:cNvSpPr>
          <p:nvPr/>
        </p:nvSpPr>
        <p:spPr bwMode="auto">
          <a:xfrm>
            <a:off x="2473325" y="102711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6" name="Line 49"/>
          <p:cNvSpPr>
            <a:spLocks noChangeShapeType="1"/>
          </p:cNvSpPr>
          <p:nvPr/>
        </p:nvSpPr>
        <p:spPr bwMode="auto">
          <a:xfrm>
            <a:off x="4268788" y="10525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57" name="Line 50"/>
          <p:cNvSpPr>
            <a:spLocks noChangeShapeType="1"/>
          </p:cNvSpPr>
          <p:nvPr/>
        </p:nvSpPr>
        <p:spPr bwMode="auto">
          <a:xfrm>
            <a:off x="4659313" y="10398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5664" name="Group 64"/>
          <p:cNvGrpSpPr>
            <a:grpSpLocks/>
          </p:cNvGrpSpPr>
          <p:nvPr/>
        </p:nvGrpSpPr>
        <p:grpSpPr bwMode="auto">
          <a:xfrm>
            <a:off x="5486400" y="836613"/>
            <a:ext cx="3657600" cy="2578100"/>
            <a:chOff x="3600" y="1008"/>
            <a:chExt cx="2304" cy="1624"/>
          </a:xfrm>
        </p:grpSpPr>
        <p:grpSp>
          <p:nvGrpSpPr>
            <p:cNvPr id="6160" name="Group 44"/>
            <p:cNvGrpSpPr>
              <a:grpSpLocks/>
            </p:cNvGrpSpPr>
            <p:nvPr/>
          </p:nvGrpSpPr>
          <p:grpSpPr bwMode="auto">
            <a:xfrm>
              <a:off x="3600" y="1008"/>
              <a:ext cx="2304" cy="1584"/>
              <a:chOff x="3600" y="1008"/>
              <a:chExt cx="2304" cy="1584"/>
            </a:xfrm>
          </p:grpSpPr>
          <p:grpSp>
            <p:nvGrpSpPr>
              <p:cNvPr id="6165" name="Group 39"/>
              <p:cNvGrpSpPr>
                <a:grpSpLocks/>
              </p:cNvGrpSpPr>
              <p:nvPr/>
            </p:nvGrpSpPr>
            <p:grpSpPr bwMode="auto">
              <a:xfrm>
                <a:off x="3600" y="1008"/>
                <a:ext cx="2304" cy="1584"/>
                <a:chOff x="3600" y="1008"/>
                <a:chExt cx="2304" cy="1584"/>
              </a:xfrm>
            </p:grpSpPr>
            <p:sp>
              <p:nvSpPr>
                <p:cNvPr id="6170" name="Line 26"/>
                <p:cNvSpPr>
                  <a:spLocks noChangeShapeType="1"/>
                </p:cNvSpPr>
                <p:nvPr/>
              </p:nvSpPr>
              <p:spPr bwMode="auto">
                <a:xfrm>
                  <a:off x="3840" y="2304"/>
                  <a:ext cx="18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704" y="1152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4704" y="1440"/>
                  <a:ext cx="432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3" name="Line 29"/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1920"/>
                  <a:ext cx="816" cy="38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4" name="Line 30"/>
                <p:cNvSpPr>
                  <a:spLocks noChangeShapeType="1"/>
                </p:cNvSpPr>
                <p:nvPr/>
              </p:nvSpPr>
              <p:spPr bwMode="auto">
                <a:xfrm>
                  <a:off x="4704" y="2304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4704" y="201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5520" y="2304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617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464" y="230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6178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704" y="1008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617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5136" y="1248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A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618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600" y="1632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B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  <p:sp>
            <p:nvSpPr>
              <p:cNvPr id="6166" name="Text Box 40"/>
              <p:cNvSpPr txBox="1">
                <a:spLocks noChangeArrowheads="1"/>
              </p:cNvSpPr>
              <p:nvPr/>
            </p:nvSpPr>
            <p:spPr bwMode="auto">
              <a:xfrm>
                <a:off x="4798" y="2262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6167" name="Text Box 41"/>
              <p:cNvSpPr txBox="1">
                <a:spLocks noChangeArrowheads="1"/>
              </p:cNvSpPr>
              <p:nvPr/>
            </p:nvSpPr>
            <p:spPr bwMode="auto">
              <a:xfrm>
                <a:off x="4513" y="1948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j</a:t>
                </a:r>
              </a:p>
            </p:txBody>
          </p:sp>
          <p:sp>
            <p:nvSpPr>
              <p:cNvPr id="6168" name="Text Box 42"/>
              <p:cNvSpPr txBox="1">
                <a:spLocks noChangeArrowheads="1"/>
              </p:cNvSpPr>
              <p:nvPr/>
            </p:nvSpPr>
            <p:spPr bwMode="auto">
              <a:xfrm>
                <a:off x="4940" y="168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169" name="Text Box 43"/>
              <p:cNvSpPr txBox="1">
                <a:spLocks noChangeArrowheads="1"/>
              </p:cNvSpPr>
              <p:nvPr/>
            </p:nvSpPr>
            <p:spPr bwMode="auto">
              <a:xfrm>
                <a:off x="4014" y="200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</p:grpSp>
        <p:sp>
          <p:nvSpPr>
            <p:cNvPr id="6161" name="Line 55"/>
            <p:cNvSpPr>
              <a:spLocks noChangeShapeType="1"/>
            </p:cNvSpPr>
            <p:nvPr/>
          </p:nvSpPr>
          <p:spPr bwMode="auto">
            <a:xfrm>
              <a:off x="4558" y="198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6162" name="Object 57"/>
            <p:cNvGraphicFramePr>
              <a:graphicFrameLocks noChangeAspect="1"/>
            </p:cNvGraphicFramePr>
            <p:nvPr/>
          </p:nvGraphicFramePr>
          <p:xfrm>
            <a:off x="4830" y="2333"/>
            <a:ext cx="133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25" name="公式" r:id="rId11" imgW="101556" imgH="228501" progId="Equation.3">
                    <p:embed/>
                  </p:oleObj>
                </mc:Choice>
                <mc:Fallback>
                  <p:oleObj name="公式" r:id="rId11" imgW="101556" imgH="228501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0" y="2333"/>
                          <a:ext cx="133" cy="29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3" name="Line 62"/>
            <p:cNvSpPr>
              <a:spLocks noChangeShapeType="1"/>
            </p:cNvSpPr>
            <p:nvPr/>
          </p:nvSpPr>
          <p:spPr bwMode="auto">
            <a:xfrm>
              <a:off x="5036" y="176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4" name="Line 63"/>
            <p:cNvSpPr>
              <a:spLocks noChangeShapeType="1"/>
            </p:cNvSpPr>
            <p:nvPr/>
          </p:nvSpPr>
          <p:spPr bwMode="auto">
            <a:xfrm>
              <a:off x="4091" y="205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159" name="文本框 1"/>
          <p:cNvSpPr txBox="1">
            <a:spLocks noChangeArrowheads="1"/>
          </p:cNvSpPr>
          <p:nvPr/>
        </p:nvSpPr>
        <p:spPr bwMode="auto">
          <a:xfrm>
            <a:off x="446088" y="357188"/>
            <a:ext cx="1112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探究：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636588" y="476250"/>
            <a:ext cx="1141412" cy="495300"/>
          </a:xfrm>
          <a:prstGeom prst="rect">
            <a:avLst/>
          </a:prstGeom>
          <a:gradFill rotWithShape="0">
            <a:gsLst>
              <a:gs pos="0">
                <a:srgbClr val="DCF1BF"/>
              </a:gs>
              <a:gs pos="50000">
                <a:schemeClr val="accent1"/>
              </a:gs>
              <a:gs pos="100000">
                <a:srgbClr val="DCF1BF"/>
              </a:gs>
            </a:gsLst>
            <a:lin ang="5400000" scaled="1"/>
          </a:gra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kumimoji="1" lang="zh-CN" altLang="en-US" sz="2400" b="1">
                <a:latin typeface="Times New Roman" panose="02020603050405020304" pitchFamily="18" charset="0"/>
              </a:rPr>
              <a:t>性质：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5513388" y="1695450"/>
          <a:ext cx="2870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" name="公式" r:id="rId3" imgW="2870200" imgH="469900" progId="Equation.3">
                  <p:embed/>
                </p:oleObj>
              </mc:Choice>
              <mc:Fallback>
                <p:oleObj name="公式" r:id="rId3" imgW="28702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1695450"/>
                        <a:ext cx="28702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246188" y="2228850"/>
            <a:ext cx="416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b="1">
                <a:latin typeface="Times New Roman" panose="02020603050405020304" pitchFamily="18" charset="0"/>
              </a:rPr>
              <a:t>即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平面内两点间的距离公式．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66738" y="2838450"/>
            <a:ext cx="7077075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b="1">
                <a:latin typeface="Times New Roman" panose="02020603050405020304" pitchFamily="18" charset="0"/>
              </a:rPr>
              <a:t>（</a:t>
            </a:r>
            <a:r>
              <a:rPr kumimoji="1" lang="en-US" altLang="zh-CN" sz="2400" b="1">
                <a:latin typeface="Times New Roman" panose="02020603050405020304" pitchFamily="18" charset="0"/>
              </a:rPr>
              <a:t>2</a:t>
            </a:r>
            <a:r>
              <a:rPr kumimoji="1" lang="zh-CN" altLang="en-US" sz="2400" b="1">
                <a:latin typeface="Times New Roman" panose="02020603050405020304" pitchFamily="18" charset="0"/>
              </a:rPr>
              <a:t>）</a:t>
            </a:r>
            <a:r>
              <a:rPr kumimoji="1" lang="zh-CN" altLang="en-US" sz="2400" b="1">
                <a:latin typeface="宋体" panose="02010600030101010101" pitchFamily="2" charset="-122"/>
              </a:rPr>
              <a:t>向量夹角公式的坐标式，向量平行和垂直的坐</a:t>
            </a:r>
          </a:p>
          <a:p>
            <a:pPr eaLnBrk="1" hangingPunct="1"/>
            <a:endParaRPr kumimoji="1" lang="zh-CN" altLang="en-US" sz="800" b="1">
              <a:latin typeface="宋体" panose="02010600030101010101" pitchFamily="2" charset="-122"/>
            </a:endParaRPr>
          </a:p>
          <a:p>
            <a:pPr eaLnBrk="1" hangingPunct="1"/>
            <a:r>
              <a:rPr kumimoji="1" lang="zh-CN" altLang="en-US" sz="2400" b="1">
                <a:latin typeface="宋体" panose="02010600030101010101" pitchFamily="2" charset="-122"/>
              </a:rPr>
              <a:t>标表示式</a:t>
            </a:r>
            <a:r>
              <a:rPr kumimoji="1" lang="en-US" altLang="zh-CN" sz="2400" b="1">
                <a:latin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211388" y="3889375"/>
          <a:ext cx="319722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" name="公式" r:id="rId5" imgW="1435100" imgH="482600" progId="Equation.3">
                  <p:embed/>
                </p:oleObj>
              </mc:Choice>
              <mc:Fallback>
                <p:oleObj name="公式" r:id="rId5" imgW="1435100" imgH="48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3889375"/>
                        <a:ext cx="319722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1144588" y="5740400"/>
          <a:ext cx="34051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" name="公式" r:id="rId7" imgW="1548728" imgH="253890" progId="Equation.3">
                  <p:embed/>
                </p:oleObj>
              </mc:Choice>
              <mc:Fallback>
                <p:oleObj name="公式" r:id="rId7" imgW="1548728" imgH="25389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5740400"/>
                        <a:ext cx="3405187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1111250" y="5089525"/>
          <a:ext cx="34766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7" name="公式" r:id="rId9" imgW="1562100" imgH="254000" progId="Equation.3">
                  <p:embed/>
                </p:oleObj>
              </mc:Choice>
              <mc:Fallback>
                <p:oleObj name="公式" r:id="rId9" imgW="1562100" imgH="254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5089525"/>
                        <a:ext cx="34766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4675188" y="1009650"/>
            <a:ext cx="3314700" cy="444500"/>
            <a:chOff x="2496" y="968"/>
            <a:chExt cx="2088" cy="280"/>
          </a:xfrm>
        </p:grpSpPr>
        <p:graphicFrame>
          <p:nvGraphicFramePr>
            <p:cNvPr id="7218" name="Object 10"/>
            <p:cNvGraphicFramePr>
              <a:graphicFrameLocks noChangeAspect="1"/>
            </p:cNvGraphicFramePr>
            <p:nvPr/>
          </p:nvGraphicFramePr>
          <p:xfrm>
            <a:off x="2496" y="992"/>
            <a:ext cx="584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8" name="公式" r:id="rId11" imgW="926698" imgH="406224" progId="Equation.3">
                    <p:embed/>
                  </p:oleObj>
                </mc:Choice>
                <mc:Fallback>
                  <p:oleObj name="公式" r:id="rId11" imgW="926698" imgH="406224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992"/>
                          <a:ext cx="584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19" name="Object 11"/>
            <p:cNvGraphicFramePr>
              <a:graphicFrameLocks noChangeAspect="1"/>
            </p:cNvGraphicFramePr>
            <p:nvPr/>
          </p:nvGraphicFramePr>
          <p:xfrm>
            <a:off x="3840" y="968"/>
            <a:ext cx="74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9" name="公式" r:id="rId13" imgW="1180588" imgH="444307" progId="Equation.3">
                    <p:embed/>
                  </p:oleObj>
                </mc:Choice>
                <mc:Fallback>
                  <p:oleObj name="公式" r:id="rId13" imgW="1180588" imgH="444307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968"/>
                          <a:ext cx="744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020" name="Group 12"/>
          <p:cNvGrpSpPr>
            <a:grpSpLocks/>
          </p:cNvGrpSpPr>
          <p:nvPr/>
        </p:nvGrpSpPr>
        <p:grpSpPr bwMode="auto">
          <a:xfrm>
            <a:off x="484188" y="1085850"/>
            <a:ext cx="7823200" cy="457200"/>
            <a:chOff x="295" y="684"/>
            <a:chExt cx="4928" cy="288"/>
          </a:xfrm>
        </p:grpSpPr>
        <p:grpSp>
          <p:nvGrpSpPr>
            <p:cNvPr id="7212" name="Group 13"/>
            <p:cNvGrpSpPr>
              <a:grpSpLocks/>
            </p:cNvGrpSpPr>
            <p:nvPr/>
          </p:nvGrpSpPr>
          <p:grpSpPr bwMode="auto">
            <a:xfrm>
              <a:off x="295" y="684"/>
              <a:ext cx="4928" cy="288"/>
              <a:chOff x="528" y="1296"/>
              <a:chExt cx="4928" cy="288"/>
            </a:xfrm>
          </p:grpSpPr>
          <p:sp>
            <p:nvSpPr>
              <p:cNvPr id="7216" name="Text Box 14"/>
              <p:cNvSpPr txBox="1">
                <a:spLocks noChangeArrowheads="1"/>
              </p:cNvSpPr>
              <p:nvPr/>
            </p:nvSpPr>
            <p:spPr bwMode="auto">
              <a:xfrm>
                <a:off x="528" y="1296"/>
                <a:ext cx="49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400" b="1">
                    <a:latin typeface="Times New Roman" panose="02020603050405020304" pitchFamily="18" charset="0"/>
                  </a:rPr>
                  <a:t>（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1</a:t>
                </a:r>
                <a:r>
                  <a:rPr kumimoji="1" lang="zh-CN" altLang="en-US" sz="2400" b="1">
                    <a:latin typeface="Times New Roman" panose="02020603050405020304" pitchFamily="18" charset="0"/>
                  </a:rPr>
                  <a:t>）设</a:t>
                </a:r>
                <a:r>
                  <a:rPr kumimoji="1" lang="en-US" altLang="zh-CN" sz="2400" b="1" i="1">
                    <a:latin typeface="Times New Roman" panose="02020603050405020304" pitchFamily="18" charset="0"/>
                  </a:rPr>
                  <a:t>a 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=</a:t>
                </a:r>
                <a:r>
                  <a:rPr kumimoji="1" lang="zh-CN" altLang="en-US" sz="2400" b="1">
                    <a:latin typeface="Times New Roman" panose="02020603050405020304" pitchFamily="18" charset="0"/>
                  </a:rPr>
                  <a:t>（</a:t>
                </a:r>
                <a:r>
                  <a:rPr kumimoji="1" lang="en-US" altLang="zh-CN" sz="2400" b="1" i="1">
                    <a:latin typeface="Times New Roman" panose="02020603050405020304" pitchFamily="18" charset="0"/>
                  </a:rPr>
                  <a:t>x</a:t>
                </a:r>
                <a:r>
                  <a:rPr kumimoji="1" lang="zh-CN" altLang="en-US" sz="2400" b="1" i="1">
                    <a:latin typeface="Times New Roman" panose="02020603050405020304" pitchFamily="18" charset="0"/>
                  </a:rPr>
                  <a:t>，</a:t>
                </a:r>
                <a:r>
                  <a:rPr kumimoji="1" lang="en-US" altLang="zh-CN" sz="2400" b="1" i="1">
                    <a:latin typeface="Times New Roman" panose="02020603050405020304" pitchFamily="18" charset="0"/>
                  </a:rPr>
                  <a:t>y</a:t>
                </a:r>
                <a:r>
                  <a:rPr kumimoji="1" lang="zh-CN" altLang="en-US" sz="2400" b="1">
                    <a:latin typeface="Times New Roman" panose="02020603050405020304" pitchFamily="18" charset="0"/>
                  </a:rPr>
                  <a:t>），则           </a:t>
                </a:r>
                <a:r>
                  <a:rPr kumimoji="1" lang="zh-CN" altLang="en-US" sz="2400" b="1" u="sng">
                    <a:latin typeface="Times New Roman" panose="02020603050405020304" pitchFamily="18" charset="0"/>
                  </a:rPr>
                  <a:t>               </a:t>
                </a:r>
                <a:r>
                  <a:rPr kumimoji="1" lang="zh-CN" altLang="en-US" sz="2400" b="1">
                    <a:latin typeface="Times New Roman" panose="02020603050405020304" pitchFamily="18" charset="0"/>
                  </a:rPr>
                  <a:t>或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|</a:t>
                </a:r>
                <a:r>
                  <a:rPr kumimoji="1" lang="en-US" altLang="zh-CN" sz="2400" b="1" i="1">
                    <a:latin typeface="Times New Roman" panose="02020603050405020304" pitchFamily="18" charset="0"/>
                  </a:rPr>
                  <a:t>a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 |= </a:t>
                </a:r>
                <a:r>
                  <a:rPr kumimoji="1" lang="en-US" altLang="zh-CN" sz="2400" b="1" u="sng">
                    <a:latin typeface="Times New Roman" panose="02020603050405020304" pitchFamily="18" charset="0"/>
                  </a:rPr>
                  <a:t>                 </a:t>
                </a:r>
                <a:r>
                  <a:rPr kumimoji="1" lang="en-US" altLang="zh-CN" sz="2400" b="1">
                    <a:latin typeface="Times New Roman" panose="02020603050405020304" pitchFamily="18" charset="0"/>
                  </a:rPr>
                  <a:t> .</a:t>
                </a:r>
              </a:p>
            </p:txBody>
          </p:sp>
          <p:graphicFrame>
            <p:nvGraphicFramePr>
              <p:cNvPr id="7217" name="Object 15"/>
              <p:cNvGraphicFramePr>
                <a:graphicFrameLocks noChangeAspect="1"/>
              </p:cNvGraphicFramePr>
              <p:nvPr/>
            </p:nvGraphicFramePr>
            <p:xfrm>
              <a:off x="2688" y="1296"/>
              <a:ext cx="448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90" name="公式" r:id="rId15" imgW="710891" imgH="393529" progId="Equation.3">
                      <p:embed/>
                    </p:oleObj>
                  </mc:Choice>
                  <mc:Fallback>
                    <p:oleObj name="公式" r:id="rId15" imgW="710891" imgH="393529" progId="Equation.3">
                      <p:embed/>
                      <p:pic>
                        <p:nvPicPr>
                          <p:cNvPr id="0" name="Object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1296"/>
                            <a:ext cx="448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213" name="Line 16"/>
            <p:cNvSpPr>
              <a:spLocks noChangeShapeType="1"/>
            </p:cNvSpPr>
            <p:nvPr/>
          </p:nvSpPr>
          <p:spPr bwMode="auto">
            <a:xfrm>
              <a:off x="1058" y="74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Line 17"/>
            <p:cNvSpPr>
              <a:spLocks noChangeShapeType="1"/>
            </p:cNvSpPr>
            <p:nvPr/>
          </p:nvSpPr>
          <p:spPr bwMode="auto">
            <a:xfrm>
              <a:off x="2549" y="73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5" name="Line 18"/>
            <p:cNvSpPr>
              <a:spLocks noChangeShapeType="1"/>
            </p:cNvSpPr>
            <p:nvPr/>
          </p:nvSpPr>
          <p:spPr bwMode="auto">
            <a:xfrm>
              <a:off x="3915" y="74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79" name="Group 19"/>
          <p:cNvGrpSpPr>
            <a:grpSpLocks/>
          </p:cNvGrpSpPr>
          <p:nvPr/>
        </p:nvGrpSpPr>
        <p:grpSpPr bwMode="auto">
          <a:xfrm>
            <a:off x="5451475" y="3443288"/>
            <a:ext cx="3657600" cy="2578100"/>
            <a:chOff x="3600" y="1008"/>
            <a:chExt cx="2304" cy="1624"/>
          </a:xfrm>
        </p:grpSpPr>
        <p:grpSp>
          <p:nvGrpSpPr>
            <p:cNvPr id="7191" name="Group 20"/>
            <p:cNvGrpSpPr>
              <a:grpSpLocks/>
            </p:cNvGrpSpPr>
            <p:nvPr/>
          </p:nvGrpSpPr>
          <p:grpSpPr bwMode="auto">
            <a:xfrm>
              <a:off x="3600" y="1008"/>
              <a:ext cx="2304" cy="1584"/>
              <a:chOff x="3600" y="1008"/>
              <a:chExt cx="2304" cy="1584"/>
            </a:xfrm>
          </p:grpSpPr>
          <p:grpSp>
            <p:nvGrpSpPr>
              <p:cNvPr id="7196" name="Group 21"/>
              <p:cNvGrpSpPr>
                <a:grpSpLocks/>
              </p:cNvGrpSpPr>
              <p:nvPr/>
            </p:nvGrpSpPr>
            <p:grpSpPr bwMode="auto">
              <a:xfrm>
                <a:off x="3600" y="1008"/>
                <a:ext cx="2304" cy="1584"/>
                <a:chOff x="3600" y="1008"/>
                <a:chExt cx="2304" cy="1584"/>
              </a:xfrm>
            </p:grpSpPr>
            <p:sp>
              <p:nvSpPr>
                <p:cNvPr id="7201" name="Line 22"/>
                <p:cNvSpPr>
                  <a:spLocks noChangeShapeType="1"/>
                </p:cNvSpPr>
                <p:nvPr/>
              </p:nvSpPr>
              <p:spPr bwMode="auto">
                <a:xfrm>
                  <a:off x="3840" y="2304"/>
                  <a:ext cx="18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2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704" y="1152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3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04" y="1440"/>
                  <a:ext cx="432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4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1920"/>
                  <a:ext cx="816" cy="38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5" name="Line 26"/>
                <p:cNvSpPr>
                  <a:spLocks noChangeShapeType="1"/>
                </p:cNvSpPr>
                <p:nvPr/>
              </p:nvSpPr>
              <p:spPr bwMode="auto">
                <a:xfrm>
                  <a:off x="4704" y="2304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6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4704" y="201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3366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20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5520" y="2304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720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464" y="230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720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704" y="1008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400" b="1" i="1">
                      <a:latin typeface="Times New Roman" panose="02020603050405020304" pitchFamily="18" charset="0"/>
                    </a:rPr>
                    <a:t>y</a:t>
                  </a:r>
                </a:p>
              </p:txBody>
            </p:sp>
            <p:sp>
              <p:nvSpPr>
                <p:cNvPr id="721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5136" y="1248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A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1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721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00" y="1632"/>
                  <a:ext cx="76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B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(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x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,</a:t>
                  </a:r>
                  <a:r>
                    <a:rPr kumimoji="1" lang="en-US" altLang="zh-CN" sz="2000" b="1" i="1">
                      <a:latin typeface="Times New Roman" panose="02020603050405020304" pitchFamily="18" charset="0"/>
                    </a:rPr>
                    <a:t>y</a:t>
                  </a:r>
                  <a:r>
                    <a:rPr kumimoji="1" lang="en-US" altLang="zh-CN" sz="2000" b="1" baseline="-25000">
                      <a:latin typeface="Times New Roman" panose="02020603050405020304" pitchFamily="18" charset="0"/>
                    </a:rPr>
                    <a:t>2</a:t>
                  </a:r>
                  <a:r>
                    <a:rPr kumimoji="1" lang="en-US" altLang="zh-CN" sz="2000" b="1">
                      <a:latin typeface="Times New Roman" panose="02020603050405020304" pitchFamily="18" charset="0"/>
                    </a:rPr>
                    <a:t>)</a:t>
                  </a:r>
                </a:p>
              </p:txBody>
            </p:sp>
          </p:grpSp>
          <p:sp>
            <p:nvSpPr>
              <p:cNvPr id="7197" name="Text Box 33"/>
              <p:cNvSpPr txBox="1">
                <a:spLocks noChangeArrowheads="1"/>
              </p:cNvSpPr>
              <p:nvPr/>
            </p:nvSpPr>
            <p:spPr bwMode="auto">
              <a:xfrm>
                <a:off x="4798" y="2262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7198" name="Text Box 34"/>
              <p:cNvSpPr txBox="1">
                <a:spLocks noChangeArrowheads="1"/>
              </p:cNvSpPr>
              <p:nvPr/>
            </p:nvSpPr>
            <p:spPr bwMode="auto">
              <a:xfrm>
                <a:off x="4513" y="1948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 b="1" i="1">
                    <a:latin typeface="Times New Roman" panose="02020603050405020304" pitchFamily="18" charset="0"/>
                  </a:rPr>
                  <a:t>j</a:t>
                </a:r>
              </a:p>
            </p:txBody>
          </p:sp>
          <p:sp>
            <p:nvSpPr>
              <p:cNvPr id="7199" name="Text Box 35"/>
              <p:cNvSpPr txBox="1">
                <a:spLocks noChangeArrowheads="1"/>
              </p:cNvSpPr>
              <p:nvPr/>
            </p:nvSpPr>
            <p:spPr bwMode="auto">
              <a:xfrm>
                <a:off x="4940" y="1682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7200" name="Text Box 36"/>
              <p:cNvSpPr txBox="1">
                <a:spLocks noChangeArrowheads="1"/>
              </p:cNvSpPr>
              <p:nvPr/>
            </p:nvSpPr>
            <p:spPr bwMode="auto">
              <a:xfrm>
                <a:off x="4014" y="200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400" b="1" i="1">
                    <a:latin typeface="Times New Roman" panose="02020603050405020304" pitchFamily="18" charset="0"/>
                  </a:rPr>
                  <a:t>b</a:t>
                </a:r>
              </a:p>
            </p:txBody>
          </p:sp>
        </p:grpSp>
        <p:sp>
          <p:nvSpPr>
            <p:cNvPr id="7192" name="Line 37"/>
            <p:cNvSpPr>
              <a:spLocks noChangeShapeType="1"/>
            </p:cNvSpPr>
            <p:nvPr/>
          </p:nvSpPr>
          <p:spPr bwMode="auto">
            <a:xfrm>
              <a:off x="4558" y="198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7193" name="Object 38"/>
            <p:cNvGraphicFramePr>
              <a:graphicFrameLocks noChangeAspect="1"/>
            </p:cNvGraphicFramePr>
            <p:nvPr/>
          </p:nvGraphicFramePr>
          <p:xfrm>
            <a:off x="4830" y="2333"/>
            <a:ext cx="133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1" name="公式" r:id="rId17" imgW="101556" imgH="228501" progId="Equation.3">
                    <p:embed/>
                  </p:oleObj>
                </mc:Choice>
                <mc:Fallback>
                  <p:oleObj name="公式" r:id="rId17" imgW="101556" imgH="228501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0" y="2333"/>
                          <a:ext cx="133" cy="29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4" name="Line 39"/>
            <p:cNvSpPr>
              <a:spLocks noChangeShapeType="1"/>
            </p:cNvSpPr>
            <p:nvPr/>
          </p:nvSpPr>
          <p:spPr bwMode="auto">
            <a:xfrm>
              <a:off x="5036" y="176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Line 40"/>
            <p:cNvSpPr>
              <a:spLocks noChangeShapeType="1"/>
            </p:cNvSpPr>
            <p:nvPr/>
          </p:nvSpPr>
          <p:spPr bwMode="auto">
            <a:xfrm>
              <a:off x="4091" y="205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3049" name="Group 41"/>
          <p:cNvGrpSpPr>
            <a:grpSpLocks/>
          </p:cNvGrpSpPr>
          <p:nvPr/>
        </p:nvGrpSpPr>
        <p:grpSpPr bwMode="auto">
          <a:xfrm>
            <a:off x="1246188" y="1708150"/>
            <a:ext cx="7696200" cy="457200"/>
            <a:chOff x="775" y="1076"/>
            <a:chExt cx="4848" cy="288"/>
          </a:xfrm>
        </p:grpSpPr>
        <p:grpSp>
          <p:nvGrpSpPr>
            <p:cNvPr id="7185" name="Group 42"/>
            <p:cNvGrpSpPr>
              <a:grpSpLocks/>
            </p:cNvGrpSpPr>
            <p:nvPr/>
          </p:nvGrpSpPr>
          <p:grpSpPr bwMode="auto">
            <a:xfrm>
              <a:off x="775" y="1076"/>
              <a:ext cx="4848" cy="288"/>
              <a:chOff x="912" y="1632"/>
              <a:chExt cx="4848" cy="288"/>
            </a:xfrm>
          </p:grpSpPr>
          <p:sp>
            <p:nvSpPr>
              <p:cNvPr id="7187" name="Rectangle 43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484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kumimoji="1" lang="zh-CN" altLang="en-US" sz="2400" b="1">
                    <a:latin typeface="宋体" panose="02010600030101010101" pitchFamily="2" charset="-122"/>
                  </a:rPr>
                  <a:t>若设       、       则</a:t>
                </a:r>
                <a:r>
                  <a:rPr kumimoji="1" lang="zh-CN" altLang="en-US" sz="2400" b="1">
                    <a:latin typeface="Times New Roman" panose="02020603050405020304" pitchFamily="18" charset="0"/>
                  </a:rPr>
                  <a:t> </a:t>
                </a:r>
              </a:p>
            </p:txBody>
          </p:sp>
          <p:graphicFrame>
            <p:nvGraphicFramePr>
              <p:cNvPr id="7188" name="Object 44"/>
              <p:cNvGraphicFramePr>
                <a:graphicFrameLocks noChangeAspect="1"/>
              </p:cNvGraphicFramePr>
              <p:nvPr/>
            </p:nvGraphicFramePr>
            <p:xfrm>
              <a:off x="1344" y="1674"/>
              <a:ext cx="692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92" name="公式" r:id="rId19" imgW="1104900" imgH="368300" progId="Equation.3">
                      <p:embed/>
                    </p:oleObj>
                  </mc:Choice>
                  <mc:Fallback>
                    <p:oleObj name="公式" r:id="rId19" imgW="1104900" imgH="368300" progId="Equation.3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44" y="1674"/>
                            <a:ext cx="692" cy="23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89" name="Object 45"/>
              <p:cNvGraphicFramePr>
                <a:graphicFrameLocks noChangeAspect="1"/>
              </p:cNvGraphicFramePr>
              <p:nvPr/>
            </p:nvGraphicFramePr>
            <p:xfrm>
              <a:off x="2146" y="1652"/>
              <a:ext cx="732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93" name="公式" r:id="rId21" imgW="1168400" imgH="368300" progId="Equation.3">
                      <p:embed/>
                    </p:oleObj>
                  </mc:Choice>
                  <mc:Fallback>
                    <p:oleObj name="公式" r:id="rId21" imgW="1168400" imgH="368300" progId="Equation.3">
                      <p:embed/>
                      <p:pic>
                        <p:nvPicPr>
                          <p:cNvPr id="0" name="Object 4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46" y="1652"/>
                            <a:ext cx="732" cy="23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90" name="Object 46"/>
              <p:cNvGraphicFramePr>
                <a:graphicFrameLocks noChangeAspect="1"/>
              </p:cNvGraphicFramePr>
              <p:nvPr/>
            </p:nvGraphicFramePr>
            <p:xfrm>
              <a:off x="3120" y="1632"/>
              <a:ext cx="497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94" name="公式" r:id="rId23" imgW="787058" imgH="444307" progId="Equation.3">
                      <p:embed/>
                    </p:oleObj>
                  </mc:Choice>
                  <mc:Fallback>
                    <p:oleObj name="公式" r:id="rId23" imgW="787058" imgH="444307" progId="Equation.3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632"/>
                            <a:ext cx="497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186" name="Line 47"/>
            <p:cNvSpPr>
              <a:spLocks noChangeShapeType="1"/>
            </p:cNvSpPr>
            <p:nvPr/>
          </p:nvSpPr>
          <p:spPr bwMode="auto">
            <a:xfrm>
              <a:off x="3016" y="1103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43057" name="Object 49"/>
          <p:cNvGraphicFramePr>
            <a:graphicFrameLocks noChangeAspect="1"/>
          </p:cNvGraphicFramePr>
          <p:nvPr/>
        </p:nvGraphicFramePr>
        <p:xfrm>
          <a:off x="195263" y="3817938"/>
          <a:ext cx="2087562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" name="公式" r:id="rId25" imgW="926698" imgH="495085" progId="Equation.3">
                  <p:embed/>
                </p:oleObj>
              </mc:Choice>
              <mc:Fallback>
                <p:oleObj name="公式" r:id="rId25" imgW="926698" imgH="495085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3817938"/>
                        <a:ext cx="2087562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58" name="Object 50"/>
          <p:cNvGraphicFramePr>
            <a:graphicFrameLocks noChangeAspect="1"/>
          </p:cNvGraphicFramePr>
          <p:nvPr/>
        </p:nvGraphicFramePr>
        <p:xfrm>
          <a:off x="1109663" y="5111750"/>
          <a:ext cx="24018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6" name="公式" r:id="rId27" imgW="1079500" imgH="228600" progId="Equation.3">
                  <p:embed/>
                </p:oleObj>
              </mc:Choice>
              <mc:Fallback>
                <p:oleObj name="公式" r:id="rId27" imgW="10795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5111750"/>
                        <a:ext cx="240188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直接连接符 2"/>
          <p:cNvCxnSpPr/>
          <p:nvPr/>
        </p:nvCxnSpPr>
        <p:spPr>
          <a:xfrm>
            <a:off x="5508625" y="2205038"/>
            <a:ext cx="30241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>
            <a:endCxn id="7204" idx="1"/>
          </p:cNvCxnSpPr>
          <p:nvPr/>
        </p:nvCxnSpPr>
        <p:spPr>
          <a:xfrm flipH="1">
            <a:off x="5908675" y="4149080"/>
            <a:ext cx="1977183" cy="7420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500"/>
                                        <p:tgtEl>
                                          <p:spTgt spid="43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0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2" grpId="0" autoUpdateAnimBg="0"/>
      <p:bldP spid="430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33375"/>
            <a:ext cx="7840662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924175"/>
            <a:ext cx="88153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Object 14"/>
          <p:cNvGraphicFramePr>
            <a:graphicFrameLocks noChangeAspect="1"/>
          </p:cNvGraphicFramePr>
          <p:nvPr>
            <p:extLst/>
          </p:nvPr>
        </p:nvGraphicFramePr>
        <p:xfrm>
          <a:off x="2042101" y="3449459"/>
          <a:ext cx="139065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5" imgW="609480" imgH="431640" progId="Equation.DSMT4">
                  <p:embed/>
                </p:oleObj>
              </mc:Choice>
              <mc:Fallback>
                <p:oleObj name="Equation" r:id="rId5" imgW="609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2101" y="3449459"/>
                        <a:ext cx="1390650" cy="9826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306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79388" y="342900"/>
            <a:ext cx="7543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</a:t>
            </a:r>
            <a:r>
              <a:rPr kumimoji="1"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已知 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kumimoji="1" lang="zh-CN" altLang="en-US" b="1" dirty="0">
                <a:solidFill>
                  <a:srgbClr val="000000"/>
                </a:solidFill>
              </a:rPr>
              <a:t>－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1,  2),  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(3,  1),  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(2, </a:t>
            </a:r>
            <a:r>
              <a:rPr kumimoji="1" lang="zh-CN" altLang="zh-CN" b="1" dirty="0">
                <a:solidFill>
                  <a:srgbClr val="000000"/>
                </a:solidFill>
              </a:rPr>
              <a:t>－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3)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判断</a:t>
            </a:r>
            <a:r>
              <a:rPr kumimoji="1" lang="zh-CN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1" lang="en-US" altLang="zh-CN" sz="2800" b="1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kumimoji="1"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的形状</a:t>
            </a:r>
            <a:r>
              <a:rPr kumimoji="1"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3404" y="1638300"/>
            <a:ext cx="86422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443038" y="1622425"/>
          <a:ext cx="33845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0" name="公式" r:id="rId3" imgW="1345616" imgH="253890" progId="Equation.3">
                  <p:embed/>
                </p:oleObj>
              </mc:Choice>
              <mc:Fallback>
                <p:oleObj name="公式" r:id="rId3" imgW="134561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1622425"/>
                        <a:ext cx="33845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825625" y="2166938"/>
          <a:ext cx="32877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1" name="公式" r:id="rId5" imgW="1307532" imgH="253890" progId="Equation.3">
                  <p:embed/>
                </p:oleObj>
              </mc:Choice>
              <mc:Fallback>
                <p:oleObj name="公式" r:id="rId5" imgW="130753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166938"/>
                        <a:ext cx="328771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1749425" y="3398838"/>
          <a:ext cx="50784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2" name="公式" r:id="rId7" imgW="2019300" imgH="254000" progId="Equation.3">
                  <p:embed/>
                </p:oleObj>
              </mc:Choice>
              <mc:Fallback>
                <p:oleObj name="公式" r:id="rId7" imgW="2019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3398838"/>
                        <a:ext cx="507841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4776788" y="1727200"/>
          <a:ext cx="17573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3" name="公式" r:id="rId9" imgW="698197" imgH="203112" progId="Equation.3">
                  <p:embed/>
                </p:oleObj>
              </mc:Choice>
              <mc:Fallback>
                <p:oleObj name="公式" r:id="rId9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1727200"/>
                        <a:ext cx="1757362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5075238" y="2284413"/>
          <a:ext cx="17557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4" name="公式" r:id="rId11" imgW="698197" imgH="203112" progId="Equation.3">
                  <p:embed/>
                </p:oleObj>
              </mc:Choice>
              <mc:Fallback>
                <p:oleObj name="公式" r:id="rId11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2284413"/>
                        <a:ext cx="1755775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769100" y="3543300"/>
          <a:ext cx="7016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5" name="公式" r:id="rId13" imgW="279158" imgH="177646" progId="Equation.3">
                  <p:embed/>
                </p:oleObj>
              </mc:Choice>
              <mc:Fallback>
                <p:oleObj name="公式" r:id="rId13" imgW="27915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3543300"/>
                        <a:ext cx="7016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1443038" y="4010025"/>
          <a:ext cx="239236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6" name="公式" r:id="rId15" imgW="952087" imgH="253890" progId="Equation.3">
                  <p:embed/>
                </p:oleObj>
              </mc:Choice>
              <mc:Fallback>
                <p:oleObj name="公式" r:id="rId15" imgW="95208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010025"/>
                        <a:ext cx="2392362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1503363" y="5991225"/>
          <a:ext cx="4984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7" name="公式" r:id="rId17" imgW="2019300" imgH="215900" progId="Equation.3">
                  <p:embed/>
                </p:oleObj>
              </mc:Choice>
              <mc:Fallback>
                <p:oleObj name="公式" r:id="rId17" imgW="20193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5991225"/>
                        <a:ext cx="49847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1841500" y="2743200"/>
          <a:ext cx="32877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8" name="公式" r:id="rId19" imgW="1307532" imgH="253890" progId="Equation.3">
                  <p:embed/>
                </p:oleObj>
              </mc:Choice>
              <mc:Fallback>
                <p:oleObj name="公式" r:id="rId19" imgW="130753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743200"/>
                        <a:ext cx="328771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/>
          <p:cNvGraphicFramePr>
            <a:graphicFrameLocks noChangeAspect="1"/>
          </p:cNvGraphicFramePr>
          <p:nvPr/>
        </p:nvGraphicFramePr>
        <p:xfrm>
          <a:off x="5105400" y="2865438"/>
          <a:ext cx="197961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9" name="公式" r:id="rId21" imgW="787058" imgH="203112" progId="Equation.3">
                  <p:embed/>
                </p:oleObj>
              </mc:Choice>
              <mc:Fallback>
                <p:oleObj name="公式" r:id="rId21" imgW="7870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865438"/>
                        <a:ext cx="1979613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1909763" y="4538663"/>
          <a:ext cx="30956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0" name="公式" r:id="rId23" imgW="1231366" imgH="279279" progId="Equation.3">
                  <p:embed/>
                </p:oleObj>
              </mc:Choice>
              <mc:Fallback>
                <p:oleObj name="公式" r:id="rId23" imgW="1231366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4538663"/>
                        <a:ext cx="30956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338263" y="465613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000000"/>
                </a:solidFill>
              </a:rPr>
              <a:t>又</a:t>
            </a:r>
          </a:p>
        </p:txBody>
      </p:sp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4865688" y="4625975"/>
          <a:ext cx="12763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1" name="公式" r:id="rId25" imgW="508000" imgH="241300" progId="Equation.3">
                  <p:embed/>
                </p:oleObj>
              </mc:Choice>
              <mc:Fallback>
                <p:oleObj name="公式" r:id="rId25" imgW="50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88" y="4625975"/>
                        <a:ext cx="12763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1" name="Object 19"/>
          <p:cNvGraphicFramePr>
            <a:graphicFrameLocks noChangeAspect="1"/>
          </p:cNvGraphicFramePr>
          <p:nvPr/>
        </p:nvGraphicFramePr>
        <p:xfrm>
          <a:off x="1912938" y="5194300"/>
          <a:ext cx="35750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2" name="公式" r:id="rId27" imgW="1422400" imgH="279400" progId="Equation.3">
                  <p:embed/>
                </p:oleObj>
              </mc:Choice>
              <mc:Fallback>
                <p:oleObj name="公式" r:id="rId27" imgW="1422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5194300"/>
                        <a:ext cx="357505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5389563" y="5248275"/>
          <a:ext cx="12763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3" name="公式" r:id="rId29" imgW="508000" imgH="241300" progId="Equation.3">
                  <p:embed/>
                </p:oleObj>
              </mc:Choice>
              <mc:Fallback>
                <p:oleObj name="公式" r:id="rId29" imgW="50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563" y="5248275"/>
                        <a:ext cx="12763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/>
          <p:cNvGraphicFramePr>
            <a:graphicFrameLocks noChangeAspect="1"/>
          </p:cNvGraphicFramePr>
          <p:nvPr/>
        </p:nvGraphicFramePr>
        <p:xfrm>
          <a:off x="6737350" y="5259388"/>
          <a:ext cx="22463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4" name="公式" r:id="rId30" imgW="965200" imgH="254000" progId="Equation.3">
                  <p:embed/>
                </p:oleObj>
              </mc:Choice>
              <mc:Fallback>
                <p:oleObj name="公式" r:id="rId30" imgW="965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5259388"/>
                        <a:ext cx="224631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40" name="Group 48"/>
          <p:cNvGrpSpPr>
            <a:grpSpLocks/>
          </p:cNvGrpSpPr>
          <p:nvPr/>
        </p:nvGrpSpPr>
        <p:grpSpPr bwMode="auto">
          <a:xfrm>
            <a:off x="6102350" y="14288"/>
            <a:ext cx="2916238" cy="2808287"/>
            <a:chOff x="3923" y="-63"/>
            <a:chExt cx="1837" cy="1769"/>
          </a:xfrm>
        </p:grpSpPr>
        <p:sp>
          <p:nvSpPr>
            <p:cNvPr id="24600" name="Line 22"/>
            <p:cNvSpPr>
              <a:spLocks noChangeShapeType="1"/>
            </p:cNvSpPr>
            <p:nvPr/>
          </p:nvSpPr>
          <p:spPr bwMode="auto">
            <a:xfrm>
              <a:off x="3923" y="981"/>
              <a:ext cx="1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1" name="Line 23"/>
            <p:cNvSpPr>
              <a:spLocks noChangeShapeType="1"/>
            </p:cNvSpPr>
            <p:nvPr/>
          </p:nvSpPr>
          <p:spPr bwMode="auto">
            <a:xfrm flipV="1">
              <a:off x="4740" y="0"/>
              <a:ext cx="0" cy="17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2" name="Line 24"/>
            <p:cNvSpPr>
              <a:spLocks noChangeShapeType="1"/>
            </p:cNvSpPr>
            <p:nvPr/>
          </p:nvSpPr>
          <p:spPr bwMode="auto">
            <a:xfrm flipV="1">
              <a:off x="4921" y="935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3" name="Line 25"/>
            <p:cNvSpPr>
              <a:spLocks noChangeShapeType="1"/>
            </p:cNvSpPr>
            <p:nvPr/>
          </p:nvSpPr>
          <p:spPr bwMode="auto">
            <a:xfrm flipV="1">
              <a:off x="5091" y="926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4" name="Line 26"/>
            <p:cNvSpPr>
              <a:spLocks noChangeShapeType="1"/>
            </p:cNvSpPr>
            <p:nvPr/>
          </p:nvSpPr>
          <p:spPr bwMode="auto">
            <a:xfrm flipV="1">
              <a:off x="5250" y="932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5" name="Line 27"/>
            <p:cNvSpPr>
              <a:spLocks noChangeShapeType="1"/>
            </p:cNvSpPr>
            <p:nvPr/>
          </p:nvSpPr>
          <p:spPr bwMode="auto">
            <a:xfrm flipV="1">
              <a:off x="5420" y="923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6" name="Line 28"/>
            <p:cNvSpPr>
              <a:spLocks noChangeShapeType="1"/>
            </p:cNvSpPr>
            <p:nvPr/>
          </p:nvSpPr>
          <p:spPr bwMode="auto">
            <a:xfrm flipV="1">
              <a:off x="4401" y="944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7" name="Line 29"/>
            <p:cNvSpPr>
              <a:spLocks noChangeShapeType="1"/>
            </p:cNvSpPr>
            <p:nvPr/>
          </p:nvSpPr>
          <p:spPr bwMode="auto">
            <a:xfrm flipV="1">
              <a:off x="4571" y="935"/>
              <a:ext cx="0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8" name="Line 30"/>
            <p:cNvSpPr>
              <a:spLocks noChangeShapeType="1"/>
            </p:cNvSpPr>
            <p:nvPr/>
          </p:nvSpPr>
          <p:spPr bwMode="auto">
            <a:xfrm>
              <a:off x="4740" y="797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09" name="Line 31"/>
            <p:cNvSpPr>
              <a:spLocks noChangeShapeType="1"/>
            </p:cNvSpPr>
            <p:nvPr/>
          </p:nvSpPr>
          <p:spPr bwMode="auto">
            <a:xfrm>
              <a:off x="4740" y="625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10" name="Line 32"/>
            <p:cNvSpPr>
              <a:spLocks noChangeShapeType="1"/>
            </p:cNvSpPr>
            <p:nvPr/>
          </p:nvSpPr>
          <p:spPr bwMode="auto">
            <a:xfrm>
              <a:off x="4740" y="458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11" name="Line 33"/>
            <p:cNvSpPr>
              <a:spLocks noChangeShapeType="1"/>
            </p:cNvSpPr>
            <p:nvPr/>
          </p:nvSpPr>
          <p:spPr bwMode="auto">
            <a:xfrm>
              <a:off x="4740" y="1513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12" name="Line 34"/>
            <p:cNvSpPr>
              <a:spLocks noChangeShapeType="1"/>
            </p:cNvSpPr>
            <p:nvPr/>
          </p:nvSpPr>
          <p:spPr bwMode="auto">
            <a:xfrm>
              <a:off x="4740" y="1341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4613" name="Line 35"/>
            <p:cNvSpPr>
              <a:spLocks noChangeShapeType="1"/>
            </p:cNvSpPr>
            <p:nvPr/>
          </p:nvSpPr>
          <p:spPr bwMode="auto">
            <a:xfrm>
              <a:off x="4740" y="1174"/>
              <a:ext cx="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24614" name="Object 36"/>
            <p:cNvGraphicFramePr>
              <a:graphicFrameLocks noChangeAspect="1"/>
            </p:cNvGraphicFramePr>
            <p:nvPr/>
          </p:nvGraphicFramePr>
          <p:xfrm>
            <a:off x="4505" y="548"/>
            <a:ext cx="141" cy="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5" name="Equation" r:id="rId32" imgW="75936" imgH="88592" progId="Equation.DSMT4">
                    <p:embed/>
                  </p:oleObj>
                </mc:Choice>
                <mc:Fallback>
                  <p:oleObj name="Equation" r:id="rId32" imgW="75936" imgH="8859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05" y="548"/>
                          <a:ext cx="141" cy="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15" name="Text Box 37"/>
            <p:cNvSpPr txBox="1">
              <a:spLocks noChangeArrowheads="1"/>
            </p:cNvSpPr>
            <p:nvPr/>
          </p:nvSpPr>
          <p:spPr bwMode="auto">
            <a:xfrm>
              <a:off x="4314" y="416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4616" name="Text Box 38"/>
            <p:cNvSpPr txBox="1">
              <a:spLocks noChangeArrowheads="1"/>
            </p:cNvSpPr>
            <p:nvPr/>
          </p:nvSpPr>
          <p:spPr bwMode="auto">
            <a:xfrm>
              <a:off x="5494" y="93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4617" name="Text Box 39"/>
            <p:cNvSpPr txBox="1">
              <a:spLocks noChangeArrowheads="1"/>
            </p:cNvSpPr>
            <p:nvPr/>
          </p:nvSpPr>
          <p:spPr bwMode="auto">
            <a:xfrm>
              <a:off x="4515" y="-63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4618" name="Text Box 40"/>
            <p:cNvSpPr txBox="1">
              <a:spLocks noChangeArrowheads="1"/>
            </p:cNvSpPr>
            <p:nvPr/>
          </p:nvSpPr>
          <p:spPr bwMode="auto">
            <a:xfrm>
              <a:off x="4706" y="931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graphicFrame>
          <p:nvGraphicFramePr>
            <p:cNvPr id="24619" name="Object 41"/>
            <p:cNvGraphicFramePr>
              <a:graphicFrameLocks noChangeAspect="1"/>
            </p:cNvGraphicFramePr>
            <p:nvPr/>
          </p:nvGraphicFramePr>
          <p:xfrm>
            <a:off x="5188" y="720"/>
            <a:ext cx="141" cy="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6" name="Equation" r:id="rId34" imgW="75936" imgH="88592" progId="Equation.DSMT4">
                    <p:embed/>
                  </p:oleObj>
                </mc:Choice>
                <mc:Fallback>
                  <p:oleObj name="Equation" r:id="rId34" imgW="75936" imgH="8859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8" y="720"/>
                          <a:ext cx="141" cy="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20" name="Text Box 42"/>
            <p:cNvSpPr txBox="1">
              <a:spLocks noChangeArrowheads="1"/>
            </p:cNvSpPr>
            <p:nvPr/>
          </p:nvSpPr>
          <p:spPr bwMode="auto">
            <a:xfrm>
              <a:off x="5255" y="55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graphicFrame>
          <p:nvGraphicFramePr>
            <p:cNvPr id="24621" name="Object 43"/>
            <p:cNvGraphicFramePr>
              <a:graphicFrameLocks noChangeAspect="1"/>
            </p:cNvGraphicFramePr>
            <p:nvPr/>
          </p:nvGraphicFramePr>
          <p:xfrm>
            <a:off x="5052" y="1418"/>
            <a:ext cx="141" cy="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7" name="Equation" r:id="rId35" imgW="75936" imgH="88592" progId="Equation.DSMT4">
                    <p:embed/>
                  </p:oleObj>
                </mc:Choice>
                <mc:Fallback>
                  <p:oleObj name="Equation" r:id="rId35" imgW="75936" imgH="8859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2" y="1418"/>
                          <a:ext cx="141" cy="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622" name="Text Box 44"/>
            <p:cNvSpPr txBox="1">
              <a:spLocks noChangeArrowheads="1"/>
            </p:cNvSpPr>
            <p:nvPr/>
          </p:nvSpPr>
          <p:spPr bwMode="auto">
            <a:xfrm>
              <a:off x="5127" y="140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7110413" y="1095375"/>
            <a:ext cx="1081087" cy="28733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7994650" y="1363663"/>
            <a:ext cx="215900" cy="11525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 flipV="1">
            <a:off x="7110413" y="1095375"/>
            <a:ext cx="865187" cy="13684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81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09" grpId="0"/>
      <p:bldP spid="8241" grpId="0" animBg="1"/>
      <p:bldP spid="8242" grpId="0" animBg="1"/>
      <p:bldP spid="82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476250"/>
            <a:ext cx="8964613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" name="组合 34"/>
          <p:cNvGrpSpPr/>
          <p:nvPr/>
        </p:nvGrpSpPr>
        <p:grpSpPr>
          <a:xfrm>
            <a:off x="5292080" y="1700808"/>
            <a:ext cx="3851920" cy="4320480"/>
            <a:chOff x="5292080" y="1700808"/>
            <a:chExt cx="3851920" cy="4320480"/>
          </a:xfrm>
        </p:grpSpPr>
        <p:cxnSp>
          <p:nvCxnSpPr>
            <p:cNvPr id="15" name="直接箭头连接符 14"/>
            <p:cNvCxnSpPr/>
            <p:nvPr/>
          </p:nvCxnSpPr>
          <p:spPr>
            <a:xfrm>
              <a:off x="5292080" y="4869160"/>
              <a:ext cx="385192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 flipV="1">
              <a:off x="6012160" y="1988840"/>
              <a:ext cx="0" cy="40324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/>
            <p:cNvSpPr txBox="1"/>
            <p:nvPr/>
          </p:nvSpPr>
          <p:spPr>
            <a:xfrm>
              <a:off x="8805446" y="479715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652120" y="1700808"/>
              <a:ext cx="313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580112" y="4869160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8764849" y="2683162"/>
              <a:ext cx="3770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zh-CN" altLang="en-US" sz="6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754150" y="2924944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319003" y="1942590"/>
              <a:ext cx="3770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zh-CN" altLang="en-US" sz="6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308304" y="218437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679043" y="4835851"/>
              <a:ext cx="3770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zh-CN" altLang="en-US" sz="6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655465" y="554299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156176" y="4869160"/>
              <a:ext cx="3898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244569" y="4108096"/>
              <a:ext cx="3770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b="1" i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zh-CN" altLang="en-US" sz="6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7452320" y="2708920"/>
              <a:ext cx="144016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6372200" y="2708920"/>
              <a:ext cx="108012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7825239" y="3416121"/>
              <a:ext cx="1080120" cy="21602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6372200" y="4856281"/>
              <a:ext cx="144016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图片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60" y="2996953"/>
            <a:ext cx="1989876" cy="547549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5" y="2996952"/>
            <a:ext cx="1965601" cy="557617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270" y="3547258"/>
            <a:ext cx="3816424" cy="624988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179512" y="4221088"/>
            <a:ext cx="3723140" cy="611144"/>
            <a:chOff x="179512" y="5589240"/>
            <a:chExt cx="3723140" cy="611144"/>
          </a:xfrm>
        </p:grpSpPr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9512" y="5589240"/>
              <a:ext cx="541015" cy="597964"/>
            </a:xfrm>
            <a:prstGeom prst="rect">
              <a:avLst/>
            </a:prstGeom>
          </p:spPr>
        </p:pic>
        <p:pic>
          <p:nvPicPr>
            <p:cNvPr id="47" name="图片 4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5575" y="5611144"/>
              <a:ext cx="3147077" cy="589240"/>
            </a:xfrm>
            <a:prstGeom prst="rect">
              <a:avLst/>
            </a:prstGeom>
          </p:spPr>
        </p:pic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04" y="4869160"/>
            <a:ext cx="4320480" cy="606809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007" y="5517232"/>
            <a:ext cx="3046648" cy="579115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504" y="1700808"/>
            <a:ext cx="4382418" cy="594036"/>
          </a:xfrm>
          <a:prstGeom prst="rect">
            <a:avLst/>
          </a:prstGeom>
        </p:spPr>
      </p:pic>
      <p:grpSp>
        <p:nvGrpSpPr>
          <p:cNvPr id="55" name="组合 54"/>
          <p:cNvGrpSpPr/>
          <p:nvPr/>
        </p:nvGrpSpPr>
        <p:grpSpPr>
          <a:xfrm>
            <a:off x="179512" y="2348880"/>
            <a:ext cx="4831014" cy="602928"/>
            <a:chOff x="179512" y="2348880"/>
            <a:chExt cx="4831014" cy="602928"/>
          </a:xfrm>
        </p:grpSpPr>
        <p:pic>
          <p:nvPicPr>
            <p:cNvPr id="53" name="图片 5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79512" y="2348880"/>
              <a:ext cx="3913121" cy="602928"/>
            </a:xfrm>
            <a:prstGeom prst="rect">
              <a:avLst/>
            </a:prstGeom>
          </p:spPr>
        </p:pic>
        <p:pic>
          <p:nvPicPr>
            <p:cNvPr id="54" name="图片 5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101315" y="2454259"/>
              <a:ext cx="909211" cy="4785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711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17500" y="306388"/>
            <a:ext cx="8146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endParaRPr kumimoji="1"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63538" y="25860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00125" y="27305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已知向量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665413" y="260350"/>
          <a:ext cx="3465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公式" r:id="rId3" imgW="1524000" imgH="254000" progId="Equation.3">
                  <p:embed/>
                </p:oleObj>
              </mc:Choice>
              <mc:Fallback>
                <p:oleObj name="公式" r:id="rId3" imgW="15240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5413" y="260350"/>
                        <a:ext cx="346551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11163" y="790575"/>
          <a:ext cx="44481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7" name="Equation" r:id="rId5" imgW="1955800" imgH="241300" progId="Equation.DSMT4">
                  <p:embed/>
                </p:oleObj>
              </mc:Choice>
              <mc:Fallback>
                <p:oleObj name="Equation" r:id="rId5" imgW="1955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790575"/>
                        <a:ext cx="44481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379413" y="1281113"/>
          <a:ext cx="59213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8" name="公式" r:id="rId7" imgW="2603500" imgH="254000" progId="Equation.3">
                  <p:embed/>
                </p:oleObj>
              </mc:Choice>
              <mc:Fallback>
                <p:oleObj name="公式" r:id="rId7" imgW="2603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1281113"/>
                        <a:ext cx="59213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1141413" y="2560638"/>
          <a:ext cx="39274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9" name="公式" r:id="rId9" imgW="1726451" imgH="253890" progId="Equation.3">
                  <p:embed/>
                </p:oleObj>
              </mc:Choice>
              <mc:Fallback>
                <p:oleObj name="公式" r:id="rId9" imgW="172645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2560638"/>
                        <a:ext cx="39274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5014913" y="2684463"/>
          <a:ext cx="72231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0" name="公式" r:id="rId11" imgW="317225" imgH="203024" progId="Equation.3">
                  <p:embed/>
                </p:oleObj>
              </mc:Choice>
              <mc:Fallback>
                <p:oleObj name="公式" r:id="rId11" imgW="317225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2684463"/>
                        <a:ext cx="722312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10"/>
          <p:cNvGraphicFramePr>
            <a:graphicFrameLocks noChangeAspect="1"/>
          </p:cNvGraphicFramePr>
          <p:nvPr/>
        </p:nvGraphicFramePr>
        <p:xfrm>
          <a:off x="2208213" y="3162300"/>
          <a:ext cx="279558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公式" r:id="rId13" imgW="1231366" imgH="266584" progId="Equation.3">
                  <p:embed/>
                </p:oleObj>
              </mc:Choice>
              <mc:Fallback>
                <p:oleObj name="公式" r:id="rId13" imgW="1231366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3162300"/>
                        <a:ext cx="279558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5146675" y="3162300"/>
          <a:ext cx="30257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公式" r:id="rId15" imgW="1332921" imgH="266584" progId="Equation.3">
                  <p:embed/>
                </p:oleObj>
              </mc:Choice>
              <mc:Fallback>
                <p:oleObj name="公式" r:id="rId15" imgW="133292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3162300"/>
                        <a:ext cx="302577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1725613" y="3886200"/>
          <a:ext cx="2674937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3" name="公式" r:id="rId17" imgW="1130300" imgH="457200" progId="Equation.3">
                  <p:embed/>
                </p:oleObj>
              </mc:Choice>
              <mc:Fallback>
                <p:oleObj name="公式" r:id="rId17" imgW="1130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3886200"/>
                        <a:ext cx="2674937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4340225" y="4005263"/>
          <a:ext cx="1003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4" name="公式" r:id="rId19" imgW="457002" imgH="393529" progId="Equation.3">
                  <p:embed/>
                </p:oleObj>
              </mc:Choice>
              <mc:Fallback>
                <p:oleObj name="公式" r:id="rId19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4005263"/>
                        <a:ext cx="10033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5311775" y="3919538"/>
          <a:ext cx="116998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5" name="公式" r:id="rId21" imgW="533169" imgH="380835" progId="Equation.3">
                  <p:embed/>
                </p:oleObj>
              </mc:Choice>
              <mc:Fallback>
                <p:oleObj name="公式" r:id="rId21" imgW="533169" imgH="380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775" y="3919538"/>
                        <a:ext cx="116998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22"/>
          <p:cNvGraphicFramePr>
            <a:graphicFrameLocks noChangeAspect="1"/>
          </p:cNvGraphicFramePr>
          <p:nvPr/>
        </p:nvGraphicFramePr>
        <p:xfrm>
          <a:off x="412750" y="1843088"/>
          <a:ext cx="5888038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6" name="公式" r:id="rId23" imgW="2565400" imgH="254000" progId="Equation.3">
                  <p:embed/>
                </p:oleObj>
              </mc:Choice>
              <mc:Fallback>
                <p:oleObj name="公式" r:id="rId23" imgW="2565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1843088"/>
                        <a:ext cx="5888038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019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827088" y="2420938"/>
          <a:ext cx="43624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2" name="公式" r:id="rId3" imgW="1916868" imgH="253890" progId="Equation.3">
                  <p:embed/>
                </p:oleObj>
              </mc:Choice>
              <mc:Fallback>
                <p:oleObj name="公式" r:id="rId3" imgW="191686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20938"/>
                        <a:ext cx="43624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5270500" y="2433638"/>
          <a:ext cx="22828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3" name="公式" r:id="rId5" imgW="1002865" imgH="253890" progId="Equation.3">
                  <p:embed/>
                </p:oleObj>
              </mc:Choice>
              <mc:Fallback>
                <p:oleObj name="公式" r:id="rId5" imgW="100286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2433638"/>
                        <a:ext cx="22828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187450" y="3070225"/>
          <a:ext cx="33210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4" name="公式" r:id="rId7" imgW="1459866" imgH="253890" progId="Equation.3">
                  <p:embed/>
                </p:oleObj>
              </mc:Choice>
              <mc:Fallback>
                <p:oleObj name="公式" r:id="rId7" imgW="145986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070225"/>
                        <a:ext cx="332105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1258888" y="3876675"/>
          <a:ext cx="375443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5" name="公式" r:id="rId9" imgW="1651000" imgH="203200" progId="Equation.3">
                  <p:embed/>
                </p:oleObj>
              </mc:Choice>
              <mc:Fallback>
                <p:oleObj name="公式" r:id="rId9" imgW="1651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876675"/>
                        <a:ext cx="3754437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5219700" y="3684588"/>
          <a:ext cx="15890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6" name="公式" r:id="rId11" imgW="698197" imgH="342751" progId="Equation.3">
                  <p:embed/>
                </p:oleObj>
              </mc:Choice>
              <mc:Fallback>
                <p:oleObj name="公式" r:id="rId11" imgW="698197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684588"/>
                        <a:ext cx="1589088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244475" y="234950"/>
            <a:ext cx="7248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kumimoji="1" lang="en-US" altLang="zh-CN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60" name="Text Box 11"/>
          <p:cNvSpPr txBox="1">
            <a:spLocks noChangeArrowheads="1"/>
          </p:cNvSpPr>
          <p:nvPr/>
        </p:nvSpPr>
        <p:spPr bwMode="auto">
          <a:xfrm>
            <a:off x="927100" y="20161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已知向量</a:t>
            </a:r>
          </a:p>
        </p:txBody>
      </p:sp>
      <p:graphicFrame>
        <p:nvGraphicFramePr>
          <p:cNvPr id="23561" name="Object 12"/>
          <p:cNvGraphicFramePr>
            <a:graphicFrameLocks noChangeAspect="1"/>
          </p:cNvGraphicFramePr>
          <p:nvPr/>
        </p:nvGraphicFramePr>
        <p:xfrm>
          <a:off x="2592388" y="188913"/>
          <a:ext cx="3465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7" name="公式" r:id="rId13" imgW="1524000" imgH="254000" progId="Equation.3">
                  <p:embed/>
                </p:oleObj>
              </mc:Choice>
              <mc:Fallback>
                <p:oleObj name="公式" r:id="rId13" imgW="15240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188913"/>
                        <a:ext cx="346551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4"/>
          <p:cNvGraphicFramePr>
            <a:graphicFrameLocks noChangeAspect="1"/>
          </p:cNvGraphicFramePr>
          <p:nvPr/>
        </p:nvGraphicFramePr>
        <p:xfrm>
          <a:off x="306388" y="1209675"/>
          <a:ext cx="59213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8" name="公式" r:id="rId15" imgW="2603500" imgH="254000" progId="Equation.3">
                  <p:embed/>
                </p:oleObj>
              </mc:Choice>
              <mc:Fallback>
                <p:oleObj name="公式" r:id="rId15" imgW="2603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209675"/>
                        <a:ext cx="59213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5"/>
          <p:cNvGraphicFramePr>
            <a:graphicFrameLocks noChangeAspect="1"/>
          </p:cNvGraphicFramePr>
          <p:nvPr/>
        </p:nvGraphicFramePr>
        <p:xfrm>
          <a:off x="339725" y="1771650"/>
          <a:ext cx="588803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9" name="公式" r:id="rId17" imgW="2565400" imgH="254000" progId="Equation.3">
                  <p:embed/>
                </p:oleObj>
              </mc:Choice>
              <mc:Fallback>
                <p:oleObj name="公式" r:id="rId17" imgW="2565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771650"/>
                        <a:ext cx="5888038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4" name="Text Box 16"/>
          <p:cNvSpPr txBox="1">
            <a:spLocks noChangeArrowheads="1"/>
          </p:cNvSpPr>
          <p:nvPr/>
        </p:nvSpPr>
        <p:spPr bwMode="auto">
          <a:xfrm>
            <a:off x="107950" y="2465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</a:p>
        </p:txBody>
      </p:sp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847725" y="4437063"/>
          <a:ext cx="35798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0" name="公式" r:id="rId19" imgW="1574800" imgH="254000" progId="Equation.3">
                  <p:embed/>
                </p:oleObj>
              </mc:Choice>
              <mc:Fallback>
                <p:oleObj name="公式" r:id="rId19" imgW="15748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4437063"/>
                        <a:ext cx="357981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0" name="Object 18"/>
          <p:cNvGraphicFramePr>
            <a:graphicFrameLocks noChangeAspect="1"/>
          </p:cNvGraphicFramePr>
          <p:nvPr/>
        </p:nvGraphicFramePr>
        <p:xfrm>
          <a:off x="1414463" y="5157788"/>
          <a:ext cx="37544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1" name="公式" r:id="rId21" imgW="1651000" imgH="203200" progId="Equation.3">
                  <p:embed/>
                </p:oleObj>
              </mc:Choice>
              <mc:Fallback>
                <p:oleObj name="公式" r:id="rId21" imgW="1651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5157788"/>
                        <a:ext cx="3754437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1411288" y="5661025"/>
          <a:ext cx="16764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2" name="公式" r:id="rId23" imgW="736600" imgH="342900" progId="Equation.3">
                  <p:embed/>
                </p:oleObj>
              </mc:Choice>
              <mc:Fallback>
                <p:oleObj name="公式" r:id="rId23" imgW="7366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5661025"/>
                        <a:ext cx="16764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20"/>
          <p:cNvGraphicFramePr>
            <a:graphicFrameLocks noChangeAspect="1"/>
          </p:cNvGraphicFramePr>
          <p:nvPr/>
        </p:nvGraphicFramePr>
        <p:xfrm>
          <a:off x="354013" y="752475"/>
          <a:ext cx="44481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3" name="Equation" r:id="rId25" imgW="1955800" imgH="241300" progId="Equation.DSMT4">
                  <p:embed/>
                </p:oleObj>
              </mc:Choice>
              <mc:Fallback>
                <p:oleObj name="Equation" r:id="rId25" imgW="1955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752475"/>
                        <a:ext cx="4448175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13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1313</TotalTime>
  <Words>343</Words>
  <Application>Microsoft Office PowerPoint</Application>
  <PresentationFormat>全屏显示(4:3)</PresentationFormat>
  <Paragraphs>86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华文新魏</vt:lpstr>
      <vt:lpstr>楷体_GB2312</vt:lpstr>
      <vt:lpstr>宋体</vt:lpstr>
      <vt:lpstr>Arial</vt:lpstr>
      <vt:lpstr>Symbol</vt:lpstr>
      <vt:lpstr>Tahoma</vt:lpstr>
      <vt:lpstr>Times New Roman</vt:lpstr>
      <vt:lpstr>Wingdings</vt:lpstr>
      <vt:lpstr>Blends</vt:lpstr>
      <vt:lpstr>公式</vt:lpstr>
      <vt:lpstr>Equation</vt:lpstr>
      <vt:lpstr>2.4.2  平面向量数量积的坐标表示、模、夹角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2.4.2  平面向量数量积的坐标表示、模、夹角</dc:title>
  <cp:lastModifiedBy>yuanyuan yuan</cp:lastModifiedBy>
  <cp:revision>1</cp:revision>
  <dcterms:created xsi:type="dcterms:W3CDTF">2002-05-20T01:06:05Z</dcterms:created>
  <dcterms:modified xsi:type="dcterms:W3CDTF">2016-07-21T07:12:33Z</dcterms:modified>
</cp:coreProperties>
</file>