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FDF9A-A66E-468E-9705-360327D6F74E}" type="datetimeFigureOut">
              <a:rPr lang="zh-CN" altLang="en-US" smtClean="0"/>
              <a:t>2016/5/9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D0DC2-D37B-4EE5-9482-52C36F86AA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9882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FDF9A-A66E-468E-9705-360327D6F74E}" type="datetimeFigureOut">
              <a:rPr lang="zh-CN" altLang="en-US" smtClean="0"/>
              <a:t>2016/5/9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D0DC2-D37B-4EE5-9482-52C36F86AA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6245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FDF9A-A66E-468E-9705-360327D6F74E}" type="datetimeFigureOut">
              <a:rPr lang="zh-CN" altLang="en-US" smtClean="0"/>
              <a:t>2016/5/9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D0DC2-D37B-4EE5-9482-52C36F86AA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3059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FDF9A-A66E-468E-9705-360327D6F74E}" type="datetimeFigureOut">
              <a:rPr lang="zh-CN" altLang="en-US" smtClean="0"/>
              <a:t>2016/5/9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D0DC2-D37B-4EE5-9482-52C36F86AA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0045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FDF9A-A66E-468E-9705-360327D6F74E}" type="datetimeFigureOut">
              <a:rPr lang="zh-CN" altLang="en-US" smtClean="0"/>
              <a:t>2016/5/9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D0DC2-D37B-4EE5-9482-52C36F86AA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7582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FDF9A-A66E-468E-9705-360327D6F74E}" type="datetimeFigureOut">
              <a:rPr lang="zh-CN" altLang="en-US" smtClean="0"/>
              <a:t>2016/5/9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D0DC2-D37B-4EE5-9482-52C36F86AA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1822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FDF9A-A66E-468E-9705-360327D6F74E}" type="datetimeFigureOut">
              <a:rPr lang="zh-CN" altLang="en-US" smtClean="0"/>
              <a:t>2016/5/9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D0DC2-D37B-4EE5-9482-52C36F86AA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2408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FDF9A-A66E-468E-9705-360327D6F74E}" type="datetimeFigureOut">
              <a:rPr lang="zh-CN" altLang="en-US" smtClean="0"/>
              <a:t>2016/5/9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D0DC2-D37B-4EE5-9482-52C36F86AA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5722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FDF9A-A66E-468E-9705-360327D6F74E}" type="datetimeFigureOut">
              <a:rPr lang="zh-CN" altLang="en-US" smtClean="0"/>
              <a:t>2016/5/9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D0DC2-D37B-4EE5-9482-52C36F86AA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7417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FDF9A-A66E-468E-9705-360327D6F74E}" type="datetimeFigureOut">
              <a:rPr lang="zh-CN" altLang="en-US" smtClean="0"/>
              <a:t>2016/5/9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D0DC2-D37B-4EE5-9482-52C36F86AA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2833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FDF9A-A66E-468E-9705-360327D6F74E}" type="datetimeFigureOut">
              <a:rPr lang="zh-CN" altLang="en-US" smtClean="0"/>
              <a:t>2016/5/9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D0DC2-D37B-4EE5-9482-52C36F86AA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5340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FDF9A-A66E-468E-9705-360327D6F74E}" type="datetimeFigureOut">
              <a:rPr lang="zh-CN" altLang="en-US" smtClean="0"/>
              <a:t>2016/5/9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D0DC2-D37B-4EE5-9482-52C36F86AA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7950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4.emf"/><Relationship Id="rId4" Type="http://schemas.openxmlformats.org/officeDocument/2006/relationships/oleObject" Target="../embeddings/oleObject8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5.e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7.emf"/><Relationship Id="rId4" Type="http://schemas.openxmlformats.org/officeDocument/2006/relationships/oleObject" Target="../embeddings/oleObject10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8.emf"/><Relationship Id="rId4" Type="http://schemas.openxmlformats.org/officeDocument/2006/relationships/oleObject" Target="../embeddings/oleObject1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png"/><Relationship Id="rId5" Type="http://schemas.openxmlformats.org/officeDocument/2006/relationships/image" Target="../media/image9.emf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2.e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ChangeArrowheads="1"/>
          </p:cNvSpPr>
          <p:nvPr/>
        </p:nvSpPr>
        <p:spPr bwMode="auto">
          <a:xfrm>
            <a:off x="-2916832" y="1340768"/>
            <a:ext cx="7904728" cy="3200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just" defTabSz="909638"/>
            <a:r>
              <a:rPr lang="zh-CN" altLang="en-US" sz="4400" b="0" dirty="0">
                <a:solidFill>
                  <a:srgbClr val="800080"/>
                </a:solidFill>
                <a:latin typeface="方正华隶简体" pitchFamily="65" charset="-122"/>
                <a:ea typeface="方正华隶简体" pitchFamily="65" charset="-122"/>
              </a:rPr>
              <a:t>                    第二章    平面向量</a:t>
            </a:r>
            <a:endParaRPr lang="en-US" altLang="zh-CN" sz="4400" b="0" dirty="0">
              <a:solidFill>
                <a:srgbClr val="800080"/>
              </a:solidFill>
              <a:latin typeface="方正华隶简体" pitchFamily="65" charset="-122"/>
              <a:ea typeface="方正华隶简体" pitchFamily="65" charset="-122"/>
            </a:endParaRPr>
          </a:p>
          <a:p>
            <a:pPr algn="just" defTabSz="909638"/>
            <a:endParaRPr lang="en-US" altLang="zh-CN" sz="4400" b="0" dirty="0">
              <a:solidFill>
                <a:srgbClr val="800080"/>
              </a:solidFill>
              <a:latin typeface="方正华隶简体" pitchFamily="65" charset="-122"/>
              <a:ea typeface="方正华隶简体" pitchFamily="65" charset="-122"/>
            </a:endParaRPr>
          </a:p>
          <a:p>
            <a:pPr algn="just" defTabSz="909638">
              <a:lnSpc>
                <a:spcPct val="150000"/>
              </a:lnSpc>
            </a:pPr>
            <a:r>
              <a:rPr lang="en-US" altLang="zh-CN" sz="3800" b="0" dirty="0">
                <a:solidFill>
                  <a:srgbClr val="CC00FF"/>
                </a:solidFill>
                <a:latin typeface="方正大标宋_GBK" pitchFamily="65" charset="-122"/>
                <a:ea typeface="方正大标宋_GBK" pitchFamily="65" charset="-122"/>
              </a:rPr>
              <a:t>                   2.5  </a:t>
            </a:r>
            <a:r>
              <a:rPr lang="zh-CN" altLang="en-US" sz="3800" b="0" dirty="0">
                <a:solidFill>
                  <a:srgbClr val="CC00FF"/>
                </a:solidFill>
                <a:latin typeface="方正大标宋_GBK" pitchFamily="65" charset="-122"/>
                <a:ea typeface="方正大标宋_GBK" pitchFamily="65" charset="-122"/>
              </a:rPr>
              <a:t>平面向量应用举例</a:t>
            </a:r>
            <a:endParaRPr lang="en-US" altLang="zh-CN" sz="3800" b="0" dirty="0">
              <a:solidFill>
                <a:srgbClr val="CC00FF"/>
              </a:solidFill>
              <a:latin typeface="方正大标宋_GBK" pitchFamily="65" charset="-122"/>
              <a:ea typeface="方正大标宋_GBK" pitchFamily="65" charset="-122"/>
            </a:endParaRPr>
          </a:p>
          <a:p>
            <a:pPr algn="just" defTabSz="909638">
              <a:lnSpc>
                <a:spcPct val="150000"/>
              </a:lnSpc>
            </a:pPr>
            <a:r>
              <a:rPr lang="en-US" altLang="zh-CN" sz="3800" b="0" dirty="0">
                <a:solidFill>
                  <a:srgbClr val="CC00FF"/>
                </a:solidFill>
                <a:latin typeface="方正大标宋_GBK" pitchFamily="65" charset="-122"/>
                <a:ea typeface="方正大标宋_GBK" pitchFamily="65" charset="-122"/>
              </a:rPr>
              <a:t>                </a:t>
            </a:r>
            <a:endParaRPr lang="zh-CN" altLang="en-US" sz="2800" dirty="0">
              <a:latin typeface="Times New Roman" pitchFamily="18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74310702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3"/>
          <p:cNvGraphicFramePr>
            <a:graphicFrameLocks noChangeAspect="1"/>
          </p:cNvGraphicFramePr>
          <p:nvPr/>
        </p:nvGraphicFramePr>
        <p:xfrm>
          <a:off x="1431360" y="941701"/>
          <a:ext cx="7968960" cy="46445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文档" r:id="rId4" imgW="5287655" imgH="2568730" progId="Word.Document.12">
                  <p:embed/>
                </p:oleObj>
              </mc:Choice>
              <mc:Fallback>
                <p:oleObj name="文档" r:id="rId4" imgW="5287655" imgH="2568730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1360" y="941701"/>
                        <a:ext cx="7968960" cy="46445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439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3"/>
          <p:cNvSpPr>
            <a:spLocks noChangeArrowheads="1"/>
          </p:cNvSpPr>
          <p:nvPr/>
        </p:nvSpPr>
        <p:spPr bwMode="auto">
          <a:xfrm>
            <a:off x="1530720" y="444068"/>
            <a:ext cx="822528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3200">
                <a:solidFill>
                  <a:srgbClr val="990099"/>
                </a:solidFill>
                <a:latin typeface="华文新魏" pitchFamily="2" charset="-122"/>
                <a:ea typeface="华文新魏" pitchFamily="2" charset="-122"/>
              </a:rPr>
              <a:t>题型</a:t>
            </a:r>
            <a:r>
              <a:rPr lang="en-US" altLang="zh-CN" sz="3200">
                <a:solidFill>
                  <a:srgbClr val="990099"/>
                </a:solidFill>
                <a:latin typeface="华文新魏" pitchFamily="2" charset="-122"/>
                <a:ea typeface="华文新魏" pitchFamily="2" charset="-122"/>
              </a:rPr>
              <a:t>3</a:t>
            </a:r>
            <a:r>
              <a:rPr lang="zh-CN" altLang="en-US" sz="3200">
                <a:solidFill>
                  <a:srgbClr val="990099"/>
                </a:solidFill>
                <a:latin typeface="华文新魏" pitchFamily="2" charset="-122"/>
                <a:ea typeface="华文新魏" pitchFamily="2" charset="-122"/>
              </a:rPr>
              <a:t>   向量方法在物理中的应用</a:t>
            </a:r>
            <a:endParaRPr lang="zh-CN" altLang="en-US" sz="3200">
              <a:solidFill>
                <a:srgbClr val="660066"/>
              </a:solidFill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872001" y="1568925"/>
            <a:ext cx="6294240" cy="21698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zh-CN" altLang="en-US" kern="100" dirty="0">
                <a:latin typeface="Times New Roman"/>
                <a:ea typeface="黑体"/>
              </a:rPr>
              <a:t>例</a:t>
            </a:r>
            <a:r>
              <a:rPr lang="en-US" altLang="zh-CN" kern="100" dirty="0">
                <a:latin typeface="Times New Roman"/>
                <a:ea typeface="黑体"/>
              </a:rPr>
              <a:t>3</a:t>
            </a:r>
            <a:r>
              <a:rPr lang="zh-CN" altLang="en-US" kern="100" dirty="0">
                <a:latin typeface="Times New Roman"/>
                <a:ea typeface="宋体"/>
              </a:rPr>
              <a:t>　一架飞机从</a:t>
            </a:r>
            <a:r>
              <a:rPr lang="en-US" altLang="zh-CN" kern="100" dirty="0">
                <a:latin typeface="Times New Roman"/>
                <a:ea typeface="宋体"/>
              </a:rPr>
              <a:t>A</a:t>
            </a:r>
            <a:r>
              <a:rPr lang="zh-CN" altLang="en-US" kern="100" dirty="0">
                <a:latin typeface="Times New Roman"/>
                <a:ea typeface="宋体"/>
              </a:rPr>
              <a:t>地向北偏西</a:t>
            </a:r>
            <a:r>
              <a:rPr lang="en-US" altLang="zh-CN" kern="100" dirty="0">
                <a:latin typeface="Times New Roman"/>
                <a:ea typeface="宋体"/>
              </a:rPr>
              <a:t>60°</a:t>
            </a:r>
            <a:r>
              <a:rPr lang="zh-CN" altLang="en-US" kern="100" dirty="0">
                <a:latin typeface="Times New Roman"/>
                <a:ea typeface="宋体"/>
              </a:rPr>
              <a:t>的方向飞行</a:t>
            </a:r>
            <a:r>
              <a:rPr lang="en-US" altLang="zh-CN" kern="100" dirty="0">
                <a:latin typeface="Times New Roman"/>
                <a:ea typeface="宋体"/>
              </a:rPr>
              <a:t>1 000 km</a:t>
            </a:r>
            <a:r>
              <a:rPr lang="zh-CN" altLang="en-US" kern="100" dirty="0">
                <a:latin typeface="Times New Roman"/>
                <a:ea typeface="宋体"/>
              </a:rPr>
              <a:t>到达</a:t>
            </a:r>
            <a:r>
              <a:rPr lang="en-US" altLang="zh-CN" kern="100" dirty="0">
                <a:latin typeface="Times New Roman"/>
                <a:ea typeface="宋体"/>
              </a:rPr>
              <a:t>B</a:t>
            </a:r>
            <a:r>
              <a:rPr lang="zh-CN" altLang="en-US" kern="100" dirty="0">
                <a:latin typeface="Times New Roman"/>
                <a:ea typeface="宋体"/>
              </a:rPr>
              <a:t>地，然后向</a:t>
            </a:r>
            <a:r>
              <a:rPr lang="en-US" altLang="zh-CN" kern="100" dirty="0">
                <a:latin typeface="Times New Roman"/>
                <a:ea typeface="宋体"/>
              </a:rPr>
              <a:t>C</a:t>
            </a:r>
            <a:r>
              <a:rPr lang="zh-CN" altLang="en-US" kern="100" dirty="0">
                <a:latin typeface="Times New Roman"/>
                <a:ea typeface="宋体"/>
              </a:rPr>
              <a:t>地飞行．设</a:t>
            </a:r>
            <a:r>
              <a:rPr lang="en-US" altLang="zh-CN" kern="100" dirty="0">
                <a:latin typeface="Times New Roman"/>
                <a:ea typeface="宋体"/>
              </a:rPr>
              <a:t>C</a:t>
            </a:r>
            <a:r>
              <a:rPr lang="zh-CN" altLang="en-US" kern="100" dirty="0">
                <a:latin typeface="Times New Roman"/>
                <a:ea typeface="宋体"/>
              </a:rPr>
              <a:t>地恰好在</a:t>
            </a:r>
            <a:r>
              <a:rPr lang="en-US" altLang="zh-CN" kern="100" dirty="0">
                <a:latin typeface="Times New Roman"/>
                <a:ea typeface="宋体"/>
              </a:rPr>
              <a:t>A</a:t>
            </a:r>
            <a:r>
              <a:rPr lang="zh-CN" altLang="en-US" kern="100" dirty="0">
                <a:latin typeface="Times New Roman"/>
                <a:ea typeface="宋体"/>
              </a:rPr>
              <a:t>地的南偏西</a:t>
            </a:r>
            <a:r>
              <a:rPr lang="en-US" altLang="zh-CN" kern="100" dirty="0">
                <a:latin typeface="Times New Roman"/>
                <a:ea typeface="宋体"/>
              </a:rPr>
              <a:t>60°</a:t>
            </a:r>
            <a:r>
              <a:rPr lang="zh-CN" altLang="en-US" kern="100" dirty="0">
                <a:latin typeface="Times New Roman"/>
                <a:ea typeface="宋体"/>
              </a:rPr>
              <a:t>，并且</a:t>
            </a:r>
            <a:r>
              <a:rPr lang="en-US" altLang="zh-CN" kern="100" dirty="0">
                <a:latin typeface="Times New Roman"/>
                <a:ea typeface="宋体"/>
              </a:rPr>
              <a:t>A</a:t>
            </a:r>
            <a:r>
              <a:rPr lang="zh-CN" altLang="en-US" kern="100" dirty="0">
                <a:latin typeface="Times New Roman"/>
                <a:ea typeface="宋体"/>
              </a:rPr>
              <a:t>、</a:t>
            </a:r>
            <a:r>
              <a:rPr lang="en-US" altLang="zh-CN" kern="100" dirty="0">
                <a:latin typeface="Times New Roman"/>
                <a:ea typeface="宋体"/>
              </a:rPr>
              <a:t>C</a:t>
            </a:r>
            <a:r>
              <a:rPr lang="zh-CN" altLang="en-US" kern="100" dirty="0">
                <a:latin typeface="Times New Roman"/>
                <a:ea typeface="宋体"/>
              </a:rPr>
              <a:t>两地相距</a:t>
            </a:r>
            <a:r>
              <a:rPr lang="en-US" altLang="zh-CN" kern="100" dirty="0">
                <a:latin typeface="Times New Roman"/>
                <a:ea typeface="宋体"/>
              </a:rPr>
              <a:t>2 000 km</a:t>
            </a:r>
            <a:r>
              <a:rPr lang="zh-CN" altLang="en-US" kern="100" dirty="0">
                <a:latin typeface="Times New Roman"/>
                <a:ea typeface="宋体"/>
              </a:rPr>
              <a:t>，求飞机从</a:t>
            </a:r>
            <a:r>
              <a:rPr lang="en-US" altLang="zh-CN" kern="100" dirty="0">
                <a:latin typeface="Times New Roman"/>
                <a:ea typeface="宋体"/>
              </a:rPr>
              <a:t>B</a:t>
            </a:r>
            <a:r>
              <a:rPr lang="zh-CN" altLang="en-US" kern="100" dirty="0">
                <a:latin typeface="Times New Roman"/>
                <a:ea typeface="宋体"/>
              </a:rPr>
              <a:t>地到</a:t>
            </a:r>
            <a:r>
              <a:rPr lang="en-US" altLang="zh-CN" kern="100" dirty="0">
                <a:latin typeface="Times New Roman"/>
                <a:ea typeface="宋体"/>
              </a:rPr>
              <a:t>C</a:t>
            </a:r>
            <a:r>
              <a:rPr lang="zh-CN" altLang="en-US" kern="100" dirty="0">
                <a:latin typeface="Times New Roman"/>
                <a:ea typeface="宋体"/>
              </a:rPr>
              <a:t>地的位移．</a:t>
            </a:r>
          </a:p>
          <a:p>
            <a:pPr algn="just">
              <a:lnSpc>
                <a:spcPct val="150000"/>
              </a:lnSpc>
              <a:defRPr/>
            </a:pPr>
            <a:r>
              <a:rPr lang="zh-CN" altLang="en-US" kern="100" dirty="0">
                <a:solidFill>
                  <a:srgbClr val="0000FF"/>
                </a:solidFill>
                <a:latin typeface="Times New Roman"/>
                <a:ea typeface="黑体"/>
              </a:rPr>
              <a:t>分析：</a:t>
            </a:r>
            <a:r>
              <a:rPr lang="zh-CN" altLang="en-US" kern="100" dirty="0">
                <a:solidFill>
                  <a:srgbClr val="FF0000"/>
                </a:solidFill>
                <a:latin typeface="Times New Roman"/>
                <a:ea typeface="仿宋_GB2312"/>
              </a:rPr>
              <a:t>物理学科中矢量及矢量的运算．</a:t>
            </a:r>
            <a:endParaRPr lang="zh-CN" altLang="en-US" kern="100" dirty="0">
              <a:solidFill>
                <a:srgbClr val="FF0000"/>
              </a:solidFill>
              <a:latin typeface="仿宋_GB2312"/>
              <a:ea typeface="仿宋_GB2312"/>
            </a:endParaRPr>
          </a:p>
          <a:p>
            <a:pPr algn="just">
              <a:lnSpc>
                <a:spcPct val="150000"/>
              </a:lnSpc>
              <a:defRPr/>
            </a:pPr>
            <a:r>
              <a:rPr lang="zh-CN" altLang="en-US" kern="100" dirty="0">
                <a:solidFill>
                  <a:srgbClr val="0000FF"/>
                </a:solidFill>
                <a:latin typeface="Times New Roman"/>
                <a:ea typeface="黑体"/>
              </a:rPr>
              <a:t>解析：</a:t>
            </a:r>
            <a:r>
              <a:rPr lang="zh-CN" altLang="en-US" kern="100" dirty="0">
                <a:solidFill>
                  <a:srgbClr val="FF0000"/>
                </a:solidFill>
                <a:latin typeface="Times New Roman"/>
                <a:ea typeface="楷体_GB2312"/>
              </a:rPr>
              <a:t>如下图所示</a:t>
            </a:r>
            <a:r>
              <a:rPr lang="zh-CN" altLang="en-US" kern="100" dirty="0">
                <a:solidFill>
                  <a:srgbClr val="FF0000"/>
                </a:solidFill>
                <a:latin typeface="楷体_GB2312"/>
                <a:ea typeface="楷体_GB2312"/>
              </a:rPr>
              <a:t>，</a:t>
            </a:r>
            <a:r>
              <a:rPr lang="zh-CN" altLang="en-US" kern="100" dirty="0">
                <a:solidFill>
                  <a:srgbClr val="FF0000"/>
                </a:solidFill>
                <a:latin typeface="Times New Roman"/>
                <a:ea typeface="楷体_GB2312"/>
              </a:rPr>
              <a:t>设</a:t>
            </a:r>
            <a:r>
              <a:rPr lang="en-US" altLang="zh-CN" kern="100" dirty="0">
                <a:solidFill>
                  <a:srgbClr val="FF0000"/>
                </a:solidFill>
                <a:latin typeface="Times New Roman"/>
                <a:ea typeface="楷体_GB2312"/>
              </a:rPr>
              <a:t>A</a:t>
            </a:r>
            <a:r>
              <a:rPr lang="zh-CN" altLang="en-US" kern="100" dirty="0">
                <a:solidFill>
                  <a:srgbClr val="FF0000"/>
                </a:solidFill>
                <a:latin typeface="Times New Roman"/>
                <a:ea typeface="楷体_GB2312"/>
              </a:rPr>
              <a:t>在东西基线和南北基线的交点处．</a:t>
            </a:r>
            <a:endParaRPr lang="zh-CN" altLang="en-US" kern="100" dirty="0">
              <a:solidFill>
                <a:srgbClr val="FF0000"/>
              </a:solidFill>
              <a:latin typeface="楷体_GB2312"/>
              <a:ea typeface="楷体_GB2312"/>
            </a:endParaRPr>
          </a:p>
        </p:txBody>
      </p:sp>
    </p:spTree>
    <p:extLst>
      <p:ext uri="{BB962C8B-B14F-4D97-AF65-F5344CB8AC3E}">
        <p14:creationId xmlns:p14="http://schemas.microsoft.com/office/powerpoint/2010/main" val="14419504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4881" y="195252"/>
            <a:ext cx="3430080" cy="3282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218" name="Object 4"/>
          <p:cNvGraphicFramePr>
            <a:graphicFrameLocks noChangeAspect="1"/>
          </p:cNvGraphicFramePr>
          <p:nvPr/>
        </p:nvGraphicFramePr>
        <p:xfrm>
          <a:off x="908640" y="3317551"/>
          <a:ext cx="8213760" cy="35128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文档" r:id="rId5" imgW="5287655" imgH="1884721" progId="Word.Document.12">
                  <p:embed/>
                </p:oleObj>
              </mc:Choice>
              <mc:Fallback>
                <p:oleObj name="文档" r:id="rId5" imgW="5287655" imgH="1884721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8640" y="3317551"/>
                        <a:ext cx="8213760" cy="35128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106754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4"/>
          <p:cNvGraphicFramePr>
            <a:graphicFrameLocks noChangeAspect="1"/>
          </p:cNvGraphicFramePr>
          <p:nvPr/>
        </p:nvGraphicFramePr>
        <p:xfrm>
          <a:off x="1461601" y="775824"/>
          <a:ext cx="8076960" cy="47154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文档" r:id="rId4" imgW="5287655" imgH="2572697" progId="Word.Document.12">
                  <p:embed/>
                </p:oleObj>
              </mc:Choice>
              <mc:Fallback>
                <p:oleObj name="文档" r:id="rId4" imgW="5287655" imgH="2572697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1601" y="775824"/>
                        <a:ext cx="8076960" cy="47154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742267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Object 4"/>
          <p:cNvGraphicFramePr>
            <a:graphicFrameLocks noChangeAspect="1"/>
          </p:cNvGraphicFramePr>
          <p:nvPr/>
        </p:nvGraphicFramePr>
        <p:xfrm>
          <a:off x="1009441" y="361130"/>
          <a:ext cx="8470080" cy="632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文档" r:id="rId4" imgW="5287655" imgH="3292763" progId="Word.Document.12">
                  <p:embed/>
                </p:oleObj>
              </mc:Choice>
              <mc:Fallback>
                <p:oleObj name="文档" r:id="rId4" imgW="5287655" imgH="3292763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9441" y="361130"/>
                        <a:ext cx="8470080" cy="6327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66525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3"/>
          <p:cNvSpPr>
            <a:spLocks noChangeArrowheads="1"/>
          </p:cNvSpPr>
          <p:nvPr/>
        </p:nvSpPr>
        <p:spPr bwMode="auto">
          <a:xfrm>
            <a:off x="1392480" y="444068"/>
            <a:ext cx="808704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3200">
                <a:solidFill>
                  <a:srgbClr val="990099"/>
                </a:solidFill>
                <a:latin typeface="华文新魏" pitchFamily="2" charset="-122"/>
                <a:ea typeface="华文新魏" pitchFamily="2" charset="-122"/>
              </a:rPr>
              <a:t>题型</a:t>
            </a:r>
            <a:r>
              <a:rPr lang="en-US" altLang="zh-CN" sz="3200">
                <a:solidFill>
                  <a:srgbClr val="990099"/>
                </a:solidFill>
                <a:latin typeface="华文新魏" pitchFamily="2" charset="-122"/>
                <a:ea typeface="华文新魏" pitchFamily="2" charset="-122"/>
              </a:rPr>
              <a:t>1   </a:t>
            </a:r>
            <a:r>
              <a:rPr lang="zh-CN" altLang="en-US" sz="3200">
                <a:solidFill>
                  <a:srgbClr val="990099"/>
                </a:solidFill>
                <a:latin typeface="华文新魏" pitchFamily="2" charset="-122"/>
                <a:ea typeface="华文新魏" pitchFamily="2" charset="-122"/>
              </a:rPr>
              <a:t>用向量方法证明共线与相交问题</a:t>
            </a:r>
            <a:endParaRPr lang="zh-CN" altLang="en-US" sz="3200">
              <a:solidFill>
                <a:srgbClr val="660066"/>
              </a:solidFill>
              <a:latin typeface="Times New Roman" pitchFamily="18" charset="0"/>
              <a:ea typeface="黑体" pitchFamily="2" charset="-122"/>
            </a:endParaRPr>
          </a:p>
        </p:txBody>
      </p:sp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1090081" y="1677783"/>
          <a:ext cx="8043840" cy="44890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文档" r:id="rId4" imgW="5287655" imgH="2458755" progId="Word.Document.12">
                  <p:embed/>
                </p:oleObj>
              </mc:Choice>
              <mc:Fallback>
                <p:oleObj name="文档" r:id="rId4" imgW="5287655" imgH="2458755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0081" y="1677783"/>
                        <a:ext cx="8043840" cy="44890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6908647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6560" y="4162490"/>
            <a:ext cx="3720960" cy="2004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050" name="Object 5"/>
          <p:cNvGraphicFramePr>
            <a:graphicFrameLocks noChangeAspect="1"/>
          </p:cNvGraphicFramePr>
          <p:nvPr/>
        </p:nvGraphicFramePr>
        <p:xfrm>
          <a:off x="1461600" y="692885"/>
          <a:ext cx="7434720" cy="33037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文档" r:id="rId5" imgW="5287655" imgH="1959721" progId="Word.Document.12">
                  <p:embed/>
                </p:oleObj>
              </mc:Choice>
              <mc:Fallback>
                <p:oleObj name="文档" r:id="rId5" imgW="5287655" imgH="1959721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1600" y="692885"/>
                        <a:ext cx="7434720" cy="33037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39412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1474561" y="1885130"/>
          <a:ext cx="7797600" cy="25866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文档" r:id="rId4" imgW="5287655" imgH="1462128" progId="Word.Document.12">
                  <p:embed/>
                </p:oleObj>
              </mc:Choice>
              <mc:Fallback>
                <p:oleObj name="文档" r:id="rId4" imgW="5287655" imgH="1462128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4561" y="1885130"/>
                        <a:ext cx="7797600" cy="25866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15847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083680" y="278192"/>
            <a:ext cx="5948640" cy="13388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zh-CN" altLang="en-US" kern="100" dirty="0">
                <a:latin typeface="MS Mincho"/>
                <a:ea typeface="MS Mincho"/>
              </a:rPr>
              <a:t>►</a:t>
            </a:r>
            <a:r>
              <a:rPr lang="zh-CN" altLang="en-US" kern="100" dirty="0">
                <a:latin typeface="Times New Roman"/>
                <a:ea typeface="黑体"/>
              </a:rPr>
              <a:t>跟踪训练</a:t>
            </a:r>
            <a:endParaRPr lang="zh-CN" altLang="en-US" kern="100" dirty="0">
              <a:latin typeface="Times New Roman"/>
              <a:ea typeface="宋体"/>
            </a:endParaRPr>
          </a:p>
          <a:p>
            <a:pPr algn="just">
              <a:lnSpc>
                <a:spcPct val="150000"/>
              </a:lnSpc>
              <a:defRPr/>
            </a:pPr>
            <a:r>
              <a:rPr lang="en-US" altLang="zh-CN" kern="100" dirty="0">
                <a:latin typeface="Times New Roman"/>
                <a:ea typeface="宋体"/>
              </a:rPr>
              <a:t>1</a:t>
            </a:r>
            <a:r>
              <a:rPr lang="zh-CN" altLang="en-US" kern="100" dirty="0">
                <a:latin typeface="Times New Roman"/>
                <a:ea typeface="宋体"/>
              </a:rPr>
              <a:t>．如图，已知△</a:t>
            </a:r>
            <a:r>
              <a:rPr lang="en-US" altLang="zh-CN" kern="100" dirty="0">
                <a:latin typeface="Times New Roman"/>
                <a:ea typeface="宋体"/>
              </a:rPr>
              <a:t>ABC</a:t>
            </a:r>
            <a:r>
              <a:rPr lang="zh-CN" altLang="en-US" kern="100" dirty="0">
                <a:latin typeface="Times New Roman"/>
                <a:ea typeface="宋体"/>
              </a:rPr>
              <a:t>的三条高是</a:t>
            </a:r>
            <a:r>
              <a:rPr lang="en-US" altLang="zh-CN" kern="100" dirty="0">
                <a:latin typeface="Times New Roman"/>
                <a:ea typeface="宋体"/>
              </a:rPr>
              <a:t>AD</a:t>
            </a:r>
            <a:r>
              <a:rPr lang="zh-CN" altLang="en-US" kern="100" dirty="0">
                <a:latin typeface="Times New Roman"/>
                <a:ea typeface="宋体"/>
              </a:rPr>
              <a:t>，</a:t>
            </a:r>
            <a:r>
              <a:rPr lang="en-US" altLang="zh-CN" kern="100" dirty="0">
                <a:latin typeface="Times New Roman"/>
                <a:ea typeface="宋体"/>
              </a:rPr>
              <a:t>BE</a:t>
            </a:r>
            <a:r>
              <a:rPr lang="zh-CN" altLang="en-US" kern="100" dirty="0">
                <a:latin typeface="Times New Roman"/>
                <a:ea typeface="宋体"/>
              </a:rPr>
              <a:t>，</a:t>
            </a:r>
            <a:r>
              <a:rPr lang="en-US" altLang="zh-CN" kern="100" dirty="0">
                <a:latin typeface="Times New Roman"/>
                <a:ea typeface="宋体"/>
              </a:rPr>
              <a:t>CF</a:t>
            </a:r>
            <a:r>
              <a:rPr lang="zh-CN" altLang="en-US" kern="100" dirty="0">
                <a:latin typeface="Times New Roman"/>
                <a:ea typeface="宋体"/>
              </a:rPr>
              <a:t>，用向量方法证明：</a:t>
            </a:r>
            <a:r>
              <a:rPr lang="en-US" altLang="zh-CN" kern="100" dirty="0">
                <a:latin typeface="Times New Roman"/>
                <a:ea typeface="宋体"/>
              </a:rPr>
              <a:t>AD</a:t>
            </a:r>
            <a:r>
              <a:rPr lang="zh-CN" altLang="en-US" kern="100" dirty="0">
                <a:latin typeface="Times New Roman"/>
                <a:ea typeface="宋体"/>
              </a:rPr>
              <a:t>，</a:t>
            </a:r>
            <a:r>
              <a:rPr lang="en-US" altLang="zh-CN" kern="100" dirty="0">
                <a:latin typeface="Times New Roman"/>
                <a:ea typeface="宋体"/>
              </a:rPr>
              <a:t>BE</a:t>
            </a:r>
            <a:r>
              <a:rPr lang="zh-CN" altLang="en-US" kern="100" dirty="0">
                <a:latin typeface="Times New Roman"/>
                <a:ea typeface="宋体"/>
              </a:rPr>
              <a:t>，</a:t>
            </a:r>
            <a:r>
              <a:rPr lang="en-US" altLang="zh-CN" kern="100" dirty="0">
                <a:latin typeface="Times New Roman"/>
                <a:ea typeface="宋体"/>
              </a:rPr>
              <a:t>CF</a:t>
            </a:r>
            <a:r>
              <a:rPr lang="zh-CN" altLang="en-US" kern="100" dirty="0">
                <a:latin typeface="Times New Roman"/>
                <a:ea typeface="宋体"/>
              </a:rPr>
              <a:t>相交于一点．</a:t>
            </a:r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5200" y="2683415"/>
            <a:ext cx="2972160" cy="2908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0288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5"/>
          <p:cNvGraphicFramePr>
            <a:graphicFrameLocks noChangeAspect="1"/>
          </p:cNvGraphicFramePr>
          <p:nvPr/>
        </p:nvGraphicFramePr>
        <p:xfrm>
          <a:off x="1182241" y="309293"/>
          <a:ext cx="8020800" cy="6189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文档" r:id="rId4" imgW="5287655" imgH="3400214" progId="Word.Document.12">
                  <p:embed/>
                </p:oleObj>
              </mc:Choice>
              <mc:Fallback>
                <p:oleObj name="文档" r:id="rId4" imgW="5287655" imgH="3400214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2241" y="309293"/>
                        <a:ext cx="8020800" cy="6189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80700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3"/>
          <p:cNvSpPr>
            <a:spLocks noChangeArrowheads="1"/>
          </p:cNvSpPr>
          <p:nvPr/>
        </p:nvSpPr>
        <p:spPr bwMode="auto">
          <a:xfrm>
            <a:off x="1530720" y="444068"/>
            <a:ext cx="822528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3200">
                <a:solidFill>
                  <a:srgbClr val="990099"/>
                </a:solidFill>
                <a:latin typeface="华文新魏" pitchFamily="2" charset="-122"/>
                <a:ea typeface="华文新魏" pitchFamily="2" charset="-122"/>
              </a:rPr>
              <a:t>题型</a:t>
            </a:r>
            <a:r>
              <a:rPr lang="en-US" altLang="zh-CN" sz="3200">
                <a:solidFill>
                  <a:srgbClr val="990099"/>
                </a:solidFill>
                <a:latin typeface="华文新魏" pitchFamily="2" charset="-122"/>
                <a:ea typeface="华文新魏" pitchFamily="2" charset="-122"/>
              </a:rPr>
              <a:t>2</a:t>
            </a:r>
            <a:r>
              <a:rPr lang="zh-CN" altLang="en-US" sz="3200">
                <a:solidFill>
                  <a:srgbClr val="990099"/>
                </a:solidFill>
                <a:latin typeface="华文新魏" pitchFamily="2" charset="-122"/>
                <a:ea typeface="华文新魏" pitchFamily="2" charset="-122"/>
              </a:rPr>
              <a:t>   用向量方法证明垂直问题</a:t>
            </a:r>
            <a:endParaRPr lang="zh-CN" altLang="en-US" sz="3200">
              <a:solidFill>
                <a:srgbClr val="660066"/>
              </a:solidFill>
              <a:latin typeface="Times New Roman" pitchFamily="18" charset="0"/>
              <a:ea typeface="黑体" pitchFamily="2" charset="-122"/>
            </a:endParaRPr>
          </a:p>
        </p:txBody>
      </p:sp>
      <p:graphicFrame>
        <p:nvGraphicFramePr>
          <p:cNvPr id="5122" name="Object 5"/>
          <p:cNvGraphicFramePr>
            <a:graphicFrameLocks noChangeAspect="1"/>
          </p:cNvGraphicFramePr>
          <p:nvPr/>
        </p:nvGraphicFramePr>
        <p:xfrm>
          <a:off x="1116001" y="1522273"/>
          <a:ext cx="8101440" cy="14116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文档" r:id="rId4" imgW="5287655" imgH="769105" progId="Word.Document.12">
                  <p:embed/>
                </p:oleObj>
              </mc:Choice>
              <mc:Fallback>
                <p:oleObj name="文档" r:id="rId4" imgW="5287655" imgH="769105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01" y="1522273"/>
                        <a:ext cx="8101440" cy="14116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24" name="Picture 6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lum bright="-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2240" y="3098109"/>
            <a:ext cx="3248640" cy="3400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850214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1556641" y="527008"/>
          <a:ext cx="8061120" cy="36579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文档" r:id="rId4" imgW="5287655" imgH="2000105" progId="Word.Document.12">
                  <p:embed/>
                </p:oleObj>
              </mc:Choice>
              <mc:Fallback>
                <p:oleObj name="文档" r:id="rId4" imgW="5287655" imgH="2000105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6641" y="527008"/>
                        <a:ext cx="8061120" cy="36579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矩形 2"/>
          <p:cNvSpPr/>
          <p:nvPr/>
        </p:nvSpPr>
        <p:spPr>
          <a:xfrm>
            <a:off x="2014560" y="4361197"/>
            <a:ext cx="594864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zh-CN" altLang="en-US" kern="100" dirty="0">
                <a:solidFill>
                  <a:srgbClr val="0000FF"/>
                </a:solidFill>
                <a:latin typeface="Times New Roman"/>
                <a:ea typeface="黑体"/>
              </a:rPr>
              <a:t>点评：</a:t>
            </a:r>
            <a:r>
              <a:rPr lang="zh-CN" altLang="en-US" kern="100" dirty="0">
                <a:solidFill>
                  <a:srgbClr val="0000FF"/>
                </a:solidFill>
                <a:latin typeface="Times New Roman"/>
                <a:ea typeface="仿宋_GB2312"/>
              </a:rPr>
              <a:t> </a:t>
            </a:r>
            <a:r>
              <a:rPr lang="zh-CN" altLang="en-US" kern="100" dirty="0">
                <a:solidFill>
                  <a:srgbClr val="FF0000"/>
                </a:solidFill>
                <a:latin typeface="Times New Roman"/>
                <a:ea typeface="仿宋_GB2312"/>
              </a:rPr>
              <a:t>用向量方法论证平面几何中的垂直问题</a:t>
            </a:r>
            <a:r>
              <a:rPr lang="zh-CN" altLang="en-US" kern="100" dirty="0">
                <a:solidFill>
                  <a:srgbClr val="FF0000"/>
                </a:solidFill>
                <a:latin typeface="仿宋_GB2312"/>
                <a:ea typeface="仿宋_GB2312"/>
              </a:rPr>
              <a:t>，</a:t>
            </a:r>
            <a:r>
              <a:rPr lang="zh-CN" altLang="en-US" kern="100" dirty="0">
                <a:solidFill>
                  <a:srgbClr val="FF0000"/>
                </a:solidFill>
                <a:latin typeface="Times New Roman"/>
                <a:ea typeface="仿宋_GB2312"/>
              </a:rPr>
              <a:t>主要是通过证线段所在向量的数量积为零．</a:t>
            </a:r>
            <a:endParaRPr lang="zh-CN" altLang="en-US" kern="100" dirty="0">
              <a:solidFill>
                <a:srgbClr val="FF0000"/>
              </a:solidFill>
              <a:latin typeface="Times New Roman"/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1870167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668960" y="108858"/>
            <a:ext cx="6432480" cy="13388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zh-CN" altLang="en-US" kern="100" dirty="0">
                <a:latin typeface="MS Mincho"/>
                <a:ea typeface="MS Mincho"/>
              </a:rPr>
              <a:t>►</a:t>
            </a:r>
            <a:r>
              <a:rPr lang="zh-CN" altLang="en-US" kern="100" dirty="0">
                <a:latin typeface="Times New Roman"/>
                <a:ea typeface="黑体"/>
              </a:rPr>
              <a:t>跟踪训练</a:t>
            </a:r>
            <a:endParaRPr lang="zh-CN" altLang="en-US" kern="100" dirty="0">
              <a:latin typeface="Times New Roman"/>
              <a:ea typeface="宋体"/>
            </a:endParaRPr>
          </a:p>
          <a:p>
            <a:pPr algn="just">
              <a:lnSpc>
                <a:spcPct val="150000"/>
              </a:lnSpc>
              <a:defRPr/>
            </a:pPr>
            <a:r>
              <a:rPr lang="en-US" altLang="zh-CN" kern="100" dirty="0">
                <a:latin typeface="Times New Roman"/>
                <a:ea typeface="宋体"/>
              </a:rPr>
              <a:t>2</a:t>
            </a:r>
            <a:r>
              <a:rPr lang="zh-CN" altLang="en-US" kern="100" dirty="0">
                <a:latin typeface="Times New Roman"/>
                <a:ea typeface="宋体"/>
              </a:rPr>
              <a:t>．求证：菱形的两条对角线互相垂直．</a:t>
            </a:r>
          </a:p>
          <a:p>
            <a:pPr algn="just">
              <a:lnSpc>
                <a:spcPct val="150000"/>
              </a:lnSpc>
              <a:defRPr/>
            </a:pPr>
            <a:r>
              <a:rPr lang="zh-CN" altLang="en-US" kern="100" dirty="0">
                <a:solidFill>
                  <a:srgbClr val="0000FF"/>
                </a:solidFill>
                <a:latin typeface="Times New Roman"/>
                <a:ea typeface="黑体"/>
              </a:rPr>
              <a:t>分析</a:t>
            </a:r>
            <a:r>
              <a:rPr lang="zh-CN" altLang="en-US" kern="100" dirty="0">
                <a:solidFill>
                  <a:srgbClr val="0000FF"/>
                </a:solidFill>
                <a:latin typeface="Times New Roman"/>
                <a:ea typeface="仿宋_GB2312"/>
              </a:rPr>
              <a:t>：</a:t>
            </a:r>
            <a:r>
              <a:rPr lang="zh-CN" altLang="en-US" kern="100" dirty="0">
                <a:solidFill>
                  <a:srgbClr val="FF0000"/>
                </a:solidFill>
                <a:latin typeface="Times New Roman"/>
                <a:ea typeface="仿宋_GB2312"/>
              </a:rPr>
              <a:t>通过证两对角线所在向量的数量积为零．</a:t>
            </a:r>
            <a:endParaRPr lang="zh-CN" altLang="en-US" kern="100" dirty="0">
              <a:solidFill>
                <a:srgbClr val="FF0000"/>
              </a:solidFill>
              <a:latin typeface="仿宋_GB2312"/>
              <a:ea typeface="仿宋_GB2312"/>
            </a:endParaRPr>
          </a:p>
        </p:txBody>
      </p:sp>
      <p:pic>
        <p:nvPicPr>
          <p:cNvPr id="7172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lum bright="-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8400" y="4093375"/>
            <a:ext cx="3939840" cy="2641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170" name="Object 3"/>
          <p:cNvGraphicFramePr>
            <a:graphicFrameLocks noChangeAspect="1"/>
          </p:cNvGraphicFramePr>
          <p:nvPr/>
        </p:nvGraphicFramePr>
        <p:xfrm>
          <a:off x="1185120" y="2517538"/>
          <a:ext cx="8570880" cy="14928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文档" r:id="rId5" imgW="5287655" imgH="769105" progId="Word.Document.12">
                  <p:embed/>
                </p:oleObj>
              </mc:Choice>
              <mc:Fallback>
                <p:oleObj name="文档" r:id="rId5" imgW="5287655" imgH="769105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5120" y="2517538"/>
                        <a:ext cx="8570880" cy="14928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16058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131</Words>
  <Application>Microsoft Office PowerPoint</Application>
  <PresentationFormat>全屏显示(4:3)</PresentationFormat>
  <Paragraphs>16</Paragraphs>
  <Slides>14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7" baseType="lpstr">
      <vt:lpstr>MS Mincho</vt:lpstr>
      <vt:lpstr>方正大标宋_GBK</vt:lpstr>
      <vt:lpstr>方正华隶简体</vt:lpstr>
      <vt:lpstr>仿宋_GB2312</vt:lpstr>
      <vt:lpstr>黑体</vt:lpstr>
      <vt:lpstr>华文新魏</vt:lpstr>
      <vt:lpstr>楷体_GB2312</vt:lpstr>
      <vt:lpstr>宋体</vt:lpstr>
      <vt:lpstr>Arial</vt:lpstr>
      <vt:lpstr>Calibri</vt:lpstr>
      <vt:lpstr>Times New Roman</vt:lpstr>
      <vt:lpstr>Office 主题​​</vt:lpstr>
      <vt:lpstr>文档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Administrator</cp:lastModifiedBy>
  <cp:revision>1</cp:revision>
  <dcterms:created xsi:type="dcterms:W3CDTF">2015-10-08T02:28:07Z</dcterms:created>
  <dcterms:modified xsi:type="dcterms:W3CDTF">2016-05-09T09:36:38Z</dcterms:modified>
</cp:coreProperties>
</file>