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55" r:id="rId2"/>
    <p:sldId id="357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8" r:id="rId24"/>
    <p:sldId id="379" r:id="rId25"/>
    <p:sldId id="380" r:id="rId26"/>
    <p:sldId id="381" r:id="rId27"/>
    <p:sldId id="382" r:id="rId2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955154-35E2-463B-BF0F-620842A22C1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0149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38FC7-C901-4D26-B24A-FB140FB82CD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08434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FEB12-7EA5-4558-B013-4B73B3038E9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6180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47E5F-A241-433C-A6B0-497FD4C5AF9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9563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1C780C-8B78-44E6-BF1E-E8777F9ECDE1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600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11619-2B9E-4AB0-A0BC-059A294706F1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58854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B1FBC-B1C3-42F8-925A-A8A75611ACD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1423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85D69-1672-43F5-84A0-FEF519C7B67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03607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F94F4-0183-416B-9E42-6277BF4BCFB5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7634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61138-CDEB-4C72-9658-44647410CFE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2264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308EC-DD01-473B-A74B-DD54D0FD2E6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297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98E7D-B11F-4FD2-A3C6-EAE68E1C2DE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9612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55647-E147-4BED-B85E-39889ED09E6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70936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FF699C-8CFE-43A8-A5EA-A70497517BE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ln/>
        </p:spPr>
        <p:txBody>
          <a:bodyPr anchor="ctr"/>
          <a:lstStyle/>
          <a:p>
            <a:r>
              <a:rPr lang="en-US" altLang="zh-CN" sz="4400" b="1">
                <a:solidFill>
                  <a:srgbClr val="FF0000"/>
                </a:solidFill>
              </a:rPr>
              <a:t>23.2.1 </a:t>
            </a:r>
            <a:r>
              <a:rPr lang="zh-CN" altLang="en-US" sz="4400" b="1">
                <a:solidFill>
                  <a:srgbClr val="FF0000"/>
                </a:solidFill>
              </a:rPr>
              <a:t>中心对称</a:t>
            </a:r>
            <a:br>
              <a:rPr lang="zh-CN" altLang="en-US" sz="4400" b="1">
                <a:solidFill>
                  <a:srgbClr val="FF0000"/>
                </a:solidFill>
              </a:rPr>
            </a:br>
            <a:endParaRPr lang="zh-CN" altLang="en-US" sz="4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882" name="Group 2"/>
          <p:cNvGrpSpPr>
            <a:grpSpLocks/>
          </p:cNvGrpSpPr>
          <p:nvPr/>
        </p:nvGrpSpPr>
        <p:grpSpPr bwMode="auto">
          <a:xfrm>
            <a:off x="4356100" y="2708275"/>
            <a:ext cx="4321175" cy="3025775"/>
            <a:chOff x="2653" y="1706"/>
            <a:chExt cx="2722" cy="1906"/>
          </a:xfrm>
        </p:grpSpPr>
        <p:grpSp>
          <p:nvGrpSpPr>
            <p:cNvPr id="122883" name="Group 3"/>
            <p:cNvGrpSpPr>
              <a:grpSpLocks/>
            </p:cNvGrpSpPr>
            <p:nvPr/>
          </p:nvGrpSpPr>
          <p:grpSpPr bwMode="auto">
            <a:xfrm>
              <a:off x="2653" y="1706"/>
              <a:ext cx="1361" cy="952"/>
              <a:chOff x="3107" y="2070"/>
              <a:chExt cx="1361" cy="952"/>
            </a:xfrm>
          </p:grpSpPr>
          <p:grpSp>
            <p:nvGrpSpPr>
              <p:cNvPr id="122884" name="Group 4"/>
              <p:cNvGrpSpPr>
                <a:grpSpLocks/>
              </p:cNvGrpSpPr>
              <p:nvPr/>
            </p:nvGrpSpPr>
            <p:grpSpPr bwMode="auto">
              <a:xfrm>
                <a:off x="3107" y="2070"/>
                <a:ext cx="1361" cy="952"/>
                <a:chOff x="3288" y="1888"/>
                <a:chExt cx="1361" cy="952"/>
              </a:xfrm>
            </p:grpSpPr>
            <p:sp>
              <p:nvSpPr>
                <p:cNvPr id="122885" name="AutoShape 5"/>
                <p:cNvSpPr>
                  <a:spLocks noChangeArrowheads="1"/>
                </p:cNvSpPr>
                <p:nvPr/>
              </p:nvSpPr>
              <p:spPr bwMode="auto">
                <a:xfrm>
                  <a:off x="3288" y="1888"/>
                  <a:ext cx="1361" cy="952"/>
                </a:xfrm>
                <a:prstGeom prst="rtTriangle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886" name="AutoShape 6"/>
                <p:cNvSpPr>
                  <a:spLocks noChangeArrowheads="1"/>
                </p:cNvSpPr>
                <p:nvPr/>
              </p:nvSpPr>
              <p:spPr bwMode="auto">
                <a:xfrm>
                  <a:off x="3470" y="2204"/>
                  <a:ext cx="680" cy="500"/>
                </a:xfrm>
                <a:prstGeom prst="rtTriangle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22887" name="Text Box 7"/>
              <p:cNvSpPr txBox="1">
                <a:spLocks noChangeArrowheads="1"/>
              </p:cNvSpPr>
              <p:nvPr/>
            </p:nvSpPr>
            <p:spPr bwMode="auto">
              <a:xfrm>
                <a:off x="3152" y="2251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chemeClr val="bg1"/>
                    </a:solidFill>
                  </a:rPr>
                  <a:t>A</a:t>
                </a:r>
              </a:p>
            </p:txBody>
          </p:sp>
          <p:sp>
            <p:nvSpPr>
              <p:cNvPr id="122888" name="Text Box 8"/>
              <p:cNvSpPr txBox="1">
                <a:spLocks noChangeArrowheads="1"/>
              </p:cNvSpPr>
              <p:nvPr/>
            </p:nvSpPr>
            <p:spPr bwMode="auto">
              <a:xfrm>
                <a:off x="3969" y="2795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chemeClr val="bg1"/>
                    </a:solidFill>
                  </a:rPr>
                  <a:t>B</a:t>
                </a:r>
              </a:p>
            </p:txBody>
          </p:sp>
          <p:sp>
            <p:nvSpPr>
              <p:cNvPr id="122889" name="Text Box 9"/>
              <p:cNvSpPr txBox="1">
                <a:spLocks noChangeArrowheads="1"/>
              </p:cNvSpPr>
              <p:nvPr/>
            </p:nvSpPr>
            <p:spPr bwMode="auto">
              <a:xfrm>
                <a:off x="3152" y="2795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  <p:grpSp>
          <p:nvGrpSpPr>
            <p:cNvPr id="122890" name="Group 10"/>
            <p:cNvGrpSpPr>
              <a:grpSpLocks/>
            </p:cNvGrpSpPr>
            <p:nvPr/>
          </p:nvGrpSpPr>
          <p:grpSpPr bwMode="auto">
            <a:xfrm>
              <a:off x="4014" y="2660"/>
              <a:ext cx="1361" cy="952"/>
              <a:chOff x="4014" y="2660"/>
              <a:chExt cx="1361" cy="952"/>
            </a:xfrm>
          </p:grpSpPr>
          <p:grpSp>
            <p:nvGrpSpPr>
              <p:cNvPr id="122891" name="Group 11"/>
              <p:cNvGrpSpPr>
                <a:grpSpLocks/>
              </p:cNvGrpSpPr>
              <p:nvPr/>
            </p:nvGrpSpPr>
            <p:grpSpPr bwMode="auto">
              <a:xfrm rot="-10800000">
                <a:off x="4014" y="2660"/>
                <a:ext cx="1361" cy="952"/>
                <a:chOff x="3288" y="1888"/>
                <a:chExt cx="1361" cy="952"/>
              </a:xfrm>
            </p:grpSpPr>
            <p:sp>
              <p:nvSpPr>
                <p:cNvPr id="122892" name="AutoShape 12"/>
                <p:cNvSpPr>
                  <a:spLocks noChangeArrowheads="1"/>
                </p:cNvSpPr>
                <p:nvPr/>
              </p:nvSpPr>
              <p:spPr bwMode="auto">
                <a:xfrm>
                  <a:off x="3288" y="1888"/>
                  <a:ext cx="1361" cy="952"/>
                </a:xfrm>
                <a:prstGeom prst="rtTriangl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893" name="AutoShape 13"/>
                <p:cNvSpPr>
                  <a:spLocks noChangeArrowheads="1"/>
                </p:cNvSpPr>
                <p:nvPr/>
              </p:nvSpPr>
              <p:spPr bwMode="auto">
                <a:xfrm>
                  <a:off x="3470" y="2204"/>
                  <a:ext cx="680" cy="500"/>
                </a:xfrm>
                <a:prstGeom prst="rtTriangl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22894" name="Text Box 14"/>
              <p:cNvSpPr txBox="1">
                <a:spLocks noChangeArrowheads="1"/>
              </p:cNvSpPr>
              <p:nvPr/>
            </p:nvSpPr>
            <p:spPr bwMode="auto">
              <a:xfrm rot="-21600000">
                <a:off x="5195" y="3256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rgbClr val="FF0000"/>
                    </a:solidFill>
                  </a:rPr>
                  <a:t>A</a:t>
                </a:r>
              </a:p>
            </p:txBody>
          </p:sp>
          <p:sp>
            <p:nvSpPr>
              <p:cNvPr id="122895" name="Text Box 15"/>
              <p:cNvSpPr txBox="1">
                <a:spLocks noChangeArrowheads="1"/>
              </p:cNvSpPr>
              <p:nvPr/>
            </p:nvSpPr>
            <p:spPr bwMode="auto">
              <a:xfrm rot="-21600000">
                <a:off x="4378" y="2712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rgbClr val="FF0000"/>
                    </a:solidFill>
                  </a:rPr>
                  <a:t>B</a:t>
                </a:r>
              </a:p>
            </p:txBody>
          </p:sp>
          <p:sp>
            <p:nvSpPr>
              <p:cNvPr id="122896" name="Text Box 16"/>
              <p:cNvSpPr txBox="1">
                <a:spLocks noChangeArrowheads="1"/>
              </p:cNvSpPr>
              <p:nvPr/>
            </p:nvSpPr>
            <p:spPr bwMode="auto">
              <a:xfrm rot="-21600000">
                <a:off x="5195" y="2712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rgbClr val="FF0000"/>
                    </a:solidFill>
                  </a:rPr>
                  <a:t>C</a:t>
                </a:r>
              </a:p>
            </p:txBody>
          </p:sp>
        </p:grpSp>
      </p:grpSp>
      <p:sp>
        <p:nvSpPr>
          <p:cNvPr id="122897" name="Text Box 17"/>
          <p:cNvSpPr txBox="1">
            <a:spLocks noChangeArrowheads="1"/>
          </p:cNvSpPr>
          <p:nvPr/>
        </p:nvSpPr>
        <p:spPr bwMode="auto">
          <a:xfrm>
            <a:off x="339725" y="476250"/>
            <a:ext cx="8804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旋转三角板，画关于点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对称的两个三角形：</a:t>
            </a:r>
          </a:p>
        </p:txBody>
      </p:sp>
      <p:sp>
        <p:nvSpPr>
          <p:cNvPr id="122898" name="Text Box 18"/>
          <p:cNvSpPr txBox="1">
            <a:spLocks noChangeArrowheads="1"/>
          </p:cNvSpPr>
          <p:nvPr/>
        </p:nvSpPr>
        <p:spPr bwMode="auto">
          <a:xfrm>
            <a:off x="265113" y="879475"/>
            <a:ext cx="63357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第一步，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画出△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ABC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；</a:t>
            </a:r>
            <a:endParaRPr lang="zh-CN" altLang="en-US" sz="2800">
              <a:solidFill>
                <a:srgbClr val="3333FF"/>
              </a:solidFill>
            </a:endParaRPr>
          </a:p>
        </p:txBody>
      </p:sp>
      <p:sp>
        <p:nvSpPr>
          <p:cNvPr id="122899" name="Text Box 19"/>
          <p:cNvSpPr txBox="1">
            <a:spLocks noChangeArrowheads="1"/>
          </p:cNvSpPr>
          <p:nvPr/>
        </p:nvSpPr>
        <p:spPr bwMode="auto">
          <a:xfrm>
            <a:off x="265113" y="1311275"/>
            <a:ext cx="83518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第二步，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以三角板的一个顶点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为中心，把三角板旋 转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180°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，画出△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′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′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C′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；</a:t>
            </a:r>
          </a:p>
        </p:txBody>
      </p:sp>
      <p:grpSp>
        <p:nvGrpSpPr>
          <p:cNvPr id="122900" name="Group 20"/>
          <p:cNvGrpSpPr>
            <a:grpSpLocks/>
          </p:cNvGrpSpPr>
          <p:nvPr/>
        </p:nvGrpSpPr>
        <p:grpSpPr bwMode="auto">
          <a:xfrm>
            <a:off x="4356100" y="2708275"/>
            <a:ext cx="2160588" cy="1511300"/>
            <a:chOff x="3107" y="2070"/>
            <a:chExt cx="1361" cy="952"/>
          </a:xfrm>
        </p:grpSpPr>
        <p:grpSp>
          <p:nvGrpSpPr>
            <p:cNvPr id="122901" name="Group 21"/>
            <p:cNvGrpSpPr>
              <a:grpSpLocks/>
            </p:cNvGrpSpPr>
            <p:nvPr/>
          </p:nvGrpSpPr>
          <p:grpSpPr bwMode="auto">
            <a:xfrm>
              <a:off x="3107" y="2070"/>
              <a:ext cx="1361" cy="952"/>
              <a:chOff x="3288" y="1888"/>
              <a:chExt cx="1361" cy="952"/>
            </a:xfrm>
          </p:grpSpPr>
          <p:sp>
            <p:nvSpPr>
              <p:cNvPr id="122902" name="AutoShape 22"/>
              <p:cNvSpPr>
                <a:spLocks noChangeArrowheads="1"/>
              </p:cNvSpPr>
              <p:nvPr/>
            </p:nvSpPr>
            <p:spPr bwMode="auto">
              <a:xfrm>
                <a:off x="3288" y="1888"/>
                <a:ext cx="1361" cy="952"/>
              </a:xfrm>
              <a:prstGeom prst="rtTriangl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903" name="AutoShape 23"/>
              <p:cNvSpPr>
                <a:spLocks noChangeArrowheads="1"/>
              </p:cNvSpPr>
              <p:nvPr/>
            </p:nvSpPr>
            <p:spPr bwMode="auto">
              <a:xfrm>
                <a:off x="3470" y="2204"/>
                <a:ext cx="680" cy="500"/>
              </a:xfrm>
              <a:prstGeom prst="rtTriangl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22904" name="Text Box 24"/>
            <p:cNvSpPr txBox="1">
              <a:spLocks noChangeArrowheads="1"/>
            </p:cNvSpPr>
            <p:nvPr/>
          </p:nvSpPr>
          <p:spPr bwMode="auto">
            <a:xfrm>
              <a:off x="3152" y="2251"/>
              <a:ext cx="1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>
                  <a:solidFill>
                    <a:srgbClr val="FF0000"/>
                  </a:solidFill>
                </a:rPr>
                <a:t>A’</a:t>
              </a:r>
            </a:p>
          </p:txBody>
        </p:sp>
        <p:sp>
          <p:nvSpPr>
            <p:cNvPr id="122905" name="Text Box 25"/>
            <p:cNvSpPr txBox="1">
              <a:spLocks noChangeArrowheads="1"/>
            </p:cNvSpPr>
            <p:nvPr/>
          </p:nvSpPr>
          <p:spPr bwMode="auto">
            <a:xfrm>
              <a:off x="3969" y="2795"/>
              <a:ext cx="1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>
                  <a:solidFill>
                    <a:srgbClr val="FF0000"/>
                  </a:solidFill>
                </a:rPr>
                <a:t>B’</a:t>
              </a:r>
            </a:p>
          </p:txBody>
        </p:sp>
        <p:sp>
          <p:nvSpPr>
            <p:cNvPr id="122906" name="Text Box 26"/>
            <p:cNvSpPr txBox="1">
              <a:spLocks noChangeArrowheads="1"/>
            </p:cNvSpPr>
            <p:nvPr/>
          </p:nvSpPr>
          <p:spPr bwMode="auto">
            <a:xfrm>
              <a:off x="3152" y="2795"/>
              <a:ext cx="1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>
                  <a:solidFill>
                    <a:srgbClr val="FF0000"/>
                  </a:solidFill>
                </a:rPr>
                <a:t>C’</a:t>
              </a:r>
            </a:p>
          </p:txBody>
        </p:sp>
      </p:grpSp>
      <p:sp>
        <p:nvSpPr>
          <p:cNvPr id="122907" name="Text Box 27"/>
          <p:cNvSpPr txBox="1">
            <a:spLocks noChangeArrowheads="1"/>
          </p:cNvSpPr>
          <p:nvPr/>
        </p:nvSpPr>
        <p:spPr bwMode="auto">
          <a:xfrm>
            <a:off x="6196013" y="4108450"/>
            <a:ext cx="43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latin typeface="宋体" panose="02010600030101010101" pitchFamily="2" charset="-122"/>
              </a:rPr>
              <a:t>O</a:t>
            </a:r>
          </a:p>
        </p:txBody>
      </p:sp>
      <p:grpSp>
        <p:nvGrpSpPr>
          <p:cNvPr id="122908" name="Group 28"/>
          <p:cNvGrpSpPr>
            <a:grpSpLocks/>
          </p:cNvGrpSpPr>
          <p:nvPr/>
        </p:nvGrpSpPr>
        <p:grpSpPr bwMode="auto">
          <a:xfrm>
            <a:off x="6516688" y="4221163"/>
            <a:ext cx="2160587" cy="1511300"/>
            <a:chOff x="1882" y="3203"/>
            <a:chExt cx="1361" cy="952"/>
          </a:xfrm>
        </p:grpSpPr>
        <p:grpSp>
          <p:nvGrpSpPr>
            <p:cNvPr id="122909" name="Group 29"/>
            <p:cNvGrpSpPr>
              <a:grpSpLocks/>
            </p:cNvGrpSpPr>
            <p:nvPr/>
          </p:nvGrpSpPr>
          <p:grpSpPr bwMode="auto">
            <a:xfrm rot="-10800000">
              <a:off x="1882" y="3203"/>
              <a:ext cx="1361" cy="952"/>
              <a:chOff x="3288" y="1888"/>
              <a:chExt cx="1361" cy="952"/>
            </a:xfrm>
          </p:grpSpPr>
          <p:sp>
            <p:nvSpPr>
              <p:cNvPr id="122910" name="AutoShape 30"/>
              <p:cNvSpPr>
                <a:spLocks noChangeArrowheads="1"/>
              </p:cNvSpPr>
              <p:nvPr/>
            </p:nvSpPr>
            <p:spPr bwMode="auto">
              <a:xfrm>
                <a:off x="3288" y="1888"/>
                <a:ext cx="1361" cy="952"/>
              </a:xfrm>
              <a:prstGeom prst="rtTriangl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911" name="AutoShape 31"/>
              <p:cNvSpPr>
                <a:spLocks noChangeArrowheads="1"/>
              </p:cNvSpPr>
              <p:nvPr/>
            </p:nvSpPr>
            <p:spPr bwMode="auto">
              <a:xfrm>
                <a:off x="3470" y="2204"/>
                <a:ext cx="680" cy="500"/>
              </a:xfrm>
              <a:prstGeom prst="rtTriangl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22912" name="Text Box 32"/>
            <p:cNvSpPr txBox="1">
              <a:spLocks noChangeArrowheads="1"/>
            </p:cNvSpPr>
            <p:nvPr/>
          </p:nvSpPr>
          <p:spPr bwMode="auto">
            <a:xfrm>
              <a:off x="3061" y="3793"/>
              <a:ext cx="1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22913" name="Text Box 33"/>
            <p:cNvSpPr txBox="1">
              <a:spLocks noChangeArrowheads="1"/>
            </p:cNvSpPr>
            <p:nvPr/>
          </p:nvSpPr>
          <p:spPr bwMode="auto">
            <a:xfrm>
              <a:off x="2245" y="3249"/>
              <a:ext cx="1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122914" name="Text Box 34"/>
            <p:cNvSpPr txBox="1">
              <a:spLocks noChangeArrowheads="1"/>
            </p:cNvSpPr>
            <p:nvPr/>
          </p:nvSpPr>
          <p:spPr bwMode="auto">
            <a:xfrm>
              <a:off x="3061" y="3249"/>
              <a:ext cx="1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>
                  <a:solidFill>
                    <a:srgbClr val="FF0000"/>
                  </a:solidFill>
                </a:rPr>
                <a:t>C</a:t>
              </a:r>
            </a:p>
          </p:txBody>
        </p:sp>
      </p:grpSp>
      <p:sp>
        <p:nvSpPr>
          <p:cNvPr id="122915" name="Text Box 35"/>
          <p:cNvSpPr txBox="1">
            <a:spLocks noChangeArrowheads="1"/>
          </p:cNvSpPr>
          <p:nvPr/>
        </p:nvSpPr>
        <p:spPr bwMode="auto">
          <a:xfrm>
            <a:off x="265113" y="2189163"/>
            <a:ext cx="4895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第三步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，移开三角板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altLang="zh-CN" sz="2800"/>
          </a:p>
        </p:txBody>
      </p:sp>
      <p:sp>
        <p:nvSpPr>
          <p:cNvPr id="122916" name="Rectangle 36"/>
          <p:cNvSpPr>
            <a:spLocks noChangeArrowheads="1"/>
          </p:cNvSpPr>
          <p:nvPr/>
        </p:nvSpPr>
        <p:spPr bwMode="auto">
          <a:xfrm>
            <a:off x="323850" y="0"/>
            <a:ext cx="273526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4F43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幼圆" panose="02010509060101010101" pitchFamily="49" charset="-122"/>
              </a:rPr>
              <a:t>合作探究</a:t>
            </a:r>
            <a:r>
              <a:rPr lang="en-US" altLang="zh-CN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幼圆" panose="02010509060101010101" pitchFamily="49" charset="-122"/>
              </a:rPr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8" dur="2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8" grpId="0"/>
      <p:bldP spid="122899" grpId="0"/>
      <p:bldP spid="1229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323850" y="0"/>
            <a:ext cx="273526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4F43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幼圆" panose="02010509060101010101" pitchFamily="49" charset="-122"/>
              </a:rPr>
              <a:t>合作探究</a:t>
            </a:r>
            <a:r>
              <a:rPr lang="en-US" altLang="zh-CN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幼圆" panose="02010509060101010101" pitchFamily="49" charset="-122"/>
              </a:rPr>
              <a:t>:</a:t>
            </a:r>
          </a:p>
        </p:txBody>
      </p:sp>
      <p:sp>
        <p:nvSpPr>
          <p:cNvPr id="123907" name="Text Box 3"/>
          <p:cNvSpPr txBox="1">
            <a:spLocks noChangeArrowheads="1"/>
          </p:cNvSpPr>
          <p:nvPr/>
        </p:nvSpPr>
        <p:spPr bwMode="auto">
          <a:xfrm>
            <a:off x="339725" y="476250"/>
            <a:ext cx="8804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旋转三角板，画关于点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对称的两个三角形：</a:t>
            </a:r>
          </a:p>
        </p:txBody>
      </p:sp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215900" y="3068638"/>
            <a:ext cx="45720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分别连接</a:t>
            </a:r>
            <a:r>
              <a:rPr lang="en-US" altLang="zh-CN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AA’ </a:t>
            </a:r>
            <a:r>
              <a:rPr lang="en-US" altLang="zh-CN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r>
              <a:rPr lang="en-US" altLang="zh-CN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BB’,CC’</a:t>
            </a:r>
            <a:r>
              <a:rPr lang="zh-CN" altLang="en-US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。</a:t>
            </a:r>
          </a:p>
          <a:p>
            <a:r>
              <a:rPr lang="zh-CN" altLang="en-US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点</a:t>
            </a:r>
            <a:r>
              <a:rPr lang="en-US" altLang="zh-CN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zh-CN" altLang="en-US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在线段</a:t>
            </a:r>
            <a:r>
              <a:rPr lang="en-US" altLang="zh-CN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AA′</a:t>
            </a:r>
            <a:r>
              <a:rPr lang="zh-CN" altLang="en-US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上吗？</a:t>
            </a:r>
          </a:p>
          <a:p>
            <a:r>
              <a:rPr lang="zh-CN" altLang="en-US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如果在，在什么位置？ △</a:t>
            </a:r>
            <a:r>
              <a:rPr lang="en-US" altLang="zh-CN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ABC</a:t>
            </a:r>
            <a:r>
              <a:rPr lang="zh-CN" altLang="en-US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与△</a:t>
            </a:r>
            <a:r>
              <a:rPr lang="en-US" altLang="zh-CN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altLang="en-US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′</a:t>
            </a:r>
            <a:r>
              <a:rPr lang="en-US" altLang="zh-CN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altLang="en-US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′</a:t>
            </a:r>
            <a:r>
              <a:rPr lang="en-US" altLang="zh-CN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C′</a:t>
            </a:r>
            <a:r>
              <a:rPr lang="zh-CN" altLang="en-US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有什么关系？</a:t>
            </a:r>
          </a:p>
          <a:p>
            <a:endParaRPr lang="zh-CN" altLang="en-US" sz="2800" b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293688" y="5762625"/>
            <a:ext cx="3816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(1)</a:t>
            </a:r>
            <a:r>
              <a:rPr lang="zh-CN" altLang="en-US" sz="24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点</a:t>
            </a:r>
            <a:r>
              <a:rPr lang="en-US" altLang="zh-CN" sz="24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zh-CN" altLang="en-US" sz="24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是线段</a:t>
            </a:r>
            <a:r>
              <a:rPr lang="en-US" altLang="zh-CN" sz="24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AA ′</a:t>
            </a:r>
            <a:r>
              <a:rPr lang="zh-CN" altLang="en-US" sz="24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的中点 </a:t>
            </a:r>
          </a:p>
          <a:p>
            <a:r>
              <a:rPr lang="zh-CN" altLang="en-US" sz="24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</a:t>
            </a:r>
            <a:r>
              <a:rPr lang="en-US" altLang="zh-CN" sz="24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zh-CN" altLang="en-US" sz="24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为什</a:t>
            </a:r>
            <a:r>
              <a:rPr lang="en-US" altLang="zh-CN" sz="24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?)   </a:t>
            </a:r>
          </a:p>
        </p:txBody>
      </p:sp>
      <p:sp>
        <p:nvSpPr>
          <p:cNvPr id="123910" name="Text Box 6"/>
          <p:cNvSpPr txBox="1">
            <a:spLocks noChangeArrowheads="1"/>
          </p:cNvSpPr>
          <p:nvPr/>
        </p:nvSpPr>
        <p:spPr bwMode="auto">
          <a:xfrm>
            <a:off x="4427538" y="5805488"/>
            <a:ext cx="47164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（</a:t>
            </a:r>
            <a:r>
              <a:rPr lang="en-US" altLang="zh-CN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zh-CN" alt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）△</a:t>
            </a:r>
            <a:r>
              <a:rPr lang="en-US" altLang="zh-CN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ABC≌△A′B′C′</a:t>
            </a:r>
          </a:p>
          <a:p>
            <a:r>
              <a:rPr lang="en-US" altLang="zh-CN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(</a:t>
            </a:r>
            <a:r>
              <a:rPr lang="zh-CN" alt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为什么</a:t>
            </a:r>
            <a:r>
              <a:rPr lang="en-US" altLang="zh-CN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?)</a:t>
            </a:r>
          </a:p>
        </p:txBody>
      </p:sp>
      <p:sp>
        <p:nvSpPr>
          <p:cNvPr id="123911" name="Text Box 7"/>
          <p:cNvSpPr txBox="1">
            <a:spLocks noChangeArrowheads="1"/>
          </p:cNvSpPr>
          <p:nvPr/>
        </p:nvSpPr>
        <p:spPr bwMode="auto">
          <a:xfrm>
            <a:off x="252413" y="908050"/>
            <a:ext cx="4391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第一步，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画出△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ABC</a:t>
            </a: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；</a:t>
            </a:r>
            <a:endParaRPr lang="zh-CN" altLang="en-US" sz="2400">
              <a:solidFill>
                <a:srgbClr val="3333FF"/>
              </a:solidFill>
            </a:endParaRPr>
          </a:p>
        </p:txBody>
      </p:sp>
      <p:sp>
        <p:nvSpPr>
          <p:cNvPr id="123912" name="Text Box 8"/>
          <p:cNvSpPr txBox="1">
            <a:spLocks noChangeArrowheads="1"/>
          </p:cNvSpPr>
          <p:nvPr/>
        </p:nvSpPr>
        <p:spPr bwMode="auto">
          <a:xfrm>
            <a:off x="252413" y="1341438"/>
            <a:ext cx="83518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第二步，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以三角板的一个顶点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为中心，把三角板旋 转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180°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，画出△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′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′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C′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；</a:t>
            </a:r>
          </a:p>
        </p:txBody>
      </p:sp>
      <p:sp>
        <p:nvSpPr>
          <p:cNvPr id="123913" name="Oval 9"/>
          <p:cNvSpPr>
            <a:spLocks noChangeArrowheads="1"/>
          </p:cNvSpPr>
          <p:nvPr/>
        </p:nvSpPr>
        <p:spPr bwMode="auto">
          <a:xfrm>
            <a:off x="6338888" y="4179888"/>
            <a:ext cx="73025" cy="730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23914" name="Group 10"/>
          <p:cNvGrpSpPr>
            <a:grpSpLocks/>
          </p:cNvGrpSpPr>
          <p:nvPr/>
        </p:nvGrpSpPr>
        <p:grpSpPr bwMode="auto">
          <a:xfrm>
            <a:off x="4284663" y="2997200"/>
            <a:ext cx="4248150" cy="2363788"/>
            <a:chOff x="2699" y="1887"/>
            <a:chExt cx="2676" cy="1489"/>
          </a:xfrm>
        </p:grpSpPr>
        <p:sp>
          <p:nvSpPr>
            <p:cNvPr id="123915" name="Text Box 11"/>
            <p:cNvSpPr txBox="1">
              <a:spLocks noChangeArrowheads="1"/>
            </p:cNvSpPr>
            <p:nvPr/>
          </p:nvSpPr>
          <p:spPr bwMode="auto">
            <a:xfrm>
              <a:off x="3903" y="2588"/>
              <a:ext cx="2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宋体" panose="02010600030101010101" pitchFamily="2" charset="-122"/>
                </a:rPr>
                <a:t>O</a:t>
              </a:r>
            </a:p>
          </p:txBody>
        </p:sp>
        <p:grpSp>
          <p:nvGrpSpPr>
            <p:cNvPr id="123916" name="Group 12"/>
            <p:cNvGrpSpPr>
              <a:grpSpLocks/>
            </p:cNvGrpSpPr>
            <p:nvPr/>
          </p:nvGrpSpPr>
          <p:grpSpPr bwMode="auto">
            <a:xfrm>
              <a:off x="2699" y="1887"/>
              <a:ext cx="953" cy="717"/>
              <a:chOff x="3968" y="1343"/>
              <a:chExt cx="953" cy="717"/>
            </a:xfrm>
          </p:grpSpPr>
          <p:sp>
            <p:nvSpPr>
              <p:cNvPr id="123917" name="AutoShape 13"/>
              <p:cNvSpPr>
                <a:spLocks noChangeArrowheads="1"/>
              </p:cNvSpPr>
              <p:nvPr/>
            </p:nvSpPr>
            <p:spPr bwMode="auto">
              <a:xfrm>
                <a:off x="4105" y="1478"/>
                <a:ext cx="680" cy="500"/>
              </a:xfrm>
              <a:prstGeom prst="rtTriangl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918" name="Text Box 14"/>
              <p:cNvSpPr txBox="1">
                <a:spLocks noChangeArrowheads="1"/>
              </p:cNvSpPr>
              <p:nvPr/>
            </p:nvSpPr>
            <p:spPr bwMode="auto">
              <a:xfrm>
                <a:off x="3968" y="1343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rgbClr val="FF0000"/>
                    </a:solidFill>
                  </a:rPr>
                  <a:t>A’</a:t>
                </a:r>
              </a:p>
            </p:txBody>
          </p:sp>
          <p:sp>
            <p:nvSpPr>
              <p:cNvPr id="123919" name="Text Box 15"/>
              <p:cNvSpPr txBox="1">
                <a:spLocks noChangeArrowheads="1"/>
              </p:cNvSpPr>
              <p:nvPr/>
            </p:nvSpPr>
            <p:spPr bwMode="auto">
              <a:xfrm>
                <a:off x="4785" y="1887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rgbClr val="FF0000"/>
                    </a:solidFill>
                  </a:rPr>
                  <a:t>B’</a:t>
                </a:r>
              </a:p>
            </p:txBody>
          </p:sp>
          <p:sp>
            <p:nvSpPr>
              <p:cNvPr id="123920" name="Text Box 16"/>
              <p:cNvSpPr txBox="1">
                <a:spLocks noChangeArrowheads="1"/>
              </p:cNvSpPr>
              <p:nvPr/>
            </p:nvSpPr>
            <p:spPr bwMode="auto">
              <a:xfrm>
                <a:off x="3968" y="1887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rgbClr val="FF0000"/>
                    </a:solidFill>
                  </a:rPr>
                  <a:t>C’</a:t>
                </a:r>
              </a:p>
            </p:txBody>
          </p:sp>
        </p:grpSp>
        <p:grpSp>
          <p:nvGrpSpPr>
            <p:cNvPr id="123921" name="Group 17"/>
            <p:cNvGrpSpPr>
              <a:grpSpLocks/>
            </p:cNvGrpSpPr>
            <p:nvPr/>
          </p:nvGrpSpPr>
          <p:grpSpPr bwMode="auto">
            <a:xfrm>
              <a:off x="4377" y="2704"/>
              <a:ext cx="998" cy="672"/>
              <a:chOff x="2925" y="3067"/>
              <a:chExt cx="998" cy="672"/>
            </a:xfrm>
          </p:grpSpPr>
          <p:sp>
            <p:nvSpPr>
              <p:cNvPr id="123922" name="AutoShape 18"/>
              <p:cNvSpPr>
                <a:spLocks noChangeArrowheads="1"/>
              </p:cNvSpPr>
              <p:nvPr/>
            </p:nvSpPr>
            <p:spPr bwMode="auto">
              <a:xfrm rot="-10800000">
                <a:off x="3061" y="3158"/>
                <a:ext cx="680" cy="500"/>
              </a:xfrm>
              <a:prstGeom prst="rtTriangl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923" name="Text Box 19"/>
              <p:cNvSpPr txBox="1">
                <a:spLocks noChangeArrowheads="1"/>
              </p:cNvSpPr>
              <p:nvPr/>
            </p:nvSpPr>
            <p:spPr bwMode="auto">
              <a:xfrm>
                <a:off x="3787" y="3067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rgbClr val="FF0000"/>
                    </a:solidFill>
                  </a:rPr>
                  <a:t>C</a:t>
                </a:r>
              </a:p>
            </p:txBody>
          </p:sp>
          <p:sp>
            <p:nvSpPr>
              <p:cNvPr id="123924" name="Text Box 20"/>
              <p:cNvSpPr txBox="1">
                <a:spLocks noChangeArrowheads="1"/>
              </p:cNvSpPr>
              <p:nvPr/>
            </p:nvSpPr>
            <p:spPr bwMode="auto">
              <a:xfrm>
                <a:off x="2925" y="3076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rgbClr val="FF0000"/>
                    </a:solidFill>
                  </a:rPr>
                  <a:t>B</a:t>
                </a:r>
              </a:p>
            </p:txBody>
          </p:sp>
          <p:sp>
            <p:nvSpPr>
              <p:cNvPr id="123925" name="Text Box 21"/>
              <p:cNvSpPr txBox="1">
                <a:spLocks noChangeArrowheads="1"/>
              </p:cNvSpPr>
              <p:nvPr/>
            </p:nvSpPr>
            <p:spPr bwMode="auto">
              <a:xfrm>
                <a:off x="3787" y="3566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rgbClr val="FF0000"/>
                    </a:solidFill>
                  </a:rPr>
                  <a:t>A</a:t>
                </a:r>
              </a:p>
            </p:txBody>
          </p:sp>
        </p:grpSp>
      </p:grpSp>
      <p:sp>
        <p:nvSpPr>
          <p:cNvPr id="123926" name="Text Box 22"/>
          <p:cNvSpPr txBox="1">
            <a:spLocks noChangeArrowheads="1"/>
          </p:cNvSpPr>
          <p:nvPr/>
        </p:nvSpPr>
        <p:spPr bwMode="auto">
          <a:xfrm>
            <a:off x="4643438" y="2195513"/>
            <a:ext cx="42497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很显然画出的△</a:t>
            </a:r>
            <a:r>
              <a:rPr lang="en-US" altLang="zh-CN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ABC</a:t>
            </a:r>
            <a:r>
              <a:rPr lang="zh-CN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与△</a:t>
            </a:r>
            <a:r>
              <a:rPr lang="en-US" altLang="zh-CN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A’B’C’</a:t>
            </a:r>
            <a:r>
              <a:rPr lang="zh-CN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关于点</a:t>
            </a:r>
            <a:r>
              <a:rPr lang="en-US" altLang="zh-CN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zh-CN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对称</a:t>
            </a:r>
            <a:r>
              <a:rPr lang="en-US" altLang="zh-CN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123927" name="Line 23"/>
          <p:cNvSpPr>
            <a:spLocks noChangeShapeType="1"/>
          </p:cNvSpPr>
          <p:nvPr/>
        </p:nvSpPr>
        <p:spPr bwMode="auto">
          <a:xfrm>
            <a:off x="5580063" y="4005263"/>
            <a:ext cx="1584325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23928" name="Line 24"/>
          <p:cNvSpPr>
            <a:spLocks noChangeShapeType="1"/>
          </p:cNvSpPr>
          <p:nvPr/>
        </p:nvSpPr>
        <p:spPr bwMode="auto">
          <a:xfrm>
            <a:off x="4500563" y="3213100"/>
            <a:ext cx="3743325" cy="20161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23929" name="Line 25"/>
          <p:cNvSpPr>
            <a:spLocks noChangeShapeType="1"/>
          </p:cNvSpPr>
          <p:nvPr/>
        </p:nvSpPr>
        <p:spPr bwMode="auto">
          <a:xfrm>
            <a:off x="4500563" y="4005263"/>
            <a:ext cx="3743325" cy="431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23930" name="Text Box 26"/>
          <p:cNvSpPr txBox="1">
            <a:spLocks noChangeArrowheads="1"/>
          </p:cNvSpPr>
          <p:nvPr/>
        </p:nvSpPr>
        <p:spPr bwMode="auto">
          <a:xfrm>
            <a:off x="250825" y="2205038"/>
            <a:ext cx="4895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第三步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，移开三角板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23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23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1000"/>
                                        <p:tgtEl>
                                          <p:spTgt spid="123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3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3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3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39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/>
      <p:bldP spid="123926" grpId="0"/>
      <p:bldP spid="123927" grpId="0" animBg="1"/>
      <p:bldP spid="123928" grpId="0" animBg="1"/>
      <p:bldP spid="1239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836613"/>
            <a:ext cx="8218487" cy="2232025"/>
          </a:xfrm>
          <a:noFill/>
          <a:ln/>
        </p:spPr>
        <p:txBody>
          <a:bodyPr/>
          <a:lstStyle/>
          <a:p>
            <a:r>
              <a:rPr lang="en-US" altLang="zh-CN" sz="2700" b="1">
                <a:solidFill>
                  <a:srgbClr val="FF0000"/>
                </a:solidFill>
              </a:rPr>
              <a:t>(1).</a:t>
            </a:r>
            <a:r>
              <a:rPr lang="en-US" altLang="zh-CN" sz="4000" b="1">
                <a:solidFill>
                  <a:srgbClr val="FF0000"/>
                </a:solidFill>
              </a:rPr>
              <a:t> </a:t>
            </a:r>
            <a:r>
              <a:rPr lang="zh-CN" altLang="en-US" sz="2700" b="1">
                <a:solidFill>
                  <a:srgbClr val="FF0000"/>
                </a:solidFill>
              </a:rPr>
              <a:t>点</a:t>
            </a:r>
            <a:r>
              <a:rPr lang="en-US" altLang="zh-CN" sz="2700" b="1">
                <a:solidFill>
                  <a:srgbClr val="FF0000"/>
                </a:solidFill>
              </a:rPr>
              <a:t>A′</a:t>
            </a:r>
            <a:r>
              <a:rPr lang="zh-CN" altLang="en-US" sz="2700" b="1">
                <a:solidFill>
                  <a:srgbClr val="FF0000"/>
                </a:solidFill>
              </a:rPr>
              <a:t>是绕点</a:t>
            </a:r>
            <a:r>
              <a:rPr lang="en-US" altLang="zh-CN" sz="2700" b="1">
                <a:solidFill>
                  <a:srgbClr val="FF0000"/>
                </a:solidFill>
              </a:rPr>
              <a:t>A</a:t>
            </a:r>
            <a:r>
              <a:rPr lang="zh-CN" altLang="en-US" sz="2700" b="1">
                <a:solidFill>
                  <a:srgbClr val="FF0000"/>
                </a:solidFill>
              </a:rPr>
              <a:t>旋转</a:t>
            </a:r>
            <a:r>
              <a:rPr lang="en-US" altLang="zh-CN" sz="2700" b="1">
                <a:solidFill>
                  <a:srgbClr val="FF0000"/>
                </a:solidFill>
              </a:rPr>
              <a:t>180°</a:t>
            </a:r>
            <a:r>
              <a:rPr lang="zh-CN" altLang="en-US" sz="2700" b="1">
                <a:solidFill>
                  <a:srgbClr val="FF0000"/>
                </a:solidFill>
              </a:rPr>
              <a:t>后得到的</a:t>
            </a:r>
            <a:r>
              <a:rPr lang="en-US" altLang="zh-CN" sz="2700" b="1">
                <a:solidFill>
                  <a:srgbClr val="FF0000"/>
                </a:solidFill>
              </a:rPr>
              <a:t>,</a:t>
            </a:r>
            <a:r>
              <a:rPr lang="zh-CN" altLang="en-US" sz="2700" b="1">
                <a:solidFill>
                  <a:srgbClr val="FF0000"/>
                </a:solidFill>
              </a:rPr>
              <a:t>即线段</a:t>
            </a:r>
            <a:r>
              <a:rPr lang="en-US" altLang="zh-CN" sz="2700" b="1">
                <a:solidFill>
                  <a:srgbClr val="FF0000"/>
                </a:solidFill>
              </a:rPr>
              <a:t>OA</a:t>
            </a:r>
            <a:r>
              <a:rPr lang="zh-CN" altLang="en-US" sz="2700" b="1">
                <a:solidFill>
                  <a:srgbClr val="FF0000"/>
                </a:solidFill>
              </a:rPr>
              <a:t>绕点</a:t>
            </a:r>
            <a:r>
              <a:rPr lang="en-US" altLang="zh-CN" sz="2700" b="1">
                <a:solidFill>
                  <a:srgbClr val="FF0000"/>
                </a:solidFill>
              </a:rPr>
              <a:t>O</a:t>
            </a:r>
            <a:r>
              <a:rPr lang="zh-CN" altLang="en-US" sz="2700" b="1">
                <a:solidFill>
                  <a:srgbClr val="FF0000"/>
                </a:solidFill>
              </a:rPr>
              <a:t>旋转</a:t>
            </a:r>
            <a:r>
              <a:rPr lang="en-US" altLang="zh-CN" sz="2700" b="1">
                <a:solidFill>
                  <a:srgbClr val="FF0000"/>
                </a:solidFill>
              </a:rPr>
              <a:t>180°</a:t>
            </a:r>
            <a:r>
              <a:rPr lang="zh-CN" altLang="en-US" sz="2700" b="1">
                <a:solidFill>
                  <a:srgbClr val="FF0000"/>
                </a:solidFill>
              </a:rPr>
              <a:t>得到线段</a:t>
            </a:r>
            <a:r>
              <a:rPr lang="en-US" altLang="zh-CN" sz="2700" b="1">
                <a:solidFill>
                  <a:srgbClr val="FF0000"/>
                </a:solidFill>
              </a:rPr>
              <a:t>OA′,</a:t>
            </a:r>
            <a:r>
              <a:rPr lang="zh-CN" altLang="en-US" sz="2700" b="1">
                <a:solidFill>
                  <a:srgbClr val="FF0000"/>
                </a:solidFill>
              </a:rPr>
              <a:t>所以点</a:t>
            </a:r>
            <a:r>
              <a:rPr lang="en-US" altLang="zh-CN" sz="2700" b="1">
                <a:solidFill>
                  <a:srgbClr val="FF0000"/>
                </a:solidFill>
              </a:rPr>
              <a:t>O</a:t>
            </a:r>
            <a:r>
              <a:rPr lang="zh-CN" altLang="en-US" sz="2700" b="1">
                <a:solidFill>
                  <a:srgbClr val="FF0000"/>
                </a:solidFill>
              </a:rPr>
              <a:t>在线段</a:t>
            </a:r>
            <a:r>
              <a:rPr lang="en-US" altLang="zh-CN" sz="2700" b="1">
                <a:solidFill>
                  <a:srgbClr val="FF0000"/>
                </a:solidFill>
              </a:rPr>
              <a:t>AA′</a:t>
            </a:r>
            <a:r>
              <a:rPr lang="zh-CN" altLang="en-US" sz="2700" b="1">
                <a:solidFill>
                  <a:srgbClr val="FF0000"/>
                </a:solidFill>
              </a:rPr>
              <a:t>上</a:t>
            </a:r>
            <a:r>
              <a:rPr lang="en-US" altLang="zh-CN" sz="2700" b="1">
                <a:solidFill>
                  <a:srgbClr val="FF0000"/>
                </a:solidFill>
              </a:rPr>
              <a:t>,</a:t>
            </a:r>
            <a:r>
              <a:rPr lang="zh-CN" altLang="en-US" sz="2700" b="1">
                <a:solidFill>
                  <a:srgbClr val="FF0000"/>
                </a:solidFill>
              </a:rPr>
              <a:t>且</a:t>
            </a:r>
            <a:r>
              <a:rPr lang="en-US" altLang="zh-CN" sz="2700" b="1">
                <a:solidFill>
                  <a:srgbClr val="FF0000"/>
                </a:solidFill>
              </a:rPr>
              <a:t>OA= OA′,</a:t>
            </a:r>
            <a:r>
              <a:rPr lang="zh-CN" altLang="en-US" sz="2700" b="1">
                <a:solidFill>
                  <a:srgbClr val="FF0000"/>
                </a:solidFill>
              </a:rPr>
              <a:t>即点</a:t>
            </a:r>
            <a:r>
              <a:rPr lang="en-US" altLang="zh-CN" sz="2700" b="1">
                <a:solidFill>
                  <a:srgbClr val="FF0000"/>
                </a:solidFill>
              </a:rPr>
              <a:t>O</a:t>
            </a:r>
            <a:r>
              <a:rPr lang="zh-CN" altLang="en-US" sz="2700" b="1">
                <a:solidFill>
                  <a:srgbClr val="FF0000"/>
                </a:solidFill>
              </a:rPr>
              <a:t>是线段</a:t>
            </a:r>
            <a:r>
              <a:rPr lang="en-US" altLang="zh-CN" sz="2700" b="1">
                <a:solidFill>
                  <a:srgbClr val="FF0000"/>
                </a:solidFill>
              </a:rPr>
              <a:t>AA′</a:t>
            </a:r>
            <a:r>
              <a:rPr lang="zh-CN" altLang="en-US" sz="2700" b="1">
                <a:solidFill>
                  <a:srgbClr val="FF0000"/>
                </a:solidFill>
              </a:rPr>
              <a:t>的中点</a:t>
            </a:r>
            <a:r>
              <a:rPr lang="en-US" altLang="zh-CN" sz="2700" b="1">
                <a:solidFill>
                  <a:srgbClr val="FF0000"/>
                </a:solidFill>
              </a:rPr>
              <a:t>.</a:t>
            </a:r>
            <a:br>
              <a:rPr lang="en-US" altLang="zh-CN" sz="2700" b="1">
                <a:solidFill>
                  <a:srgbClr val="FF0000"/>
                </a:solidFill>
              </a:rPr>
            </a:br>
            <a:r>
              <a:rPr lang="zh-CN" altLang="en-US" sz="2700" b="1">
                <a:solidFill>
                  <a:srgbClr val="FF0000"/>
                </a:solidFill>
              </a:rPr>
              <a:t>同样地</a:t>
            </a:r>
            <a:r>
              <a:rPr lang="en-US" altLang="zh-CN" sz="2700" b="1">
                <a:solidFill>
                  <a:srgbClr val="FF0000"/>
                </a:solidFill>
              </a:rPr>
              <a:t>,</a:t>
            </a:r>
            <a:r>
              <a:rPr lang="zh-CN" altLang="en-US" sz="2700" b="1">
                <a:solidFill>
                  <a:srgbClr val="FF0000"/>
                </a:solidFill>
              </a:rPr>
              <a:t>点</a:t>
            </a:r>
            <a:r>
              <a:rPr lang="en-US" altLang="zh-CN" sz="2700" b="1">
                <a:solidFill>
                  <a:srgbClr val="FF0000"/>
                </a:solidFill>
              </a:rPr>
              <a:t>O</a:t>
            </a:r>
            <a:r>
              <a:rPr lang="zh-CN" altLang="en-US" sz="2700" b="1">
                <a:solidFill>
                  <a:srgbClr val="FF0000"/>
                </a:solidFill>
              </a:rPr>
              <a:t>是线段</a:t>
            </a:r>
            <a:r>
              <a:rPr lang="en-US" altLang="zh-CN" sz="2700" b="1">
                <a:solidFill>
                  <a:srgbClr val="FF0000"/>
                </a:solidFill>
              </a:rPr>
              <a:t>BB′ CC′</a:t>
            </a:r>
            <a:r>
              <a:rPr lang="zh-CN" altLang="en-US" sz="2700" b="1">
                <a:solidFill>
                  <a:srgbClr val="FF0000"/>
                </a:solidFill>
              </a:rPr>
              <a:t>的中点</a:t>
            </a:r>
            <a:r>
              <a:rPr lang="en-US" altLang="zh-CN" sz="2700" b="1">
                <a:solidFill>
                  <a:srgbClr val="FF0000"/>
                </a:solidFill>
              </a:rPr>
              <a:t>.</a:t>
            </a:r>
            <a:br>
              <a:rPr lang="en-US" altLang="zh-CN" sz="2700" b="1">
                <a:solidFill>
                  <a:srgbClr val="FF0000"/>
                </a:solidFill>
              </a:rPr>
            </a:br>
            <a:endParaRPr lang="en-US" altLang="zh-CN" sz="2700" b="1">
              <a:solidFill>
                <a:srgbClr val="FF0000"/>
              </a:solidFill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7563" y="3629025"/>
            <a:ext cx="7572375" cy="22733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600">
                <a:solidFill>
                  <a:srgbClr val="3333FF"/>
                </a:solidFill>
              </a:rPr>
              <a:t>(2).</a:t>
            </a:r>
            <a:r>
              <a:rPr lang="zh-CN" altLang="en-US" sz="2600">
                <a:solidFill>
                  <a:srgbClr val="3333FF"/>
                </a:solidFill>
              </a:rPr>
              <a:t>在</a:t>
            </a:r>
            <a:r>
              <a:rPr lang="zh-CN" altLang="en-US" sz="2600" b="1">
                <a:solidFill>
                  <a:srgbClr val="3333FF"/>
                </a:solidFill>
              </a:rPr>
              <a:t>△</a:t>
            </a:r>
            <a:r>
              <a:rPr lang="en-US" altLang="zh-CN" sz="2600" b="1">
                <a:solidFill>
                  <a:srgbClr val="3333FF"/>
                </a:solidFill>
              </a:rPr>
              <a:t>AOB</a:t>
            </a:r>
            <a:r>
              <a:rPr lang="zh-CN" altLang="en-US" sz="2600" b="1">
                <a:solidFill>
                  <a:srgbClr val="3333FF"/>
                </a:solidFill>
              </a:rPr>
              <a:t>与△ </a:t>
            </a:r>
            <a:r>
              <a:rPr lang="en-US" altLang="zh-CN" sz="2600" b="1">
                <a:solidFill>
                  <a:srgbClr val="3333FF"/>
                </a:solidFill>
              </a:rPr>
              <a:t>A′ O B′</a:t>
            </a:r>
            <a:r>
              <a:rPr lang="zh-CN" altLang="en-US" sz="2600" b="1">
                <a:solidFill>
                  <a:srgbClr val="3333FF"/>
                </a:solidFill>
              </a:rPr>
              <a:t>中</a:t>
            </a:r>
          </a:p>
          <a:p>
            <a:pPr>
              <a:lnSpc>
                <a:spcPct val="90000"/>
              </a:lnSpc>
            </a:pPr>
            <a:r>
              <a:rPr lang="en-US" altLang="zh-CN" sz="2600" b="1">
                <a:solidFill>
                  <a:srgbClr val="3333FF"/>
                </a:solidFill>
              </a:rPr>
              <a:t>OA=OA ′,OB=OB ′ ∠AOB= ∠AOB ′</a:t>
            </a:r>
          </a:p>
          <a:p>
            <a:pPr>
              <a:lnSpc>
                <a:spcPct val="90000"/>
              </a:lnSpc>
            </a:pPr>
            <a:r>
              <a:rPr lang="en-US" altLang="zh-CN" sz="2600" b="1">
                <a:solidFill>
                  <a:srgbClr val="3333FF"/>
                </a:solidFill>
              </a:rPr>
              <a:t>∴ △AOB≌△ A′ O B′</a:t>
            </a:r>
            <a:r>
              <a:rPr lang="zh-CN" altLang="en-US" sz="2600" b="1">
                <a:solidFill>
                  <a:srgbClr val="3333FF"/>
                </a:solidFill>
              </a:rPr>
              <a:t>（</a:t>
            </a:r>
            <a:r>
              <a:rPr lang="en-US" altLang="zh-CN" sz="2600" b="1">
                <a:solidFill>
                  <a:srgbClr val="3333FF"/>
                </a:solidFill>
              </a:rPr>
              <a:t>SAS</a:t>
            </a:r>
            <a:r>
              <a:rPr lang="zh-CN" altLang="en-US" sz="2600" b="1">
                <a:solidFill>
                  <a:srgbClr val="3333FF"/>
                </a:solidFill>
              </a:rPr>
              <a:t>）</a:t>
            </a:r>
          </a:p>
          <a:p>
            <a:pPr>
              <a:lnSpc>
                <a:spcPct val="90000"/>
              </a:lnSpc>
            </a:pPr>
            <a:r>
              <a:rPr lang="zh-CN" altLang="en-US" sz="2600" b="1">
                <a:solidFill>
                  <a:srgbClr val="3333FF"/>
                </a:solidFill>
              </a:rPr>
              <a:t> ∴</a:t>
            </a:r>
            <a:r>
              <a:rPr lang="en-US" altLang="zh-CN" sz="2600" b="1">
                <a:solidFill>
                  <a:srgbClr val="3333FF"/>
                </a:solidFill>
              </a:rPr>
              <a:t>AB=A ′ B ′</a:t>
            </a:r>
          </a:p>
          <a:p>
            <a:pPr>
              <a:lnSpc>
                <a:spcPct val="90000"/>
              </a:lnSpc>
            </a:pPr>
            <a:r>
              <a:rPr lang="zh-CN" altLang="en-US" sz="2600" b="1">
                <a:solidFill>
                  <a:srgbClr val="3333FF"/>
                </a:solidFill>
              </a:rPr>
              <a:t>同理 </a:t>
            </a:r>
            <a:r>
              <a:rPr lang="en-US" altLang="zh-CN" sz="2600" b="1">
                <a:solidFill>
                  <a:srgbClr val="3333FF"/>
                </a:solidFill>
              </a:rPr>
              <a:t>:   BC=B ′ C ′,AC=A ′ C ′</a:t>
            </a:r>
          </a:p>
          <a:p>
            <a:pPr>
              <a:lnSpc>
                <a:spcPct val="90000"/>
              </a:lnSpc>
            </a:pPr>
            <a:r>
              <a:rPr lang="en-US" altLang="zh-CN" sz="2600" b="1">
                <a:solidFill>
                  <a:srgbClr val="3333FF"/>
                </a:solidFill>
              </a:rPr>
              <a:t>∴ △ABC≌△ A′ B′C ′</a:t>
            </a:r>
            <a:r>
              <a:rPr lang="zh-CN" altLang="en-US" sz="2600" b="1">
                <a:solidFill>
                  <a:srgbClr val="3333FF"/>
                </a:solidFill>
              </a:rPr>
              <a:t>（</a:t>
            </a:r>
            <a:r>
              <a:rPr lang="en-US" altLang="zh-CN" sz="2600" b="1">
                <a:solidFill>
                  <a:srgbClr val="3333FF"/>
                </a:solidFill>
              </a:rPr>
              <a:t>SSS</a:t>
            </a:r>
            <a:r>
              <a:rPr lang="zh-CN" altLang="en-US" sz="2600" b="1">
                <a:solidFill>
                  <a:srgbClr val="3333FF"/>
                </a:solidFill>
              </a:rPr>
              <a:t>）</a:t>
            </a:r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468313" y="0"/>
            <a:ext cx="172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</a:rPr>
              <a:t>证明</a:t>
            </a:r>
            <a:r>
              <a:rPr lang="en-US" altLang="zh-CN" sz="4000" b="1">
                <a:solidFill>
                  <a:srgbClr val="FF0000"/>
                </a:solidFill>
              </a:rPr>
              <a:t>:</a:t>
            </a:r>
          </a:p>
        </p:txBody>
      </p:sp>
      <p:grpSp>
        <p:nvGrpSpPr>
          <p:cNvPr id="124933" name="Group 5"/>
          <p:cNvGrpSpPr>
            <a:grpSpLocks/>
          </p:cNvGrpSpPr>
          <p:nvPr/>
        </p:nvGrpSpPr>
        <p:grpSpPr bwMode="auto">
          <a:xfrm>
            <a:off x="4643438" y="2565400"/>
            <a:ext cx="4248150" cy="2363788"/>
            <a:chOff x="2699" y="1887"/>
            <a:chExt cx="2676" cy="1489"/>
          </a:xfrm>
        </p:grpSpPr>
        <p:sp>
          <p:nvSpPr>
            <p:cNvPr id="124934" name="Text Box 6"/>
            <p:cNvSpPr txBox="1">
              <a:spLocks noChangeArrowheads="1"/>
            </p:cNvSpPr>
            <p:nvPr/>
          </p:nvSpPr>
          <p:spPr bwMode="auto">
            <a:xfrm>
              <a:off x="3903" y="2588"/>
              <a:ext cx="2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宋体" panose="02010600030101010101" pitchFamily="2" charset="-122"/>
                </a:rPr>
                <a:t>O</a:t>
              </a:r>
            </a:p>
          </p:txBody>
        </p:sp>
        <p:grpSp>
          <p:nvGrpSpPr>
            <p:cNvPr id="124935" name="Group 7"/>
            <p:cNvGrpSpPr>
              <a:grpSpLocks/>
            </p:cNvGrpSpPr>
            <p:nvPr/>
          </p:nvGrpSpPr>
          <p:grpSpPr bwMode="auto">
            <a:xfrm>
              <a:off x="2699" y="1887"/>
              <a:ext cx="953" cy="717"/>
              <a:chOff x="3968" y="1343"/>
              <a:chExt cx="953" cy="717"/>
            </a:xfrm>
          </p:grpSpPr>
          <p:sp>
            <p:nvSpPr>
              <p:cNvPr id="124936" name="AutoShape 8"/>
              <p:cNvSpPr>
                <a:spLocks noChangeArrowheads="1"/>
              </p:cNvSpPr>
              <p:nvPr/>
            </p:nvSpPr>
            <p:spPr bwMode="auto">
              <a:xfrm>
                <a:off x="4105" y="1478"/>
                <a:ext cx="680" cy="500"/>
              </a:xfrm>
              <a:prstGeom prst="rtTriangl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937" name="Text Box 9"/>
              <p:cNvSpPr txBox="1">
                <a:spLocks noChangeArrowheads="1"/>
              </p:cNvSpPr>
              <p:nvPr/>
            </p:nvSpPr>
            <p:spPr bwMode="auto">
              <a:xfrm>
                <a:off x="3968" y="1343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rgbClr val="FF0000"/>
                    </a:solidFill>
                  </a:rPr>
                  <a:t>A’</a:t>
                </a:r>
              </a:p>
            </p:txBody>
          </p:sp>
          <p:sp>
            <p:nvSpPr>
              <p:cNvPr id="124938" name="Text Box 10"/>
              <p:cNvSpPr txBox="1">
                <a:spLocks noChangeArrowheads="1"/>
              </p:cNvSpPr>
              <p:nvPr/>
            </p:nvSpPr>
            <p:spPr bwMode="auto">
              <a:xfrm>
                <a:off x="4785" y="1887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rgbClr val="FF0000"/>
                    </a:solidFill>
                  </a:rPr>
                  <a:t>B’</a:t>
                </a:r>
              </a:p>
            </p:txBody>
          </p:sp>
          <p:sp>
            <p:nvSpPr>
              <p:cNvPr id="124939" name="Text Box 11"/>
              <p:cNvSpPr txBox="1">
                <a:spLocks noChangeArrowheads="1"/>
              </p:cNvSpPr>
              <p:nvPr/>
            </p:nvSpPr>
            <p:spPr bwMode="auto">
              <a:xfrm>
                <a:off x="3968" y="1887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rgbClr val="FF0000"/>
                    </a:solidFill>
                  </a:rPr>
                  <a:t>C’</a:t>
                </a:r>
              </a:p>
            </p:txBody>
          </p:sp>
        </p:grpSp>
        <p:grpSp>
          <p:nvGrpSpPr>
            <p:cNvPr id="124940" name="Group 12"/>
            <p:cNvGrpSpPr>
              <a:grpSpLocks/>
            </p:cNvGrpSpPr>
            <p:nvPr/>
          </p:nvGrpSpPr>
          <p:grpSpPr bwMode="auto">
            <a:xfrm>
              <a:off x="4377" y="2704"/>
              <a:ext cx="998" cy="672"/>
              <a:chOff x="2925" y="3067"/>
              <a:chExt cx="998" cy="672"/>
            </a:xfrm>
          </p:grpSpPr>
          <p:sp>
            <p:nvSpPr>
              <p:cNvPr id="124941" name="AutoShape 13"/>
              <p:cNvSpPr>
                <a:spLocks noChangeArrowheads="1"/>
              </p:cNvSpPr>
              <p:nvPr/>
            </p:nvSpPr>
            <p:spPr bwMode="auto">
              <a:xfrm rot="-10800000">
                <a:off x="3061" y="3158"/>
                <a:ext cx="680" cy="500"/>
              </a:xfrm>
              <a:prstGeom prst="rtTriangl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942" name="Text Box 14"/>
              <p:cNvSpPr txBox="1">
                <a:spLocks noChangeArrowheads="1"/>
              </p:cNvSpPr>
              <p:nvPr/>
            </p:nvSpPr>
            <p:spPr bwMode="auto">
              <a:xfrm>
                <a:off x="3787" y="3067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rgbClr val="FF0000"/>
                    </a:solidFill>
                  </a:rPr>
                  <a:t>C</a:t>
                </a:r>
              </a:p>
            </p:txBody>
          </p:sp>
          <p:sp>
            <p:nvSpPr>
              <p:cNvPr id="124943" name="Text Box 15"/>
              <p:cNvSpPr txBox="1">
                <a:spLocks noChangeArrowheads="1"/>
              </p:cNvSpPr>
              <p:nvPr/>
            </p:nvSpPr>
            <p:spPr bwMode="auto">
              <a:xfrm>
                <a:off x="2925" y="3076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rgbClr val="FF0000"/>
                    </a:solidFill>
                  </a:rPr>
                  <a:t>B</a:t>
                </a:r>
              </a:p>
            </p:txBody>
          </p:sp>
          <p:sp>
            <p:nvSpPr>
              <p:cNvPr id="124944" name="Text Box 16"/>
              <p:cNvSpPr txBox="1">
                <a:spLocks noChangeArrowheads="1"/>
              </p:cNvSpPr>
              <p:nvPr/>
            </p:nvSpPr>
            <p:spPr bwMode="auto">
              <a:xfrm>
                <a:off x="3787" y="3566"/>
                <a:ext cx="1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solidFill>
                      <a:srgbClr val="FF0000"/>
                    </a:solidFill>
                  </a:rPr>
                  <a:t>A</a:t>
                </a:r>
              </a:p>
            </p:txBody>
          </p:sp>
        </p:grpSp>
      </p:grpSp>
      <p:sp>
        <p:nvSpPr>
          <p:cNvPr id="124945" name="Line 17"/>
          <p:cNvSpPr>
            <a:spLocks noChangeShapeType="1"/>
          </p:cNvSpPr>
          <p:nvPr/>
        </p:nvSpPr>
        <p:spPr bwMode="auto">
          <a:xfrm>
            <a:off x="4859338" y="2781300"/>
            <a:ext cx="3743325" cy="20161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24946" name="Line 18"/>
          <p:cNvSpPr>
            <a:spLocks noChangeShapeType="1"/>
          </p:cNvSpPr>
          <p:nvPr/>
        </p:nvSpPr>
        <p:spPr bwMode="auto">
          <a:xfrm>
            <a:off x="4859338" y="3573463"/>
            <a:ext cx="3743325" cy="431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24947" name="Line 19"/>
          <p:cNvSpPr>
            <a:spLocks noChangeShapeType="1"/>
          </p:cNvSpPr>
          <p:nvPr/>
        </p:nvSpPr>
        <p:spPr bwMode="auto">
          <a:xfrm>
            <a:off x="5953125" y="3571875"/>
            <a:ext cx="1584325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124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24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24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/>
      <p:bldP spid="124945" grpId="0" animBg="1"/>
      <p:bldP spid="124946" grpId="0" animBg="1"/>
      <p:bldP spid="12494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2916238" y="333375"/>
            <a:ext cx="5976937" cy="2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solidFill>
                  <a:schemeClr val="accent2"/>
                </a:solidFill>
                <a:latin typeface="宋体" panose="02010600030101010101" pitchFamily="2" charset="-122"/>
              </a:rPr>
              <a:t>下图中△</a:t>
            </a:r>
            <a:r>
              <a:rPr kumimoji="1" lang="en-US" altLang="zh-CN" sz="4000" b="1">
                <a:solidFill>
                  <a:schemeClr val="accent2"/>
                </a:solidFill>
                <a:latin typeface="宋体" panose="02010600030101010101" pitchFamily="2" charset="-122"/>
              </a:rPr>
              <a:t>A</a:t>
            </a:r>
            <a:r>
              <a:rPr kumimoji="1" lang="en-US" altLang="zh-CN" sz="3200" b="1"/>
              <a:t>′</a:t>
            </a:r>
            <a:r>
              <a:rPr kumimoji="1" lang="en-US" altLang="zh-CN" sz="4000" b="1">
                <a:solidFill>
                  <a:schemeClr val="accent2"/>
                </a:solidFill>
                <a:latin typeface="宋体" panose="02010600030101010101" pitchFamily="2" charset="-122"/>
              </a:rPr>
              <a:t>B′C</a:t>
            </a:r>
            <a:r>
              <a:rPr kumimoji="1" lang="zh-CN" altLang="zh-CN" sz="4000" b="1">
                <a:solidFill>
                  <a:schemeClr val="accent2"/>
                </a:solidFill>
                <a:latin typeface="宋体" panose="02010600030101010101" pitchFamily="2" charset="-122"/>
              </a:rPr>
              <a:t>′</a:t>
            </a:r>
            <a:r>
              <a:rPr kumimoji="1" lang="zh-CN" altLang="en-US" sz="4000" b="1">
                <a:solidFill>
                  <a:schemeClr val="accent2"/>
                </a:solidFill>
                <a:latin typeface="宋体" panose="02010600030101010101" pitchFamily="2" charset="-122"/>
              </a:rPr>
              <a:t>与△</a:t>
            </a:r>
            <a:r>
              <a:rPr kumimoji="1" lang="en-US" altLang="zh-CN" sz="4000" b="1">
                <a:solidFill>
                  <a:schemeClr val="accent2"/>
                </a:solidFill>
                <a:latin typeface="宋体" panose="02010600030101010101" pitchFamily="2" charset="-122"/>
              </a:rPr>
              <a:t>ABC</a:t>
            </a:r>
            <a:r>
              <a:rPr kumimoji="1" lang="zh-CN" altLang="en-US" sz="4000" b="1">
                <a:solidFill>
                  <a:schemeClr val="accent2"/>
                </a:solidFill>
                <a:latin typeface="宋体" panose="02010600030101010101" pitchFamily="2" charset="-122"/>
              </a:rPr>
              <a:t>关于点</a:t>
            </a:r>
            <a:r>
              <a:rPr kumimoji="1" lang="en-US" altLang="zh-CN" sz="4000" b="1">
                <a:solidFill>
                  <a:schemeClr val="accent2"/>
                </a:solidFill>
                <a:latin typeface="宋体" panose="02010600030101010101" pitchFamily="2" charset="-122"/>
              </a:rPr>
              <a:t>O</a:t>
            </a:r>
            <a:r>
              <a:rPr kumimoji="1" lang="zh-CN" altLang="en-US" sz="4000" b="1">
                <a:solidFill>
                  <a:schemeClr val="accent2"/>
                </a:solidFill>
                <a:latin typeface="宋体" panose="02010600030101010101" pitchFamily="2" charset="-122"/>
              </a:rPr>
              <a:t>是成中心对称的</a:t>
            </a:r>
            <a:r>
              <a:rPr kumimoji="1" lang="en-US" altLang="zh-CN" sz="4000" b="1">
                <a:solidFill>
                  <a:schemeClr val="accent2"/>
                </a:solidFill>
                <a:latin typeface="宋体" panose="02010600030101010101" pitchFamily="2" charset="-122"/>
              </a:rPr>
              <a:t>,</a:t>
            </a:r>
            <a:r>
              <a:rPr kumimoji="1" lang="zh-CN" altLang="en-US" sz="4000" b="1">
                <a:solidFill>
                  <a:schemeClr val="accent2"/>
                </a:solidFill>
                <a:latin typeface="宋体" panose="02010600030101010101" pitchFamily="2" charset="-122"/>
              </a:rPr>
              <a:t>你能从图中找到哪些等量关系</a:t>
            </a:r>
            <a:r>
              <a:rPr kumimoji="1" lang="en-US" altLang="zh-CN" sz="4000" b="1">
                <a:solidFill>
                  <a:schemeClr val="accent2"/>
                </a:solidFill>
                <a:latin typeface="宋体" panose="02010600030101010101" pitchFamily="2" charset="-122"/>
              </a:rPr>
              <a:t>?</a:t>
            </a:r>
          </a:p>
        </p:txBody>
      </p:sp>
      <p:grpSp>
        <p:nvGrpSpPr>
          <p:cNvPr id="125955" name="Group 3"/>
          <p:cNvGrpSpPr>
            <a:grpSpLocks/>
          </p:cNvGrpSpPr>
          <p:nvPr/>
        </p:nvGrpSpPr>
        <p:grpSpPr bwMode="auto">
          <a:xfrm rot="-884917">
            <a:off x="876300" y="1900238"/>
            <a:ext cx="6192838" cy="4235450"/>
            <a:chOff x="702" y="1252"/>
            <a:chExt cx="4193" cy="3256"/>
          </a:xfrm>
        </p:grpSpPr>
        <p:grpSp>
          <p:nvGrpSpPr>
            <p:cNvPr id="125956" name="Group 4"/>
            <p:cNvGrpSpPr>
              <a:grpSpLocks/>
            </p:cNvGrpSpPr>
            <p:nvPr/>
          </p:nvGrpSpPr>
          <p:grpSpPr bwMode="auto">
            <a:xfrm rot="10800000">
              <a:off x="4034" y="2704"/>
              <a:ext cx="544" cy="1452"/>
              <a:chOff x="703" y="1797"/>
              <a:chExt cx="544" cy="1452"/>
            </a:xfrm>
          </p:grpSpPr>
          <p:sp>
            <p:nvSpPr>
              <p:cNvPr id="125957" name="Line 5"/>
              <p:cNvSpPr>
                <a:spLocks noChangeShapeType="1"/>
              </p:cNvSpPr>
              <p:nvPr/>
            </p:nvSpPr>
            <p:spPr bwMode="auto">
              <a:xfrm>
                <a:off x="1247" y="1797"/>
                <a:ext cx="0" cy="1452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958" name="Line 6"/>
              <p:cNvSpPr>
                <a:spLocks noChangeShapeType="1"/>
              </p:cNvSpPr>
              <p:nvPr/>
            </p:nvSpPr>
            <p:spPr bwMode="auto">
              <a:xfrm flipH="1" flipV="1">
                <a:off x="703" y="2840"/>
                <a:ext cx="544" cy="409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959" name="Line 7"/>
              <p:cNvSpPr>
                <a:spLocks noChangeShapeType="1"/>
              </p:cNvSpPr>
              <p:nvPr/>
            </p:nvSpPr>
            <p:spPr bwMode="auto">
              <a:xfrm flipV="1">
                <a:off x="703" y="1797"/>
                <a:ext cx="544" cy="1043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5960" name="Group 8"/>
            <p:cNvGrpSpPr>
              <a:grpSpLocks/>
            </p:cNvGrpSpPr>
            <p:nvPr/>
          </p:nvGrpSpPr>
          <p:grpSpPr bwMode="auto">
            <a:xfrm>
              <a:off x="1021" y="1615"/>
              <a:ext cx="3538" cy="2540"/>
              <a:chOff x="703" y="1525"/>
              <a:chExt cx="3538" cy="2540"/>
            </a:xfrm>
          </p:grpSpPr>
          <p:grpSp>
            <p:nvGrpSpPr>
              <p:cNvPr id="125961" name="Group 9"/>
              <p:cNvGrpSpPr>
                <a:grpSpLocks/>
              </p:cNvGrpSpPr>
              <p:nvPr/>
            </p:nvGrpSpPr>
            <p:grpSpPr bwMode="auto">
              <a:xfrm>
                <a:off x="703" y="1525"/>
                <a:ext cx="544" cy="1452"/>
                <a:chOff x="703" y="1797"/>
                <a:chExt cx="544" cy="1452"/>
              </a:xfrm>
            </p:grpSpPr>
            <p:sp>
              <p:nvSpPr>
                <p:cNvPr id="125962" name="Line 10"/>
                <p:cNvSpPr>
                  <a:spLocks noChangeShapeType="1"/>
                </p:cNvSpPr>
                <p:nvPr/>
              </p:nvSpPr>
              <p:spPr bwMode="auto">
                <a:xfrm>
                  <a:off x="1247" y="1797"/>
                  <a:ext cx="0" cy="1452"/>
                </a:xfrm>
                <a:prstGeom prst="line">
                  <a:avLst/>
                </a:prstGeom>
                <a:noFill/>
                <a:ln w="57150">
                  <a:solidFill>
                    <a:srgbClr val="0E0C0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5963" name="Line 11"/>
                <p:cNvSpPr>
                  <a:spLocks noChangeShapeType="1"/>
                </p:cNvSpPr>
                <p:nvPr/>
              </p:nvSpPr>
              <p:spPr bwMode="auto">
                <a:xfrm flipH="1" flipV="1">
                  <a:off x="703" y="2840"/>
                  <a:ext cx="544" cy="409"/>
                </a:xfrm>
                <a:prstGeom prst="line">
                  <a:avLst/>
                </a:prstGeom>
                <a:noFill/>
                <a:ln w="57150">
                  <a:solidFill>
                    <a:srgbClr val="0E0C0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5964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703" y="1797"/>
                  <a:ext cx="544" cy="1043"/>
                </a:xfrm>
                <a:prstGeom prst="line">
                  <a:avLst/>
                </a:prstGeom>
                <a:noFill/>
                <a:ln w="57150">
                  <a:solidFill>
                    <a:srgbClr val="0E0C0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5965" name="Group 13"/>
              <p:cNvGrpSpPr>
                <a:grpSpLocks/>
              </p:cNvGrpSpPr>
              <p:nvPr/>
            </p:nvGrpSpPr>
            <p:grpSpPr bwMode="auto">
              <a:xfrm>
                <a:off x="703" y="1525"/>
                <a:ext cx="3538" cy="2540"/>
                <a:chOff x="703" y="1525"/>
                <a:chExt cx="3538" cy="2540"/>
              </a:xfrm>
            </p:grpSpPr>
            <p:sp>
              <p:nvSpPr>
                <p:cNvPr id="125966" name="Oval 14"/>
                <p:cNvSpPr>
                  <a:spLocks noChangeArrowheads="1"/>
                </p:cNvSpPr>
                <p:nvPr/>
              </p:nvSpPr>
              <p:spPr bwMode="auto">
                <a:xfrm>
                  <a:off x="2426" y="2772"/>
                  <a:ext cx="68" cy="68"/>
                </a:xfrm>
                <a:prstGeom prst="ellipse">
                  <a:avLst/>
                </a:prstGeom>
                <a:solidFill>
                  <a:schemeClr val="tx1"/>
                </a:solidFill>
                <a:ln w="57150" algn="ctr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5967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1247" y="2614"/>
                  <a:ext cx="2450" cy="362"/>
                </a:xfrm>
                <a:prstGeom prst="line">
                  <a:avLst/>
                </a:prstGeom>
                <a:noFill/>
                <a:ln w="57150">
                  <a:solidFill>
                    <a:srgbClr val="0E0C02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5968" name="Line 16"/>
                <p:cNvSpPr>
                  <a:spLocks noChangeShapeType="1"/>
                </p:cNvSpPr>
                <p:nvPr/>
              </p:nvSpPr>
              <p:spPr bwMode="auto">
                <a:xfrm>
                  <a:off x="1247" y="1525"/>
                  <a:ext cx="2449" cy="2540"/>
                </a:xfrm>
                <a:prstGeom prst="line">
                  <a:avLst/>
                </a:prstGeom>
                <a:noFill/>
                <a:ln w="57150">
                  <a:solidFill>
                    <a:srgbClr val="0E0C02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5969" name="Line 17"/>
                <p:cNvSpPr>
                  <a:spLocks noChangeShapeType="1"/>
                </p:cNvSpPr>
                <p:nvPr/>
              </p:nvSpPr>
              <p:spPr bwMode="auto">
                <a:xfrm>
                  <a:off x="703" y="2568"/>
                  <a:ext cx="3538" cy="454"/>
                </a:xfrm>
                <a:prstGeom prst="line">
                  <a:avLst/>
                </a:prstGeom>
                <a:noFill/>
                <a:ln w="57150">
                  <a:solidFill>
                    <a:srgbClr val="0E0C02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25970" name="Text Box 18"/>
            <p:cNvSpPr txBox="1">
              <a:spLocks noChangeArrowheads="1"/>
            </p:cNvSpPr>
            <p:nvPr/>
          </p:nvSpPr>
          <p:spPr bwMode="auto">
            <a:xfrm>
              <a:off x="4013" y="4015"/>
              <a:ext cx="454" cy="4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algn="ctr">
                  <a:solidFill>
                    <a:srgbClr val="FFFF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3600" b="1">
                  <a:solidFill>
                    <a:srgbClr val="0000FF"/>
                  </a:solidFill>
                </a:rPr>
                <a:t>A’</a:t>
              </a:r>
            </a:p>
          </p:txBody>
        </p:sp>
        <p:sp>
          <p:nvSpPr>
            <p:cNvPr id="125971" name="Text Box 19"/>
            <p:cNvSpPr txBox="1">
              <a:spLocks noChangeArrowheads="1"/>
            </p:cNvSpPr>
            <p:nvPr/>
          </p:nvSpPr>
          <p:spPr bwMode="auto">
            <a:xfrm>
              <a:off x="4441" y="2886"/>
              <a:ext cx="454" cy="4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algn="ctr">
                  <a:solidFill>
                    <a:srgbClr val="FFFF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3600" b="1">
                  <a:solidFill>
                    <a:srgbClr val="0000FF"/>
                  </a:solidFill>
                </a:rPr>
                <a:t>B’</a:t>
              </a:r>
            </a:p>
          </p:txBody>
        </p:sp>
        <p:sp>
          <p:nvSpPr>
            <p:cNvPr id="125972" name="Text Box 20"/>
            <p:cNvSpPr txBox="1">
              <a:spLocks noChangeArrowheads="1"/>
            </p:cNvSpPr>
            <p:nvPr/>
          </p:nvSpPr>
          <p:spPr bwMode="auto">
            <a:xfrm>
              <a:off x="3838" y="2294"/>
              <a:ext cx="454" cy="4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algn="ctr">
                  <a:solidFill>
                    <a:srgbClr val="FFFF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3600" b="1">
                  <a:solidFill>
                    <a:srgbClr val="0000FF"/>
                  </a:solidFill>
                </a:rPr>
                <a:t>C’</a:t>
              </a:r>
            </a:p>
          </p:txBody>
        </p:sp>
        <p:sp>
          <p:nvSpPr>
            <p:cNvPr id="125973" name="Text Box 21"/>
            <p:cNvSpPr txBox="1">
              <a:spLocks noChangeArrowheads="1"/>
            </p:cNvSpPr>
            <p:nvPr/>
          </p:nvSpPr>
          <p:spPr bwMode="auto">
            <a:xfrm>
              <a:off x="1337" y="1252"/>
              <a:ext cx="454" cy="4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algn="ctr">
                  <a:solidFill>
                    <a:srgbClr val="FFFF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3600" b="1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125974" name="Text Box 22"/>
            <p:cNvSpPr txBox="1">
              <a:spLocks noChangeArrowheads="1"/>
            </p:cNvSpPr>
            <p:nvPr/>
          </p:nvSpPr>
          <p:spPr bwMode="auto">
            <a:xfrm>
              <a:off x="702" y="2445"/>
              <a:ext cx="453" cy="4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algn="ctr">
                  <a:solidFill>
                    <a:srgbClr val="FFFF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3600" b="1">
                  <a:solidFill>
                    <a:srgbClr val="0000FF"/>
                  </a:solidFill>
                </a:rPr>
                <a:t>B</a:t>
              </a:r>
            </a:p>
          </p:txBody>
        </p:sp>
        <p:sp>
          <p:nvSpPr>
            <p:cNvPr id="125975" name="Text Box 23"/>
            <p:cNvSpPr txBox="1">
              <a:spLocks noChangeArrowheads="1"/>
            </p:cNvSpPr>
            <p:nvPr/>
          </p:nvSpPr>
          <p:spPr bwMode="auto">
            <a:xfrm>
              <a:off x="1337" y="2955"/>
              <a:ext cx="454" cy="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algn="ctr">
                  <a:solidFill>
                    <a:srgbClr val="FFFF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3600" b="1">
                  <a:solidFill>
                    <a:srgbClr val="0000FF"/>
                  </a:solidFill>
                </a:rPr>
                <a:t>C</a:t>
              </a:r>
            </a:p>
          </p:txBody>
        </p:sp>
        <p:sp>
          <p:nvSpPr>
            <p:cNvPr id="125976" name="Text Box 24"/>
            <p:cNvSpPr txBox="1">
              <a:spLocks noChangeArrowheads="1"/>
            </p:cNvSpPr>
            <p:nvPr/>
          </p:nvSpPr>
          <p:spPr bwMode="auto">
            <a:xfrm>
              <a:off x="2529" y="2826"/>
              <a:ext cx="454" cy="4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algn="ctr">
                  <a:solidFill>
                    <a:srgbClr val="FFFF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3600" b="1">
                  <a:solidFill>
                    <a:srgbClr val="3333FF"/>
                  </a:solidFill>
                </a:rPr>
                <a:t>O</a:t>
              </a:r>
            </a:p>
          </p:txBody>
        </p:sp>
      </p:grpSp>
      <p:sp>
        <p:nvSpPr>
          <p:cNvPr id="125977" name="Text Box 25"/>
          <p:cNvSpPr txBox="1">
            <a:spLocks noChangeArrowheads="1"/>
          </p:cNvSpPr>
          <p:nvPr/>
        </p:nvSpPr>
        <p:spPr bwMode="auto">
          <a:xfrm>
            <a:off x="250825" y="5718175"/>
            <a:ext cx="72723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（</a:t>
            </a:r>
            <a:r>
              <a:rPr lang="en-US" altLang="zh-CN" sz="28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  <a:r>
              <a:rPr lang="zh-CN" altLang="en-US" sz="28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）</a:t>
            </a:r>
            <a:r>
              <a:rPr lang="en-US" altLang="zh-CN" sz="28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OA=OA′</a:t>
            </a:r>
            <a:r>
              <a:rPr lang="zh-CN" altLang="en-US" sz="28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、</a:t>
            </a:r>
            <a:r>
              <a:rPr lang="en-US" altLang="zh-CN" sz="28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OB=OB′</a:t>
            </a:r>
            <a:r>
              <a:rPr lang="zh-CN" altLang="en-US" sz="28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、 </a:t>
            </a:r>
            <a:r>
              <a:rPr lang="en-US" altLang="zh-CN" sz="2800" b="1">
                <a:solidFill>
                  <a:srgbClr val="C507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OC=OC′</a:t>
            </a:r>
          </a:p>
        </p:txBody>
      </p:sp>
      <p:sp>
        <p:nvSpPr>
          <p:cNvPr id="125978" name="Text Box 26"/>
          <p:cNvSpPr txBox="1">
            <a:spLocks noChangeArrowheads="1"/>
          </p:cNvSpPr>
          <p:nvPr/>
        </p:nvSpPr>
        <p:spPr bwMode="auto">
          <a:xfrm>
            <a:off x="250825" y="6078538"/>
            <a:ext cx="77057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（</a:t>
            </a:r>
            <a:r>
              <a:rPr lang="en-US" altLang="zh-CN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）△</a:t>
            </a:r>
            <a:r>
              <a:rPr lang="en-US" altLang="zh-CN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ABC≌△A′B′C′</a:t>
            </a:r>
          </a:p>
        </p:txBody>
      </p:sp>
      <p:sp>
        <p:nvSpPr>
          <p:cNvPr id="125980" name="Text Box 28"/>
          <p:cNvSpPr txBox="1">
            <a:spLocks noChangeArrowheads="1"/>
          </p:cNvSpPr>
          <p:nvPr/>
        </p:nvSpPr>
        <p:spPr bwMode="auto">
          <a:xfrm>
            <a:off x="519113" y="80963"/>
            <a:ext cx="18780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>
                <a:solidFill>
                  <a:srgbClr val="3333FF"/>
                </a:solidFill>
              </a:rPr>
              <a:t>找一找</a:t>
            </a:r>
            <a:r>
              <a:rPr lang="en-US" altLang="zh-CN" sz="4000" b="1">
                <a:solidFill>
                  <a:srgbClr val="3333FF"/>
                </a:solidFill>
              </a:rPr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5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5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179388" y="1484313"/>
            <a:ext cx="864076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Wingdings" panose="05000000000000000000" pitchFamily="2" charset="2"/>
              </a:rPr>
              <a:t>（</a:t>
            </a:r>
            <a:r>
              <a:rPr kumimoji="1" lang="en-US" altLang="zh-CN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Wingdings" panose="05000000000000000000" pitchFamily="2" charset="2"/>
              </a:rPr>
              <a:t>1</a:t>
            </a:r>
            <a:r>
              <a:rPr kumimoji="1"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Wingdings" panose="05000000000000000000" pitchFamily="2" charset="2"/>
              </a:rPr>
              <a:t>）</a:t>
            </a:r>
            <a:r>
              <a:rPr kumimoji="1" lang="zh-CN" altLang="en-US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关于中心对称的两个图形</a:t>
            </a:r>
            <a:r>
              <a:rPr kumimoji="1" lang="en-US" altLang="zh-CN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,</a:t>
            </a:r>
            <a:r>
              <a:rPr kumimoji="1" lang="zh-CN" altLang="en-US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对称点所连线段都经过对称中心</a:t>
            </a:r>
            <a:r>
              <a:rPr kumimoji="1" lang="en-US" altLang="zh-CN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,</a:t>
            </a:r>
            <a:r>
              <a:rPr kumimoji="1" lang="zh-CN" altLang="en-US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并且被对称中心所平分</a:t>
            </a:r>
            <a:r>
              <a:rPr kumimoji="1" lang="en-US" altLang="zh-CN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250825" y="3932238"/>
            <a:ext cx="8893175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solidFill>
                  <a:srgbClr val="FF0000"/>
                </a:solidFill>
              </a:rPr>
              <a:t>（</a:t>
            </a:r>
            <a:r>
              <a:rPr kumimoji="1" lang="en-US" altLang="zh-CN" sz="3600" b="1">
                <a:solidFill>
                  <a:srgbClr val="FF0000"/>
                </a:solidFill>
              </a:rPr>
              <a:t>2</a:t>
            </a:r>
            <a:r>
              <a:rPr kumimoji="1" lang="zh-CN" altLang="en-US" sz="3600" b="1">
                <a:solidFill>
                  <a:srgbClr val="FF0000"/>
                </a:solidFill>
              </a:rPr>
              <a:t>）</a:t>
            </a:r>
            <a:r>
              <a:rPr kumimoji="1" lang="zh-CN" altLang="en-US" sz="3600" b="1">
                <a:solidFill>
                  <a:schemeClr val="accent2"/>
                </a:solidFill>
              </a:rPr>
              <a:t>关于中心对称的两个图形是全等形。</a:t>
            </a:r>
          </a:p>
          <a:p>
            <a:pPr>
              <a:spcBef>
                <a:spcPct val="50000"/>
              </a:spcBef>
            </a:pPr>
            <a:endParaRPr lang="zh-CN" altLang="en-US" sz="3600"/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0" y="260350"/>
            <a:ext cx="65881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5400" b="1">
                <a:solidFill>
                  <a:srgbClr val="FF0000"/>
                </a:solidFill>
              </a:rPr>
              <a:t>2.</a:t>
            </a:r>
            <a:r>
              <a:rPr kumimoji="1" lang="zh-CN" altLang="en-US" sz="5400" b="1">
                <a:solidFill>
                  <a:srgbClr val="FF0000"/>
                </a:solidFill>
              </a:rPr>
              <a:t>归纳</a:t>
            </a:r>
            <a:r>
              <a:rPr kumimoji="1" lang="zh-CN" altLang="en-US" sz="5400" b="1">
                <a:solidFill>
                  <a:srgbClr val="FF0000"/>
                </a:solidFill>
                <a:sym typeface="Wingdings" panose="05000000000000000000" pitchFamily="2" charset="2"/>
              </a:rPr>
              <a:t>：</a:t>
            </a:r>
            <a:r>
              <a:rPr kumimoji="1" lang="zh-CN" altLang="en-US" sz="4000" b="1">
                <a:solidFill>
                  <a:srgbClr val="FF0000"/>
                </a:solidFill>
                <a:sym typeface="Wingdings" panose="05000000000000000000" pitchFamily="2" charset="2"/>
              </a:rPr>
              <a:t>中心对称的性质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126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autoUpdateAnimBg="0"/>
      <p:bldP spid="126979" grpId="0"/>
      <p:bldP spid="12698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395288" y="404813"/>
            <a:ext cx="1871662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kumimoji="1" lang="zh-CN" altLang="en-US" sz="40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想一想</a:t>
            </a:r>
          </a:p>
        </p:txBody>
      </p:sp>
      <p:sp>
        <p:nvSpPr>
          <p:cNvPr id="128003" name="Text Box 3"/>
          <p:cNvSpPr txBox="1">
            <a:spLocks noChangeArrowheads="1"/>
          </p:cNvSpPr>
          <p:nvPr/>
        </p:nvSpPr>
        <p:spPr bwMode="auto">
          <a:xfrm>
            <a:off x="322263" y="260350"/>
            <a:ext cx="8497887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kumimoji="1" lang="zh-CN" altLang="en-US" sz="4400" b="1">
                <a:solidFill>
                  <a:srgbClr val="000099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           </a:t>
            </a:r>
            <a:r>
              <a:rPr kumimoji="1" lang="en-US" altLang="zh-CN" sz="4400" b="1">
                <a:solidFill>
                  <a:srgbClr val="000099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3.</a:t>
            </a:r>
            <a:r>
              <a:rPr kumimoji="1" lang="zh-CN" altLang="en-US" sz="4400" b="1">
                <a:solidFill>
                  <a:srgbClr val="000099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中心对称与轴对称有什么区别</a:t>
            </a:r>
            <a:r>
              <a:rPr kumimoji="1" lang="en-US" altLang="zh-CN" sz="4400" b="1">
                <a:solidFill>
                  <a:srgbClr val="000099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?</a:t>
            </a:r>
            <a:r>
              <a:rPr kumimoji="1" lang="zh-CN" altLang="en-US" sz="4400" b="1">
                <a:solidFill>
                  <a:srgbClr val="000099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又有什么联系</a:t>
            </a:r>
            <a:r>
              <a:rPr kumimoji="1" lang="en-US" altLang="zh-CN" sz="4400" b="1">
                <a:solidFill>
                  <a:srgbClr val="000099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?</a:t>
            </a:r>
          </a:p>
        </p:txBody>
      </p:sp>
      <p:graphicFrame>
        <p:nvGraphicFramePr>
          <p:cNvPr id="128004" name="Group 4"/>
          <p:cNvGraphicFramePr>
            <a:graphicFrameLocks noGrp="1"/>
          </p:cNvGraphicFramePr>
          <p:nvPr/>
        </p:nvGraphicFramePr>
        <p:xfrm>
          <a:off x="323850" y="2781300"/>
          <a:ext cx="8496300" cy="3469958"/>
        </p:xfrm>
        <a:graphic>
          <a:graphicData uri="http://schemas.openxmlformats.org/drawingml/2006/table">
            <a:tbl>
              <a:tblPr/>
              <a:tblGrid>
                <a:gridCol w="424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轴对称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中心对称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有一条对称轴</a:t>
                      </a:r>
                      <a:r>
                        <a:rPr kumimoji="0" lang="en-US" altLang="zh-CN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---</a:t>
                      </a:r>
                      <a:r>
                        <a:rPr kumimoji="0" lang="zh-CN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直线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有一个对称中心</a:t>
                      </a:r>
                      <a:r>
                        <a:rPr kumimoji="0" lang="en-US" altLang="zh-CN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华文新魏" panose="02010800040101010101" pitchFamily="2" charset="-122"/>
                        </a:rPr>
                        <a:t>—</a:t>
                      </a:r>
                      <a:r>
                        <a:rPr kumimoji="0" lang="zh-CN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6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图形沿对称轴对折</a:t>
                      </a:r>
                      <a:r>
                        <a:rPr kumimoji="0" lang="en-US" altLang="zh-CN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(</a:t>
                      </a:r>
                      <a:r>
                        <a:rPr kumimoji="0" lang="zh-CN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翻折</a:t>
                      </a:r>
                      <a:r>
                        <a:rPr kumimoji="0" lang="en-US" altLang="zh-CN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180</a:t>
                      </a:r>
                      <a:r>
                        <a:rPr kumimoji="0" lang="en-US" altLang="zh-CN" sz="3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0</a:t>
                      </a:r>
                      <a:r>
                        <a:rPr kumimoji="0" lang="en-US" altLang="zh-CN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)</a:t>
                      </a:r>
                      <a:r>
                        <a:rPr kumimoji="0" lang="zh-CN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后重合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图形绕对称中心旋转</a:t>
                      </a:r>
                      <a:r>
                        <a:rPr kumimoji="0" lang="en-US" altLang="zh-CN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180</a:t>
                      </a:r>
                      <a:r>
                        <a:rPr kumimoji="0" lang="en-US" altLang="zh-CN" sz="32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0</a:t>
                      </a:r>
                      <a:r>
                        <a:rPr kumimoji="0" lang="zh-CN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后重合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8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对称点的连线被对称轴垂直平分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对称点连线经过对称中心</a:t>
                      </a:r>
                      <a:r>
                        <a:rPr kumimoji="0" lang="en-US" altLang="zh-CN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,</a:t>
                      </a:r>
                      <a:r>
                        <a:rPr kumimoji="0" lang="zh-CN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且被对称中心平分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8021" name="AutoShape 21"/>
          <p:cNvSpPr>
            <a:spLocks noChangeArrowheads="1"/>
          </p:cNvSpPr>
          <p:nvPr/>
        </p:nvSpPr>
        <p:spPr bwMode="auto">
          <a:xfrm>
            <a:off x="6516688" y="1052513"/>
            <a:ext cx="2951162" cy="1219200"/>
          </a:xfrm>
          <a:prstGeom prst="wedgeRoundRectCallout">
            <a:avLst>
              <a:gd name="adj1" fmla="val -53713"/>
              <a:gd name="adj2" fmla="val 92190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kumimoji="1" lang="zh-CN" altLang="en-US" sz="3200" b="1">
                <a:latin typeface="Times New Roman" panose="02020603050405020304" pitchFamily="18" charset="0"/>
              </a:rPr>
              <a:t>类比你能得到什么结论？</a:t>
            </a:r>
          </a:p>
        </p:txBody>
      </p:sp>
      <p:sp>
        <p:nvSpPr>
          <p:cNvPr id="128022" name="Text Box 22"/>
          <p:cNvSpPr txBox="1">
            <a:spLocks noChangeArrowheads="1"/>
          </p:cNvSpPr>
          <p:nvPr/>
        </p:nvSpPr>
        <p:spPr bwMode="auto">
          <a:xfrm>
            <a:off x="4643438" y="3429000"/>
            <a:ext cx="4032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3200"/>
          </a:p>
        </p:txBody>
      </p:sp>
      <p:sp>
        <p:nvSpPr>
          <p:cNvPr id="128023" name="Text Box 23"/>
          <p:cNvSpPr txBox="1">
            <a:spLocks noChangeArrowheads="1"/>
          </p:cNvSpPr>
          <p:nvPr/>
        </p:nvSpPr>
        <p:spPr bwMode="auto">
          <a:xfrm>
            <a:off x="4643438" y="4237038"/>
            <a:ext cx="4032250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4600"/>
          </a:p>
        </p:txBody>
      </p:sp>
      <p:sp>
        <p:nvSpPr>
          <p:cNvPr id="128024" name="Text Box 24"/>
          <p:cNvSpPr txBox="1">
            <a:spLocks noChangeArrowheads="1"/>
          </p:cNvSpPr>
          <p:nvPr/>
        </p:nvSpPr>
        <p:spPr bwMode="auto">
          <a:xfrm>
            <a:off x="4643438" y="5243513"/>
            <a:ext cx="4032250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4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8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280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280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280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21" grpId="0"/>
      <p:bldP spid="128022" grpId="0"/>
      <p:bldP spid="128023" grpId="0"/>
      <p:bldP spid="1280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1905000" y="-76200"/>
            <a:ext cx="7086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kumimoji="1" lang="en-US" altLang="zh-CN" sz="4800" b="1">
                <a:solidFill>
                  <a:srgbClr val="990033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4.</a:t>
            </a:r>
            <a:r>
              <a:rPr kumimoji="1" lang="zh-CN" altLang="en-US" sz="4800" b="1">
                <a:solidFill>
                  <a:srgbClr val="990033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中心对称的作图</a:t>
            </a:r>
          </a:p>
        </p:txBody>
      </p:sp>
      <p:sp>
        <p:nvSpPr>
          <p:cNvPr id="129027" name="Oval 3"/>
          <p:cNvSpPr>
            <a:spLocks noChangeArrowheads="1"/>
          </p:cNvSpPr>
          <p:nvPr/>
        </p:nvSpPr>
        <p:spPr bwMode="auto">
          <a:xfrm>
            <a:off x="3425825" y="1465263"/>
            <a:ext cx="76200" cy="762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9028" name="Oval 4"/>
          <p:cNvSpPr>
            <a:spLocks noChangeArrowheads="1"/>
          </p:cNvSpPr>
          <p:nvPr/>
        </p:nvSpPr>
        <p:spPr bwMode="auto">
          <a:xfrm>
            <a:off x="5254625" y="1465263"/>
            <a:ext cx="76200" cy="762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9029" name="Line 5"/>
          <p:cNvSpPr>
            <a:spLocks noChangeShapeType="1"/>
          </p:cNvSpPr>
          <p:nvPr/>
        </p:nvSpPr>
        <p:spPr bwMode="auto">
          <a:xfrm>
            <a:off x="3425825" y="1524000"/>
            <a:ext cx="1905000" cy="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30" name="Line 6"/>
          <p:cNvSpPr>
            <a:spLocks noChangeShapeType="1"/>
          </p:cNvSpPr>
          <p:nvPr/>
        </p:nvSpPr>
        <p:spPr bwMode="auto">
          <a:xfrm>
            <a:off x="5330825" y="1524000"/>
            <a:ext cx="1676400" cy="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31" name="Oval 7"/>
          <p:cNvSpPr>
            <a:spLocks noChangeArrowheads="1"/>
          </p:cNvSpPr>
          <p:nvPr/>
        </p:nvSpPr>
        <p:spPr bwMode="auto">
          <a:xfrm>
            <a:off x="6931025" y="1465263"/>
            <a:ext cx="76200" cy="762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9032" name="Text Box 8"/>
          <p:cNvSpPr txBox="1">
            <a:spLocks noChangeArrowheads="1"/>
          </p:cNvSpPr>
          <p:nvPr/>
        </p:nvSpPr>
        <p:spPr bwMode="auto">
          <a:xfrm>
            <a:off x="3100388" y="1073150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>
                <a:solidFill>
                  <a:srgbClr val="3333CC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29033" name="Text Box 9"/>
          <p:cNvSpPr txBox="1">
            <a:spLocks noChangeArrowheads="1"/>
          </p:cNvSpPr>
          <p:nvPr/>
        </p:nvSpPr>
        <p:spPr bwMode="auto">
          <a:xfrm>
            <a:off x="4949825" y="107315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rgbClr val="3333CC"/>
                </a:solidFill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29034" name="Text Box 10"/>
          <p:cNvSpPr txBox="1">
            <a:spLocks noChangeArrowheads="1"/>
          </p:cNvSpPr>
          <p:nvPr/>
        </p:nvSpPr>
        <p:spPr bwMode="auto">
          <a:xfrm>
            <a:off x="6907213" y="1066800"/>
            <a:ext cx="460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>
                <a:solidFill>
                  <a:srgbClr val="3333CC"/>
                </a:solidFill>
                <a:latin typeface="Times New Roman" panose="02020603050405020304" pitchFamily="18" charset="0"/>
              </a:rPr>
              <a:t>A'</a:t>
            </a:r>
          </a:p>
        </p:txBody>
      </p:sp>
      <p:sp>
        <p:nvSpPr>
          <p:cNvPr id="129035" name="Text Box 11"/>
          <p:cNvSpPr txBox="1">
            <a:spLocks noChangeArrowheads="1"/>
          </p:cNvSpPr>
          <p:nvPr/>
        </p:nvSpPr>
        <p:spPr bwMode="auto">
          <a:xfrm>
            <a:off x="2590800" y="16002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连结</a:t>
            </a:r>
            <a:r>
              <a:rPr kumimoji="1"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OA</a:t>
            </a:r>
            <a:r>
              <a:rPr kumimoji="1"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，</a:t>
            </a:r>
          </a:p>
        </p:txBody>
      </p:sp>
      <p:sp>
        <p:nvSpPr>
          <p:cNvPr id="129036" name="Text Box 12"/>
          <p:cNvSpPr txBox="1">
            <a:spLocks noChangeArrowheads="1"/>
          </p:cNvSpPr>
          <p:nvPr/>
        </p:nvSpPr>
        <p:spPr bwMode="auto">
          <a:xfrm>
            <a:off x="4038600" y="1600200"/>
            <a:ext cx="463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并延长到</a:t>
            </a:r>
            <a:r>
              <a:rPr kumimoji="1" lang="en-US" altLang="zh-CN" sz="2400" b="1">
                <a:solidFill>
                  <a:srgbClr val="FF0000"/>
                </a:solidFill>
              </a:rPr>
              <a:t>A'</a:t>
            </a:r>
            <a:r>
              <a:rPr kumimoji="1"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，使</a:t>
            </a:r>
            <a:r>
              <a:rPr kumimoji="1"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kumimoji="1" lang="en-US" altLang="zh-CN" sz="2400" b="1">
                <a:solidFill>
                  <a:srgbClr val="FF0000"/>
                </a:solidFill>
              </a:rPr>
              <a:t>A'</a:t>
            </a:r>
            <a:r>
              <a:rPr kumimoji="1"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=OA</a:t>
            </a:r>
            <a:r>
              <a:rPr kumimoji="1"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，</a:t>
            </a:r>
          </a:p>
        </p:txBody>
      </p:sp>
      <p:sp>
        <p:nvSpPr>
          <p:cNvPr id="129037" name="Text Box 13"/>
          <p:cNvSpPr txBox="1">
            <a:spLocks noChangeArrowheads="1"/>
          </p:cNvSpPr>
          <p:nvPr/>
        </p:nvSpPr>
        <p:spPr bwMode="auto">
          <a:xfrm>
            <a:off x="539750" y="685800"/>
            <a:ext cx="8299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3333CC"/>
                </a:solidFill>
                <a:latin typeface="Times New Roman" panose="02020603050405020304" pitchFamily="18" charset="0"/>
              </a:rPr>
              <a:t>例</a:t>
            </a:r>
            <a:r>
              <a:rPr kumimoji="1" lang="en-US" altLang="zh-C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1</a:t>
            </a:r>
            <a:r>
              <a:rPr kumimoji="1" lang="zh-CN" altLang="en-US" sz="2400" b="1">
                <a:solidFill>
                  <a:srgbClr val="3333CC"/>
                </a:solidFill>
                <a:latin typeface="Times New Roman" panose="02020603050405020304" pitchFamily="18" charset="0"/>
              </a:rPr>
              <a:t>、</a:t>
            </a:r>
            <a:r>
              <a:rPr kumimoji="1" lang="en-US" altLang="zh-C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(1)</a:t>
            </a:r>
            <a:r>
              <a:rPr kumimoji="1" lang="zh-CN" altLang="en-US" sz="2400" b="1">
                <a:solidFill>
                  <a:srgbClr val="3333CC"/>
                </a:solidFill>
                <a:latin typeface="Times New Roman" panose="02020603050405020304" pitchFamily="18" charset="0"/>
              </a:rPr>
              <a:t>已知</a:t>
            </a:r>
            <a:r>
              <a:rPr kumimoji="1" lang="en-US" altLang="zh-C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A</a:t>
            </a:r>
            <a:r>
              <a:rPr kumimoji="1" lang="zh-CN" altLang="en-US" sz="2400" b="1">
                <a:solidFill>
                  <a:srgbClr val="3333CC"/>
                </a:solidFill>
                <a:latin typeface="Times New Roman" panose="02020603050405020304" pitchFamily="18" charset="0"/>
              </a:rPr>
              <a:t>点和</a:t>
            </a:r>
            <a:r>
              <a:rPr kumimoji="1" lang="en-US" altLang="zh-C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O</a:t>
            </a:r>
            <a:r>
              <a:rPr kumimoji="1" lang="zh-CN" altLang="en-US" sz="2400" b="1">
                <a:solidFill>
                  <a:srgbClr val="3333CC"/>
                </a:solidFill>
                <a:latin typeface="Times New Roman" panose="02020603050405020304" pitchFamily="18" charset="0"/>
              </a:rPr>
              <a:t>点，画出点</a:t>
            </a:r>
            <a:r>
              <a:rPr kumimoji="1" lang="en-US" altLang="zh-C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A</a:t>
            </a:r>
            <a:r>
              <a:rPr kumimoji="1" lang="zh-CN" altLang="en-US" sz="2400" b="1">
                <a:solidFill>
                  <a:srgbClr val="3333CC"/>
                </a:solidFill>
                <a:latin typeface="Times New Roman" panose="02020603050405020304" pitchFamily="18" charset="0"/>
              </a:rPr>
              <a:t>关于点</a:t>
            </a:r>
            <a:r>
              <a:rPr kumimoji="1" lang="en-US" altLang="zh-C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O</a:t>
            </a:r>
            <a:r>
              <a:rPr kumimoji="1" lang="zh-CN" altLang="en-US" sz="2400" b="1">
                <a:solidFill>
                  <a:srgbClr val="3333CC"/>
                </a:solidFill>
                <a:latin typeface="Times New Roman" panose="02020603050405020304" pitchFamily="18" charset="0"/>
              </a:rPr>
              <a:t>的对称点</a:t>
            </a:r>
            <a:r>
              <a:rPr kumimoji="1" lang="en-US" altLang="zh-C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A'</a:t>
            </a:r>
          </a:p>
        </p:txBody>
      </p:sp>
      <p:sp>
        <p:nvSpPr>
          <p:cNvPr id="129038" name="Text Box 14"/>
          <p:cNvSpPr txBox="1">
            <a:spLocks noChangeArrowheads="1"/>
          </p:cNvSpPr>
          <p:nvPr/>
        </p:nvSpPr>
        <p:spPr bwMode="auto">
          <a:xfrm>
            <a:off x="2627313" y="21336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则</a:t>
            </a:r>
            <a:r>
              <a:rPr kumimoji="1" lang="en-US" altLang="zh-CN" sz="2400" b="1">
                <a:solidFill>
                  <a:srgbClr val="FF0000"/>
                </a:solidFill>
              </a:rPr>
              <a:t>A'</a:t>
            </a:r>
            <a:r>
              <a:rPr kumimoji="1"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是所求的点</a:t>
            </a:r>
          </a:p>
        </p:txBody>
      </p:sp>
      <p:sp>
        <p:nvSpPr>
          <p:cNvPr id="129039" name="Rectangle 15"/>
          <p:cNvSpPr>
            <a:spLocks noChangeArrowheads="1"/>
          </p:cNvSpPr>
          <p:nvPr/>
        </p:nvSpPr>
        <p:spPr bwMode="auto">
          <a:xfrm>
            <a:off x="539750" y="2667000"/>
            <a:ext cx="8353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3333CC"/>
                </a:solidFill>
                <a:latin typeface="Times New Roman" panose="02020603050405020304" pitchFamily="18" charset="0"/>
              </a:rPr>
              <a:t>例</a:t>
            </a:r>
            <a:r>
              <a:rPr kumimoji="1" lang="en-US" altLang="zh-C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1.(2)</a:t>
            </a:r>
            <a:r>
              <a:rPr kumimoji="1" lang="zh-CN" altLang="en-US" sz="2400" b="1">
                <a:solidFill>
                  <a:srgbClr val="3333CC"/>
                </a:solidFill>
                <a:latin typeface="Times New Roman" panose="02020603050405020304" pitchFamily="18" charset="0"/>
              </a:rPr>
              <a:t>、已知线段</a:t>
            </a:r>
            <a:r>
              <a:rPr kumimoji="1" lang="en-US" altLang="zh-C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AB</a:t>
            </a:r>
            <a:r>
              <a:rPr kumimoji="1" lang="zh-CN" altLang="en-US" sz="2400" b="1">
                <a:solidFill>
                  <a:srgbClr val="3333CC"/>
                </a:solidFill>
                <a:latin typeface="Times New Roman" panose="02020603050405020304" pitchFamily="18" charset="0"/>
              </a:rPr>
              <a:t>和</a:t>
            </a:r>
            <a:r>
              <a:rPr kumimoji="1" lang="en-US" altLang="zh-C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O</a:t>
            </a:r>
            <a:r>
              <a:rPr kumimoji="1" lang="zh-CN" altLang="en-US" sz="2400" b="1">
                <a:solidFill>
                  <a:srgbClr val="3333CC"/>
                </a:solidFill>
                <a:latin typeface="Times New Roman" panose="02020603050405020304" pitchFamily="18" charset="0"/>
              </a:rPr>
              <a:t>点，画出线段</a:t>
            </a:r>
            <a:r>
              <a:rPr kumimoji="1" lang="en-US" altLang="zh-C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AB</a:t>
            </a:r>
            <a:r>
              <a:rPr kumimoji="1" lang="zh-CN" altLang="en-US" sz="2400" b="1">
                <a:solidFill>
                  <a:srgbClr val="3333CC"/>
                </a:solidFill>
                <a:latin typeface="Times New Roman" panose="02020603050405020304" pitchFamily="18" charset="0"/>
              </a:rPr>
              <a:t>关于点</a:t>
            </a:r>
            <a:r>
              <a:rPr kumimoji="1" lang="en-US" altLang="zh-C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O</a:t>
            </a:r>
            <a:r>
              <a:rPr kumimoji="1" lang="zh-CN" altLang="en-US" sz="2400" b="1">
                <a:solidFill>
                  <a:srgbClr val="3333CC"/>
                </a:solidFill>
                <a:latin typeface="Times New Roman" panose="02020603050405020304" pitchFamily="18" charset="0"/>
              </a:rPr>
              <a:t>的</a:t>
            </a:r>
            <a:r>
              <a:rPr kumimoji="1" lang="zh-CN" altLang="en-US" sz="2400" b="1">
                <a:solidFill>
                  <a:srgbClr val="3333FF"/>
                </a:solidFill>
                <a:latin typeface="Times New Roman" panose="02020603050405020304" pitchFamily="18" charset="0"/>
              </a:rPr>
              <a:t>对称线段</a:t>
            </a:r>
            <a:r>
              <a:rPr kumimoji="1" lang="en-US" altLang="zh-CN" sz="2400" b="1">
                <a:solidFill>
                  <a:srgbClr val="3333FF"/>
                </a:solidFill>
              </a:rPr>
              <a:t>A'</a:t>
            </a:r>
            <a:r>
              <a:rPr kumimoji="1" lang="en-US" altLang="zh-CN" sz="2400">
                <a:solidFill>
                  <a:srgbClr val="3333FF"/>
                </a:solidFill>
              </a:rPr>
              <a:t> </a:t>
            </a:r>
            <a:r>
              <a:rPr kumimoji="1" lang="en-US" altLang="zh-CN" sz="2400" b="1">
                <a:solidFill>
                  <a:srgbClr val="3333FF"/>
                </a:solidFill>
              </a:rPr>
              <a:t>B'</a:t>
            </a:r>
            <a:r>
              <a:rPr kumimoji="1" lang="en-US" altLang="zh-CN" sz="2400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129040" name="Line 16"/>
          <p:cNvSpPr>
            <a:spLocks noChangeShapeType="1"/>
          </p:cNvSpPr>
          <p:nvPr/>
        </p:nvSpPr>
        <p:spPr bwMode="auto">
          <a:xfrm>
            <a:off x="8172450" y="3500438"/>
            <a:ext cx="762000" cy="1524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41" name="Text Box 17"/>
          <p:cNvSpPr txBox="1">
            <a:spLocks noChangeArrowheads="1"/>
          </p:cNvSpPr>
          <p:nvPr/>
        </p:nvSpPr>
        <p:spPr bwMode="auto">
          <a:xfrm>
            <a:off x="7162800" y="42672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29042" name="Text Box 18"/>
          <p:cNvSpPr txBox="1">
            <a:spLocks noChangeArrowheads="1"/>
          </p:cNvSpPr>
          <p:nvPr/>
        </p:nvSpPr>
        <p:spPr bwMode="auto">
          <a:xfrm>
            <a:off x="8763000" y="49530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A'</a:t>
            </a:r>
          </a:p>
        </p:txBody>
      </p:sp>
      <p:sp>
        <p:nvSpPr>
          <p:cNvPr id="129043" name="Text Box 19"/>
          <p:cNvSpPr txBox="1">
            <a:spLocks noChangeArrowheads="1"/>
          </p:cNvSpPr>
          <p:nvPr/>
        </p:nvSpPr>
        <p:spPr bwMode="auto">
          <a:xfrm>
            <a:off x="8070850" y="3124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B'</a:t>
            </a:r>
          </a:p>
        </p:txBody>
      </p:sp>
      <p:sp>
        <p:nvSpPr>
          <p:cNvPr id="129044" name="Text Box 20"/>
          <p:cNvSpPr txBox="1">
            <a:spLocks noChangeArrowheads="1"/>
          </p:cNvSpPr>
          <p:nvPr/>
        </p:nvSpPr>
        <p:spPr bwMode="auto">
          <a:xfrm>
            <a:off x="5784850" y="39624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29045" name="Text Box 21"/>
          <p:cNvSpPr txBox="1">
            <a:spLocks noChangeArrowheads="1"/>
          </p:cNvSpPr>
          <p:nvPr/>
        </p:nvSpPr>
        <p:spPr bwMode="auto">
          <a:xfrm>
            <a:off x="6623050" y="57150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29046" name="Line 22"/>
          <p:cNvSpPr>
            <a:spLocks noChangeShapeType="1"/>
          </p:cNvSpPr>
          <p:nvPr/>
        </p:nvSpPr>
        <p:spPr bwMode="auto">
          <a:xfrm>
            <a:off x="6019800" y="4343400"/>
            <a:ext cx="762000" cy="1524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47" name="Text Box 23"/>
          <p:cNvSpPr txBox="1">
            <a:spLocks noChangeArrowheads="1"/>
          </p:cNvSpPr>
          <p:nvPr/>
        </p:nvSpPr>
        <p:spPr bwMode="auto">
          <a:xfrm>
            <a:off x="1828800" y="3886200"/>
            <a:ext cx="45434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000" b="1">
                <a:solidFill>
                  <a:srgbClr val="C60C76"/>
                </a:solidFill>
                <a:latin typeface="Times New Roman" panose="02020603050405020304" pitchFamily="18" charset="0"/>
              </a:rPr>
              <a:t>连结</a:t>
            </a:r>
            <a:r>
              <a:rPr kumimoji="1" lang="en-US" altLang="zh-CN" sz="2000" b="1">
                <a:solidFill>
                  <a:srgbClr val="C60C76"/>
                </a:solidFill>
                <a:latin typeface="Times New Roman" panose="02020603050405020304" pitchFamily="18" charset="0"/>
              </a:rPr>
              <a:t>AO</a:t>
            </a:r>
            <a:r>
              <a:rPr kumimoji="1" lang="zh-CN" altLang="en-US" sz="2000" b="1">
                <a:solidFill>
                  <a:srgbClr val="C60C76"/>
                </a:solidFill>
                <a:latin typeface="Times New Roman" panose="02020603050405020304" pitchFamily="18" charset="0"/>
              </a:rPr>
              <a:t>并延长到</a:t>
            </a:r>
            <a:r>
              <a:rPr kumimoji="1" lang="en-US" altLang="zh-CN" b="1">
                <a:solidFill>
                  <a:srgbClr val="C60C76"/>
                </a:solidFill>
              </a:rPr>
              <a:t>A'</a:t>
            </a:r>
            <a:r>
              <a:rPr kumimoji="1" lang="zh-CN" altLang="en-US" sz="2000" b="1">
                <a:solidFill>
                  <a:srgbClr val="C60C76"/>
                </a:solidFill>
                <a:latin typeface="Times New Roman" panose="02020603050405020304" pitchFamily="18" charset="0"/>
              </a:rPr>
              <a:t>，使</a:t>
            </a:r>
            <a:r>
              <a:rPr kumimoji="1" lang="en-US" altLang="zh-CN" sz="2000" b="1">
                <a:solidFill>
                  <a:srgbClr val="C60C76"/>
                </a:solidFill>
                <a:latin typeface="Times New Roman" panose="02020603050405020304" pitchFamily="18" charset="0"/>
              </a:rPr>
              <a:t>O</a:t>
            </a:r>
            <a:r>
              <a:rPr kumimoji="1" lang="en-US" altLang="zh-CN" b="1">
                <a:solidFill>
                  <a:srgbClr val="C60C76"/>
                </a:solidFill>
              </a:rPr>
              <a:t>A'</a:t>
            </a:r>
            <a:r>
              <a:rPr kumimoji="1" lang="zh-CN" altLang="en-US" sz="2000" b="1">
                <a:solidFill>
                  <a:srgbClr val="C60C76"/>
                </a:solidFill>
                <a:latin typeface="Times New Roman" panose="02020603050405020304" pitchFamily="18" charset="0"/>
              </a:rPr>
              <a:t>＝</a:t>
            </a:r>
            <a:r>
              <a:rPr kumimoji="1" lang="en-US" altLang="zh-CN" sz="2000" b="1">
                <a:solidFill>
                  <a:srgbClr val="C60C76"/>
                </a:solidFill>
                <a:latin typeface="Times New Roman" panose="02020603050405020304" pitchFamily="18" charset="0"/>
              </a:rPr>
              <a:t>OA</a:t>
            </a:r>
            <a:r>
              <a:rPr kumimoji="1" lang="zh-CN" altLang="en-US" sz="2000" b="1">
                <a:solidFill>
                  <a:srgbClr val="C60C76"/>
                </a:solidFill>
                <a:latin typeface="Times New Roman" panose="02020603050405020304" pitchFamily="18" charset="0"/>
              </a:rPr>
              <a:t>，</a:t>
            </a:r>
          </a:p>
          <a:p>
            <a:pPr>
              <a:spcBef>
                <a:spcPct val="50000"/>
              </a:spcBef>
            </a:pPr>
            <a:r>
              <a:rPr kumimoji="1" lang="zh-CN" altLang="en-US" sz="2000" b="1">
                <a:solidFill>
                  <a:srgbClr val="C60C76"/>
                </a:solidFill>
                <a:latin typeface="Times New Roman" panose="02020603050405020304" pitchFamily="18" charset="0"/>
              </a:rPr>
              <a:t>则得</a:t>
            </a:r>
            <a:r>
              <a:rPr kumimoji="1" lang="en-US" altLang="zh-CN" sz="2000" b="1">
                <a:solidFill>
                  <a:srgbClr val="C60C76"/>
                </a:solidFill>
                <a:latin typeface="Times New Roman" panose="02020603050405020304" pitchFamily="18" charset="0"/>
              </a:rPr>
              <a:t>A</a:t>
            </a:r>
            <a:r>
              <a:rPr kumimoji="1" lang="zh-CN" altLang="en-US" sz="2000" b="1">
                <a:solidFill>
                  <a:srgbClr val="C60C76"/>
                </a:solidFill>
                <a:latin typeface="Times New Roman" panose="02020603050405020304" pitchFamily="18" charset="0"/>
              </a:rPr>
              <a:t>的对称点</a:t>
            </a:r>
            <a:r>
              <a:rPr kumimoji="1" lang="en-US" altLang="zh-CN" b="1">
                <a:solidFill>
                  <a:srgbClr val="C60C76"/>
                </a:solidFill>
              </a:rPr>
              <a:t>A'</a:t>
            </a:r>
          </a:p>
          <a:p>
            <a:pPr>
              <a:spcBef>
                <a:spcPct val="50000"/>
              </a:spcBef>
            </a:pPr>
            <a:endParaRPr kumimoji="1" lang="zh-CN" altLang="en-US" sz="2000" b="1">
              <a:solidFill>
                <a:srgbClr val="C60C7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9048" name="Text Box 24"/>
          <p:cNvSpPr txBox="1">
            <a:spLocks noChangeArrowheads="1"/>
          </p:cNvSpPr>
          <p:nvPr/>
        </p:nvSpPr>
        <p:spPr bwMode="auto">
          <a:xfrm>
            <a:off x="1828800" y="4800600"/>
            <a:ext cx="490378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000" b="1">
                <a:solidFill>
                  <a:srgbClr val="FF0066"/>
                </a:solidFill>
                <a:latin typeface="Times New Roman" panose="02020603050405020304" pitchFamily="18" charset="0"/>
              </a:rPr>
              <a:t>连结</a:t>
            </a:r>
            <a:r>
              <a:rPr kumimoji="1" lang="en-US" altLang="zh-CN" sz="2000" b="1">
                <a:solidFill>
                  <a:srgbClr val="FF0066"/>
                </a:solidFill>
                <a:latin typeface="Times New Roman" panose="02020603050405020304" pitchFamily="18" charset="0"/>
              </a:rPr>
              <a:t>BO</a:t>
            </a:r>
            <a:r>
              <a:rPr kumimoji="1" lang="zh-CN" altLang="en-US" sz="2000" b="1">
                <a:solidFill>
                  <a:srgbClr val="FF0066"/>
                </a:solidFill>
                <a:latin typeface="Times New Roman" panose="02020603050405020304" pitchFamily="18" charset="0"/>
              </a:rPr>
              <a:t>并延长到</a:t>
            </a:r>
            <a:r>
              <a:rPr kumimoji="1" lang="en-US" altLang="zh-CN" b="1">
                <a:solidFill>
                  <a:srgbClr val="FF0066"/>
                </a:solidFill>
              </a:rPr>
              <a:t>B'</a:t>
            </a:r>
            <a:r>
              <a:rPr kumimoji="1" lang="en-US" altLang="zh-CN">
                <a:solidFill>
                  <a:srgbClr val="FF0066"/>
                </a:solidFill>
              </a:rPr>
              <a:t> </a:t>
            </a:r>
            <a:r>
              <a:rPr kumimoji="1" lang="zh-CN" altLang="en-US" sz="2000" b="1">
                <a:solidFill>
                  <a:srgbClr val="FF0066"/>
                </a:solidFill>
                <a:latin typeface="Times New Roman" panose="02020603050405020304" pitchFamily="18" charset="0"/>
              </a:rPr>
              <a:t>，使</a:t>
            </a:r>
            <a:r>
              <a:rPr kumimoji="1" lang="en-US" altLang="zh-CN" sz="2000" b="1">
                <a:solidFill>
                  <a:srgbClr val="FF0066"/>
                </a:solidFill>
                <a:latin typeface="Times New Roman" panose="02020603050405020304" pitchFamily="18" charset="0"/>
              </a:rPr>
              <a:t>O </a:t>
            </a:r>
            <a:r>
              <a:rPr kumimoji="1" lang="en-US" altLang="zh-CN" b="1">
                <a:solidFill>
                  <a:srgbClr val="FF0066"/>
                </a:solidFill>
              </a:rPr>
              <a:t>B'</a:t>
            </a:r>
            <a:r>
              <a:rPr kumimoji="1" lang="en-US" altLang="zh-CN">
                <a:solidFill>
                  <a:srgbClr val="FF0066"/>
                </a:solidFill>
              </a:rPr>
              <a:t> </a:t>
            </a:r>
            <a:r>
              <a:rPr kumimoji="1" lang="zh-CN" altLang="en-US" sz="2000" b="1">
                <a:solidFill>
                  <a:srgbClr val="FF0066"/>
                </a:solidFill>
                <a:latin typeface="Times New Roman" panose="02020603050405020304" pitchFamily="18" charset="0"/>
              </a:rPr>
              <a:t>＝</a:t>
            </a:r>
            <a:r>
              <a:rPr kumimoji="1" lang="en-US" altLang="zh-CN" sz="2000" b="1">
                <a:solidFill>
                  <a:srgbClr val="FF0066"/>
                </a:solidFill>
                <a:latin typeface="Times New Roman" panose="02020603050405020304" pitchFamily="18" charset="0"/>
              </a:rPr>
              <a:t>OB</a:t>
            </a:r>
            <a:r>
              <a:rPr kumimoji="1" lang="zh-CN" altLang="en-US" sz="2000" b="1">
                <a:solidFill>
                  <a:srgbClr val="FF0066"/>
                </a:solidFill>
                <a:latin typeface="Times New Roman" panose="02020603050405020304" pitchFamily="18" charset="0"/>
              </a:rPr>
              <a:t>，</a:t>
            </a:r>
          </a:p>
          <a:p>
            <a:pPr>
              <a:spcBef>
                <a:spcPct val="50000"/>
              </a:spcBef>
            </a:pPr>
            <a:r>
              <a:rPr kumimoji="1" lang="zh-CN" altLang="en-US" sz="2000" b="1">
                <a:solidFill>
                  <a:srgbClr val="FF0066"/>
                </a:solidFill>
                <a:latin typeface="Times New Roman" panose="02020603050405020304" pitchFamily="18" charset="0"/>
              </a:rPr>
              <a:t>则得</a:t>
            </a:r>
            <a:r>
              <a:rPr kumimoji="1" lang="en-US" altLang="zh-CN" sz="2000" b="1">
                <a:solidFill>
                  <a:srgbClr val="FF0066"/>
                </a:solidFill>
                <a:latin typeface="Times New Roman" panose="02020603050405020304" pitchFamily="18" charset="0"/>
              </a:rPr>
              <a:t>B</a:t>
            </a:r>
            <a:r>
              <a:rPr kumimoji="1" lang="zh-CN" altLang="en-US" sz="2000" b="1">
                <a:solidFill>
                  <a:srgbClr val="FF0066"/>
                </a:solidFill>
                <a:latin typeface="Times New Roman" panose="02020603050405020304" pitchFamily="18" charset="0"/>
              </a:rPr>
              <a:t>的对称点</a:t>
            </a:r>
            <a:r>
              <a:rPr kumimoji="1" lang="en-US" altLang="zh-CN" b="1">
                <a:solidFill>
                  <a:srgbClr val="FF0066"/>
                </a:solidFill>
              </a:rPr>
              <a:t>B'</a:t>
            </a:r>
          </a:p>
        </p:txBody>
      </p:sp>
      <p:sp>
        <p:nvSpPr>
          <p:cNvPr id="129049" name="Text Box 25"/>
          <p:cNvSpPr txBox="1">
            <a:spLocks noChangeArrowheads="1"/>
          </p:cNvSpPr>
          <p:nvPr/>
        </p:nvSpPr>
        <p:spPr bwMode="auto">
          <a:xfrm>
            <a:off x="1828800" y="5775325"/>
            <a:ext cx="419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000" b="1">
                <a:solidFill>
                  <a:srgbClr val="FF0066"/>
                </a:solidFill>
                <a:latin typeface="Times New Roman" panose="02020603050405020304" pitchFamily="18" charset="0"/>
              </a:rPr>
              <a:t>连结 </a:t>
            </a:r>
            <a:r>
              <a:rPr kumimoji="1" lang="en-US" altLang="zh-CN" b="1">
                <a:solidFill>
                  <a:srgbClr val="FF0066"/>
                </a:solidFill>
              </a:rPr>
              <a:t>A'</a:t>
            </a:r>
            <a:r>
              <a:rPr kumimoji="1" lang="en-US" altLang="zh-CN">
                <a:solidFill>
                  <a:srgbClr val="FF0066"/>
                </a:solidFill>
              </a:rPr>
              <a:t> </a:t>
            </a:r>
            <a:r>
              <a:rPr kumimoji="1" lang="en-US" altLang="zh-CN" b="1">
                <a:solidFill>
                  <a:srgbClr val="FF0066"/>
                </a:solidFill>
              </a:rPr>
              <a:t>B'</a:t>
            </a:r>
            <a:r>
              <a:rPr kumimoji="1" lang="en-US" altLang="zh-CN">
                <a:solidFill>
                  <a:srgbClr val="FF0066"/>
                </a:solidFill>
              </a:rPr>
              <a:t> </a:t>
            </a:r>
            <a:r>
              <a:rPr kumimoji="1" lang="zh-CN" altLang="en-US" sz="2000" b="1">
                <a:solidFill>
                  <a:srgbClr val="FF0066"/>
                </a:solidFill>
                <a:latin typeface="Times New Roman" panose="02020603050405020304" pitchFamily="18" charset="0"/>
              </a:rPr>
              <a:t>，则线段</a:t>
            </a:r>
            <a:r>
              <a:rPr kumimoji="1" lang="en-US" altLang="zh-CN" b="1">
                <a:solidFill>
                  <a:srgbClr val="FF0066"/>
                </a:solidFill>
              </a:rPr>
              <a:t>A'</a:t>
            </a:r>
            <a:r>
              <a:rPr kumimoji="1" lang="en-US" altLang="zh-CN">
                <a:solidFill>
                  <a:srgbClr val="FF0066"/>
                </a:solidFill>
              </a:rPr>
              <a:t> </a:t>
            </a:r>
            <a:r>
              <a:rPr kumimoji="1" lang="en-US" altLang="zh-CN" b="1">
                <a:solidFill>
                  <a:srgbClr val="FF0066"/>
                </a:solidFill>
              </a:rPr>
              <a:t>B'</a:t>
            </a:r>
            <a:r>
              <a:rPr kumimoji="1" lang="zh-CN" altLang="en-US" sz="2000" b="1">
                <a:solidFill>
                  <a:srgbClr val="FF0066"/>
                </a:solidFill>
                <a:latin typeface="Times New Roman" panose="02020603050405020304" pitchFamily="18" charset="0"/>
              </a:rPr>
              <a:t>是所画线段</a:t>
            </a:r>
          </a:p>
        </p:txBody>
      </p:sp>
      <p:sp>
        <p:nvSpPr>
          <p:cNvPr id="129050" name="Line 26"/>
          <p:cNvSpPr>
            <a:spLocks noChangeShapeType="1"/>
          </p:cNvSpPr>
          <p:nvPr/>
        </p:nvSpPr>
        <p:spPr bwMode="auto">
          <a:xfrm flipV="1">
            <a:off x="6804025" y="3500438"/>
            <a:ext cx="1368425" cy="2376487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51" name="Line 27"/>
          <p:cNvSpPr>
            <a:spLocks noChangeShapeType="1"/>
          </p:cNvSpPr>
          <p:nvPr/>
        </p:nvSpPr>
        <p:spPr bwMode="auto">
          <a:xfrm>
            <a:off x="6011863" y="4365625"/>
            <a:ext cx="2881312" cy="64770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9052" name="Oval 28"/>
          <p:cNvSpPr>
            <a:spLocks noChangeArrowheads="1"/>
          </p:cNvSpPr>
          <p:nvPr/>
        </p:nvSpPr>
        <p:spPr bwMode="auto">
          <a:xfrm>
            <a:off x="7451725" y="4652963"/>
            <a:ext cx="76200" cy="762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9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9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9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9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2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29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29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29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29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29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29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29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29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29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29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29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29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29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29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29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29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29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/>
      <p:bldP spid="129027" grpId="0" animBg="1"/>
      <p:bldP spid="129028" grpId="0" animBg="1"/>
      <p:bldP spid="129029" grpId="0" animBg="1"/>
      <p:bldP spid="129030" grpId="0" animBg="1"/>
      <p:bldP spid="129031" grpId="0" animBg="1"/>
      <p:bldP spid="129032" grpId="0"/>
      <p:bldP spid="129033" grpId="0"/>
      <p:bldP spid="129034" grpId="0"/>
      <p:bldP spid="129035" grpId="0"/>
      <p:bldP spid="129036" grpId="0"/>
      <p:bldP spid="129037" grpId="0"/>
      <p:bldP spid="129038" grpId="0"/>
      <p:bldP spid="129039" grpId="0"/>
      <p:bldP spid="129040" grpId="0" animBg="1"/>
      <p:bldP spid="129041" grpId="0"/>
      <p:bldP spid="129042" grpId="0"/>
      <p:bldP spid="129043" grpId="0"/>
      <p:bldP spid="129044" grpId="0"/>
      <p:bldP spid="129045" grpId="0"/>
      <p:bldP spid="129046" grpId="0" animBg="1"/>
      <p:bldP spid="129047" grpId="0"/>
      <p:bldP spid="129048" grpId="0"/>
      <p:bldP spid="129049" grpId="0"/>
      <p:bldP spid="129050" grpId="0" animBg="1"/>
      <p:bldP spid="129051" grpId="0" animBg="1"/>
      <p:bldP spid="129052" grpId="0" animBg="1"/>
      <p:bldP spid="12905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860800"/>
            <a:ext cx="647700" cy="331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844675"/>
            <a:ext cx="2808288" cy="249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250825" y="552450"/>
            <a:ext cx="8569325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例</a:t>
            </a:r>
            <a:r>
              <a:rPr lang="en-US" altLang="zh-CN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 (3).</a:t>
            </a:r>
            <a:r>
              <a:rPr lang="zh-CN" altLang="en-US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如图</a:t>
            </a:r>
            <a:r>
              <a:rPr lang="en-US" altLang="zh-CN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.</a:t>
            </a:r>
            <a:r>
              <a:rPr lang="zh-CN" altLang="en-US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选择点</a:t>
            </a:r>
            <a:r>
              <a:rPr lang="en-US" altLang="zh-CN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O</a:t>
            </a:r>
            <a:r>
              <a:rPr lang="zh-CN" altLang="en-US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为对称中心</a:t>
            </a:r>
            <a:r>
              <a:rPr lang="en-US" altLang="zh-CN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,</a:t>
            </a:r>
            <a:r>
              <a:rPr lang="zh-CN" altLang="en-US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画出与△</a:t>
            </a:r>
            <a:r>
              <a:rPr lang="en-US" altLang="zh-CN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ABC</a:t>
            </a:r>
            <a:r>
              <a:rPr lang="zh-CN" altLang="en-US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关于点</a:t>
            </a:r>
            <a:r>
              <a:rPr lang="en-US" altLang="zh-CN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O</a:t>
            </a:r>
            <a:r>
              <a:rPr lang="zh-CN" altLang="en-US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对称的△</a:t>
            </a:r>
            <a:r>
              <a:rPr lang="en-US" altLang="zh-CN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A</a:t>
            </a:r>
            <a:r>
              <a:rPr lang="en-US" altLang="en-US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′</a:t>
            </a:r>
            <a:r>
              <a:rPr lang="en-US" altLang="zh-CN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B</a:t>
            </a:r>
            <a:r>
              <a:rPr lang="en-US" altLang="en-US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′</a:t>
            </a:r>
            <a:r>
              <a:rPr lang="en-US" altLang="zh-CN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C′.</a:t>
            </a:r>
          </a:p>
        </p:txBody>
      </p:sp>
      <p:sp>
        <p:nvSpPr>
          <p:cNvPr id="130054" name="Line 6"/>
          <p:cNvSpPr>
            <a:spLocks noChangeShapeType="1"/>
          </p:cNvSpPr>
          <p:nvPr/>
        </p:nvSpPr>
        <p:spPr bwMode="auto">
          <a:xfrm>
            <a:off x="3275013" y="3573463"/>
            <a:ext cx="1081087" cy="215900"/>
          </a:xfrm>
          <a:prstGeom prst="line">
            <a:avLst/>
          </a:prstGeom>
          <a:noFill/>
          <a:ln w="28575">
            <a:solidFill>
              <a:srgbClr val="BE270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0055" name="Line 7"/>
          <p:cNvSpPr>
            <a:spLocks noChangeShapeType="1"/>
          </p:cNvSpPr>
          <p:nvPr/>
        </p:nvSpPr>
        <p:spPr bwMode="auto">
          <a:xfrm>
            <a:off x="4284663" y="3789363"/>
            <a:ext cx="2303462" cy="431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pic>
        <p:nvPicPr>
          <p:cNvPr id="130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384550"/>
            <a:ext cx="647700" cy="331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5208588"/>
            <a:ext cx="6477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058" name="Line 10"/>
          <p:cNvSpPr>
            <a:spLocks noChangeShapeType="1"/>
          </p:cNvSpPr>
          <p:nvPr/>
        </p:nvSpPr>
        <p:spPr bwMode="auto">
          <a:xfrm flipV="1">
            <a:off x="2051050" y="3429000"/>
            <a:ext cx="5076825" cy="576263"/>
          </a:xfrm>
          <a:prstGeom prst="line">
            <a:avLst/>
          </a:prstGeom>
          <a:noFill/>
          <a:ln w="38100">
            <a:solidFill>
              <a:srgbClr val="BE270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0059" name="Line 11"/>
          <p:cNvSpPr>
            <a:spLocks noChangeShapeType="1"/>
          </p:cNvSpPr>
          <p:nvPr/>
        </p:nvSpPr>
        <p:spPr bwMode="auto">
          <a:xfrm>
            <a:off x="3059113" y="2205038"/>
            <a:ext cx="3024187" cy="3644900"/>
          </a:xfrm>
          <a:prstGeom prst="line">
            <a:avLst/>
          </a:prstGeom>
          <a:noFill/>
          <a:ln w="38100">
            <a:solidFill>
              <a:srgbClr val="BE270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0060" name="Text Box 12"/>
          <p:cNvSpPr txBox="1">
            <a:spLocks noChangeArrowheads="1"/>
          </p:cNvSpPr>
          <p:nvPr/>
        </p:nvSpPr>
        <p:spPr bwMode="auto">
          <a:xfrm>
            <a:off x="4932363" y="4024313"/>
            <a:ext cx="71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A′</a:t>
            </a:r>
          </a:p>
        </p:txBody>
      </p:sp>
      <p:sp>
        <p:nvSpPr>
          <p:cNvPr id="130061" name="Text Box 13"/>
          <p:cNvSpPr txBox="1">
            <a:spLocks noChangeArrowheads="1"/>
          </p:cNvSpPr>
          <p:nvPr/>
        </p:nvSpPr>
        <p:spPr bwMode="auto">
          <a:xfrm>
            <a:off x="5219700" y="5300663"/>
            <a:ext cx="71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C′</a:t>
            </a:r>
          </a:p>
        </p:txBody>
      </p:sp>
      <p:sp>
        <p:nvSpPr>
          <p:cNvPr id="130062" name="Text Box 14"/>
          <p:cNvSpPr txBox="1">
            <a:spLocks noChangeArrowheads="1"/>
          </p:cNvSpPr>
          <p:nvPr/>
        </p:nvSpPr>
        <p:spPr bwMode="auto">
          <a:xfrm>
            <a:off x="6300788" y="2925763"/>
            <a:ext cx="71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B′</a:t>
            </a:r>
          </a:p>
        </p:txBody>
      </p:sp>
      <p:sp>
        <p:nvSpPr>
          <p:cNvPr id="130063" name="Line 15"/>
          <p:cNvSpPr>
            <a:spLocks noChangeShapeType="1"/>
          </p:cNvSpPr>
          <p:nvPr/>
        </p:nvSpPr>
        <p:spPr bwMode="auto">
          <a:xfrm flipV="1">
            <a:off x="5364163" y="3500438"/>
            <a:ext cx="1079500" cy="50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0064" name="Line 16"/>
          <p:cNvSpPr>
            <a:spLocks noChangeShapeType="1"/>
          </p:cNvSpPr>
          <p:nvPr/>
        </p:nvSpPr>
        <p:spPr bwMode="auto">
          <a:xfrm flipH="1">
            <a:off x="5651500" y="3500438"/>
            <a:ext cx="792163" cy="18732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0065" name="Line 17"/>
          <p:cNvSpPr>
            <a:spLocks noChangeShapeType="1"/>
          </p:cNvSpPr>
          <p:nvPr/>
        </p:nvSpPr>
        <p:spPr bwMode="auto">
          <a:xfrm flipH="1" flipV="1">
            <a:off x="5364163" y="4006850"/>
            <a:ext cx="287337" cy="13668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0066" name="Text Box 18"/>
          <p:cNvSpPr txBox="1">
            <a:spLocks noChangeArrowheads="1"/>
          </p:cNvSpPr>
          <p:nvPr/>
        </p:nvSpPr>
        <p:spPr bwMode="auto">
          <a:xfrm>
            <a:off x="900113" y="6089650"/>
            <a:ext cx="6245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△</a:t>
            </a:r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A</a:t>
            </a: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′</a:t>
            </a:r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B</a:t>
            </a: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′</a:t>
            </a:r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C′</a:t>
            </a: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即为所求的三角形。</a:t>
            </a:r>
          </a:p>
        </p:txBody>
      </p:sp>
      <p:pic>
        <p:nvPicPr>
          <p:cNvPr id="130067" name="Picture 19" descr="002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437063"/>
            <a:ext cx="2087563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068" name="AutoShape 20"/>
          <p:cNvSpPr>
            <a:spLocks noChangeArrowheads="1"/>
          </p:cNvSpPr>
          <p:nvPr/>
        </p:nvSpPr>
        <p:spPr bwMode="auto">
          <a:xfrm>
            <a:off x="5181600" y="1628775"/>
            <a:ext cx="3962400" cy="1219200"/>
          </a:xfrm>
          <a:prstGeom prst="cloudCallout">
            <a:avLst>
              <a:gd name="adj1" fmla="val 9213"/>
              <a:gd name="adj2" fmla="val 163671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kumimoji="1" lang="zh-CN" altLang="en-US" sz="2400">
              <a:solidFill>
                <a:srgbClr val="FF0000"/>
              </a:solidFill>
              <a:ea typeface="华文行楷" panose="02010800040101010101" pitchFamily="2" charset="-122"/>
            </a:endParaRPr>
          </a:p>
          <a:p>
            <a:pPr algn="ctr">
              <a:spcBef>
                <a:spcPct val="50000"/>
              </a:spcBef>
            </a:pPr>
            <a:r>
              <a:rPr kumimoji="1" lang="zh-CN" altLang="en-US" sz="2400">
                <a:solidFill>
                  <a:srgbClr val="FF0000"/>
                </a:solidFill>
                <a:ea typeface="华文行楷" panose="02010800040101010101" pitchFamily="2" charset="-122"/>
              </a:rPr>
              <a:t>怎么办？可以帮帮我吗？</a:t>
            </a:r>
          </a:p>
          <a:p>
            <a:pPr algn="ctr"/>
            <a:endParaRPr kumimoji="1" lang="zh-CN" altLang="en-US" sz="2400">
              <a:solidFill>
                <a:srgbClr val="FF00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0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0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30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0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30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0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0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0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0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0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0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4" grpId="0" animBg="1"/>
      <p:bldP spid="130055" grpId="0" animBg="1"/>
      <p:bldP spid="130058" grpId="0" animBg="1"/>
      <p:bldP spid="130059" grpId="0" animBg="1"/>
      <p:bldP spid="130063" grpId="0" animBg="1"/>
      <p:bldP spid="130064" grpId="0" animBg="1"/>
      <p:bldP spid="13006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/>
          </a:p>
          <a:p>
            <a:endParaRPr lang="zh-CN" altLang="en-US"/>
          </a:p>
        </p:txBody>
      </p:sp>
      <p:sp>
        <p:nvSpPr>
          <p:cNvPr id="131075" name="Text Box 3"/>
          <p:cNvSpPr txBox="1">
            <a:spLocks noChangeArrowheads="1"/>
          </p:cNvSpPr>
          <p:nvPr/>
        </p:nvSpPr>
        <p:spPr bwMode="auto">
          <a:xfrm>
            <a:off x="539750" y="304800"/>
            <a:ext cx="8208963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3333FF"/>
                </a:solidFill>
                <a:latin typeface="Times New Roman" panose="02020603050405020304" pitchFamily="18" charset="0"/>
              </a:rPr>
              <a:t>例</a:t>
            </a:r>
            <a:r>
              <a:rPr kumimoji="1" lang="en-US" altLang="zh-CN" sz="3200" b="1">
                <a:solidFill>
                  <a:srgbClr val="3333FF"/>
                </a:solidFill>
                <a:latin typeface="Times New Roman" panose="02020603050405020304" pitchFamily="18" charset="0"/>
              </a:rPr>
              <a:t>1</a:t>
            </a:r>
            <a:r>
              <a:rPr kumimoji="1" lang="zh-CN" altLang="en-US" sz="3200" b="1">
                <a:solidFill>
                  <a:srgbClr val="3333FF"/>
                </a:solidFill>
                <a:latin typeface="Times New Roman" panose="02020603050405020304" pitchFamily="18" charset="0"/>
              </a:rPr>
              <a:t>（</a:t>
            </a:r>
            <a:r>
              <a:rPr kumimoji="1" lang="en-US" altLang="zh-CN" sz="3200" b="1">
                <a:solidFill>
                  <a:srgbClr val="3333FF"/>
                </a:solidFill>
                <a:latin typeface="Times New Roman" panose="02020603050405020304" pitchFamily="18" charset="0"/>
              </a:rPr>
              <a:t>4</a:t>
            </a:r>
            <a:r>
              <a:rPr kumimoji="1" lang="zh-CN" altLang="en-US" sz="3200" b="1">
                <a:solidFill>
                  <a:srgbClr val="3333FF"/>
                </a:solidFill>
                <a:latin typeface="Times New Roman" panose="02020603050405020304" pitchFamily="18" charset="0"/>
              </a:rPr>
              <a:t>） 已知四边形</a:t>
            </a:r>
            <a:r>
              <a:rPr kumimoji="1" lang="en-US" altLang="zh-CN" sz="3200" b="1">
                <a:solidFill>
                  <a:srgbClr val="3333FF"/>
                </a:solidFill>
                <a:latin typeface="Times New Roman" panose="02020603050405020304" pitchFamily="18" charset="0"/>
              </a:rPr>
              <a:t>ABCD</a:t>
            </a:r>
            <a:r>
              <a:rPr kumimoji="1" lang="zh-CN" altLang="en-US" sz="3200" b="1">
                <a:solidFill>
                  <a:srgbClr val="3333FF"/>
                </a:solidFill>
                <a:latin typeface="Times New Roman" panose="02020603050405020304" pitchFamily="18" charset="0"/>
              </a:rPr>
              <a:t>和点</a:t>
            </a:r>
            <a:r>
              <a:rPr kumimoji="1" lang="en-US" altLang="zh-CN" sz="3200" b="1">
                <a:solidFill>
                  <a:srgbClr val="3333FF"/>
                </a:solidFill>
                <a:latin typeface="Times New Roman" panose="02020603050405020304" pitchFamily="18" charset="0"/>
              </a:rPr>
              <a:t>O</a:t>
            </a:r>
            <a:r>
              <a:rPr kumimoji="1" lang="zh-CN" altLang="en-US" sz="3200" b="1">
                <a:solidFill>
                  <a:srgbClr val="3333FF"/>
                </a:solidFill>
                <a:latin typeface="Times New Roman" panose="02020603050405020304" pitchFamily="18" charset="0"/>
              </a:rPr>
              <a:t>，画四边形</a:t>
            </a:r>
            <a:r>
              <a:rPr kumimoji="1" lang="en-US" altLang="zh-CN" sz="3200" b="1">
                <a:solidFill>
                  <a:srgbClr val="3333FF"/>
                </a:solidFill>
                <a:latin typeface="Times New Roman" panose="02020603050405020304" pitchFamily="18" charset="0"/>
              </a:rPr>
              <a:t>A′B′C′D′</a:t>
            </a:r>
            <a:r>
              <a:rPr kumimoji="1" lang="zh-CN" altLang="en-US" sz="3200" b="1">
                <a:solidFill>
                  <a:srgbClr val="3333FF"/>
                </a:solidFill>
                <a:latin typeface="Times New Roman" panose="02020603050405020304" pitchFamily="18" charset="0"/>
              </a:rPr>
              <a:t>，使它与已知四边形关于这一点对称。</a:t>
            </a:r>
          </a:p>
        </p:txBody>
      </p:sp>
      <p:sp>
        <p:nvSpPr>
          <p:cNvPr id="131076" name="Oval 4"/>
          <p:cNvSpPr>
            <a:spLocks noChangeArrowheads="1"/>
          </p:cNvSpPr>
          <p:nvPr/>
        </p:nvSpPr>
        <p:spPr bwMode="auto">
          <a:xfrm>
            <a:off x="4343400" y="4038600"/>
            <a:ext cx="76200" cy="762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1077" name="Line 5"/>
          <p:cNvSpPr>
            <a:spLocks noChangeShapeType="1"/>
          </p:cNvSpPr>
          <p:nvPr/>
        </p:nvSpPr>
        <p:spPr bwMode="auto">
          <a:xfrm flipH="1" flipV="1">
            <a:off x="2268538" y="3933825"/>
            <a:ext cx="4267200" cy="300038"/>
          </a:xfrm>
          <a:prstGeom prst="line">
            <a:avLst/>
          </a:prstGeom>
          <a:noFill/>
          <a:ln w="25400" cap="rnd">
            <a:solidFill>
              <a:srgbClr val="00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1078" name="Line 6"/>
          <p:cNvSpPr>
            <a:spLocks noChangeShapeType="1"/>
          </p:cNvSpPr>
          <p:nvPr/>
        </p:nvSpPr>
        <p:spPr bwMode="auto">
          <a:xfrm>
            <a:off x="3175000" y="2730500"/>
            <a:ext cx="2438400" cy="2667000"/>
          </a:xfrm>
          <a:prstGeom prst="line">
            <a:avLst/>
          </a:prstGeom>
          <a:noFill/>
          <a:ln w="25400" cap="rnd">
            <a:solidFill>
              <a:srgbClr val="00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1079" name="Text Box 7"/>
          <p:cNvSpPr txBox="1">
            <a:spLocks noChangeArrowheads="1"/>
          </p:cNvSpPr>
          <p:nvPr/>
        </p:nvSpPr>
        <p:spPr bwMode="auto">
          <a:xfrm>
            <a:off x="5334000" y="5410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6324600" y="5715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31081" name="Text Box 9"/>
          <p:cNvSpPr txBox="1">
            <a:spLocks noChangeArrowheads="1"/>
          </p:cNvSpPr>
          <p:nvPr/>
        </p:nvSpPr>
        <p:spPr bwMode="auto">
          <a:xfrm>
            <a:off x="3124200" y="2286000"/>
            <a:ext cx="1160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b="1">
                <a:solidFill>
                  <a:srgbClr val="3333FF"/>
                </a:solidFill>
              </a:rPr>
              <a:t>A′</a:t>
            </a:r>
          </a:p>
        </p:txBody>
      </p:sp>
      <p:sp>
        <p:nvSpPr>
          <p:cNvPr id="131082" name="Text Box 10"/>
          <p:cNvSpPr txBox="1">
            <a:spLocks noChangeArrowheads="1"/>
          </p:cNvSpPr>
          <p:nvPr/>
        </p:nvSpPr>
        <p:spPr bwMode="auto">
          <a:xfrm>
            <a:off x="1524000" y="28956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b="1">
                <a:solidFill>
                  <a:srgbClr val="3333FF"/>
                </a:solidFill>
              </a:rPr>
              <a:t>C′</a:t>
            </a:r>
          </a:p>
        </p:txBody>
      </p:sp>
      <p:sp>
        <p:nvSpPr>
          <p:cNvPr id="131083" name="Text Box 11"/>
          <p:cNvSpPr txBox="1">
            <a:spLocks noChangeArrowheads="1"/>
          </p:cNvSpPr>
          <p:nvPr/>
        </p:nvSpPr>
        <p:spPr bwMode="auto">
          <a:xfrm>
            <a:off x="2362200" y="2057400"/>
            <a:ext cx="1130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b="1">
                <a:solidFill>
                  <a:srgbClr val="3333FF"/>
                </a:solidFill>
              </a:rPr>
              <a:t>B′</a:t>
            </a:r>
          </a:p>
        </p:txBody>
      </p:sp>
      <p:sp>
        <p:nvSpPr>
          <p:cNvPr id="131084" name="Freeform 12"/>
          <p:cNvSpPr>
            <a:spLocks/>
          </p:cNvSpPr>
          <p:nvPr/>
        </p:nvSpPr>
        <p:spPr bwMode="auto">
          <a:xfrm>
            <a:off x="1981200" y="2514600"/>
            <a:ext cx="1219200" cy="1447800"/>
          </a:xfrm>
          <a:custGeom>
            <a:avLst/>
            <a:gdLst>
              <a:gd name="T0" fmla="*/ 192 w 768"/>
              <a:gd name="T1" fmla="*/ 912 h 912"/>
              <a:gd name="T2" fmla="*/ 768 w 768"/>
              <a:gd name="T3" fmla="*/ 144 h 912"/>
              <a:gd name="T4" fmla="*/ 288 w 768"/>
              <a:gd name="T5" fmla="*/ 0 h 912"/>
              <a:gd name="T6" fmla="*/ 0 w 768"/>
              <a:gd name="T7" fmla="*/ 336 h 912"/>
              <a:gd name="T8" fmla="*/ 192 w 768"/>
              <a:gd name="T9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8" h="912">
                <a:moveTo>
                  <a:pt x="192" y="912"/>
                </a:moveTo>
                <a:lnTo>
                  <a:pt x="768" y="144"/>
                </a:lnTo>
                <a:lnTo>
                  <a:pt x="288" y="0"/>
                </a:lnTo>
                <a:lnTo>
                  <a:pt x="0" y="336"/>
                </a:lnTo>
                <a:lnTo>
                  <a:pt x="192" y="912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1085" name="Freeform 13"/>
          <p:cNvSpPr>
            <a:spLocks/>
          </p:cNvSpPr>
          <p:nvPr/>
        </p:nvSpPr>
        <p:spPr bwMode="auto">
          <a:xfrm rot="10941050">
            <a:off x="5638800" y="4191000"/>
            <a:ext cx="1219200" cy="1447800"/>
          </a:xfrm>
          <a:custGeom>
            <a:avLst/>
            <a:gdLst>
              <a:gd name="T0" fmla="*/ 192 w 768"/>
              <a:gd name="T1" fmla="*/ 912 h 912"/>
              <a:gd name="T2" fmla="*/ 768 w 768"/>
              <a:gd name="T3" fmla="*/ 144 h 912"/>
              <a:gd name="T4" fmla="*/ 288 w 768"/>
              <a:gd name="T5" fmla="*/ 0 h 912"/>
              <a:gd name="T6" fmla="*/ 0 w 768"/>
              <a:gd name="T7" fmla="*/ 336 h 912"/>
              <a:gd name="T8" fmla="*/ 192 w 768"/>
              <a:gd name="T9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8" h="912">
                <a:moveTo>
                  <a:pt x="192" y="912"/>
                </a:moveTo>
                <a:lnTo>
                  <a:pt x="768" y="144"/>
                </a:lnTo>
                <a:lnTo>
                  <a:pt x="288" y="0"/>
                </a:lnTo>
                <a:lnTo>
                  <a:pt x="0" y="336"/>
                </a:lnTo>
                <a:lnTo>
                  <a:pt x="192" y="912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1086" name="Text Box 14"/>
          <p:cNvSpPr txBox="1">
            <a:spLocks noChangeArrowheads="1"/>
          </p:cNvSpPr>
          <p:nvPr/>
        </p:nvSpPr>
        <p:spPr bwMode="auto">
          <a:xfrm>
            <a:off x="1979613" y="4005263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b="1">
                <a:solidFill>
                  <a:srgbClr val="3333FF"/>
                </a:solidFill>
              </a:rPr>
              <a:t>D′</a:t>
            </a:r>
          </a:p>
        </p:txBody>
      </p:sp>
      <p:sp>
        <p:nvSpPr>
          <p:cNvPr id="131087" name="Text Box 15"/>
          <p:cNvSpPr txBox="1">
            <a:spLocks noChangeArrowheads="1"/>
          </p:cNvSpPr>
          <p:nvPr/>
        </p:nvSpPr>
        <p:spPr bwMode="auto">
          <a:xfrm>
            <a:off x="6400800" y="38100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131088" name="Line 16"/>
          <p:cNvSpPr>
            <a:spLocks noChangeShapeType="1"/>
          </p:cNvSpPr>
          <p:nvPr/>
        </p:nvSpPr>
        <p:spPr bwMode="auto">
          <a:xfrm>
            <a:off x="2438400" y="2514600"/>
            <a:ext cx="3886200" cy="3124200"/>
          </a:xfrm>
          <a:prstGeom prst="line">
            <a:avLst/>
          </a:prstGeom>
          <a:noFill/>
          <a:ln w="25400" cap="rnd">
            <a:solidFill>
              <a:srgbClr val="00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1089" name="Text Box 17"/>
          <p:cNvSpPr txBox="1">
            <a:spLocks noChangeArrowheads="1"/>
          </p:cNvSpPr>
          <p:nvPr/>
        </p:nvSpPr>
        <p:spPr bwMode="auto">
          <a:xfrm>
            <a:off x="4191000" y="35814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31090" name="Text Box 18"/>
          <p:cNvSpPr txBox="1">
            <a:spLocks noChangeArrowheads="1"/>
          </p:cNvSpPr>
          <p:nvPr/>
        </p:nvSpPr>
        <p:spPr bwMode="auto">
          <a:xfrm>
            <a:off x="69342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31091" name="Line 19"/>
          <p:cNvSpPr>
            <a:spLocks noChangeShapeType="1"/>
          </p:cNvSpPr>
          <p:nvPr/>
        </p:nvSpPr>
        <p:spPr bwMode="auto">
          <a:xfrm flipH="1" flipV="1">
            <a:off x="1981200" y="3048000"/>
            <a:ext cx="4895850" cy="2109788"/>
          </a:xfrm>
          <a:prstGeom prst="line">
            <a:avLst/>
          </a:prstGeom>
          <a:noFill/>
          <a:ln w="25400" cap="rnd">
            <a:solidFill>
              <a:srgbClr val="00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1092" name="Text Box 20"/>
          <p:cNvSpPr txBox="1">
            <a:spLocks noChangeArrowheads="1"/>
          </p:cNvSpPr>
          <p:nvPr/>
        </p:nvSpPr>
        <p:spPr bwMode="auto">
          <a:xfrm>
            <a:off x="755650" y="6089650"/>
            <a:ext cx="67960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四边形</a:t>
            </a:r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A</a:t>
            </a:r>
            <a:r>
              <a:rPr lang="zh-CN" altLang="en-US" sz="32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１</a:t>
            </a:r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B</a:t>
            </a:r>
            <a:r>
              <a:rPr lang="zh-CN" altLang="en-US" sz="320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１</a:t>
            </a:r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C</a:t>
            </a:r>
            <a:r>
              <a:rPr lang="zh-CN" altLang="en-US" sz="32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１</a:t>
            </a:r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D</a:t>
            </a:r>
            <a:r>
              <a:rPr lang="zh-CN" altLang="en-US" sz="32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１</a:t>
            </a: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即为所求的图形。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131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3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3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310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1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1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7" grpId="0" animBg="1"/>
      <p:bldP spid="131078" grpId="0" animBg="1"/>
      <p:bldP spid="131081" grpId="0" autoUpdateAnimBg="0"/>
      <p:bldP spid="131082" grpId="0" autoUpdateAnimBg="0"/>
      <p:bldP spid="131083" grpId="0" autoUpdateAnimBg="0"/>
      <p:bldP spid="131084" grpId="0" animBg="1"/>
      <p:bldP spid="131086" grpId="0" autoUpdateAnimBg="0"/>
      <p:bldP spid="131088" grpId="0" animBg="1"/>
      <p:bldP spid="13109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349250" y="890588"/>
            <a:ext cx="66167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800" b="1">
                <a:solidFill>
                  <a:schemeClr val="tx2"/>
                </a:solidFill>
                <a:latin typeface="宋体" panose="02010600030101010101" pitchFamily="2" charset="-122"/>
              </a:rPr>
              <a:t>画一个与已知四边形</a:t>
            </a:r>
            <a:r>
              <a:rPr kumimoji="1" lang="en-US" altLang="zh-CN" sz="2800" b="1">
                <a:solidFill>
                  <a:schemeClr val="tx2"/>
                </a:solidFill>
                <a:latin typeface="宋体" panose="02010600030101010101" pitchFamily="2" charset="-122"/>
              </a:rPr>
              <a:t>ABCD</a:t>
            </a:r>
            <a:r>
              <a:rPr kumimoji="1" lang="zh-CN" altLang="en-US" sz="2800" b="1">
                <a:solidFill>
                  <a:schemeClr val="tx2"/>
                </a:solidFill>
                <a:latin typeface="宋体" panose="02010600030101010101" pitchFamily="2" charset="-122"/>
              </a:rPr>
              <a:t>中心对称图形。</a:t>
            </a:r>
          </a:p>
          <a:p>
            <a:r>
              <a:rPr kumimoji="1" lang="zh-CN" altLang="en-US" sz="2800" b="1">
                <a:solidFill>
                  <a:schemeClr val="tx2"/>
                </a:solidFill>
                <a:latin typeface="宋体" panose="02010600030101010101" pitchFamily="2" charset="-122"/>
              </a:rPr>
              <a:t>（</a:t>
            </a:r>
            <a:r>
              <a:rPr kumimoji="1" lang="en-US" altLang="zh-CN" sz="2800" b="1">
                <a:solidFill>
                  <a:schemeClr val="tx2"/>
                </a:solidFill>
                <a:latin typeface="宋体" panose="02010600030101010101" pitchFamily="2" charset="-122"/>
              </a:rPr>
              <a:t>1</a:t>
            </a:r>
            <a:r>
              <a:rPr kumimoji="1" lang="zh-CN" altLang="en-US" sz="2800" b="1">
                <a:solidFill>
                  <a:schemeClr val="tx2"/>
                </a:solidFill>
                <a:latin typeface="宋体" panose="02010600030101010101" pitchFamily="2" charset="-122"/>
              </a:rPr>
              <a:t>）以顶点</a:t>
            </a:r>
            <a:r>
              <a:rPr kumimoji="1" lang="en-US" altLang="zh-CN" sz="2800" b="1">
                <a:solidFill>
                  <a:schemeClr val="tx2"/>
                </a:solidFill>
                <a:latin typeface="宋体" panose="02010600030101010101" pitchFamily="2" charset="-122"/>
              </a:rPr>
              <a:t>A</a:t>
            </a:r>
            <a:r>
              <a:rPr kumimoji="1" lang="zh-CN" altLang="en-US" sz="2800" b="1">
                <a:solidFill>
                  <a:schemeClr val="tx2"/>
                </a:solidFill>
                <a:latin typeface="宋体" panose="02010600030101010101" pitchFamily="2" charset="-122"/>
              </a:rPr>
              <a:t>为对称中心；</a:t>
            </a:r>
          </a:p>
          <a:p>
            <a:r>
              <a:rPr kumimoji="1" lang="zh-CN" altLang="en-US" sz="2800" b="1">
                <a:solidFill>
                  <a:schemeClr val="tx2"/>
                </a:solidFill>
                <a:latin typeface="宋体" panose="02010600030101010101" pitchFamily="2" charset="-122"/>
              </a:rPr>
              <a:t>（</a:t>
            </a:r>
            <a:r>
              <a:rPr kumimoji="1" lang="en-US" altLang="zh-CN" sz="2800" b="1">
                <a:solidFill>
                  <a:schemeClr val="tx2"/>
                </a:solidFill>
                <a:latin typeface="宋体" panose="02010600030101010101" pitchFamily="2" charset="-122"/>
              </a:rPr>
              <a:t>2</a:t>
            </a:r>
            <a:r>
              <a:rPr kumimoji="1" lang="zh-CN" altLang="en-US" sz="2800" b="1">
                <a:solidFill>
                  <a:schemeClr val="tx2"/>
                </a:solidFill>
                <a:latin typeface="宋体" panose="02010600030101010101" pitchFamily="2" charset="-122"/>
              </a:rPr>
              <a:t>）以</a:t>
            </a:r>
            <a:r>
              <a:rPr kumimoji="1" lang="en-US" altLang="zh-CN" sz="2800" b="1">
                <a:solidFill>
                  <a:schemeClr val="tx2"/>
                </a:solidFill>
                <a:latin typeface="宋体" panose="02010600030101010101" pitchFamily="2" charset="-122"/>
              </a:rPr>
              <a:t>BC</a:t>
            </a:r>
            <a:r>
              <a:rPr kumimoji="1" lang="zh-CN" altLang="en-US" sz="2800" b="1">
                <a:solidFill>
                  <a:schemeClr val="tx2"/>
                </a:solidFill>
                <a:latin typeface="宋体" panose="02010600030101010101" pitchFamily="2" charset="-122"/>
              </a:rPr>
              <a:t>边的中点为对称中心。</a:t>
            </a:r>
          </a:p>
        </p:txBody>
      </p:sp>
      <p:sp>
        <p:nvSpPr>
          <p:cNvPr id="132099" name="Text Box 3"/>
          <p:cNvSpPr txBox="1">
            <a:spLocks noChangeArrowheads="1"/>
          </p:cNvSpPr>
          <p:nvPr/>
        </p:nvSpPr>
        <p:spPr bwMode="auto">
          <a:xfrm>
            <a:off x="323850" y="260350"/>
            <a:ext cx="2012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1" lang="zh-CN" altLang="en-US" sz="360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提高练习</a:t>
            </a:r>
          </a:p>
        </p:txBody>
      </p:sp>
      <p:grpSp>
        <p:nvGrpSpPr>
          <p:cNvPr id="132100" name="Group 4"/>
          <p:cNvGrpSpPr>
            <a:grpSpLocks/>
          </p:cNvGrpSpPr>
          <p:nvPr/>
        </p:nvGrpSpPr>
        <p:grpSpPr bwMode="auto">
          <a:xfrm>
            <a:off x="2297113" y="2763838"/>
            <a:ext cx="2087562" cy="2667000"/>
            <a:chOff x="2609" y="1680"/>
            <a:chExt cx="1315" cy="1680"/>
          </a:xfrm>
        </p:grpSpPr>
        <p:sp>
          <p:nvSpPr>
            <p:cNvPr id="132101" name="Text Box 5"/>
            <p:cNvSpPr txBox="1">
              <a:spLocks noChangeArrowheads="1"/>
            </p:cNvSpPr>
            <p:nvPr/>
          </p:nvSpPr>
          <p:spPr bwMode="auto">
            <a:xfrm>
              <a:off x="3504" y="307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2400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132102" name="Text Box 6"/>
            <p:cNvSpPr txBox="1">
              <a:spLocks noChangeArrowheads="1"/>
            </p:cNvSpPr>
            <p:nvPr/>
          </p:nvSpPr>
          <p:spPr bwMode="auto">
            <a:xfrm>
              <a:off x="2609" y="2160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240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32103" name="Text Box 7"/>
            <p:cNvSpPr txBox="1">
              <a:spLocks noChangeArrowheads="1"/>
            </p:cNvSpPr>
            <p:nvPr/>
          </p:nvSpPr>
          <p:spPr bwMode="auto">
            <a:xfrm>
              <a:off x="3059" y="1680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240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32104" name="Text Box 8"/>
            <p:cNvSpPr txBox="1">
              <a:spLocks noChangeArrowheads="1"/>
            </p:cNvSpPr>
            <p:nvPr/>
          </p:nvSpPr>
          <p:spPr bwMode="auto">
            <a:xfrm>
              <a:off x="3680" y="2400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2400">
                  <a:latin typeface="Times New Roman" panose="02020603050405020304" pitchFamily="18" charset="0"/>
                </a:rPr>
                <a:t>C</a:t>
              </a:r>
            </a:p>
          </p:txBody>
        </p:sp>
      </p:grpSp>
      <p:sp>
        <p:nvSpPr>
          <p:cNvPr id="132105" name="Freeform 9"/>
          <p:cNvSpPr>
            <a:spLocks/>
          </p:cNvSpPr>
          <p:nvPr/>
        </p:nvSpPr>
        <p:spPr bwMode="auto">
          <a:xfrm rot="1338940">
            <a:off x="2582863" y="3189288"/>
            <a:ext cx="1676400" cy="1524000"/>
          </a:xfrm>
          <a:custGeom>
            <a:avLst/>
            <a:gdLst>
              <a:gd name="T0" fmla="*/ 336 w 1056"/>
              <a:gd name="T1" fmla="*/ 0 h 960"/>
              <a:gd name="T2" fmla="*/ 0 w 1056"/>
              <a:gd name="T3" fmla="*/ 768 h 960"/>
              <a:gd name="T4" fmla="*/ 1056 w 1056"/>
              <a:gd name="T5" fmla="*/ 960 h 960"/>
              <a:gd name="T6" fmla="*/ 912 w 1056"/>
              <a:gd name="T7" fmla="*/ 384 h 960"/>
              <a:gd name="T8" fmla="*/ 336 w 1056"/>
              <a:gd name="T9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960">
                <a:moveTo>
                  <a:pt x="336" y="0"/>
                </a:moveTo>
                <a:lnTo>
                  <a:pt x="0" y="768"/>
                </a:lnTo>
                <a:lnTo>
                  <a:pt x="1056" y="960"/>
                </a:lnTo>
                <a:lnTo>
                  <a:pt x="912" y="384"/>
                </a:lnTo>
                <a:lnTo>
                  <a:pt x="336" y="0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06" name="Freeform 10"/>
          <p:cNvSpPr>
            <a:spLocks/>
          </p:cNvSpPr>
          <p:nvPr/>
        </p:nvSpPr>
        <p:spPr bwMode="auto">
          <a:xfrm>
            <a:off x="895350" y="3124200"/>
            <a:ext cx="1570038" cy="1844675"/>
          </a:xfrm>
          <a:custGeom>
            <a:avLst/>
            <a:gdLst>
              <a:gd name="T0" fmla="*/ 386 w 989"/>
              <a:gd name="T1" fmla="*/ 1162 h 1162"/>
              <a:gd name="T2" fmla="*/ 989 w 989"/>
              <a:gd name="T3" fmla="*/ 581 h 1162"/>
              <a:gd name="T4" fmla="*/ 87 w 989"/>
              <a:gd name="T5" fmla="*/ 0 h 1162"/>
              <a:gd name="T6" fmla="*/ 0 w 989"/>
              <a:gd name="T7" fmla="*/ 588 h 1162"/>
              <a:gd name="T8" fmla="*/ 386 w 989"/>
              <a:gd name="T9" fmla="*/ 1162 h 1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9" h="1162">
                <a:moveTo>
                  <a:pt x="386" y="1162"/>
                </a:moveTo>
                <a:lnTo>
                  <a:pt x="989" y="581"/>
                </a:lnTo>
                <a:lnTo>
                  <a:pt x="87" y="0"/>
                </a:lnTo>
                <a:lnTo>
                  <a:pt x="0" y="588"/>
                </a:lnTo>
                <a:lnTo>
                  <a:pt x="386" y="1162"/>
                </a:lnTo>
                <a:close/>
              </a:path>
            </a:pathLst>
          </a:cu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07" name="Freeform 11"/>
          <p:cNvSpPr>
            <a:spLocks/>
          </p:cNvSpPr>
          <p:nvPr/>
        </p:nvSpPr>
        <p:spPr bwMode="auto">
          <a:xfrm>
            <a:off x="919163" y="4010025"/>
            <a:ext cx="3162300" cy="76200"/>
          </a:xfrm>
          <a:custGeom>
            <a:avLst/>
            <a:gdLst>
              <a:gd name="T0" fmla="*/ 0 w 1992"/>
              <a:gd name="T1" fmla="*/ 0 h 48"/>
              <a:gd name="T2" fmla="*/ 1992 w 1992"/>
              <a:gd name="T3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992" h="48">
                <a:moveTo>
                  <a:pt x="0" y="0"/>
                </a:moveTo>
                <a:lnTo>
                  <a:pt x="1992" y="48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08" name="Text Box 12"/>
          <p:cNvSpPr txBox="1">
            <a:spLocks noChangeArrowheads="1"/>
          </p:cNvSpPr>
          <p:nvPr/>
        </p:nvSpPr>
        <p:spPr bwMode="auto">
          <a:xfrm>
            <a:off x="1249363" y="4941888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1" lang="en-US" altLang="zh-CN" sz="2400">
                <a:latin typeface="Times New Roman" panose="02020603050405020304" pitchFamily="18" charset="0"/>
                <a:ea typeface="隶书" panose="02010509060101010101" pitchFamily="49" charset="-122"/>
              </a:rPr>
              <a:t>E</a:t>
            </a:r>
          </a:p>
        </p:txBody>
      </p:sp>
      <p:sp>
        <p:nvSpPr>
          <p:cNvPr id="132109" name="Text Box 13"/>
          <p:cNvSpPr txBox="1">
            <a:spLocks noChangeArrowheads="1"/>
          </p:cNvSpPr>
          <p:nvPr/>
        </p:nvSpPr>
        <p:spPr bwMode="auto">
          <a:xfrm>
            <a:off x="762000" y="27559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1" lang="en-US" altLang="zh-CN" sz="2400">
                <a:latin typeface="Times New Roman" panose="02020603050405020304" pitchFamily="18" charset="0"/>
                <a:ea typeface="隶书" panose="02010509060101010101" pitchFamily="49" charset="-122"/>
              </a:rPr>
              <a:t>F</a:t>
            </a:r>
          </a:p>
        </p:txBody>
      </p:sp>
      <p:sp>
        <p:nvSpPr>
          <p:cNvPr id="132110" name="Text Box 14"/>
          <p:cNvSpPr txBox="1">
            <a:spLocks noChangeArrowheads="1"/>
          </p:cNvSpPr>
          <p:nvPr/>
        </p:nvSpPr>
        <p:spPr bwMode="auto">
          <a:xfrm>
            <a:off x="400050" y="38862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1" lang="en-US" altLang="zh-CN" sz="2400">
                <a:latin typeface="Times New Roman" panose="02020603050405020304" pitchFamily="18" charset="0"/>
                <a:ea typeface="隶书" panose="02010509060101010101" pitchFamily="49" charset="-122"/>
              </a:rPr>
              <a:t>G</a:t>
            </a:r>
          </a:p>
        </p:txBody>
      </p:sp>
      <p:sp>
        <p:nvSpPr>
          <p:cNvPr id="132111" name="Line 15"/>
          <p:cNvSpPr>
            <a:spLocks noChangeShapeType="1"/>
          </p:cNvSpPr>
          <p:nvPr/>
        </p:nvSpPr>
        <p:spPr bwMode="auto">
          <a:xfrm flipH="1">
            <a:off x="1517650" y="3124200"/>
            <a:ext cx="1905000" cy="1828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12" name="Line 16"/>
          <p:cNvSpPr>
            <a:spLocks noChangeShapeType="1"/>
          </p:cNvSpPr>
          <p:nvPr/>
        </p:nvSpPr>
        <p:spPr bwMode="auto">
          <a:xfrm flipH="1" flipV="1">
            <a:off x="1085850" y="3149600"/>
            <a:ext cx="2819400" cy="1828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13" name="Freeform 17"/>
          <p:cNvSpPr>
            <a:spLocks/>
          </p:cNvSpPr>
          <p:nvPr/>
        </p:nvSpPr>
        <p:spPr bwMode="auto">
          <a:xfrm rot="12178829">
            <a:off x="5892800" y="2463800"/>
            <a:ext cx="1676400" cy="1524000"/>
          </a:xfrm>
          <a:custGeom>
            <a:avLst/>
            <a:gdLst>
              <a:gd name="T0" fmla="*/ 336 w 1056"/>
              <a:gd name="T1" fmla="*/ 0 h 960"/>
              <a:gd name="T2" fmla="*/ 0 w 1056"/>
              <a:gd name="T3" fmla="*/ 768 h 960"/>
              <a:gd name="T4" fmla="*/ 1056 w 1056"/>
              <a:gd name="T5" fmla="*/ 960 h 960"/>
              <a:gd name="T6" fmla="*/ 912 w 1056"/>
              <a:gd name="T7" fmla="*/ 384 h 960"/>
              <a:gd name="T8" fmla="*/ 336 w 1056"/>
              <a:gd name="T9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960">
                <a:moveTo>
                  <a:pt x="336" y="0"/>
                </a:moveTo>
                <a:lnTo>
                  <a:pt x="0" y="768"/>
                </a:lnTo>
                <a:lnTo>
                  <a:pt x="1056" y="960"/>
                </a:lnTo>
                <a:lnTo>
                  <a:pt x="912" y="384"/>
                </a:lnTo>
                <a:lnTo>
                  <a:pt x="336" y="0"/>
                </a:lnTo>
                <a:close/>
              </a:path>
            </a:pathLst>
          </a:custGeom>
          <a:solidFill>
            <a:srgbClr val="FF6699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14" name="Text Box 18"/>
          <p:cNvSpPr txBox="1">
            <a:spLocks noChangeArrowheads="1"/>
          </p:cNvSpPr>
          <p:nvPr/>
        </p:nvSpPr>
        <p:spPr bwMode="auto">
          <a:xfrm>
            <a:off x="7696200" y="28956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1" lang="en-US" altLang="zh-CN" sz="2400">
                <a:latin typeface="Times New Roman" panose="02020603050405020304" pitchFamily="18" charset="0"/>
                <a:ea typeface="隶书" panose="02010509060101010101" pitchFamily="49" charset="-122"/>
              </a:rPr>
              <a:t>M</a:t>
            </a:r>
          </a:p>
        </p:txBody>
      </p:sp>
      <p:grpSp>
        <p:nvGrpSpPr>
          <p:cNvPr id="132115" name="Group 19"/>
          <p:cNvGrpSpPr>
            <a:grpSpLocks/>
          </p:cNvGrpSpPr>
          <p:nvPr/>
        </p:nvGrpSpPr>
        <p:grpSpPr bwMode="auto">
          <a:xfrm>
            <a:off x="4724400" y="2819400"/>
            <a:ext cx="2444750" cy="2667000"/>
            <a:chOff x="1008" y="1248"/>
            <a:chExt cx="1540" cy="1680"/>
          </a:xfrm>
        </p:grpSpPr>
        <p:grpSp>
          <p:nvGrpSpPr>
            <p:cNvPr id="132116" name="Group 20"/>
            <p:cNvGrpSpPr>
              <a:grpSpLocks/>
            </p:cNvGrpSpPr>
            <p:nvPr/>
          </p:nvGrpSpPr>
          <p:grpSpPr bwMode="auto">
            <a:xfrm>
              <a:off x="1008" y="1248"/>
              <a:ext cx="1540" cy="1680"/>
              <a:chOff x="1008" y="1248"/>
              <a:chExt cx="1540" cy="1680"/>
            </a:xfrm>
          </p:grpSpPr>
          <p:sp>
            <p:nvSpPr>
              <p:cNvPr id="132117" name="Freeform 21"/>
              <p:cNvSpPr>
                <a:spLocks/>
              </p:cNvSpPr>
              <p:nvPr/>
            </p:nvSpPr>
            <p:spPr bwMode="auto">
              <a:xfrm rot="1338940">
                <a:off x="1344" y="1488"/>
                <a:ext cx="1056" cy="960"/>
              </a:xfrm>
              <a:custGeom>
                <a:avLst/>
                <a:gdLst>
                  <a:gd name="T0" fmla="*/ 336 w 1056"/>
                  <a:gd name="T1" fmla="*/ 0 h 960"/>
                  <a:gd name="T2" fmla="*/ 0 w 1056"/>
                  <a:gd name="T3" fmla="*/ 768 h 960"/>
                  <a:gd name="T4" fmla="*/ 1056 w 1056"/>
                  <a:gd name="T5" fmla="*/ 960 h 960"/>
                  <a:gd name="T6" fmla="*/ 912 w 1056"/>
                  <a:gd name="T7" fmla="*/ 384 h 960"/>
                  <a:gd name="T8" fmla="*/ 336 w 1056"/>
                  <a:gd name="T9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56" h="960">
                    <a:moveTo>
                      <a:pt x="336" y="0"/>
                    </a:moveTo>
                    <a:lnTo>
                      <a:pt x="0" y="768"/>
                    </a:lnTo>
                    <a:lnTo>
                      <a:pt x="1056" y="960"/>
                    </a:lnTo>
                    <a:lnTo>
                      <a:pt x="912" y="384"/>
                    </a:lnTo>
                    <a:lnTo>
                      <a:pt x="336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2118" name="Text Box 22"/>
              <p:cNvSpPr txBox="1">
                <a:spLocks noChangeArrowheads="1"/>
              </p:cNvSpPr>
              <p:nvPr/>
            </p:nvSpPr>
            <p:spPr bwMode="auto">
              <a:xfrm>
                <a:off x="2064" y="2640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>
                    <a:latin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132119" name="Text Box 23"/>
              <p:cNvSpPr txBox="1">
                <a:spLocks noChangeArrowheads="1"/>
              </p:cNvSpPr>
              <p:nvPr/>
            </p:nvSpPr>
            <p:spPr bwMode="auto">
              <a:xfrm>
                <a:off x="1008" y="1968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32120" name="Text Box 24"/>
              <p:cNvSpPr txBox="1">
                <a:spLocks noChangeArrowheads="1"/>
              </p:cNvSpPr>
              <p:nvPr/>
            </p:nvSpPr>
            <p:spPr bwMode="auto">
              <a:xfrm>
                <a:off x="1632" y="1248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32121" name="Text Box 25"/>
              <p:cNvSpPr txBox="1">
                <a:spLocks noChangeArrowheads="1"/>
              </p:cNvSpPr>
              <p:nvPr/>
            </p:nvSpPr>
            <p:spPr bwMode="auto">
              <a:xfrm>
                <a:off x="2304" y="1920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>
                    <a:latin typeface="Times New Roman" panose="02020603050405020304" pitchFamily="18" charset="0"/>
                  </a:rPr>
                  <a:t>C</a:t>
                </a:r>
              </a:p>
            </p:txBody>
          </p:sp>
        </p:grpSp>
        <p:sp>
          <p:nvSpPr>
            <p:cNvPr id="132122" name="Text Box 26"/>
            <p:cNvSpPr txBox="1">
              <a:spLocks noChangeArrowheads="1"/>
            </p:cNvSpPr>
            <p:nvPr/>
          </p:nvSpPr>
          <p:spPr bwMode="auto">
            <a:xfrm>
              <a:off x="1872" y="1728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2400">
                  <a:latin typeface="Times New Roman" panose="02020603050405020304" pitchFamily="18" charset="0"/>
                  <a:ea typeface="隶书" panose="02010509060101010101" pitchFamily="49" charset="-122"/>
                </a:rPr>
                <a:t>O</a:t>
              </a:r>
            </a:p>
          </p:txBody>
        </p:sp>
        <p:sp>
          <p:nvSpPr>
            <p:cNvPr id="132123" name="Text Box 27"/>
            <p:cNvSpPr txBox="1">
              <a:spLocks noChangeArrowheads="1"/>
            </p:cNvSpPr>
            <p:nvPr/>
          </p:nvSpPr>
          <p:spPr bwMode="auto">
            <a:xfrm>
              <a:off x="1952" y="1321"/>
              <a:ext cx="240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1" lang="zh-CN" altLang="en-US" sz="4800">
                  <a:solidFill>
                    <a:srgbClr val="6600FF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．</a:t>
              </a:r>
            </a:p>
          </p:txBody>
        </p:sp>
      </p:grpSp>
      <p:sp>
        <p:nvSpPr>
          <p:cNvPr id="132124" name="Line 28"/>
          <p:cNvSpPr>
            <a:spLocks noChangeShapeType="1"/>
          </p:cNvSpPr>
          <p:nvPr/>
        </p:nvSpPr>
        <p:spPr bwMode="auto">
          <a:xfrm flipV="1">
            <a:off x="5118100" y="3149600"/>
            <a:ext cx="259080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25" name="Line 29"/>
          <p:cNvSpPr>
            <a:spLocks noChangeShapeType="1"/>
          </p:cNvSpPr>
          <p:nvPr/>
        </p:nvSpPr>
        <p:spPr bwMode="auto">
          <a:xfrm flipH="1" flipV="1">
            <a:off x="6286500" y="2184400"/>
            <a:ext cx="279400" cy="2768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2126" name="Text Box 30"/>
          <p:cNvSpPr txBox="1">
            <a:spLocks noChangeArrowheads="1"/>
          </p:cNvSpPr>
          <p:nvPr/>
        </p:nvSpPr>
        <p:spPr bwMode="auto">
          <a:xfrm>
            <a:off x="6170613" y="1676400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1" lang="en-US" altLang="zh-CN" sz="2400">
                <a:latin typeface="Times New Roman" panose="02020603050405020304" pitchFamily="18" charset="0"/>
                <a:ea typeface="隶书" panose="02010509060101010101" pitchFamily="49" charset="-122"/>
              </a:rPr>
              <a:t>N</a:t>
            </a:r>
          </a:p>
        </p:txBody>
      </p:sp>
      <p:sp>
        <p:nvSpPr>
          <p:cNvPr id="132127" name="Cloud"/>
          <p:cNvSpPr>
            <a:spLocks noChangeAspect="1" noEditPoints="1" noChangeArrowheads="1"/>
          </p:cNvSpPr>
          <p:nvPr/>
        </p:nvSpPr>
        <p:spPr bwMode="auto">
          <a:xfrm>
            <a:off x="6659563" y="-171450"/>
            <a:ext cx="2160587" cy="21605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>
            <a:noFill/>
          </a:ln>
          <a:effectLst>
            <a:outerShdw dist="107763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BE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zh-CN" altLang="en-US" sz="2800" b="1">
                <a:solidFill>
                  <a:srgbClr val="000000"/>
                </a:solidFill>
              </a:rPr>
              <a:t>你知道怎么办吗？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321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3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32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3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32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3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3" dur="500"/>
                                        <p:tgtEl>
                                          <p:spTgt spid="132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13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13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2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2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0" dur="500"/>
                                        <p:tgtEl>
                                          <p:spTgt spid="132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6" grpId="0" animBg="1"/>
      <p:bldP spid="132107" grpId="0" animBg="1"/>
      <p:bldP spid="132108" grpId="0" autoUpdateAnimBg="0"/>
      <p:bldP spid="132109" grpId="0" autoUpdateAnimBg="0"/>
      <p:bldP spid="132110" grpId="0" autoUpdateAnimBg="0"/>
      <p:bldP spid="132111" grpId="0" animBg="1"/>
      <p:bldP spid="132112" grpId="0" animBg="1"/>
      <p:bldP spid="132113" grpId="0" animBg="1"/>
      <p:bldP spid="132114" grpId="0" autoUpdateAnimBg="0"/>
      <p:bldP spid="132124" grpId="0" animBg="1"/>
      <p:bldP spid="132125" grpId="0" animBg="1"/>
      <p:bldP spid="132126" grpId="0" autoUpdateAnimBg="0"/>
      <p:bldP spid="1321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468313" y="692150"/>
            <a:ext cx="800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latin typeface="Times New Roman" panose="02020603050405020304" pitchFamily="18" charset="0"/>
              </a:rPr>
              <a:t>一、复习提问</a:t>
            </a:r>
            <a:r>
              <a:rPr kumimoji="1" lang="en-US" altLang="zh-CN" sz="4000" b="1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611188" y="1628775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1.</a:t>
            </a:r>
            <a:r>
              <a:rPr kumimoji="1"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什么是轴对称呢？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684213" y="3429000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2.</a:t>
            </a:r>
            <a:r>
              <a:rPr kumimoji="1"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关于轴对称的两个图形有哪些性质？</a:t>
            </a: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971550" y="2205038"/>
            <a:ext cx="7543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latin typeface="Times New Roman" panose="02020603050405020304" pitchFamily="18" charset="0"/>
              </a:rPr>
              <a:t>     把一个图形沿着某一条直线折叠能与另一个图形完全重合，那么就说这两个图形关于这条直线对称或轴对称</a:t>
            </a:r>
            <a:r>
              <a:rPr kumimoji="1" lang="en-US" altLang="zh-CN" sz="2400" b="1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14694" name="Rectangle 6"/>
          <p:cNvSpPr>
            <a:spLocks noChangeArrowheads="1"/>
          </p:cNvSpPr>
          <p:nvPr/>
        </p:nvSpPr>
        <p:spPr bwMode="auto">
          <a:xfrm>
            <a:off x="1042988" y="4221163"/>
            <a:ext cx="68421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400" b="1">
                <a:latin typeface="Times New Roman" panose="02020603050405020304" pitchFamily="18" charset="0"/>
              </a:rPr>
              <a:t>1.</a:t>
            </a:r>
            <a:r>
              <a:rPr kumimoji="1" lang="zh-CN" altLang="en-US" sz="2400" b="1">
                <a:latin typeface="Times New Roman" panose="02020603050405020304" pitchFamily="18" charset="0"/>
              </a:rPr>
              <a:t>两个图形是全等形</a:t>
            </a:r>
            <a:r>
              <a:rPr kumimoji="1" lang="en-US" altLang="zh-CN" sz="2400" b="1">
                <a:latin typeface="Times New Roman" panose="02020603050405020304" pitchFamily="18" charset="0"/>
              </a:rPr>
              <a:t>.</a:t>
            </a:r>
          </a:p>
          <a:p>
            <a:r>
              <a:rPr kumimoji="1" lang="en-US" altLang="zh-CN" sz="2400" b="1">
                <a:latin typeface="Times New Roman" panose="02020603050405020304" pitchFamily="18" charset="0"/>
              </a:rPr>
              <a:t>2.</a:t>
            </a:r>
            <a:r>
              <a:rPr kumimoji="1" lang="zh-CN" altLang="en-US" sz="2400" b="1">
                <a:latin typeface="Times New Roman" panose="02020603050405020304" pitchFamily="18" charset="0"/>
              </a:rPr>
              <a:t>对称轴是对称点连线的垂直平分线</a:t>
            </a:r>
            <a:r>
              <a:rPr kumimoji="1" lang="en-US" altLang="zh-CN" sz="2400" b="1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 autoUpdateAnimBg="0"/>
      <p:bldP spid="114691" grpId="0" autoUpdateAnimBg="0"/>
      <p:bldP spid="114692" grpId="0" autoUpdateAnimBg="0"/>
      <p:bldP spid="114693" grpId="0"/>
      <p:bldP spid="11469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4525963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4000" b="1">
                <a:solidFill>
                  <a:srgbClr val="FFFF00"/>
                </a:solidFill>
                <a:latin typeface="Times New Roman" panose="02020603050405020304" pitchFamily="18" charset="0"/>
                <a:ea typeface="楷体_GB2312" pitchFamily="49" charset="-122"/>
              </a:rPr>
              <a:t>	</a:t>
            </a:r>
            <a:r>
              <a:rPr lang="zh-CN" altLang="en-US" sz="3800" b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如图，已知</a:t>
            </a:r>
            <a:r>
              <a:rPr lang="zh-CN" altLang="en-US" sz="3800" b="1">
                <a:solidFill>
                  <a:srgbClr val="0E0C02"/>
                </a:solidFill>
                <a:latin typeface="宋体" panose="02010600030101010101" pitchFamily="2" charset="-122"/>
              </a:rPr>
              <a:t>△</a:t>
            </a:r>
            <a:r>
              <a:rPr lang="en-US" altLang="zh-CN" sz="3800" b="1" i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ABC</a:t>
            </a:r>
            <a:r>
              <a:rPr lang="zh-CN" altLang="en-US" sz="3800" b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与</a:t>
            </a:r>
            <a:r>
              <a:rPr lang="zh-CN" altLang="en-US" sz="3800" b="1">
                <a:solidFill>
                  <a:srgbClr val="0E0C02"/>
                </a:solidFill>
                <a:latin typeface="宋体" panose="02010600030101010101" pitchFamily="2" charset="-122"/>
              </a:rPr>
              <a:t>△</a:t>
            </a:r>
            <a:r>
              <a:rPr lang="en-US" altLang="zh-CN" sz="3800" b="1" i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en-US" altLang="zh-CN" sz="3800" b="1" i="1">
                <a:solidFill>
                  <a:srgbClr val="0E0C02"/>
                </a:solidFill>
                <a:ea typeface="楷体_GB2312" pitchFamily="49" charset="-122"/>
              </a:rPr>
              <a:t>’</a:t>
            </a:r>
            <a:r>
              <a:rPr lang="en-US" altLang="zh-CN" sz="3800" b="1" i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3800" b="1" i="1">
                <a:solidFill>
                  <a:srgbClr val="0E0C02"/>
                </a:solidFill>
                <a:ea typeface="楷体_GB2312" pitchFamily="49" charset="-122"/>
              </a:rPr>
              <a:t>’</a:t>
            </a:r>
            <a:r>
              <a:rPr lang="en-US" altLang="zh-CN" sz="3800" b="1" i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en-US" altLang="zh-CN" sz="3800" b="1" i="1">
                <a:solidFill>
                  <a:srgbClr val="0E0C02"/>
                </a:solidFill>
                <a:ea typeface="楷体_GB2312" pitchFamily="49" charset="-122"/>
              </a:rPr>
              <a:t>’</a:t>
            </a:r>
            <a:r>
              <a:rPr lang="zh-CN" altLang="en-US" sz="3800" b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中心对称，求出它们的对称中心</a:t>
            </a:r>
            <a:r>
              <a:rPr lang="en-US" altLang="zh-CN" sz="3800" b="1" i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O</a:t>
            </a:r>
            <a:r>
              <a:rPr lang="zh-CN" altLang="en-US" sz="3800" b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。</a:t>
            </a:r>
          </a:p>
        </p:txBody>
      </p:sp>
      <p:grpSp>
        <p:nvGrpSpPr>
          <p:cNvPr id="133123" name="Group 3"/>
          <p:cNvGrpSpPr>
            <a:grpSpLocks/>
          </p:cNvGrpSpPr>
          <p:nvPr/>
        </p:nvGrpSpPr>
        <p:grpSpPr bwMode="auto">
          <a:xfrm>
            <a:off x="1476375" y="2636838"/>
            <a:ext cx="5783263" cy="2868612"/>
            <a:chOff x="1056" y="1530"/>
            <a:chExt cx="3643" cy="1807"/>
          </a:xfrm>
        </p:grpSpPr>
        <p:grpSp>
          <p:nvGrpSpPr>
            <p:cNvPr id="133124" name="Group 4"/>
            <p:cNvGrpSpPr>
              <a:grpSpLocks noChangeAspect="1"/>
            </p:cNvGrpSpPr>
            <p:nvPr/>
          </p:nvGrpSpPr>
          <p:grpSpPr bwMode="auto">
            <a:xfrm>
              <a:off x="1200" y="1872"/>
              <a:ext cx="1165" cy="971"/>
              <a:chOff x="3420" y="2968"/>
              <a:chExt cx="1535" cy="1280"/>
            </a:xfrm>
          </p:grpSpPr>
          <p:sp>
            <p:nvSpPr>
              <p:cNvPr id="133125" name="Line 5"/>
              <p:cNvSpPr>
                <a:spLocks noChangeAspect="1" noChangeShapeType="1"/>
              </p:cNvSpPr>
              <p:nvPr/>
            </p:nvSpPr>
            <p:spPr bwMode="auto">
              <a:xfrm flipV="1">
                <a:off x="3420" y="2970"/>
                <a:ext cx="788" cy="1278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126" name="Line 6"/>
              <p:cNvSpPr>
                <a:spLocks noChangeAspect="1" noChangeShapeType="1"/>
              </p:cNvSpPr>
              <p:nvPr/>
            </p:nvSpPr>
            <p:spPr bwMode="auto">
              <a:xfrm>
                <a:off x="4212" y="2968"/>
                <a:ext cx="743" cy="833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127" name="Line 7"/>
              <p:cNvSpPr>
                <a:spLocks noChangeAspect="1" noChangeShapeType="1"/>
              </p:cNvSpPr>
              <p:nvPr/>
            </p:nvSpPr>
            <p:spPr bwMode="auto">
              <a:xfrm flipV="1">
                <a:off x="3420" y="3803"/>
                <a:ext cx="1530" cy="445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33128" name="Group 8"/>
            <p:cNvGrpSpPr>
              <a:grpSpLocks noChangeAspect="1"/>
            </p:cNvGrpSpPr>
            <p:nvPr/>
          </p:nvGrpSpPr>
          <p:grpSpPr bwMode="auto">
            <a:xfrm flipH="1" flipV="1">
              <a:off x="3288" y="2115"/>
              <a:ext cx="1165" cy="971"/>
              <a:chOff x="3420" y="2968"/>
              <a:chExt cx="1535" cy="1280"/>
            </a:xfrm>
          </p:grpSpPr>
          <p:sp>
            <p:nvSpPr>
              <p:cNvPr id="133129" name="Line 9"/>
              <p:cNvSpPr>
                <a:spLocks noChangeAspect="1" noChangeShapeType="1"/>
              </p:cNvSpPr>
              <p:nvPr/>
            </p:nvSpPr>
            <p:spPr bwMode="auto">
              <a:xfrm flipV="1">
                <a:off x="3420" y="2970"/>
                <a:ext cx="788" cy="1278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130" name="Line 10"/>
              <p:cNvSpPr>
                <a:spLocks noChangeAspect="1" noChangeShapeType="1"/>
              </p:cNvSpPr>
              <p:nvPr/>
            </p:nvSpPr>
            <p:spPr bwMode="auto">
              <a:xfrm>
                <a:off x="4212" y="2968"/>
                <a:ext cx="743" cy="833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131" name="Line 11"/>
              <p:cNvSpPr>
                <a:spLocks noChangeAspect="1" noChangeShapeType="1"/>
              </p:cNvSpPr>
              <p:nvPr/>
            </p:nvSpPr>
            <p:spPr bwMode="auto">
              <a:xfrm flipV="1">
                <a:off x="3420" y="3803"/>
                <a:ext cx="1530" cy="445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33132" name="Text Box 12"/>
            <p:cNvSpPr txBox="1">
              <a:spLocks noChangeArrowheads="1"/>
            </p:cNvSpPr>
            <p:nvPr/>
          </p:nvSpPr>
          <p:spPr bwMode="auto">
            <a:xfrm>
              <a:off x="1056" y="2778"/>
              <a:ext cx="156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33133" name="Text Box 13"/>
            <p:cNvSpPr txBox="1">
              <a:spLocks noChangeArrowheads="1"/>
            </p:cNvSpPr>
            <p:nvPr/>
          </p:nvSpPr>
          <p:spPr bwMode="auto">
            <a:xfrm>
              <a:off x="2400" y="2394"/>
              <a:ext cx="156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33134" name="Text Box 14"/>
            <p:cNvSpPr txBox="1">
              <a:spLocks noChangeArrowheads="1"/>
            </p:cNvSpPr>
            <p:nvPr/>
          </p:nvSpPr>
          <p:spPr bwMode="auto">
            <a:xfrm>
              <a:off x="1728" y="1530"/>
              <a:ext cx="171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33135" name="Text Box 15"/>
            <p:cNvSpPr txBox="1">
              <a:spLocks noChangeArrowheads="1"/>
            </p:cNvSpPr>
            <p:nvPr/>
          </p:nvSpPr>
          <p:spPr bwMode="auto">
            <a:xfrm>
              <a:off x="4458" y="1833"/>
              <a:ext cx="241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A’</a:t>
              </a:r>
            </a:p>
          </p:txBody>
        </p:sp>
        <p:sp>
          <p:nvSpPr>
            <p:cNvPr id="133136" name="Text Box 16"/>
            <p:cNvSpPr txBox="1">
              <a:spLocks noChangeArrowheads="1"/>
            </p:cNvSpPr>
            <p:nvPr/>
          </p:nvSpPr>
          <p:spPr bwMode="auto">
            <a:xfrm>
              <a:off x="3161" y="2121"/>
              <a:ext cx="241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B’</a:t>
              </a:r>
            </a:p>
          </p:txBody>
        </p:sp>
        <p:sp>
          <p:nvSpPr>
            <p:cNvPr id="133137" name="Text Box 17"/>
            <p:cNvSpPr txBox="1">
              <a:spLocks noChangeArrowheads="1"/>
            </p:cNvSpPr>
            <p:nvPr/>
          </p:nvSpPr>
          <p:spPr bwMode="auto">
            <a:xfrm>
              <a:off x="3785" y="3030"/>
              <a:ext cx="256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C’</a:t>
              </a:r>
            </a:p>
          </p:txBody>
        </p:sp>
      </p:grpSp>
      <p:sp>
        <p:nvSpPr>
          <p:cNvPr id="133138" name="WordArt 18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914400" cy="7000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zh-CN" alt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 panose="02010600030101010101" pitchFamily="2" charset="-122"/>
              </a:rPr>
              <a:t>应用</a:t>
            </a:r>
          </a:p>
        </p:txBody>
      </p:sp>
      <p:pic>
        <p:nvPicPr>
          <p:cNvPr id="133139" name="Picture 19" descr="002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868863"/>
            <a:ext cx="2419350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40" name="AutoShape 20"/>
          <p:cNvSpPr>
            <a:spLocks noChangeArrowheads="1"/>
          </p:cNvSpPr>
          <p:nvPr/>
        </p:nvSpPr>
        <p:spPr bwMode="auto">
          <a:xfrm>
            <a:off x="5795963" y="1773238"/>
            <a:ext cx="3962400" cy="1219200"/>
          </a:xfrm>
          <a:prstGeom prst="cloudCallout">
            <a:avLst>
              <a:gd name="adj1" fmla="val 6611"/>
              <a:gd name="adj2" fmla="val 144139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kumimoji="1" lang="zh-CN" altLang="en-US" sz="2400">
              <a:solidFill>
                <a:srgbClr val="FF0000"/>
              </a:solidFill>
              <a:ea typeface="华文行楷" panose="02010800040101010101" pitchFamily="2" charset="-122"/>
            </a:endParaRPr>
          </a:p>
          <a:p>
            <a:pPr algn="ctr">
              <a:spcBef>
                <a:spcPct val="50000"/>
              </a:spcBef>
            </a:pPr>
            <a:r>
              <a:rPr kumimoji="1" lang="zh-CN" altLang="en-US" sz="2400">
                <a:solidFill>
                  <a:srgbClr val="FF0000"/>
                </a:solidFill>
                <a:ea typeface="华文行楷" panose="02010800040101010101" pitchFamily="2" charset="-122"/>
              </a:rPr>
              <a:t>怎么办？可以帮帮我吗？</a:t>
            </a:r>
          </a:p>
          <a:p>
            <a:pPr algn="ctr"/>
            <a:endParaRPr kumimoji="1" lang="zh-CN" altLang="en-US" sz="2400">
              <a:solidFill>
                <a:srgbClr val="FF00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88913"/>
            <a:ext cx="8820150" cy="4525962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600" b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解法一：根据观察，</a:t>
            </a:r>
            <a:r>
              <a:rPr lang="en-US" altLang="zh-CN" sz="3600" b="1" i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zh-CN" altLang="en-US" sz="3600" b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3600" b="1" i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3600" b="1" i="1">
                <a:solidFill>
                  <a:schemeClr val="tx2"/>
                </a:solidFill>
                <a:ea typeface="楷体_GB2312" pitchFamily="49" charset="-122"/>
              </a:rPr>
              <a:t>’</a:t>
            </a:r>
            <a:r>
              <a:rPr lang="zh-CN" altLang="en-US" sz="3600" b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应是对应点，连结</a:t>
            </a:r>
            <a:r>
              <a:rPr lang="en-US" altLang="zh-CN" sz="3600" b="1" i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BB</a:t>
            </a:r>
            <a:r>
              <a:rPr lang="en-US" altLang="zh-CN" sz="3600" b="1" i="1">
                <a:solidFill>
                  <a:schemeClr val="tx2"/>
                </a:solidFill>
                <a:ea typeface="楷体_GB2312" pitchFamily="49" charset="-122"/>
              </a:rPr>
              <a:t>’</a:t>
            </a:r>
            <a:r>
              <a:rPr lang="zh-CN" altLang="en-US" sz="3600" b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，用刻度尺找出</a:t>
            </a:r>
            <a:r>
              <a:rPr lang="en-US" altLang="zh-CN" sz="3600" b="1" i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BB</a:t>
            </a:r>
            <a:r>
              <a:rPr lang="en-US" altLang="zh-CN" sz="3600" b="1" i="1">
                <a:solidFill>
                  <a:schemeClr val="tx2"/>
                </a:solidFill>
                <a:ea typeface="楷体_GB2312" pitchFamily="49" charset="-122"/>
              </a:rPr>
              <a:t>’</a:t>
            </a:r>
            <a:r>
              <a:rPr lang="zh-CN" altLang="en-US" sz="3600" b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的中点</a:t>
            </a:r>
            <a:r>
              <a:rPr lang="en-US" altLang="zh-CN" sz="3600" b="1" i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O</a:t>
            </a:r>
            <a:r>
              <a:rPr lang="zh-CN" altLang="en-US" sz="3600" b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，则点</a:t>
            </a:r>
            <a:r>
              <a:rPr lang="en-US" altLang="zh-CN" sz="3600" b="1" i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O</a:t>
            </a:r>
            <a:r>
              <a:rPr lang="zh-CN" altLang="en-US" sz="3600" b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即为所求（如图）</a:t>
            </a:r>
          </a:p>
        </p:txBody>
      </p:sp>
      <p:sp>
        <p:nvSpPr>
          <p:cNvPr id="134147" name="Line 3"/>
          <p:cNvSpPr>
            <a:spLocks noChangeAspect="1" noChangeShapeType="1"/>
          </p:cNvSpPr>
          <p:nvPr/>
        </p:nvSpPr>
        <p:spPr bwMode="auto">
          <a:xfrm flipV="1">
            <a:off x="3657600" y="4422775"/>
            <a:ext cx="1295400" cy="295275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4148" name="Oval 4"/>
          <p:cNvSpPr>
            <a:spLocks noChangeAspect="1" noChangeArrowheads="1"/>
          </p:cNvSpPr>
          <p:nvPr/>
        </p:nvSpPr>
        <p:spPr bwMode="auto">
          <a:xfrm>
            <a:off x="4284663" y="4508500"/>
            <a:ext cx="69850" cy="7143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E0C02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solidFill>
                <a:srgbClr val="0000FF"/>
              </a:solidFill>
            </a:endParaRPr>
          </a:p>
        </p:txBody>
      </p:sp>
      <p:grpSp>
        <p:nvGrpSpPr>
          <p:cNvPr id="134149" name="Group 5"/>
          <p:cNvGrpSpPr>
            <a:grpSpLocks/>
          </p:cNvGrpSpPr>
          <p:nvPr/>
        </p:nvGrpSpPr>
        <p:grpSpPr bwMode="auto">
          <a:xfrm>
            <a:off x="1547813" y="3141663"/>
            <a:ext cx="5840412" cy="2693987"/>
            <a:chOff x="975" y="1979"/>
            <a:chExt cx="3679" cy="1697"/>
          </a:xfrm>
        </p:grpSpPr>
        <p:grpSp>
          <p:nvGrpSpPr>
            <p:cNvPr id="134150" name="Group 6"/>
            <p:cNvGrpSpPr>
              <a:grpSpLocks noChangeAspect="1"/>
            </p:cNvGrpSpPr>
            <p:nvPr/>
          </p:nvGrpSpPr>
          <p:grpSpPr bwMode="auto">
            <a:xfrm>
              <a:off x="1120" y="2321"/>
              <a:ext cx="1196" cy="997"/>
              <a:chOff x="3420" y="2968"/>
              <a:chExt cx="1535" cy="1280"/>
            </a:xfrm>
          </p:grpSpPr>
          <p:sp>
            <p:nvSpPr>
              <p:cNvPr id="134151" name="Line 7"/>
              <p:cNvSpPr>
                <a:spLocks noChangeAspect="1" noChangeShapeType="1"/>
              </p:cNvSpPr>
              <p:nvPr/>
            </p:nvSpPr>
            <p:spPr bwMode="auto">
              <a:xfrm flipV="1">
                <a:off x="3420" y="2970"/>
                <a:ext cx="788" cy="1278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52" name="Line 8"/>
              <p:cNvSpPr>
                <a:spLocks noChangeAspect="1" noChangeShapeType="1"/>
              </p:cNvSpPr>
              <p:nvPr/>
            </p:nvSpPr>
            <p:spPr bwMode="auto">
              <a:xfrm>
                <a:off x="4212" y="2968"/>
                <a:ext cx="743" cy="833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53" name="Line 9"/>
              <p:cNvSpPr>
                <a:spLocks noChangeAspect="1" noChangeShapeType="1"/>
              </p:cNvSpPr>
              <p:nvPr/>
            </p:nvSpPr>
            <p:spPr bwMode="auto">
              <a:xfrm flipV="1">
                <a:off x="3420" y="3803"/>
                <a:ext cx="1530" cy="445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34154" name="Group 10"/>
            <p:cNvGrpSpPr>
              <a:grpSpLocks noChangeAspect="1"/>
            </p:cNvGrpSpPr>
            <p:nvPr/>
          </p:nvGrpSpPr>
          <p:grpSpPr bwMode="auto">
            <a:xfrm flipH="1" flipV="1">
              <a:off x="3166" y="2425"/>
              <a:ext cx="1196" cy="997"/>
              <a:chOff x="3420" y="2968"/>
              <a:chExt cx="1535" cy="1280"/>
            </a:xfrm>
          </p:grpSpPr>
          <p:sp>
            <p:nvSpPr>
              <p:cNvPr id="134155" name="Line 11"/>
              <p:cNvSpPr>
                <a:spLocks noChangeAspect="1" noChangeShapeType="1"/>
              </p:cNvSpPr>
              <p:nvPr/>
            </p:nvSpPr>
            <p:spPr bwMode="auto">
              <a:xfrm flipV="1">
                <a:off x="3420" y="2970"/>
                <a:ext cx="788" cy="1278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56" name="Line 12"/>
              <p:cNvSpPr>
                <a:spLocks noChangeAspect="1" noChangeShapeType="1"/>
              </p:cNvSpPr>
              <p:nvPr/>
            </p:nvSpPr>
            <p:spPr bwMode="auto">
              <a:xfrm>
                <a:off x="4212" y="2968"/>
                <a:ext cx="743" cy="833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57" name="Line 13"/>
              <p:cNvSpPr>
                <a:spLocks noChangeAspect="1" noChangeShapeType="1"/>
              </p:cNvSpPr>
              <p:nvPr/>
            </p:nvSpPr>
            <p:spPr bwMode="auto">
              <a:xfrm flipV="1">
                <a:off x="3420" y="3803"/>
                <a:ext cx="1530" cy="445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34158" name="Text Box 14"/>
            <p:cNvSpPr txBox="1">
              <a:spLocks noChangeArrowheads="1"/>
            </p:cNvSpPr>
            <p:nvPr/>
          </p:nvSpPr>
          <p:spPr bwMode="auto">
            <a:xfrm>
              <a:off x="975" y="3227"/>
              <a:ext cx="156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34159" name="Text Box 15"/>
            <p:cNvSpPr txBox="1">
              <a:spLocks noChangeArrowheads="1"/>
            </p:cNvSpPr>
            <p:nvPr/>
          </p:nvSpPr>
          <p:spPr bwMode="auto">
            <a:xfrm>
              <a:off x="2224" y="2939"/>
              <a:ext cx="156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34160" name="Text Box 16"/>
            <p:cNvSpPr txBox="1">
              <a:spLocks noChangeArrowheads="1"/>
            </p:cNvSpPr>
            <p:nvPr/>
          </p:nvSpPr>
          <p:spPr bwMode="auto">
            <a:xfrm>
              <a:off x="1600" y="1979"/>
              <a:ext cx="171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34161" name="Text Box 17"/>
            <p:cNvSpPr txBox="1">
              <a:spLocks noChangeArrowheads="1"/>
            </p:cNvSpPr>
            <p:nvPr/>
          </p:nvSpPr>
          <p:spPr bwMode="auto">
            <a:xfrm>
              <a:off x="4413" y="2169"/>
              <a:ext cx="241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A’</a:t>
              </a:r>
            </a:p>
          </p:txBody>
        </p:sp>
        <p:sp>
          <p:nvSpPr>
            <p:cNvPr id="134162" name="Text Box 18"/>
            <p:cNvSpPr txBox="1">
              <a:spLocks noChangeArrowheads="1"/>
            </p:cNvSpPr>
            <p:nvPr/>
          </p:nvSpPr>
          <p:spPr bwMode="auto">
            <a:xfrm>
              <a:off x="3165" y="2409"/>
              <a:ext cx="241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B’</a:t>
              </a:r>
            </a:p>
          </p:txBody>
        </p:sp>
        <p:sp>
          <p:nvSpPr>
            <p:cNvPr id="134163" name="Text Box 19"/>
            <p:cNvSpPr txBox="1">
              <a:spLocks noChangeArrowheads="1"/>
            </p:cNvSpPr>
            <p:nvPr/>
          </p:nvSpPr>
          <p:spPr bwMode="auto">
            <a:xfrm>
              <a:off x="3741" y="3369"/>
              <a:ext cx="256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C’</a:t>
              </a:r>
            </a:p>
          </p:txBody>
        </p:sp>
      </p:grpSp>
      <p:sp>
        <p:nvSpPr>
          <p:cNvPr id="134164" name="Text Box 20"/>
          <p:cNvSpPr txBox="1">
            <a:spLocks noChangeArrowheads="1"/>
          </p:cNvSpPr>
          <p:nvPr/>
        </p:nvSpPr>
        <p:spPr bwMode="auto">
          <a:xfrm>
            <a:off x="4160838" y="3908425"/>
            <a:ext cx="29368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863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84188" defTabSz="863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68375" defTabSz="863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450975" defTabSz="863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935163" defTabSz="863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392363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849563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306763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763963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 i="1">
                <a:solidFill>
                  <a:srgbClr val="0000FF"/>
                </a:solidFill>
                <a:latin typeface="Times New Roman" panose="02020603050405020304" pitchFamily="18" charset="0"/>
              </a:rPr>
              <a:t>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animBg="1"/>
      <p:bldP spid="134148" grpId="0"/>
      <p:bldP spid="13416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3924300" y="3789363"/>
            <a:ext cx="51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i="1">
                <a:solidFill>
                  <a:schemeClr val="tx2"/>
                </a:solidFill>
                <a:latin typeface="Times New Roman" panose="02020603050405020304" pitchFamily="18" charset="0"/>
                <a:ea typeface="楷体_GB2312" pitchFamily="49" charset="-122"/>
              </a:rPr>
              <a:t>O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60350"/>
            <a:ext cx="8748712" cy="4525963"/>
          </a:xfrm>
          <a:noFill/>
          <a:ln/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zh-CN" altLang="en-US" sz="3600" b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解法二：根据观察，</a:t>
            </a:r>
            <a:r>
              <a:rPr lang="en-US" altLang="zh-CN" sz="3600" b="1" i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zh-CN" altLang="en-US" sz="3600" b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3600" b="1" i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3600" b="1" i="1">
                <a:solidFill>
                  <a:srgbClr val="0E0C02"/>
                </a:solidFill>
                <a:ea typeface="楷体_GB2312" pitchFamily="49" charset="-122"/>
              </a:rPr>
              <a:t>’</a:t>
            </a:r>
            <a:r>
              <a:rPr lang="zh-CN" altLang="en-US" sz="3600" b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及</a:t>
            </a:r>
            <a:r>
              <a:rPr lang="en-US" altLang="zh-CN" sz="3600" b="1" i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zh-CN" altLang="en-US" sz="3600" b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3600" b="1" i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en-US" altLang="zh-CN" sz="3600" b="1" i="1">
                <a:solidFill>
                  <a:srgbClr val="0E0C02"/>
                </a:solidFill>
                <a:ea typeface="楷体_GB2312" pitchFamily="49" charset="-122"/>
              </a:rPr>
              <a:t>’</a:t>
            </a:r>
            <a:r>
              <a:rPr lang="zh-CN" altLang="en-US" sz="3600" b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应是两组对应点，连结</a:t>
            </a:r>
            <a:r>
              <a:rPr lang="en-US" altLang="zh-CN" sz="3600" b="1" i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BB</a:t>
            </a:r>
            <a:r>
              <a:rPr lang="en-US" altLang="zh-CN" sz="3600" b="1" i="1">
                <a:solidFill>
                  <a:srgbClr val="0E0C02"/>
                </a:solidFill>
                <a:ea typeface="楷体_GB2312" pitchFamily="49" charset="-122"/>
              </a:rPr>
              <a:t>’</a:t>
            </a:r>
            <a:r>
              <a:rPr lang="zh-CN" altLang="en-US" sz="3600" b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3600" b="1" i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CC</a:t>
            </a:r>
            <a:r>
              <a:rPr lang="en-US" altLang="zh-CN" sz="3600" b="1" i="1">
                <a:solidFill>
                  <a:srgbClr val="0E0C02"/>
                </a:solidFill>
                <a:ea typeface="楷体_GB2312" pitchFamily="49" charset="-122"/>
              </a:rPr>
              <a:t>’</a:t>
            </a:r>
            <a:r>
              <a:rPr lang="zh-CN" altLang="en-US" sz="3600" b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，</a:t>
            </a:r>
            <a:r>
              <a:rPr lang="en-US" altLang="zh-CN" sz="3600" b="1" i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BB</a:t>
            </a:r>
            <a:r>
              <a:rPr lang="en-US" altLang="zh-CN" sz="3600" b="1" i="1">
                <a:solidFill>
                  <a:srgbClr val="0E0C02"/>
                </a:solidFill>
                <a:ea typeface="楷体_GB2312" pitchFamily="49" charset="-122"/>
              </a:rPr>
              <a:t>’</a:t>
            </a:r>
            <a:r>
              <a:rPr lang="zh-CN" altLang="en-US" sz="3600" b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3600" b="1" i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CC</a:t>
            </a:r>
            <a:r>
              <a:rPr lang="en-US" altLang="zh-CN" sz="3600" b="1" i="1">
                <a:solidFill>
                  <a:srgbClr val="0E0C02"/>
                </a:solidFill>
                <a:ea typeface="楷体_GB2312" pitchFamily="49" charset="-122"/>
              </a:rPr>
              <a:t>’</a:t>
            </a:r>
            <a:r>
              <a:rPr lang="zh-CN" altLang="en-US" sz="3600" b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相交于点</a:t>
            </a:r>
            <a:r>
              <a:rPr lang="en-US" altLang="zh-CN" sz="3600" b="1" i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O</a:t>
            </a:r>
            <a:r>
              <a:rPr lang="zh-CN" altLang="en-US" sz="3600" b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，则点</a:t>
            </a:r>
            <a:r>
              <a:rPr lang="en-US" altLang="zh-CN" sz="3600" b="1" i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O</a:t>
            </a:r>
            <a:r>
              <a:rPr lang="zh-CN" altLang="en-US" sz="3600" b="1">
                <a:solidFill>
                  <a:srgbClr val="0E0C02"/>
                </a:solidFill>
                <a:latin typeface="Times New Roman" panose="02020603050405020304" pitchFamily="18" charset="0"/>
                <a:ea typeface="楷体_GB2312" pitchFamily="49" charset="-122"/>
              </a:rPr>
              <a:t>即为所求（如图）。</a:t>
            </a:r>
          </a:p>
          <a:p>
            <a:pPr marL="0" indent="0"/>
            <a:endParaRPr lang="zh-CN" altLang="en-US" sz="3600" b="1">
              <a:solidFill>
                <a:srgbClr val="0E0C02"/>
              </a:solidFill>
            </a:endParaRPr>
          </a:p>
        </p:txBody>
      </p:sp>
      <p:sp>
        <p:nvSpPr>
          <p:cNvPr id="135172" name="Line 4"/>
          <p:cNvSpPr>
            <a:spLocks noChangeAspect="1" noChangeShapeType="1"/>
          </p:cNvSpPr>
          <p:nvPr/>
        </p:nvSpPr>
        <p:spPr bwMode="auto">
          <a:xfrm flipV="1">
            <a:off x="3786188" y="4379913"/>
            <a:ext cx="704850" cy="160337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5173" name="Line 5"/>
          <p:cNvSpPr>
            <a:spLocks noChangeAspect="1" noChangeShapeType="1"/>
          </p:cNvSpPr>
          <p:nvPr/>
        </p:nvSpPr>
        <p:spPr bwMode="auto">
          <a:xfrm>
            <a:off x="2895600" y="3519488"/>
            <a:ext cx="2525713" cy="1882775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5174" name="Oval 6"/>
          <p:cNvSpPr>
            <a:spLocks noChangeAspect="1" noChangeArrowheads="1"/>
          </p:cNvSpPr>
          <p:nvPr/>
        </p:nvSpPr>
        <p:spPr bwMode="auto">
          <a:xfrm>
            <a:off x="4140200" y="4437063"/>
            <a:ext cx="69850" cy="71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E0C02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35175" name="Group 7"/>
          <p:cNvGrpSpPr>
            <a:grpSpLocks/>
          </p:cNvGrpSpPr>
          <p:nvPr/>
        </p:nvGrpSpPr>
        <p:grpSpPr bwMode="auto">
          <a:xfrm>
            <a:off x="1619250" y="2997200"/>
            <a:ext cx="5260975" cy="2774950"/>
            <a:chOff x="1007" y="1866"/>
            <a:chExt cx="3314" cy="1748"/>
          </a:xfrm>
        </p:grpSpPr>
        <p:grpSp>
          <p:nvGrpSpPr>
            <p:cNvPr id="135176" name="Group 8"/>
            <p:cNvGrpSpPr>
              <a:grpSpLocks noChangeAspect="1"/>
            </p:cNvGrpSpPr>
            <p:nvPr/>
          </p:nvGrpSpPr>
          <p:grpSpPr bwMode="auto">
            <a:xfrm>
              <a:off x="1200" y="2208"/>
              <a:ext cx="1196" cy="998"/>
              <a:chOff x="3420" y="2968"/>
              <a:chExt cx="1535" cy="1280"/>
            </a:xfrm>
          </p:grpSpPr>
          <p:sp>
            <p:nvSpPr>
              <p:cNvPr id="135177" name="Line 9"/>
              <p:cNvSpPr>
                <a:spLocks noChangeAspect="1" noChangeShapeType="1"/>
              </p:cNvSpPr>
              <p:nvPr/>
            </p:nvSpPr>
            <p:spPr bwMode="auto">
              <a:xfrm flipV="1">
                <a:off x="3420" y="2970"/>
                <a:ext cx="788" cy="1278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178" name="Line 10"/>
              <p:cNvSpPr>
                <a:spLocks noChangeAspect="1" noChangeShapeType="1"/>
              </p:cNvSpPr>
              <p:nvPr/>
            </p:nvSpPr>
            <p:spPr bwMode="auto">
              <a:xfrm>
                <a:off x="4212" y="2968"/>
                <a:ext cx="743" cy="833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179" name="Line 11"/>
              <p:cNvSpPr>
                <a:spLocks noChangeAspect="1" noChangeShapeType="1"/>
              </p:cNvSpPr>
              <p:nvPr/>
            </p:nvSpPr>
            <p:spPr bwMode="auto">
              <a:xfrm flipV="1">
                <a:off x="3420" y="3803"/>
                <a:ext cx="1530" cy="445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35180" name="Group 12"/>
            <p:cNvGrpSpPr>
              <a:grpSpLocks noChangeAspect="1"/>
            </p:cNvGrpSpPr>
            <p:nvPr/>
          </p:nvGrpSpPr>
          <p:grpSpPr bwMode="auto">
            <a:xfrm flipH="1" flipV="1">
              <a:off x="2835" y="2411"/>
              <a:ext cx="1196" cy="998"/>
              <a:chOff x="3420" y="2968"/>
              <a:chExt cx="1535" cy="1280"/>
            </a:xfrm>
          </p:grpSpPr>
          <p:sp>
            <p:nvSpPr>
              <p:cNvPr id="135181" name="Line 13"/>
              <p:cNvSpPr>
                <a:spLocks noChangeAspect="1" noChangeShapeType="1"/>
              </p:cNvSpPr>
              <p:nvPr/>
            </p:nvSpPr>
            <p:spPr bwMode="auto">
              <a:xfrm flipV="1">
                <a:off x="3420" y="2970"/>
                <a:ext cx="788" cy="1278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182" name="Line 14"/>
              <p:cNvSpPr>
                <a:spLocks noChangeAspect="1" noChangeShapeType="1"/>
              </p:cNvSpPr>
              <p:nvPr/>
            </p:nvSpPr>
            <p:spPr bwMode="auto">
              <a:xfrm>
                <a:off x="4212" y="2968"/>
                <a:ext cx="743" cy="833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183" name="Line 15"/>
              <p:cNvSpPr>
                <a:spLocks noChangeAspect="1" noChangeShapeType="1"/>
              </p:cNvSpPr>
              <p:nvPr/>
            </p:nvSpPr>
            <p:spPr bwMode="auto">
              <a:xfrm flipV="1">
                <a:off x="3420" y="3803"/>
                <a:ext cx="1530" cy="445"/>
              </a:xfrm>
              <a:prstGeom prst="line">
                <a:avLst/>
              </a:prstGeom>
              <a:noFill/>
              <a:ln w="57150">
                <a:solidFill>
                  <a:srgbClr val="0E0C0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35184" name="Text Box 16"/>
            <p:cNvSpPr txBox="1">
              <a:spLocks noChangeArrowheads="1"/>
            </p:cNvSpPr>
            <p:nvPr/>
          </p:nvSpPr>
          <p:spPr bwMode="auto">
            <a:xfrm>
              <a:off x="1007" y="3115"/>
              <a:ext cx="156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35185" name="Text Box 17"/>
            <p:cNvSpPr txBox="1">
              <a:spLocks noChangeArrowheads="1"/>
            </p:cNvSpPr>
            <p:nvPr/>
          </p:nvSpPr>
          <p:spPr bwMode="auto">
            <a:xfrm>
              <a:off x="2304" y="2826"/>
              <a:ext cx="156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35186" name="Text Box 18"/>
            <p:cNvSpPr txBox="1">
              <a:spLocks noChangeArrowheads="1"/>
            </p:cNvSpPr>
            <p:nvPr/>
          </p:nvSpPr>
          <p:spPr bwMode="auto">
            <a:xfrm>
              <a:off x="1680" y="1866"/>
              <a:ext cx="171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35187" name="Text Box 19"/>
            <p:cNvSpPr txBox="1">
              <a:spLocks noChangeArrowheads="1"/>
            </p:cNvSpPr>
            <p:nvPr/>
          </p:nvSpPr>
          <p:spPr bwMode="auto">
            <a:xfrm>
              <a:off x="4080" y="2203"/>
              <a:ext cx="241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A’</a:t>
              </a:r>
            </a:p>
          </p:txBody>
        </p:sp>
        <p:sp>
          <p:nvSpPr>
            <p:cNvPr id="135188" name="Text Box 20"/>
            <p:cNvSpPr txBox="1">
              <a:spLocks noChangeArrowheads="1"/>
            </p:cNvSpPr>
            <p:nvPr/>
          </p:nvSpPr>
          <p:spPr bwMode="auto">
            <a:xfrm>
              <a:off x="2784" y="2394"/>
              <a:ext cx="241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B’</a:t>
              </a:r>
            </a:p>
          </p:txBody>
        </p:sp>
        <p:sp>
          <p:nvSpPr>
            <p:cNvPr id="135189" name="Text Box 21"/>
            <p:cNvSpPr txBox="1">
              <a:spLocks noChangeArrowheads="1"/>
            </p:cNvSpPr>
            <p:nvPr/>
          </p:nvSpPr>
          <p:spPr bwMode="auto">
            <a:xfrm>
              <a:off x="3360" y="3307"/>
              <a:ext cx="256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84188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683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450975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935163" defTabSz="863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3923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8495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3067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763963" defTabSz="863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C’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0" grpId="0"/>
      <p:bldP spid="135172" grpId="0" animBg="1"/>
      <p:bldP spid="135173" grpId="0" animBg="1"/>
      <p:bldP spid="13517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412875"/>
            <a:ext cx="8353425" cy="375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195" name="Text Box 3"/>
          <p:cNvSpPr txBox="1">
            <a:spLocks noChangeArrowheads="1"/>
          </p:cNvSpPr>
          <p:nvPr/>
        </p:nvSpPr>
        <p:spPr bwMode="auto">
          <a:xfrm>
            <a:off x="755650" y="476250"/>
            <a:ext cx="297389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5400" b="1" dirty="0">
                <a:solidFill>
                  <a:srgbClr val="BE270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练习</a:t>
            </a:r>
            <a:r>
              <a:rPr lang="en-US" altLang="zh-CN" sz="5400" b="1" dirty="0">
                <a:solidFill>
                  <a:srgbClr val="BE270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  1.  2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85975"/>
            <a:ext cx="7535863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85975"/>
            <a:ext cx="8040688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85975"/>
            <a:ext cx="8040688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85975"/>
            <a:ext cx="8040688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22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85975"/>
            <a:ext cx="8040688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22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85975"/>
            <a:ext cx="8040688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7224" name="Group 8"/>
          <p:cNvGrpSpPr>
            <a:grpSpLocks/>
          </p:cNvGrpSpPr>
          <p:nvPr/>
        </p:nvGrpSpPr>
        <p:grpSpPr bwMode="auto">
          <a:xfrm>
            <a:off x="4500563" y="476250"/>
            <a:ext cx="4249737" cy="1738313"/>
            <a:chOff x="521" y="3113"/>
            <a:chExt cx="2903" cy="1049"/>
          </a:xfrm>
        </p:grpSpPr>
        <p:pic>
          <p:nvPicPr>
            <p:cNvPr id="137225" name="Picture 9" descr="米老鼠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" y="3158"/>
              <a:ext cx="1025" cy="10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7226" name="AutoShape 10"/>
            <p:cNvSpPr>
              <a:spLocks noChangeArrowheads="1"/>
            </p:cNvSpPr>
            <p:nvPr/>
          </p:nvSpPr>
          <p:spPr bwMode="auto">
            <a:xfrm>
              <a:off x="1882" y="3113"/>
              <a:ext cx="1542" cy="273"/>
            </a:xfrm>
            <a:prstGeom prst="wedgeRoundRectCallout">
              <a:avLst>
                <a:gd name="adj1" fmla="val -94875"/>
                <a:gd name="adj2" fmla="val 139009"/>
                <a:gd name="adj3" fmla="val 16667"/>
              </a:avLst>
            </a:prstGeom>
            <a:solidFill>
              <a:srgbClr val="CEFEC6"/>
            </a:solidFill>
            <a:ln w="9525" algn="ctr">
              <a:solidFill>
                <a:srgbClr val="20C604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CN" altLang="en-US" sz="2400" b="1">
                  <a:solidFill>
                    <a:srgbClr val="9933FF"/>
                  </a:solidFill>
                </a:rPr>
                <a:t>你学会了吗</a:t>
              </a:r>
              <a:r>
                <a:rPr lang="en-US" altLang="zh-CN" sz="2400" b="1">
                  <a:solidFill>
                    <a:srgbClr val="9933FF"/>
                  </a:solidFill>
                </a:rPr>
                <a:t>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484313"/>
            <a:ext cx="7456487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243" name="Picture 3" descr="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0"/>
            <a:ext cx="1657350" cy="153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0"/>
            <a:ext cx="7456487" cy="591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9267" name="Picture 3" descr="GIF-37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4868863"/>
            <a:ext cx="914400" cy="82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WordArt 3"/>
          <p:cNvSpPr>
            <a:spLocks noChangeArrowheads="1" noChangeShapeType="1" noTextEdit="1"/>
          </p:cNvSpPr>
          <p:nvPr/>
        </p:nvSpPr>
        <p:spPr bwMode="auto">
          <a:xfrm>
            <a:off x="3203575" y="477838"/>
            <a:ext cx="3529013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谢谢！</a:t>
            </a:r>
          </a:p>
        </p:txBody>
      </p:sp>
      <p:grpSp>
        <p:nvGrpSpPr>
          <p:cNvPr id="140294" name="Group 6"/>
          <p:cNvGrpSpPr>
            <a:grpSpLocks/>
          </p:cNvGrpSpPr>
          <p:nvPr/>
        </p:nvGrpSpPr>
        <p:grpSpPr bwMode="auto">
          <a:xfrm>
            <a:off x="685800" y="457200"/>
            <a:ext cx="2089150" cy="1192213"/>
            <a:chOff x="672" y="3493"/>
            <a:chExt cx="4176" cy="539"/>
          </a:xfrm>
        </p:grpSpPr>
        <p:sp>
          <p:nvSpPr>
            <p:cNvPr id="140295" name="AutoShape 7"/>
            <p:cNvSpPr>
              <a:spLocks noChangeArrowheads="1"/>
            </p:cNvSpPr>
            <p:nvPr/>
          </p:nvSpPr>
          <p:spPr bwMode="auto">
            <a:xfrm>
              <a:off x="672" y="3504"/>
              <a:ext cx="4080" cy="528"/>
            </a:xfrm>
            <a:prstGeom prst="horizontalScroll">
              <a:avLst>
                <a:gd name="adj" fmla="val 12500"/>
              </a:avLst>
            </a:prstGeom>
            <a:gradFill rotWithShape="0">
              <a:gsLst>
                <a:gs pos="0">
                  <a:srgbClr val="FFEDED"/>
                </a:gs>
                <a:gs pos="100000">
                  <a:srgbClr val="FFFFFF"/>
                </a:gs>
              </a:gsLst>
              <a:path path="rect">
                <a:fillToRect r="100000" b="100000"/>
              </a:path>
            </a:gradFill>
            <a:ln w="9525">
              <a:solidFill>
                <a:srgbClr val="0000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0296" name="Text Box 8"/>
            <p:cNvSpPr txBox="1">
              <a:spLocks noChangeArrowheads="1"/>
            </p:cNvSpPr>
            <p:nvPr/>
          </p:nvSpPr>
          <p:spPr bwMode="auto">
            <a:xfrm>
              <a:off x="719" y="3493"/>
              <a:ext cx="4129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EDED"/>
                      </a:gs>
                      <a:gs pos="100000">
                        <a:srgbClr val="FFFFFF"/>
                      </a:gs>
                    </a:gsLst>
                    <a:path path="rect">
                      <a:fillToRect r="100000" b="10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endParaRPr lang="zh-CN" altLang="en-US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幼圆" panose="02010509060101010101" pitchFamily="49" charset="-122"/>
              </a:endParaRPr>
            </a:p>
          </p:txBody>
        </p:sp>
      </p:grpSp>
      <p:sp>
        <p:nvSpPr>
          <p:cNvPr id="140297" name="Text Box 9"/>
          <p:cNvSpPr txBox="1">
            <a:spLocks noChangeArrowheads="1"/>
          </p:cNvSpPr>
          <p:nvPr/>
        </p:nvSpPr>
        <p:spPr bwMode="auto">
          <a:xfrm>
            <a:off x="1117600" y="817563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en-US" sz="2800" b="1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下课了</a:t>
            </a:r>
            <a:r>
              <a:rPr lang="en-US" altLang="zh-CN" sz="2800" b="1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!</a:t>
            </a:r>
          </a:p>
        </p:txBody>
      </p:sp>
      <p:sp>
        <p:nvSpPr>
          <p:cNvPr id="140298" name="WordArt 10"/>
          <p:cNvSpPr>
            <a:spLocks noChangeArrowheads="1" noChangeShapeType="1" noTextEdit="1"/>
          </p:cNvSpPr>
          <p:nvPr/>
        </p:nvSpPr>
        <p:spPr bwMode="auto">
          <a:xfrm>
            <a:off x="2700338" y="4508500"/>
            <a:ext cx="3527425" cy="15843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宋体" panose="02010600030101010101" pitchFamily="2" charset="-122"/>
              </a:rPr>
              <a:t>再见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260350"/>
            <a:ext cx="7694612" cy="1624013"/>
          </a:xfrm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zh-CN" b="1">
                <a:solidFill>
                  <a:srgbClr val="FF0000"/>
                </a:solidFill>
              </a:rPr>
              <a:t>3.</a:t>
            </a:r>
            <a:r>
              <a:rPr lang="zh-CN" altLang="en-US" b="1">
                <a:solidFill>
                  <a:srgbClr val="FF0000"/>
                </a:solidFill>
              </a:rPr>
              <a:t>图形的旋转</a:t>
            </a:r>
            <a:r>
              <a:rPr lang="zh-CN" altLang="en-US" b="1"/>
              <a:t>：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b="1"/>
              <a:t>        </a:t>
            </a:r>
            <a:r>
              <a:rPr lang="zh-CN" altLang="en-US" sz="2800" b="1"/>
              <a:t>在平面内，将一个图形绕一个定点旋转一定的角度，这样的图形变换称为</a:t>
            </a:r>
            <a:r>
              <a:rPr lang="zh-CN" altLang="en-US" sz="2800" b="1">
                <a:solidFill>
                  <a:srgbClr val="FF0000"/>
                </a:solidFill>
              </a:rPr>
              <a:t>图形的旋转</a:t>
            </a:r>
            <a:r>
              <a:rPr lang="zh-CN" altLang="en-US" sz="2800" b="1"/>
              <a:t>，这个定点称为</a:t>
            </a:r>
            <a:r>
              <a:rPr lang="zh-CN" altLang="en-US" sz="2800" b="1">
                <a:solidFill>
                  <a:srgbClr val="FF0000"/>
                </a:solidFill>
              </a:rPr>
              <a:t>旋转中心</a:t>
            </a:r>
            <a:r>
              <a:rPr lang="zh-CN" altLang="en-US" sz="2800" b="1"/>
              <a:t>，旋转的角度称为</a:t>
            </a:r>
            <a:r>
              <a:rPr lang="zh-CN" altLang="en-US" sz="2800" b="1">
                <a:solidFill>
                  <a:srgbClr val="FF0000"/>
                </a:solidFill>
              </a:rPr>
              <a:t>旋转角</a:t>
            </a:r>
            <a:r>
              <a:rPr lang="en-US" altLang="zh-CN" sz="2800" b="1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zh-CN" altLang="en-US" sz="2800" b="1"/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539750" y="2852738"/>
            <a:ext cx="8839200" cy="263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1" lang="en-US" altLang="zh-CN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4.</a:t>
            </a:r>
            <a:r>
              <a:rPr kumimoji="1" lang="zh-CN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图形的旋转的性质</a:t>
            </a:r>
            <a:r>
              <a:rPr kumimoji="1"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：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20000"/>
              <a:buFont typeface="Wingdings" panose="05000000000000000000" pitchFamily="2" charset="2"/>
              <a:buNone/>
            </a:pPr>
            <a:r>
              <a:rPr kumimoji="1" lang="zh-CN" altLang="zh-CN" b="1">
                <a:effectLst>
                  <a:outerShdw blurRad="38100" dist="38100" dir="2700000" algn="tl">
                    <a:srgbClr val="C0C0C0"/>
                  </a:outerShdw>
                </a:effectLst>
              </a:rPr>
              <a:t>①</a:t>
            </a:r>
            <a:r>
              <a:rPr kumimoji="1"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、旋转前后的图形</a:t>
            </a:r>
            <a:r>
              <a:rPr kumimoji="1" lang="zh-CN" altLang="en-US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全等</a:t>
            </a:r>
            <a:r>
              <a:rPr kumimoji="1"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.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20000"/>
              <a:buFont typeface="Wingdings" panose="05000000000000000000" pitchFamily="2" charset="2"/>
              <a:buNone/>
            </a:pPr>
            <a:r>
              <a:rPr kumimoji="1" lang="zh-CN" altLang="zh-CN" b="1">
                <a:effectLst>
                  <a:outerShdw blurRad="38100" dist="38100" dir="2700000" algn="tl">
                    <a:srgbClr val="C0C0C0"/>
                  </a:outerShdw>
                </a:effectLst>
              </a:rPr>
              <a:t>②</a:t>
            </a:r>
            <a:r>
              <a:rPr kumimoji="1"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、对应点到旋转中心的距离</a:t>
            </a:r>
            <a:r>
              <a:rPr kumimoji="1" lang="zh-CN" altLang="en-US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相等</a:t>
            </a:r>
            <a:r>
              <a:rPr kumimoji="1"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.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20000"/>
              <a:buFont typeface="Wingdings" panose="05000000000000000000" pitchFamily="2" charset="2"/>
              <a:buNone/>
            </a:pPr>
            <a:r>
              <a:rPr kumimoji="1" lang="zh-CN" altLang="zh-CN" b="1">
                <a:effectLst>
                  <a:outerShdw blurRad="38100" dist="38100" dir="2700000" algn="tl">
                    <a:srgbClr val="C0C0C0"/>
                  </a:outerShdw>
                </a:effectLst>
              </a:rPr>
              <a:t>③</a:t>
            </a:r>
            <a:r>
              <a:rPr kumimoji="1"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、对应点与旋转中心所连线段的夹角等于旋转角</a:t>
            </a:r>
            <a:r>
              <a:rPr kumimoji="1"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.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20000"/>
              <a:buFont typeface="Wingdings" panose="05000000000000000000" pitchFamily="2" charset="2"/>
              <a:buNone/>
            </a:pPr>
            <a:endParaRPr kumimoji="1" lang="zh-CN" altLang="en-US" sz="2800" b="1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611188" y="5013325"/>
            <a:ext cx="7924800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1" lang="en-US" altLang="zh-CN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5.</a:t>
            </a:r>
            <a:r>
              <a:rPr kumimoji="1" lang="zh-CN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图形的旋转的作图</a:t>
            </a:r>
            <a:r>
              <a:rPr kumimoji="1"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：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 typeface="Wingdings" panose="05000000000000000000" pitchFamily="2" charset="2"/>
              <a:buNone/>
            </a:pPr>
            <a:r>
              <a:rPr kumimoji="1"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   先连结</a:t>
            </a:r>
            <a:r>
              <a:rPr kumimoji="1" lang="zh-CN" altLang="zh-CN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，</a:t>
            </a:r>
            <a:r>
              <a:rPr kumimoji="1"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再</a:t>
            </a:r>
            <a:r>
              <a:rPr kumimoji="1"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作角，最后截取</a:t>
            </a:r>
            <a:r>
              <a:rPr kumimoji="1"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 autoUpdateAnimBg="0"/>
      <p:bldP spid="115715" grpId="0" build="p" autoUpdateAnimBg="0"/>
      <p:bldP spid="11571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738" name="Group 2"/>
          <p:cNvGrpSpPr>
            <a:grpSpLocks/>
          </p:cNvGrpSpPr>
          <p:nvPr/>
        </p:nvGrpSpPr>
        <p:grpSpPr bwMode="auto">
          <a:xfrm>
            <a:off x="611188" y="1141413"/>
            <a:ext cx="3652837" cy="2589212"/>
            <a:chOff x="43" y="100"/>
            <a:chExt cx="2301" cy="1631"/>
          </a:xfrm>
        </p:grpSpPr>
        <p:sp>
          <p:nvSpPr>
            <p:cNvPr id="116739" name="AutoShape 3"/>
            <p:cNvSpPr>
              <a:spLocks noChangeArrowheads="1"/>
            </p:cNvSpPr>
            <p:nvPr/>
          </p:nvSpPr>
          <p:spPr bwMode="auto">
            <a:xfrm>
              <a:off x="43" y="100"/>
              <a:ext cx="1152" cy="81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6740" name="AutoShape 4"/>
            <p:cNvSpPr>
              <a:spLocks noChangeArrowheads="1"/>
            </p:cNvSpPr>
            <p:nvPr/>
          </p:nvSpPr>
          <p:spPr bwMode="auto">
            <a:xfrm rot="-10800000">
              <a:off x="1192" y="915"/>
              <a:ext cx="1152" cy="816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16741" name="Group 5"/>
          <p:cNvGrpSpPr>
            <a:grpSpLocks/>
          </p:cNvGrpSpPr>
          <p:nvPr/>
        </p:nvGrpSpPr>
        <p:grpSpPr bwMode="auto">
          <a:xfrm>
            <a:off x="1979613" y="1989138"/>
            <a:ext cx="3200400" cy="2286000"/>
            <a:chOff x="3168" y="2736"/>
            <a:chExt cx="2016" cy="1440"/>
          </a:xfrm>
        </p:grpSpPr>
        <p:sp>
          <p:nvSpPr>
            <p:cNvPr id="116742" name="AutoShape 6"/>
            <p:cNvSpPr>
              <a:spLocks noChangeArrowheads="1"/>
            </p:cNvSpPr>
            <p:nvPr/>
          </p:nvSpPr>
          <p:spPr bwMode="auto">
            <a:xfrm rot="-10800000">
              <a:off x="3456" y="3024"/>
              <a:ext cx="1152" cy="816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6743" name="Text Box 7"/>
            <p:cNvSpPr txBox="1">
              <a:spLocks noChangeArrowheads="1"/>
            </p:cNvSpPr>
            <p:nvPr/>
          </p:nvSpPr>
          <p:spPr bwMode="auto">
            <a:xfrm>
              <a:off x="3168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40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16744" name="Text Box 8"/>
            <p:cNvSpPr txBox="1">
              <a:spLocks noChangeArrowheads="1"/>
            </p:cNvSpPr>
            <p:nvPr/>
          </p:nvSpPr>
          <p:spPr bwMode="auto">
            <a:xfrm>
              <a:off x="4512" y="2784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400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116745" name="Text Box 9"/>
            <p:cNvSpPr txBox="1">
              <a:spLocks noChangeArrowheads="1"/>
            </p:cNvSpPr>
            <p:nvPr/>
          </p:nvSpPr>
          <p:spPr bwMode="auto">
            <a:xfrm>
              <a:off x="3888" y="3888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400">
                  <a:latin typeface="Times New Roman" panose="02020603050405020304" pitchFamily="18" charset="0"/>
                </a:rPr>
                <a:t>E</a:t>
              </a:r>
            </a:p>
          </p:txBody>
        </p:sp>
      </p:grpSp>
      <p:sp>
        <p:nvSpPr>
          <p:cNvPr id="116746" name="AutoShape 10"/>
          <p:cNvSpPr>
            <a:spLocks noChangeArrowheads="1"/>
          </p:cNvSpPr>
          <p:nvPr/>
        </p:nvSpPr>
        <p:spPr bwMode="auto">
          <a:xfrm>
            <a:off x="598488" y="1144588"/>
            <a:ext cx="1828800" cy="1295400"/>
          </a:xfrm>
          <a:prstGeom prst="triangle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6747" name="Text Box 11"/>
          <p:cNvSpPr txBox="1">
            <a:spLocks noChangeArrowheads="1"/>
          </p:cNvSpPr>
          <p:nvPr/>
        </p:nvSpPr>
        <p:spPr bwMode="auto">
          <a:xfrm>
            <a:off x="2195513" y="23495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16748" name="Text Box 12"/>
          <p:cNvSpPr txBox="1">
            <a:spLocks noChangeArrowheads="1"/>
          </p:cNvSpPr>
          <p:nvPr/>
        </p:nvSpPr>
        <p:spPr bwMode="auto">
          <a:xfrm>
            <a:off x="1065213" y="884238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16749" name="Text Box 13"/>
          <p:cNvSpPr txBox="1">
            <a:spLocks noChangeArrowheads="1"/>
          </p:cNvSpPr>
          <p:nvPr/>
        </p:nvSpPr>
        <p:spPr bwMode="auto">
          <a:xfrm>
            <a:off x="268288" y="2363788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16750" name="AutoShape 14"/>
          <p:cNvSpPr>
            <a:spLocks noChangeArrowheads="1"/>
          </p:cNvSpPr>
          <p:nvPr/>
        </p:nvSpPr>
        <p:spPr bwMode="auto">
          <a:xfrm>
            <a:off x="468313" y="188913"/>
            <a:ext cx="3962400" cy="750887"/>
          </a:xfrm>
          <a:prstGeom prst="bevel">
            <a:avLst>
              <a:gd name="adj" fmla="val 125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二</a:t>
            </a:r>
            <a:r>
              <a:rPr lang="en-US" altLang="zh-CN"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.</a:t>
            </a:r>
            <a:r>
              <a:rPr lang="zh-CN" alt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新课探究</a:t>
            </a:r>
          </a:p>
        </p:txBody>
      </p:sp>
      <p:sp>
        <p:nvSpPr>
          <p:cNvPr id="116751" name="Rectangle 15"/>
          <p:cNvSpPr>
            <a:spLocks noChangeArrowheads="1"/>
          </p:cNvSpPr>
          <p:nvPr/>
        </p:nvSpPr>
        <p:spPr bwMode="auto">
          <a:xfrm>
            <a:off x="1908175" y="908050"/>
            <a:ext cx="7235825" cy="251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b="1"/>
              <a:t>       </a:t>
            </a:r>
            <a:r>
              <a:rPr lang="zh-CN" altLang="en-US" b="1">
                <a:solidFill>
                  <a:srgbClr val="FF0000"/>
                </a:solidFill>
              </a:rPr>
              <a:t>如果将一个图形绕一点旋转</a:t>
            </a:r>
            <a:r>
              <a:rPr lang="en-US" altLang="zh-CN" b="1">
                <a:solidFill>
                  <a:srgbClr val="FF0000"/>
                </a:solidFill>
              </a:rPr>
              <a:t>180</a:t>
            </a:r>
            <a:r>
              <a:rPr lang="zh-CN" altLang="en-US" b="1">
                <a:solidFill>
                  <a:srgbClr val="FF0000"/>
                </a:solidFill>
              </a:rPr>
              <a:t>度得到一个新的图形，这样的两个图形是什么关系呢？</a:t>
            </a:r>
          </a:p>
        </p:txBody>
      </p:sp>
      <p:sp>
        <p:nvSpPr>
          <p:cNvPr id="116752" name="AutoShape 16"/>
          <p:cNvSpPr>
            <a:spLocks noChangeArrowheads="1"/>
          </p:cNvSpPr>
          <p:nvPr/>
        </p:nvSpPr>
        <p:spPr bwMode="auto">
          <a:xfrm>
            <a:off x="4787900" y="3141663"/>
            <a:ext cx="3962400" cy="1219200"/>
          </a:xfrm>
          <a:prstGeom prst="cloudCallout">
            <a:avLst>
              <a:gd name="adj1" fmla="val -49037"/>
              <a:gd name="adj2" fmla="val 111329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kumimoji="1" lang="zh-CN" altLang="en-US" sz="2400">
              <a:solidFill>
                <a:srgbClr val="FF0000"/>
              </a:solidFill>
              <a:ea typeface="华文行楷" panose="02010800040101010101" pitchFamily="2" charset="-122"/>
            </a:endParaRPr>
          </a:p>
          <a:p>
            <a:pPr algn="ctr">
              <a:spcBef>
                <a:spcPct val="50000"/>
              </a:spcBef>
            </a:pPr>
            <a:r>
              <a:rPr kumimoji="1" lang="zh-CN" altLang="en-US" sz="2400">
                <a:solidFill>
                  <a:srgbClr val="FF0000"/>
                </a:solidFill>
                <a:ea typeface="华文行楷" panose="02010800040101010101" pitchFamily="2" charset="-122"/>
              </a:rPr>
              <a:t>你知道吗？可以告诉我吗？</a:t>
            </a:r>
          </a:p>
          <a:p>
            <a:pPr algn="ctr"/>
            <a:endParaRPr kumimoji="1" lang="zh-CN" altLang="en-US" sz="2400">
              <a:solidFill>
                <a:srgbClr val="FF00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pic>
        <p:nvPicPr>
          <p:cNvPr id="116753" name="Picture 17" descr="002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5157788"/>
            <a:ext cx="3319463" cy="115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549275"/>
            <a:ext cx="7373938" cy="368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786" name="Group 2"/>
          <p:cNvGrpSpPr>
            <a:grpSpLocks/>
          </p:cNvGrpSpPr>
          <p:nvPr/>
        </p:nvGrpSpPr>
        <p:grpSpPr bwMode="auto">
          <a:xfrm>
            <a:off x="468313" y="2921000"/>
            <a:ext cx="2808287" cy="3100388"/>
            <a:chOff x="295" y="1840"/>
            <a:chExt cx="1769" cy="1953"/>
          </a:xfrm>
        </p:grpSpPr>
        <p:grpSp>
          <p:nvGrpSpPr>
            <p:cNvPr id="118787" name="Group 3"/>
            <p:cNvGrpSpPr>
              <a:grpSpLocks/>
            </p:cNvGrpSpPr>
            <p:nvPr/>
          </p:nvGrpSpPr>
          <p:grpSpPr bwMode="auto">
            <a:xfrm>
              <a:off x="295" y="1840"/>
              <a:ext cx="1769" cy="1953"/>
              <a:chOff x="249" y="1885"/>
              <a:chExt cx="1769" cy="1953"/>
            </a:xfrm>
          </p:grpSpPr>
          <p:grpSp>
            <p:nvGrpSpPr>
              <p:cNvPr id="118788" name="Group 4"/>
              <p:cNvGrpSpPr>
                <a:grpSpLocks/>
              </p:cNvGrpSpPr>
              <p:nvPr/>
            </p:nvGrpSpPr>
            <p:grpSpPr bwMode="auto">
              <a:xfrm>
                <a:off x="431" y="1885"/>
                <a:ext cx="1587" cy="1772"/>
                <a:chOff x="431" y="1885"/>
                <a:chExt cx="1587" cy="1772"/>
              </a:xfrm>
            </p:grpSpPr>
            <p:sp>
              <p:nvSpPr>
                <p:cNvPr id="118789" name="AutoShape 5"/>
                <p:cNvSpPr>
                  <a:spLocks noChangeArrowheads="1"/>
                </p:cNvSpPr>
                <p:nvPr/>
              </p:nvSpPr>
              <p:spPr bwMode="auto">
                <a:xfrm rot="-8459551">
                  <a:off x="1338" y="1885"/>
                  <a:ext cx="680" cy="7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790" name="AutoShape 6"/>
                <p:cNvSpPr>
                  <a:spLocks noChangeArrowheads="1"/>
                </p:cNvSpPr>
                <p:nvPr/>
              </p:nvSpPr>
              <p:spPr bwMode="auto">
                <a:xfrm rot="2340449">
                  <a:off x="431" y="2886"/>
                  <a:ext cx="680" cy="771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18791" name="Freeform 7"/>
              <p:cNvSpPr>
                <a:spLocks/>
              </p:cNvSpPr>
              <p:nvPr/>
            </p:nvSpPr>
            <p:spPr bwMode="auto">
              <a:xfrm>
                <a:off x="249" y="3475"/>
                <a:ext cx="363" cy="363"/>
              </a:xfrm>
              <a:custGeom>
                <a:avLst/>
                <a:gdLst>
                  <a:gd name="T0" fmla="*/ 181 w 363"/>
                  <a:gd name="T1" fmla="*/ 0 h 363"/>
                  <a:gd name="T2" fmla="*/ 0 w 363"/>
                  <a:gd name="T3" fmla="*/ 46 h 363"/>
                  <a:gd name="T4" fmla="*/ 317 w 363"/>
                  <a:gd name="T5" fmla="*/ 363 h 363"/>
                  <a:gd name="T6" fmla="*/ 363 w 363"/>
                  <a:gd name="T7" fmla="*/ 137 h 363"/>
                  <a:gd name="T8" fmla="*/ 181 w 363"/>
                  <a:gd name="T9" fmla="*/ 0 h 3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3" h="363">
                    <a:moveTo>
                      <a:pt x="181" y="0"/>
                    </a:moveTo>
                    <a:lnTo>
                      <a:pt x="0" y="46"/>
                    </a:lnTo>
                    <a:lnTo>
                      <a:pt x="317" y="363"/>
                    </a:lnTo>
                    <a:lnTo>
                      <a:pt x="363" y="137"/>
                    </a:lnTo>
                    <a:lnTo>
                      <a:pt x="181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118792" name="Oval 8"/>
              <p:cNvSpPr>
                <a:spLocks noChangeArrowheads="1"/>
              </p:cNvSpPr>
              <p:nvPr/>
            </p:nvSpPr>
            <p:spPr bwMode="auto">
              <a:xfrm>
                <a:off x="673" y="3566"/>
                <a:ext cx="136" cy="136"/>
              </a:xfrm>
              <a:prstGeom prst="ellipse">
                <a:avLst/>
              </a:prstGeom>
              <a:solidFill>
                <a:srgbClr val="F4F43E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793" name="Oval 9"/>
              <p:cNvSpPr>
                <a:spLocks noChangeArrowheads="1"/>
              </p:cNvSpPr>
              <p:nvPr/>
            </p:nvSpPr>
            <p:spPr bwMode="auto">
              <a:xfrm>
                <a:off x="809" y="3059"/>
                <a:ext cx="136" cy="136"/>
              </a:xfrm>
              <a:prstGeom prst="ellipse">
                <a:avLst/>
              </a:prstGeom>
              <a:solidFill>
                <a:srgbClr val="BE270E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18794" name="Line 10"/>
            <p:cNvSpPr>
              <a:spLocks noChangeShapeType="1"/>
            </p:cNvSpPr>
            <p:nvPr/>
          </p:nvSpPr>
          <p:spPr bwMode="auto">
            <a:xfrm flipV="1">
              <a:off x="1066" y="2795"/>
              <a:ext cx="136" cy="1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grpSp>
        <p:nvGrpSpPr>
          <p:cNvPr id="118795" name="Group 11"/>
          <p:cNvGrpSpPr>
            <a:grpSpLocks/>
          </p:cNvGrpSpPr>
          <p:nvPr/>
        </p:nvGrpSpPr>
        <p:grpSpPr bwMode="auto">
          <a:xfrm>
            <a:off x="468313" y="4510088"/>
            <a:ext cx="1368425" cy="1511300"/>
            <a:chOff x="249" y="2886"/>
            <a:chExt cx="862" cy="952"/>
          </a:xfrm>
        </p:grpSpPr>
        <p:sp>
          <p:nvSpPr>
            <p:cNvPr id="118796" name="AutoShape 12"/>
            <p:cNvSpPr>
              <a:spLocks noChangeArrowheads="1"/>
            </p:cNvSpPr>
            <p:nvPr/>
          </p:nvSpPr>
          <p:spPr bwMode="auto">
            <a:xfrm rot="2340449">
              <a:off x="431" y="2886"/>
              <a:ext cx="680" cy="77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8797" name="Freeform 13"/>
            <p:cNvSpPr>
              <a:spLocks/>
            </p:cNvSpPr>
            <p:nvPr/>
          </p:nvSpPr>
          <p:spPr bwMode="auto">
            <a:xfrm>
              <a:off x="249" y="3475"/>
              <a:ext cx="363" cy="363"/>
            </a:xfrm>
            <a:custGeom>
              <a:avLst/>
              <a:gdLst>
                <a:gd name="T0" fmla="*/ 181 w 363"/>
                <a:gd name="T1" fmla="*/ 0 h 363"/>
                <a:gd name="T2" fmla="*/ 0 w 363"/>
                <a:gd name="T3" fmla="*/ 46 h 363"/>
                <a:gd name="T4" fmla="*/ 317 w 363"/>
                <a:gd name="T5" fmla="*/ 363 h 363"/>
                <a:gd name="T6" fmla="*/ 363 w 363"/>
                <a:gd name="T7" fmla="*/ 137 h 363"/>
                <a:gd name="T8" fmla="*/ 181 w 363"/>
                <a:gd name="T9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3" h="363">
                  <a:moveTo>
                    <a:pt x="181" y="0"/>
                  </a:moveTo>
                  <a:lnTo>
                    <a:pt x="0" y="46"/>
                  </a:lnTo>
                  <a:lnTo>
                    <a:pt x="317" y="363"/>
                  </a:lnTo>
                  <a:lnTo>
                    <a:pt x="363" y="137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8798" name="Oval 14"/>
            <p:cNvSpPr>
              <a:spLocks noChangeArrowheads="1"/>
            </p:cNvSpPr>
            <p:nvPr/>
          </p:nvSpPr>
          <p:spPr bwMode="auto">
            <a:xfrm>
              <a:off x="673" y="3566"/>
              <a:ext cx="136" cy="136"/>
            </a:xfrm>
            <a:prstGeom prst="ellipse">
              <a:avLst/>
            </a:prstGeom>
            <a:solidFill>
              <a:srgbClr val="F4F43E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8799" name="Oval 15"/>
            <p:cNvSpPr>
              <a:spLocks noChangeArrowheads="1"/>
            </p:cNvSpPr>
            <p:nvPr/>
          </p:nvSpPr>
          <p:spPr bwMode="auto">
            <a:xfrm>
              <a:off x="809" y="3059"/>
              <a:ext cx="136" cy="136"/>
            </a:xfrm>
            <a:prstGeom prst="ellipse">
              <a:avLst/>
            </a:prstGeom>
            <a:solidFill>
              <a:srgbClr val="BE270E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18800" name="Group 16"/>
          <p:cNvGrpSpPr>
            <a:grpSpLocks/>
          </p:cNvGrpSpPr>
          <p:nvPr/>
        </p:nvGrpSpPr>
        <p:grpSpPr bwMode="auto">
          <a:xfrm>
            <a:off x="4427538" y="3213100"/>
            <a:ext cx="3600450" cy="3168650"/>
            <a:chOff x="2789" y="2024"/>
            <a:chExt cx="2268" cy="1996"/>
          </a:xfrm>
        </p:grpSpPr>
        <p:sp>
          <p:nvSpPr>
            <p:cNvPr id="118801" name="AutoShape 17"/>
            <p:cNvSpPr>
              <a:spLocks noChangeArrowheads="1"/>
            </p:cNvSpPr>
            <p:nvPr/>
          </p:nvSpPr>
          <p:spPr bwMode="auto">
            <a:xfrm>
              <a:off x="2789" y="2024"/>
              <a:ext cx="1134" cy="998"/>
            </a:xfrm>
            <a:prstGeom prst="triangle">
              <a:avLst>
                <a:gd name="adj" fmla="val 1577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8802" name="AutoShape 18"/>
            <p:cNvSpPr>
              <a:spLocks noChangeArrowheads="1"/>
            </p:cNvSpPr>
            <p:nvPr/>
          </p:nvSpPr>
          <p:spPr bwMode="auto">
            <a:xfrm rot="-10800000">
              <a:off x="3923" y="3022"/>
              <a:ext cx="1134" cy="998"/>
            </a:xfrm>
            <a:prstGeom prst="triangle">
              <a:avLst>
                <a:gd name="adj" fmla="val 15778"/>
              </a:avLst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18803" name="Group 19"/>
          <p:cNvGrpSpPr>
            <a:grpSpLocks/>
          </p:cNvGrpSpPr>
          <p:nvPr/>
        </p:nvGrpSpPr>
        <p:grpSpPr bwMode="auto">
          <a:xfrm rot="-10800000">
            <a:off x="2179638" y="2733675"/>
            <a:ext cx="1368425" cy="1511300"/>
            <a:chOff x="249" y="2886"/>
            <a:chExt cx="862" cy="952"/>
          </a:xfrm>
        </p:grpSpPr>
        <p:sp>
          <p:nvSpPr>
            <p:cNvPr id="118804" name="AutoShape 20"/>
            <p:cNvSpPr>
              <a:spLocks noChangeArrowheads="1"/>
            </p:cNvSpPr>
            <p:nvPr/>
          </p:nvSpPr>
          <p:spPr bwMode="auto">
            <a:xfrm rot="2340449">
              <a:off x="431" y="2886"/>
              <a:ext cx="680" cy="77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8805" name="Freeform 21"/>
            <p:cNvSpPr>
              <a:spLocks/>
            </p:cNvSpPr>
            <p:nvPr/>
          </p:nvSpPr>
          <p:spPr bwMode="auto">
            <a:xfrm>
              <a:off x="249" y="3475"/>
              <a:ext cx="363" cy="363"/>
            </a:xfrm>
            <a:custGeom>
              <a:avLst/>
              <a:gdLst>
                <a:gd name="T0" fmla="*/ 181 w 363"/>
                <a:gd name="T1" fmla="*/ 0 h 363"/>
                <a:gd name="T2" fmla="*/ 0 w 363"/>
                <a:gd name="T3" fmla="*/ 46 h 363"/>
                <a:gd name="T4" fmla="*/ 317 w 363"/>
                <a:gd name="T5" fmla="*/ 363 h 363"/>
                <a:gd name="T6" fmla="*/ 363 w 363"/>
                <a:gd name="T7" fmla="*/ 137 h 363"/>
                <a:gd name="T8" fmla="*/ 181 w 363"/>
                <a:gd name="T9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3" h="363">
                  <a:moveTo>
                    <a:pt x="181" y="0"/>
                  </a:moveTo>
                  <a:lnTo>
                    <a:pt x="0" y="46"/>
                  </a:lnTo>
                  <a:lnTo>
                    <a:pt x="317" y="363"/>
                  </a:lnTo>
                  <a:lnTo>
                    <a:pt x="363" y="137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8806" name="Oval 22"/>
            <p:cNvSpPr>
              <a:spLocks noChangeArrowheads="1"/>
            </p:cNvSpPr>
            <p:nvPr/>
          </p:nvSpPr>
          <p:spPr bwMode="auto">
            <a:xfrm>
              <a:off x="673" y="3566"/>
              <a:ext cx="136" cy="136"/>
            </a:xfrm>
            <a:prstGeom prst="ellipse">
              <a:avLst/>
            </a:prstGeom>
            <a:solidFill>
              <a:srgbClr val="F4F43E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8807" name="Oval 23"/>
            <p:cNvSpPr>
              <a:spLocks noChangeArrowheads="1"/>
            </p:cNvSpPr>
            <p:nvPr/>
          </p:nvSpPr>
          <p:spPr bwMode="auto">
            <a:xfrm>
              <a:off x="809" y="3059"/>
              <a:ext cx="136" cy="136"/>
            </a:xfrm>
            <a:prstGeom prst="ellipse">
              <a:avLst/>
            </a:prstGeom>
            <a:solidFill>
              <a:srgbClr val="BE270E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18808" name="Text Box 24"/>
          <p:cNvSpPr txBox="1">
            <a:spLocks noChangeArrowheads="1"/>
          </p:cNvSpPr>
          <p:nvPr/>
        </p:nvSpPr>
        <p:spPr bwMode="auto">
          <a:xfrm>
            <a:off x="0" y="1020763"/>
            <a:ext cx="84407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(1)</a:t>
            </a:r>
            <a:r>
              <a:rPr lang="zh-CN" alt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把其中一个图案绕点</a:t>
            </a:r>
            <a:r>
              <a:rPr lang="en-US" altLang="zh-CN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zh-CN" alt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旋转</a:t>
            </a:r>
            <a:r>
              <a:rPr lang="en-US" altLang="zh-CN" sz="2800" b="1">
                <a:solidFill>
                  <a:schemeClr val="accent2"/>
                </a:solidFill>
              </a:rPr>
              <a:t>180°.</a:t>
            </a:r>
            <a:r>
              <a:rPr lang="zh-CN" alt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你有什么发现</a:t>
            </a:r>
            <a:r>
              <a:rPr lang="en-US" altLang="zh-CN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  <a:p>
            <a:endParaRPr lang="zh-CN" altLang="en-U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8809" name="Text Box 25"/>
          <p:cNvSpPr txBox="1">
            <a:spLocks noChangeArrowheads="1"/>
          </p:cNvSpPr>
          <p:nvPr/>
        </p:nvSpPr>
        <p:spPr bwMode="auto">
          <a:xfrm>
            <a:off x="971550" y="6021388"/>
            <a:ext cx="1800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BE270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重  合</a:t>
            </a:r>
          </a:p>
        </p:txBody>
      </p:sp>
      <p:sp>
        <p:nvSpPr>
          <p:cNvPr id="118810" name="Text Box 26"/>
          <p:cNvSpPr txBox="1">
            <a:spLocks noChangeArrowheads="1"/>
          </p:cNvSpPr>
          <p:nvPr/>
        </p:nvSpPr>
        <p:spPr bwMode="auto">
          <a:xfrm>
            <a:off x="5364163" y="6021388"/>
            <a:ext cx="17287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重  合</a:t>
            </a:r>
          </a:p>
        </p:txBody>
      </p:sp>
      <p:grpSp>
        <p:nvGrpSpPr>
          <p:cNvPr id="118811" name="Group 27"/>
          <p:cNvGrpSpPr>
            <a:grpSpLocks/>
          </p:cNvGrpSpPr>
          <p:nvPr/>
        </p:nvGrpSpPr>
        <p:grpSpPr bwMode="auto">
          <a:xfrm>
            <a:off x="323850" y="119063"/>
            <a:ext cx="5040313" cy="1006475"/>
            <a:chOff x="385" y="119"/>
            <a:chExt cx="2868" cy="1383"/>
          </a:xfrm>
        </p:grpSpPr>
        <p:pic>
          <p:nvPicPr>
            <p:cNvPr id="118812" name="Picture 28" descr="RM_069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952" cy="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8813" name="Text Box 29"/>
            <p:cNvSpPr txBox="1">
              <a:spLocks noChangeArrowheads="1"/>
            </p:cNvSpPr>
            <p:nvPr/>
          </p:nvSpPr>
          <p:spPr bwMode="auto">
            <a:xfrm>
              <a:off x="1335" y="119"/>
              <a:ext cx="1918" cy="13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sz="6000">
                  <a:solidFill>
                    <a:srgbClr val="BE270E"/>
                  </a:solidFill>
                  <a:ea typeface="隶书" panose="02010509060101010101" pitchFamily="49" charset="-122"/>
                </a:rPr>
                <a:t>研究观察</a:t>
              </a:r>
            </a:p>
          </p:txBody>
        </p:sp>
      </p:grpSp>
      <p:sp>
        <p:nvSpPr>
          <p:cNvPr id="118814" name="Text Box 30"/>
          <p:cNvSpPr txBox="1">
            <a:spLocks noChangeArrowheads="1"/>
          </p:cNvSpPr>
          <p:nvPr/>
        </p:nvSpPr>
        <p:spPr bwMode="auto">
          <a:xfrm>
            <a:off x="0" y="1628775"/>
            <a:ext cx="92170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(2)</a:t>
            </a:r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线段</a:t>
            </a:r>
            <a:r>
              <a:rPr lang="en-US" altLang="zh-CN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AC,BD</a:t>
            </a:r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相交于点</a:t>
            </a:r>
            <a:r>
              <a:rPr lang="en-US" altLang="zh-CN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O,OA=OC,OB=OD.</a:t>
            </a:r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把  △</a:t>
            </a:r>
            <a:r>
              <a:rPr lang="en-US" altLang="zh-CN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OCD</a:t>
            </a:r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绕点</a:t>
            </a:r>
            <a:r>
              <a:rPr lang="en-US" altLang="zh-CN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旋转</a:t>
            </a:r>
            <a:r>
              <a:rPr lang="en-US" altLang="zh-CN" sz="2800" b="1">
                <a:solidFill>
                  <a:srgbClr val="0000FF"/>
                </a:solidFill>
              </a:rPr>
              <a:t>180°.</a:t>
            </a:r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你有什么发现</a:t>
            </a:r>
            <a:r>
              <a:rPr lang="en-US" altLang="zh-CN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    </a:t>
            </a:r>
          </a:p>
        </p:txBody>
      </p:sp>
      <p:sp>
        <p:nvSpPr>
          <p:cNvPr id="118815" name="AutoShape 31"/>
          <p:cNvSpPr>
            <a:spLocks noChangeArrowheads="1"/>
          </p:cNvSpPr>
          <p:nvPr/>
        </p:nvSpPr>
        <p:spPr bwMode="auto">
          <a:xfrm>
            <a:off x="4427538" y="3213100"/>
            <a:ext cx="1800225" cy="1584325"/>
          </a:xfrm>
          <a:prstGeom prst="triangle">
            <a:avLst>
              <a:gd name="adj" fmla="val 1577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18816" name="AutoShape 32"/>
          <p:cNvSpPr>
            <a:spLocks noChangeArrowheads="1"/>
          </p:cNvSpPr>
          <p:nvPr/>
        </p:nvSpPr>
        <p:spPr bwMode="auto">
          <a:xfrm rot="-10800000">
            <a:off x="6227763" y="4797425"/>
            <a:ext cx="1800225" cy="1584325"/>
          </a:xfrm>
          <a:prstGeom prst="triangle">
            <a:avLst>
              <a:gd name="adj" fmla="val 1577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8817" name="Oval 33"/>
          <p:cNvSpPr>
            <a:spLocks noChangeArrowheads="1"/>
          </p:cNvSpPr>
          <p:nvPr/>
        </p:nvSpPr>
        <p:spPr bwMode="auto">
          <a:xfrm>
            <a:off x="1939925" y="4322763"/>
            <a:ext cx="111125" cy="1143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8818" name="Text Box 34"/>
          <p:cNvSpPr txBox="1">
            <a:spLocks noChangeArrowheads="1"/>
          </p:cNvSpPr>
          <p:nvPr/>
        </p:nvSpPr>
        <p:spPr bwMode="auto">
          <a:xfrm>
            <a:off x="1981200" y="4095750"/>
            <a:ext cx="719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>
                <a:latin typeface="宋体" panose="02010600030101010101" pitchFamily="2" charset="-122"/>
              </a:rPr>
              <a:t>O</a:t>
            </a:r>
          </a:p>
        </p:txBody>
      </p:sp>
      <p:sp>
        <p:nvSpPr>
          <p:cNvPr id="118819" name="Text Box 35"/>
          <p:cNvSpPr txBox="1">
            <a:spLocks noChangeArrowheads="1"/>
          </p:cNvSpPr>
          <p:nvPr/>
        </p:nvSpPr>
        <p:spPr bwMode="auto">
          <a:xfrm>
            <a:off x="7707745" y="6124574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/>
              <a:t>A</a:t>
            </a:r>
          </a:p>
        </p:txBody>
      </p:sp>
      <p:sp>
        <p:nvSpPr>
          <p:cNvPr id="118820" name="Text Box 36"/>
          <p:cNvSpPr txBox="1">
            <a:spLocks noChangeArrowheads="1"/>
          </p:cNvSpPr>
          <p:nvPr/>
        </p:nvSpPr>
        <p:spPr bwMode="auto">
          <a:xfrm>
            <a:off x="5980113" y="475615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/>
              <a:t>Ｏ</a:t>
            </a:r>
          </a:p>
        </p:txBody>
      </p:sp>
      <p:sp>
        <p:nvSpPr>
          <p:cNvPr id="118821" name="Text Box 37"/>
          <p:cNvSpPr txBox="1">
            <a:spLocks noChangeArrowheads="1"/>
          </p:cNvSpPr>
          <p:nvPr/>
        </p:nvSpPr>
        <p:spPr bwMode="auto">
          <a:xfrm>
            <a:off x="4211638" y="47244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D</a:t>
            </a:r>
          </a:p>
        </p:txBody>
      </p:sp>
      <p:sp>
        <p:nvSpPr>
          <p:cNvPr id="118822" name="Text Box 38"/>
          <p:cNvSpPr txBox="1">
            <a:spLocks noChangeArrowheads="1"/>
          </p:cNvSpPr>
          <p:nvPr/>
        </p:nvSpPr>
        <p:spPr bwMode="auto">
          <a:xfrm>
            <a:off x="7956550" y="457517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B</a:t>
            </a:r>
          </a:p>
        </p:txBody>
      </p:sp>
      <p:sp>
        <p:nvSpPr>
          <p:cNvPr id="118823" name="Text Box 39"/>
          <p:cNvSpPr txBox="1">
            <a:spLocks noChangeArrowheads="1"/>
          </p:cNvSpPr>
          <p:nvPr/>
        </p:nvSpPr>
        <p:spPr bwMode="auto">
          <a:xfrm>
            <a:off x="4356100" y="29972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18" dur="20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8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18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4" dur="2000" fill="hold"/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8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808" grpId="0"/>
      <p:bldP spid="118809" grpId="0"/>
      <p:bldP spid="118810" grpId="0"/>
      <p:bldP spid="118814" grpId="0"/>
      <p:bldP spid="1188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810" name="Group 2"/>
          <p:cNvGrpSpPr>
            <a:grpSpLocks/>
          </p:cNvGrpSpPr>
          <p:nvPr/>
        </p:nvGrpSpPr>
        <p:grpSpPr bwMode="auto">
          <a:xfrm>
            <a:off x="611188" y="1141413"/>
            <a:ext cx="3652837" cy="2589212"/>
            <a:chOff x="43" y="100"/>
            <a:chExt cx="2301" cy="1631"/>
          </a:xfrm>
        </p:grpSpPr>
        <p:sp>
          <p:nvSpPr>
            <p:cNvPr id="119811" name="AutoShape 3"/>
            <p:cNvSpPr>
              <a:spLocks noChangeArrowheads="1"/>
            </p:cNvSpPr>
            <p:nvPr/>
          </p:nvSpPr>
          <p:spPr bwMode="auto">
            <a:xfrm>
              <a:off x="43" y="100"/>
              <a:ext cx="1152" cy="81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9812" name="AutoShape 4"/>
            <p:cNvSpPr>
              <a:spLocks noChangeArrowheads="1"/>
            </p:cNvSpPr>
            <p:nvPr/>
          </p:nvSpPr>
          <p:spPr bwMode="auto">
            <a:xfrm rot="-10800000">
              <a:off x="1192" y="915"/>
              <a:ext cx="1152" cy="816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4643438" y="333375"/>
            <a:ext cx="4213225" cy="368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anose="02020603050405020304" pitchFamily="18" charset="0"/>
              </a:rPr>
              <a:t>    像这样把一个图形绕着某一点旋转</a:t>
            </a:r>
            <a:r>
              <a:rPr kumimoji="1" lang="en-US" altLang="zh-CN" sz="2800" b="1">
                <a:latin typeface="Times New Roman" panose="02020603050405020304" pitchFamily="18" charset="0"/>
              </a:rPr>
              <a:t>180</a:t>
            </a:r>
            <a:r>
              <a:rPr kumimoji="1" lang="zh-CN" altLang="en-US" sz="2800" b="1">
                <a:latin typeface="Times New Roman" panose="02020603050405020304" pitchFamily="18" charset="0"/>
              </a:rPr>
              <a:t>度</a:t>
            </a:r>
            <a:r>
              <a:rPr kumimoji="1" lang="en-US" altLang="zh-CN" sz="2800" b="1">
                <a:latin typeface="Times New Roman" panose="02020603050405020304" pitchFamily="18" charset="0"/>
              </a:rPr>
              <a:t>,</a:t>
            </a:r>
            <a:r>
              <a:rPr kumimoji="1" lang="zh-CN" altLang="en-US" sz="2800" b="1">
                <a:latin typeface="Times New Roman" panose="02020603050405020304" pitchFamily="18" charset="0"/>
              </a:rPr>
              <a:t>如果它能够和另一个图形重合</a:t>
            </a:r>
            <a:r>
              <a:rPr kumimoji="1" lang="en-US" altLang="zh-CN" sz="2800" b="1">
                <a:latin typeface="Times New Roman" panose="02020603050405020304" pitchFamily="18" charset="0"/>
              </a:rPr>
              <a:t>,</a:t>
            </a:r>
            <a:r>
              <a:rPr kumimoji="1" lang="zh-CN" altLang="en-US" sz="2800" b="1">
                <a:latin typeface="Times New Roman" panose="02020603050405020304" pitchFamily="18" charset="0"/>
              </a:rPr>
              <a:t>那么</a:t>
            </a:r>
            <a:r>
              <a:rPr kumimoji="1" lang="en-US" altLang="zh-CN" sz="2800" b="1">
                <a:latin typeface="Times New Roman" panose="02020603050405020304" pitchFamily="18" charset="0"/>
              </a:rPr>
              <a:t>,</a:t>
            </a:r>
            <a:r>
              <a:rPr kumimoji="1" lang="zh-CN" altLang="en-US" sz="2800" b="1">
                <a:latin typeface="Times New Roman" panose="02020603050405020304" pitchFamily="18" charset="0"/>
              </a:rPr>
              <a:t>我们就说这两个图形</a:t>
            </a:r>
            <a:r>
              <a:rPr kumimoji="1"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关于这个点对称</a:t>
            </a:r>
            <a:r>
              <a:rPr kumimoji="1" lang="zh-CN" altLang="en-US" sz="2800" b="1">
                <a:latin typeface="Times New Roman" panose="02020603050405020304" pitchFamily="18" charset="0"/>
              </a:rPr>
              <a:t>或</a:t>
            </a:r>
            <a:r>
              <a:rPr kumimoji="1"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中心对称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,</a:t>
            </a:r>
            <a:r>
              <a:rPr kumimoji="1" lang="zh-CN" altLang="en-US" sz="2800" b="1">
                <a:latin typeface="Times New Roman" panose="02020603050405020304" pitchFamily="18" charset="0"/>
              </a:rPr>
              <a:t>这个点就叫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对称中心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,</a:t>
            </a:r>
            <a:r>
              <a:rPr kumimoji="1" lang="zh-CN" altLang="en-US" sz="2800" b="1">
                <a:solidFill>
                  <a:srgbClr val="0E0C02"/>
                </a:solidFill>
                <a:latin typeface="Times New Roman" panose="02020603050405020304" pitchFamily="18" charset="0"/>
              </a:rPr>
              <a:t>这两个图形</a:t>
            </a:r>
            <a:r>
              <a:rPr kumimoji="1" lang="zh-CN" altLang="en-US" sz="2800" b="1">
                <a:latin typeface="Times New Roman" panose="02020603050405020304" pitchFamily="18" charset="0"/>
              </a:rPr>
              <a:t>中的</a:t>
            </a:r>
            <a:r>
              <a:rPr kumimoji="1" lang="zh-CN" altLang="en-US" sz="2800" b="1">
                <a:solidFill>
                  <a:srgbClr val="C507C0"/>
                </a:solidFill>
                <a:latin typeface="Times New Roman" panose="02020603050405020304" pitchFamily="18" charset="0"/>
              </a:rPr>
              <a:t>对应点</a:t>
            </a:r>
            <a:r>
              <a:rPr kumimoji="1" lang="en-US" altLang="zh-CN" sz="2800" b="1">
                <a:solidFill>
                  <a:srgbClr val="C507C0"/>
                </a:solidFill>
                <a:latin typeface="Times New Roman" panose="02020603050405020304" pitchFamily="18" charset="0"/>
              </a:rPr>
              <a:t>,</a:t>
            </a:r>
            <a:r>
              <a:rPr kumimoji="1" lang="zh-CN" altLang="en-US" sz="2800" b="1">
                <a:latin typeface="Times New Roman" panose="02020603050405020304" pitchFamily="18" charset="0"/>
              </a:rPr>
              <a:t>叫做</a:t>
            </a:r>
            <a:r>
              <a:rPr kumimoji="1"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关于中心的对称点</a:t>
            </a:r>
            <a:r>
              <a:rPr kumimoji="1"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0" y="4292600"/>
            <a:ext cx="91440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solidFill>
                  <a:srgbClr val="FF0000"/>
                </a:solidFill>
                <a:latin typeface="Times New Roman" panose="02020603050405020304" pitchFamily="18" charset="0"/>
              </a:rPr>
              <a:t>观察</a:t>
            </a:r>
            <a:r>
              <a:rPr kumimoji="1" lang="en-US" altLang="zh-C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kumimoji="1" lang="en-US" altLang="zh-CN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C</a:t>
            </a:r>
            <a:r>
              <a:rPr kumimoji="1" lang="zh-CN" altLang="en-US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、</a:t>
            </a:r>
            <a:r>
              <a:rPr kumimoji="1" lang="en-US" altLang="zh-CN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r>
              <a:rPr kumimoji="1" lang="zh-CN" altLang="en-US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、</a:t>
            </a:r>
            <a:r>
              <a:rPr kumimoji="1" lang="en-US" altLang="zh-CN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E</a:t>
            </a:r>
            <a:r>
              <a:rPr kumimoji="1" lang="zh-CN" altLang="en-US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三点的位置关系怎样</a:t>
            </a:r>
            <a:r>
              <a:rPr kumimoji="1" lang="en-US" altLang="zh-CN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?</a:t>
            </a:r>
            <a:r>
              <a:rPr kumimoji="1" lang="zh-CN" altLang="en-US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线段</a:t>
            </a:r>
            <a:r>
              <a:rPr kumimoji="1" lang="en-US" altLang="zh-CN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AC</a:t>
            </a:r>
            <a:r>
              <a:rPr kumimoji="1" lang="zh-CN" altLang="en-US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、</a:t>
            </a:r>
            <a:r>
              <a:rPr kumimoji="1" lang="en-US" altLang="zh-CN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AE</a:t>
            </a:r>
            <a:r>
              <a:rPr kumimoji="1" lang="zh-CN" altLang="en-US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的大小关系呢</a:t>
            </a:r>
            <a:r>
              <a:rPr kumimoji="1" lang="en-US" altLang="zh-CN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?</a:t>
            </a:r>
          </a:p>
        </p:txBody>
      </p:sp>
      <p:grpSp>
        <p:nvGrpSpPr>
          <p:cNvPr id="119815" name="Group 7"/>
          <p:cNvGrpSpPr>
            <a:grpSpLocks/>
          </p:cNvGrpSpPr>
          <p:nvPr/>
        </p:nvGrpSpPr>
        <p:grpSpPr bwMode="auto">
          <a:xfrm>
            <a:off x="1979613" y="1974850"/>
            <a:ext cx="3200400" cy="2286000"/>
            <a:chOff x="3168" y="2736"/>
            <a:chExt cx="2016" cy="1440"/>
          </a:xfrm>
        </p:grpSpPr>
        <p:sp>
          <p:nvSpPr>
            <p:cNvPr id="119816" name="AutoShape 8"/>
            <p:cNvSpPr>
              <a:spLocks noChangeArrowheads="1"/>
            </p:cNvSpPr>
            <p:nvPr/>
          </p:nvSpPr>
          <p:spPr bwMode="auto">
            <a:xfrm rot="-10800000">
              <a:off x="3456" y="3024"/>
              <a:ext cx="1152" cy="816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9817" name="Text Box 9"/>
            <p:cNvSpPr txBox="1">
              <a:spLocks noChangeArrowheads="1"/>
            </p:cNvSpPr>
            <p:nvPr/>
          </p:nvSpPr>
          <p:spPr bwMode="auto">
            <a:xfrm>
              <a:off x="3168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40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19818" name="Text Box 10"/>
            <p:cNvSpPr txBox="1">
              <a:spLocks noChangeArrowheads="1"/>
            </p:cNvSpPr>
            <p:nvPr/>
          </p:nvSpPr>
          <p:spPr bwMode="auto">
            <a:xfrm>
              <a:off x="4512" y="2784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400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119819" name="Text Box 11"/>
            <p:cNvSpPr txBox="1">
              <a:spLocks noChangeArrowheads="1"/>
            </p:cNvSpPr>
            <p:nvPr/>
          </p:nvSpPr>
          <p:spPr bwMode="auto">
            <a:xfrm>
              <a:off x="3888" y="3888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400">
                  <a:latin typeface="Times New Roman" panose="02020603050405020304" pitchFamily="18" charset="0"/>
                </a:rPr>
                <a:t>E</a:t>
              </a:r>
            </a:p>
          </p:txBody>
        </p:sp>
      </p:grpSp>
      <p:sp>
        <p:nvSpPr>
          <p:cNvPr id="119820" name="AutoShape 12"/>
          <p:cNvSpPr>
            <a:spLocks noChangeArrowheads="1"/>
          </p:cNvSpPr>
          <p:nvPr/>
        </p:nvSpPr>
        <p:spPr bwMode="auto">
          <a:xfrm>
            <a:off x="598488" y="1144588"/>
            <a:ext cx="1828800" cy="1295400"/>
          </a:xfrm>
          <a:prstGeom prst="triangle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9821" name="Text Box 13"/>
          <p:cNvSpPr txBox="1">
            <a:spLocks noChangeArrowheads="1"/>
          </p:cNvSpPr>
          <p:nvPr/>
        </p:nvSpPr>
        <p:spPr bwMode="auto">
          <a:xfrm>
            <a:off x="2195513" y="23495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19822" name="Text Box 14"/>
          <p:cNvSpPr txBox="1">
            <a:spLocks noChangeArrowheads="1"/>
          </p:cNvSpPr>
          <p:nvPr/>
        </p:nvSpPr>
        <p:spPr bwMode="auto">
          <a:xfrm>
            <a:off x="1136650" y="836613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19823" name="Text Box 15"/>
          <p:cNvSpPr txBox="1">
            <a:spLocks noChangeArrowheads="1"/>
          </p:cNvSpPr>
          <p:nvPr/>
        </p:nvSpPr>
        <p:spPr bwMode="auto">
          <a:xfrm>
            <a:off x="196850" y="2363788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19824" name="Text Box 16"/>
          <p:cNvSpPr txBox="1">
            <a:spLocks noChangeArrowheads="1"/>
          </p:cNvSpPr>
          <p:nvPr/>
        </p:nvSpPr>
        <p:spPr bwMode="auto">
          <a:xfrm>
            <a:off x="0" y="5516563"/>
            <a:ext cx="89646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3200" b="1">
                <a:solidFill>
                  <a:srgbClr val="FF0000"/>
                </a:solidFill>
              </a:rPr>
              <a:t>     </a:t>
            </a:r>
            <a:r>
              <a:rPr kumimoji="1" lang="en-US" altLang="zh-CN" sz="3200" b="1">
                <a:solidFill>
                  <a:srgbClr val="FF0000"/>
                </a:solidFill>
              </a:rPr>
              <a:t>C</a:t>
            </a:r>
            <a:r>
              <a:rPr kumimoji="1" lang="zh-CN" altLang="en-US" sz="3200" b="1">
                <a:solidFill>
                  <a:srgbClr val="FF0000"/>
                </a:solidFill>
              </a:rPr>
              <a:t>、</a:t>
            </a:r>
            <a:r>
              <a:rPr kumimoji="1" lang="en-US" altLang="zh-CN" sz="3200" b="1">
                <a:solidFill>
                  <a:srgbClr val="FF0000"/>
                </a:solidFill>
              </a:rPr>
              <a:t>A</a:t>
            </a:r>
            <a:r>
              <a:rPr kumimoji="1" lang="zh-CN" altLang="en-US" sz="3200" b="1">
                <a:solidFill>
                  <a:srgbClr val="FF0000"/>
                </a:solidFill>
              </a:rPr>
              <a:t>、</a:t>
            </a:r>
            <a:r>
              <a:rPr kumimoji="1" lang="en-US" altLang="zh-CN" sz="3200" b="1">
                <a:solidFill>
                  <a:srgbClr val="FF0000"/>
                </a:solidFill>
              </a:rPr>
              <a:t>E</a:t>
            </a:r>
            <a:r>
              <a:rPr kumimoji="1" lang="zh-CN" altLang="en-US" sz="3200" b="1">
                <a:solidFill>
                  <a:srgbClr val="FF0000"/>
                </a:solidFill>
              </a:rPr>
              <a:t>三点在一条直线上或∠</a:t>
            </a:r>
            <a:r>
              <a:rPr kumimoji="1" lang="en-US" altLang="zh-CN" sz="3200" b="1">
                <a:solidFill>
                  <a:srgbClr val="FF0000"/>
                </a:solidFill>
              </a:rPr>
              <a:t>CAE= </a:t>
            </a:r>
            <a:r>
              <a:rPr lang="en-US" altLang="zh-CN" sz="3200" b="1">
                <a:solidFill>
                  <a:srgbClr val="FF0000"/>
                </a:solidFill>
              </a:rPr>
              <a:t>180°.</a:t>
            </a:r>
          </a:p>
        </p:txBody>
      </p:sp>
      <p:sp>
        <p:nvSpPr>
          <p:cNvPr id="119825" name="Text Box 17"/>
          <p:cNvSpPr txBox="1">
            <a:spLocks noChangeArrowheads="1"/>
          </p:cNvSpPr>
          <p:nvPr/>
        </p:nvSpPr>
        <p:spPr bwMode="auto">
          <a:xfrm>
            <a:off x="468313" y="6021388"/>
            <a:ext cx="16875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</a:rPr>
              <a:t> </a:t>
            </a:r>
            <a:r>
              <a:rPr lang="en-US" altLang="zh-CN" sz="3200" b="1">
                <a:solidFill>
                  <a:srgbClr val="FF0000"/>
                </a:solidFill>
              </a:rPr>
              <a:t>AC=AE</a:t>
            </a:r>
          </a:p>
        </p:txBody>
      </p:sp>
      <p:sp>
        <p:nvSpPr>
          <p:cNvPr id="119826" name="Text Box 18"/>
          <p:cNvSpPr txBox="1">
            <a:spLocks noChangeArrowheads="1"/>
          </p:cNvSpPr>
          <p:nvPr/>
        </p:nvSpPr>
        <p:spPr bwMode="auto">
          <a:xfrm>
            <a:off x="250825" y="0"/>
            <a:ext cx="4341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</a:rPr>
              <a:t>1.</a:t>
            </a:r>
            <a:r>
              <a:rPr lang="zh-CN" altLang="en-US" sz="4000" b="1">
                <a:solidFill>
                  <a:srgbClr val="FF0000"/>
                </a:solidFill>
              </a:rPr>
              <a:t>中心对称的定义</a:t>
            </a:r>
            <a:r>
              <a:rPr lang="en-US" altLang="zh-CN" sz="4000" b="1">
                <a:solidFill>
                  <a:srgbClr val="FF0000"/>
                </a:solidFill>
              </a:rPr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2" dur="20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9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9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9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9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3" grpId="0" autoUpdateAnimBg="0"/>
      <p:bldP spid="119814" grpId="0" autoUpdateAnimBg="0"/>
      <p:bldP spid="1198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AutoShape 2"/>
          <p:cNvSpPr>
            <a:spLocks noChangeArrowheads="1"/>
          </p:cNvSpPr>
          <p:nvPr/>
        </p:nvSpPr>
        <p:spPr bwMode="auto">
          <a:xfrm rot="2449145">
            <a:off x="4292600" y="1981200"/>
            <a:ext cx="1600200" cy="1295400"/>
          </a:xfrm>
          <a:prstGeom prst="triangle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0835" name="AutoShape 3"/>
          <p:cNvSpPr>
            <a:spLocks noChangeArrowheads="1"/>
          </p:cNvSpPr>
          <p:nvPr/>
        </p:nvSpPr>
        <p:spPr bwMode="auto">
          <a:xfrm rot="-8477567">
            <a:off x="7253288" y="1968500"/>
            <a:ext cx="1600200" cy="1295400"/>
          </a:xfrm>
          <a:prstGeom prst="triangle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0836" name="Freeform 4"/>
          <p:cNvSpPr>
            <a:spLocks/>
          </p:cNvSpPr>
          <p:nvPr/>
        </p:nvSpPr>
        <p:spPr bwMode="auto">
          <a:xfrm rot="-126712">
            <a:off x="6602413" y="2593975"/>
            <a:ext cx="1685925" cy="1028700"/>
          </a:xfrm>
          <a:custGeom>
            <a:avLst/>
            <a:gdLst>
              <a:gd name="T0" fmla="*/ 0 w 1062"/>
              <a:gd name="T1" fmla="*/ 0 h 648"/>
              <a:gd name="T2" fmla="*/ 1062 w 1062"/>
              <a:gd name="T3" fmla="*/ 648 h 6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2" h="648">
                <a:moveTo>
                  <a:pt x="0" y="0"/>
                </a:moveTo>
                <a:lnTo>
                  <a:pt x="1062" y="64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8053388" y="3657600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1" lang="en-US" altLang="zh-CN" sz="2400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8839200" y="27432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1" lang="en-US" altLang="zh-CN" sz="2400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20839" name="Text Box 7"/>
          <p:cNvSpPr txBox="1">
            <a:spLocks noChangeArrowheads="1"/>
          </p:cNvSpPr>
          <p:nvPr/>
        </p:nvSpPr>
        <p:spPr bwMode="auto">
          <a:xfrm>
            <a:off x="7848600" y="126365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1" lang="en-US" altLang="zh-CN" sz="24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20840" name="Oval 8"/>
          <p:cNvSpPr>
            <a:spLocks noChangeArrowheads="1"/>
          </p:cNvSpPr>
          <p:nvPr/>
        </p:nvSpPr>
        <p:spPr bwMode="auto">
          <a:xfrm>
            <a:off x="6464300" y="2487613"/>
            <a:ext cx="228600" cy="228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20841" name="Group 9"/>
          <p:cNvGrpSpPr>
            <a:grpSpLocks/>
          </p:cNvGrpSpPr>
          <p:nvPr/>
        </p:nvGrpSpPr>
        <p:grpSpPr bwMode="auto">
          <a:xfrm>
            <a:off x="6575425" y="1711325"/>
            <a:ext cx="2266950" cy="1603375"/>
            <a:chOff x="4142" y="1078"/>
            <a:chExt cx="1428" cy="1010"/>
          </a:xfrm>
        </p:grpSpPr>
        <p:sp>
          <p:nvSpPr>
            <p:cNvPr id="120842" name="AutoShape 10"/>
            <p:cNvSpPr>
              <a:spLocks noChangeArrowheads="1"/>
            </p:cNvSpPr>
            <p:nvPr/>
          </p:nvSpPr>
          <p:spPr bwMode="auto">
            <a:xfrm rot="-8977538">
              <a:off x="4562" y="1078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843" name="Freeform 11"/>
            <p:cNvSpPr>
              <a:spLocks/>
            </p:cNvSpPr>
            <p:nvPr/>
          </p:nvSpPr>
          <p:spPr bwMode="auto">
            <a:xfrm>
              <a:off x="4142" y="1640"/>
              <a:ext cx="1162" cy="448"/>
            </a:xfrm>
            <a:custGeom>
              <a:avLst/>
              <a:gdLst>
                <a:gd name="T0" fmla="*/ 1162 w 1162"/>
                <a:gd name="T1" fmla="*/ 448 h 448"/>
                <a:gd name="T2" fmla="*/ 0 w 1162"/>
                <a:gd name="T3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62" h="448">
                  <a:moveTo>
                    <a:pt x="1162" y="448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844" name="Group 12"/>
          <p:cNvGrpSpPr>
            <a:grpSpLocks/>
          </p:cNvGrpSpPr>
          <p:nvPr/>
        </p:nvGrpSpPr>
        <p:grpSpPr bwMode="auto">
          <a:xfrm>
            <a:off x="6607175" y="1506538"/>
            <a:ext cx="2190750" cy="1522412"/>
            <a:chOff x="4162" y="949"/>
            <a:chExt cx="1380" cy="959"/>
          </a:xfrm>
        </p:grpSpPr>
        <p:sp>
          <p:nvSpPr>
            <p:cNvPr id="120845" name="AutoShape 13"/>
            <p:cNvSpPr>
              <a:spLocks noChangeArrowheads="1"/>
            </p:cNvSpPr>
            <p:nvPr/>
          </p:nvSpPr>
          <p:spPr bwMode="auto">
            <a:xfrm rot="-9506702">
              <a:off x="4534" y="949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846" name="Line 14"/>
            <p:cNvSpPr>
              <a:spLocks noChangeShapeType="1"/>
            </p:cNvSpPr>
            <p:nvPr/>
          </p:nvSpPr>
          <p:spPr bwMode="auto">
            <a:xfrm>
              <a:off x="4162" y="1640"/>
              <a:ext cx="1190" cy="2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847" name="Group 15"/>
          <p:cNvGrpSpPr>
            <a:grpSpLocks/>
          </p:cNvGrpSpPr>
          <p:nvPr/>
        </p:nvGrpSpPr>
        <p:grpSpPr bwMode="auto">
          <a:xfrm>
            <a:off x="6578600" y="1306513"/>
            <a:ext cx="2125663" cy="1436687"/>
            <a:chOff x="4144" y="823"/>
            <a:chExt cx="1339" cy="905"/>
          </a:xfrm>
        </p:grpSpPr>
        <p:sp>
          <p:nvSpPr>
            <p:cNvPr id="120848" name="AutoShape 16"/>
            <p:cNvSpPr>
              <a:spLocks noChangeArrowheads="1"/>
            </p:cNvSpPr>
            <p:nvPr/>
          </p:nvSpPr>
          <p:spPr bwMode="auto">
            <a:xfrm rot="-10017339">
              <a:off x="4475" y="823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849" name="Line 17"/>
            <p:cNvSpPr>
              <a:spLocks noChangeShapeType="1"/>
            </p:cNvSpPr>
            <p:nvPr/>
          </p:nvSpPr>
          <p:spPr bwMode="auto">
            <a:xfrm>
              <a:off x="4144" y="1639"/>
              <a:ext cx="1208" cy="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850" name="Group 18"/>
          <p:cNvGrpSpPr>
            <a:grpSpLocks/>
          </p:cNvGrpSpPr>
          <p:nvPr/>
        </p:nvGrpSpPr>
        <p:grpSpPr bwMode="auto">
          <a:xfrm>
            <a:off x="6578600" y="1106488"/>
            <a:ext cx="2024063" cy="1497012"/>
            <a:chOff x="4144" y="697"/>
            <a:chExt cx="1275" cy="943"/>
          </a:xfrm>
        </p:grpSpPr>
        <p:sp>
          <p:nvSpPr>
            <p:cNvPr id="120851" name="AutoShape 19"/>
            <p:cNvSpPr>
              <a:spLocks noChangeArrowheads="1"/>
            </p:cNvSpPr>
            <p:nvPr/>
          </p:nvSpPr>
          <p:spPr bwMode="auto">
            <a:xfrm rot="-10562304">
              <a:off x="4411" y="697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852" name="Freeform 20"/>
            <p:cNvSpPr>
              <a:spLocks/>
            </p:cNvSpPr>
            <p:nvPr/>
          </p:nvSpPr>
          <p:spPr bwMode="auto">
            <a:xfrm>
              <a:off x="4144" y="1548"/>
              <a:ext cx="1256" cy="92"/>
            </a:xfrm>
            <a:custGeom>
              <a:avLst/>
              <a:gdLst>
                <a:gd name="T0" fmla="*/ 0 w 1256"/>
                <a:gd name="T1" fmla="*/ 92 h 92"/>
                <a:gd name="T2" fmla="*/ 1256 w 1256"/>
                <a:gd name="T3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6" h="92">
                  <a:moveTo>
                    <a:pt x="0" y="92"/>
                  </a:moveTo>
                  <a:lnTo>
                    <a:pt x="125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853" name="Group 21"/>
          <p:cNvGrpSpPr>
            <a:grpSpLocks/>
          </p:cNvGrpSpPr>
          <p:nvPr/>
        </p:nvGrpSpPr>
        <p:grpSpPr bwMode="auto">
          <a:xfrm>
            <a:off x="6575425" y="946150"/>
            <a:ext cx="1939925" cy="1658938"/>
            <a:chOff x="4142" y="596"/>
            <a:chExt cx="1222" cy="1045"/>
          </a:xfrm>
        </p:grpSpPr>
        <p:sp>
          <p:nvSpPr>
            <p:cNvPr id="120854" name="AutoShape 22"/>
            <p:cNvSpPr>
              <a:spLocks noChangeArrowheads="1"/>
            </p:cNvSpPr>
            <p:nvPr/>
          </p:nvSpPr>
          <p:spPr bwMode="auto">
            <a:xfrm rot="-11049599">
              <a:off x="4344" y="596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855" name="Freeform 23"/>
            <p:cNvSpPr>
              <a:spLocks/>
            </p:cNvSpPr>
            <p:nvPr/>
          </p:nvSpPr>
          <p:spPr bwMode="auto">
            <a:xfrm>
              <a:off x="4142" y="1380"/>
              <a:ext cx="1222" cy="261"/>
            </a:xfrm>
            <a:custGeom>
              <a:avLst/>
              <a:gdLst>
                <a:gd name="T0" fmla="*/ 0 w 1222"/>
                <a:gd name="T1" fmla="*/ 261 h 261"/>
                <a:gd name="T2" fmla="*/ 1222 w 1222"/>
                <a:gd name="T3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22" h="261">
                  <a:moveTo>
                    <a:pt x="0" y="261"/>
                  </a:moveTo>
                  <a:lnTo>
                    <a:pt x="1222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856" name="Group 24"/>
          <p:cNvGrpSpPr>
            <a:grpSpLocks/>
          </p:cNvGrpSpPr>
          <p:nvPr/>
        </p:nvGrpSpPr>
        <p:grpSpPr bwMode="auto">
          <a:xfrm>
            <a:off x="6578600" y="803275"/>
            <a:ext cx="1841500" cy="1801813"/>
            <a:chOff x="4144" y="506"/>
            <a:chExt cx="1160" cy="1135"/>
          </a:xfrm>
        </p:grpSpPr>
        <p:sp>
          <p:nvSpPr>
            <p:cNvPr id="120857" name="AutoShape 25"/>
            <p:cNvSpPr>
              <a:spLocks noChangeArrowheads="1"/>
            </p:cNvSpPr>
            <p:nvPr/>
          </p:nvSpPr>
          <p:spPr bwMode="auto">
            <a:xfrm rot="-11484943">
              <a:off x="4225" y="506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858" name="Line 26"/>
            <p:cNvSpPr>
              <a:spLocks noChangeShapeType="1"/>
            </p:cNvSpPr>
            <p:nvPr/>
          </p:nvSpPr>
          <p:spPr bwMode="auto">
            <a:xfrm flipV="1">
              <a:off x="4144" y="1198"/>
              <a:ext cx="1160" cy="4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859" name="Group 27"/>
          <p:cNvGrpSpPr>
            <a:grpSpLocks/>
          </p:cNvGrpSpPr>
          <p:nvPr/>
        </p:nvGrpSpPr>
        <p:grpSpPr bwMode="auto">
          <a:xfrm>
            <a:off x="6507163" y="690563"/>
            <a:ext cx="1770062" cy="2205037"/>
            <a:chOff x="4099" y="435"/>
            <a:chExt cx="1115" cy="1389"/>
          </a:xfrm>
        </p:grpSpPr>
        <p:grpSp>
          <p:nvGrpSpPr>
            <p:cNvPr id="120860" name="Group 28"/>
            <p:cNvGrpSpPr>
              <a:grpSpLocks/>
            </p:cNvGrpSpPr>
            <p:nvPr/>
          </p:nvGrpSpPr>
          <p:grpSpPr bwMode="auto">
            <a:xfrm>
              <a:off x="4099" y="435"/>
              <a:ext cx="1115" cy="1225"/>
              <a:chOff x="4099" y="435"/>
              <a:chExt cx="1115" cy="1225"/>
            </a:xfrm>
          </p:grpSpPr>
          <p:sp>
            <p:nvSpPr>
              <p:cNvPr id="120861" name="AutoShape 29"/>
              <p:cNvSpPr>
                <a:spLocks noChangeArrowheads="1"/>
              </p:cNvSpPr>
              <p:nvPr/>
            </p:nvSpPr>
            <p:spPr bwMode="auto">
              <a:xfrm rot="-12083951">
                <a:off x="4099" y="435"/>
                <a:ext cx="1008" cy="816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862" name="Line 30"/>
              <p:cNvSpPr>
                <a:spLocks noChangeShapeType="1"/>
              </p:cNvSpPr>
              <p:nvPr/>
            </p:nvSpPr>
            <p:spPr bwMode="auto">
              <a:xfrm flipV="1">
                <a:off x="4144" y="1041"/>
                <a:ext cx="1070" cy="6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20863" name="Text Box 31"/>
            <p:cNvSpPr txBox="1">
              <a:spLocks noChangeArrowheads="1"/>
            </p:cNvSpPr>
            <p:nvPr/>
          </p:nvSpPr>
          <p:spPr bwMode="auto">
            <a:xfrm>
              <a:off x="4252" y="1420"/>
              <a:ext cx="78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zh-CN" altLang="en-US" sz="3600">
                  <a:solidFill>
                    <a:srgbClr val="FF6699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）</a:t>
              </a:r>
              <a:r>
                <a:rPr kumimoji="1" lang="en-US" altLang="zh-CN" sz="2400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60°</a:t>
              </a:r>
            </a:p>
          </p:txBody>
        </p:sp>
      </p:grpSp>
      <p:sp>
        <p:nvSpPr>
          <p:cNvPr id="120864" name="Text Box 32"/>
          <p:cNvSpPr txBox="1">
            <a:spLocks noChangeArrowheads="1"/>
          </p:cNvSpPr>
          <p:nvPr/>
        </p:nvSpPr>
        <p:spPr bwMode="auto">
          <a:xfrm>
            <a:off x="3702050" y="25241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1" lang="en-US" altLang="zh-CN" sz="2400">
                <a:latin typeface="Times New Roman" panose="02020603050405020304" pitchFamily="18" charset="0"/>
                <a:ea typeface="隶书" panose="02010509060101010101" pitchFamily="49" charset="-122"/>
              </a:rPr>
              <a:t>B`</a:t>
            </a:r>
          </a:p>
        </p:txBody>
      </p:sp>
      <p:sp>
        <p:nvSpPr>
          <p:cNvPr id="120865" name="Text Box 33"/>
          <p:cNvSpPr txBox="1">
            <a:spLocks noChangeArrowheads="1"/>
          </p:cNvSpPr>
          <p:nvPr/>
        </p:nvSpPr>
        <p:spPr bwMode="auto">
          <a:xfrm>
            <a:off x="4543425" y="1166813"/>
            <a:ext cx="50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1" lang="en-US" altLang="zh-CN" sz="2400">
                <a:latin typeface="Times New Roman" panose="02020603050405020304" pitchFamily="18" charset="0"/>
                <a:ea typeface="隶书" panose="02010509060101010101" pitchFamily="49" charset="-122"/>
              </a:rPr>
              <a:t>A`</a:t>
            </a:r>
          </a:p>
        </p:txBody>
      </p:sp>
      <p:grpSp>
        <p:nvGrpSpPr>
          <p:cNvPr id="120866" name="Group 34"/>
          <p:cNvGrpSpPr>
            <a:grpSpLocks/>
          </p:cNvGrpSpPr>
          <p:nvPr/>
        </p:nvGrpSpPr>
        <p:grpSpPr bwMode="auto">
          <a:xfrm>
            <a:off x="6275388" y="555625"/>
            <a:ext cx="1801812" cy="2049463"/>
            <a:chOff x="3953" y="350"/>
            <a:chExt cx="1135" cy="1291"/>
          </a:xfrm>
        </p:grpSpPr>
        <p:sp>
          <p:nvSpPr>
            <p:cNvPr id="120867" name="AutoShape 35"/>
            <p:cNvSpPr>
              <a:spLocks noChangeArrowheads="1"/>
            </p:cNvSpPr>
            <p:nvPr/>
          </p:nvSpPr>
          <p:spPr bwMode="auto">
            <a:xfrm rot="-12623723">
              <a:off x="3953" y="350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868" name="Freeform 36"/>
            <p:cNvSpPr>
              <a:spLocks/>
            </p:cNvSpPr>
            <p:nvPr/>
          </p:nvSpPr>
          <p:spPr bwMode="auto">
            <a:xfrm>
              <a:off x="4144" y="828"/>
              <a:ext cx="944" cy="813"/>
            </a:xfrm>
            <a:custGeom>
              <a:avLst/>
              <a:gdLst>
                <a:gd name="T0" fmla="*/ 0 w 944"/>
                <a:gd name="T1" fmla="*/ 813 h 813"/>
                <a:gd name="T2" fmla="*/ 944 w 944"/>
                <a:gd name="T3" fmla="*/ 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44" h="813">
                  <a:moveTo>
                    <a:pt x="0" y="813"/>
                  </a:moveTo>
                  <a:lnTo>
                    <a:pt x="94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869" name="Group 37"/>
          <p:cNvGrpSpPr>
            <a:grpSpLocks/>
          </p:cNvGrpSpPr>
          <p:nvPr/>
        </p:nvGrpSpPr>
        <p:grpSpPr bwMode="auto">
          <a:xfrm>
            <a:off x="6073775" y="463550"/>
            <a:ext cx="1801813" cy="2171700"/>
            <a:chOff x="3826" y="292"/>
            <a:chExt cx="1135" cy="1368"/>
          </a:xfrm>
        </p:grpSpPr>
        <p:sp>
          <p:nvSpPr>
            <p:cNvPr id="120870" name="AutoShape 38"/>
            <p:cNvSpPr>
              <a:spLocks noChangeArrowheads="1"/>
            </p:cNvSpPr>
            <p:nvPr/>
          </p:nvSpPr>
          <p:spPr bwMode="auto">
            <a:xfrm rot="8470232">
              <a:off x="3826" y="292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871" name="Line 39"/>
            <p:cNvSpPr>
              <a:spLocks noChangeShapeType="1"/>
            </p:cNvSpPr>
            <p:nvPr/>
          </p:nvSpPr>
          <p:spPr bwMode="auto">
            <a:xfrm flipV="1">
              <a:off x="4144" y="697"/>
              <a:ext cx="817" cy="963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872" name="Group 40"/>
          <p:cNvGrpSpPr>
            <a:grpSpLocks/>
          </p:cNvGrpSpPr>
          <p:nvPr/>
        </p:nvGrpSpPr>
        <p:grpSpPr bwMode="auto">
          <a:xfrm>
            <a:off x="5976938" y="336550"/>
            <a:ext cx="1662112" cy="2268538"/>
            <a:chOff x="3765" y="212"/>
            <a:chExt cx="1047" cy="1429"/>
          </a:xfrm>
        </p:grpSpPr>
        <p:sp>
          <p:nvSpPr>
            <p:cNvPr id="120873" name="AutoShape 41"/>
            <p:cNvSpPr>
              <a:spLocks noChangeArrowheads="1"/>
            </p:cNvSpPr>
            <p:nvPr/>
          </p:nvSpPr>
          <p:spPr bwMode="auto">
            <a:xfrm rot="-13660084">
              <a:off x="3669" y="308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874" name="Freeform 42"/>
            <p:cNvSpPr>
              <a:spLocks/>
            </p:cNvSpPr>
            <p:nvPr/>
          </p:nvSpPr>
          <p:spPr bwMode="auto">
            <a:xfrm>
              <a:off x="4144" y="612"/>
              <a:ext cx="668" cy="1029"/>
            </a:xfrm>
            <a:custGeom>
              <a:avLst/>
              <a:gdLst>
                <a:gd name="T0" fmla="*/ 0 w 668"/>
                <a:gd name="T1" fmla="*/ 1029 h 1029"/>
                <a:gd name="T2" fmla="*/ 668 w 668"/>
                <a:gd name="T3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8" h="1029">
                  <a:moveTo>
                    <a:pt x="0" y="1029"/>
                  </a:moveTo>
                  <a:lnTo>
                    <a:pt x="668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875" name="Group 43"/>
          <p:cNvGrpSpPr>
            <a:grpSpLocks/>
          </p:cNvGrpSpPr>
          <p:nvPr/>
        </p:nvGrpSpPr>
        <p:grpSpPr bwMode="auto">
          <a:xfrm>
            <a:off x="5738813" y="301625"/>
            <a:ext cx="1614487" cy="2349500"/>
            <a:chOff x="3615" y="190"/>
            <a:chExt cx="1017" cy="1480"/>
          </a:xfrm>
        </p:grpSpPr>
        <p:sp>
          <p:nvSpPr>
            <p:cNvPr id="120876" name="AutoShape 44"/>
            <p:cNvSpPr>
              <a:spLocks noChangeArrowheads="1"/>
            </p:cNvSpPr>
            <p:nvPr/>
          </p:nvSpPr>
          <p:spPr bwMode="auto">
            <a:xfrm rot="-14208425">
              <a:off x="3519" y="286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877" name="Freeform 45"/>
            <p:cNvSpPr>
              <a:spLocks/>
            </p:cNvSpPr>
            <p:nvPr/>
          </p:nvSpPr>
          <p:spPr bwMode="auto">
            <a:xfrm>
              <a:off x="4142" y="492"/>
              <a:ext cx="490" cy="1178"/>
            </a:xfrm>
            <a:custGeom>
              <a:avLst/>
              <a:gdLst>
                <a:gd name="T0" fmla="*/ 0 w 490"/>
                <a:gd name="T1" fmla="*/ 1178 h 1178"/>
                <a:gd name="T2" fmla="*/ 490 w 490"/>
                <a:gd name="T3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0" h="1178">
                  <a:moveTo>
                    <a:pt x="0" y="1178"/>
                  </a:moveTo>
                  <a:lnTo>
                    <a:pt x="49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878" name="Group 46"/>
          <p:cNvGrpSpPr>
            <a:grpSpLocks/>
          </p:cNvGrpSpPr>
          <p:nvPr/>
        </p:nvGrpSpPr>
        <p:grpSpPr bwMode="auto">
          <a:xfrm>
            <a:off x="5568950" y="384175"/>
            <a:ext cx="1536700" cy="2220913"/>
            <a:chOff x="3508" y="242"/>
            <a:chExt cx="968" cy="1399"/>
          </a:xfrm>
        </p:grpSpPr>
        <p:sp>
          <p:nvSpPr>
            <p:cNvPr id="120879" name="AutoShape 47"/>
            <p:cNvSpPr>
              <a:spLocks noChangeArrowheads="1"/>
            </p:cNvSpPr>
            <p:nvPr/>
          </p:nvSpPr>
          <p:spPr bwMode="auto">
            <a:xfrm rot="-14689366">
              <a:off x="3412" y="338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880" name="Freeform 48"/>
            <p:cNvSpPr>
              <a:spLocks/>
            </p:cNvSpPr>
            <p:nvPr/>
          </p:nvSpPr>
          <p:spPr bwMode="auto">
            <a:xfrm>
              <a:off x="4142" y="468"/>
              <a:ext cx="334" cy="1173"/>
            </a:xfrm>
            <a:custGeom>
              <a:avLst/>
              <a:gdLst>
                <a:gd name="T0" fmla="*/ 0 w 334"/>
                <a:gd name="T1" fmla="*/ 1173 h 1173"/>
                <a:gd name="T2" fmla="*/ 334 w 334"/>
                <a:gd name="T3" fmla="*/ 0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4" h="1173">
                  <a:moveTo>
                    <a:pt x="0" y="1173"/>
                  </a:moveTo>
                  <a:lnTo>
                    <a:pt x="33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881" name="Group 49"/>
          <p:cNvGrpSpPr>
            <a:grpSpLocks/>
          </p:cNvGrpSpPr>
          <p:nvPr/>
        </p:nvGrpSpPr>
        <p:grpSpPr bwMode="auto">
          <a:xfrm>
            <a:off x="5283200" y="477838"/>
            <a:ext cx="1460500" cy="2124075"/>
            <a:chOff x="3328" y="301"/>
            <a:chExt cx="920" cy="1338"/>
          </a:xfrm>
        </p:grpSpPr>
        <p:sp>
          <p:nvSpPr>
            <p:cNvPr id="120882" name="AutoShape 50"/>
            <p:cNvSpPr>
              <a:spLocks noChangeArrowheads="1"/>
            </p:cNvSpPr>
            <p:nvPr/>
          </p:nvSpPr>
          <p:spPr bwMode="auto">
            <a:xfrm rot="-15298976">
              <a:off x="3232" y="397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883" name="Freeform 51"/>
            <p:cNvSpPr>
              <a:spLocks/>
            </p:cNvSpPr>
            <p:nvPr/>
          </p:nvSpPr>
          <p:spPr bwMode="auto">
            <a:xfrm>
              <a:off x="4144" y="432"/>
              <a:ext cx="104" cy="1207"/>
            </a:xfrm>
            <a:custGeom>
              <a:avLst/>
              <a:gdLst>
                <a:gd name="T0" fmla="*/ 0 w 104"/>
                <a:gd name="T1" fmla="*/ 1207 h 1207"/>
                <a:gd name="T2" fmla="*/ 104 w 104"/>
                <a:gd name="T3" fmla="*/ 0 h 1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4" h="1207">
                  <a:moveTo>
                    <a:pt x="0" y="1207"/>
                  </a:moveTo>
                  <a:lnTo>
                    <a:pt x="10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884" name="Group 52"/>
          <p:cNvGrpSpPr>
            <a:grpSpLocks/>
          </p:cNvGrpSpPr>
          <p:nvPr/>
        </p:nvGrpSpPr>
        <p:grpSpPr bwMode="auto">
          <a:xfrm>
            <a:off x="5065713" y="623888"/>
            <a:ext cx="2814637" cy="2578100"/>
            <a:chOff x="3191" y="393"/>
            <a:chExt cx="1773" cy="1624"/>
          </a:xfrm>
        </p:grpSpPr>
        <p:grpSp>
          <p:nvGrpSpPr>
            <p:cNvPr id="120885" name="Group 53"/>
            <p:cNvGrpSpPr>
              <a:grpSpLocks/>
            </p:cNvGrpSpPr>
            <p:nvPr/>
          </p:nvGrpSpPr>
          <p:grpSpPr bwMode="auto">
            <a:xfrm>
              <a:off x="3191" y="393"/>
              <a:ext cx="952" cy="1267"/>
              <a:chOff x="3191" y="393"/>
              <a:chExt cx="952" cy="1267"/>
            </a:xfrm>
          </p:grpSpPr>
          <p:sp>
            <p:nvSpPr>
              <p:cNvPr id="120886" name="AutoShape 54"/>
              <p:cNvSpPr>
                <a:spLocks noChangeArrowheads="1"/>
              </p:cNvSpPr>
              <p:nvPr/>
            </p:nvSpPr>
            <p:spPr bwMode="auto">
              <a:xfrm rot="5578881">
                <a:off x="3095" y="489"/>
                <a:ext cx="1008" cy="816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887" name="Freeform 55"/>
              <p:cNvSpPr>
                <a:spLocks/>
              </p:cNvSpPr>
              <p:nvPr/>
            </p:nvSpPr>
            <p:spPr bwMode="auto">
              <a:xfrm>
                <a:off x="4020" y="432"/>
                <a:ext cx="123" cy="1228"/>
              </a:xfrm>
              <a:custGeom>
                <a:avLst/>
                <a:gdLst>
                  <a:gd name="T0" fmla="*/ 123 w 123"/>
                  <a:gd name="T1" fmla="*/ 1228 h 1228"/>
                  <a:gd name="T2" fmla="*/ 0 w 123"/>
                  <a:gd name="T3" fmla="*/ 0 h 1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3" h="1228">
                    <a:moveTo>
                      <a:pt x="123" y="1228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0888" name="Group 56"/>
            <p:cNvGrpSpPr>
              <a:grpSpLocks/>
            </p:cNvGrpSpPr>
            <p:nvPr/>
          </p:nvGrpSpPr>
          <p:grpSpPr bwMode="auto">
            <a:xfrm>
              <a:off x="3994" y="1258"/>
              <a:ext cx="970" cy="759"/>
              <a:chOff x="3994" y="1258"/>
              <a:chExt cx="970" cy="759"/>
            </a:xfrm>
          </p:grpSpPr>
          <p:sp>
            <p:nvSpPr>
              <p:cNvPr id="120889" name="Arc 57"/>
              <p:cNvSpPr>
                <a:spLocks/>
              </p:cNvSpPr>
              <p:nvPr/>
            </p:nvSpPr>
            <p:spPr bwMode="auto">
              <a:xfrm>
                <a:off x="3994" y="1258"/>
                <a:ext cx="566" cy="759"/>
              </a:xfrm>
              <a:custGeom>
                <a:avLst/>
                <a:gdLst>
                  <a:gd name="G0" fmla="+- 0 0 0"/>
                  <a:gd name="G1" fmla="+- 21217 0 0"/>
                  <a:gd name="G2" fmla="+- 21600 0 0"/>
                  <a:gd name="T0" fmla="*/ 4050 w 21376"/>
                  <a:gd name="T1" fmla="*/ 0 h 21217"/>
                  <a:gd name="T2" fmla="*/ 21376 w 21376"/>
                  <a:gd name="T3" fmla="*/ 18111 h 21217"/>
                  <a:gd name="T4" fmla="*/ 0 w 21376"/>
                  <a:gd name="T5" fmla="*/ 21217 h 21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376" h="21217" fill="none" extrusionOk="0">
                    <a:moveTo>
                      <a:pt x="4049" y="0"/>
                    </a:moveTo>
                    <a:cubicBezTo>
                      <a:pt x="13095" y="1726"/>
                      <a:pt x="20051" y="8998"/>
                      <a:pt x="21375" y="18111"/>
                    </a:cubicBezTo>
                  </a:path>
                  <a:path w="21376" h="21217" stroke="0" extrusionOk="0">
                    <a:moveTo>
                      <a:pt x="4049" y="0"/>
                    </a:moveTo>
                    <a:cubicBezTo>
                      <a:pt x="13095" y="1726"/>
                      <a:pt x="20051" y="8998"/>
                      <a:pt x="21375" y="18111"/>
                    </a:cubicBezTo>
                    <a:lnTo>
                      <a:pt x="0" y="21217"/>
                    </a:lnTo>
                    <a:close/>
                  </a:path>
                </a:pathLst>
              </a:custGeom>
              <a:noFill/>
              <a:ln w="38100">
                <a:solidFill>
                  <a:srgbClr val="FF66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890" name="Text Box 58"/>
              <p:cNvSpPr txBox="1">
                <a:spLocks noChangeArrowheads="1"/>
              </p:cNvSpPr>
              <p:nvPr/>
            </p:nvSpPr>
            <p:spPr bwMode="auto">
              <a:xfrm>
                <a:off x="4368" y="1296"/>
                <a:ext cx="59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>
                    <a:solidFill>
                      <a:srgbClr val="FF0000"/>
                    </a:solidFill>
                    <a:latin typeface="Times New Roman" panose="02020603050405020304" pitchFamily="18" charset="0"/>
                    <a:ea typeface="隶书" panose="02010509060101010101" pitchFamily="49" charset="-122"/>
                  </a:rPr>
                  <a:t>120°</a:t>
                </a:r>
              </a:p>
            </p:txBody>
          </p:sp>
        </p:grpSp>
      </p:grpSp>
      <p:grpSp>
        <p:nvGrpSpPr>
          <p:cNvPr id="120891" name="Group 59"/>
          <p:cNvGrpSpPr>
            <a:grpSpLocks/>
          </p:cNvGrpSpPr>
          <p:nvPr/>
        </p:nvGrpSpPr>
        <p:grpSpPr bwMode="auto">
          <a:xfrm>
            <a:off x="4795838" y="762000"/>
            <a:ext cx="1779587" cy="1843088"/>
            <a:chOff x="3021" y="480"/>
            <a:chExt cx="1121" cy="1161"/>
          </a:xfrm>
        </p:grpSpPr>
        <p:sp>
          <p:nvSpPr>
            <p:cNvPr id="120892" name="AutoShape 60"/>
            <p:cNvSpPr>
              <a:spLocks noChangeArrowheads="1"/>
            </p:cNvSpPr>
            <p:nvPr/>
          </p:nvSpPr>
          <p:spPr bwMode="auto">
            <a:xfrm rot="-16598976">
              <a:off x="2925" y="610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893" name="Line 61"/>
            <p:cNvSpPr>
              <a:spLocks noChangeShapeType="1"/>
            </p:cNvSpPr>
            <p:nvPr/>
          </p:nvSpPr>
          <p:spPr bwMode="auto">
            <a:xfrm flipH="1" flipV="1">
              <a:off x="3765" y="480"/>
              <a:ext cx="377" cy="11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894" name="Group 62"/>
          <p:cNvGrpSpPr>
            <a:grpSpLocks/>
          </p:cNvGrpSpPr>
          <p:nvPr/>
        </p:nvGrpSpPr>
        <p:grpSpPr bwMode="auto">
          <a:xfrm>
            <a:off x="4679950" y="895350"/>
            <a:ext cx="1928813" cy="1754188"/>
            <a:chOff x="2948" y="564"/>
            <a:chExt cx="1215" cy="1105"/>
          </a:xfrm>
        </p:grpSpPr>
        <p:sp>
          <p:nvSpPr>
            <p:cNvPr id="120895" name="AutoShape 63"/>
            <p:cNvSpPr>
              <a:spLocks noChangeArrowheads="1"/>
            </p:cNvSpPr>
            <p:nvPr/>
          </p:nvSpPr>
          <p:spPr bwMode="auto">
            <a:xfrm rot="-17241183">
              <a:off x="2852" y="757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896" name="Freeform 64"/>
            <p:cNvSpPr>
              <a:spLocks/>
            </p:cNvSpPr>
            <p:nvPr/>
          </p:nvSpPr>
          <p:spPr bwMode="auto">
            <a:xfrm>
              <a:off x="3588" y="564"/>
              <a:ext cx="575" cy="1076"/>
            </a:xfrm>
            <a:custGeom>
              <a:avLst/>
              <a:gdLst>
                <a:gd name="T0" fmla="*/ 575 w 575"/>
                <a:gd name="T1" fmla="*/ 1076 h 1076"/>
                <a:gd name="T2" fmla="*/ 0 w 575"/>
                <a:gd name="T3" fmla="*/ 0 h 1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5" h="1076">
                  <a:moveTo>
                    <a:pt x="575" y="1076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897" name="Group 65"/>
          <p:cNvGrpSpPr>
            <a:grpSpLocks/>
          </p:cNvGrpSpPr>
          <p:nvPr/>
        </p:nvGrpSpPr>
        <p:grpSpPr bwMode="auto">
          <a:xfrm>
            <a:off x="4568825" y="1085850"/>
            <a:ext cx="2009775" cy="1778000"/>
            <a:chOff x="2878" y="684"/>
            <a:chExt cx="1266" cy="1120"/>
          </a:xfrm>
        </p:grpSpPr>
        <p:sp>
          <p:nvSpPr>
            <p:cNvPr id="120898" name="AutoShape 66"/>
            <p:cNvSpPr>
              <a:spLocks noChangeArrowheads="1"/>
            </p:cNvSpPr>
            <p:nvPr/>
          </p:nvSpPr>
          <p:spPr bwMode="auto">
            <a:xfrm rot="3659476">
              <a:off x="2782" y="892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899" name="Freeform 67"/>
            <p:cNvSpPr>
              <a:spLocks/>
            </p:cNvSpPr>
            <p:nvPr/>
          </p:nvSpPr>
          <p:spPr bwMode="auto">
            <a:xfrm>
              <a:off x="3372" y="684"/>
              <a:ext cx="772" cy="955"/>
            </a:xfrm>
            <a:custGeom>
              <a:avLst/>
              <a:gdLst>
                <a:gd name="T0" fmla="*/ 772 w 772"/>
                <a:gd name="T1" fmla="*/ 955 h 955"/>
                <a:gd name="T2" fmla="*/ 0 w 772"/>
                <a:gd name="T3" fmla="*/ 0 h 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2" h="955">
                  <a:moveTo>
                    <a:pt x="772" y="955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00" name="Group 68"/>
          <p:cNvGrpSpPr>
            <a:grpSpLocks/>
          </p:cNvGrpSpPr>
          <p:nvPr/>
        </p:nvGrpSpPr>
        <p:grpSpPr bwMode="auto">
          <a:xfrm>
            <a:off x="4510088" y="1257300"/>
            <a:ext cx="2070100" cy="1806575"/>
            <a:chOff x="2841" y="792"/>
            <a:chExt cx="1304" cy="1138"/>
          </a:xfrm>
        </p:grpSpPr>
        <p:sp>
          <p:nvSpPr>
            <p:cNvPr id="120901" name="AutoShape 69"/>
            <p:cNvSpPr>
              <a:spLocks noChangeArrowheads="1"/>
            </p:cNvSpPr>
            <p:nvPr/>
          </p:nvSpPr>
          <p:spPr bwMode="auto">
            <a:xfrm rot="-18446067">
              <a:off x="2745" y="1018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02" name="Freeform 70"/>
            <p:cNvSpPr>
              <a:spLocks/>
            </p:cNvSpPr>
            <p:nvPr/>
          </p:nvSpPr>
          <p:spPr bwMode="auto">
            <a:xfrm>
              <a:off x="3252" y="792"/>
              <a:ext cx="893" cy="849"/>
            </a:xfrm>
            <a:custGeom>
              <a:avLst/>
              <a:gdLst>
                <a:gd name="T0" fmla="*/ 893 w 893"/>
                <a:gd name="T1" fmla="*/ 849 h 849"/>
                <a:gd name="T2" fmla="*/ 0 w 893"/>
                <a:gd name="T3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93" h="849">
                  <a:moveTo>
                    <a:pt x="893" y="849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03" name="Group 71"/>
          <p:cNvGrpSpPr>
            <a:grpSpLocks/>
          </p:cNvGrpSpPr>
          <p:nvPr/>
        </p:nvGrpSpPr>
        <p:grpSpPr bwMode="auto">
          <a:xfrm>
            <a:off x="4440238" y="1447800"/>
            <a:ext cx="2139950" cy="1806575"/>
            <a:chOff x="2797" y="912"/>
            <a:chExt cx="1348" cy="1138"/>
          </a:xfrm>
        </p:grpSpPr>
        <p:sp>
          <p:nvSpPr>
            <p:cNvPr id="120904" name="AutoShape 72"/>
            <p:cNvSpPr>
              <a:spLocks noChangeArrowheads="1"/>
            </p:cNvSpPr>
            <p:nvPr/>
          </p:nvSpPr>
          <p:spPr bwMode="auto">
            <a:xfrm rot="-18728238">
              <a:off x="2702" y="1136"/>
              <a:ext cx="1009" cy="819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05" name="Freeform 73"/>
            <p:cNvSpPr>
              <a:spLocks/>
            </p:cNvSpPr>
            <p:nvPr/>
          </p:nvSpPr>
          <p:spPr bwMode="auto">
            <a:xfrm>
              <a:off x="3168" y="912"/>
              <a:ext cx="977" cy="730"/>
            </a:xfrm>
            <a:custGeom>
              <a:avLst/>
              <a:gdLst>
                <a:gd name="T0" fmla="*/ 977 w 977"/>
                <a:gd name="T1" fmla="*/ 730 h 730"/>
                <a:gd name="T2" fmla="*/ 0 w 977"/>
                <a:gd name="T3" fmla="*/ 0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77" h="730">
                  <a:moveTo>
                    <a:pt x="977" y="730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20906" name="Text Box 74"/>
          <p:cNvSpPr txBox="1">
            <a:spLocks noChangeArrowheads="1"/>
          </p:cNvSpPr>
          <p:nvPr/>
        </p:nvSpPr>
        <p:spPr bwMode="auto">
          <a:xfrm>
            <a:off x="6376988" y="2724150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1" lang="en-US" altLang="zh-CN" sz="2400">
                <a:latin typeface="Times New Roman" panose="02020603050405020304" pitchFamily="18" charset="0"/>
                <a:ea typeface="隶书" panose="02010509060101010101" pitchFamily="49" charset="-122"/>
              </a:rPr>
              <a:t>O</a:t>
            </a:r>
          </a:p>
        </p:txBody>
      </p:sp>
      <p:grpSp>
        <p:nvGrpSpPr>
          <p:cNvPr id="120907" name="Group 75"/>
          <p:cNvGrpSpPr>
            <a:grpSpLocks/>
          </p:cNvGrpSpPr>
          <p:nvPr/>
        </p:nvGrpSpPr>
        <p:grpSpPr bwMode="auto">
          <a:xfrm>
            <a:off x="6572250" y="1714500"/>
            <a:ext cx="2266950" cy="1603375"/>
            <a:chOff x="4142" y="1078"/>
            <a:chExt cx="1428" cy="1010"/>
          </a:xfrm>
        </p:grpSpPr>
        <p:sp>
          <p:nvSpPr>
            <p:cNvPr id="120908" name="AutoShape 76"/>
            <p:cNvSpPr>
              <a:spLocks noChangeArrowheads="1"/>
            </p:cNvSpPr>
            <p:nvPr/>
          </p:nvSpPr>
          <p:spPr bwMode="auto">
            <a:xfrm rot="-8977538">
              <a:off x="4562" y="1078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09" name="Freeform 77"/>
            <p:cNvSpPr>
              <a:spLocks/>
            </p:cNvSpPr>
            <p:nvPr/>
          </p:nvSpPr>
          <p:spPr bwMode="auto">
            <a:xfrm>
              <a:off x="4142" y="1640"/>
              <a:ext cx="1162" cy="448"/>
            </a:xfrm>
            <a:custGeom>
              <a:avLst/>
              <a:gdLst>
                <a:gd name="T0" fmla="*/ 1162 w 1162"/>
                <a:gd name="T1" fmla="*/ 448 h 448"/>
                <a:gd name="T2" fmla="*/ 0 w 1162"/>
                <a:gd name="T3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62" h="448">
                  <a:moveTo>
                    <a:pt x="1162" y="448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10" name="Group 78"/>
          <p:cNvGrpSpPr>
            <a:grpSpLocks/>
          </p:cNvGrpSpPr>
          <p:nvPr/>
        </p:nvGrpSpPr>
        <p:grpSpPr bwMode="auto">
          <a:xfrm>
            <a:off x="6604000" y="1524000"/>
            <a:ext cx="2190750" cy="1522413"/>
            <a:chOff x="4162" y="949"/>
            <a:chExt cx="1380" cy="959"/>
          </a:xfrm>
        </p:grpSpPr>
        <p:sp>
          <p:nvSpPr>
            <p:cNvPr id="120911" name="AutoShape 79"/>
            <p:cNvSpPr>
              <a:spLocks noChangeArrowheads="1"/>
            </p:cNvSpPr>
            <p:nvPr/>
          </p:nvSpPr>
          <p:spPr bwMode="auto">
            <a:xfrm rot="-9506702">
              <a:off x="4534" y="949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12" name="Line 80"/>
            <p:cNvSpPr>
              <a:spLocks noChangeShapeType="1"/>
            </p:cNvSpPr>
            <p:nvPr/>
          </p:nvSpPr>
          <p:spPr bwMode="auto">
            <a:xfrm>
              <a:off x="4162" y="1640"/>
              <a:ext cx="1190" cy="2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13" name="Group 81"/>
          <p:cNvGrpSpPr>
            <a:grpSpLocks/>
          </p:cNvGrpSpPr>
          <p:nvPr/>
        </p:nvGrpSpPr>
        <p:grpSpPr bwMode="auto">
          <a:xfrm>
            <a:off x="6575425" y="1309688"/>
            <a:ext cx="2125663" cy="1436687"/>
            <a:chOff x="4144" y="823"/>
            <a:chExt cx="1339" cy="905"/>
          </a:xfrm>
        </p:grpSpPr>
        <p:sp>
          <p:nvSpPr>
            <p:cNvPr id="120914" name="AutoShape 82"/>
            <p:cNvSpPr>
              <a:spLocks noChangeArrowheads="1"/>
            </p:cNvSpPr>
            <p:nvPr/>
          </p:nvSpPr>
          <p:spPr bwMode="auto">
            <a:xfrm rot="-10017339">
              <a:off x="4475" y="823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15" name="Line 83"/>
            <p:cNvSpPr>
              <a:spLocks noChangeShapeType="1"/>
            </p:cNvSpPr>
            <p:nvPr/>
          </p:nvSpPr>
          <p:spPr bwMode="auto">
            <a:xfrm>
              <a:off x="4144" y="1639"/>
              <a:ext cx="1208" cy="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16" name="Group 84"/>
          <p:cNvGrpSpPr>
            <a:grpSpLocks/>
          </p:cNvGrpSpPr>
          <p:nvPr/>
        </p:nvGrpSpPr>
        <p:grpSpPr bwMode="auto">
          <a:xfrm>
            <a:off x="6575425" y="1066800"/>
            <a:ext cx="2024063" cy="1497013"/>
            <a:chOff x="4144" y="697"/>
            <a:chExt cx="1275" cy="943"/>
          </a:xfrm>
        </p:grpSpPr>
        <p:sp>
          <p:nvSpPr>
            <p:cNvPr id="120917" name="AutoShape 85"/>
            <p:cNvSpPr>
              <a:spLocks noChangeArrowheads="1"/>
            </p:cNvSpPr>
            <p:nvPr/>
          </p:nvSpPr>
          <p:spPr bwMode="auto">
            <a:xfrm rot="-10562304">
              <a:off x="4411" y="697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18" name="Freeform 86"/>
            <p:cNvSpPr>
              <a:spLocks/>
            </p:cNvSpPr>
            <p:nvPr/>
          </p:nvSpPr>
          <p:spPr bwMode="auto">
            <a:xfrm>
              <a:off x="4144" y="1548"/>
              <a:ext cx="1256" cy="92"/>
            </a:xfrm>
            <a:custGeom>
              <a:avLst/>
              <a:gdLst>
                <a:gd name="T0" fmla="*/ 0 w 1256"/>
                <a:gd name="T1" fmla="*/ 92 h 92"/>
                <a:gd name="T2" fmla="*/ 1256 w 1256"/>
                <a:gd name="T3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6" h="92">
                  <a:moveTo>
                    <a:pt x="0" y="92"/>
                  </a:moveTo>
                  <a:lnTo>
                    <a:pt x="125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19" name="Group 87"/>
          <p:cNvGrpSpPr>
            <a:grpSpLocks/>
          </p:cNvGrpSpPr>
          <p:nvPr/>
        </p:nvGrpSpPr>
        <p:grpSpPr bwMode="auto">
          <a:xfrm>
            <a:off x="6572250" y="949325"/>
            <a:ext cx="1939925" cy="1658938"/>
            <a:chOff x="4142" y="596"/>
            <a:chExt cx="1222" cy="1045"/>
          </a:xfrm>
        </p:grpSpPr>
        <p:sp>
          <p:nvSpPr>
            <p:cNvPr id="120920" name="AutoShape 88"/>
            <p:cNvSpPr>
              <a:spLocks noChangeArrowheads="1"/>
            </p:cNvSpPr>
            <p:nvPr/>
          </p:nvSpPr>
          <p:spPr bwMode="auto">
            <a:xfrm rot="-11049599">
              <a:off x="4344" y="596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21" name="Freeform 89"/>
            <p:cNvSpPr>
              <a:spLocks/>
            </p:cNvSpPr>
            <p:nvPr/>
          </p:nvSpPr>
          <p:spPr bwMode="auto">
            <a:xfrm>
              <a:off x="4142" y="1380"/>
              <a:ext cx="1222" cy="261"/>
            </a:xfrm>
            <a:custGeom>
              <a:avLst/>
              <a:gdLst>
                <a:gd name="T0" fmla="*/ 0 w 1222"/>
                <a:gd name="T1" fmla="*/ 261 h 261"/>
                <a:gd name="T2" fmla="*/ 1222 w 1222"/>
                <a:gd name="T3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22" h="261">
                  <a:moveTo>
                    <a:pt x="0" y="261"/>
                  </a:moveTo>
                  <a:lnTo>
                    <a:pt x="1222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22" name="Group 90"/>
          <p:cNvGrpSpPr>
            <a:grpSpLocks/>
          </p:cNvGrpSpPr>
          <p:nvPr/>
        </p:nvGrpSpPr>
        <p:grpSpPr bwMode="auto">
          <a:xfrm>
            <a:off x="6575425" y="806450"/>
            <a:ext cx="1841500" cy="1801813"/>
            <a:chOff x="4144" y="506"/>
            <a:chExt cx="1160" cy="1135"/>
          </a:xfrm>
        </p:grpSpPr>
        <p:sp>
          <p:nvSpPr>
            <p:cNvPr id="120923" name="AutoShape 91"/>
            <p:cNvSpPr>
              <a:spLocks noChangeArrowheads="1"/>
            </p:cNvSpPr>
            <p:nvPr/>
          </p:nvSpPr>
          <p:spPr bwMode="auto">
            <a:xfrm rot="-11484943">
              <a:off x="4225" y="506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24" name="Line 92"/>
            <p:cNvSpPr>
              <a:spLocks noChangeShapeType="1"/>
            </p:cNvSpPr>
            <p:nvPr/>
          </p:nvSpPr>
          <p:spPr bwMode="auto">
            <a:xfrm flipV="1">
              <a:off x="4144" y="1198"/>
              <a:ext cx="1160" cy="4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25" name="Group 93"/>
          <p:cNvGrpSpPr>
            <a:grpSpLocks/>
          </p:cNvGrpSpPr>
          <p:nvPr/>
        </p:nvGrpSpPr>
        <p:grpSpPr bwMode="auto">
          <a:xfrm>
            <a:off x="6503988" y="685800"/>
            <a:ext cx="1770062" cy="2205038"/>
            <a:chOff x="4099" y="435"/>
            <a:chExt cx="1115" cy="1389"/>
          </a:xfrm>
        </p:grpSpPr>
        <p:grpSp>
          <p:nvGrpSpPr>
            <p:cNvPr id="120926" name="Group 94"/>
            <p:cNvGrpSpPr>
              <a:grpSpLocks/>
            </p:cNvGrpSpPr>
            <p:nvPr/>
          </p:nvGrpSpPr>
          <p:grpSpPr bwMode="auto">
            <a:xfrm>
              <a:off x="4099" y="435"/>
              <a:ext cx="1115" cy="1225"/>
              <a:chOff x="4099" y="435"/>
              <a:chExt cx="1115" cy="1225"/>
            </a:xfrm>
          </p:grpSpPr>
          <p:sp>
            <p:nvSpPr>
              <p:cNvPr id="120927" name="AutoShape 95"/>
              <p:cNvSpPr>
                <a:spLocks noChangeArrowheads="1"/>
              </p:cNvSpPr>
              <p:nvPr/>
            </p:nvSpPr>
            <p:spPr bwMode="auto">
              <a:xfrm rot="-12083951">
                <a:off x="4099" y="435"/>
                <a:ext cx="1008" cy="816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928" name="Line 96"/>
              <p:cNvSpPr>
                <a:spLocks noChangeShapeType="1"/>
              </p:cNvSpPr>
              <p:nvPr/>
            </p:nvSpPr>
            <p:spPr bwMode="auto">
              <a:xfrm flipV="1">
                <a:off x="4144" y="1041"/>
                <a:ext cx="1070" cy="6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20929" name="Text Box 97"/>
            <p:cNvSpPr txBox="1">
              <a:spLocks noChangeArrowheads="1"/>
            </p:cNvSpPr>
            <p:nvPr/>
          </p:nvSpPr>
          <p:spPr bwMode="auto">
            <a:xfrm>
              <a:off x="4252" y="1420"/>
              <a:ext cx="78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zh-CN" altLang="en-US" sz="3600">
                  <a:solidFill>
                    <a:srgbClr val="FF6699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）</a:t>
              </a:r>
              <a:r>
                <a:rPr kumimoji="1" lang="en-US" altLang="zh-CN" sz="2400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60°</a:t>
              </a:r>
            </a:p>
          </p:txBody>
        </p:sp>
      </p:grpSp>
      <p:grpSp>
        <p:nvGrpSpPr>
          <p:cNvPr id="120930" name="Group 98"/>
          <p:cNvGrpSpPr>
            <a:grpSpLocks/>
          </p:cNvGrpSpPr>
          <p:nvPr/>
        </p:nvGrpSpPr>
        <p:grpSpPr bwMode="auto">
          <a:xfrm>
            <a:off x="6272213" y="558800"/>
            <a:ext cx="1801812" cy="2049463"/>
            <a:chOff x="3953" y="350"/>
            <a:chExt cx="1135" cy="1291"/>
          </a:xfrm>
        </p:grpSpPr>
        <p:sp>
          <p:nvSpPr>
            <p:cNvPr id="120931" name="AutoShape 99"/>
            <p:cNvSpPr>
              <a:spLocks noChangeArrowheads="1"/>
            </p:cNvSpPr>
            <p:nvPr/>
          </p:nvSpPr>
          <p:spPr bwMode="auto">
            <a:xfrm rot="-12623723">
              <a:off x="3953" y="350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32" name="Freeform 100"/>
            <p:cNvSpPr>
              <a:spLocks/>
            </p:cNvSpPr>
            <p:nvPr/>
          </p:nvSpPr>
          <p:spPr bwMode="auto">
            <a:xfrm>
              <a:off x="4144" y="828"/>
              <a:ext cx="944" cy="813"/>
            </a:xfrm>
            <a:custGeom>
              <a:avLst/>
              <a:gdLst>
                <a:gd name="T0" fmla="*/ 0 w 944"/>
                <a:gd name="T1" fmla="*/ 813 h 813"/>
                <a:gd name="T2" fmla="*/ 944 w 944"/>
                <a:gd name="T3" fmla="*/ 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44" h="813">
                  <a:moveTo>
                    <a:pt x="0" y="813"/>
                  </a:moveTo>
                  <a:lnTo>
                    <a:pt x="94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33" name="Group 101"/>
          <p:cNvGrpSpPr>
            <a:grpSpLocks/>
          </p:cNvGrpSpPr>
          <p:nvPr/>
        </p:nvGrpSpPr>
        <p:grpSpPr bwMode="auto">
          <a:xfrm>
            <a:off x="6070600" y="466725"/>
            <a:ext cx="1801813" cy="2171700"/>
            <a:chOff x="3826" y="292"/>
            <a:chExt cx="1135" cy="1368"/>
          </a:xfrm>
        </p:grpSpPr>
        <p:sp>
          <p:nvSpPr>
            <p:cNvPr id="120934" name="AutoShape 102"/>
            <p:cNvSpPr>
              <a:spLocks noChangeArrowheads="1"/>
            </p:cNvSpPr>
            <p:nvPr/>
          </p:nvSpPr>
          <p:spPr bwMode="auto">
            <a:xfrm rot="8470232">
              <a:off x="3826" y="292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35" name="Line 103"/>
            <p:cNvSpPr>
              <a:spLocks noChangeShapeType="1"/>
            </p:cNvSpPr>
            <p:nvPr/>
          </p:nvSpPr>
          <p:spPr bwMode="auto">
            <a:xfrm flipV="1">
              <a:off x="4144" y="697"/>
              <a:ext cx="817" cy="963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36" name="Group 104"/>
          <p:cNvGrpSpPr>
            <a:grpSpLocks/>
          </p:cNvGrpSpPr>
          <p:nvPr/>
        </p:nvGrpSpPr>
        <p:grpSpPr bwMode="auto">
          <a:xfrm>
            <a:off x="5973763" y="339725"/>
            <a:ext cx="1662112" cy="2268538"/>
            <a:chOff x="3765" y="212"/>
            <a:chExt cx="1047" cy="1429"/>
          </a:xfrm>
        </p:grpSpPr>
        <p:sp>
          <p:nvSpPr>
            <p:cNvPr id="120937" name="AutoShape 105"/>
            <p:cNvSpPr>
              <a:spLocks noChangeArrowheads="1"/>
            </p:cNvSpPr>
            <p:nvPr/>
          </p:nvSpPr>
          <p:spPr bwMode="auto">
            <a:xfrm rot="-13660084">
              <a:off x="3669" y="308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38" name="Freeform 106"/>
            <p:cNvSpPr>
              <a:spLocks/>
            </p:cNvSpPr>
            <p:nvPr/>
          </p:nvSpPr>
          <p:spPr bwMode="auto">
            <a:xfrm>
              <a:off x="4144" y="612"/>
              <a:ext cx="668" cy="1029"/>
            </a:xfrm>
            <a:custGeom>
              <a:avLst/>
              <a:gdLst>
                <a:gd name="T0" fmla="*/ 0 w 668"/>
                <a:gd name="T1" fmla="*/ 1029 h 1029"/>
                <a:gd name="T2" fmla="*/ 668 w 668"/>
                <a:gd name="T3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8" h="1029">
                  <a:moveTo>
                    <a:pt x="0" y="1029"/>
                  </a:moveTo>
                  <a:lnTo>
                    <a:pt x="668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39" name="Group 107"/>
          <p:cNvGrpSpPr>
            <a:grpSpLocks/>
          </p:cNvGrpSpPr>
          <p:nvPr/>
        </p:nvGrpSpPr>
        <p:grpSpPr bwMode="auto">
          <a:xfrm>
            <a:off x="5735638" y="304800"/>
            <a:ext cx="1614487" cy="2349500"/>
            <a:chOff x="3615" y="190"/>
            <a:chExt cx="1017" cy="1480"/>
          </a:xfrm>
        </p:grpSpPr>
        <p:sp>
          <p:nvSpPr>
            <p:cNvPr id="120940" name="AutoShape 108"/>
            <p:cNvSpPr>
              <a:spLocks noChangeArrowheads="1"/>
            </p:cNvSpPr>
            <p:nvPr/>
          </p:nvSpPr>
          <p:spPr bwMode="auto">
            <a:xfrm rot="-14208425">
              <a:off x="3519" y="286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41" name="Freeform 109"/>
            <p:cNvSpPr>
              <a:spLocks/>
            </p:cNvSpPr>
            <p:nvPr/>
          </p:nvSpPr>
          <p:spPr bwMode="auto">
            <a:xfrm>
              <a:off x="4142" y="492"/>
              <a:ext cx="490" cy="1178"/>
            </a:xfrm>
            <a:custGeom>
              <a:avLst/>
              <a:gdLst>
                <a:gd name="T0" fmla="*/ 0 w 490"/>
                <a:gd name="T1" fmla="*/ 1178 h 1178"/>
                <a:gd name="T2" fmla="*/ 490 w 490"/>
                <a:gd name="T3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0" h="1178">
                  <a:moveTo>
                    <a:pt x="0" y="1178"/>
                  </a:moveTo>
                  <a:lnTo>
                    <a:pt x="49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42" name="Group 110"/>
          <p:cNvGrpSpPr>
            <a:grpSpLocks/>
          </p:cNvGrpSpPr>
          <p:nvPr/>
        </p:nvGrpSpPr>
        <p:grpSpPr bwMode="auto">
          <a:xfrm>
            <a:off x="5565775" y="387350"/>
            <a:ext cx="1536700" cy="2220913"/>
            <a:chOff x="3508" y="242"/>
            <a:chExt cx="968" cy="1399"/>
          </a:xfrm>
        </p:grpSpPr>
        <p:sp>
          <p:nvSpPr>
            <p:cNvPr id="120943" name="AutoShape 111"/>
            <p:cNvSpPr>
              <a:spLocks noChangeArrowheads="1"/>
            </p:cNvSpPr>
            <p:nvPr/>
          </p:nvSpPr>
          <p:spPr bwMode="auto">
            <a:xfrm rot="-14689366">
              <a:off x="3412" y="338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44" name="Freeform 112"/>
            <p:cNvSpPr>
              <a:spLocks/>
            </p:cNvSpPr>
            <p:nvPr/>
          </p:nvSpPr>
          <p:spPr bwMode="auto">
            <a:xfrm>
              <a:off x="4142" y="468"/>
              <a:ext cx="334" cy="1173"/>
            </a:xfrm>
            <a:custGeom>
              <a:avLst/>
              <a:gdLst>
                <a:gd name="T0" fmla="*/ 0 w 334"/>
                <a:gd name="T1" fmla="*/ 1173 h 1173"/>
                <a:gd name="T2" fmla="*/ 334 w 334"/>
                <a:gd name="T3" fmla="*/ 0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4" h="1173">
                  <a:moveTo>
                    <a:pt x="0" y="1173"/>
                  </a:moveTo>
                  <a:lnTo>
                    <a:pt x="33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45" name="Group 113"/>
          <p:cNvGrpSpPr>
            <a:grpSpLocks/>
          </p:cNvGrpSpPr>
          <p:nvPr/>
        </p:nvGrpSpPr>
        <p:grpSpPr bwMode="auto">
          <a:xfrm>
            <a:off x="5280025" y="481013"/>
            <a:ext cx="1460500" cy="2124075"/>
            <a:chOff x="3328" y="301"/>
            <a:chExt cx="920" cy="1338"/>
          </a:xfrm>
        </p:grpSpPr>
        <p:sp>
          <p:nvSpPr>
            <p:cNvPr id="120946" name="AutoShape 114"/>
            <p:cNvSpPr>
              <a:spLocks noChangeArrowheads="1"/>
            </p:cNvSpPr>
            <p:nvPr/>
          </p:nvSpPr>
          <p:spPr bwMode="auto">
            <a:xfrm rot="-15298976">
              <a:off x="3232" y="397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47" name="Freeform 115"/>
            <p:cNvSpPr>
              <a:spLocks/>
            </p:cNvSpPr>
            <p:nvPr/>
          </p:nvSpPr>
          <p:spPr bwMode="auto">
            <a:xfrm>
              <a:off x="4144" y="432"/>
              <a:ext cx="104" cy="1207"/>
            </a:xfrm>
            <a:custGeom>
              <a:avLst/>
              <a:gdLst>
                <a:gd name="T0" fmla="*/ 0 w 104"/>
                <a:gd name="T1" fmla="*/ 1207 h 1207"/>
                <a:gd name="T2" fmla="*/ 104 w 104"/>
                <a:gd name="T3" fmla="*/ 0 h 1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4" h="1207">
                  <a:moveTo>
                    <a:pt x="0" y="1207"/>
                  </a:moveTo>
                  <a:lnTo>
                    <a:pt x="10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48" name="Group 116"/>
          <p:cNvGrpSpPr>
            <a:grpSpLocks/>
          </p:cNvGrpSpPr>
          <p:nvPr/>
        </p:nvGrpSpPr>
        <p:grpSpPr bwMode="auto">
          <a:xfrm>
            <a:off x="5076825" y="620713"/>
            <a:ext cx="2814638" cy="2578100"/>
            <a:chOff x="3191" y="393"/>
            <a:chExt cx="1773" cy="1624"/>
          </a:xfrm>
        </p:grpSpPr>
        <p:grpSp>
          <p:nvGrpSpPr>
            <p:cNvPr id="120949" name="Group 117"/>
            <p:cNvGrpSpPr>
              <a:grpSpLocks/>
            </p:cNvGrpSpPr>
            <p:nvPr/>
          </p:nvGrpSpPr>
          <p:grpSpPr bwMode="auto">
            <a:xfrm>
              <a:off x="3191" y="393"/>
              <a:ext cx="952" cy="1267"/>
              <a:chOff x="3191" y="393"/>
              <a:chExt cx="952" cy="1267"/>
            </a:xfrm>
          </p:grpSpPr>
          <p:sp>
            <p:nvSpPr>
              <p:cNvPr id="120950" name="AutoShape 118"/>
              <p:cNvSpPr>
                <a:spLocks noChangeArrowheads="1"/>
              </p:cNvSpPr>
              <p:nvPr/>
            </p:nvSpPr>
            <p:spPr bwMode="auto">
              <a:xfrm rot="5578881">
                <a:off x="3095" y="489"/>
                <a:ext cx="1008" cy="816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951" name="Freeform 119"/>
              <p:cNvSpPr>
                <a:spLocks/>
              </p:cNvSpPr>
              <p:nvPr/>
            </p:nvSpPr>
            <p:spPr bwMode="auto">
              <a:xfrm>
                <a:off x="4020" y="432"/>
                <a:ext cx="123" cy="1228"/>
              </a:xfrm>
              <a:custGeom>
                <a:avLst/>
                <a:gdLst>
                  <a:gd name="T0" fmla="*/ 123 w 123"/>
                  <a:gd name="T1" fmla="*/ 1228 h 1228"/>
                  <a:gd name="T2" fmla="*/ 0 w 123"/>
                  <a:gd name="T3" fmla="*/ 0 h 1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3" h="1228">
                    <a:moveTo>
                      <a:pt x="123" y="1228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0952" name="Group 120"/>
            <p:cNvGrpSpPr>
              <a:grpSpLocks/>
            </p:cNvGrpSpPr>
            <p:nvPr/>
          </p:nvGrpSpPr>
          <p:grpSpPr bwMode="auto">
            <a:xfrm>
              <a:off x="3994" y="1258"/>
              <a:ext cx="970" cy="759"/>
              <a:chOff x="3994" y="1258"/>
              <a:chExt cx="970" cy="759"/>
            </a:xfrm>
          </p:grpSpPr>
          <p:sp>
            <p:nvSpPr>
              <p:cNvPr id="120953" name="Arc 121"/>
              <p:cNvSpPr>
                <a:spLocks/>
              </p:cNvSpPr>
              <p:nvPr/>
            </p:nvSpPr>
            <p:spPr bwMode="auto">
              <a:xfrm>
                <a:off x="3994" y="1258"/>
                <a:ext cx="566" cy="759"/>
              </a:xfrm>
              <a:custGeom>
                <a:avLst/>
                <a:gdLst>
                  <a:gd name="G0" fmla="+- 0 0 0"/>
                  <a:gd name="G1" fmla="+- 21217 0 0"/>
                  <a:gd name="G2" fmla="+- 21600 0 0"/>
                  <a:gd name="T0" fmla="*/ 4050 w 21376"/>
                  <a:gd name="T1" fmla="*/ 0 h 21217"/>
                  <a:gd name="T2" fmla="*/ 21376 w 21376"/>
                  <a:gd name="T3" fmla="*/ 18111 h 21217"/>
                  <a:gd name="T4" fmla="*/ 0 w 21376"/>
                  <a:gd name="T5" fmla="*/ 21217 h 21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376" h="21217" fill="none" extrusionOk="0">
                    <a:moveTo>
                      <a:pt x="4049" y="0"/>
                    </a:moveTo>
                    <a:cubicBezTo>
                      <a:pt x="13095" y="1726"/>
                      <a:pt x="20051" y="8998"/>
                      <a:pt x="21375" y="18111"/>
                    </a:cubicBezTo>
                  </a:path>
                  <a:path w="21376" h="21217" stroke="0" extrusionOk="0">
                    <a:moveTo>
                      <a:pt x="4049" y="0"/>
                    </a:moveTo>
                    <a:cubicBezTo>
                      <a:pt x="13095" y="1726"/>
                      <a:pt x="20051" y="8998"/>
                      <a:pt x="21375" y="18111"/>
                    </a:cubicBezTo>
                    <a:lnTo>
                      <a:pt x="0" y="21217"/>
                    </a:lnTo>
                    <a:close/>
                  </a:path>
                </a:pathLst>
              </a:custGeom>
              <a:noFill/>
              <a:ln w="38100">
                <a:solidFill>
                  <a:srgbClr val="FF66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954" name="Text Box 122"/>
              <p:cNvSpPr txBox="1">
                <a:spLocks noChangeArrowheads="1"/>
              </p:cNvSpPr>
              <p:nvPr/>
            </p:nvSpPr>
            <p:spPr bwMode="auto">
              <a:xfrm>
                <a:off x="4368" y="1296"/>
                <a:ext cx="59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>
                    <a:solidFill>
                      <a:srgbClr val="FF0000"/>
                    </a:solidFill>
                    <a:latin typeface="Times New Roman" panose="02020603050405020304" pitchFamily="18" charset="0"/>
                    <a:ea typeface="隶书" panose="02010509060101010101" pitchFamily="49" charset="-122"/>
                  </a:rPr>
                  <a:t>120°</a:t>
                </a:r>
              </a:p>
            </p:txBody>
          </p:sp>
        </p:grpSp>
      </p:grpSp>
      <p:grpSp>
        <p:nvGrpSpPr>
          <p:cNvPr id="120955" name="Group 123"/>
          <p:cNvGrpSpPr>
            <a:grpSpLocks/>
          </p:cNvGrpSpPr>
          <p:nvPr/>
        </p:nvGrpSpPr>
        <p:grpSpPr bwMode="auto">
          <a:xfrm>
            <a:off x="4792663" y="765175"/>
            <a:ext cx="1779587" cy="1843088"/>
            <a:chOff x="3021" y="480"/>
            <a:chExt cx="1121" cy="1161"/>
          </a:xfrm>
        </p:grpSpPr>
        <p:sp>
          <p:nvSpPr>
            <p:cNvPr id="120956" name="AutoShape 124"/>
            <p:cNvSpPr>
              <a:spLocks noChangeArrowheads="1"/>
            </p:cNvSpPr>
            <p:nvPr/>
          </p:nvSpPr>
          <p:spPr bwMode="auto">
            <a:xfrm rot="-16598976">
              <a:off x="2925" y="610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57" name="Line 125"/>
            <p:cNvSpPr>
              <a:spLocks noChangeShapeType="1"/>
            </p:cNvSpPr>
            <p:nvPr/>
          </p:nvSpPr>
          <p:spPr bwMode="auto">
            <a:xfrm flipH="1" flipV="1">
              <a:off x="3765" y="480"/>
              <a:ext cx="377" cy="11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58" name="Group 126"/>
          <p:cNvGrpSpPr>
            <a:grpSpLocks/>
          </p:cNvGrpSpPr>
          <p:nvPr/>
        </p:nvGrpSpPr>
        <p:grpSpPr bwMode="auto">
          <a:xfrm>
            <a:off x="4676775" y="898525"/>
            <a:ext cx="1928813" cy="1754188"/>
            <a:chOff x="2948" y="564"/>
            <a:chExt cx="1215" cy="1105"/>
          </a:xfrm>
        </p:grpSpPr>
        <p:sp>
          <p:nvSpPr>
            <p:cNvPr id="120959" name="AutoShape 127"/>
            <p:cNvSpPr>
              <a:spLocks noChangeArrowheads="1"/>
            </p:cNvSpPr>
            <p:nvPr/>
          </p:nvSpPr>
          <p:spPr bwMode="auto">
            <a:xfrm rot="-17241183">
              <a:off x="2852" y="757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60" name="Freeform 128"/>
            <p:cNvSpPr>
              <a:spLocks/>
            </p:cNvSpPr>
            <p:nvPr/>
          </p:nvSpPr>
          <p:spPr bwMode="auto">
            <a:xfrm>
              <a:off x="3588" y="564"/>
              <a:ext cx="575" cy="1076"/>
            </a:xfrm>
            <a:custGeom>
              <a:avLst/>
              <a:gdLst>
                <a:gd name="T0" fmla="*/ 575 w 575"/>
                <a:gd name="T1" fmla="*/ 1076 h 1076"/>
                <a:gd name="T2" fmla="*/ 0 w 575"/>
                <a:gd name="T3" fmla="*/ 0 h 1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5" h="1076">
                  <a:moveTo>
                    <a:pt x="575" y="1076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61" name="Group 129"/>
          <p:cNvGrpSpPr>
            <a:grpSpLocks/>
          </p:cNvGrpSpPr>
          <p:nvPr/>
        </p:nvGrpSpPr>
        <p:grpSpPr bwMode="auto">
          <a:xfrm>
            <a:off x="4565650" y="1089025"/>
            <a:ext cx="2009775" cy="1778000"/>
            <a:chOff x="2878" y="684"/>
            <a:chExt cx="1266" cy="1120"/>
          </a:xfrm>
        </p:grpSpPr>
        <p:sp>
          <p:nvSpPr>
            <p:cNvPr id="120962" name="AutoShape 130"/>
            <p:cNvSpPr>
              <a:spLocks noChangeArrowheads="1"/>
            </p:cNvSpPr>
            <p:nvPr/>
          </p:nvSpPr>
          <p:spPr bwMode="auto">
            <a:xfrm rot="3659476">
              <a:off x="2782" y="892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63" name="Freeform 131"/>
            <p:cNvSpPr>
              <a:spLocks/>
            </p:cNvSpPr>
            <p:nvPr/>
          </p:nvSpPr>
          <p:spPr bwMode="auto">
            <a:xfrm>
              <a:off x="3372" y="684"/>
              <a:ext cx="772" cy="955"/>
            </a:xfrm>
            <a:custGeom>
              <a:avLst/>
              <a:gdLst>
                <a:gd name="T0" fmla="*/ 772 w 772"/>
                <a:gd name="T1" fmla="*/ 955 h 955"/>
                <a:gd name="T2" fmla="*/ 0 w 772"/>
                <a:gd name="T3" fmla="*/ 0 h 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2" h="955">
                  <a:moveTo>
                    <a:pt x="772" y="955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64" name="Group 132"/>
          <p:cNvGrpSpPr>
            <a:grpSpLocks/>
          </p:cNvGrpSpPr>
          <p:nvPr/>
        </p:nvGrpSpPr>
        <p:grpSpPr bwMode="auto">
          <a:xfrm>
            <a:off x="4506913" y="1260475"/>
            <a:ext cx="2070100" cy="1806575"/>
            <a:chOff x="2841" y="792"/>
            <a:chExt cx="1304" cy="1138"/>
          </a:xfrm>
        </p:grpSpPr>
        <p:sp>
          <p:nvSpPr>
            <p:cNvPr id="120965" name="AutoShape 133"/>
            <p:cNvSpPr>
              <a:spLocks noChangeArrowheads="1"/>
            </p:cNvSpPr>
            <p:nvPr/>
          </p:nvSpPr>
          <p:spPr bwMode="auto">
            <a:xfrm rot="-18446067">
              <a:off x="2745" y="1018"/>
              <a:ext cx="1008" cy="816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66" name="Freeform 134"/>
            <p:cNvSpPr>
              <a:spLocks/>
            </p:cNvSpPr>
            <p:nvPr/>
          </p:nvSpPr>
          <p:spPr bwMode="auto">
            <a:xfrm>
              <a:off x="3252" y="792"/>
              <a:ext cx="893" cy="849"/>
            </a:xfrm>
            <a:custGeom>
              <a:avLst/>
              <a:gdLst>
                <a:gd name="T0" fmla="*/ 893 w 893"/>
                <a:gd name="T1" fmla="*/ 849 h 849"/>
                <a:gd name="T2" fmla="*/ 0 w 893"/>
                <a:gd name="T3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93" h="849">
                  <a:moveTo>
                    <a:pt x="893" y="849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67" name="Group 135"/>
          <p:cNvGrpSpPr>
            <a:grpSpLocks/>
          </p:cNvGrpSpPr>
          <p:nvPr/>
        </p:nvGrpSpPr>
        <p:grpSpPr bwMode="auto">
          <a:xfrm>
            <a:off x="4437063" y="1450975"/>
            <a:ext cx="2139950" cy="1806575"/>
            <a:chOff x="2797" y="912"/>
            <a:chExt cx="1348" cy="1138"/>
          </a:xfrm>
        </p:grpSpPr>
        <p:sp>
          <p:nvSpPr>
            <p:cNvPr id="120968" name="AutoShape 136"/>
            <p:cNvSpPr>
              <a:spLocks noChangeArrowheads="1"/>
            </p:cNvSpPr>
            <p:nvPr/>
          </p:nvSpPr>
          <p:spPr bwMode="auto">
            <a:xfrm rot="-18728238">
              <a:off x="2702" y="1136"/>
              <a:ext cx="1009" cy="819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969" name="Freeform 137"/>
            <p:cNvSpPr>
              <a:spLocks/>
            </p:cNvSpPr>
            <p:nvPr/>
          </p:nvSpPr>
          <p:spPr bwMode="auto">
            <a:xfrm>
              <a:off x="3168" y="912"/>
              <a:ext cx="977" cy="730"/>
            </a:xfrm>
            <a:custGeom>
              <a:avLst/>
              <a:gdLst>
                <a:gd name="T0" fmla="*/ 977 w 977"/>
                <a:gd name="T1" fmla="*/ 730 h 730"/>
                <a:gd name="T2" fmla="*/ 0 w 977"/>
                <a:gd name="T3" fmla="*/ 0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77" h="730">
                  <a:moveTo>
                    <a:pt x="977" y="730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0970" name="Group 138"/>
          <p:cNvGrpSpPr>
            <a:grpSpLocks/>
          </p:cNvGrpSpPr>
          <p:nvPr/>
        </p:nvGrpSpPr>
        <p:grpSpPr bwMode="auto">
          <a:xfrm>
            <a:off x="4283075" y="1633538"/>
            <a:ext cx="3238500" cy="1644650"/>
            <a:chOff x="2700" y="1027"/>
            <a:chExt cx="2040" cy="1036"/>
          </a:xfrm>
        </p:grpSpPr>
        <p:grpSp>
          <p:nvGrpSpPr>
            <p:cNvPr id="120971" name="Group 139"/>
            <p:cNvGrpSpPr>
              <a:grpSpLocks/>
            </p:cNvGrpSpPr>
            <p:nvPr/>
          </p:nvGrpSpPr>
          <p:grpSpPr bwMode="auto">
            <a:xfrm>
              <a:off x="2700" y="1044"/>
              <a:ext cx="1446" cy="1019"/>
              <a:chOff x="2700" y="1044"/>
              <a:chExt cx="1446" cy="1019"/>
            </a:xfrm>
          </p:grpSpPr>
          <p:sp>
            <p:nvSpPr>
              <p:cNvPr id="120972" name="AutoShape 140"/>
              <p:cNvSpPr>
                <a:spLocks noChangeArrowheads="1"/>
              </p:cNvSpPr>
              <p:nvPr/>
            </p:nvSpPr>
            <p:spPr bwMode="auto">
              <a:xfrm rot="-19185385">
                <a:off x="2700" y="1244"/>
                <a:ext cx="1009" cy="819"/>
              </a:xfrm>
              <a:prstGeom prst="triangle">
                <a:avLst>
                  <a:gd name="adj" fmla="val 0"/>
                </a:avLst>
              </a:prstGeom>
              <a:solidFill>
                <a:srgbClr val="FF33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973" name="Freeform 141"/>
              <p:cNvSpPr>
                <a:spLocks/>
              </p:cNvSpPr>
              <p:nvPr/>
            </p:nvSpPr>
            <p:spPr bwMode="auto">
              <a:xfrm>
                <a:off x="3072" y="1044"/>
                <a:ext cx="1074" cy="599"/>
              </a:xfrm>
              <a:custGeom>
                <a:avLst/>
                <a:gdLst>
                  <a:gd name="T0" fmla="*/ 1074 w 1074"/>
                  <a:gd name="T1" fmla="*/ 599 h 599"/>
                  <a:gd name="T2" fmla="*/ 0 w 1074"/>
                  <a:gd name="T3" fmla="*/ 0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74" h="599">
                    <a:moveTo>
                      <a:pt x="1074" y="599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20974" name="Text Box 142"/>
            <p:cNvSpPr txBox="1">
              <a:spLocks noChangeArrowheads="1"/>
            </p:cNvSpPr>
            <p:nvPr/>
          </p:nvSpPr>
          <p:spPr bwMode="auto">
            <a:xfrm>
              <a:off x="3984" y="1027"/>
              <a:ext cx="75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3200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180°</a:t>
              </a:r>
            </a:p>
          </p:txBody>
        </p:sp>
        <p:grpSp>
          <p:nvGrpSpPr>
            <p:cNvPr id="120975" name="Group 143"/>
            <p:cNvGrpSpPr>
              <a:grpSpLocks/>
            </p:cNvGrpSpPr>
            <p:nvPr/>
          </p:nvGrpSpPr>
          <p:grpSpPr bwMode="auto">
            <a:xfrm rot="2068975">
              <a:off x="3840" y="1344"/>
              <a:ext cx="576" cy="576"/>
              <a:chOff x="3840" y="2016"/>
              <a:chExt cx="576" cy="576"/>
            </a:xfrm>
          </p:grpSpPr>
          <p:sp>
            <p:nvSpPr>
              <p:cNvPr id="120976" name="AutoShape 144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576" cy="576"/>
              </a:xfrm>
              <a:custGeom>
                <a:avLst/>
                <a:gdLst>
                  <a:gd name="G0" fmla="+- 108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10800"/>
                  <a:gd name="G18" fmla="*/ 108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108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108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0 w 21600"/>
                  <a:gd name="T15" fmla="*/ 10800 h 21600"/>
                  <a:gd name="T16" fmla="*/ 10800 w 21600"/>
                  <a:gd name="T17" fmla="*/ 0 h 21600"/>
                  <a:gd name="T18" fmla="*/ 216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-1"/>
                      <a:pt x="21599" y="4835"/>
                      <a:pt x="216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8100">
                <a:solidFill>
                  <a:srgbClr val="FF66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977" name="Freeform 145"/>
              <p:cNvSpPr>
                <a:spLocks/>
              </p:cNvSpPr>
              <p:nvPr/>
            </p:nvSpPr>
            <p:spPr bwMode="auto">
              <a:xfrm>
                <a:off x="3840" y="2208"/>
                <a:ext cx="1" cy="134"/>
              </a:xfrm>
              <a:custGeom>
                <a:avLst/>
                <a:gdLst>
                  <a:gd name="T0" fmla="*/ 0 w 1"/>
                  <a:gd name="T1" fmla="*/ 0 h 134"/>
                  <a:gd name="T2" fmla="*/ 0 w 1"/>
                  <a:gd name="T3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34">
                    <a:moveTo>
                      <a:pt x="0" y="0"/>
                    </a:moveTo>
                    <a:lnTo>
                      <a:pt x="0" y="134"/>
                    </a:ln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20978" name="Text Box 146"/>
          <p:cNvSpPr txBox="1">
            <a:spLocks noChangeArrowheads="1"/>
          </p:cNvSpPr>
          <p:nvPr/>
        </p:nvSpPr>
        <p:spPr bwMode="auto">
          <a:xfrm>
            <a:off x="5035550" y="36576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1" lang="en-US" altLang="zh-CN" sz="2400">
                <a:latin typeface="Times New Roman" panose="02020603050405020304" pitchFamily="18" charset="0"/>
                <a:ea typeface="隶书" panose="02010509060101010101" pitchFamily="49" charset="-122"/>
              </a:rPr>
              <a:t>C`</a:t>
            </a:r>
          </a:p>
        </p:txBody>
      </p:sp>
      <p:grpSp>
        <p:nvGrpSpPr>
          <p:cNvPr id="120979" name="Group 147"/>
          <p:cNvGrpSpPr>
            <a:grpSpLocks/>
          </p:cNvGrpSpPr>
          <p:nvPr/>
        </p:nvGrpSpPr>
        <p:grpSpPr bwMode="auto">
          <a:xfrm>
            <a:off x="-3175" y="592138"/>
            <a:ext cx="7524750" cy="2665412"/>
            <a:chOff x="0" y="384"/>
            <a:chExt cx="4740" cy="1679"/>
          </a:xfrm>
        </p:grpSpPr>
        <p:sp>
          <p:nvSpPr>
            <p:cNvPr id="120980" name="Text Box 148"/>
            <p:cNvSpPr txBox="1">
              <a:spLocks noChangeArrowheads="1"/>
            </p:cNvSpPr>
            <p:nvPr/>
          </p:nvSpPr>
          <p:spPr bwMode="auto">
            <a:xfrm>
              <a:off x="0" y="384"/>
              <a:ext cx="5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>
                  <a:latin typeface="Times New Roman" panose="02020603050405020304" pitchFamily="18" charset="0"/>
                  <a:ea typeface="隶书" panose="02010509060101010101" pitchFamily="49" charset="-122"/>
                </a:rPr>
                <a:t>        </a:t>
              </a:r>
              <a:endParaRPr kumimoji="1" lang="zh-CN" altLang="en-US" sz="2400">
                <a:solidFill>
                  <a:srgbClr val="6600FF"/>
                </a:solidFill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  <p:grpSp>
          <p:nvGrpSpPr>
            <p:cNvPr id="120981" name="Group 149"/>
            <p:cNvGrpSpPr>
              <a:grpSpLocks/>
            </p:cNvGrpSpPr>
            <p:nvPr/>
          </p:nvGrpSpPr>
          <p:grpSpPr bwMode="auto">
            <a:xfrm>
              <a:off x="2700" y="1027"/>
              <a:ext cx="2040" cy="1036"/>
              <a:chOff x="2700" y="1027"/>
              <a:chExt cx="2040" cy="1036"/>
            </a:xfrm>
          </p:grpSpPr>
          <p:grpSp>
            <p:nvGrpSpPr>
              <p:cNvPr id="120982" name="Group 150"/>
              <p:cNvGrpSpPr>
                <a:grpSpLocks/>
              </p:cNvGrpSpPr>
              <p:nvPr/>
            </p:nvGrpSpPr>
            <p:grpSpPr bwMode="auto">
              <a:xfrm>
                <a:off x="2700" y="1044"/>
                <a:ext cx="1446" cy="1019"/>
                <a:chOff x="2700" y="1044"/>
                <a:chExt cx="1446" cy="1019"/>
              </a:xfrm>
            </p:grpSpPr>
            <p:sp>
              <p:nvSpPr>
                <p:cNvPr id="120983" name="AutoShape 151"/>
                <p:cNvSpPr>
                  <a:spLocks noChangeArrowheads="1"/>
                </p:cNvSpPr>
                <p:nvPr/>
              </p:nvSpPr>
              <p:spPr bwMode="auto">
                <a:xfrm rot="-19185385">
                  <a:off x="2700" y="1244"/>
                  <a:ext cx="1009" cy="819"/>
                </a:xfrm>
                <a:prstGeom prst="triangle">
                  <a:avLst>
                    <a:gd name="adj" fmla="val 0"/>
                  </a:avLst>
                </a:prstGeom>
                <a:solidFill>
                  <a:srgbClr val="FF33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984" name="Freeform 152"/>
                <p:cNvSpPr>
                  <a:spLocks/>
                </p:cNvSpPr>
                <p:nvPr/>
              </p:nvSpPr>
              <p:spPr bwMode="auto">
                <a:xfrm>
                  <a:off x="3072" y="1044"/>
                  <a:ext cx="1074" cy="599"/>
                </a:xfrm>
                <a:custGeom>
                  <a:avLst/>
                  <a:gdLst>
                    <a:gd name="T0" fmla="*/ 1074 w 1074"/>
                    <a:gd name="T1" fmla="*/ 599 h 599"/>
                    <a:gd name="T2" fmla="*/ 0 w 1074"/>
                    <a:gd name="T3" fmla="*/ 0 h 5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074" h="599">
                      <a:moveTo>
                        <a:pt x="1074" y="599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20985" name="Text Box 153"/>
              <p:cNvSpPr txBox="1">
                <a:spLocks noChangeArrowheads="1"/>
              </p:cNvSpPr>
              <p:nvPr/>
            </p:nvSpPr>
            <p:spPr bwMode="auto">
              <a:xfrm>
                <a:off x="3984" y="1027"/>
                <a:ext cx="756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3200">
                    <a:solidFill>
                      <a:srgbClr val="FF0000"/>
                    </a:solidFill>
                    <a:latin typeface="Times New Roman" panose="02020603050405020304" pitchFamily="18" charset="0"/>
                    <a:ea typeface="隶书" panose="02010509060101010101" pitchFamily="49" charset="-122"/>
                  </a:rPr>
                  <a:t>180°</a:t>
                </a:r>
              </a:p>
            </p:txBody>
          </p:sp>
          <p:grpSp>
            <p:nvGrpSpPr>
              <p:cNvPr id="120986" name="Group 154"/>
              <p:cNvGrpSpPr>
                <a:grpSpLocks/>
              </p:cNvGrpSpPr>
              <p:nvPr/>
            </p:nvGrpSpPr>
            <p:grpSpPr bwMode="auto">
              <a:xfrm rot="2068975">
                <a:off x="3840" y="1344"/>
                <a:ext cx="576" cy="576"/>
                <a:chOff x="3840" y="2016"/>
                <a:chExt cx="576" cy="576"/>
              </a:xfrm>
            </p:grpSpPr>
            <p:sp>
              <p:nvSpPr>
                <p:cNvPr id="120987" name="AutoShape 155"/>
                <p:cNvSpPr>
                  <a:spLocks noChangeArrowheads="1"/>
                </p:cNvSpPr>
                <p:nvPr/>
              </p:nvSpPr>
              <p:spPr bwMode="auto">
                <a:xfrm>
                  <a:off x="3840" y="2016"/>
                  <a:ext cx="576" cy="576"/>
                </a:xfrm>
                <a:custGeom>
                  <a:avLst/>
                  <a:gdLst>
                    <a:gd name="G0" fmla="+- 10800 0 0"/>
                    <a:gd name="G1" fmla="+- 11796480 0 0"/>
                    <a:gd name="G2" fmla="+- 0 0 11796480"/>
                    <a:gd name="T0" fmla="*/ 0 256 1"/>
                    <a:gd name="T1" fmla="*/ 180 256 1"/>
                    <a:gd name="G3" fmla="+- 11796480 T0 T1"/>
                    <a:gd name="T2" fmla="*/ 0 256 1"/>
                    <a:gd name="T3" fmla="*/ 90 256 1"/>
                    <a:gd name="G4" fmla="+- 11796480 T2 T3"/>
                    <a:gd name="G5" fmla="*/ G4 2 1"/>
                    <a:gd name="T4" fmla="*/ 90 256 1"/>
                    <a:gd name="T5" fmla="*/ 0 256 1"/>
                    <a:gd name="G6" fmla="+- 11796480 T4 T5"/>
                    <a:gd name="G7" fmla="*/ G6 2 1"/>
                    <a:gd name="G8" fmla="abs 11796480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10800"/>
                    <a:gd name="G18" fmla="*/ 10800 1 2"/>
                    <a:gd name="G19" fmla="+- G18 5400 0"/>
                    <a:gd name="G20" fmla="cos G19 11796480"/>
                    <a:gd name="G21" fmla="sin G19 11796480"/>
                    <a:gd name="G22" fmla="+- G20 10800 0"/>
                    <a:gd name="G23" fmla="+- G21 10800 0"/>
                    <a:gd name="G24" fmla="+- 10800 0 G20"/>
                    <a:gd name="G25" fmla="+- 10800 10800 0"/>
                    <a:gd name="G26" fmla="?: G9 G17 G25"/>
                    <a:gd name="G27" fmla="?: G9 0 21600"/>
                    <a:gd name="G28" fmla="cos 10800 11796480"/>
                    <a:gd name="G29" fmla="sin 10800 11796480"/>
                    <a:gd name="G30" fmla="sin 10800 11796480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11796480 G34 0"/>
                    <a:gd name="G36" fmla="?: G6 G35 G31"/>
                    <a:gd name="G37" fmla="+- 21600 0 G36"/>
                    <a:gd name="G38" fmla="?: G4 0 G33"/>
                    <a:gd name="G39" fmla="?: 11796480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0 w 21600"/>
                    <a:gd name="T15" fmla="*/ 10800 h 21600"/>
                    <a:gd name="T16" fmla="*/ 10800 w 21600"/>
                    <a:gd name="T17" fmla="*/ 0 h 21600"/>
                    <a:gd name="T18" fmla="*/ 21600 w 21600"/>
                    <a:gd name="T19" fmla="*/ 10800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-1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8100">
                  <a:solidFill>
                    <a:srgbClr val="FF6699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988" name="Freeform 156"/>
                <p:cNvSpPr>
                  <a:spLocks/>
                </p:cNvSpPr>
                <p:nvPr/>
              </p:nvSpPr>
              <p:spPr bwMode="auto">
                <a:xfrm>
                  <a:off x="3840" y="2208"/>
                  <a:ext cx="1" cy="134"/>
                </a:xfrm>
                <a:custGeom>
                  <a:avLst/>
                  <a:gdLst>
                    <a:gd name="T0" fmla="*/ 0 w 1"/>
                    <a:gd name="T1" fmla="*/ 0 h 134"/>
                    <a:gd name="T2" fmla="*/ 0 w 1"/>
                    <a:gd name="T3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" h="134">
                      <a:moveTo>
                        <a:pt x="0" y="0"/>
                      </a:moveTo>
                      <a:lnTo>
                        <a:pt x="0" y="134"/>
                      </a:ln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120989" name="Text Box 157"/>
          <p:cNvSpPr txBox="1">
            <a:spLocks noChangeArrowheads="1"/>
          </p:cNvSpPr>
          <p:nvPr/>
        </p:nvSpPr>
        <p:spPr bwMode="auto">
          <a:xfrm>
            <a:off x="0" y="30163"/>
            <a:ext cx="13731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</a:rPr>
              <a:t>思考</a:t>
            </a:r>
            <a:r>
              <a:rPr lang="en-US" altLang="zh-CN" sz="40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20990" name="Text Box 158"/>
          <p:cNvSpPr txBox="1">
            <a:spLocks noChangeArrowheads="1"/>
          </p:cNvSpPr>
          <p:nvPr/>
        </p:nvSpPr>
        <p:spPr bwMode="auto">
          <a:xfrm>
            <a:off x="0" y="641350"/>
            <a:ext cx="483711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>
                <a:solidFill>
                  <a:srgbClr val="3333FF"/>
                </a:solidFill>
              </a:rPr>
              <a:t>1.</a:t>
            </a:r>
            <a:r>
              <a:rPr lang="zh-CN" altLang="en-US" sz="2800">
                <a:solidFill>
                  <a:srgbClr val="3333FF"/>
                </a:solidFill>
              </a:rPr>
              <a:t>把</a:t>
            </a:r>
            <a:r>
              <a:rPr kumimoji="1" lang="zh-CN" altLang="en-US" sz="2800">
                <a:solidFill>
                  <a:srgbClr val="3333FF"/>
                </a:solidFill>
              </a:rPr>
              <a:t>△</a:t>
            </a:r>
            <a:r>
              <a:rPr kumimoji="1" lang="en-US" altLang="zh-CN" sz="2800">
                <a:solidFill>
                  <a:srgbClr val="3333FF"/>
                </a:solidFill>
              </a:rPr>
              <a:t>ABC</a:t>
            </a:r>
            <a:r>
              <a:rPr kumimoji="1" lang="zh-CN" altLang="en-US" sz="2800" b="1">
                <a:solidFill>
                  <a:srgbClr val="3333FF"/>
                </a:solidFill>
              </a:rPr>
              <a:t>绕着</a:t>
            </a:r>
            <a:r>
              <a:rPr kumimoji="1" lang="en-US" altLang="zh-CN" sz="2800" b="1">
                <a:solidFill>
                  <a:srgbClr val="3333FF"/>
                </a:solidFill>
              </a:rPr>
              <a:t>O</a:t>
            </a:r>
            <a:r>
              <a:rPr kumimoji="1" lang="zh-CN" altLang="en-US" sz="2800" b="1">
                <a:solidFill>
                  <a:srgbClr val="3333FF"/>
                </a:solidFill>
              </a:rPr>
              <a:t>点旋转</a:t>
            </a:r>
            <a:r>
              <a:rPr kumimoji="1" lang="en-US" altLang="zh-CN" sz="2800" b="1">
                <a:solidFill>
                  <a:srgbClr val="3333FF"/>
                </a:solidFill>
              </a:rPr>
              <a:t>60 </a:t>
            </a:r>
            <a:r>
              <a:rPr lang="en-US" altLang="zh-CN" sz="2800" b="1">
                <a:solidFill>
                  <a:srgbClr val="3333FF"/>
                </a:solidFill>
              </a:rPr>
              <a:t>°</a:t>
            </a:r>
          </a:p>
          <a:p>
            <a:r>
              <a:rPr kumimoji="1" lang="zh-CN" altLang="en-US" sz="2800" b="1">
                <a:solidFill>
                  <a:srgbClr val="3333FF"/>
                </a:solidFill>
              </a:rPr>
              <a:t>得到的</a:t>
            </a:r>
            <a:r>
              <a:rPr kumimoji="1" lang="zh-CN" altLang="en-US" sz="2800">
                <a:solidFill>
                  <a:srgbClr val="3333FF"/>
                </a:solidFill>
              </a:rPr>
              <a:t>△</a:t>
            </a:r>
            <a:r>
              <a:rPr kumimoji="1" lang="en-US" altLang="zh-CN" sz="2800">
                <a:solidFill>
                  <a:srgbClr val="3333FF"/>
                </a:solidFill>
              </a:rPr>
              <a:t>A`B`C`,</a:t>
            </a:r>
            <a:r>
              <a:rPr kumimoji="1" lang="zh-CN" altLang="en-US" sz="2800">
                <a:solidFill>
                  <a:srgbClr val="3333FF"/>
                </a:solidFill>
              </a:rPr>
              <a:t>这两个三</a:t>
            </a:r>
          </a:p>
          <a:p>
            <a:r>
              <a:rPr kumimoji="1" lang="zh-CN" altLang="en-US" sz="2800">
                <a:solidFill>
                  <a:srgbClr val="3333FF"/>
                </a:solidFill>
              </a:rPr>
              <a:t>角形成中心对称吗</a:t>
            </a:r>
            <a:r>
              <a:rPr kumimoji="1" lang="en-US" altLang="zh-CN" sz="2800">
                <a:solidFill>
                  <a:srgbClr val="3333FF"/>
                </a:solidFill>
              </a:rPr>
              <a:t>?</a:t>
            </a:r>
          </a:p>
          <a:p>
            <a:endParaRPr lang="zh-CN" altLang="en-US" sz="2800" b="1">
              <a:solidFill>
                <a:srgbClr val="3333FF"/>
              </a:solidFill>
            </a:endParaRPr>
          </a:p>
        </p:txBody>
      </p:sp>
      <p:sp>
        <p:nvSpPr>
          <p:cNvPr id="120991" name="Text Box 159"/>
          <p:cNvSpPr txBox="1">
            <a:spLocks noChangeArrowheads="1"/>
          </p:cNvSpPr>
          <p:nvPr/>
        </p:nvSpPr>
        <p:spPr bwMode="auto">
          <a:xfrm>
            <a:off x="0" y="2781300"/>
            <a:ext cx="4343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rgbClr val="3333FF"/>
                </a:solidFill>
              </a:rPr>
              <a:t>2.</a:t>
            </a:r>
            <a:r>
              <a:rPr lang="zh-CN" altLang="en-US" sz="2400">
                <a:solidFill>
                  <a:srgbClr val="3333FF"/>
                </a:solidFill>
              </a:rPr>
              <a:t>把</a:t>
            </a:r>
            <a:r>
              <a:rPr kumimoji="1" lang="zh-CN" altLang="en-US" sz="2400">
                <a:solidFill>
                  <a:srgbClr val="3333FF"/>
                </a:solidFill>
              </a:rPr>
              <a:t>△</a:t>
            </a:r>
            <a:r>
              <a:rPr kumimoji="1" lang="en-US" altLang="zh-CN" sz="2400">
                <a:solidFill>
                  <a:srgbClr val="3333FF"/>
                </a:solidFill>
              </a:rPr>
              <a:t>ABC</a:t>
            </a:r>
            <a:r>
              <a:rPr kumimoji="1" lang="zh-CN" altLang="en-US" sz="2400" b="1">
                <a:solidFill>
                  <a:srgbClr val="3333FF"/>
                </a:solidFill>
              </a:rPr>
              <a:t>绕着</a:t>
            </a:r>
            <a:r>
              <a:rPr kumimoji="1" lang="en-US" altLang="zh-CN" sz="2400" b="1">
                <a:solidFill>
                  <a:srgbClr val="3333FF"/>
                </a:solidFill>
              </a:rPr>
              <a:t>O</a:t>
            </a:r>
            <a:r>
              <a:rPr kumimoji="1" lang="zh-CN" altLang="en-US" sz="2400" b="1">
                <a:solidFill>
                  <a:srgbClr val="3333FF"/>
                </a:solidFill>
              </a:rPr>
              <a:t>点旋转</a:t>
            </a:r>
            <a:r>
              <a:rPr kumimoji="1" lang="en-US" altLang="zh-CN" sz="2400" b="1">
                <a:solidFill>
                  <a:srgbClr val="3333FF"/>
                </a:solidFill>
              </a:rPr>
              <a:t>120 </a:t>
            </a:r>
            <a:r>
              <a:rPr lang="en-US" altLang="zh-CN" sz="2400" b="1">
                <a:solidFill>
                  <a:srgbClr val="3333FF"/>
                </a:solidFill>
              </a:rPr>
              <a:t>°</a:t>
            </a:r>
          </a:p>
          <a:p>
            <a:r>
              <a:rPr kumimoji="1" lang="zh-CN" altLang="en-US" sz="2400" b="1">
                <a:solidFill>
                  <a:srgbClr val="3333FF"/>
                </a:solidFill>
              </a:rPr>
              <a:t>得到的</a:t>
            </a:r>
            <a:r>
              <a:rPr kumimoji="1" lang="zh-CN" altLang="en-US" sz="2400">
                <a:solidFill>
                  <a:srgbClr val="3333FF"/>
                </a:solidFill>
              </a:rPr>
              <a:t>△</a:t>
            </a:r>
            <a:r>
              <a:rPr kumimoji="1" lang="en-US" altLang="zh-CN" sz="2400">
                <a:solidFill>
                  <a:srgbClr val="3333FF"/>
                </a:solidFill>
              </a:rPr>
              <a:t>A`B`C`,</a:t>
            </a:r>
            <a:r>
              <a:rPr kumimoji="1" lang="zh-CN" altLang="en-US" sz="2400">
                <a:solidFill>
                  <a:srgbClr val="3333FF"/>
                </a:solidFill>
              </a:rPr>
              <a:t>这两个三</a:t>
            </a:r>
          </a:p>
          <a:p>
            <a:r>
              <a:rPr kumimoji="1" lang="zh-CN" altLang="en-US" sz="2400">
                <a:solidFill>
                  <a:srgbClr val="3333FF"/>
                </a:solidFill>
              </a:rPr>
              <a:t>角形成中心对称吗</a:t>
            </a:r>
            <a:r>
              <a:rPr kumimoji="1" lang="en-US" altLang="zh-CN" sz="2400">
                <a:solidFill>
                  <a:srgbClr val="3333FF"/>
                </a:solidFill>
              </a:rPr>
              <a:t>?</a:t>
            </a:r>
          </a:p>
          <a:p>
            <a:endParaRPr lang="zh-CN" altLang="en-US" sz="2400">
              <a:solidFill>
                <a:srgbClr val="3333FF"/>
              </a:solidFill>
            </a:endParaRPr>
          </a:p>
        </p:txBody>
      </p:sp>
      <p:sp>
        <p:nvSpPr>
          <p:cNvPr id="120992" name="Text Box 160"/>
          <p:cNvSpPr txBox="1">
            <a:spLocks noChangeArrowheads="1"/>
          </p:cNvSpPr>
          <p:nvPr/>
        </p:nvSpPr>
        <p:spPr bwMode="auto">
          <a:xfrm>
            <a:off x="0" y="4508500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rgbClr val="3333FF"/>
                </a:solidFill>
              </a:rPr>
              <a:t>3.</a:t>
            </a:r>
            <a:r>
              <a:rPr lang="zh-CN" altLang="en-US" sz="2400">
                <a:solidFill>
                  <a:srgbClr val="3333FF"/>
                </a:solidFill>
              </a:rPr>
              <a:t>把</a:t>
            </a:r>
            <a:r>
              <a:rPr kumimoji="1" lang="zh-CN" altLang="en-US" sz="2400">
                <a:solidFill>
                  <a:srgbClr val="3333FF"/>
                </a:solidFill>
              </a:rPr>
              <a:t>△</a:t>
            </a:r>
            <a:r>
              <a:rPr kumimoji="1" lang="en-US" altLang="zh-CN" sz="2400">
                <a:solidFill>
                  <a:srgbClr val="3333FF"/>
                </a:solidFill>
              </a:rPr>
              <a:t>ABC</a:t>
            </a:r>
            <a:r>
              <a:rPr kumimoji="1" lang="zh-CN" altLang="en-US" sz="2400" b="1">
                <a:solidFill>
                  <a:srgbClr val="3333FF"/>
                </a:solidFill>
              </a:rPr>
              <a:t>绕着</a:t>
            </a:r>
            <a:r>
              <a:rPr kumimoji="1" lang="en-US" altLang="zh-CN" sz="2400" b="1">
                <a:solidFill>
                  <a:srgbClr val="3333FF"/>
                </a:solidFill>
              </a:rPr>
              <a:t>O</a:t>
            </a:r>
            <a:r>
              <a:rPr kumimoji="1" lang="zh-CN" altLang="en-US" sz="2400" b="1">
                <a:solidFill>
                  <a:srgbClr val="3333FF"/>
                </a:solidFill>
              </a:rPr>
              <a:t>点旋转</a:t>
            </a:r>
            <a:r>
              <a:rPr kumimoji="1" lang="en-US" altLang="zh-CN" sz="2400" b="1">
                <a:solidFill>
                  <a:srgbClr val="3333FF"/>
                </a:solidFill>
              </a:rPr>
              <a:t>180 </a:t>
            </a:r>
            <a:r>
              <a:rPr lang="en-US" altLang="zh-CN" sz="2400" b="1">
                <a:solidFill>
                  <a:srgbClr val="3333FF"/>
                </a:solidFill>
              </a:rPr>
              <a:t>°,</a:t>
            </a:r>
            <a:r>
              <a:rPr kumimoji="1" lang="zh-CN" altLang="en-US" sz="2400" b="1">
                <a:solidFill>
                  <a:srgbClr val="3333FF"/>
                </a:solidFill>
              </a:rPr>
              <a:t>得到的</a:t>
            </a:r>
            <a:r>
              <a:rPr kumimoji="1" lang="zh-CN" altLang="en-US" sz="2400">
                <a:solidFill>
                  <a:srgbClr val="3333FF"/>
                </a:solidFill>
              </a:rPr>
              <a:t>△</a:t>
            </a:r>
            <a:r>
              <a:rPr kumimoji="1" lang="en-US" altLang="zh-CN" sz="2400">
                <a:solidFill>
                  <a:srgbClr val="3333FF"/>
                </a:solidFill>
              </a:rPr>
              <a:t>A`B`C`,</a:t>
            </a:r>
            <a:r>
              <a:rPr kumimoji="1" lang="zh-CN" altLang="en-US" sz="2400">
                <a:solidFill>
                  <a:srgbClr val="3333FF"/>
                </a:solidFill>
              </a:rPr>
              <a:t>这两个三角形成中心对称吗</a:t>
            </a:r>
            <a:r>
              <a:rPr kumimoji="1" lang="en-US" altLang="zh-CN" sz="2400">
                <a:solidFill>
                  <a:srgbClr val="3333FF"/>
                </a:solidFill>
              </a:rPr>
              <a:t>?</a:t>
            </a:r>
          </a:p>
          <a:p>
            <a:endParaRPr lang="zh-CN" altLang="en-US" sz="2400">
              <a:solidFill>
                <a:srgbClr val="3333FF"/>
              </a:solidFill>
            </a:endParaRPr>
          </a:p>
        </p:txBody>
      </p:sp>
      <p:sp>
        <p:nvSpPr>
          <p:cNvPr id="120993" name="Text Box 161"/>
          <p:cNvSpPr txBox="1">
            <a:spLocks noChangeArrowheads="1"/>
          </p:cNvSpPr>
          <p:nvPr/>
        </p:nvSpPr>
        <p:spPr bwMode="auto">
          <a:xfrm>
            <a:off x="376238" y="2008188"/>
            <a:ext cx="3143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不是</a:t>
            </a:r>
            <a:r>
              <a:rPr lang="en-US" altLang="zh-CN" sz="2400" b="1">
                <a:solidFill>
                  <a:srgbClr val="FF0000"/>
                </a:solidFill>
              </a:rPr>
              <a:t>,</a:t>
            </a:r>
            <a:r>
              <a:rPr lang="zh-CN" altLang="en-US" sz="2400" b="1">
                <a:solidFill>
                  <a:srgbClr val="FF0000"/>
                </a:solidFill>
              </a:rPr>
              <a:t>因为</a:t>
            </a:r>
            <a:r>
              <a:rPr kumimoji="1" lang="zh-CN" altLang="en-US" sz="2400" b="1">
                <a:solidFill>
                  <a:srgbClr val="FF0000"/>
                </a:solidFill>
              </a:rPr>
              <a:t>旋转了</a:t>
            </a:r>
            <a:r>
              <a:rPr kumimoji="1" lang="en-US" altLang="zh-CN" sz="2400" b="1">
                <a:solidFill>
                  <a:srgbClr val="FF0000"/>
                </a:solidFill>
              </a:rPr>
              <a:t>60 </a:t>
            </a:r>
            <a:r>
              <a:rPr lang="en-US" altLang="zh-CN" sz="2400" b="1">
                <a:solidFill>
                  <a:srgbClr val="FF0000"/>
                </a:solidFill>
              </a:rPr>
              <a:t>°</a:t>
            </a:r>
          </a:p>
        </p:txBody>
      </p:sp>
      <p:sp>
        <p:nvSpPr>
          <p:cNvPr id="120994" name="Text Box 162"/>
          <p:cNvSpPr txBox="1">
            <a:spLocks noChangeArrowheads="1"/>
          </p:cNvSpPr>
          <p:nvPr/>
        </p:nvSpPr>
        <p:spPr bwMode="auto">
          <a:xfrm>
            <a:off x="376238" y="3879850"/>
            <a:ext cx="3313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不是</a:t>
            </a:r>
            <a:r>
              <a:rPr lang="en-US" altLang="zh-CN" sz="2400" b="1">
                <a:solidFill>
                  <a:srgbClr val="FF0000"/>
                </a:solidFill>
              </a:rPr>
              <a:t>,</a:t>
            </a:r>
            <a:r>
              <a:rPr lang="zh-CN" altLang="en-US" sz="2400" b="1">
                <a:solidFill>
                  <a:srgbClr val="FF0000"/>
                </a:solidFill>
              </a:rPr>
              <a:t>因为</a:t>
            </a:r>
            <a:r>
              <a:rPr kumimoji="1" lang="zh-CN" altLang="en-US" sz="2400" b="1">
                <a:solidFill>
                  <a:srgbClr val="FF0000"/>
                </a:solidFill>
              </a:rPr>
              <a:t>旋转了</a:t>
            </a:r>
            <a:r>
              <a:rPr kumimoji="1" lang="en-US" altLang="zh-CN" sz="2400" b="1">
                <a:solidFill>
                  <a:srgbClr val="FF0000"/>
                </a:solidFill>
              </a:rPr>
              <a:t>120 </a:t>
            </a:r>
            <a:r>
              <a:rPr lang="en-US" altLang="zh-CN" sz="2400" b="1">
                <a:solidFill>
                  <a:srgbClr val="FF0000"/>
                </a:solidFill>
              </a:rPr>
              <a:t>°</a:t>
            </a:r>
          </a:p>
        </p:txBody>
      </p:sp>
      <p:sp>
        <p:nvSpPr>
          <p:cNvPr id="120995" name="Text Box 163"/>
          <p:cNvSpPr txBox="1">
            <a:spLocks noChangeArrowheads="1"/>
          </p:cNvSpPr>
          <p:nvPr/>
        </p:nvSpPr>
        <p:spPr bwMode="auto">
          <a:xfrm>
            <a:off x="1600200" y="4887913"/>
            <a:ext cx="299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是</a:t>
            </a:r>
            <a:r>
              <a:rPr lang="en-US" altLang="zh-CN" sz="2400" b="1">
                <a:solidFill>
                  <a:srgbClr val="FF0000"/>
                </a:solidFill>
              </a:rPr>
              <a:t>,</a:t>
            </a:r>
            <a:r>
              <a:rPr lang="zh-CN" altLang="en-US" sz="2400" b="1">
                <a:solidFill>
                  <a:srgbClr val="FF0000"/>
                </a:solidFill>
              </a:rPr>
              <a:t>因为</a:t>
            </a:r>
            <a:r>
              <a:rPr kumimoji="1" lang="zh-CN" altLang="en-US" sz="2400" b="1">
                <a:solidFill>
                  <a:srgbClr val="FF0000"/>
                </a:solidFill>
              </a:rPr>
              <a:t>旋转了</a:t>
            </a:r>
            <a:r>
              <a:rPr kumimoji="1" lang="en-US" altLang="zh-CN" sz="2400" b="1">
                <a:solidFill>
                  <a:srgbClr val="FF0000"/>
                </a:solidFill>
              </a:rPr>
              <a:t>180</a:t>
            </a:r>
            <a:r>
              <a:rPr kumimoji="1" lang="en-US" altLang="zh-CN" sz="2400" b="1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°</a:t>
            </a:r>
          </a:p>
        </p:txBody>
      </p:sp>
      <p:sp>
        <p:nvSpPr>
          <p:cNvPr id="120996" name="Text Box 164"/>
          <p:cNvSpPr txBox="1">
            <a:spLocks noChangeArrowheads="1"/>
          </p:cNvSpPr>
          <p:nvPr/>
        </p:nvSpPr>
        <p:spPr bwMode="auto">
          <a:xfrm>
            <a:off x="519113" y="5464175"/>
            <a:ext cx="5337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问题</a:t>
            </a:r>
            <a:r>
              <a:rPr lang="en-US" altLang="zh-CN" sz="2400" b="1">
                <a:solidFill>
                  <a:srgbClr val="FF0000"/>
                </a:solidFill>
              </a:rPr>
              <a:t>1.2.</a:t>
            </a:r>
            <a:r>
              <a:rPr lang="zh-CN" altLang="en-US" sz="2400" b="1">
                <a:solidFill>
                  <a:srgbClr val="FF0000"/>
                </a:solidFill>
              </a:rPr>
              <a:t>与问题</a:t>
            </a:r>
            <a:r>
              <a:rPr lang="en-US" altLang="zh-CN" sz="2400" b="1">
                <a:solidFill>
                  <a:srgbClr val="FF0000"/>
                </a:solidFill>
              </a:rPr>
              <a:t>3</a:t>
            </a:r>
            <a:r>
              <a:rPr lang="zh-CN" altLang="en-US" sz="2400" b="1">
                <a:solidFill>
                  <a:srgbClr val="FF0000"/>
                </a:solidFill>
              </a:rPr>
              <a:t>有什么区别和联系呢</a:t>
            </a:r>
            <a:r>
              <a:rPr lang="en-US" altLang="zh-CN" sz="2400" b="1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12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12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"/>
                                            </p:cond>
                                          </p:stCondLst>
                                        </p:cTn>
                                        <p:tgtEl>
                                          <p:spTgt spid="12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pTgt spid="12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12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12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4"/>
                                            </p:cond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0"/>
                                            </p:cond>
                                          </p:stCondLst>
                                        </p:cTn>
                                        <p:tgtEl>
                                          <p:spTgt spid="12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3"/>
                                            </p:cond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6"/>
                                            </p:cond>
                                          </p:stCondLst>
                                        </p:cTn>
                                        <p:tgtEl>
                                          <p:spTgt spid="12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12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6"/>
                                            </p:cond>
                                          </p:stCondLst>
                                        </p:cTn>
                                        <p:tgtEl>
                                          <p:spTgt spid="120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9"/>
                                            </p:cond>
                                          </p:stCondLst>
                                        </p:cTn>
                                        <p:tgtEl>
                                          <p:spTgt spid="12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2"/>
                                            </p:cond>
                                          </p:stCondLst>
                                        </p:cTn>
                                        <p:tgtEl>
                                          <p:spTgt spid="120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120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8"/>
                                            </p:cond>
                                          </p:stCondLst>
                                        </p:cTn>
                                        <p:tgtEl>
                                          <p:spTgt spid="120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5"/>
                                            </p:cond>
                                          </p:stCondLst>
                                        </p:cTn>
                                        <p:tgtEl>
                                          <p:spTgt spid="12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8"/>
                                            </p:cond>
                                          </p:stCondLst>
                                        </p:cTn>
                                        <p:tgtEl>
                                          <p:spTgt spid="12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1"/>
                                            </p:cond>
                                          </p:stCondLst>
                                        </p:cTn>
                                        <p:tgtEl>
                                          <p:spTgt spid="12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4"/>
                                            </p:cond>
                                          </p:stCondLst>
                                        </p:cTn>
                                        <p:tgtEl>
                                          <p:spTgt spid="12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7"/>
                                            </p:cond>
                                          </p:stCondLst>
                                        </p:cTn>
                                        <p:tgtEl>
                                          <p:spTgt spid="12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0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0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9"/>
                                            </p:cond>
                                          </p:stCondLst>
                                        </p:cTn>
                                        <p:tgtEl>
                                          <p:spTgt spid="12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2"/>
                                            </p:cond>
                                          </p:stCondLst>
                                        </p:cTn>
                                        <p:tgtEl>
                                          <p:spTgt spid="12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5"/>
                                            </p:cond>
                                          </p:stCondLst>
                                        </p:cTn>
                                        <p:tgtEl>
                                          <p:spTgt spid="12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8"/>
                                            </p:cond>
                                          </p:stCondLst>
                                        </p:cTn>
                                        <p:tgtEl>
                                          <p:spTgt spid="12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1"/>
                                            </p:cond>
                                          </p:stCondLst>
                                        </p:cTn>
                                        <p:tgtEl>
                                          <p:spTgt spid="12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4"/>
                                            </p:cond>
                                          </p:stCondLst>
                                        </p:cTn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20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20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6"/>
                                            </p:cond>
                                          </p:stCondLst>
                                        </p:cTn>
                                        <p:tgtEl>
                                          <p:spTgt spid="12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9"/>
                                            </p:cond>
                                          </p:stCondLst>
                                        </p:cTn>
                                        <p:tgtEl>
                                          <p:spTgt spid="12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2"/>
                                            </p:cond>
                                          </p:stCondLst>
                                        </p:cTn>
                                        <p:tgtEl>
                                          <p:spTgt spid="12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5"/>
                                            </p:cond>
                                          </p:stCondLst>
                                        </p:cTn>
                                        <p:tgtEl>
                                          <p:spTgt spid="12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8"/>
                                            </p:cond>
                                          </p:stCondLst>
                                        </p:cTn>
                                        <p:tgtEl>
                                          <p:spTgt spid="12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1000"/>
                                        <p:tgtEl>
                                          <p:spTgt spid="1209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20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20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20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20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 animBg="1"/>
      <p:bldP spid="120993" grpId="0"/>
      <p:bldP spid="1209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76250"/>
            <a:ext cx="7227888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Pages>0</Pages>
  <Words>1514</Words>
  <Characters>0</Characters>
  <Application>Microsoft Office PowerPoint</Application>
  <DocSecurity>0</DocSecurity>
  <PresentationFormat>全屏显示(4:3)</PresentationFormat>
  <Lines>0</Lines>
  <Paragraphs>239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8" baseType="lpstr">
      <vt:lpstr>华文行楷</vt:lpstr>
      <vt:lpstr>华文新魏</vt:lpstr>
      <vt:lpstr>楷体_GB2312</vt:lpstr>
      <vt:lpstr>隶书</vt:lpstr>
      <vt:lpstr>宋体</vt:lpstr>
      <vt:lpstr>幼圆</vt:lpstr>
      <vt:lpstr>Arial</vt:lpstr>
      <vt:lpstr>Tahoma</vt:lpstr>
      <vt:lpstr>Times New Roman</vt:lpstr>
      <vt:lpstr>Wingdings</vt:lpstr>
      <vt:lpstr>默认设计模板</vt:lpstr>
      <vt:lpstr>23.2.1 中心对称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(1). 点A′是绕点A旋转180°后得到的,即线段OA绕点O旋转180°得到线段OA′,所以点O在线段AA′上,且OA= OA′,即点O是线段AA′的中点. 同样地,点O是线段BB′ CC′的中点.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 </Manager>
  <Company> 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> </dc:subject>
  <cp:keywords> </cp:keywords>
  <dc:description> </dc:description>
  <cp:lastModifiedBy>yuanyuan yuan</cp:lastModifiedBy>
  <cp:revision>2</cp:revision>
  <dcterms:created xsi:type="dcterms:W3CDTF">2012-06-06T01:30:27Z</dcterms:created>
  <dcterms:modified xsi:type="dcterms:W3CDTF">2016-08-04T08:47:24Z</dcterms:modified>
  <cp:category> 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2052-8.1.0.2424</vt:lpwstr>
  </property>
</Properties>
</file>