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5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1C1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练闯考2016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181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5226050" y="1554163"/>
            <a:ext cx="353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zh-CN" sz="2400" b="1">
                <a:solidFill>
                  <a:schemeClr val="accent2"/>
                </a:solidFill>
                <a:latin typeface="方正美黑简体" pitchFamily="1" charset="-122"/>
                <a:ea typeface="方正美黑简体" pitchFamily="1" charset="-122"/>
              </a:rPr>
              <a:t>九年级数学上册(人教版)</a:t>
            </a:r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3276600" y="32766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方正美黑简体" pitchFamily="1" charset="-122"/>
                <a:ea typeface="方正美黑简体" pitchFamily="1" charset="-122"/>
              </a:rPr>
              <a:t>第二十三章　旋转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9010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90303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16"/>
          <p:cNvSpPr>
            <a:spLocks noChangeArrowheads="1"/>
          </p:cNvSpPr>
          <p:nvPr/>
        </p:nvSpPr>
        <p:spPr bwMode="auto">
          <a:xfrm>
            <a:off x="0" y="2259013"/>
            <a:ext cx="9144000" cy="2339975"/>
          </a:xfrm>
          <a:prstGeom prst="rect">
            <a:avLst/>
          </a:pr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0" name="Group 4"/>
          <p:cNvGrpSpPr>
            <a:grpSpLocks/>
          </p:cNvGrpSpPr>
          <p:nvPr userDrawn="1"/>
        </p:nvGrpSpPr>
        <p:grpSpPr bwMode="auto">
          <a:xfrm>
            <a:off x="1185863" y="2676525"/>
            <a:ext cx="2003425" cy="1720850"/>
            <a:chOff x="0" y="0"/>
            <a:chExt cx="3219" cy="2998"/>
          </a:xfrm>
        </p:grpSpPr>
        <p:sp>
          <p:nvSpPr>
            <p:cNvPr id="4101" name="Freeform 6"/>
            <p:cNvSpPr>
              <a:spLocks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  <a:gd name="T58" fmla="*/ 0 w 1360"/>
                <a:gd name="T59" fmla="*/ 0 h 1266"/>
                <a:gd name="T60" fmla="*/ 1360 w 1360"/>
                <a:gd name="T6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7"/>
            <p:cNvSpPr>
              <a:spLocks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  <a:gd name="T28" fmla="*/ 0 w 845"/>
                <a:gd name="T29" fmla="*/ 0 h 400"/>
                <a:gd name="T30" fmla="*/ 845 w 845"/>
                <a:gd name="T3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3" name="KSO_FD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4" name="KSO_FT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105" name="KSO_FN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6EE0B9-BD49-4864-A574-4966883A2E2F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106" name="KSO_BT1"/>
          <p:cNvSpPr>
            <a:spLocks noGrp="1" noChangeArrowheads="1"/>
          </p:cNvSpPr>
          <p:nvPr>
            <p:ph type="ctrTitle"/>
          </p:nvPr>
        </p:nvSpPr>
        <p:spPr>
          <a:xfrm>
            <a:off x="3230563" y="2787650"/>
            <a:ext cx="5405437" cy="820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4107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3249613" y="3651250"/>
            <a:ext cx="5384800" cy="452438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67208-C953-44F4-B0FA-577B5E03F09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28239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7E4-8CAD-4EE3-ABC5-8FA829ED720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6353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7675" y="1200150"/>
            <a:ext cx="4030663" cy="5100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0738" y="1200150"/>
            <a:ext cx="4032250" cy="5100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BF64E-AA55-42DF-B028-F6A9CC7795C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826556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2C50-3A22-445D-B650-5537CB6BF5C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43149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AAA0-2033-41CD-BE92-55C45E7DD8D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9506137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39D7-1E2F-4621-85A2-855BE75ADB1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056125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5947-F217-4A33-AF7F-A16198AA958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4256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55224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6E71-4B59-4BCD-B133-07DA7F5D1FC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6760332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39CD1-967F-4543-9B1D-42AD15F1EBE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050395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133350"/>
            <a:ext cx="2052638" cy="6167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7675" y="133350"/>
            <a:ext cx="6010275" cy="6167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8AFDD-A7B2-4B15-BB8A-8685E048BDD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223989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039764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21308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65520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7399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6782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1872716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81319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6"/>
          <p:cNvSpPr>
            <a:spLocks noChangeArrowheads="1"/>
          </p:cNvSpPr>
          <p:nvPr/>
        </p:nvSpPr>
        <p:spPr bwMode="auto">
          <a:xfrm>
            <a:off x="0" y="-7938"/>
            <a:ext cx="9144000" cy="1071563"/>
          </a:xfrm>
          <a:prstGeom prst="rect">
            <a:avLst/>
          </a:pr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D9D9D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7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9D9D9D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D9D9D"/>
                </a:solidFill>
              </a:defRPr>
            </a:lvl1pPr>
          </a:lstStyle>
          <a:p>
            <a:fld id="{8EC5DD5C-7370-453B-AE12-3E51F877FC26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33350"/>
            <a:ext cx="82153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200150"/>
            <a:ext cx="821531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61950" indent="-361950" algn="just" defTabSz="685800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fontAlgn="base">
        <a:lnSpc>
          <a:spcPct val="120000"/>
        </a:lnSpc>
        <a:spcBef>
          <a:spcPct val="0"/>
        </a:spcBef>
        <a:spcAft>
          <a:spcPts val="1200"/>
        </a:spcAft>
        <a:buClr>
          <a:srgbClr val="ECA280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__7.doc"/><Relationship Id="rId5" Type="http://schemas.openxmlformats.org/officeDocument/2006/relationships/oleObject" Target="../embeddings/oleObject7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86.TI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Word_97_-_2003___8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88.TIF" TargetMode="External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87.T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Word_97_-_2003___9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90.TIF" TargetMode="Externa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25361;&#25112;&#33258;&#25105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89.T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../../../../../&#20061;&#19978;&#25968;&#23398;&#65288;&#20154;&#25945;&#65289;&#32451;&#38383;&#32771;&#65298;&#65296;&#65297;&#65301;&#24429;&#31435;&#29618;/&#39044;&#20064;&#23548;&#23398;.T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__1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73.TIF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74.T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__2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76.TIF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75.T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__3.doc"/><Relationship Id="rId5" Type="http://schemas.openxmlformats.org/officeDocument/2006/relationships/oleObject" Target="../embeddings/oleObject3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77.T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../../../../../&#20061;&#19978;&#25968;&#23398;&#65288;&#20154;&#25945;&#65289;&#32451;&#38383;&#32771;&#65298;&#65296;&#65297;&#65301;&#24429;&#31435;&#29618;/180.TIF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Word_97_-_2003___4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79.TIF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78.T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Word_97_-_2003___5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82.TIF" TargetMode="Externa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81.T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Word_97_-_2003___6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184.TIF" TargetMode="External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6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183.T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../../../../../&#20061;&#19978;&#25968;&#23398;&#65288;&#20154;&#25945;&#65289;&#32451;&#38383;&#32771;&#65298;&#65296;&#65297;&#65301;&#24429;&#31435;&#29618;/185.TIF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901950" y="1371654"/>
            <a:ext cx="3810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CC66FF"/>
                </a:solidFill>
                <a:latin typeface="方正美黑简体" pitchFamily="1" charset="-122"/>
                <a:ea typeface="方正美黑简体" pitchFamily="1" charset="-122"/>
              </a:rPr>
              <a:t>23．2　</a:t>
            </a:r>
            <a:r>
              <a:rPr lang="en-US" altLang="zh-CN" sz="3200" b="1" dirty="0" err="1">
                <a:solidFill>
                  <a:srgbClr val="CC66FF"/>
                </a:solidFill>
                <a:latin typeface="方正美黑简体" pitchFamily="1" charset="-122"/>
                <a:ea typeface="方正美黑简体" pitchFamily="1" charset="-122"/>
              </a:rPr>
              <a:t>中心对称</a:t>
            </a:r>
            <a:endParaRPr lang="en-US" altLang="zh-CN" sz="3200" b="1" dirty="0">
              <a:solidFill>
                <a:srgbClr val="CC66FF"/>
              </a:solidFill>
              <a:latin typeface="方正美黑简体" pitchFamily="1" charset="-122"/>
              <a:ea typeface="方正美黑简体" pitchFamily="1" charset="-122"/>
            </a:endParaRPr>
          </a:p>
          <a:p>
            <a:endParaRPr lang="en-US" altLang="zh-CN" sz="3200" b="1" dirty="0">
              <a:solidFill>
                <a:srgbClr val="CC66FF"/>
              </a:solidFill>
              <a:latin typeface="方正美黑简体" pitchFamily="1" charset="-122"/>
              <a:ea typeface="方正美黑简体" pitchFamily="1" charset="-122"/>
            </a:endParaRPr>
          </a:p>
          <a:p>
            <a:endParaRPr lang="zh-CN" altLang="en-US" sz="3200" b="1" dirty="0">
              <a:solidFill>
                <a:srgbClr val="CC66FF"/>
              </a:solidFill>
              <a:latin typeface="方正美黑简体" pitchFamily="1" charset="-122"/>
              <a:ea typeface="方正美黑简体" pitchFamily="1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33822" y="3124208"/>
            <a:ext cx="3314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r>
            <a:r>
              <a:rPr lang="zh-CN" altLang="zh-CN" sz="2200" dirty="0">
                <a:solidFill>
                  <a:srgbClr val="00000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2.2</a:t>
            </a:r>
            <a:r>
              <a:rPr lang="zh-CN" altLang="zh-CN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中心对称图形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705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04800" y="1371600"/>
          <a:ext cx="836136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6" imgW="8435160" imgH="2529000" progId="Word.Document.8">
                  <p:embed/>
                </p:oleObj>
              </mc:Choice>
              <mc:Fallback>
                <p:oleObj name="Document" r:id="rId6" imgW="8435160" imgH="2529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361363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 descr="../../../../../../九上数学（人教）练闯考２０１５彭立玲/186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21891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86000" y="5029200"/>
            <a:ext cx="3716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558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解：D点的坐标为(0</a:t>
            </a:r>
            <a:r>
              <a:rPr lang="zh-CN" altLang="zh-CN" sz="2200">
                <a:solidFill>
                  <a:srgbClr val="FF000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endParaRPr lang="zh-CN" altLang="zh-CN" sz="2200"/>
          </a:p>
          <a:p>
            <a:pPr eaLnBrk="0" hangingPunct="0"/>
            <a:endParaRPr lang="zh-CN" altLang="zh-CN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05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57200" y="1295400"/>
          <a:ext cx="78232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6" imgW="7910640" imgH="4568760" progId="Word.Document.8">
                  <p:embed/>
                </p:oleObj>
              </mc:Choice>
              <mc:Fallback>
                <p:oleObj name="Document" r:id="rId6" imgW="7910640" imgH="4568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78232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../../../../../../九上数学（人教）练闯考２０１５彭立玲/187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2286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../../../../../../九上数学（人教）练闯考２０１５彭立玲/188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209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../../../../../../九上数学（人教）练闯考２０１５彭立玲/挑战自我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97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04800" y="1371600"/>
          <a:ext cx="7975600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6" imgW="8044560" imgH="3041280" progId="Word.Document.8">
                  <p:embed/>
                </p:oleObj>
              </mc:Choice>
              <mc:Fallback>
                <p:oleObj name="Document" r:id="rId6" imgW="8044560" imgH="30412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7975600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 descr="../../../../../../九上数学（人教）练闯考２０１５彭立玲/189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2362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152400" y="4419600"/>
            <a:ext cx="2886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解：(1)如图1　</a:t>
            </a:r>
          </a:p>
          <a:p>
            <a:endParaRPr lang="zh-CN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(2)能</a:t>
            </a:r>
            <a:r>
              <a:rPr lang="zh-CN" altLang="zh-CN" sz="2200">
                <a:solidFill>
                  <a:srgbClr val="FF000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如图2</a:t>
            </a:r>
          </a:p>
        </p:txBody>
      </p:sp>
      <p:pic>
        <p:nvPicPr>
          <p:cNvPr id="17414" name="Picture 6" descr="../../../../../../九上数学（人教）练闯考２０１５彭立玲/190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3048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../../../../../../九上数学（人教）练闯考２０１５彭立玲/预习导学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225"/>
            <a:ext cx="70104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1524000"/>
            <a:ext cx="83058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把一个图形绕着某一个点旋转________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如果旋转后的图形能够与原来的图形_______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那么这个图形叫做中心对称图形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这个点就是它的__________．</a:t>
            </a:r>
            <a:endParaRPr lang="zh-CN" altLang="zh-CN" sz="2200"/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如果将中心对称的两个图形看成一个图形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那么这个图形的整体就是______________________ ；反过来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如果将一个中心对称图形沿过对称中心的任一条直线分成两个图形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那么这两个图形成____________．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876800" y="1524000"/>
            <a:ext cx="882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95600" y="1828800"/>
            <a:ext cx="742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重合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09800" y="2209800"/>
            <a:ext cx="1301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对称中心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09800" y="3810000"/>
            <a:ext cx="1860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中心对称图形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90600" y="4495800"/>
            <a:ext cx="1301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中心对称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934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04800" y="1295400"/>
          <a:ext cx="79756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6" imgW="8219160" imgH="3827160" progId="Word.Document.8">
                  <p:embed/>
                </p:oleObj>
              </mc:Choice>
              <mc:Fallback>
                <p:oleObj name="Document" r:id="rId6" imgW="8219160" imgH="38271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79756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../../../../../../九上数学（人教）练闯考２０１５彭立玲/174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47244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../../../../../../九上数学（人教）练闯考２０１５彭立玲/173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724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248400" y="1600200"/>
            <a:ext cx="463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/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7200" y="41910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934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28600" y="1295400"/>
          <a:ext cx="815816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6" imgW="8249400" imgH="4808160" progId="Word.Document.8">
                  <p:embed/>
                </p:oleObj>
              </mc:Choice>
              <mc:Fallback>
                <p:oleObj name="Document" r:id="rId6" imgW="8249400" imgH="48081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15816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 descr="../../../../../../九上数学（人教）练闯考２０１５彭立玲/175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943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../../../../../../九上数学（人教）练闯考２０１５彭立玲/176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46482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848600" y="12954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/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981200" y="4876800"/>
            <a:ext cx="38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934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1000" y="1371600"/>
          <a:ext cx="8393113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6" imgW="8465400" imgH="5190840" progId="Word.Document.8">
                  <p:embed/>
                </p:oleObj>
              </mc:Choice>
              <mc:Fallback>
                <p:oleObj name="Document" r:id="rId6" imgW="8465400" imgH="51908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393113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 descr="../../../../../../九上数学（人教）练闯考２０１５彭立玲/177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4495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66800" y="1752600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0" y="53340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934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04800" y="1219200"/>
          <a:ext cx="7853363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6" imgW="8565840" imgH="5706720" progId="Word.Document.8">
                  <p:embed/>
                </p:oleObj>
              </mc:Choice>
              <mc:Fallback>
                <p:oleObj name="Document" r:id="rId6" imgW="8565840" imgH="57067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7853363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 descr="../../../../../../九上数学（人教）练闯考２０１５彭立玲/178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1524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../../../../../../九上数学（人教）练闯考２０１５彭立玲/179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447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../../../../../../九上数学（人教）练闯考２０１５彭立玲/180.TIF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388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295400" y="1828800"/>
            <a:ext cx="40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/>
              <a:t>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52600" y="4343400"/>
            <a:ext cx="7270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zh-CN" sz="2200"/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029200" y="4267200"/>
            <a:ext cx="962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zh-CN" sz="2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934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38163" y="1452563"/>
          <a:ext cx="8229600" cy="275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6" imgW="8300880" imgH="2784960" progId="Word.Document.8">
                  <p:embed/>
                </p:oleObj>
              </mc:Choice>
              <mc:Fallback>
                <p:oleObj name="Document" r:id="rId6" imgW="8300880" imgH="27849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452563"/>
                        <a:ext cx="8229600" cy="275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../../../../../../九上数学（人教）练闯考２０１５彭立玲/181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196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../../../../../../九上数学（人教）练闯考２０１５彭立玲/182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38862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90600" y="3581400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58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解：都是中心对称图形．图</a:t>
            </a:r>
            <a:r>
              <a:rPr lang="zh-CN" altLang="zh-CN" sz="2200">
                <a:solidFill>
                  <a:srgbClr val="FF0000"/>
                </a:solidFill>
                <a:cs typeface="Times New Roman" panose="02020603050405020304" pitchFamily="18" charset="0"/>
              </a:rPr>
              <a:t>①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为两对对应对角线的交点A；图</a:t>
            </a:r>
            <a:r>
              <a:rPr lang="zh-CN" altLang="zh-CN" sz="2200">
                <a:solidFill>
                  <a:srgbClr val="FF0000"/>
                </a:solidFill>
                <a:cs typeface="Times New Roman" panose="02020603050405020304" pitchFamily="18" charset="0"/>
              </a:rPr>
              <a:t>②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为中间小菱形对角线的交点B；图</a:t>
            </a:r>
            <a:r>
              <a:rPr lang="zh-CN" altLang="zh-CN" sz="2200">
                <a:solidFill>
                  <a:srgbClr val="FF0000"/>
                </a:solidFill>
                <a:cs typeface="Times New Roman" panose="02020603050405020304" pitchFamily="18" charset="0"/>
              </a:rPr>
              <a:t>③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为矩形对角线的交点P</a:t>
            </a:r>
            <a:endParaRPr lang="zh-CN" altLang="zh-CN" sz="2200"/>
          </a:p>
          <a:p>
            <a:pPr eaLnBrk="0" hangingPunct="0"/>
            <a:r>
              <a:rPr lang="zh-CN" altLang="zh-CN" sz="220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05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04800" y="1371600"/>
          <a:ext cx="8393113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6" imgW="8465400" imgH="4087080" progId="Word.Document.8">
                  <p:embed/>
                </p:oleObj>
              </mc:Choice>
              <mc:Fallback>
                <p:oleObj name="Document" r:id="rId6" imgW="8465400" imgH="40870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393113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../../../../../../九上数学（人教）练闯考２０１５彭立玲/183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5562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05400" y="13716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/>
              <a:t> </a:t>
            </a:r>
          </a:p>
        </p:txBody>
      </p:sp>
      <p:pic>
        <p:nvPicPr>
          <p:cNvPr id="13318" name="Picture 6" descr="../../../../../../九上数学（人教）练闯考２０１５彭立玲/183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5562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315200" y="46482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/>
              <a:t> </a:t>
            </a:r>
          </a:p>
        </p:txBody>
      </p:sp>
      <p:pic>
        <p:nvPicPr>
          <p:cNvPr id="13320" name="Picture 8" descr="../../../../../../九上数学（人教）练闯考２０１５彭立玲/184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9812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05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371600"/>
            <a:ext cx="76962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13．三张扑克牌如图</a:t>
            </a:r>
            <a:r>
              <a:rPr lang="zh-CN" altLang="zh-CN" sz="2200">
                <a:cs typeface="Times New Roman" panose="02020603050405020304" pitchFamily="18" charset="0"/>
              </a:rPr>
              <a:t>①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所示放在桌子上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小敏把其中一张旋转180°后得到如图</a:t>
            </a:r>
            <a:r>
              <a:rPr lang="zh-CN" altLang="zh-CN" sz="2200">
                <a:cs typeface="Times New Roman" panose="02020603050405020304" pitchFamily="18" charset="0"/>
              </a:rPr>
              <a:t>②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则她所旋转的牌从左数起是 (    )</a:t>
            </a:r>
            <a:endParaRPr lang="zh-CN" altLang="zh-CN" sz="2200"/>
          </a:p>
          <a:p>
            <a:pPr eaLnBrk="0" hangingPunct="0"/>
            <a:r>
              <a:rPr lang="zh-CN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第一张                                         </a:t>
            </a:r>
            <a:r>
              <a:rPr lang="zh-CN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．第二张</a:t>
            </a:r>
            <a:endParaRPr lang="zh-CN" altLang="zh-CN" sz="2200"/>
          </a:p>
          <a:p>
            <a:pPr eaLnBrk="0" hangingPunct="0"/>
            <a:r>
              <a:rPr lang="zh-CN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第三张                                        </a:t>
            </a:r>
            <a:r>
              <a:rPr lang="zh-CN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．都不是</a:t>
            </a:r>
            <a:endParaRPr lang="zh-CN" altLang="zh-CN" sz="2200"/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．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两个人轮流在一张圆形的桌子上摆放同样大小的硬币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规则规定每人每次摆一个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硬币不能相互重叠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也不能有一部分在桌子的外部．若规定最后没地方摆放硬币者为输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则要想获胜</a:t>
            </a:r>
            <a:r>
              <a:rPr lang="zh-CN" altLang="zh-CN" sz="2200">
                <a:latin typeface="MingLiU_HKSCS" panose="02020500000000000000" pitchFamily="18" charset="-120"/>
                <a:ea typeface="MingLiU_HKSCS" panose="02020500000000000000" pitchFamily="18" charset="-120"/>
              </a:rPr>
              <a:t>，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先下者应下在</a:t>
            </a:r>
            <a:r>
              <a:rPr lang="zh-CN" altLang="zh-CN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14340" name="Picture 4" descr="../../../../../../九上数学（人教）练闯考２０１５彭立玲/185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2171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20574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/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267200" y="5715000"/>
            <a:ext cx="1022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圆心处</a:t>
            </a:r>
            <a:endParaRPr lang="zh-CN" altLang="zh-CN" sz="22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508A07PWBG">
  <a:themeElements>
    <a:clrScheme name="A000120150508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A000120150508A07PWBG">
      <a:majorFont>
        <a:latin typeface="华文中宋"/>
        <a:ea typeface="华文中宋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508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301</Words>
  <Characters>0</Characters>
  <DocSecurity>0</DocSecurity>
  <PresentationFormat>全屏显示(4:3)</PresentationFormat>
  <Lines>0</Lines>
  <Paragraphs>40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MingLiU_HKSCS</vt:lpstr>
      <vt:lpstr>方正美黑简体</vt:lpstr>
      <vt:lpstr>黑体</vt:lpstr>
      <vt:lpstr>华文中宋</vt:lpstr>
      <vt:lpstr>宋体</vt:lpstr>
      <vt:lpstr>幼圆</vt:lpstr>
      <vt:lpstr>Arial</vt:lpstr>
      <vt:lpstr>Times New Roman</vt:lpstr>
      <vt:lpstr>Wingdings</vt:lpstr>
      <vt:lpstr>默认设计模板</vt:lpstr>
      <vt:lpstr>A000120150508A07PWBG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cp:keywords/>
  <dc:description/>
  <dcterms:created xsi:type="dcterms:W3CDTF">2015-03-09T07:57:25Z</dcterms:created>
  <dcterms:modified xsi:type="dcterms:W3CDTF">2016-05-08T08:20:38Z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2052-9.1.0.5041</vt:lpwstr>
  </property>
</Properties>
</file>