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55" r:id="rId2"/>
    <p:sldId id="356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2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67" autoAdjust="0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D4FD29-FB7C-4C97-8A42-ABCA31F9047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6453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137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1697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46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4561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A0839-7AF8-47C0-979A-A214BA29C9D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648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14022-8F1B-42E5-8B9C-E64CE145D92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386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0A491-CBDB-4801-B158-7C2657411FE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9586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C385E8-1C5E-416C-95EA-FCAC3EB18F5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9772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9053F6-4AA7-475F-9368-A77FC3DFA28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16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A2A48-340E-413A-AF0C-E4101CD241B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903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8BA62-0692-4313-8970-7C526063308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964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AA73-080F-4FDF-B9BA-0BC1EEE9257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507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74B76-C20E-4195-BEB2-658BBED369C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97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0340F-7E17-48A7-A721-FE7D59C79C7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685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97E70-B0AB-401C-A591-3DBDEA67BBA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444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5408-FA35-450D-BA97-F3EE23AE2D0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504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C8BF6-A7E5-4D7B-9FC3-01E9280F37A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563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0B7F94-0B53-48B7-A69F-94749741C8F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WordArt 4"/>
          <p:cNvSpPr>
            <a:spLocks noChangeArrowheads="1" noChangeShapeType="1"/>
          </p:cNvSpPr>
          <p:nvPr/>
        </p:nvSpPr>
        <p:spPr bwMode="auto">
          <a:xfrm>
            <a:off x="1258888" y="2133600"/>
            <a:ext cx="6732587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23.2.3</a:t>
            </a:r>
            <a:r>
              <a:rPr lang="zh-CN" altLang="en-US" sz="360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关于原点对称的点的坐标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898900" cy="77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4800" b="1"/>
              <a:t>中考突破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25538"/>
            <a:ext cx="9144000" cy="4525962"/>
          </a:xfrm>
          <a:noFill/>
          <a:ln/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CN" sz="2800" b="1">
                <a:latin typeface="Arial Black" panose="020B0A04020102020204" pitchFamily="34" charset="0"/>
              </a:rPr>
              <a:t>1.</a:t>
            </a:r>
            <a:r>
              <a:rPr lang="zh-CN" altLang="en-US" sz="2800" b="1">
                <a:latin typeface="Arial Black" panose="020B0A04020102020204" pitchFamily="34" charset="0"/>
              </a:rPr>
              <a:t>（菏泽市中考题）已知点</a:t>
            </a:r>
            <a:r>
              <a:rPr lang="en-US" altLang="zh-CN" sz="2800" b="1">
                <a:latin typeface="Arial Black" panose="020B0A04020102020204" pitchFamily="34" charset="0"/>
              </a:rPr>
              <a:t>A</a:t>
            </a:r>
            <a:r>
              <a:rPr lang="zh-CN" altLang="en-US" sz="2800" b="1">
                <a:latin typeface="Arial Black" panose="020B0A04020102020204" pitchFamily="34" charset="0"/>
              </a:rPr>
              <a:t>（</a:t>
            </a:r>
            <a:r>
              <a:rPr lang="en-US" altLang="zh-CN" sz="2800" b="1">
                <a:latin typeface="Arial Black" panose="020B0A04020102020204" pitchFamily="34" charset="0"/>
              </a:rPr>
              <a:t>a-1</a:t>
            </a:r>
            <a:r>
              <a:rPr lang="zh-CN" altLang="en-US" sz="2800" b="1">
                <a:latin typeface="Arial Black" panose="020B0A04020102020204" pitchFamily="34" charset="0"/>
              </a:rPr>
              <a:t>，</a:t>
            </a:r>
            <a:r>
              <a:rPr lang="en-US" altLang="zh-CN" sz="2800" b="1">
                <a:latin typeface="Arial Black" panose="020B0A04020102020204" pitchFamily="34" charset="0"/>
              </a:rPr>
              <a:t>5</a:t>
            </a:r>
            <a:r>
              <a:rPr lang="zh-CN" altLang="en-US" sz="2800" b="1">
                <a:latin typeface="Arial Black" panose="020B0A04020102020204" pitchFamily="34" charset="0"/>
              </a:rPr>
              <a:t>）和</a:t>
            </a:r>
            <a:r>
              <a:rPr lang="en-US" altLang="zh-CN" sz="2800" b="1">
                <a:latin typeface="Arial Black" panose="020B0A04020102020204" pitchFamily="34" charset="0"/>
              </a:rPr>
              <a:t>B</a:t>
            </a:r>
            <a:r>
              <a:rPr lang="zh-CN" altLang="en-US" sz="2800" b="1">
                <a:latin typeface="Arial Black" panose="020B0A04020102020204" pitchFamily="34" charset="0"/>
              </a:rPr>
              <a:t>（</a:t>
            </a:r>
            <a:r>
              <a:rPr lang="en-US" altLang="zh-CN" sz="2800" b="1">
                <a:latin typeface="Arial Black" panose="020B0A04020102020204" pitchFamily="34" charset="0"/>
              </a:rPr>
              <a:t>2</a:t>
            </a:r>
            <a:r>
              <a:rPr lang="zh-CN" altLang="en-US" sz="2800" b="1">
                <a:latin typeface="Arial Black" panose="020B0A04020102020204" pitchFamily="34" charset="0"/>
              </a:rPr>
              <a:t>，</a:t>
            </a:r>
            <a:r>
              <a:rPr lang="en-US" altLang="zh-CN" sz="2800" b="1">
                <a:latin typeface="Arial Black" panose="020B0A04020102020204" pitchFamily="34" charset="0"/>
              </a:rPr>
              <a:t>b-1</a:t>
            </a:r>
            <a:r>
              <a:rPr lang="zh-CN" altLang="en-US" sz="2800" b="1">
                <a:latin typeface="Arial Black" panose="020B0A04020102020204" pitchFamily="34" charset="0"/>
              </a:rPr>
              <a:t>）关于</a:t>
            </a:r>
            <a:r>
              <a:rPr lang="en-US" altLang="zh-CN" sz="2800" b="1">
                <a:latin typeface="Arial Black" panose="020B0A04020102020204" pitchFamily="34" charset="0"/>
              </a:rPr>
              <a:t>x</a:t>
            </a:r>
            <a:r>
              <a:rPr lang="zh-CN" altLang="en-US" sz="2800" b="1">
                <a:latin typeface="Arial Black" panose="020B0A04020102020204" pitchFamily="34" charset="0"/>
              </a:rPr>
              <a:t>轴对称，则（</a:t>
            </a:r>
            <a:r>
              <a:rPr lang="en-US" altLang="zh-CN" sz="2800" b="1">
                <a:latin typeface="Arial Black" panose="020B0A04020102020204" pitchFamily="34" charset="0"/>
              </a:rPr>
              <a:t>a+b</a:t>
            </a:r>
            <a:r>
              <a:rPr lang="zh-CN" altLang="en-US" sz="2800" b="1">
                <a:latin typeface="Arial Black" panose="020B0A04020102020204" pitchFamily="34" charset="0"/>
              </a:rPr>
              <a:t>）</a:t>
            </a:r>
            <a:r>
              <a:rPr lang="en-US" altLang="zh-CN" sz="2000" b="1" baseline="54000">
                <a:latin typeface="Arial Black" panose="020B0A04020102020204" pitchFamily="34" charset="0"/>
              </a:rPr>
              <a:t>2006</a:t>
            </a:r>
            <a:r>
              <a:rPr lang="zh-CN" altLang="en-US" sz="2800" b="1">
                <a:latin typeface="Arial Black" panose="020B0A04020102020204" pitchFamily="34" charset="0"/>
              </a:rPr>
              <a:t>的值为（	）</a:t>
            </a:r>
          </a:p>
          <a:p>
            <a:pPr marL="609600" indent="-609600">
              <a:buFontTx/>
              <a:buNone/>
            </a:pPr>
            <a:r>
              <a:rPr lang="en-US" altLang="zh-CN" sz="2800" b="1">
                <a:latin typeface="Arial Black" panose="020B0A04020102020204" pitchFamily="34" charset="0"/>
              </a:rPr>
              <a:t>A. 0				B. </a:t>
            </a:r>
            <a:r>
              <a:rPr lang="zh-CN" altLang="en-US" sz="2800" b="1">
                <a:latin typeface="Arial Black" panose="020B0A04020102020204" pitchFamily="34" charset="0"/>
              </a:rPr>
              <a:t>－</a:t>
            </a:r>
            <a:r>
              <a:rPr lang="en-US" altLang="zh-CN" sz="2800" b="1">
                <a:latin typeface="Arial Black" panose="020B0A04020102020204" pitchFamily="34" charset="0"/>
              </a:rPr>
              <a:t>1</a:t>
            </a:r>
          </a:p>
          <a:p>
            <a:pPr marL="609600" indent="-609600">
              <a:buFontTx/>
              <a:buNone/>
            </a:pPr>
            <a:r>
              <a:rPr lang="en-US" altLang="zh-CN" sz="2800" b="1">
                <a:latin typeface="Arial Black" panose="020B0A04020102020204" pitchFamily="34" charset="0"/>
              </a:rPr>
              <a:t>C. 1				D. </a:t>
            </a:r>
            <a:r>
              <a:rPr lang="zh-CN" altLang="en-US" sz="2800" b="1">
                <a:latin typeface="Arial Black" panose="020B0A04020102020204" pitchFamily="34" charset="0"/>
              </a:rPr>
              <a:t>（－</a:t>
            </a:r>
            <a:r>
              <a:rPr lang="en-US" altLang="zh-CN" sz="2800" b="1">
                <a:latin typeface="Arial Black" panose="020B0A04020102020204" pitchFamily="34" charset="0"/>
              </a:rPr>
              <a:t>3</a:t>
            </a:r>
            <a:r>
              <a:rPr lang="zh-CN" altLang="en-US" sz="2800" b="1">
                <a:latin typeface="Arial Black" panose="020B0A04020102020204" pitchFamily="34" charset="0"/>
              </a:rPr>
              <a:t>）</a:t>
            </a:r>
            <a:r>
              <a:rPr lang="en-US" altLang="zh-CN" sz="2000" b="1" baseline="54000">
                <a:latin typeface="Arial Black" panose="020B0A04020102020204" pitchFamily="34" charset="0"/>
              </a:rPr>
              <a:t>2006</a:t>
            </a:r>
          </a:p>
          <a:p>
            <a:pPr marL="609600" indent="-609600">
              <a:buFontTx/>
              <a:buNone/>
            </a:pPr>
            <a:endParaRPr lang="en-US" altLang="zh-CN" sz="2000" b="1" baseline="54000">
              <a:latin typeface="Arial Black" panose="020B0A04020102020204" pitchFamily="34" charset="0"/>
            </a:endParaRPr>
          </a:p>
          <a:p>
            <a:pPr marL="609600" indent="-609600">
              <a:buFontTx/>
              <a:buNone/>
            </a:pPr>
            <a:endParaRPr lang="zh-CN" altLang="en-US" sz="2000" b="1" baseline="54000">
              <a:latin typeface="Arial Black" panose="020B0A04020102020204" pitchFamily="34" charset="0"/>
            </a:endParaRPr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0" y="3500438"/>
            <a:ext cx="8704263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lang="en-US" altLang="zh-CN" b="1" dirty="0">
                <a:latin typeface="Arial Black" panose="020B0A04020102020204" pitchFamily="34" charset="0"/>
              </a:rPr>
              <a:t>2.(</a:t>
            </a:r>
            <a:r>
              <a:rPr lang="zh-CN" altLang="en-US" b="1" dirty="0">
                <a:latin typeface="Arial Black" panose="020B0A04020102020204" pitchFamily="34" charset="0"/>
              </a:rPr>
              <a:t>陕西省中考题</a:t>
            </a:r>
            <a:r>
              <a:rPr lang="en-US" altLang="zh-CN" b="1" dirty="0">
                <a:latin typeface="Arial Black" panose="020B0A04020102020204" pitchFamily="34" charset="0"/>
              </a:rPr>
              <a:t>)</a:t>
            </a:r>
            <a:r>
              <a:rPr lang="zh-CN" altLang="en-US" b="1" dirty="0">
                <a:latin typeface="Arial Black" panose="020B0A04020102020204" pitchFamily="34" charset="0"/>
              </a:rPr>
              <a:t>点</a:t>
            </a:r>
            <a:r>
              <a:rPr lang="en-US" altLang="zh-CN" b="1" dirty="0">
                <a:latin typeface="Arial Black" panose="020B0A04020102020204" pitchFamily="34" charset="0"/>
              </a:rPr>
              <a:t>P</a:t>
            </a:r>
            <a:r>
              <a:rPr lang="zh-CN" altLang="en-US" b="1" dirty="0">
                <a:latin typeface="Arial Black" panose="020B0A04020102020204" pitchFamily="34" charset="0"/>
              </a:rPr>
              <a:t>关于</a:t>
            </a:r>
            <a:r>
              <a:rPr lang="en-US" altLang="zh-CN" b="1" dirty="0">
                <a:latin typeface="Arial Black" panose="020B0A04020102020204" pitchFamily="34" charset="0"/>
              </a:rPr>
              <a:t>y</a:t>
            </a:r>
            <a:r>
              <a:rPr lang="zh-CN" altLang="en-US" b="1" dirty="0">
                <a:latin typeface="Arial Black" panose="020B0A04020102020204" pitchFamily="34" charset="0"/>
              </a:rPr>
              <a:t>轴的对称点</a:t>
            </a:r>
            <a:r>
              <a:rPr lang="en-US" altLang="zh-CN" b="1" dirty="0">
                <a:latin typeface="Arial Black" panose="020B0A04020102020204" pitchFamily="34" charset="0"/>
              </a:rPr>
              <a:t>P</a:t>
            </a:r>
            <a:r>
              <a:rPr lang="en-US" altLang="zh-CN" sz="2400" b="1" baseline="-20000" dirty="0">
                <a:latin typeface="Arial Black" panose="020B0A04020102020204" pitchFamily="34" charset="0"/>
              </a:rPr>
              <a:t>1</a:t>
            </a:r>
            <a:r>
              <a:rPr lang="zh-CN" altLang="en-US" b="1" dirty="0">
                <a:latin typeface="Arial Black" panose="020B0A04020102020204" pitchFamily="34" charset="0"/>
              </a:rPr>
              <a:t>的坐标为</a:t>
            </a:r>
            <a:r>
              <a:rPr lang="en-US" altLang="zh-CN" b="1" dirty="0">
                <a:latin typeface="Arial Black" panose="020B0A04020102020204" pitchFamily="34" charset="0"/>
              </a:rPr>
              <a:t>(2</a:t>
            </a:r>
            <a:r>
              <a:rPr lang="zh-CN" altLang="en-US" b="1" dirty="0">
                <a:latin typeface="Arial Black" panose="020B0A04020102020204" pitchFamily="34" charset="0"/>
              </a:rPr>
              <a:t>，</a:t>
            </a:r>
            <a:r>
              <a:rPr lang="en-US" altLang="zh-CN" b="1" dirty="0">
                <a:latin typeface="Arial Black" panose="020B0A04020102020204" pitchFamily="34" charset="0"/>
              </a:rPr>
              <a:t>3)</a:t>
            </a:r>
            <a:r>
              <a:rPr lang="zh-CN" altLang="en-US" b="1" dirty="0">
                <a:latin typeface="Arial Black" panose="020B0A04020102020204" pitchFamily="34" charset="0"/>
              </a:rPr>
              <a:t>，那么点</a:t>
            </a:r>
            <a:r>
              <a:rPr lang="en-US" altLang="zh-CN" b="1" dirty="0">
                <a:latin typeface="Arial Black" panose="020B0A04020102020204" pitchFamily="34" charset="0"/>
              </a:rPr>
              <a:t>P</a:t>
            </a:r>
            <a:r>
              <a:rPr lang="zh-CN" altLang="en-US" b="1" dirty="0">
                <a:latin typeface="Arial Black" panose="020B0A04020102020204" pitchFamily="34" charset="0"/>
              </a:rPr>
              <a:t>关于原点的对称点</a:t>
            </a:r>
            <a:r>
              <a:rPr lang="en-US" altLang="zh-CN" b="1" dirty="0">
                <a:latin typeface="Arial Black" panose="020B0A04020102020204" pitchFamily="34" charset="0"/>
              </a:rPr>
              <a:t>P</a:t>
            </a:r>
            <a:r>
              <a:rPr lang="en-US" altLang="zh-CN" sz="2400" b="1" baseline="-20000" dirty="0">
                <a:latin typeface="Arial Black" panose="020B0A04020102020204" pitchFamily="34" charset="0"/>
              </a:rPr>
              <a:t>2</a:t>
            </a:r>
            <a:r>
              <a:rPr lang="zh-CN" altLang="en-US" b="1" dirty="0">
                <a:latin typeface="Arial Black" panose="020B0A04020102020204" pitchFamily="34" charset="0"/>
              </a:rPr>
              <a:t>的坐标是 （		）</a:t>
            </a:r>
          </a:p>
          <a:p>
            <a:pPr>
              <a:buFontTx/>
              <a:buNone/>
            </a:pPr>
            <a:r>
              <a:rPr lang="en-US" altLang="zh-CN" b="1" dirty="0">
                <a:latin typeface="Arial Black" panose="020B0A04020102020204" pitchFamily="34" charset="0"/>
              </a:rPr>
              <a:t>A. (-3</a:t>
            </a:r>
            <a:r>
              <a:rPr lang="zh-CN" altLang="en-US" b="1" dirty="0">
                <a:latin typeface="Arial Black" panose="020B0A04020102020204" pitchFamily="34" charset="0"/>
              </a:rPr>
              <a:t>，</a:t>
            </a:r>
            <a:r>
              <a:rPr lang="en-US" altLang="zh-CN" b="1" dirty="0">
                <a:latin typeface="Arial Black" panose="020B0A04020102020204" pitchFamily="34" charset="0"/>
              </a:rPr>
              <a:t>-2)			B. (2</a:t>
            </a:r>
            <a:r>
              <a:rPr lang="zh-CN" altLang="en-US" b="1" dirty="0">
                <a:latin typeface="Arial Black" panose="020B0A04020102020204" pitchFamily="34" charset="0"/>
              </a:rPr>
              <a:t>，</a:t>
            </a:r>
            <a:r>
              <a:rPr lang="en-US" altLang="zh-CN" b="1" dirty="0">
                <a:latin typeface="Arial Black" panose="020B0A04020102020204" pitchFamily="34" charset="0"/>
              </a:rPr>
              <a:t>-3)</a:t>
            </a:r>
          </a:p>
          <a:p>
            <a:pPr>
              <a:buFontTx/>
              <a:buNone/>
            </a:pPr>
            <a:r>
              <a:rPr lang="en-US" altLang="zh-CN" b="1" dirty="0">
                <a:latin typeface="Arial Black" panose="020B0A04020102020204" pitchFamily="34" charset="0"/>
              </a:rPr>
              <a:t>C. (-2</a:t>
            </a:r>
            <a:r>
              <a:rPr lang="zh-CN" altLang="en-US" b="1" dirty="0">
                <a:latin typeface="Arial Black" panose="020B0A04020102020204" pitchFamily="34" charset="0"/>
              </a:rPr>
              <a:t>，</a:t>
            </a:r>
            <a:r>
              <a:rPr lang="en-US" altLang="zh-CN" b="1" dirty="0">
                <a:latin typeface="Arial Black" panose="020B0A04020102020204" pitchFamily="34" charset="0"/>
              </a:rPr>
              <a:t>-3)			D. (-2</a:t>
            </a:r>
            <a:r>
              <a:rPr lang="zh-CN" altLang="en-US" b="1" dirty="0">
                <a:latin typeface="Arial Black" panose="020B0A04020102020204" pitchFamily="34" charset="0"/>
              </a:rPr>
              <a:t>，</a:t>
            </a:r>
            <a:r>
              <a:rPr lang="en-US" altLang="zh-CN" b="1" dirty="0">
                <a:latin typeface="Arial Black" panose="020B0A04020102020204" pitchFamily="34" charset="0"/>
              </a:rPr>
              <a:t>3)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6516688" y="1412875"/>
            <a:ext cx="12239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40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C</a:t>
            </a:r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2484438" y="4437063"/>
            <a:ext cx="1155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40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utoUpdateAnimBg="0"/>
      <p:bldP spid="1239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217488" y="622300"/>
            <a:ext cx="8721725" cy="301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、（</a:t>
            </a:r>
            <a:r>
              <a:rPr lang="zh-CN" altLang="en-US" sz="32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河南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）如图，阴影部分组成的图案    既是关于</a:t>
            </a:r>
            <a:r>
              <a:rPr lang="en-US" altLang="zh-CN" sz="3200" b="1" i="1">
                <a:latin typeface="华文中宋" panose="02010600040101010101" pitchFamily="2" charset="-122"/>
                <a:ea typeface="华文中宋" panose="02010600040101010101" pitchFamily="2" charset="-122"/>
              </a:rPr>
              <a:t>x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轴成轴对称的图形又是关于坐标原点</a:t>
            </a:r>
            <a:r>
              <a:rPr lang="en-US" altLang="zh-CN" sz="3200" b="1" i="1">
                <a:latin typeface="华文中宋" panose="02010600040101010101" pitchFamily="2" charset="-122"/>
                <a:ea typeface="华文中宋" panose="02010600040101010101" pitchFamily="2" charset="-122"/>
              </a:rPr>
              <a:t>O </a:t>
            </a:r>
            <a:r>
              <a:rPr lang="zh-CN" altLang="en-US" sz="32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成中心对称的图形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．若点</a:t>
            </a:r>
            <a:r>
              <a:rPr lang="en-US" altLang="zh-CN" sz="3200" b="1" i="1"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的坐标是（</a:t>
            </a: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，</a:t>
            </a:r>
            <a:r>
              <a:rPr lang="en-US" altLang="zh-CN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），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则点</a:t>
            </a:r>
            <a:r>
              <a:rPr lang="en-US" altLang="zh-CN" sz="3200" b="1" i="1">
                <a:latin typeface="华文中宋" panose="02010600040101010101" pitchFamily="2" charset="-122"/>
                <a:ea typeface="华文中宋" panose="02010600040101010101" pitchFamily="2" charset="-122"/>
              </a:rPr>
              <a:t>M 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和点</a:t>
            </a:r>
            <a:r>
              <a:rPr lang="en-US" altLang="zh-CN" sz="3200" b="1" i="1">
                <a:latin typeface="华文中宋" panose="02010600040101010101" pitchFamily="2" charset="-122"/>
                <a:ea typeface="华文中宋" panose="02010600040101010101" pitchFamily="2" charset="-122"/>
              </a:rPr>
              <a:t>N 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的坐标分别是</a:t>
            </a:r>
            <a:r>
              <a:rPr lang="en-US" altLang="zh-CN" sz="2400" b="1">
                <a:latin typeface="Times New Roman" panose="02020603050405020304" pitchFamily="18" charset="0"/>
              </a:rPr>
              <a:t>________  </a:t>
            </a:r>
            <a:endParaRPr lang="en-US" altLang="zh-CN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259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2501900"/>
            <a:ext cx="4837113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4211638" y="2205038"/>
            <a:ext cx="374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zh-CN" sz="36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M(-1,-3)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7092950" y="2276475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36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N(1,-3)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utoUpdateAnimBg="0"/>
      <p:bldP spid="12595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0" y="1125538"/>
            <a:ext cx="8991600" cy="1801812"/>
            <a:chOff x="0" y="0"/>
            <a:chExt cx="5664" cy="1135"/>
          </a:xfrm>
        </p:grpSpPr>
        <p:sp>
          <p:nvSpPr>
            <p:cNvPr id="12697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664" cy="1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Arial Black" panose="020B0A04020102020204" pitchFamily="34" charset="0"/>
                </a:rPr>
                <a:t>4</a:t>
              </a:r>
              <a:r>
                <a:rPr lang="zh-CN" altLang="en-US" sz="2800" b="1">
                  <a:latin typeface="Arial Black" panose="020B0A04020102020204" pitchFamily="34" charset="0"/>
                </a:rPr>
                <a:t>、下列函数中，图象一定关于原点对称的图象是（  ）</a:t>
              </a:r>
              <a:endParaRPr lang="zh-CN" altLang="en-US" sz="2800" b="1">
                <a:latin typeface="Arial Black" panose="020B0A04020102020204" pitchFamily="34" charset="0"/>
                <a:cs typeface="Times New Roman" panose="02020603050405020304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zh-CN" altLang="en-US" sz="2800" b="1">
                  <a:latin typeface="Arial Black" panose="020B0A04020102020204" pitchFamily="34" charset="0"/>
                </a:rPr>
                <a:t>   </a:t>
              </a:r>
              <a:r>
                <a:rPr lang="en-US" altLang="zh-CN" sz="2800" b="1">
                  <a:latin typeface="Arial Black" panose="020B0A04020102020204" pitchFamily="34" charset="0"/>
                </a:rPr>
                <a:t>A</a:t>
              </a:r>
              <a:r>
                <a:rPr lang="zh-CN" altLang="en-US" sz="2800" b="1">
                  <a:latin typeface="Arial Black" panose="020B0A04020102020204" pitchFamily="34" charset="0"/>
                </a:rPr>
                <a:t>．</a:t>
              </a:r>
              <a:r>
                <a:rPr lang="en-US" altLang="zh-CN" sz="2800" b="1">
                  <a:latin typeface="Arial Black" panose="020B0A04020102020204" pitchFamily="34" charset="0"/>
                </a:rPr>
                <a:t>y=                    B</a:t>
              </a:r>
              <a:r>
                <a:rPr lang="zh-CN" altLang="en-US" sz="2800" b="1">
                  <a:latin typeface="Arial Black" panose="020B0A04020102020204" pitchFamily="34" charset="0"/>
                </a:rPr>
                <a:t>．</a:t>
              </a:r>
              <a:r>
                <a:rPr lang="en-US" altLang="zh-CN" sz="2800" b="1">
                  <a:latin typeface="Arial Black" panose="020B0A04020102020204" pitchFamily="34" charset="0"/>
                </a:rPr>
                <a:t>y=5x+1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altLang="zh-CN" sz="2800" b="1">
                  <a:latin typeface="Arial Black" panose="020B0A04020102020204" pitchFamily="34" charset="0"/>
                </a:rPr>
                <a:t>   C</a:t>
              </a:r>
              <a:r>
                <a:rPr lang="zh-CN" altLang="en-US" sz="2800" b="1">
                  <a:latin typeface="Arial Black" panose="020B0A04020102020204" pitchFamily="34" charset="0"/>
                </a:rPr>
                <a:t>．</a:t>
              </a:r>
              <a:r>
                <a:rPr lang="en-US" altLang="zh-CN" sz="2800" b="1">
                  <a:latin typeface="Arial Black" panose="020B0A04020102020204" pitchFamily="34" charset="0"/>
                </a:rPr>
                <a:t>y=-5x+1           D</a:t>
              </a:r>
              <a:r>
                <a:rPr lang="zh-CN" altLang="en-US" sz="2800" b="1">
                  <a:latin typeface="Arial Black" panose="020B0A04020102020204" pitchFamily="34" charset="0"/>
                </a:rPr>
                <a:t>．以上三种都不可能</a:t>
              </a:r>
            </a:p>
          </p:txBody>
        </p:sp>
        <p:graphicFrame>
          <p:nvGraphicFramePr>
            <p:cNvPr id="126980" name="Object 4"/>
            <p:cNvGraphicFramePr>
              <a:graphicFrameLocks noChangeAspect="1"/>
            </p:cNvGraphicFramePr>
            <p:nvPr/>
          </p:nvGraphicFramePr>
          <p:xfrm>
            <a:off x="1056" y="288"/>
            <a:ext cx="208" cy="5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85" name="Equation" r:id="rId3" imgW="152651" imgH="393846" progId="Equation.DSMT4">
                    <p:embed/>
                  </p:oleObj>
                </mc:Choice>
                <mc:Fallback>
                  <p:oleObj name="Equation" r:id="rId3" imgW="152651" imgH="393846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88"/>
                          <a:ext cx="208" cy="5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8027988" y="981075"/>
            <a:ext cx="530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40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2" name="Group 2"/>
          <p:cNvGraphicFramePr>
            <a:graphicFrameLocks noGrp="1"/>
          </p:cNvGraphicFramePr>
          <p:nvPr/>
        </p:nvGraphicFramePr>
        <p:xfrm>
          <a:off x="1143000" y="2362200"/>
          <a:ext cx="6096000" cy="4038600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6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8169" name="Line 171"/>
          <p:cNvSpPr>
            <a:spLocks noChangeShapeType="1"/>
          </p:cNvSpPr>
          <p:nvPr/>
        </p:nvSpPr>
        <p:spPr bwMode="auto">
          <a:xfrm>
            <a:off x="971550" y="4365625"/>
            <a:ext cx="6477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8170" name="Line 172"/>
          <p:cNvSpPr>
            <a:spLocks noChangeShapeType="1"/>
          </p:cNvSpPr>
          <p:nvPr/>
        </p:nvSpPr>
        <p:spPr bwMode="auto">
          <a:xfrm flipV="1">
            <a:off x="4191000" y="2133600"/>
            <a:ext cx="0" cy="426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8171" name="Text Box 173"/>
          <p:cNvSpPr txBox="1">
            <a:spLocks noChangeArrowheads="1"/>
          </p:cNvSpPr>
          <p:nvPr/>
        </p:nvSpPr>
        <p:spPr bwMode="auto">
          <a:xfrm>
            <a:off x="7467600" y="4267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8172" name="Text Box 174"/>
          <p:cNvSpPr txBox="1">
            <a:spLocks noChangeArrowheads="1"/>
          </p:cNvSpPr>
          <p:nvPr/>
        </p:nvSpPr>
        <p:spPr bwMode="auto">
          <a:xfrm>
            <a:off x="4114800" y="1828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28173" name="Text Box 175"/>
          <p:cNvSpPr txBox="1">
            <a:spLocks noChangeArrowheads="1"/>
          </p:cNvSpPr>
          <p:nvPr/>
        </p:nvSpPr>
        <p:spPr bwMode="auto">
          <a:xfrm>
            <a:off x="4114800" y="4343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28174" name="Text Box 176"/>
          <p:cNvSpPr txBox="1">
            <a:spLocks noChangeArrowheads="1"/>
          </p:cNvSpPr>
          <p:nvPr/>
        </p:nvSpPr>
        <p:spPr bwMode="auto">
          <a:xfrm>
            <a:off x="2195513" y="4365625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-4   -3   -2  -1         1    2    3   4</a:t>
            </a:r>
          </a:p>
        </p:txBody>
      </p:sp>
      <p:sp>
        <p:nvSpPr>
          <p:cNvPr id="128175" name="Text Box 177"/>
          <p:cNvSpPr txBox="1">
            <a:spLocks noChangeArrowheads="1"/>
          </p:cNvSpPr>
          <p:nvPr/>
        </p:nvSpPr>
        <p:spPr bwMode="auto">
          <a:xfrm>
            <a:off x="3924300" y="458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28176" name="Text Box 178"/>
          <p:cNvSpPr txBox="1">
            <a:spLocks noChangeArrowheads="1"/>
          </p:cNvSpPr>
          <p:nvPr/>
        </p:nvSpPr>
        <p:spPr bwMode="auto">
          <a:xfrm>
            <a:off x="3962400" y="3429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28177" name="Text Box 179"/>
          <p:cNvSpPr txBox="1">
            <a:spLocks noChangeArrowheads="1"/>
          </p:cNvSpPr>
          <p:nvPr/>
        </p:nvSpPr>
        <p:spPr bwMode="auto">
          <a:xfrm>
            <a:off x="3962400" y="3048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28178" name="Text Box 180"/>
          <p:cNvSpPr txBox="1">
            <a:spLocks noChangeArrowheads="1"/>
          </p:cNvSpPr>
          <p:nvPr/>
        </p:nvSpPr>
        <p:spPr bwMode="auto">
          <a:xfrm>
            <a:off x="39624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8179" name="Text Box 181"/>
          <p:cNvSpPr txBox="1">
            <a:spLocks noChangeArrowheads="1"/>
          </p:cNvSpPr>
          <p:nvPr/>
        </p:nvSpPr>
        <p:spPr bwMode="auto">
          <a:xfrm>
            <a:off x="3962400" y="3886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28180" name="Text Box 182"/>
          <p:cNvSpPr txBox="1">
            <a:spLocks noChangeArrowheads="1"/>
          </p:cNvSpPr>
          <p:nvPr/>
        </p:nvSpPr>
        <p:spPr bwMode="auto">
          <a:xfrm>
            <a:off x="3886200" y="4876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-2</a:t>
            </a:r>
          </a:p>
        </p:txBody>
      </p:sp>
      <p:sp>
        <p:nvSpPr>
          <p:cNvPr id="128181" name="Text Box 183"/>
          <p:cNvSpPr txBox="1">
            <a:spLocks noChangeArrowheads="1"/>
          </p:cNvSpPr>
          <p:nvPr/>
        </p:nvSpPr>
        <p:spPr bwMode="auto">
          <a:xfrm>
            <a:off x="3886200" y="52578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128182" name="Oval 184"/>
          <p:cNvSpPr>
            <a:spLocks noChangeArrowheads="1"/>
          </p:cNvSpPr>
          <p:nvPr/>
        </p:nvSpPr>
        <p:spPr bwMode="auto">
          <a:xfrm>
            <a:off x="3708400" y="42926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8183" name="Text Box 187"/>
          <p:cNvSpPr txBox="1">
            <a:spLocks noChangeArrowheads="1"/>
          </p:cNvSpPr>
          <p:nvPr/>
        </p:nvSpPr>
        <p:spPr bwMode="auto">
          <a:xfrm>
            <a:off x="4572000" y="3716338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28184" name="Text Box 189"/>
          <p:cNvSpPr txBox="1">
            <a:spLocks noChangeArrowheads="1"/>
          </p:cNvSpPr>
          <p:nvPr/>
        </p:nvSpPr>
        <p:spPr bwMode="auto">
          <a:xfrm>
            <a:off x="3492500" y="4437063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28185" name="Text Box 190"/>
          <p:cNvSpPr txBox="1">
            <a:spLocks noChangeArrowheads="1"/>
          </p:cNvSpPr>
          <p:nvPr/>
        </p:nvSpPr>
        <p:spPr bwMode="auto">
          <a:xfrm>
            <a:off x="2700338" y="36449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28186" name="Line 193"/>
          <p:cNvSpPr>
            <a:spLocks noChangeShapeType="1"/>
          </p:cNvSpPr>
          <p:nvPr/>
        </p:nvSpPr>
        <p:spPr bwMode="auto">
          <a:xfrm flipV="1">
            <a:off x="2843213" y="4005263"/>
            <a:ext cx="1800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8187" name="Oval 199"/>
          <p:cNvSpPr>
            <a:spLocks noChangeArrowheads="1"/>
          </p:cNvSpPr>
          <p:nvPr/>
        </p:nvSpPr>
        <p:spPr bwMode="auto">
          <a:xfrm>
            <a:off x="2771775" y="3933825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8188" name="Text Box 188"/>
          <p:cNvSpPr txBox="1">
            <a:spLocks noChangeArrowheads="1"/>
          </p:cNvSpPr>
          <p:nvPr/>
        </p:nvSpPr>
        <p:spPr bwMode="auto">
          <a:xfrm>
            <a:off x="165100" y="0"/>
            <a:ext cx="8280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、已知平行四边形，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A(1,1)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B(-3,1),  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）若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C(-1,0)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，求出第四个点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的坐标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128189" name="Text Box 189"/>
          <p:cNvSpPr txBox="1">
            <a:spLocks noChangeArrowheads="1"/>
          </p:cNvSpPr>
          <p:nvPr/>
        </p:nvSpPr>
        <p:spPr bwMode="auto">
          <a:xfrm>
            <a:off x="71500" y="963199"/>
            <a:ext cx="9143876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）若平行四边形在坐标系内关于原点对称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已知点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的坐标不变，且点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在第三象限，点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在第四象限，求点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的坐标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?</a:t>
            </a:r>
          </a:p>
        </p:txBody>
      </p:sp>
      <p:sp>
        <p:nvSpPr>
          <p:cNvPr id="128190" name="Oval 184"/>
          <p:cNvSpPr>
            <a:spLocks noChangeArrowheads="1"/>
          </p:cNvSpPr>
          <p:nvPr/>
        </p:nvSpPr>
        <p:spPr bwMode="auto">
          <a:xfrm>
            <a:off x="4643438" y="3933825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8191" name="Text Box 191"/>
          <p:cNvSpPr txBox="1">
            <a:spLocks noChangeArrowheads="1"/>
          </p:cNvSpPr>
          <p:nvPr/>
        </p:nvSpPr>
        <p:spPr bwMode="auto">
          <a:xfrm>
            <a:off x="1341834" y="6433492"/>
            <a:ext cx="5698332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D(-5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，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0)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或（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，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0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）或（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-1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，</a:t>
            </a:r>
            <a:r>
              <a:rPr lang="en-US" altLang="zh-CN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Motion origin="layout" path="M -3.33333E-6 -7.51445E-7 L 0.1 -0.12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818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5000" y="-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187" grpId="0"/>
      <p:bldP spid="12819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2988" y="188913"/>
            <a:ext cx="7777162" cy="100806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b="1"/>
              <a:t>学习了在平面直角坐标系中，对称的点的坐标的特点。</a:t>
            </a:r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1187450" y="1341438"/>
            <a:ext cx="7777163" cy="350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en-US" altLang="zh-CN" sz="3200" b="1" i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轴对称的点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横坐标相等</a:t>
            </a: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纵坐标互为相反数</a:t>
            </a: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en-US" altLang="zh-CN" sz="3200" b="1" i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轴对称的点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横坐标互为相反数</a:t>
            </a:r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纵坐标相等</a:t>
            </a:r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zh-CN" altLang="en-US" sz="3200" b="1" i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原点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对称的点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横坐标互为相反数</a:t>
            </a:r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纵坐标互为相反数</a:t>
            </a:r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  <a:p>
            <a:endParaRPr lang="zh-CN" altLang="en-US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80975" y="548680"/>
            <a:ext cx="827088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课      堂      小      结</a:t>
            </a:r>
          </a:p>
        </p:txBody>
      </p:sp>
      <p:sp>
        <p:nvSpPr>
          <p:cNvPr id="130053" name="Text Box 45"/>
          <p:cNvSpPr txBox="1">
            <a:spLocks noChangeArrowheads="1"/>
          </p:cNvSpPr>
          <p:nvPr/>
        </p:nvSpPr>
        <p:spPr bwMode="auto">
          <a:xfrm>
            <a:off x="323850" y="4083050"/>
            <a:ext cx="882015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即：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点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P(a,b)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轴对称的点的坐标为（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a,-b)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点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P(a,b)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轴对称的点的坐标为（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-a, b)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点</a:t>
            </a:r>
            <a:r>
              <a:rPr lang="en-US" altLang="zh-CN" sz="3200" b="1">
                <a:latin typeface="Times New Roman" panose="02020603050405020304" pitchFamily="18" charset="0"/>
              </a:rPr>
              <a:t>P(a,b)</a:t>
            </a:r>
            <a:r>
              <a:rPr lang="zh-CN" altLang="en-US" sz="3200" b="1">
                <a:latin typeface="Times New Roman" panose="02020603050405020304" pitchFamily="18" charset="0"/>
              </a:rPr>
              <a:t>关于原点对称的点的坐标为（</a:t>
            </a:r>
            <a:r>
              <a:rPr lang="en-US" altLang="zh-CN" sz="3200" b="1">
                <a:latin typeface="Times New Roman" panose="02020603050405020304" pitchFamily="18" charset="0"/>
              </a:rPr>
              <a:t>-a,-b)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0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build="p" autoUpdateAnimBg="0"/>
      <p:bldP spid="130051" grpId="0" autoUpdateAnimBg="0"/>
      <p:bldP spid="13005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27088" y="620713"/>
            <a:ext cx="69484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拓        展        练       习</a:t>
            </a: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251520" y="1628800"/>
            <a:ext cx="874871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4400" b="1" dirty="0">
                <a:latin typeface="Times New Roman" panose="02020603050405020304" pitchFamily="18" charset="0"/>
              </a:rPr>
              <a:t>已知两点</a:t>
            </a:r>
            <a:r>
              <a:rPr lang="en-US" altLang="zh-CN" sz="4400" b="1" dirty="0">
                <a:latin typeface="Times New Roman" panose="02020603050405020304" pitchFamily="18" charset="0"/>
              </a:rPr>
              <a:t>A(0,2)</a:t>
            </a:r>
            <a:r>
              <a:rPr lang="zh-CN" altLang="en-US" sz="4400" b="1" dirty="0">
                <a:latin typeface="Times New Roman" panose="02020603050405020304" pitchFamily="18" charset="0"/>
              </a:rPr>
              <a:t>，</a:t>
            </a:r>
            <a:r>
              <a:rPr lang="en-US" altLang="zh-CN" sz="4400" b="1" dirty="0">
                <a:latin typeface="Times New Roman" panose="02020603050405020304" pitchFamily="18" charset="0"/>
              </a:rPr>
              <a:t>B(4,1)</a:t>
            </a:r>
            <a:r>
              <a:rPr lang="zh-CN" altLang="en-US" sz="4400" b="1" dirty="0">
                <a:latin typeface="Times New Roman" panose="02020603050405020304" pitchFamily="18" charset="0"/>
              </a:rPr>
              <a:t>，点</a:t>
            </a:r>
            <a:r>
              <a:rPr lang="en-US" altLang="zh-CN" sz="4400" b="1" dirty="0">
                <a:latin typeface="Times New Roman" panose="02020603050405020304" pitchFamily="18" charset="0"/>
              </a:rPr>
              <a:t>P</a:t>
            </a:r>
            <a:r>
              <a:rPr lang="zh-CN" altLang="en-US" sz="4400" b="1" dirty="0">
                <a:latin typeface="Times New Roman" panose="02020603050405020304" pitchFamily="18" charset="0"/>
              </a:rPr>
              <a:t>是</a:t>
            </a:r>
            <a:r>
              <a:rPr lang="en-US" altLang="zh-CN" sz="4400" b="1" dirty="0">
                <a:latin typeface="Times New Roman" panose="02020603050405020304" pitchFamily="18" charset="0"/>
              </a:rPr>
              <a:t>x</a:t>
            </a:r>
            <a:r>
              <a:rPr lang="zh-CN" altLang="en-US" sz="4400" b="1" dirty="0">
                <a:latin typeface="Times New Roman" panose="02020603050405020304" pitchFamily="18" charset="0"/>
              </a:rPr>
              <a:t>轴上一点，使</a:t>
            </a:r>
            <a:r>
              <a:rPr lang="en-US" altLang="zh-CN" sz="4400" b="1" dirty="0">
                <a:latin typeface="Times New Roman" panose="02020603050405020304" pitchFamily="18" charset="0"/>
              </a:rPr>
              <a:t>PA+PB</a:t>
            </a:r>
            <a:r>
              <a:rPr lang="zh-CN" altLang="en-US" sz="4400" b="1" dirty="0">
                <a:latin typeface="Times New Roman" panose="02020603050405020304" pitchFamily="18" charset="0"/>
              </a:rPr>
              <a:t>的值最小，确定点</a:t>
            </a:r>
            <a:r>
              <a:rPr lang="en-US" altLang="zh-CN" sz="4400" b="1" dirty="0">
                <a:latin typeface="Times New Roman" panose="02020603050405020304" pitchFamily="18" charset="0"/>
              </a:rPr>
              <a:t>P</a:t>
            </a:r>
            <a:r>
              <a:rPr lang="zh-CN" altLang="en-US" sz="4400" b="1" dirty="0">
                <a:latin typeface="Times New Roman" panose="02020603050405020304" pitchFamily="18" charset="0"/>
              </a:rPr>
              <a:t>的位置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788988" y="1879600"/>
            <a:ext cx="257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2400" b="1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73016"/>
            <a:ext cx="30257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76200" y="153988"/>
            <a:ext cx="1066800" cy="375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anose="02010800040101010101" pitchFamily="2" charset="-122"/>
              </a:rPr>
              <a:t>☆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anose="02010800040101010101" pitchFamily="2" charset="-122"/>
              </a:rPr>
              <a:t>应用拓展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971600" y="0"/>
            <a:ext cx="77724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如图，直线</a:t>
            </a:r>
            <a:r>
              <a:rPr lang="en-US" altLang="zh-CN" sz="2800" b="1" dirty="0">
                <a:latin typeface="宋体" panose="02010600030101010101" pitchFamily="2" charset="-122"/>
              </a:rPr>
              <a:t>AB</a:t>
            </a:r>
            <a:r>
              <a:rPr lang="zh-CN" altLang="en-US" sz="2800" b="1" dirty="0">
                <a:latin typeface="宋体" panose="02010600030101010101" pitchFamily="2" charset="-122"/>
              </a:rPr>
              <a:t>与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latin typeface="宋体" panose="02010600030101010101" pitchFamily="2" charset="-122"/>
              </a:rPr>
              <a:t>轴、</a:t>
            </a:r>
            <a:r>
              <a:rPr lang="en-US" altLang="zh-CN" sz="2800" b="1" dirty="0">
                <a:latin typeface="宋体" panose="02010600030101010101" pitchFamily="2" charset="-122"/>
              </a:rPr>
              <a:t>y</a:t>
            </a:r>
            <a:r>
              <a:rPr lang="zh-CN" altLang="en-US" sz="2800" b="1" dirty="0">
                <a:latin typeface="宋体" panose="02010600030101010101" pitchFamily="2" charset="-122"/>
              </a:rPr>
              <a:t>轴分别相交于</a:t>
            </a:r>
            <a:r>
              <a:rPr lang="en-US" altLang="zh-CN" sz="2800" b="1" dirty="0">
                <a:latin typeface="宋体" panose="02010600030101010101" pitchFamily="2" charset="-122"/>
              </a:rPr>
              <a:t>A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r>
              <a:rPr lang="en-US" altLang="zh-CN" sz="2800" b="1" dirty="0">
                <a:latin typeface="宋体" panose="02010600030101010101" pitchFamily="2" charset="-122"/>
              </a:rPr>
              <a:t>B</a:t>
            </a:r>
            <a:r>
              <a:rPr lang="zh-CN" altLang="en-US" sz="2800" b="1" dirty="0">
                <a:latin typeface="宋体" panose="02010600030101010101" pitchFamily="2" charset="-122"/>
              </a:rPr>
              <a:t>两点，将直线</a:t>
            </a:r>
            <a:r>
              <a:rPr lang="en-US" altLang="zh-CN" sz="2800" b="1" dirty="0">
                <a:latin typeface="宋体" panose="02010600030101010101" pitchFamily="2" charset="-122"/>
              </a:rPr>
              <a:t>AB</a:t>
            </a:r>
            <a:r>
              <a:rPr lang="zh-CN" altLang="en-US" sz="2800" b="1" dirty="0">
                <a:latin typeface="宋体" panose="02010600030101010101" pitchFamily="2" charset="-122"/>
              </a:rPr>
              <a:t>绕点</a:t>
            </a:r>
            <a:r>
              <a:rPr lang="en-US" altLang="zh-CN" sz="2800" b="1" dirty="0">
                <a:latin typeface="宋体" panose="02010600030101010101" pitchFamily="2" charset="-122"/>
              </a:rPr>
              <a:t>O</a:t>
            </a:r>
            <a:r>
              <a:rPr lang="zh-CN" altLang="en-US" sz="2800" b="1" dirty="0">
                <a:latin typeface="宋体" panose="02010600030101010101" pitchFamily="2" charset="-122"/>
              </a:rPr>
              <a:t>顺时针旋转</a:t>
            </a:r>
            <a:r>
              <a:rPr lang="en-US" altLang="zh-CN" sz="2800" b="1" dirty="0">
                <a:latin typeface="宋体" panose="02010600030101010101" pitchFamily="2" charset="-122"/>
              </a:rPr>
              <a:t>90°</a:t>
            </a:r>
            <a:r>
              <a:rPr lang="zh-CN" altLang="en-US" sz="2800" b="1" dirty="0">
                <a:latin typeface="宋体" panose="02010600030101010101" pitchFamily="2" charset="-122"/>
              </a:rPr>
              <a:t>得到直线</a:t>
            </a:r>
            <a:r>
              <a:rPr lang="en-US" altLang="zh-CN" sz="2800" b="1" dirty="0">
                <a:latin typeface="宋体" panose="02010600030101010101" pitchFamily="2" charset="-122"/>
              </a:rPr>
              <a:t>A</a:t>
            </a:r>
            <a:r>
              <a:rPr lang="en-US" altLang="zh-CN" sz="2800" b="1" baseline="-30000" dirty="0">
                <a:latin typeface="宋体" panose="02010600030101010101" pitchFamily="2" charset="-122"/>
              </a:rPr>
              <a:t>1</a:t>
            </a:r>
            <a:r>
              <a:rPr lang="en-US" altLang="zh-CN" sz="2800" b="1" dirty="0">
                <a:latin typeface="宋体" panose="02010600030101010101" pitchFamily="2" charset="-122"/>
              </a:rPr>
              <a:t>B</a:t>
            </a:r>
            <a:r>
              <a:rPr lang="en-US" altLang="zh-CN" sz="2800" b="1" baseline="-30000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．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）在图中画出直线</a:t>
            </a:r>
            <a:r>
              <a:rPr lang="en-US" altLang="zh-CN" sz="2800" b="1" dirty="0">
                <a:latin typeface="宋体" panose="02010600030101010101" pitchFamily="2" charset="-122"/>
              </a:rPr>
              <a:t>A</a:t>
            </a:r>
            <a:r>
              <a:rPr lang="en-US" altLang="zh-CN" sz="2800" b="1" baseline="-30000" dirty="0">
                <a:latin typeface="宋体" panose="02010600030101010101" pitchFamily="2" charset="-122"/>
              </a:rPr>
              <a:t>1</a:t>
            </a:r>
            <a:r>
              <a:rPr lang="en-US" altLang="zh-CN" sz="2800" b="1" dirty="0">
                <a:latin typeface="宋体" panose="02010600030101010101" pitchFamily="2" charset="-122"/>
              </a:rPr>
              <a:t>B</a:t>
            </a:r>
            <a:r>
              <a:rPr lang="en-US" altLang="zh-CN" sz="2800" b="1" baseline="-30000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．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宋体" panose="02010600030101010101" pitchFamily="2" charset="-122"/>
              </a:rPr>
              <a:t>）求出线段</a:t>
            </a:r>
            <a:r>
              <a:rPr lang="en-US" altLang="zh-CN" sz="2800" b="1" dirty="0">
                <a:latin typeface="宋体" panose="02010600030101010101" pitchFamily="2" charset="-122"/>
              </a:rPr>
              <a:t>A</a:t>
            </a:r>
            <a:r>
              <a:rPr lang="en-US" altLang="zh-CN" sz="2800" b="1" baseline="-30000" dirty="0">
                <a:latin typeface="宋体" panose="02010600030101010101" pitchFamily="2" charset="-122"/>
              </a:rPr>
              <a:t>1</a:t>
            </a:r>
            <a:r>
              <a:rPr lang="en-US" altLang="zh-CN" sz="2800" b="1" dirty="0">
                <a:latin typeface="宋体" panose="02010600030101010101" pitchFamily="2" charset="-122"/>
              </a:rPr>
              <a:t>B</a:t>
            </a:r>
            <a:r>
              <a:rPr lang="en-US" altLang="zh-CN" sz="2800" b="1" baseline="-30000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中点的反比例函数解析式．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宋体" panose="02010600030101010101" pitchFamily="2" charset="-122"/>
              </a:rPr>
              <a:t>）是否存在另一条与直线</a:t>
            </a:r>
            <a:r>
              <a:rPr lang="en-US" altLang="zh-CN" sz="2800" b="1" dirty="0">
                <a:latin typeface="宋体" panose="02010600030101010101" pitchFamily="2" charset="-122"/>
              </a:rPr>
              <a:t>AB</a:t>
            </a:r>
            <a:r>
              <a:rPr lang="zh-CN" altLang="en-US" sz="2800" b="1" dirty="0">
                <a:latin typeface="宋体" panose="02010600030101010101" pitchFamily="2" charset="-122"/>
              </a:rPr>
              <a:t>平行的直线</a:t>
            </a:r>
            <a:r>
              <a:rPr lang="en-US" altLang="zh-CN" sz="2800" b="1" dirty="0">
                <a:latin typeface="宋体" panose="02010600030101010101" pitchFamily="2" charset="-122"/>
              </a:rPr>
              <a:t>y=</a:t>
            </a:r>
            <a:r>
              <a:rPr lang="en-US" altLang="zh-CN" sz="2800" b="1" dirty="0" err="1">
                <a:latin typeface="宋体" panose="02010600030101010101" pitchFamily="2" charset="-122"/>
              </a:rPr>
              <a:t>k</a:t>
            </a:r>
            <a:r>
              <a:rPr lang="en-US" altLang="zh-CN" sz="2800" b="1" i="1" dirty="0" err="1">
                <a:latin typeface="Times New Roman" panose="02020603050405020304" pitchFamily="18" charset="0"/>
              </a:rPr>
              <a:t>x</a:t>
            </a:r>
            <a:r>
              <a:rPr lang="en-US" altLang="zh-CN" sz="2800" b="1" dirty="0" err="1">
                <a:latin typeface="宋体" panose="02010600030101010101" pitchFamily="2" charset="-122"/>
              </a:rPr>
              <a:t>+b</a:t>
            </a:r>
            <a:r>
              <a:rPr lang="zh-CN" altLang="en-US" sz="2800" b="1" dirty="0">
                <a:latin typeface="宋体" panose="02010600030101010101" pitchFamily="2" charset="-122"/>
              </a:rPr>
              <a:t>，它与双曲线只有一个交点，若存在，求此直线的函数解析式，若不存在，请说明理由．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8424863" cy="1219200"/>
          </a:xfrm>
          <a:noFill/>
          <a:ln/>
        </p:spPr>
        <p:txBody>
          <a:bodyPr/>
          <a:lstStyle/>
          <a:p>
            <a:pPr algn="l"/>
            <a:r>
              <a:rPr lang="zh-CN" altLang="en-US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在平面直角坐标系中画出下图点关于</a:t>
            </a:r>
            <a:r>
              <a:rPr lang="en-US" altLang="zh-CN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轴的对称点</a:t>
            </a:r>
            <a:r>
              <a:rPr lang="en-US" altLang="zh-CN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</p:txBody>
      </p:sp>
      <p:grpSp>
        <p:nvGrpSpPr>
          <p:cNvPr id="113667" name="Group 3"/>
          <p:cNvGrpSpPr>
            <a:grpSpLocks/>
          </p:cNvGrpSpPr>
          <p:nvPr/>
        </p:nvGrpSpPr>
        <p:grpSpPr bwMode="auto">
          <a:xfrm>
            <a:off x="609600" y="1687513"/>
            <a:ext cx="4419600" cy="4321175"/>
            <a:chOff x="0" y="0"/>
            <a:chExt cx="2784" cy="2722"/>
          </a:xfrm>
        </p:grpSpPr>
        <p:grpSp>
          <p:nvGrpSpPr>
            <p:cNvPr id="113668" name="Group 4"/>
            <p:cNvGrpSpPr>
              <a:grpSpLocks/>
            </p:cNvGrpSpPr>
            <p:nvPr/>
          </p:nvGrpSpPr>
          <p:grpSpPr bwMode="auto">
            <a:xfrm>
              <a:off x="960" y="0"/>
              <a:ext cx="384" cy="2722"/>
              <a:chOff x="0" y="0"/>
              <a:chExt cx="432" cy="3597"/>
            </a:xfrm>
          </p:grpSpPr>
          <p:sp>
            <p:nvSpPr>
              <p:cNvPr id="113669" name="Line 5"/>
              <p:cNvSpPr>
                <a:spLocks noChangeShapeType="1"/>
              </p:cNvSpPr>
              <p:nvPr/>
            </p:nvSpPr>
            <p:spPr bwMode="auto">
              <a:xfrm flipV="1">
                <a:off x="288" y="0"/>
                <a:ext cx="0" cy="355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670" name="Text Box 6"/>
              <p:cNvSpPr txBox="1">
                <a:spLocks noChangeArrowheads="1"/>
              </p:cNvSpPr>
              <p:nvPr/>
            </p:nvSpPr>
            <p:spPr bwMode="auto">
              <a:xfrm>
                <a:off x="48" y="912"/>
                <a:ext cx="239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13671" name="Text Box 7"/>
              <p:cNvSpPr txBox="1">
                <a:spLocks noChangeArrowheads="1"/>
              </p:cNvSpPr>
              <p:nvPr/>
            </p:nvSpPr>
            <p:spPr bwMode="auto">
              <a:xfrm>
                <a:off x="48" y="1584"/>
                <a:ext cx="239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3672" name="Text Box 8"/>
              <p:cNvSpPr txBox="1">
                <a:spLocks noChangeArrowheads="1"/>
              </p:cNvSpPr>
              <p:nvPr/>
            </p:nvSpPr>
            <p:spPr bwMode="auto">
              <a:xfrm>
                <a:off x="48" y="576"/>
                <a:ext cx="239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13673" name="Text Box 9"/>
              <p:cNvSpPr txBox="1">
                <a:spLocks noChangeArrowheads="1"/>
              </p:cNvSpPr>
              <p:nvPr/>
            </p:nvSpPr>
            <p:spPr bwMode="auto">
              <a:xfrm>
                <a:off x="48" y="1200"/>
                <a:ext cx="239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13674" name="Text Box 10"/>
              <p:cNvSpPr txBox="1">
                <a:spLocks noChangeArrowheads="1"/>
              </p:cNvSpPr>
              <p:nvPr/>
            </p:nvSpPr>
            <p:spPr bwMode="auto">
              <a:xfrm>
                <a:off x="48" y="241"/>
                <a:ext cx="239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5</a:t>
                </a:r>
              </a:p>
            </p:txBody>
          </p:sp>
          <p:grpSp>
            <p:nvGrpSpPr>
              <p:cNvPr id="113675" name="Group 11"/>
              <p:cNvGrpSpPr>
                <a:grpSpLocks/>
              </p:cNvGrpSpPr>
              <p:nvPr/>
            </p:nvGrpSpPr>
            <p:grpSpPr bwMode="auto">
              <a:xfrm rot="-5362763">
                <a:off x="192" y="456"/>
                <a:ext cx="312" cy="168"/>
                <a:chOff x="0" y="0"/>
                <a:chExt cx="192" cy="96"/>
              </a:xfrm>
            </p:grpSpPr>
            <p:sp>
              <p:nvSpPr>
                <p:cNvPr id="113676" name="Line 1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677" name="Line 13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678" name="Group 14"/>
              <p:cNvGrpSpPr>
                <a:grpSpLocks/>
              </p:cNvGrpSpPr>
              <p:nvPr/>
            </p:nvGrpSpPr>
            <p:grpSpPr bwMode="auto">
              <a:xfrm rot="-5362763">
                <a:off x="192" y="1128"/>
                <a:ext cx="312" cy="168"/>
                <a:chOff x="0" y="0"/>
                <a:chExt cx="192" cy="96"/>
              </a:xfrm>
            </p:grpSpPr>
            <p:sp>
              <p:nvSpPr>
                <p:cNvPr id="113679" name="Line 15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680" name="Line 16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681" name="Group 17"/>
              <p:cNvGrpSpPr>
                <a:grpSpLocks/>
              </p:cNvGrpSpPr>
              <p:nvPr/>
            </p:nvGrpSpPr>
            <p:grpSpPr bwMode="auto">
              <a:xfrm rot="-5362763">
                <a:off x="192" y="1776"/>
                <a:ext cx="312" cy="168"/>
                <a:chOff x="0" y="0"/>
                <a:chExt cx="192" cy="96"/>
              </a:xfrm>
            </p:grpSpPr>
            <p:sp>
              <p:nvSpPr>
                <p:cNvPr id="113682" name="Line 18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683" name="Line 19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13684" name="Text Box 20"/>
              <p:cNvSpPr txBox="1">
                <a:spLocks noChangeArrowheads="1"/>
              </p:cNvSpPr>
              <p:nvPr/>
            </p:nvSpPr>
            <p:spPr bwMode="auto">
              <a:xfrm>
                <a:off x="0" y="2544"/>
                <a:ext cx="311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-2</a:t>
                </a:r>
              </a:p>
            </p:txBody>
          </p:sp>
          <p:sp>
            <p:nvSpPr>
              <p:cNvPr id="113685" name="Text Box 21"/>
              <p:cNvSpPr txBox="1">
                <a:spLocks noChangeArrowheads="1"/>
              </p:cNvSpPr>
              <p:nvPr/>
            </p:nvSpPr>
            <p:spPr bwMode="auto">
              <a:xfrm>
                <a:off x="0" y="3216"/>
                <a:ext cx="31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-4</a:t>
                </a:r>
              </a:p>
            </p:txBody>
          </p:sp>
          <p:sp>
            <p:nvSpPr>
              <p:cNvPr id="113686" name="Text Box 22"/>
              <p:cNvSpPr txBox="1">
                <a:spLocks noChangeArrowheads="1"/>
              </p:cNvSpPr>
              <p:nvPr/>
            </p:nvSpPr>
            <p:spPr bwMode="auto">
              <a:xfrm>
                <a:off x="0" y="2208"/>
                <a:ext cx="31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-1</a:t>
                </a:r>
              </a:p>
            </p:txBody>
          </p:sp>
          <p:sp>
            <p:nvSpPr>
              <p:cNvPr id="113687" name="Text Box 23"/>
              <p:cNvSpPr txBox="1">
                <a:spLocks noChangeArrowheads="1"/>
              </p:cNvSpPr>
              <p:nvPr/>
            </p:nvSpPr>
            <p:spPr bwMode="auto">
              <a:xfrm>
                <a:off x="0" y="2832"/>
                <a:ext cx="311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-3</a:t>
                </a:r>
              </a:p>
            </p:txBody>
          </p:sp>
          <p:grpSp>
            <p:nvGrpSpPr>
              <p:cNvPr id="113688" name="Group 24"/>
              <p:cNvGrpSpPr>
                <a:grpSpLocks/>
              </p:cNvGrpSpPr>
              <p:nvPr/>
            </p:nvGrpSpPr>
            <p:grpSpPr bwMode="auto">
              <a:xfrm rot="-5362763">
                <a:off x="192" y="2424"/>
                <a:ext cx="312" cy="168"/>
                <a:chOff x="0" y="0"/>
                <a:chExt cx="192" cy="96"/>
              </a:xfrm>
            </p:grpSpPr>
            <p:sp>
              <p:nvSpPr>
                <p:cNvPr id="113689" name="Line 25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690" name="Line 26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691" name="Group 27"/>
              <p:cNvGrpSpPr>
                <a:grpSpLocks/>
              </p:cNvGrpSpPr>
              <p:nvPr/>
            </p:nvGrpSpPr>
            <p:grpSpPr bwMode="auto">
              <a:xfrm rot="-5362763">
                <a:off x="192" y="3096"/>
                <a:ext cx="312" cy="168"/>
                <a:chOff x="0" y="0"/>
                <a:chExt cx="192" cy="96"/>
              </a:xfrm>
            </p:grpSpPr>
            <p:sp>
              <p:nvSpPr>
                <p:cNvPr id="113692" name="Line 28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693" name="Line 29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3694" name="Group 30"/>
            <p:cNvGrpSpPr>
              <a:grpSpLocks/>
            </p:cNvGrpSpPr>
            <p:nvPr/>
          </p:nvGrpSpPr>
          <p:grpSpPr bwMode="auto">
            <a:xfrm>
              <a:off x="0" y="1455"/>
              <a:ext cx="2784" cy="403"/>
              <a:chOff x="0" y="0"/>
              <a:chExt cx="4320" cy="672"/>
            </a:xfrm>
          </p:grpSpPr>
          <p:sp>
            <p:nvSpPr>
              <p:cNvPr id="113695" name="Text Box 31"/>
              <p:cNvSpPr txBox="1">
                <a:spLocks noChangeArrowheads="1"/>
              </p:cNvSpPr>
              <p:nvPr/>
            </p:nvSpPr>
            <p:spPr bwMode="auto">
              <a:xfrm>
                <a:off x="1681" y="97"/>
                <a:ext cx="32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solidFill>
                      <a:srgbClr val="FF3300"/>
                    </a:solidFill>
                    <a:latin typeface="Times New Roman" panose="02020603050405020304" pitchFamily="18" charset="0"/>
                  </a:rPr>
                  <a:t>0</a:t>
                </a:r>
              </a:p>
            </p:txBody>
          </p:sp>
          <p:grpSp>
            <p:nvGrpSpPr>
              <p:cNvPr id="113696" name="Group 32"/>
              <p:cNvGrpSpPr>
                <a:grpSpLocks/>
              </p:cNvGrpSpPr>
              <p:nvPr/>
            </p:nvGrpSpPr>
            <p:grpSpPr bwMode="auto">
              <a:xfrm>
                <a:off x="0" y="0"/>
                <a:ext cx="4320" cy="672"/>
                <a:chOff x="0" y="0"/>
                <a:chExt cx="4320" cy="672"/>
              </a:xfrm>
            </p:grpSpPr>
            <p:sp>
              <p:nvSpPr>
                <p:cNvPr id="113697" name="Line 33"/>
                <p:cNvSpPr>
                  <a:spLocks noChangeShapeType="1"/>
                </p:cNvSpPr>
                <p:nvPr/>
              </p:nvSpPr>
              <p:spPr bwMode="auto">
                <a:xfrm>
                  <a:off x="0" y="144"/>
                  <a:ext cx="4320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3698" name="Group 34"/>
                <p:cNvGrpSpPr>
                  <a:grpSpLocks/>
                </p:cNvGrpSpPr>
                <p:nvPr/>
              </p:nvGrpSpPr>
              <p:grpSpPr bwMode="auto">
                <a:xfrm>
                  <a:off x="1872" y="0"/>
                  <a:ext cx="384" cy="144"/>
                  <a:chOff x="0" y="0"/>
                  <a:chExt cx="192" cy="96"/>
                </a:xfrm>
              </p:grpSpPr>
              <p:sp>
                <p:nvSpPr>
                  <p:cNvPr id="113699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700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3701" name="Group 37"/>
                <p:cNvGrpSpPr>
                  <a:grpSpLocks/>
                </p:cNvGrpSpPr>
                <p:nvPr/>
              </p:nvGrpSpPr>
              <p:grpSpPr bwMode="auto">
                <a:xfrm>
                  <a:off x="2640" y="0"/>
                  <a:ext cx="384" cy="144"/>
                  <a:chOff x="0" y="0"/>
                  <a:chExt cx="192" cy="96"/>
                </a:xfrm>
              </p:grpSpPr>
              <p:sp>
                <p:nvSpPr>
                  <p:cNvPr id="113702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70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3704" name="Group 40"/>
                <p:cNvGrpSpPr>
                  <a:grpSpLocks/>
                </p:cNvGrpSpPr>
                <p:nvPr/>
              </p:nvGrpSpPr>
              <p:grpSpPr bwMode="auto">
                <a:xfrm>
                  <a:off x="3408" y="0"/>
                  <a:ext cx="384" cy="144"/>
                  <a:chOff x="0" y="0"/>
                  <a:chExt cx="192" cy="96"/>
                </a:xfrm>
              </p:grpSpPr>
              <p:sp>
                <p:nvSpPr>
                  <p:cNvPr id="11370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70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370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160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13708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2543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11370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928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113710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11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11371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3696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grpSp>
              <p:nvGrpSpPr>
                <p:cNvPr id="113712" name="Group 48"/>
                <p:cNvGrpSpPr>
                  <a:grpSpLocks/>
                </p:cNvGrpSpPr>
                <p:nvPr/>
              </p:nvGrpSpPr>
              <p:grpSpPr bwMode="auto">
                <a:xfrm>
                  <a:off x="288" y="0"/>
                  <a:ext cx="384" cy="144"/>
                  <a:chOff x="0" y="0"/>
                  <a:chExt cx="192" cy="96"/>
                </a:xfrm>
              </p:grpSpPr>
              <p:sp>
                <p:nvSpPr>
                  <p:cNvPr id="113713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714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3715" name="Group 51"/>
                <p:cNvGrpSpPr>
                  <a:grpSpLocks/>
                </p:cNvGrpSpPr>
                <p:nvPr/>
              </p:nvGrpSpPr>
              <p:grpSpPr bwMode="auto">
                <a:xfrm>
                  <a:off x="1056" y="0"/>
                  <a:ext cx="384" cy="144"/>
                  <a:chOff x="0" y="0"/>
                  <a:chExt cx="192" cy="96"/>
                </a:xfrm>
              </p:grpSpPr>
              <p:sp>
                <p:nvSpPr>
                  <p:cNvPr id="113716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3717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371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96" y="192"/>
                  <a:ext cx="428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-4</a:t>
                  </a:r>
                </a:p>
              </p:txBody>
            </p:sp>
            <p:sp>
              <p:nvSpPr>
                <p:cNvPr id="113719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79" y="192"/>
                  <a:ext cx="4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-3</a:t>
                  </a:r>
                </a:p>
              </p:txBody>
            </p:sp>
            <p:sp>
              <p:nvSpPr>
                <p:cNvPr id="113720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864" y="192"/>
                  <a:ext cx="4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-2</a:t>
                  </a:r>
                </a:p>
              </p:txBody>
            </p:sp>
            <p:sp>
              <p:nvSpPr>
                <p:cNvPr id="113721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248" y="192"/>
                  <a:ext cx="428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-1</a:t>
                  </a:r>
                </a:p>
              </p:txBody>
            </p:sp>
          </p:grpSp>
        </p:grpSp>
      </p:grpSp>
      <p:sp>
        <p:nvSpPr>
          <p:cNvPr id="113722" name="Line 58"/>
          <p:cNvSpPr>
            <a:spLocks noChangeShapeType="1"/>
          </p:cNvSpPr>
          <p:nvPr/>
        </p:nvSpPr>
        <p:spPr bwMode="auto">
          <a:xfrm flipV="1">
            <a:off x="955675" y="3368675"/>
            <a:ext cx="0" cy="792163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3723" name="Line 59"/>
          <p:cNvSpPr>
            <a:spLocks noChangeShapeType="1"/>
          </p:cNvSpPr>
          <p:nvPr/>
        </p:nvSpPr>
        <p:spPr bwMode="auto">
          <a:xfrm flipV="1">
            <a:off x="914400" y="3363913"/>
            <a:ext cx="1614488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3724" name="Text Box 60"/>
          <p:cNvSpPr txBox="1">
            <a:spLocks noChangeArrowheads="1"/>
          </p:cNvSpPr>
          <p:nvPr/>
        </p:nvSpPr>
        <p:spPr bwMode="auto">
          <a:xfrm>
            <a:off x="609600" y="2754313"/>
            <a:ext cx="13319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A(-4, 2)</a:t>
            </a:r>
          </a:p>
        </p:txBody>
      </p:sp>
      <p:sp>
        <p:nvSpPr>
          <p:cNvPr id="113725" name="Text Box 61"/>
          <p:cNvSpPr txBox="1">
            <a:spLocks noChangeArrowheads="1"/>
          </p:cNvSpPr>
          <p:nvPr/>
        </p:nvSpPr>
        <p:spPr bwMode="auto">
          <a:xfrm>
            <a:off x="762000" y="2830513"/>
            <a:ext cx="358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6000" b="1">
                <a:solidFill>
                  <a:srgbClr val="0000FF"/>
                </a:solidFill>
                <a:latin typeface="Times New Roman" panose="02020603050405020304" pitchFamily="18" charset="0"/>
              </a:rPr>
              <a:t>·</a:t>
            </a:r>
          </a:p>
        </p:txBody>
      </p:sp>
      <p:sp>
        <p:nvSpPr>
          <p:cNvPr id="113726" name="Line 62"/>
          <p:cNvSpPr>
            <a:spLocks noChangeShapeType="1"/>
          </p:cNvSpPr>
          <p:nvPr/>
        </p:nvSpPr>
        <p:spPr bwMode="auto">
          <a:xfrm flipV="1">
            <a:off x="955675" y="4879975"/>
            <a:ext cx="1512888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3727" name="Text Box 63"/>
          <p:cNvSpPr txBox="1">
            <a:spLocks noChangeArrowheads="1"/>
          </p:cNvSpPr>
          <p:nvPr/>
        </p:nvSpPr>
        <p:spPr bwMode="auto">
          <a:xfrm>
            <a:off x="812800" y="4376738"/>
            <a:ext cx="358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6000" b="1">
                <a:solidFill>
                  <a:srgbClr val="0000FF"/>
                </a:solidFill>
                <a:latin typeface="Times New Roman" panose="02020603050405020304" pitchFamily="18" charset="0"/>
              </a:rPr>
              <a:t>·</a:t>
            </a:r>
          </a:p>
        </p:txBody>
      </p:sp>
      <p:sp>
        <p:nvSpPr>
          <p:cNvPr id="113728" name="Line 64"/>
          <p:cNvSpPr>
            <a:spLocks noChangeShapeType="1"/>
          </p:cNvSpPr>
          <p:nvPr/>
        </p:nvSpPr>
        <p:spPr bwMode="auto">
          <a:xfrm flipV="1">
            <a:off x="955675" y="4160838"/>
            <a:ext cx="0" cy="757237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3729" name="Text Box 65"/>
          <p:cNvSpPr txBox="1">
            <a:spLocks noChangeArrowheads="1"/>
          </p:cNvSpPr>
          <p:nvPr/>
        </p:nvSpPr>
        <p:spPr bwMode="auto">
          <a:xfrm>
            <a:off x="457200" y="5040313"/>
            <a:ext cx="16589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A’ (-4, -2)</a:t>
            </a:r>
          </a:p>
        </p:txBody>
      </p:sp>
      <p:sp>
        <p:nvSpPr>
          <p:cNvPr id="113730" name="Text Box 66"/>
          <p:cNvSpPr txBox="1">
            <a:spLocks noChangeArrowheads="1"/>
          </p:cNvSpPr>
          <p:nvPr/>
        </p:nvSpPr>
        <p:spPr bwMode="auto">
          <a:xfrm>
            <a:off x="4500563" y="1700213"/>
            <a:ext cx="38512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思考：</a:t>
            </a: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关于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轴对称的点的坐标具有怎样关系？</a:t>
            </a:r>
          </a:p>
        </p:txBody>
      </p:sp>
      <p:sp>
        <p:nvSpPr>
          <p:cNvPr id="113731" name="Rectangle 67"/>
          <p:cNvSpPr>
            <a:spLocks noChangeArrowheads="1"/>
          </p:cNvSpPr>
          <p:nvPr/>
        </p:nvSpPr>
        <p:spPr bwMode="auto">
          <a:xfrm>
            <a:off x="5003800" y="4076700"/>
            <a:ext cx="35464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关于</a:t>
            </a:r>
            <a:r>
              <a:rPr lang="en-US" altLang="zh-CN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轴对称的点</a:t>
            </a:r>
          </a:p>
          <a:p>
            <a:pPr algn="ctr"/>
            <a:r>
              <a:rPr lang="zh-CN" altLang="en-US" sz="32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横坐标</a:t>
            </a:r>
            <a:r>
              <a:rPr lang="zh-CN" altLang="en-US" sz="32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相等</a:t>
            </a:r>
            <a:r>
              <a:rPr lang="en-US" altLang="zh-CN" sz="32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</a:p>
          <a:p>
            <a:pPr algn="ctr"/>
            <a:r>
              <a:rPr lang="zh-CN" altLang="en-US" sz="32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纵坐标互为</a:t>
            </a:r>
            <a:r>
              <a:rPr lang="zh-CN" altLang="en-US" sz="32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相反数</a:t>
            </a:r>
            <a:r>
              <a:rPr lang="en-US" altLang="zh-CN" sz="32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3732" name="Rectangle 68"/>
          <p:cNvSpPr>
            <a:spLocks noChangeArrowheads="1"/>
          </p:cNvSpPr>
          <p:nvPr/>
        </p:nvSpPr>
        <p:spPr bwMode="auto">
          <a:xfrm>
            <a:off x="-1588" y="5872163"/>
            <a:ext cx="9028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3600" b="1">
                <a:latin typeface="Times New Roman" panose="02020603050405020304" pitchFamily="18" charset="0"/>
              </a:rPr>
              <a:t>点（</a:t>
            </a:r>
            <a:r>
              <a:rPr lang="en-US" altLang="zh-CN" sz="3600" b="1">
                <a:latin typeface="Times New Roman" panose="02020603050405020304" pitchFamily="18" charset="0"/>
              </a:rPr>
              <a:t>a, b</a:t>
            </a:r>
            <a:r>
              <a:rPr lang="zh-CN" altLang="en-US" sz="3600" b="1">
                <a:latin typeface="Times New Roman" panose="02020603050405020304" pitchFamily="18" charset="0"/>
              </a:rPr>
              <a:t>）关于</a:t>
            </a:r>
            <a:r>
              <a:rPr lang="en-US" altLang="zh-CN" sz="3600" b="1" i="1">
                <a:latin typeface="Times New Roman" panose="02020603050405020304" pitchFamily="18" charset="0"/>
              </a:rPr>
              <a:t>x</a:t>
            </a:r>
            <a:r>
              <a:rPr lang="zh-CN" altLang="en-US" sz="3600" b="1">
                <a:latin typeface="Times New Roman" panose="02020603050405020304" pitchFamily="18" charset="0"/>
              </a:rPr>
              <a:t>轴对称的点的坐标为</a:t>
            </a:r>
            <a:r>
              <a:rPr lang="en-US" altLang="zh-CN" sz="3600" b="1">
                <a:latin typeface="Times New Roman" panose="02020603050405020304" pitchFamily="18" charset="0"/>
              </a:rPr>
              <a:t>______.</a:t>
            </a:r>
          </a:p>
        </p:txBody>
      </p:sp>
      <p:sp>
        <p:nvSpPr>
          <p:cNvPr id="113733" name="Text Box 69"/>
          <p:cNvSpPr txBox="1">
            <a:spLocks noChangeArrowheads="1"/>
          </p:cNvSpPr>
          <p:nvPr/>
        </p:nvSpPr>
        <p:spPr bwMode="auto">
          <a:xfrm>
            <a:off x="7235825" y="5805488"/>
            <a:ext cx="1616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(a,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b)</a:t>
            </a:r>
          </a:p>
        </p:txBody>
      </p:sp>
      <p:sp>
        <p:nvSpPr>
          <p:cNvPr id="113734" name="Rectangle 70"/>
          <p:cNvSpPr>
            <a:spLocks noChangeArrowheads="1"/>
          </p:cNvSpPr>
          <p:nvPr/>
        </p:nvSpPr>
        <p:spPr bwMode="auto">
          <a:xfrm>
            <a:off x="4859338" y="4076700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13735" name="Rectangle 71"/>
          <p:cNvSpPr>
            <a:spLocks noChangeArrowheads="1"/>
          </p:cNvSpPr>
          <p:nvPr/>
        </p:nvSpPr>
        <p:spPr bwMode="auto">
          <a:xfrm>
            <a:off x="2700338" y="1484313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Times New Roman" panose="02020603050405020304" pitchFamily="18" charset="0"/>
              </a:rPr>
              <a:t>y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13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1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26" grpId="0" animBg="1"/>
      <p:bldP spid="113727" grpId="0" autoUpdateAnimBg="0"/>
      <p:bldP spid="113728" grpId="0" animBg="1"/>
      <p:bldP spid="113729" grpId="0" autoUpdateAnimBg="0"/>
      <p:bldP spid="113730" grpId="0" autoUpdateAnimBg="0"/>
      <p:bldP spid="113731" grpId="0" autoUpdateAnimBg="0"/>
      <p:bldP spid="113732" grpId="0" autoUpdateAnimBg="0"/>
      <p:bldP spid="11373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  <a:noFill/>
          <a:ln/>
        </p:spPr>
        <p:txBody>
          <a:bodyPr/>
          <a:lstStyle/>
          <a:p>
            <a:pPr algn="l"/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在平面直角坐标系中画出下图点关于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轴的对称点</a:t>
            </a: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</p:txBody>
      </p:sp>
      <p:grpSp>
        <p:nvGrpSpPr>
          <p:cNvPr id="114691" name="Group 3"/>
          <p:cNvGrpSpPr>
            <a:grpSpLocks/>
          </p:cNvGrpSpPr>
          <p:nvPr/>
        </p:nvGrpSpPr>
        <p:grpSpPr bwMode="auto">
          <a:xfrm>
            <a:off x="1547813" y="1628775"/>
            <a:ext cx="4419600" cy="4321175"/>
            <a:chOff x="0" y="0"/>
            <a:chExt cx="2784" cy="2722"/>
          </a:xfrm>
        </p:grpSpPr>
        <p:grpSp>
          <p:nvGrpSpPr>
            <p:cNvPr id="114692" name="Group 4"/>
            <p:cNvGrpSpPr>
              <a:grpSpLocks/>
            </p:cNvGrpSpPr>
            <p:nvPr/>
          </p:nvGrpSpPr>
          <p:grpSpPr bwMode="auto">
            <a:xfrm>
              <a:off x="960" y="0"/>
              <a:ext cx="384" cy="2722"/>
              <a:chOff x="0" y="0"/>
              <a:chExt cx="432" cy="3597"/>
            </a:xfrm>
          </p:grpSpPr>
          <p:sp>
            <p:nvSpPr>
              <p:cNvPr id="114693" name="Line 5"/>
              <p:cNvSpPr>
                <a:spLocks noChangeShapeType="1"/>
              </p:cNvSpPr>
              <p:nvPr/>
            </p:nvSpPr>
            <p:spPr bwMode="auto">
              <a:xfrm flipV="1">
                <a:off x="288" y="0"/>
                <a:ext cx="0" cy="355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4694" name="Text Box 6"/>
              <p:cNvSpPr txBox="1">
                <a:spLocks noChangeArrowheads="1"/>
              </p:cNvSpPr>
              <p:nvPr/>
            </p:nvSpPr>
            <p:spPr bwMode="auto">
              <a:xfrm>
                <a:off x="48" y="912"/>
                <a:ext cx="239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14695" name="Text Box 7"/>
              <p:cNvSpPr txBox="1">
                <a:spLocks noChangeArrowheads="1"/>
              </p:cNvSpPr>
              <p:nvPr/>
            </p:nvSpPr>
            <p:spPr bwMode="auto">
              <a:xfrm>
                <a:off x="48" y="1584"/>
                <a:ext cx="239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14696" name="Text Box 8"/>
              <p:cNvSpPr txBox="1">
                <a:spLocks noChangeArrowheads="1"/>
              </p:cNvSpPr>
              <p:nvPr/>
            </p:nvSpPr>
            <p:spPr bwMode="auto">
              <a:xfrm>
                <a:off x="48" y="576"/>
                <a:ext cx="239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14697" name="Text Box 9"/>
              <p:cNvSpPr txBox="1">
                <a:spLocks noChangeArrowheads="1"/>
              </p:cNvSpPr>
              <p:nvPr/>
            </p:nvSpPr>
            <p:spPr bwMode="auto">
              <a:xfrm>
                <a:off x="48" y="1200"/>
                <a:ext cx="239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14698" name="Text Box 10"/>
              <p:cNvSpPr txBox="1">
                <a:spLocks noChangeArrowheads="1"/>
              </p:cNvSpPr>
              <p:nvPr/>
            </p:nvSpPr>
            <p:spPr bwMode="auto">
              <a:xfrm>
                <a:off x="48" y="241"/>
                <a:ext cx="239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5</a:t>
                </a:r>
              </a:p>
            </p:txBody>
          </p:sp>
          <p:grpSp>
            <p:nvGrpSpPr>
              <p:cNvPr id="114699" name="Group 11"/>
              <p:cNvGrpSpPr>
                <a:grpSpLocks/>
              </p:cNvGrpSpPr>
              <p:nvPr/>
            </p:nvGrpSpPr>
            <p:grpSpPr bwMode="auto">
              <a:xfrm rot="-5362763">
                <a:off x="192" y="456"/>
                <a:ext cx="312" cy="168"/>
                <a:chOff x="0" y="0"/>
                <a:chExt cx="192" cy="96"/>
              </a:xfrm>
            </p:grpSpPr>
            <p:sp>
              <p:nvSpPr>
                <p:cNvPr id="114700" name="Line 1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1" name="Line 13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02" name="Group 14"/>
              <p:cNvGrpSpPr>
                <a:grpSpLocks/>
              </p:cNvGrpSpPr>
              <p:nvPr/>
            </p:nvGrpSpPr>
            <p:grpSpPr bwMode="auto">
              <a:xfrm rot="-5362763">
                <a:off x="192" y="1128"/>
                <a:ext cx="312" cy="168"/>
                <a:chOff x="0" y="0"/>
                <a:chExt cx="192" cy="96"/>
              </a:xfrm>
            </p:grpSpPr>
            <p:sp>
              <p:nvSpPr>
                <p:cNvPr id="114703" name="Line 15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4" name="Line 16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05" name="Group 17"/>
              <p:cNvGrpSpPr>
                <a:grpSpLocks/>
              </p:cNvGrpSpPr>
              <p:nvPr/>
            </p:nvGrpSpPr>
            <p:grpSpPr bwMode="auto">
              <a:xfrm rot="-5362763">
                <a:off x="192" y="1776"/>
                <a:ext cx="312" cy="168"/>
                <a:chOff x="0" y="0"/>
                <a:chExt cx="192" cy="96"/>
              </a:xfrm>
            </p:grpSpPr>
            <p:sp>
              <p:nvSpPr>
                <p:cNvPr id="114706" name="Line 18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07" name="Line 19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14708" name="Text Box 20"/>
              <p:cNvSpPr txBox="1">
                <a:spLocks noChangeArrowheads="1"/>
              </p:cNvSpPr>
              <p:nvPr/>
            </p:nvSpPr>
            <p:spPr bwMode="auto">
              <a:xfrm>
                <a:off x="0" y="2544"/>
                <a:ext cx="311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-2</a:t>
                </a:r>
              </a:p>
            </p:txBody>
          </p:sp>
          <p:sp>
            <p:nvSpPr>
              <p:cNvPr id="114709" name="Text Box 21"/>
              <p:cNvSpPr txBox="1">
                <a:spLocks noChangeArrowheads="1"/>
              </p:cNvSpPr>
              <p:nvPr/>
            </p:nvSpPr>
            <p:spPr bwMode="auto">
              <a:xfrm>
                <a:off x="0" y="3216"/>
                <a:ext cx="31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-4</a:t>
                </a:r>
              </a:p>
            </p:txBody>
          </p:sp>
          <p:sp>
            <p:nvSpPr>
              <p:cNvPr id="114710" name="Text Box 22"/>
              <p:cNvSpPr txBox="1">
                <a:spLocks noChangeArrowheads="1"/>
              </p:cNvSpPr>
              <p:nvPr/>
            </p:nvSpPr>
            <p:spPr bwMode="auto">
              <a:xfrm>
                <a:off x="0" y="2208"/>
                <a:ext cx="31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-1</a:t>
                </a:r>
              </a:p>
            </p:txBody>
          </p:sp>
          <p:sp>
            <p:nvSpPr>
              <p:cNvPr id="114711" name="Text Box 23"/>
              <p:cNvSpPr txBox="1">
                <a:spLocks noChangeArrowheads="1"/>
              </p:cNvSpPr>
              <p:nvPr/>
            </p:nvSpPr>
            <p:spPr bwMode="auto">
              <a:xfrm>
                <a:off x="0" y="2832"/>
                <a:ext cx="311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latin typeface="Times New Roman" panose="02020603050405020304" pitchFamily="18" charset="0"/>
                  </a:rPr>
                  <a:t>-3</a:t>
                </a:r>
              </a:p>
            </p:txBody>
          </p:sp>
          <p:grpSp>
            <p:nvGrpSpPr>
              <p:cNvPr id="114712" name="Group 24"/>
              <p:cNvGrpSpPr>
                <a:grpSpLocks/>
              </p:cNvGrpSpPr>
              <p:nvPr/>
            </p:nvGrpSpPr>
            <p:grpSpPr bwMode="auto">
              <a:xfrm rot="-5362763">
                <a:off x="192" y="2424"/>
                <a:ext cx="312" cy="168"/>
                <a:chOff x="0" y="0"/>
                <a:chExt cx="192" cy="96"/>
              </a:xfrm>
            </p:grpSpPr>
            <p:sp>
              <p:nvSpPr>
                <p:cNvPr id="114713" name="Line 25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14" name="Line 26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715" name="Group 27"/>
              <p:cNvGrpSpPr>
                <a:grpSpLocks/>
              </p:cNvGrpSpPr>
              <p:nvPr/>
            </p:nvGrpSpPr>
            <p:grpSpPr bwMode="auto">
              <a:xfrm rot="-5362763">
                <a:off x="192" y="3096"/>
                <a:ext cx="312" cy="168"/>
                <a:chOff x="0" y="0"/>
                <a:chExt cx="192" cy="96"/>
              </a:xfrm>
            </p:grpSpPr>
            <p:sp>
              <p:nvSpPr>
                <p:cNvPr id="114716" name="Line 28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4717" name="Line 29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4718" name="Group 30"/>
            <p:cNvGrpSpPr>
              <a:grpSpLocks/>
            </p:cNvGrpSpPr>
            <p:nvPr/>
          </p:nvGrpSpPr>
          <p:grpSpPr bwMode="auto">
            <a:xfrm>
              <a:off x="0" y="1455"/>
              <a:ext cx="2784" cy="403"/>
              <a:chOff x="0" y="0"/>
              <a:chExt cx="4320" cy="672"/>
            </a:xfrm>
          </p:grpSpPr>
          <p:sp>
            <p:nvSpPr>
              <p:cNvPr id="114719" name="Text Box 31"/>
              <p:cNvSpPr txBox="1">
                <a:spLocks noChangeArrowheads="1"/>
              </p:cNvSpPr>
              <p:nvPr/>
            </p:nvSpPr>
            <p:spPr bwMode="auto">
              <a:xfrm>
                <a:off x="1681" y="97"/>
                <a:ext cx="32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solidFill>
                      <a:srgbClr val="FF3300"/>
                    </a:solidFill>
                    <a:latin typeface="Times New Roman" panose="02020603050405020304" pitchFamily="18" charset="0"/>
                  </a:rPr>
                  <a:t>0</a:t>
                </a:r>
              </a:p>
            </p:txBody>
          </p:sp>
          <p:grpSp>
            <p:nvGrpSpPr>
              <p:cNvPr id="114720" name="Group 32"/>
              <p:cNvGrpSpPr>
                <a:grpSpLocks/>
              </p:cNvGrpSpPr>
              <p:nvPr/>
            </p:nvGrpSpPr>
            <p:grpSpPr bwMode="auto">
              <a:xfrm>
                <a:off x="0" y="0"/>
                <a:ext cx="4320" cy="672"/>
                <a:chOff x="0" y="0"/>
                <a:chExt cx="4320" cy="672"/>
              </a:xfrm>
            </p:grpSpPr>
            <p:sp>
              <p:nvSpPr>
                <p:cNvPr id="114721" name="Line 33"/>
                <p:cNvSpPr>
                  <a:spLocks noChangeShapeType="1"/>
                </p:cNvSpPr>
                <p:nvPr/>
              </p:nvSpPr>
              <p:spPr bwMode="auto">
                <a:xfrm>
                  <a:off x="0" y="144"/>
                  <a:ext cx="4320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14722" name="Group 34"/>
                <p:cNvGrpSpPr>
                  <a:grpSpLocks/>
                </p:cNvGrpSpPr>
                <p:nvPr/>
              </p:nvGrpSpPr>
              <p:grpSpPr bwMode="auto">
                <a:xfrm>
                  <a:off x="1872" y="0"/>
                  <a:ext cx="384" cy="144"/>
                  <a:chOff x="0" y="0"/>
                  <a:chExt cx="192" cy="96"/>
                </a:xfrm>
              </p:grpSpPr>
              <p:sp>
                <p:nvSpPr>
                  <p:cNvPr id="114723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72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4725" name="Group 37"/>
                <p:cNvGrpSpPr>
                  <a:grpSpLocks/>
                </p:cNvGrpSpPr>
                <p:nvPr/>
              </p:nvGrpSpPr>
              <p:grpSpPr bwMode="auto">
                <a:xfrm>
                  <a:off x="2640" y="0"/>
                  <a:ext cx="384" cy="144"/>
                  <a:chOff x="0" y="0"/>
                  <a:chExt cx="192" cy="96"/>
                </a:xfrm>
              </p:grpSpPr>
              <p:sp>
                <p:nvSpPr>
                  <p:cNvPr id="114726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72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4728" name="Group 40"/>
                <p:cNvGrpSpPr>
                  <a:grpSpLocks/>
                </p:cNvGrpSpPr>
                <p:nvPr/>
              </p:nvGrpSpPr>
              <p:grpSpPr bwMode="auto">
                <a:xfrm>
                  <a:off x="3408" y="0"/>
                  <a:ext cx="384" cy="144"/>
                  <a:chOff x="0" y="0"/>
                  <a:chExt cx="192" cy="96"/>
                </a:xfrm>
              </p:grpSpPr>
              <p:sp>
                <p:nvSpPr>
                  <p:cNvPr id="11472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73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473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160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1473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2543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11473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928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11473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11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11473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3696" y="192"/>
                  <a:ext cx="3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grpSp>
              <p:nvGrpSpPr>
                <p:cNvPr id="114736" name="Group 48"/>
                <p:cNvGrpSpPr>
                  <a:grpSpLocks/>
                </p:cNvGrpSpPr>
                <p:nvPr/>
              </p:nvGrpSpPr>
              <p:grpSpPr bwMode="auto">
                <a:xfrm>
                  <a:off x="288" y="0"/>
                  <a:ext cx="384" cy="144"/>
                  <a:chOff x="0" y="0"/>
                  <a:chExt cx="192" cy="96"/>
                </a:xfrm>
              </p:grpSpPr>
              <p:sp>
                <p:nvSpPr>
                  <p:cNvPr id="114737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738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4739" name="Group 51"/>
                <p:cNvGrpSpPr>
                  <a:grpSpLocks/>
                </p:cNvGrpSpPr>
                <p:nvPr/>
              </p:nvGrpSpPr>
              <p:grpSpPr bwMode="auto">
                <a:xfrm>
                  <a:off x="1056" y="0"/>
                  <a:ext cx="384" cy="144"/>
                  <a:chOff x="0" y="0"/>
                  <a:chExt cx="192" cy="96"/>
                </a:xfrm>
              </p:grpSpPr>
              <p:sp>
                <p:nvSpPr>
                  <p:cNvPr id="114740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4741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0"/>
                    <a:ext cx="0" cy="96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147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96" y="192"/>
                  <a:ext cx="428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-4</a:t>
                  </a:r>
                </a:p>
              </p:txBody>
            </p:sp>
            <p:sp>
              <p:nvSpPr>
                <p:cNvPr id="114743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79" y="192"/>
                  <a:ext cx="4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-3</a:t>
                  </a:r>
                </a:p>
              </p:txBody>
            </p:sp>
            <p:sp>
              <p:nvSpPr>
                <p:cNvPr id="11474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864" y="192"/>
                  <a:ext cx="429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-2</a:t>
                  </a:r>
                </a:p>
              </p:txBody>
            </p:sp>
            <p:sp>
              <p:nvSpPr>
                <p:cNvPr id="11474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248" y="192"/>
                  <a:ext cx="428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-1</a:t>
                  </a:r>
                </a:p>
              </p:txBody>
            </p:sp>
          </p:grpSp>
        </p:grpSp>
      </p:grpSp>
      <p:sp>
        <p:nvSpPr>
          <p:cNvPr id="114746" name="Line 58"/>
          <p:cNvSpPr>
            <a:spLocks noChangeShapeType="1"/>
          </p:cNvSpPr>
          <p:nvPr/>
        </p:nvSpPr>
        <p:spPr bwMode="auto">
          <a:xfrm flipV="1">
            <a:off x="1893888" y="3309938"/>
            <a:ext cx="0" cy="792162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4747" name="Line 59"/>
          <p:cNvSpPr>
            <a:spLocks noChangeShapeType="1"/>
          </p:cNvSpPr>
          <p:nvPr/>
        </p:nvSpPr>
        <p:spPr bwMode="auto">
          <a:xfrm flipV="1">
            <a:off x="1852613" y="3305175"/>
            <a:ext cx="1614487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4748" name="Text Box 60"/>
          <p:cNvSpPr txBox="1">
            <a:spLocks noChangeArrowheads="1"/>
          </p:cNvSpPr>
          <p:nvPr/>
        </p:nvSpPr>
        <p:spPr bwMode="auto">
          <a:xfrm>
            <a:off x="1524000" y="2590800"/>
            <a:ext cx="1420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 (-4, 2)</a:t>
            </a:r>
          </a:p>
        </p:txBody>
      </p:sp>
      <p:sp>
        <p:nvSpPr>
          <p:cNvPr id="114749" name="Text Box 61"/>
          <p:cNvSpPr txBox="1">
            <a:spLocks noChangeArrowheads="1"/>
          </p:cNvSpPr>
          <p:nvPr/>
        </p:nvSpPr>
        <p:spPr bwMode="auto">
          <a:xfrm>
            <a:off x="1700213" y="2771775"/>
            <a:ext cx="358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6000" b="1">
                <a:solidFill>
                  <a:srgbClr val="0000FF"/>
                </a:solidFill>
                <a:latin typeface="Times New Roman" panose="02020603050405020304" pitchFamily="18" charset="0"/>
              </a:rPr>
              <a:t>·</a:t>
            </a:r>
          </a:p>
        </p:txBody>
      </p:sp>
      <p:sp>
        <p:nvSpPr>
          <p:cNvPr id="114750" name="Line 62"/>
          <p:cNvSpPr>
            <a:spLocks noChangeShapeType="1"/>
          </p:cNvSpPr>
          <p:nvPr/>
        </p:nvSpPr>
        <p:spPr bwMode="auto">
          <a:xfrm flipV="1">
            <a:off x="3549650" y="3309938"/>
            <a:ext cx="1512888" cy="0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4751" name="Text Box 63"/>
          <p:cNvSpPr txBox="1">
            <a:spLocks noChangeArrowheads="1"/>
          </p:cNvSpPr>
          <p:nvPr/>
        </p:nvSpPr>
        <p:spPr bwMode="auto">
          <a:xfrm>
            <a:off x="4918075" y="2805113"/>
            <a:ext cx="358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6000" b="1">
                <a:solidFill>
                  <a:srgbClr val="0000FF"/>
                </a:solidFill>
                <a:latin typeface="Times New Roman" panose="02020603050405020304" pitchFamily="18" charset="0"/>
              </a:rPr>
              <a:t>·</a:t>
            </a:r>
          </a:p>
        </p:txBody>
      </p:sp>
      <p:sp>
        <p:nvSpPr>
          <p:cNvPr id="114752" name="Line 64"/>
          <p:cNvSpPr>
            <a:spLocks noChangeShapeType="1"/>
          </p:cNvSpPr>
          <p:nvPr/>
        </p:nvSpPr>
        <p:spPr bwMode="auto">
          <a:xfrm flipV="1">
            <a:off x="5062538" y="3309938"/>
            <a:ext cx="0" cy="757237"/>
          </a:xfrm>
          <a:prstGeom prst="lin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4753" name="Text Box 65"/>
          <p:cNvSpPr txBox="1">
            <a:spLocks noChangeArrowheads="1"/>
          </p:cNvSpPr>
          <p:nvPr/>
        </p:nvSpPr>
        <p:spPr bwMode="auto">
          <a:xfrm>
            <a:off x="4419600" y="2667000"/>
            <a:ext cx="1416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’’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(4, 2)</a:t>
            </a:r>
          </a:p>
        </p:txBody>
      </p:sp>
      <p:sp>
        <p:nvSpPr>
          <p:cNvPr id="114754" name="Text Box 66"/>
          <p:cNvSpPr txBox="1">
            <a:spLocks noChangeArrowheads="1"/>
          </p:cNvSpPr>
          <p:nvPr/>
        </p:nvSpPr>
        <p:spPr bwMode="auto">
          <a:xfrm>
            <a:off x="4932363" y="836613"/>
            <a:ext cx="38512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思考：</a:t>
            </a: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关于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轴对称的点的坐标具有怎样关系？</a:t>
            </a:r>
          </a:p>
        </p:txBody>
      </p:sp>
      <p:sp>
        <p:nvSpPr>
          <p:cNvPr id="114755" name="Rectangle 67"/>
          <p:cNvSpPr>
            <a:spLocks noChangeArrowheads="1"/>
          </p:cNvSpPr>
          <p:nvPr/>
        </p:nvSpPr>
        <p:spPr bwMode="auto">
          <a:xfrm>
            <a:off x="5802313" y="2708275"/>
            <a:ext cx="35337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3200" b="1">
                <a:latin typeface="Times New Roman" panose="02020603050405020304" pitchFamily="18" charset="0"/>
              </a:rPr>
              <a:t>关于</a:t>
            </a:r>
            <a:r>
              <a:rPr lang="en-US" altLang="zh-CN" sz="3200" b="1" i="1">
                <a:latin typeface="Times New Roman" panose="02020603050405020304" pitchFamily="18" charset="0"/>
              </a:rPr>
              <a:t>y</a:t>
            </a:r>
            <a:r>
              <a:rPr lang="zh-CN" altLang="en-US" sz="3200" b="1">
                <a:latin typeface="Times New Roman" panose="02020603050405020304" pitchFamily="18" charset="0"/>
              </a:rPr>
              <a:t>轴对称的点</a:t>
            </a:r>
            <a:r>
              <a:rPr lang="en-US" altLang="zh-CN" sz="3200" b="1">
                <a:latin typeface="Times New Roman" panose="02020603050405020304" pitchFamily="18" charset="0"/>
              </a:rPr>
              <a:t>,</a:t>
            </a:r>
          </a:p>
          <a:p>
            <a:pPr algn="ctr"/>
            <a:r>
              <a:rPr lang="zh-CN" altLang="en-US" sz="3200" b="1">
                <a:solidFill>
                  <a:srgbClr val="FF6600"/>
                </a:solidFill>
                <a:latin typeface="Times New Roman" panose="02020603050405020304" pitchFamily="18" charset="0"/>
              </a:rPr>
              <a:t>横坐标互为</a:t>
            </a:r>
            <a:r>
              <a:rPr lang="zh-CN" altLang="en-US" sz="3200" b="1">
                <a:solidFill>
                  <a:srgbClr val="FF0066"/>
                </a:solidFill>
                <a:latin typeface="Times New Roman" panose="02020603050405020304" pitchFamily="18" charset="0"/>
              </a:rPr>
              <a:t>相反数</a:t>
            </a:r>
            <a:r>
              <a:rPr lang="en-US" altLang="zh-CN" sz="3200" b="1">
                <a:solidFill>
                  <a:srgbClr val="FF6600"/>
                </a:solidFill>
                <a:latin typeface="Times New Roman" panose="02020603050405020304" pitchFamily="18" charset="0"/>
              </a:rPr>
              <a:t>,</a:t>
            </a:r>
          </a:p>
          <a:p>
            <a:pPr algn="ctr"/>
            <a:r>
              <a:rPr lang="zh-CN" altLang="en-US" sz="3200" b="1">
                <a:solidFill>
                  <a:srgbClr val="FF6600"/>
                </a:solidFill>
                <a:latin typeface="Times New Roman" panose="02020603050405020304" pitchFamily="18" charset="0"/>
              </a:rPr>
              <a:t>纵坐标</a:t>
            </a:r>
            <a:r>
              <a:rPr lang="zh-CN" altLang="en-US" sz="3200" b="1">
                <a:solidFill>
                  <a:srgbClr val="FF0066"/>
                </a:solidFill>
                <a:latin typeface="Times New Roman" panose="02020603050405020304" pitchFamily="18" charset="0"/>
              </a:rPr>
              <a:t>相等</a:t>
            </a:r>
          </a:p>
        </p:txBody>
      </p:sp>
      <p:sp>
        <p:nvSpPr>
          <p:cNvPr id="114756" name="Rectangle 68"/>
          <p:cNvSpPr>
            <a:spLocks noChangeArrowheads="1"/>
          </p:cNvSpPr>
          <p:nvPr/>
        </p:nvSpPr>
        <p:spPr bwMode="auto">
          <a:xfrm>
            <a:off x="9525" y="5872163"/>
            <a:ext cx="9004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3600" b="1">
                <a:latin typeface="Times New Roman" panose="02020603050405020304" pitchFamily="18" charset="0"/>
              </a:rPr>
              <a:t>点（</a:t>
            </a:r>
            <a:r>
              <a:rPr lang="en-US" altLang="zh-CN" sz="3600" b="1">
                <a:latin typeface="Times New Roman" panose="02020603050405020304" pitchFamily="18" charset="0"/>
              </a:rPr>
              <a:t>a, b</a:t>
            </a:r>
            <a:r>
              <a:rPr lang="zh-CN" altLang="en-US" sz="3600" b="1">
                <a:latin typeface="Times New Roman" panose="02020603050405020304" pitchFamily="18" charset="0"/>
              </a:rPr>
              <a:t>）关于</a:t>
            </a:r>
            <a:r>
              <a:rPr lang="en-US" altLang="zh-CN" sz="3600" b="1" i="1">
                <a:latin typeface="Times New Roman" panose="02020603050405020304" pitchFamily="18" charset="0"/>
              </a:rPr>
              <a:t>y</a:t>
            </a:r>
            <a:r>
              <a:rPr lang="zh-CN" altLang="en-US" sz="3600" b="1">
                <a:latin typeface="Times New Roman" panose="02020603050405020304" pitchFamily="18" charset="0"/>
              </a:rPr>
              <a:t>轴对称的点的坐标为</a:t>
            </a:r>
            <a:r>
              <a:rPr lang="en-US" altLang="zh-CN" sz="3600" b="1">
                <a:latin typeface="Times New Roman" panose="02020603050405020304" pitchFamily="18" charset="0"/>
              </a:rPr>
              <a:t>______.</a:t>
            </a:r>
          </a:p>
        </p:txBody>
      </p:sp>
      <p:sp>
        <p:nvSpPr>
          <p:cNvPr id="114757" name="Text Box 69"/>
          <p:cNvSpPr txBox="1">
            <a:spLocks noChangeArrowheads="1"/>
          </p:cNvSpPr>
          <p:nvPr/>
        </p:nvSpPr>
        <p:spPr bwMode="auto">
          <a:xfrm>
            <a:off x="7235825" y="5805488"/>
            <a:ext cx="1412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(-a,b)</a:t>
            </a:r>
          </a:p>
        </p:txBody>
      </p:sp>
      <p:sp>
        <p:nvSpPr>
          <p:cNvPr id="114758" name="Rectangle 70"/>
          <p:cNvSpPr>
            <a:spLocks noChangeArrowheads="1"/>
          </p:cNvSpPr>
          <p:nvPr/>
        </p:nvSpPr>
        <p:spPr bwMode="auto">
          <a:xfrm>
            <a:off x="5867400" y="3933825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14759" name="Rectangle 71"/>
          <p:cNvSpPr>
            <a:spLocks noChangeArrowheads="1"/>
          </p:cNvSpPr>
          <p:nvPr/>
        </p:nvSpPr>
        <p:spPr bwMode="auto">
          <a:xfrm>
            <a:off x="3708400" y="1268413"/>
            <a:ext cx="33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Times New Roman" panose="02020603050405020304" pitchFamily="18" charset="0"/>
              </a:rPr>
              <a:t>y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4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4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14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14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4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14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50" grpId="0" animBg="1"/>
      <p:bldP spid="114751" grpId="0" autoUpdateAnimBg="0"/>
      <p:bldP spid="114752" grpId="0" animBg="1"/>
      <p:bldP spid="114753" grpId="0" autoUpdateAnimBg="0"/>
      <p:bldP spid="114754" grpId="0" autoUpdateAnimBg="0"/>
      <p:bldP spid="114755" grpId="0" autoUpdateAnimBg="0"/>
      <p:bldP spid="114756" grpId="0" autoUpdateAnimBg="0"/>
      <p:bldP spid="11475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3"/>
          <p:cNvSpPr txBox="1">
            <a:spLocks noChangeArrowheads="1"/>
          </p:cNvSpPr>
          <p:nvPr/>
        </p:nvSpPr>
        <p:spPr bwMode="auto">
          <a:xfrm>
            <a:off x="4067175" y="3213100"/>
            <a:ext cx="13716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32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en-US" altLang="zh-CN" sz="3200" b="1">
                <a:solidFill>
                  <a:srgbClr val="FF3300"/>
                </a:solidFill>
              </a:rPr>
              <a:t>′</a:t>
            </a:r>
            <a:r>
              <a:rPr lang="en-US" altLang="zh-CN" sz="3200">
                <a:solidFill>
                  <a:srgbClr val="FF3300"/>
                </a:solidFill>
              </a:rPr>
              <a:t> </a:t>
            </a:r>
            <a:endParaRPr lang="en-US" altLang="zh-CN" sz="3200" b="1">
              <a:solidFill>
                <a:srgbClr val="FF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0" y="692150"/>
            <a:ext cx="52578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如何确定平面直角坐标系中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点关于原点对称的点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A′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B′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坐标？</a:t>
            </a:r>
          </a:p>
        </p:txBody>
      </p:sp>
      <p:sp>
        <p:nvSpPr>
          <p:cNvPr id="115716" name="Line 5"/>
          <p:cNvSpPr>
            <a:spLocks noChangeShapeType="1"/>
          </p:cNvSpPr>
          <p:nvPr/>
        </p:nvSpPr>
        <p:spPr bwMode="auto">
          <a:xfrm>
            <a:off x="7370763" y="22098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17" name="Line 6"/>
          <p:cNvSpPr>
            <a:spLocks noChangeShapeType="1"/>
          </p:cNvSpPr>
          <p:nvPr/>
        </p:nvSpPr>
        <p:spPr bwMode="auto">
          <a:xfrm rot="5400000">
            <a:off x="6761163" y="1600200"/>
            <a:ext cx="0" cy="1219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15718" name="Group 6"/>
          <p:cNvGrpSpPr>
            <a:grpSpLocks/>
          </p:cNvGrpSpPr>
          <p:nvPr/>
        </p:nvGrpSpPr>
        <p:grpSpPr bwMode="auto">
          <a:xfrm>
            <a:off x="4067175" y="620713"/>
            <a:ext cx="4932363" cy="4419600"/>
            <a:chOff x="0" y="0"/>
            <a:chExt cx="3107" cy="2784"/>
          </a:xfrm>
        </p:grpSpPr>
        <p:sp>
          <p:nvSpPr>
            <p:cNvPr id="115719" name="Line 8"/>
            <p:cNvSpPr>
              <a:spLocks noChangeShapeType="1"/>
            </p:cNvSpPr>
            <p:nvPr/>
          </p:nvSpPr>
          <p:spPr bwMode="auto">
            <a:xfrm flipV="1">
              <a:off x="35" y="1392"/>
              <a:ext cx="2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0" name="Text Box 9"/>
            <p:cNvSpPr txBox="1">
              <a:spLocks noChangeArrowheads="1"/>
            </p:cNvSpPr>
            <p:nvPr/>
          </p:nvSpPr>
          <p:spPr bwMode="auto">
            <a:xfrm>
              <a:off x="2819" y="1353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5721" name="Line 10"/>
            <p:cNvSpPr>
              <a:spLocks noChangeShapeType="1"/>
            </p:cNvSpPr>
            <p:nvPr/>
          </p:nvSpPr>
          <p:spPr bwMode="auto">
            <a:xfrm>
              <a:off x="963" y="1319"/>
              <a:ext cx="0" cy="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2" name="Line 11"/>
            <p:cNvSpPr>
              <a:spLocks noChangeShapeType="1"/>
            </p:cNvSpPr>
            <p:nvPr/>
          </p:nvSpPr>
          <p:spPr bwMode="auto">
            <a:xfrm>
              <a:off x="548" y="1319"/>
              <a:ext cx="0" cy="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3" name="Line 12"/>
            <p:cNvSpPr>
              <a:spLocks noChangeShapeType="1"/>
            </p:cNvSpPr>
            <p:nvPr/>
          </p:nvSpPr>
          <p:spPr bwMode="auto">
            <a:xfrm>
              <a:off x="134" y="1319"/>
              <a:ext cx="0" cy="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4" name="Line 13"/>
            <p:cNvSpPr>
              <a:spLocks noChangeShapeType="1"/>
            </p:cNvSpPr>
            <p:nvPr/>
          </p:nvSpPr>
          <p:spPr bwMode="auto">
            <a:xfrm>
              <a:off x="1699" y="1319"/>
              <a:ext cx="0" cy="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5" name="Line 14"/>
            <p:cNvSpPr>
              <a:spLocks noChangeShapeType="1"/>
            </p:cNvSpPr>
            <p:nvPr/>
          </p:nvSpPr>
          <p:spPr bwMode="auto">
            <a:xfrm>
              <a:off x="2114" y="1319"/>
              <a:ext cx="0" cy="59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6" name="Line 15"/>
            <p:cNvSpPr>
              <a:spLocks noChangeShapeType="1"/>
            </p:cNvSpPr>
            <p:nvPr/>
          </p:nvSpPr>
          <p:spPr bwMode="auto">
            <a:xfrm>
              <a:off x="2528" y="1319"/>
              <a:ext cx="0" cy="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27" name="Text Box 16"/>
            <p:cNvSpPr txBox="1">
              <a:spLocks noChangeArrowheads="1"/>
            </p:cNvSpPr>
            <p:nvPr/>
          </p:nvSpPr>
          <p:spPr bwMode="auto">
            <a:xfrm>
              <a:off x="1101" y="1344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15728" name="Text Box 17"/>
            <p:cNvSpPr txBox="1">
              <a:spLocks noChangeArrowheads="1"/>
            </p:cNvSpPr>
            <p:nvPr/>
          </p:nvSpPr>
          <p:spPr bwMode="auto">
            <a:xfrm>
              <a:off x="1619" y="137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5729" name="Text Box 18"/>
            <p:cNvSpPr txBox="1">
              <a:spLocks noChangeArrowheads="1"/>
            </p:cNvSpPr>
            <p:nvPr/>
          </p:nvSpPr>
          <p:spPr bwMode="auto">
            <a:xfrm>
              <a:off x="2003" y="1376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5730" name="Text Box 19"/>
            <p:cNvSpPr txBox="1">
              <a:spLocks noChangeArrowheads="1"/>
            </p:cNvSpPr>
            <p:nvPr/>
          </p:nvSpPr>
          <p:spPr bwMode="auto">
            <a:xfrm>
              <a:off x="2435" y="1376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15731" name="Text Box 20"/>
            <p:cNvSpPr txBox="1">
              <a:spLocks noChangeArrowheads="1"/>
            </p:cNvSpPr>
            <p:nvPr/>
          </p:nvSpPr>
          <p:spPr bwMode="auto">
            <a:xfrm>
              <a:off x="816" y="1376"/>
              <a:ext cx="3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115732" name="Text Box 21"/>
            <p:cNvSpPr txBox="1">
              <a:spLocks noChangeArrowheads="1"/>
            </p:cNvSpPr>
            <p:nvPr/>
          </p:nvSpPr>
          <p:spPr bwMode="auto">
            <a:xfrm>
              <a:off x="384" y="1392"/>
              <a:ext cx="3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115733" name="Text Box 22"/>
            <p:cNvSpPr txBox="1">
              <a:spLocks noChangeArrowheads="1"/>
            </p:cNvSpPr>
            <p:nvPr/>
          </p:nvSpPr>
          <p:spPr bwMode="auto">
            <a:xfrm>
              <a:off x="0" y="1376"/>
              <a:ext cx="3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-3</a:t>
              </a:r>
            </a:p>
          </p:txBody>
        </p:sp>
        <p:sp>
          <p:nvSpPr>
            <p:cNvPr id="115734" name="Line 23"/>
            <p:cNvSpPr>
              <a:spLocks noChangeShapeType="1"/>
            </p:cNvSpPr>
            <p:nvPr/>
          </p:nvSpPr>
          <p:spPr bwMode="auto">
            <a:xfrm rot="16200000">
              <a:off x="1323" y="1709"/>
              <a:ext cx="0" cy="7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5" name="Line 24"/>
            <p:cNvSpPr>
              <a:spLocks noChangeShapeType="1"/>
            </p:cNvSpPr>
            <p:nvPr/>
          </p:nvSpPr>
          <p:spPr bwMode="auto">
            <a:xfrm rot="16200000" flipV="1">
              <a:off x="-12" y="1438"/>
              <a:ext cx="2688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6" name="Line 25"/>
            <p:cNvSpPr>
              <a:spLocks noChangeShapeType="1"/>
            </p:cNvSpPr>
            <p:nvPr/>
          </p:nvSpPr>
          <p:spPr bwMode="auto">
            <a:xfrm rot="16200000">
              <a:off x="1312" y="2092"/>
              <a:ext cx="0" cy="7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7" name="Line 26"/>
            <p:cNvSpPr>
              <a:spLocks noChangeShapeType="1"/>
            </p:cNvSpPr>
            <p:nvPr/>
          </p:nvSpPr>
          <p:spPr bwMode="auto">
            <a:xfrm rot="16200000">
              <a:off x="1312" y="2483"/>
              <a:ext cx="0" cy="7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8" name="Line 27"/>
            <p:cNvSpPr>
              <a:spLocks noChangeShapeType="1"/>
            </p:cNvSpPr>
            <p:nvPr/>
          </p:nvSpPr>
          <p:spPr bwMode="auto">
            <a:xfrm rot="16200000">
              <a:off x="1311" y="978"/>
              <a:ext cx="0" cy="7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9" name="Line 28"/>
            <p:cNvSpPr>
              <a:spLocks noChangeShapeType="1"/>
            </p:cNvSpPr>
            <p:nvPr/>
          </p:nvSpPr>
          <p:spPr bwMode="auto">
            <a:xfrm rot="16200000">
              <a:off x="1311" y="570"/>
              <a:ext cx="0" cy="7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40" name="Text Box 29"/>
            <p:cNvSpPr txBox="1">
              <a:spLocks noChangeArrowheads="1"/>
            </p:cNvSpPr>
            <p:nvPr/>
          </p:nvSpPr>
          <p:spPr bwMode="auto">
            <a:xfrm>
              <a:off x="1101" y="864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15741" name="Text Box 30"/>
            <p:cNvSpPr txBox="1">
              <a:spLocks noChangeArrowheads="1"/>
            </p:cNvSpPr>
            <p:nvPr/>
          </p:nvSpPr>
          <p:spPr bwMode="auto">
            <a:xfrm>
              <a:off x="1101" y="4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5742" name="Text Box 31"/>
            <p:cNvSpPr txBox="1">
              <a:spLocks noChangeArrowheads="1"/>
            </p:cNvSpPr>
            <p:nvPr/>
          </p:nvSpPr>
          <p:spPr bwMode="auto">
            <a:xfrm>
              <a:off x="1043" y="1584"/>
              <a:ext cx="3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-1</a:t>
              </a:r>
            </a:p>
          </p:txBody>
        </p:sp>
        <p:sp>
          <p:nvSpPr>
            <p:cNvPr id="115743" name="Text Box 32"/>
            <p:cNvSpPr txBox="1">
              <a:spLocks noChangeArrowheads="1"/>
            </p:cNvSpPr>
            <p:nvPr/>
          </p:nvSpPr>
          <p:spPr bwMode="auto">
            <a:xfrm>
              <a:off x="1057" y="1968"/>
              <a:ext cx="3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-2</a:t>
              </a:r>
            </a:p>
          </p:txBody>
        </p:sp>
        <p:sp>
          <p:nvSpPr>
            <p:cNvPr id="115744" name="Text Box 33"/>
            <p:cNvSpPr txBox="1">
              <a:spLocks noChangeArrowheads="1"/>
            </p:cNvSpPr>
            <p:nvPr/>
          </p:nvSpPr>
          <p:spPr bwMode="auto">
            <a:xfrm>
              <a:off x="1057" y="2400"/>
              <a:ext cx="3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Times New Roman" panose="02020603050405020304" pitchFamily="18" charset="0"/>
                </a:rPr>
                <a:t>-3</a:t>
              </a:r>
            </a:p>
          </p:txBody>
        </p:sp>
        <p:sp>
          <p:nvSpPr>
            <p:cNvPr id="115745" name="Text Box 34"/>
            <p:cNvSpPr txBox="1">
              <a:spLocks noChangeArrowheads="1"/>
            </p:cNvSpPr>
            <p:nvPr/>
          </p:nvSpPr>
          <p:spPr bwMode="auto">
            <a:xfrm>
              <a:off x="1425" y="0"/>
              <a:ext cx="2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15746" name="Text Box 35"/>
            <p:cNvSpPr txBox="1">
              <a:spLocks noChangeArrowheads="1"/>
            </p:cNvSpPr>
            <p:nvPr/>
          </p:nvSpPr>
          <p:spPr bwMode="auto">
            <a:xfrm>
              <a:off x="2051" y="681"/>
              <a:ext cx="41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5747" name="Oval 36"/>
            <p:cNvSpPr>
              <a:spLocks noChangeArrowheads="1"/>
            </p:cNvSpPr>
            <p:nvPr/>
          </p:nvSpPr>
          <p:spPr bwMode="auto">
            <a:xfrm rot="16200000">
              <a:off x="2050" y="980"/>
              <a:ext cx="57" cy="57"/>
            </a:xfrm>
            <a:prstGeom prst="ellipse">
              <a:avLst/>
            </a:prstGeom>
            <a:solidFill>
              <a:srgbClr val="0000FF"/>
            </a:solidFill>
            <a:ln w="7937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115748" name="Text Box 37"/>
          <p:cNvSpPr txBox="1">
            <a:spLocks noChangeArrowheads="1"/>
          </p:cNvSpPr>
          <p:nvPr/>
        </p:nvSpPr>
        <p:spPr bwMode="auto">
          <a:xfrm>
            <a:off x="0" y="3860800"/>
            <a:ext cx="5643563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′</a:t>
            </a:r>
            <a:r>
              <a:rPr lang="en-US" altLang="zh-CN" sz="2800"/>
              <a:t> </a:t>
            </a:r>
            <a:r>
              <a:rPr lang="en-US" altLang="zh-CN" sz="28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( -2</a:t>
            </a:r>
            <a:r>
              <a:rPr lang="zh-CN" altLang="en-US" sz="28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lang="en-US" altLang="zh-CN" sz="28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-1 ) </a:t>
            </a:r>
            <a:r>
              <a:rPr lang="zh-CN" altLang="en-US" sz="28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endParaRPr lang="zh-CN" altLang="en-US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endParaRPr lang="zh-CN" altLang="en-US" sz="2800" b="1">
              <a:solidFill>
                <a:srgbClr val="FF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5749" name="Oval 38"/>
          <p:cNvSpPr>
            <a:spLocks noChangeArrowheads="1"/>
          </p:cNvSpPr>
          <p:nvPr/>
        </p:nvSpPr>
        <p:spPr bwMode="auto">
          <a:xfrm rot="16200000">
            <a:off x="7287419" y="2750344"/>
            <a:ext cx="166688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5750" name="Oval 39"/>
          <p:cNvSpPr>
            <a:spLocks noChangeArrowheads="1"/>
          </p:cNvSpPr>
          <p:nvPr/>
        </p:nvSpPr>
        <p:spPr bwMode="auto">
          <a:xfrm rot="16200000">
            <a:off x="6068219" y="2140744"/>
            <a:ext cx="166688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FF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5751" name="Text Box 40"/>
          <p:cNvSpPr txBox="1">
            <a:spLocks noChangeArrowheads="1"/>
          </p:cNvSpPr>
          <p:nvPr/>
        </p:nvSpPr>
        <p:spPr bwMode="auto">
          <a:xfrm>
            <a:off x="0" y="2852738"/>
            <a:ext cx="4487863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( 2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1 )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</a:p>
        </p:txBody>
      </p:sp>
      <p:sp>
        <p:nvSpPr>
          <p:cNvPr id="115752" name="Oval 41"/>
          <p:cNvSpPr>
            <a:spLocks noChangeArrowheads="1"/>
          </p:cNvSpPr>
          <p:nvPr/>
        </p:nvSpPr>
        <p:spPr bwMode="auto">
          <a:xfrm>
            <a:off x="7239000" y="21336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5753" name="Line 42"/>
          <p:cNvSpPr>
            <a:spLocks noChangeShapeType="1"/>
          </p:cNvSpPr>
          <p:nvPr/>
        </p:nvSpPr>
        <p:spPr bwMode="auto">
          <a:xfrm flipH="1">
            <a:off x="4876800" y="2286000"/>
            <a:ext cx="2362200" cy="11430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54" name="Line 42"/>
          <p:cNvSpPr>
            <a:spLocks noChangeShapeType="1"/>
          </p:cNvSpPr>
          <p:nvPr/>
        </p:nvSpPr>
        <p:spPr bwMode="auto">
          <a:xfrm flipV="1">
            <a:off x="4902200" y="28194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55" name="Line 43"/>
          <p:cNvSpPr>
            <a:spLocks noChangeShapeType="1"/>
          </p:cNvSpPr>
          <p:nvPr/>
        </p:nvSpPr>
        <p:spPr bwMode="auto">
          <a:xfrm>
            <a:off x="4927600" y="33782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56" name="Rectangle 44"/>
          <p:cNvSpPr>
            <a:spLocks noChangeArrowheads="1"/>
          </p:cNvSpPr>
          <p:nvPr/>
        </p:nvSpPr>
        <p:spPr bwMode="auto">
          <a:xfrm>
            <a:off x="0" y="0"/>
            <a:ext cx="21955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zh-CN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探究</a:t>
            </a:r>
            <a:r>
              <a:rPr lang="en-US" altLang="zh-CN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</a:p>
        </p:txBody>
      </p:sp>
      <p:sp>
        <p:nvSpPr>
          <p:cNvPr id="115757" name="Line 5"/>
          <p:cNvSpPr>
            <a:spLocks noChangeShapeType="1"/>
          </p:cNvSpPr>
          <p:nvPr/>
        </p:nvSpPr>
        <p:spPr bwMode="auto">
          <a:xfrm>
            <a:off x="6732588" y="2781300"/>
            <a:ext cx="0" cy="1223963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58" name="Line 5"/>
          <p:cNvSpPr>
            <a:spLocks noChangeShapeType="1"/>
          </p:cNvSpPr>
          <p:nvPr/>
        </p:nvSpPr>
        <p:spPr bwMode="auto">
          <a:xfrm>
            <a:off x="6156325" y="4005263"/>
            <a:ext cx="576263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59" name="Rectangle 47"/>
          <p:cNvSpPr>
            <a:spLocks noChangeArrowheads="1"/>
          </p:cNvSpPr>
          <p:nvPr/>
        </p:nvSpPr>
        <p:spPr bwMode="auto">
          <a:xfrm>
            <a:off x="6811963" y="3860800"/>
            <a:ext cx="38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24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15760" name="Oval 202"/>
          <p:cNvSpPr>
            <a:spLocks noChangeArrowheads="1"/>
          </p:cNvSpPr>
          <p:nvPr/>
        </p:nvSpPr>
        <p:spPr bwMode="auto">
          <a:xfrm>
            <a:off x="5580063" y="1484313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5761" name="Oval 202"/>
          <p:cNvSpPr>
            <a:spLocks noChangeArrowheads="1"/>
          </p:cNvSpPr>
          <p:nvPr/>
        </p:nvSpPr>
        <p:spPr bwMode="auto">
          <a:xfrm>
            <a:off x="6588125" y="3933825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5762" name="Line 42"/>
          <p:cNvSpPr>
            <a:spLocks noChangeShapeType="1"/>
          </p:cNvSpPr>
          <p:nvPr/>
        </p:nvSpPr>
        <p:spPr bwMode="auto">
          <a:xfrm flipH="1" flipV="1">
            <a:off x="5651500" y="1557338"/>
            <a:ext cx="1008063" cy="2376487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63" name="Line 5"/>
          <p:cNvSpPr>
            <a:spLocks noChangeShapeType="1"/>
          </p:cNvSpPr>
          <p:nvPr/>
        </p:nvSpPr>
        <p:spPr bwMode="auto">
          <a:xfrm flipH="1">
            <a:off x="5580063" y="1628775"/>
            <a:ext cx="0" cy="1152525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64" name="Line 5"/>
          <p:cNvSpPr>
            <a:spLocks noChangeShapeType="1"/>
          </p:cNvSpPr>
          <p:nvPr/>
        </p:nvSpPr>
        <p:spPr bwMode="auto">
          <a:xfrm flipH="1">
            <a:off x="5724525" y="1557338"/>
            <a:ext cx="504825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765" name="Text Box 3"/>
          <p:cNvSpPr txBox="1">
            <a:spLocks noChangeArrowheads="1"/>
          </p:cNvSpPr>
          <p:nvPr/>
        </p:nvSpPr>
        <p:spPr bwMode="auto">
          <a:xfrm>
            <a:off x="5219700" y="836613"/>
            <a:ext cx="86360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B</a:t>
            </a:r>
            <a:r>
              <a:rPr lang="en-US" altLang="zh-CN" sz="2800" b="1">
                <a:solidFill>
                  <a:srgbClr val="FF3300"/>
                </a:solidFill>
              </a:rPr>
              <a:t>′</a:t>
            </a:r>
            <a:r>
              <a:rPr lang="en-US" altLang="zh-CN" sz="2800">
                <a:solidFill>
                  <a:srgbClr val="FF3300"/>
                </a:solidFill>
              </a:rPr>
              <a:t> </a:t>
            </a:r>
            <a:endParaRPr lang="en-US" altLang="zh-CN" sz="2800" b="1">
              <a:solidFill>
                <a:srgbClr val="FF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5766" name="Text Box 40"/>
          <p:cNvSpPr txBox="1">
            <a:spLocks noChangeArrowheads="1"/>
          </p:cNvSpPr>
          <p:nvPr/>
        </p:nvSpPr>
        <p:spPr bwMode="auto">
          <a:xfrm>
            <a:off x="2555875" y="2924175"/>
            <a:ext cx="15113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latin typeface="Times New Roman" panose="02020603050405020304" pitchFamily="18" charset="0"/>
              </a:rPr>
              <a:t>B( 1</a:t>
            </a:r>
            <a:r>
              <a:rPr lang="zh-CN" altLang="en-US" sz="2400" b="1">
                <a:latin typeface="Times New Roman" panose="02020603050405020304" pitchFamily="18" charset="0"/>
              </a:rPr>
              <a:t>，</a:t>
            </a:r>
            <a:r>
              <a:rPr lang="en-US" altLang="zh-CN" sz="2400" b="1">
                <a:latin typeface="Times New Roman" panose="02020603050405020304" pitchFamily="18" charset="0"/>
              </a:rPr>
              <a:t>-2 )</a:t>
            </a:r>
          </a:p>
        </p:txBody>
      </p:sp>
      <p:sp>
        <p:nvSpPr>
          <p:cNvPr id="115767" name="Text Box 37"/>
          <p:cNvSpPr txBox="1">
            <a:spLocks noChangeArrowheads="1"/>
          </p:cNvSpPr>
          <p:nvPr/>
        </p:nvSpPr>
        <p:spPr bwMode="auto">
          <a:xfrm>
            <a:off x="2843213" y="3933825"/>
            <a:ext cx="20891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B′</a:t>
            </a:r>
            <a:r>
              <a:rPr lang="en-US" altLang="zh-CN" sz="2400">
                <a:latin typeface="Times New Roman" panose="02020603050405020304" pitchFamily="18" charset="0"/>
              </a:rPr>
              <a:t> </a:t>
            </a: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( -1</a:t>
            </a:r>
            <a:r>
              <a:rPr lang="zh-CN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400" b="1">
                <a:solidFill>
                  <a:srgbClr val="FF3300"/>
                </a:solidFill>
                <a:latin typeface="Times New Roman" panose="02020603050405020304" pitchFamily="18" charset="0"/>
              </a:rPr>
              <a:t>2 )</a:t>
            </a:r>
          </a:p>
        </p:txBody>
      </p:sp>
      <p:sp>
        <p:nvSpPr>
          <p:cNvPr id="115768" name="Text Box 43"/>
          <p:cNvSpPr txBox="1">
            <a:spLocks noChangeArrowheads="1"/>
          </p:cNvSpPr>
          <p:nvPr/>
        </p:nvSpPr>
        <p:spPr bwMode="auto">
          <a:xfrm>
            <a:off x="0" y="4581525"/>
            <a:ext cx="9396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ea typeface="楷体_GB2312" pitchFamily="49" charset="-122"/>
              </a:rPr>
              <a:t>关于原点对称的两个点坐标之间有什么关系？</a:t>
            </a:r>
          </a:p>
        </p:txBody>
      </p:sp>
      <p:sp>
        <p:nvSpPr>
          <p:cNvPr id="115769" name="Text Box 44"/>
          <p:cNvSpPr txBox="1">
            <a:spLocks noChangeArrowheads="1"/>
          </p:cNvSpPr>
          <p:nvPr/>
        </p:nvSpPr>
        <p:spPr bwMode="auto">
          <a:xfrm>
            <a:off x="611188" y="51577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zh-CN" altLang="en-US" sz="3600" b="1">
                <a:solidFill>
                  <a:srgbClr val="FF3300"/>
                </a:solidFill>
                <a:ea typeface="楷体_GB2312" pitchFamily="49" charset="-122"/>
              </a:rPr>
              <a:t>横坐标、纵坐标均互为相反数</a:t>
            </a:r>
          </a:p>
        </p:txBody>
      </p:sp>
      <p:sp>
        <p:nvSpPr>
          <p:cNvPr id="115770" name="Rectangle 58"/>
          <p:cNvSpPr>
            <a:spLocks noChangeArrowheads="1"/>
          </p:cNvSpPr>
          <p:nvPr/>
        </p:nvSpPr>
        <p:spPr bwMode="auto">
          <a:xfrm>
            <a:off x="342900" y="5949950"/>
            <a:ext cx="880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3600" b="1">
                <a:latin typeface="Times New Roman" panose="02020603050405020304" pitchFamily="18" charset="0"/>
              </a:rPr>
              <a:t>点（</a:t>
            </a:r>
            <a:r>
              <a:rPr lang="en-US" altLang="zh-CN" sz="3600" b="1">
                <a:latin typeface="Times New Roman" panose="02020603050405020304" pitchFamily="18" charset="0"/>
              </a:rPr>
              <a:t>a, b</a:t>
            </a:r>
            <a:r>
              <a:rPr lang="zh-CN" altLang="en-US" sz="3600" b="1">
                <a:latin typeface="Times New Roman" panose="02020603050405020304" pitchFamily="18" charset="0"/>
              </a:rPr>
              <a:t>）关于原点对称的点坐标为</a:t>
            </a:r>
            <a:r>
              <a:rPr lang="en-US" altLang="zh-CN" sz="3600" b="1">
                <a:latin typeface="Times New Roman" panose="02020603050405020304" pitchFamily="18" charset="0"/>
              </a:rPr>
              <a:t>______.</a:t>
            </a:r>
          </a:p>
        </p:txBody>
      </p:sp>
      <p:sp>
        <p:nvSpPr>
          <p:cNvPr id="115771" name="Text Box 59"/>
          <p:cNvSpPr txBox="1">
            <a:spLocks noChangeArrowheads="1"/>
          </p:cNvSpPr>
          <p:nvPr/>
        </p:nvSpPr>
        <p:spPr bwMode="auto">
          <a:xfrm>
            <a:off x="7526338" y="5949950"/>
            <a:ext cx="1617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(-a,-b)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3000"/>
                                        <p:tgtEl>
                                          <p:spTgt spid="1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animMotion origin="layout" path="M -3.33333E-6 -3.2948E-6 L -0.26666 0.1775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32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5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9" dur="500"/>
                                        <p:tgtEl>
                                          <p:spTgt spid="1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11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3000"/>
                                        <p:tgtEl>
                                          <p:spTgt spid="11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1" dur="500"/>
                                        <p:tgtEl>
                                          <p:spTgt spid="11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6" dur="500"/>
                                        <p:tgtEl>
                                          <p:spTgt spid="11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5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5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5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5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5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115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115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115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5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5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6" grpId="0" animBg="1"/>
      <p:bldP spid="115717" grpId="0" animBg="1"/>
      <p:bldP spid="115748" grpId="0"/>
      <p:bldP spid="115749" grpId="0"/>
      <p:bldP spid="115750" grpId="0"/>
      <p:bldP spid="115751" grpId="0"/>
      <p:bldP spid="115752" grpId="0"/>
      <p:bldP spid="115753" grpId="0" animBg="1"/>
      <p:bldP spid="115754" grpId="0" animBg="1"/>
      <p:bldP spid="115755" grpId="0" animBg="1"/>
      <p:bldP spid="115757" grpId="0" animBg="1"/>
      <p:bldP spid="115758" grpId="0" animBg="1"/>
      <p:bldP spid="115760" grpId="0"/>
      <p:bldP spid="115761" grpId="0"/>
      <p:bldP spid="115762" grpId="0" animBg="1"/>
      <p:bldP spid="115763" grpId="0" animBg="1"/>
      <p:bldP spid="115764" grpId="0" animBg="1"/>
      <p:bldP spid="115765" grpId="0"/>
      <p:bldP spid="115766" grpId="0"/>
      <p:bldP spid="115767" grpId="0"/>
      <p:bldP spid="115768" grpId="0" autoUpdateAnimBg="0"/>
      <p:bldP spid="115770" grpId="0" autoUpdateAnimBg="0"/>
      <p:bldP spid="11577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0" y="0"/>
            <a:ext cx="25193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 u="sng">
                <a:ea typeface="华文新魏" panose="02010800040101010101" pitchFamily="2" charset="-122"/>
              </a:rPr>
              <a:t>填一填</a:t>
            </a: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8713787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5000"/>
              </a:lnSpc>
              <a:spcBef>
                <a:spcPct val="50000"/>
              </a:spcBef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点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P(1,3)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轴的对称点的坐标是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_______   </a:t>
            </a:r>
          </a:p>
          <a:p>
            <a:pPr>
              <a:lnSpc>
                <a:spcPct val="145000"/>
              </a:lnSpc>
              <a:spcBef>
                <a:spcPct val="50000"/>
              </a:spcBef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y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轴的对称点的坐标是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________</a:t>
            </a:r>
          </a:p>
          <a:p>
            <a:pPr>
              <a:lnSpc>
                <a:spcPct val="145000"/>
              </a:lnSpc>
              <a:spcBef>
                <a:spcPct val="50000"/>
              </a:spcBef>
            </a:pP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关于原点的对称点的坐标是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________.</a:t>
            </a: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7235825" y="1052513"/>
            <a:ext cx="1152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(1,-3)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5638343" y="1930399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</a:rPr>
              <a:t>(-1,3)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765300" y="4437063"/>
            <a:ext cx="719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580063" y="2997200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(-1,-3)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0" y="3860800"/>
            <a:ext cx="8569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anose="02020603050405020304" pitchFamily="18" charset="0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</a:rPr>
              <a:t>、已知点</a:t>
            </a:r>
            <a:r>
              <a:rPr lang="en-US" altLang="zh-CN" sz="3200" b="1">
                <a:latin typeface="Times New Roman" panose="02020603050405020304" pitchFamily="18" charset="0"/>
              </a:rPr>
              <a:t>P(2a+b,a)</a:t>
            </a:r>
            <a:r>
              <a:rPr lang="zh-CN" altLang="en-US" sz="3200" b="1">
                <a:latin typeface="Times New Roman" panose="02020603050405020304" pitchFamily="18" charset="0"/>
              </a:rPr>
              <a:t>与点</a:t>
            </a:r>
            <a:r>
              <a:rPr lang="en-US" altLang="zh-CN" sz="3200" b="1">
                <a:latin typeface="Times New Roman" panose="02020603050405020304" pitchFamily="18" charset="0"/>
              </a:rPr>
              <a:t>P’(1,b)</a:t>
            </a:r>
            <a:r>
              <a:rPr lang="zh-CN" altLang="en-US" sz="3200" b="1">
                <a:latin typeface="Times New Roman" panose="02020603050405020304" pitchFamily="18" charset="0"/>
              </a:rPr>
              <a:t>关于原点对称，          </a:t>
            </a:r>
          </a:p>
          <a:p>
            <a:r>
              <a:rPr lang="zh-CN" altLang="en-US" sz="3200" b="1">
                <a:latin typeface="Times New Roman" panose="02020603050405020304" pitchFamily="18" charset="0"/>
              </a:rPr>
              <a:t>      则</a:t>
            </a:r>
            <a:r>
              <a:rPr lang="en-US" altLang="zh-CN" sz="3200" b="1">
                <a:latin typeface="Times New Roman" panose="02020603050405020304" pitchFamily="18" charset="0"/>
              </a:rPr>
              <a:t>a=_____ </a:t>
            </a:r>
            <a:r>
              <a:rPr lang="zh-CN" altLang="en-US" sz="3200" b="1">
                <a:latin typeface="Times New Roman" panose="02020603050405020304" pitchFamily="18" charset="0"/>
              </a:rPr>
              <a:t>，</a:t>
            </a:r>
            <a:r>
              <a:rPr lang="en-US" altLang="zh-CN" sz="3200" b="1">
                <a:latin typeface="Times New Roman" panose="02020603050405020304" pitchFamily="18" charset="0"/>
              </a:rPr>
              <a:t>b=_______.</a:t>
            </a:r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1763713" y="4437063"/>
            <a:ext cx="1152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3851275" y="4365625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0" y="4797425"/>
            <a:ext cx="8569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zh-CN" altLang="en-US" sz="3200" b="1">
              <a:latin typeface="Times New Roman" panose="02020603050405020304" pitchFamily="18" charset="0"/>
            </a:endParaRPr>
          </a:p>
          <a:p>
            <a:endParaRPr lang="zh-CN" altLang="en-US" sz="3200" b="1">
              <a:latin typeface="Times New Roman" panose="02020603050405020304" pitchFamily="18" charset="0"/>
            </a:endParaRPr>
          </a:p>
        </p:txBody>
      </p:sp>
      <p:graphicFrame>
        <p:nvGraphicFramePr>
          <p:cNvPr id="116748" name="Object 12"/>
          <p:cNvGraphicFramePr>
            <a:graphicFrameLocks noGrp="1" noChangeAspect="1"/>
          </p:cNvGraphicFramePr>
          <p:nvPr>
            <p:ph/>
          </p:nvPr>
        </p:nvGraphicFramePr>
        <p:xfrm>
          <a:off x="0" y="5229225"/>
          <a:ext cx="8964613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4" name="Equation" r:id="rId3" imgW="3124517" imgH="457517" progId="Equation.DSMT4">
                  <p:embed/>
                </p:oleObj>
              </mc:Choice>
              <mc:Fallback>
                <p:oleObj name="Equation" r:id="rId3" imgW="3124517" imgH="457517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229225"/>
                        <a:ext cx="8964613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6516688" y="6021388"/>
            <a:ext cx="1323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Times New Roman" panose="02020603050405020304" pitchFamily="18" charset="0"/>
              </a:rPr>
              <a:t>_______.</a:t>
            </a: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6084888" y="5805488"/>
            <a:ext cx="2159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（</a:t>
            </a:r>
            <a:r>
              <a:rPr lang="en-US" altLang="zh-CN" sz="3200" b="1">
                <a:solidFill>
                  <a:srgbClr val="FF0000"/>
                </a:solidFill>
              </a:rPr>
              <a:t>-1</a:t>
            </a:r>
            <a:r>
              <a:rPr lang="zh-CN" altLang="en-US" sz="3200" b="1">
                <a:solidFill>
                  <a:srgbClr val="FF0000"/>
                </a:solidFill>
              </a:rPr>
              <a:t>，</a:t>
            </a:r>
            <a:r>
              <a:rPr lang="en-US" altLang="zh-CN" sz="3200" b="1">
                <a:solidFill>
                  <a:srgbClr val="FF0000"/>
                </a:solidFill>
              </a:rPr>
              <a:t>1</a:t>
            </a:r>
            <a:r>
              <a:rPr lang="zh-CN" altLang="en-US" sz="3200" b="1">
                <a:solidFill>
                  <a:srgbClr val="FF0000"/>
                </a:solidFill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utoUpdateAnimBg="0"/>
      <p:bldP spid="116739" grpId="0" autoUpdateAnimBg="0"/>
      <p:bldP spid="116741" grpId="0" autoUpdateAnimBg="0"/>
      <p:bldP spid="116742" grpId="0" autoUpdateAnimBg="0"/>
      <p:bldP spid="116743" grpId="0" autoUpdateAnimBg="0"/>
      <p:bldP spid="116744" grpId="0" autoUpdateAnimBg="0"/>
      <p:bldP spid="116747" grpId="0" autoUpdateAnimBg="0"/>
      <p:bldP spid="11674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3"/>
          <p:cNvSpPr txBox="1">
            <a:spLocks noChangeArrowheads="1"/>
          </p:cNvSpPr>
          <p:nvPr/>
        </p:nvSpPr>
        <p:spPr bwMode="auto">
          <a:xfrm>
            <a:off x="1524000" y="188913"/>
            <a:ext cx="7620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>
                <a:latin typeface="Arial Black" panose="020B0A04020102020204" pitchFamily="34" charset="0"/>
                <a:ea typeface="黑体" panose="02010609060101010101" pitchFamily="49" charset="-122"/>
              </a:rPr>
              <a:t>利用关于原点对称的点的坐标特点，作出与</a:t>
            </a:r>
            <a:r>
              <a:rPr lang="zh-CN" altLang="en-US" sz="2400" b="1">
                <a:latin typeface="Arial Black" panose="020B0A04020102020204" pitchFamily="34" charset="0"/>
                <a:ea typeface="黑体" panose="02010609060101010101" pitchFamily="49" charset="-122"/>
              </a:rPr>
              <a:t>△</a:t>
            </a:r>
            <a:r>
              <a:rPr lang="en-US" altLang="zh-CN" sz="2400" b="1">
                <a:latin typeface="Arial Black" panose="020B0A04020102020204" pitchFamily="34" charset="0"/>
                <a:ea typeface="黑体" panose="02010609060101010101" pitchFamily="49" charset="-122"/>
              </a:rPr>
              <a:t>ABC</a:t>
            </a:r>
            <a:r>
              <a:rPr lang="zh-CN" altLang="en-US" sz="2800" b="1">
                <a:latin typeface="Arial Black" panose="020B0A04020102020204" pitchFamily="34" charset="0"/>
                <a:ea typeface="黑体" panose="02010609060101010101" pitchFamily="49" charset="-122"/>
              </a:rPr>
              <a:t>关于原点对称的图形</a:t>
            </a:r>
            <a:r>
              <a:rPr lang="zh-CN" altLang="en-US" sz="2400" b="1">
                <a:latin typeface="Arial Black" panose="020B0A04020102020204" pitchFamily="34" charset="0"/>
                <a:ea typeface="黑体" panose="02010609060101010101" pitchFamily="49" charset="-122"/>
              </a:rPr>
              <a:t>△</a:t>
            </a:r>
            <a:r>
              <a:rPr lang="en-US" altLang="zh-CN" sz="2400" b="1">
                <a:latin typeface="Arial Black" panose="020B0A04020102020204" pitchFamily="34" charset="0"/>
                <a:ea typeface="黑体" panose="02010609060101010101" pitchFamily="49" charset="-122"/>
              </a:rPr>
              <a:t>A′B′C′</a:t>
            </a:r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/>
        </p:nvGraphicFramePr>
        <p:xfrm>
          <a:off x="1143000" y="2362200"/>
          <a:ext cx="6096000" cy="4038600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6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7930" name="Line 171"/>
          <p:cNvSpPr>
            <a:spLocks noChangeShapeType="1"/>
          </p:cNvSpPr>
          <p:nvPr/>
        </p:nvSpPr>
        <p:spPr bwMode="auto">
          <a:xfrm>
            <a:off x="990600" y="4419600"/>
            <a:ext cx="6477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31" name="Line 172"/>
          <p:cNvSpPr>
            <a:spLocks noChangeShapeType="1"/>
          </p:cNvSpPr>
          <p:nvPr/>
        </p:nvSpPr>
        <p:spPr bwMode="auto">
          <a:xfrm flipV="1">
            <a:off x="4191000" y="2133600"/>
            <a:ext cx="0" cy="426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32" name="Text Box 173"/>
          <p:cNvSpPr txBox="1">
            <a:spLocks noChangeArrowheads="1"/>
          </p:cNvSpPr>
          <p:nvPr/>
        </p:nvSpPr>
        <p:spPr bwMode="auto">
          <a:xfrm>
            <a:off x="7467600" y="4267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17933" name="Text Box 174"/>
          <p:cNvSpPr txBox="1">
            <a:spLocks noChangeArrowheads="1"/>
          </p:cNvSpPr>
          <p:nvPr/>
        </p:nvSpPr>
        <p:spPr bwMode="auto">
          <a:xfrm>
            <a:off x="4114800" y="1828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17934" name="Text Box 175"/>
          <p:cNvSpPr txBox="1">
            <a:spLocks noChangeArrowheads="1"/>
          </p:cNvSpPr>
          <p:nvPr/>
        </p:nvSpPr>
        <p:spPr bwMode="auto">
          <a:xfrm>
            <a:off x="4114800" y="4343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17935" name="Text Box 176"/>
          <p:cNvSpPr txBox="1">
            <a:spLocks noChangeArrowheads="1"/>
          </p:cNvSpPr>
          <p:nvPr/>
        </p:nvSpPr>
        <p:spPr bwMode="auto">
          <a:xfrm>
            <a:off x="2209800" y="43434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-4   -3   -2  -1         1    2    3   4</a:t>
            </a:r>
          </a:p>
        </p:txBody>
      </p:sp>
      <p:sp>
        <p:nvSpPr>
          <p:cNvPr id="117936" name="Text Box 177"/>
          <p:cNvSpPr txBox="1">
            <a:spLocks noChangeArrowheads="1"/>
          </p:cNvSpPr>
          <p:nvPr/>
        </p:nvSpPr>
        <p:spPr bwMode="auto">
          <a:xfrm>
            <a:off x="3886200" y="4495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17937" name="Text Box 178"/>
          <p:cNvSpPr txBox="1">
            <a:spLocks noChangeArrowheads="1"/>
          </p:cNvSpPr>
          <p:nvPr/>
        </p:nvSpPr>
        <p:spPr bwMode="auto">
          <a:xfrm>
            <a:off x="3962400" y="3429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7938" name="Text Box 179"/>
          <p:cNvSpPr txBox="1">
            <a:spLocks noChangeArrowheads="1"/>
          </p:cNvSpPr>
          <p:nvPr/>
        </p:nvSpPr>
        <p:spPr bwMode="auto">
          <a:xfrm>
            <a:off x="3962400" y="3048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7939" name="Text Box 180"/>
          <p:cNvSpPr txBox="1">
            <a:spLocks noChangeArrowheads="1"/>
          </p:cNvSpPr>
          <p:nvPr/>
        </p:nvSpPr>
        <p:spPr bwMode="auto">
          <a:xfrm>
            <a:off x="39624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7940" name="Text Box 181"/>
          <p:cNvSpPr txBox="1">
            <a:spLocks noChangeArrowheads="1"/>
          </p:cNvSpPr>
          <p:nvPr/>
        </p:nvSpPr>
        <p:spPr bwMode="auto">
          <a:xfrm>
            <a:off x="3962400" y="3886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7941" name="Text Box 182"/>
          <p:cNvSpPr txBox="1">
            <a:spLocks noChangeArrowheads="1"/>
          </p:cNvSpPr>
          <p:nvPr/>
        </p:nvSpPr>
        <p:spPr bwMode="auto">
          <a:xfrm>
            <a:off x="3886200" y="4876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-2</a:t>
            </a:r>
          </a:p>
        </p:txBody>
      </p:sp>
      <p:sp>
        <p:nvSpPr>
          <p:cNvPr id="117942" name="Text Box 183"/>
          <p:cNvSpPr txBox="1">
            <a:spLocks noChangeArrowheads="1"/>
          </p:cNvSpPr>
          <p:nvPr/>
        </p:nvSpPr>
        <p:spPr bwMode="auto">
          <a:xfrm>
            <a:off x="3886200" y="52578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117943" name="Oval 184"/>
          <p:cNvSpPr>
            <a:spLocks noChangeArrowheads="1"/>
          </p:cNvSpPr>
          <p:nvPr/>
        </p:nvSpPr>
        <p:spPr bwMode="auto">
          <a:xfrm>
            <a:off x="3657600" y="47244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7944" name="Oval 185"/>
          <p:cNvSpPr>
            <a:spLocks noChangeArrowheads="1"/>
          </p:cNvSpPr>
          <p:nvPr/>
        </p:nvSpPr>
        <p:spPr bwMode="auto">
          <a:xfrm>
            <a:off x="2819400" y="35052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7945" name="Oval 186"/>
          <p:cNvSpPr>
            <a:spLocks noChangeArrowheads="1"/>
          </p:cNvSpPr>
          <p:nvPr/>
        </p:nvSpPr>
        <p:spPr bwMode="auto">
          <a:xfrm>
            <a:off x="2362200" y="38862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7946" name="Text Box 187"/>
          <p:cNvSpPr txBox="1">
            <a:spLocks noChangeArrowheads="1"/>
          </p:cNvSpPr>
          <p:nvPr/>
        </p:nvSpPr>
        <p:spPr bwMode="auto">
          <a:xfrm>
            <a:off x="2057400" y="3581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17947" name="Text Box 188"/>
          <p:cNvSpPr txBox="1">
            <a:spLocks noChangeArrowheads="1"/>
          </p:cNvSpPr>
          <p:nvPr/>
        </p:nvSpPr>
        <p:spPr bwMode="auto">
          <a:xfrm>
            <a:off x="395288" y="1125538"/>
            <a:ext cx="81010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/>
              <a:t>解：点</a:t>
            </a:r>
            <a:r>
              <a:rPr lang="en-US" altLang="zh-CN" sz="2800" b="1"/>
              <a:t>A(-4,1) </a:t>
            </a:r>
            <a:r>
              <a:rPr lang="zh-CN" altLang="en-US" sz="2800" b="1"/>
              <a:t>、 </a:t>
            </a:r>
            <a:r>
              <a:rPr lang="en-US" altLang="zh-CN" sz="2800" b="1">
                <a:latin typeface="Times New Roman" panose="02020603050405020304" pitchFamily="18" charset="0"/>
              </a:rPr>
              <a:t>B (-1,-1)</a:t>
            </a:r>
            <a:r>
              <a:rPr lang="zh-CN" altLang="en-US" sz="2800" b="1">
                <a:latin typeface="Times New Roman" panose="02020603050405020304" pitchFamily="18" charset="0"/>
              </a:rPr>
              <a:t>、</a:t>
            </a:r>
            <a:r>
              <a:rPr lang="zh-CN" altLang="en-US" sz="2800" b="1"/>
              <a:t> </a:t>
            </a:r>
            <a:r>
              <a:rPr lang="en-US" altLang="zh-CN" sz="2800" b="1"/>
              <a:t>C (-3,2)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17948" name="Text Box 189"/>
          <p:cNvSpPr txBox="1">
            <a:spLocks noChangeArrowheads="1"/>
          </p:cNvSpPr>
          <p:nvPr/>
        </p:nvSpPr>
        <p:spPr bwMode="auto">
          <a:xfrm>
            <a:off x="2771775" y="3141663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17949" name="Text Box 190"/>
          <p:cNvSpPr txBox="1">
            <a:spLocks noChangeArrowheads="1"/>
          </p:cNvSpPr>
          <p:nvPr/>
        </p:nvSpPr>
        <p:spPr bwMode="auto">
          <a:xfrm>
            <a:off x="3352800" y="48006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17950" name="Line 191"/>
          <p:cNvSpPr>
            <a:spLocks noChangeShapeType="1"/>
          </p:cNvSpPr>
          <p:nvPr/>
        </p:nvSpPr>
        <p:spPr bwMode="auto">
          <a:xfrm flipV="1">
            <a:off x="2438400" y="3581400"/>
            <a:ext cx="457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51" name="Line 192"/>
          <p:cNvSpPr>
            <a:spLocks noChangeShapeType="1"/>
          </p:cNvSpPr>
          <p:nvPr/>
        </p:nvSpPr>
        <p:spPr bwMode="auto">
          <a:xfrm>
            <a:off x="2438400" y="3962400"/>
            <a:ext cx="12954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52" name="Line 193"/>
          <p:cNvSpPr>
            <a:spLocks noChangeShapeType="1"/>
          </p:cNvSpPr>
          <p:nvPr/>
        </p:nvSpPr>
        <p:spPr bwMode="auto">
          <a:xfrm>
            <a:off x="2895600" y="3581400"/>
            <a:ext cx="8382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53" name="Oval 197"/>
          <p:cNvSpPr>
            <a:spLocks noChangeArrowheads="1"/>
          </p:cNvSpPr>
          <p:nvPr/>
        </p:nvSpPr>
        <p:spPr bwMode="auto">
          <a:xfrm>
            <a:off x="2362200" y="38862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7954" name="Oval 198"/>
          <p:cNvSpPr>
            <a:spLocks noChangeArrowheads="1"/>
          </p:cNvSpPr>
          <p:nvPr/>
        </p:nvSpPr>
        <p:spPr bwMode="auto">
          <a:xfrm>
            <a:off x="2843213" y="3500438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7955" name="Oval 199"/>
          <p:cNvSpPr>
            <a:spLocks noChangeArrowheads="1"/>
          </p:cNvSpPr>
          <p:nvPr/>
        </p:nvSpPr>
        <p:spPr bwMode="auto">
          <a:xfrm>
            <a:off x="3657600" y="47244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7956" name="Line 200"/>
          <p:cNvSpPr>
            <a:spLocks noChangeShapeType="1"/>
          </p:cNvSpPr>
          <p:nvPr/>
        </p:nvSpPr>
        <p:spPr bwMode="auto">
          <a:xfrm flipH="1">
            <a:off x="5486400" y="4800600"/>
            <a:ext cx="45720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57" name="Line 201"/>
          <p:cNvSpPr>
            <a:spLocks noChangeShapeType="1"/>
          </p:cNvSpPr>
          <p:nvPr/>
        </p:nvSpPr>
        <p:spPr bwMode="auto">
          <a:xfrm flipH="1" flipV="1">
            <a:off x="4572000" y="3962400"/>
            <a:ext cx="914400" cy="1219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58" name="Line 202"/>
          <p:cNvSpPr>
            <a:spLocks noChangeShapeType="1"/>
          </p:cNvSpPr>
          <p:nvPr/>
        </p:nvSpPr>
        <p:spPr bwMode="auto">
          <a:xfrm>
            <a:off x="4572000" y="3962400"/>
            <a:ext cx="12954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959" name="Text Box 199"/>
          <p:cNvSpPr txBox="1">
            <a:spLocks noChangeArrowheads="1"/>
          </p:cNvSpPr>
          <p:nvPr/>
        </p:nvSpPr>
        <p:spPr bwMode="auto">
          <a:xfrm>
            <a:off x="5943600" y="4648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A′</a:t>
            </a:r>
          </a:p>
        </p:txBody>
      </p:sp>
      <p:sp>
        <p:nvSpPr>
          <p:cNvPr id="117960" name="Text Box 200"/>
          <p:cNvSpPr txBox="1">
            <a:spLocks noChangeArrowheads="1"/>
          </p:cNvSpPr>
          <p:nvPr/>
        </p:nvSpPr>
        <p:spPr bwMode="auto">
          <a:xfrm>
            <a:off x="5257800" y="5181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C′</a:t>
            </a:r>
          </a:p>
        </p:txBody>
      </p:sp>
      <p:sp>
        <p:nvSpPr>
          <p:cNvPr id="117961" name="Text Box 201"/>
          <p:cNvSpPr txBox="1">
            <a:spLocks noChangeArrowheads="1"/>
          </p:cNvSpPr>
          <p:nvPr/>
        </p:nvSpPr>
        <p:spPr bwMode="auto">
          <a:xfrm>
            <a:off x="4572000" y="35814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B′</a:t>
            </a:r>
          </a:p>
        </p:txBody>
      </p:sp>
      <p:sp>
        <p:nvSpPr>
          <p:cNvPr id="117962" name="Rectangle 202"/>
          <p:cNvSpPr>
            <a:spLocks noChangeArrowheads="1"/>
          </p:cNvSpPr>
          <p:nvPr/>
        </p:nvSpPr>
        <p:spPr bwMode="auto">
          <a:xfrm>
            <a:off x="1588" y="0"/>
            <a:ext cx="15779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探究</a:t>
            </a:r>
            <a:r>
              <a:rPr lang="en-US" altLang="zh-CN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</a:p>
        </p:txBody>
      </p:sp>
      <p:sp>
        <p:nvSpPr>
          <p:cNvPr id="117963" name="Text Box 188"/>
          <p:cNvSpPr txBox="1">
            <a:spLocks noChangeArrowheads="1"/>
          </p:cNvSpPr>
          <p:nvPr/>
        </p:nvSpPr>
        <p:spPr bwMode="auto">
          <a:xfrm>
            <a:off x="611188" y="1125538"/>
            <a:ext cx="81010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/>
              <a:t>                                                        关于原点对称的点的坐标分别是</a:t>
            </a:r>
            <a:r>
              <a:rPr lang="en-US" altLang="zh-CN" sz="2800" b="1"/>
              <a:t>A </a:t>
            </a:r>
            <a:r>
              <a:rPr lang="en-US" altLang="zh-CN" sz="2400" b="1">
                <a:latin typeface="Times New Roman" panose="02020603050405020304" pitchFamily="18" charset="0"/>
              </a:rPr>
              <a:t>′</a:t>
            </a:r>
            <a:r>
              <a:rPr lang="en-US" altLang="zh-CN" sz="2800" b="1"/>
              <a:t>(4,-1), B </a:t>
            </a:r>
            <a:r>
              <a:rPr lang="en-US" altLang="zh-CN" sz="2400" b="1">
                <a:latin typeface="Times New Roman" panose="02020603050405020304" pitchFamily="18" charset="0"/>
              </a:rPr>
              <a:t>′</a:t>
            </a:r>
            <a:r>
              <a:rPr lang="en-US" altLang="zh-CN" sz="2800" b="1">
                <a:latin typeface="Times New Roman" panose="02020603050405020304" pitchFamily="18" charset="0"/>
              </a:rPr>
              <a:t>(1,1)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  <a:r>
              <a:rPr lang="en-US" altLang="zh-CN" sz="2800" b="1"/>
              <a:t>C </a:t>
            </a:r>
            <a:r>
              <a:rPr lang="en-US" altLang="zh-CN" sz="2400" b="1">
                <a:latin typeface="Times New Roman" panose="02020603050405020304" pitchFamily="18" charset="0"/>
              </a:rPr>
              <a:t>′</a:t>
            </a:r>
            <a:r>
              <a:rPr lang="en-US" altLang="zh-CN" sz="2800" b="1">
                <a:latin typeface="Times New Roman" panose="02020603050405020304" pitchFamily="18" charset="0"/>
              </a:rPr>
              <a:t> (3,-2)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Motion origin="layout" path="M 3.33333E-6 1.7341E-7 L 0.38333 0.1220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1795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9200" y="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animMotion origin="layout" path="M 3.33333E-6 1.50289E-6 L 0.28333 0.2330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795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animMotion origin="layout" path="M -3.33333E-6 -7.51445E-7 L 0.1 -0.1220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795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5000" y="-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1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11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11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7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947" grpId="0" autoUpdateAnimBg="0"/>
      <p:bldP spid="117953" grpId="0"/>
      <p:bldP spid="117954" grpId="0"/>
      <p:bldP spid="117955" grpId="0"/>
      <p:bldP spid="117956" grpId="0" animBg="1"/>
      <p:bldP spid="117957" grpId="0" animBg="1"/>
      <p:bldP spid="117958" grpId="0" animBg="1"/>
      <p:bldP spid="117959" grpId="0" autoUpdateAnimBg="0"/>
      <p:bldP spid="117960" grpId="0" autoUpdateAnimBg="0"/>
      <p:bldP spid="117961" grpId="0" autoUpdateAnimBg="0"/>
      <p:bldP spid="11796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810" name="Group 2"/>
          <p:cNvGraphicFramePr>
            <a:graphicFrameLocks noGrp="1"/>
          </p:cNvGraphicFramePr>
          <p:nvPr/>
        </p:nvGraphicFramePr>
        <p:xfrm>
          <a:off x="971550" y="2209800"/>
          <a:ext cx="6115050" cy="4098925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6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49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9977" name="Line 170"/>
          <p:cNvSpPr>
            <a:spLocks noChangeShapeType="1"/>
          </p:cNvSpPr>
          <p:nvPr/>
        </p:nvSpPr>
        <p:spPr bwMode="auto">
          <a:xfrm>
            <a:off x="838200" y="4267200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9978" name="Line 171"/>
          <p:cNvSpPr>
            <a:spLocks noChangeShapeType="1"/>
          </p:cNvSpPr>
          <p:nvPr/>
        </p:nvSpPr>
        <p:spPr bwMode="auto">
          <a:xfrm flipV="1">
            <a:off x="4038600" y="1981200"/>
            <a:ext cx="0" cy="426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9979" name="Text Box 172"/>
          <p:cNvSpPr txBox="1">
            <a:spLocks noChangeArrowheads="1"/>
          </p:cNvSpPr>
          <p:nvPr/>
        </p:nvSpPr>
        <p:spPr bwMode="auto">
          <a:xfrm>
            <a:off x="7315200" y="4114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19980" name="Text Box 173"/>
          <p:cNvSpPr txBox="1">
            <a:spLocks noChangeArrowheads="1"/>
          </p:cNvSpPr>
          <p:nvPr/>
        </p:nvSpPr>
        <p:spPr bwMode="auto">
          <a:xfrm>
            <a:off x="3962400" y="1600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19981" name="Text Box 174"/>
          <p:cNvSpPr txBox="1">
            <a:spLocks noChangeArrowheads="1"/>
          </p:cNvSpPr>
          <p:nvPr/>
        </p:nvSpPr>
        <p:spPr bwMode="auto">
          <a:xfrm>
            <a:off x="3962400" y="4191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19982" name="Text Box 175"/>
          <p:cNvSpPr txBox="1">
            <a:spLocks noChangeArrowheads="1"/>
          </p:cNvSpPr>
          <p:nvPr/>
        </p:nvSpPr>
        <p:spPr bwMode="auto">
          <a:xfrm>
            <a:off x="1447800" y="41910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-5  -4   -3   -2  -1         1    2    3   4    5</a:t>
            </a:r>
          </a:p>
        </p:txBody>
      </p:sp>
      <p:sp>
        <p:nvSpPr>
          <p:cNvPr id="119983" name="Text Box 176"/>
          <p:cNvSpPr txBox="1">
            <a:spLocks noChangeArrowheads="1"/>
          </p:cNvSpPr>
          <p:nvPr/>
        </p:nvSpPr>
        <p:spPr bwMode="auto">
          <a:xfrm>
            <a:off x="3733800" y="4343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19984" name="Text Box 177"/>
          <p:cNvSpPr txBox="1">
            <a:spLocks noChangeArrowheads="1"/>
          </p:cNvSpPr>
          <p:nvPr/>
        </p:nvSpPr>
        <p:spPr bwMode="auto">
          <a:xfrm>
            <a:off x="3810000" y="3276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9985" name="Text Box 178"/>
          <p:cNvSpPr txBox="1">
            <a:spLocks noChangeArrowheads="1"/>
          </p:cNvSpPr>
          <p:nvPr/>
        </p:nvSpPr>
        <p:spPr bwMode="auto">
          <a:xfrm>
            <a:off x="3810000" y="2895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9986" name="Text Box 179"/>
          <p:cNvSpPr txBox="1">
            <a:spLocks noChangeArrowheads="1"/>
          </p:cNvSpPr>
          <p:nvPr/>
        </p:nvSpPr>
        <p:spPr bwMode="auto">
          <a:xfrm>
            <a:off x="3810000" y="2514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9987" name="Text Box 180"/>
          <p:cNvSpPr txBox="1">
            <a:spLocks noChangeArrowheads="1"/>
          </p:cNvSpPr>
          <p:nvPr/>
        </p:nvSpPr>
        <p:spPr bwMode="auto">
          <a:xfrm>
            <a:off x="3810000" y="3733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9988" name="Text Box 181"/>
          <p:cNvSpPr txBox="1">
            <a:spLocks noChangeArrowheads="1"/>
          </p:cNvSpPr>
          <p:nvPr/>
        </p:nvSpPr>
        <p:spPr bwMode="auto">
          <a:xfrm>
            <a:off x="3733800" y="4724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-2</a:t>
            </a:r>
          </a:p>
        </p:txBody>
      </p:sp>
      <p:sp>
        <p:nvSpPr>
          <p:cNvPr id="119989" name="Text Box 182"/>
          <p:cNvSpPr txBox="1">
            <a:spLocks noChangeArrowheads="1"/>
          </p:cNvSpPr>
          <p:nvPr/>
        </p:nvSpPr>
        <p:spPr bwMode="auto">
          <a:xfrm>
            <a:off x="3733800" y="51054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119990" name="Oval 183"/>
          <p:cNvSpPr>
            <a:spLocks noChangeArrowheads="1"/>
          </p:cNvSpPr>
          <p:nvPr/>
        </p:nvSpPr>
        <p:spPr bwMode="auto">
          <a:xfrm>
            <a:off x="3087688" y="29718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9991" name="Oval 184"/>
          <p:cNvSpPr>
            <a:spLocks noChangeArrowheads="1"/>
          </p:cNvSpPr>
          <p:nvPr/>
        </p:nvSpPr>
        <p:spPr bwMode="auto">
          <a:xfrm>
            <a:off x="6135688" y="41910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9992" name="Text Box 185"/>
          <p:cNvSpPr txBox="1">
            <a:spLocks noChangeArrowheads="1"/>
          </p:cNvSpPr>
          <p:nvPr/>
        </p:nvSpPr>
        <p:spPr bwMode="auto">
          <a:xfrm>
            <a:off x="0" y="0"/>
            <a:ext cx="8686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练一练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：（教科书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P68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第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Wingdings" panose="05000000000000000000" pitchFamily="2" charset="2"/>
              </a:rPr>
              <a:t>题）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四边形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ABCD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各顶点的坐标分别为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A(5,0),B(-2,3)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C(-1,0),</a:t>
            </a: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D(-1,-5),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作出与四边形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ABCD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关于原点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对称的图形为四边形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</a:rPr>
              <a:t>′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en-US" altLang="zh-CN" sz="2400" b="1">
                <a:latin typeface="Times New Roman" panose="02020603050405020304" pitchFamily="18" charset="0"/>
              </a:rPr>
              <a:t>′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en-US" altLang="zh-CN" sz="2400" b="1">
                <a:latin typeface="Times New Roman" panose="02020603050405020304" pitchFamily="18" charset="0"/>
              </a:rPr>
              <a:t>′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en-US" altLang="zh-CN" sz="2400" b="1">
                <a:latin typeface="Times New Roman" panose="02020603050405020304" pitchFamily="18" charset="0"/>
              </a:rPr>
              <a:t>′</a:t>
            </a:r>
            <a:endParaRPr lang="en-US" altLang="zh-CN" sz="2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9993" name="Oval 186"/>
          <p:cNvSpPr>
            <a:spLocks noChangeArrowheads="1"/>
          </p:cNvSpPr>
          <p:nvPr/>
        </p:nvSpPr>
        <p:spPr bwMode="auto">
          <a:xfrm>
            <a:off x="3505200" y="41910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9994" name="Oval 187"/>
          <p:cNvSpPr>
            <a:spLocks noChangeArrowheads="1"/>
          </p:cNvSpPr>
          <p:nvPr/>
        </p:nvSpPr>
        <p:spPr bwMode="auto">
          <a:xfrm>
            <a:off x="3505200" y="61722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19995" name="Text Box 188"/>
          <p:cNvSpPr txBox="1">
            <a:spLocks noChangeArrowheads="1"/>
          </p:cNvSpPr>
          <p:nvPr/>
        </p:nvSpPr>
        <p:spPr bwMode="auto">
          <a:xfrm>
            <a:off x="3733800" y="5486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119996" name="Text Box 189"/>
          <p:cNvSpPr txBox="1">
            <a:spLocks noChangeArrowheads="1"/>
          </p:cNvSpPr>
          <p:nvPr/>
        </p:nvSpPr>
        <p:spPr bwMode="auto">
          <a:xfrm>
            <a:off x="3733800" y="5867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-5</a:t>
            </a:r>
          </a:p>
        </p:txBody>
      </p:sp>
      <p:sp>
        <p:nvSpPr>
          <p:cNvPr id="119997" name="Text Box 190"/>
          <p:cNvSpPr txBox="1">
            <a:spLocks noChangeArrowheads="1"/>
          </p:cNvSpPr>
          <p:nvPr/>
        </p:nvSpPr>
        <p:spPr bwMode="auto">
          <a:xfrm>
            <a:off x="3810000" y="213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9998" name="Text Box 191"/>
          <p:cNvSpPr txBox="1">
            <a:spLocks noChangeArrowheads="1"/>
          </p:cNvSpPr>
          <p:nvPr/>
        </p:nvSpPr>
        <p:spPr bwMode="auto">
          <a:xfrm>
            <a:off x="6172200" y="38100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19999" name="Text Box 192"/>
          <p:cNvSpPr txBox="1">
            <a:spLocks noChangeArrowheads="1"/>
          </p:cNvSpPr>
          <p:nvPr/>
        </p:nvSpPr>
        <p:spPr bwMode="auto">
          <a:xfrm>
            <a:off x="2895600" y="2514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20000" name="Text Box 193"/>
          <p:cNvSpPr txBox="1">
            <a:spLocks noChangeArrowheads="1"/>
          </p:cNvSpPr>
          <p:nvPr/>
        </p:nvSpPr>
        <p:spPr bwMode="auto">
          <a:xfrm>
            <a:off x="3200400" y="37338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20001" name="Text Box 194"/>
          <p:cNvSpPr txBox="1">
            <a:spLocks noChangeArrowheads="1"/>
          </p:cNvSpPr>
          <p:nvPr/>
        </p:nvSpPr>
        <p:spPr bwMode="auto">
          <a:xfrm>
            <a:off x="3200400" y="57150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20002" name="Line 195"/>
          <p:cNvSpPr>
            <a:spLocks noChangeShapeType="1"/>
          </p:cNvSpPr>
          <p:nvPr/>
        </p:nvSpPr>
        <p:spPr bwMode="auto">
          <a:xfrm flipH="1" flipV="1">
            <a:off x="3124200" y="3048000"/>
            <a:ext cx="30480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03" name="Line 196"/>
          <p:cNvSpPr>
            <a:spLocks noChangeShapeType="1"/>
          </p:cNvSpPr>
          <p:nvPr/>
        </p:nvSpPr>
        <p:spPr bwMode="auto">
          <a:xfrm>
            <a:off x="3200400" y="3048000"/>
            <a:ext cx="381000" cy="121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04" name="Line 197"/>
          <p:cNvSpPr>
            <a:spLocks noChangeShapeType="1"/>
          </p:cNvSpPr>
          <p:nvPr/>
        </p:nvSpPr>
        <p:spPr bwMode="auto">
          <a:xfrm>
            <a:off x="3581400" y="4267200"/>
            <a:ext cx="0" cy="1981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05" name="Line 198"/>
          <p:cNvSpPr>
            <a:spLocks noChangeShapeType="1"/>
          </p:cNvSpPr>
          <p:nvPr/>
        </p:nvSpPr>
        <p:spPr bwMode="auto">
          <a:xfrm flipV="1">
            <a:off x="3581400" y="4267200"/>
            <a:ext cx="2667000" cy="1981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06" name="Oval 199"/>
          <p:cNvSpPr>
            <a:spLocks noChangeArrowheads="1"/>
          </p:cNvSpPr>
          <p:nvPr/>
        </p:nvSpPr>
        <p:spPr bwMode="auto">
          <a:xfrm>
            <a:off x="1787525" y="41910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0007" name="Oval 200"/>
          <p:cNvSpPr>
            <a:spLocks noChangeArrowheads="1"/>
          </p:cNvSpPr>
          <p:nvPr/>
        </p:nvSpPr>
        <p:spPr bwMode="auto">
          <a:xfrm>
            <a:off x="4800600" y="53340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0008" name="Oval 201"/>
          <p:cNvSpPr>
            <a:spLocks noChangeArrowheads="1"/>
          </p:cNvSpPr>
          <p:nvPr/>
        </p:nvSpPr>
        <p:spPr bwMode="auto">
          <a:xfrm>
            <a:off x="4378325" y="41910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0009" name="Oval 202"/>
          <p:cNvSpPr>
            <a:spLocks noChangeArrowheads="1"/>
          </p:cNvSpPr>
          <p:nvPr/>
        </p:nvSpPr>
        <p:spPr bwMode="auto">
          <a:xfrm>
            <a:off x="4378325" y="21336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0010" name="Line 203"/>
          <p:cNvSpPr>
            <a:spLocks noChangeShapeType="1"/>
          </p:cNvSpPr>
          <p:nvPr/>
        </p:nvSpPr>
        <p:spPr bwMode="auto">
          <a:xfrm>
            <a:off x="1828800" y="4267200"/>
            <a:ext cx="304800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11" name="Line 204"/>
          <p:cNvSpPr>
            <a:spLocks noChangeShapeType="1"/>
          </p:cNvSpPr>
          <p:nvPr/>
        </p:nvSpPr>
        <p:spPr bwMode="auto">
          <a:xfrm flipH="1" flipV="1">
            <a:off x="4495800" y="4267200"/>
            <a:ext cx="38100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12" name="Line 205"/>
          <p:cNvSpPr>
            <a:spLocks noChangeShapeType="1"/>
          </p:cNvSpPr>
          <p:nvPr/>
        </p:nvSpPr>
        <p:spPr bwMode="auto">
          <a:xfrm flipV="1">
            <a:off x="4495800" y="2209800"/>
            <a:ext cx="0" cy="2057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13" name="Line 206"/>
          <p:cNvSpPr>
            <a:spLocks noChangeShapeType="1"/>
          </p:cNvSpPr>
          <p:nvPr/>
        </p:nvSpPr>
        <p:spPr bwMode="auto">
          <a:xfrm flipH="1">
            <a:off x="1828800" y="2209800"/>
            <a:ext cx="2667000" cy="2057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0014" name="Rectangle 206"/>
          <p:cNvSpPr>
            <a:spLocks noChangeArrowheads="1"/>
          </p:cNvSpPr>
          <p:nvPr/>
        </p:nvSpPr>
        <p:spPr bwMode="auto">
          <a:xfrm>
            <a:off x="1476375" y="4508500"/>
            <a:ext cx="1150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Arial Black" panose="020B0A04020102020204" pitchFamily="34" charset="0"/>
                <a:ea typeface="黑体" panose="02010609060101010101" pitchFamily="49" charset="-122"/>
              </a:rPr>
              <a:t>A′</a:t>
            </a:r>
          </a:p>
        </p:txBody>
      </p:sp>
      <p:sp>
        <p:nvSpPr>
          <p:cNvPr id="120015" name="Rectangle 207"/>
          <p:cNvSpPr>
            <a:spLocks noChangeArrowheads="1"/>
          </p:cNvSpPr>
          <p:nvPr/>
        </p:nvSpPr>
        <p:spPr bwMode="auto">
          <a:xfrm>
            <a:off x="4572000" y="530066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Arial Black" panose="020B0A04020102020204" pitchFamily="34" charset="0"/>
                <a:ea typeface="黑体" panose="02010609060101010101" pitchFamily="49" charset="-122"/>
              </a:rPr>
              <a:t>B′</a:t>
            </a:r>
          </a:p>
        </p:txBody>
      </p:sp>
      <p:sp>
        <p:nvSpPr>
          <p:cNvPr id="120016" name="Rectangle 208"/>
          <p:cNvSpPr>
            <a:spLocks noChangeArrowheads="1"/>
          </p:cNvSpPr>
          <p:nvPr/>
        </p:nvSpPr>
        <p:spPr bwMode="auto">
          <a:xfrm>
            <a:off x="4427538" y="3860800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Arial Black" panose="020B0A04020102020204" pitchFamily="34" charset="0"/>
                <a:ea typeface="黑体" panose="02010609060101010101" pitchFamily="49" charset="-122"/>
              </a:rPr>
              <a:t>C′</a:t>
            </a:r>
          </a:p>
        </p:txBody>
      </p:sp>
      <p:sp>
        <p:nvSpPr>
          <p:cNvPr id="120017" name="Rectangle 209"/>
          <p:cNvSpPr>
            <a:spLocks noChangeArrowheads="1"/>
          </p:cNvSpPr>
          <p:nvPr/>
        </p:nvSpPr>
        <p:spPr bwMode="auto">
          <a:xfrm>
            <a:off x="4572000" y="17732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2400" b="1">
                <a:latin typeface="Arial Black" panose="020B0A04020102020204" pitchFamily="34" charset="0"/>
                <a:ea typeface="黑体" panose="02010609060101010101" pitchFamily="49" charset="-122"/>
              </a:rPr>
              <a:t>D′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9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9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9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9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9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9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9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9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0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0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9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0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0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2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12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12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0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0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0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0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0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0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0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0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0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20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2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20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20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120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2000"/>
                                        <p:tgtEl>
                                          <p:spTgt spid="120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2000"/>
                                        <p:tgtEl>
                                          <p:spTgt spid="120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2000"/>
                                        <p:tgtEl>
                                          <p:spTgt spid="120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990" grpId="0"/>
      <p:bldP spid="119991" grpId="0"/>
      <p:bldP spid="119993" grpId="0"/>
      <p:bldP spid="119994" grpId="0"/>
      <p:bldP spid="119998" grpId="0" autoUpdateAnimBg="0"/>
      <p:bldP spid="119999" grpId="0" autoUpdateAnimBg="0"/>
      <p:bldP spid="120000" grpId="0" autoUpdateAnimBg="0"/>
      <p:bldP spid="120001" grpId="0" autoUpdateAnimBg="0"/>
      <p:bldP spid="120002" grpId="0" animBg="1"/>
      <p:bldP spid="120003" grpId="0" animBg="1"/>
      <p:bldP spid="120004" grpId="0" animBg="1"/>
      <p:bldP spid="120005" grpId="0" animBg="1"/>
      <p:bldP spid="120006" grpId="0"/>
      <p:bldP spid="120007" grpId="0"/>
      <p:bldP spid="120008" grpId="0"/>
      <p:bldP spid="120009" grpId="0"/>
      <p:bldP spid="120010" grpId="0" animBg="1"/>
      <p:bldP spid="120011" grpId="0" animBg="1"/>
      <p:bldP spid="120012" grpId="0" animBg="1"/>
      <p:bldP spid="120013" grpId="0" animBg="1"/>
      <p:bldP spid="120014" grpId="0" autoUpdateAnimBg="0"/>
      <p:bldP spid="120015" grpId="0" autoUpdateAnimBg="0"/>
      <p:bldP spid="120016" grpId="0" autoUpdateAnimBg="0"/>
      <p:bldP spid="1200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755650" y="765175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latin typeface="宋体" panose="02010600030101010101" pitchFamily="2" charset="-122"/>
              </a:rPr>
              <a:t>作出与线段</a:t>
            </a:r>
            <a:r>
              <a:rPr lang="en-US" altLang="zh-CN" sz="3200" b="1">
                <a:latin typeface="宋体" panose="02010600030101010101" pitchFamily="2" charset="-122"/>
              </a:rPr>
              <a:t>AB</a:t>
            </a:r>
            <a:r>
              <a:rPr lang="zh-CN" altLang="en-US" sz="3200" b="1">
                <a:latin typeface="宋体" panose="02010600030101010101" pitchFamily="2" charset="-122"/>
              </a:rPr>
              <a:t>关于原点对称的图形．</a:t>
            </a:r>
            <a:endParaRPr lang="zh-CN" altLang="en-US" sz="4800" b="1"/>
          </a:p>
        </p:txBody>
      </p:sp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213" y="1412875"/>
            <a:ext cx="4017962" cy="42481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0" name="Line 4"/>
          <p:cNvSpPr>
            <a:spLocks noChangeShapeType="1"/>
          </p:cNvSpPr>
          <p:nvPr/>
        </p:nvSpPr>
        <p:spPr bwMode="auto">
          <a:xfrm flipV="1">
            <a:off x="4356100" y="3500438"/>
            <a:ext cx="1223963" cy="3619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0" y="5229225"/>
            <a:ext cx="9137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例：已知一次函数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y=kx+b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的图象与一次函数</a:t>
            </a:r>
          </a:p>
          <a:p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y=2x+2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的图象关于原点对称，求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3600" b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的值。</a:t>
            </a:r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0" y="0"/>
            <a:ext cx="1582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探究</a:t>
            </a:r>
            <a:r>
              <a:rPr lang="en-US" altLang="zh-CN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121863" name="Oval 202"/>
          <p:cNvSpPr>
            <a:spLocks noChangeArrowheads="1"/>
          </p:cNvSpPr>
          <p:nvPr/>
        </p:nvSpPr>
        <p:spPr bwMode="auto">
          <a:xfrm>
            <a:off x="5508625" y="3429000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1864" name="Oval 202"/>
          <p:cNvSpPr>
            <a:spLocks noChangeArrowheads="1"/>
          </p:cNvSpPr>
          <p:nvPr/>
        </p:nvSpPr>
        <p:spPr bwMode="auto">
          <a:xfrm>
            <a:off x="4284663" y="3789363"/>
            <a:ext cx="1524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5435600" y="3068638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2400" b="1">
                <a:solidFill>
                  <a:srgbClr val="FF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A′</a:t>
            </a: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3995738" y="3357563"/>
            <a:ext cx="912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zh-CN" sz="2400" b="1">
                <a:solidFill>
                  <a:srgbClr val="FF0000"/>
                </a:solidFill>
                <a:latin typeface="Arial Black" panose="020B0A04020102020204" pitchFamily="34" charset="0"/>
                <a:ea typeface="黑体" panose="02010609060101010101" pitchFamily="49" charset="-122"/>
              </a:rPr>
              <a:t>B′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  <p:bldP spid="121861" grpId="0" autoUpdateAnimBg="0"/>
      <p:bldP spid="121863" grpId="0"/>
      <p:bldP spid="121864" grpId="0"/>
      <p:bldP spid="121865" grpId="0" autoUpdateAnimBg="0"/>
      <p:bldP spid="12186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825" y="2324100"/>
            <a:ext cx="4284663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76200" y="153988"/>
            <a:ext cx="1066800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sz="4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anose="02010800040101010101" pitchFamily="2" charset="-122"/>
              </a:rPr>
              <a:t>☆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anose="02010800040101010101" pitchFamily="2" charset="-122"/>
              </a:rPr>
              <a:t>应用拓展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1187450" y="0"/>
            <a:ext cx="77724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直线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AB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与</a:t>
            </a:r>
            <a:r>
              <a:rPr lang="en-US" altLang="zh-CN" sz="3600" b="1" i="1">
                <a:latin typeface="Arial Black" panose="020B0A04020102020204" pitchFamily="34" charset="0"/>
                <a:ea typeface="黑体" panose="02010609060101010101" pitchFamily="49" charset="-122"/>
              </a:rPr>
              <a:t>x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轴、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y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轴分别相交于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A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、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B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两点，将直线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AB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绕点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O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顺时针旋转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90°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得到直线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A</a:t>
            </a:r>
            <a:r>
              <a:rPr lang="en-US" altLang="zh-CN" sz="3600" b="1" baseline="-30000"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B</a:t>
            </a:r>
            <a:r>
              <a:rPr lang="en-US" altLang="zh-CN" sz="3600" b="1" baseline="-30000"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．</a:t>
            </a: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        （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）在图中画出直线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A</a:t>
            </a:r>
            <a:r>
              <a:rPr lang="en-US" altLang="zh-CN" sz="3600" b="1" baseline="-30000"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B</a:t>
            </a:r>
            <a:r>
              <a:rPr lang="en-US" altLang="zh-CN" sz="3600" b="1" baseline="-30000"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  <a:endParaRPr lang="en-US" altLang="zh-CN" sz="3600" b="1">
              <a:latin typeface="Arial Black" panose="020B0A04020102020204" pitchFamily="34" charset="0"/>
              <a:ea typeface="黑体" panose="020106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       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（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）求出直线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A</a:t>
            </a:r>
            <a:r>
              <a:rPr lang="en-US" altLang="zh-CN" sz="3600" b="1" baseline="-30000"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  <a:r>
              <a:rPr lang="en-US" altLang="zh-CN" sz="3600" b="1">
                <a:latin typeface="Arial Black" panose="020B0A04020102020204" pitchFamily="34" charset="0"/>
                <a:ea typeface="黑体" panose="02010609060101010101" pitchFamily="49" charset="-122"/>
              </a:rPr>
              <a:t>B</a:t>
            </a:r>
            <a:r>
              <a:rPr lang="en-US" altLang="zh-CN" sz="3600" b="1" baseline="-30000"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sz="3600" b="1">
                <a:latin typeface="Arial Black" panose="020B0A04020102020204" pitchFamily="34" charset="0"/>
                <a:ea typeface="黑体" panose="02010609060101010101" pitchFamily="49" charset="-122"/>
              </a:rPr>
              <a:t>函数解析式</a:t>
            </a:r>
          </a:p>
          <a:p>
            <a:pPr eaLnBrk="0" hangingPunct="0">
              <a:spcBef>
                <a:spcPct val="50000"/>
              </a:spcBef>
            </a:pPr>
            <a:endParaRPr lang="zh-CN" altLang="en-US" sz="3600" b="1">
              <a:latin typeface="Arial Black" panose="020B0A040201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Pages>0</Pages>
  <Words>1274</Words>
  <Characters>0</Characters>
  <Application>Microsoft Office PowerPoint</Application>
  <DocSecurity>0</DocSecurity>
  <PresentationFormat>全屏显示(4:3)</PresentationFormat>
  <Lines>0</Lines>
  <Paragraphs>214</Paragraphs>
  <Slides>16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黑体</vt:lpstr>
      <vt:lpstr>华文新魏</vt:lpstr>
      <vt:lpstr>华文中宋</vt:lpstr>
      <vt:lpstr>楷体_GB2312</vt:lpstr>
      <vt:lpstr>宋体</vt:lpstr>
      <vt:lpstr>Arial</vt:lpstr>
      <vt:lpstr>Arial Black</vt:lpstr>
      <vt:lpstr>Times New Roman</vt:lpstr>
      <vt:lpstr>Wingdings</vt:lpstr>
      <vt:lpstr>默认设计模板</vt:lpstr>
      <vt:lpstr>Equation</vt:lpstr>
      <vt:lpstr>PowerPoint 演示文稿</vt:lpstr>
      <vt:lpstr>在平面直角坐标系中画出下图点关于x轴的对称点.</vt:lpstr>
      <vt:lpstr>在平面直角坐标系中画出下图点关于y轴的对称点.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中考突破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 </Manager>
  <Company> 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 </dc:subject>
  <cp:keywords> </cp:keywords>
  <dc:description> </dc:description>
  <cp:lastModifiedBy>yuanyuan yuan</cp:lastModifiedBy>
  <cp:revision>2</cp:revision>
  <dcterms:created xsi:type="dcterms:W3CDTF">2012-06-06T01:30:27Z</dcterms:created>
  <dcterms:modified xsi:type="dcterms:W3CDTF">2016-08-04T08:50:03Z</dcterms:modified>
  <cp:category> 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2052-8.1.0.2424</vt:lpwstr>
  </property>
</Properties>
</file>