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sldIdLst>
    <p:sldId id="256" r:id="rId2"/>
    <p:sldId id="257" r:id="rId3"/>
    <p:sldId id="263" r:id="rId4"/>
    <p:sldId id="264" r:id="rId5"/>
    <p:sldId id="265" r:id="rId6"/>
    <p:sldId id="267" r:id="rId7"/>
    <p:sldId id="258" r:id="rId8"/>
    <p:sldId id="259" r:id="rId9"/>
    <p:sldId id="260" r:id="rId10"/>
    <p:sldId id="261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9900"/>
    <a:srgbClr val="7E714E"/>
    <a:srgbClr val="CC0000"/>
    <a:srgbClr val="FF66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EC916D-5795-481B-B173-5052C171FE1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9094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341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4342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44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46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4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4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1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1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3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7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9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9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9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393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394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4395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6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7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8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399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4400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1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2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40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440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81FEBD-F863-4D29-9822-738F469BC3B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D48FF-36A1-4E34-928A-4DA3007500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17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F3E6F-E0F5-4E9C-9E99-C8971168FA8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374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F0525-0AA0-4E5A-AA77-4D0F933011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175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04A96-BBF5-4CEF-8B21-8B0CA51B18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530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A58CC-7C84-4DF7-83F2-95390EADFC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180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892C8-488C-4CEA-AC0B-2A02A28AA3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943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A0992-4DF9-4F28-8D65-5AFB7BCBB3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266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7A32D-4C7D-47C0-B2F1-93ACA7D7B5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896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5F0DF-0C6C-413B-B2C6-51B96AD1D9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708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DE04-0F86-470B-AF53-9F0AE872F0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389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3316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331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1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1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33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336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371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3372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74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37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7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7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CN"/>
          </a:p>
        </p:txBody>
      </p:sp>
      <p:sp>
        <p:nvSpPr>
          <p:cNvPr id="1337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CN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147BD35E-5387-416D-AED5-9A6FB14A407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3"/>
        </a:buBlip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4359;.gs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2278;&#30340;&#23450;&#20041;.gsp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6710;&#36718;.gsp" TargetMode="External"/><Relationship Id="rId2" Type="http://schemas.openxmlformats.org/officeDocument/2006/relationships/hyperlink" Target="&#26410;&#21629;&#21517;-4.sw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&#24358;.gsp" TargetMode="External"/><Relationship Id="rId5" Type="http://schemas.openxmlformats.org/officeDocument/2006/relationships/image" Target="../media/image26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0980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第二十四章</a:t>
            </a:r>
            <a:r>
              <a:rPr lang="zh-CN" altLang="en-US" sz="54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 圆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0002" y="1628800"/>
            <a:ext cx="7550596" cy="255454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99FF33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000" dirty="0">
                <a:solidFill>
                  <a:srgbClr val="99FF33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000" dirty="0">
                <a:solidFill>
                  <a:srgbClr val="99FF33"/>
                </a:solidFill>
                <a:latin typeface="Times New Roman" panose="02020603050405020304" pitchFamily="18" charset="0"/>
              </a:rPr>
              <a:t>一切立体图形中最美的是球，一切平面图形中最美的是圆”。这是古希腊的数学家毕达哥拉斯一句话。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圆也是一种和谐、美丽的图形，无论从哪个角度看，它都具有同一形状。：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  圆有哪些性质？为什么车轮做成圆形？怎样设计一个运动场的跑道？怎样计算蒙古包的用料？在这一章，我们将进一步认识圆，用图形变换等方法研究它，并用圆的知识解决一些实际问题。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305800" cy="533400"/>
          </a:xfrm>
        </p:spPr>
        <p:txBody>
          <a:bodyPr/>
          <a:lstStyle/>
          <a:p>
            <a:r>
              <a:rPr lang="zh-CN" altLang="en-US" sz="2800">
                <a:solidFill>
                  <a:srgbClr val="FF6699"/>
                </a:solidFill>
              </a:rPr>
              <a:t>圆弧：</a:t>
            </a:r>
            <a:r>
              <a:rPr lang="zh-CN" altLang="en-US" sz="2800"/>
              <a:t>圆上任意两点间的部分，也可简称为</a:t>
            </a:r>
            <a:r>
              <a:rPr lang="zh-CN" altLang="en-US" sz="2800">
                <a:latin typeface="Times New Roman" panose="02020603050405020304" pitchFamily="18" charset="0"/>
              </a:rPr>
              <a:t>“</a:t>
            </a:r>
            <a:r>
              <a:rPr lang="zh-CN" altLang="en-US" sz="2800">
                <a:solidFill>
                  <a:srgbClr val="CC0000"/>
                </a:solidFill>
              </a:rPr>
              <a:t>弧</a:t>
            </a:r>
            <a:r>
              <a:rPr lang="zh-CN" altLang="en-US" sz="2800">
                <a:latin typeface="Times New Roman" panose="02020603050405020304" pitchFamily="18" charset="0"/>
              </a:rPr>
              <a:t>”</a:t>
            </a:r>
            <a:endParaRPr lang="zh-CN" altLang="en-US" sz="28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例：</a:t>
            </a:r>
          </a:p>
        </p:txBody>
      </p:sp>
      <p:sp>
        <p:nvSpPr>
          <p:cNvPr id="17440" name="AutoShape 3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057400" y="1371600"/>
            <a:ext cx="1447800" cy="457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1" name="Rectangle 3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2057400"/>
            <a:ext cx="830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</a:pPr>
            <a:r>
              <a:rPr lang="zh-CN" altLang="en-US" sz="2800">
                <a:solidFill>
                  <a:srgbClr val="FF6699"/>
                </a:solidFill>
                <a:latin typeface="Tahoma" panose="020B0604030504040204" pitchFamily="34" charset="0"/>
              </a:rPr>
              <a:t>半圆：</a:t>
            </a:r>
            <a:r>
              <a:rPr lang="zh-CN" altLang="en-US" sz="2800">
                <a:latin typeface="Tahoma" panose="020B0604030504040204" pitchFamily="34" charset="0"/>
              </a:rPr>
              <a:t>圆的任意一条直径的两个端点把圆分成两条弧，其中每一条弧都叫半圆。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676400" y="1905000"/>
            <a:ext cx="2133600" cy="3398838"/>
            <a:chOff x="1056" y="1200"/>
            <a:chExt cx="1344" cy="2141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1056" y="1747"/>
              <a:ext cx="1344" cy="365"/>
              <a:chOff x="576" y="1632"/>
              <a:chExt cx="1344" cy="365"/>
            </a:xfrm>
          </p:grpSpPr>
          <p:sp>
            <p:nvSpPr>
              <p:cNvPr id="25605" name="Text Box 5"/>
              <p:cNvSpPr txBox="1">
                <a:spLocks noChangeArrowheads="1"/>
              </p:cNvSpPr>
              <p:nvPr/>
            </p:nvSpPr>
            <p:spPr bwMode="auto">
              <a:xfrm>
                <a:off x="1008" y="1632"/>
                <a:ext cx="9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画一画</a:t>
                </a:r>
              </a:p>
            </p:txBody>
          </p:sp>
          <p:sp>
            <p:nvSpPr>
              <p:cNvPr id="25606" name="Text Box 6"/>
              <p:cNvSpPr txBox="1">
                <a:spLocks noChangeArrowheads="1"/>
              </p:cNvSpPr>
              <p:nvPr/>
            </p:nvSpPr>
            <p:spPr bwMode="auto">
              <a:xfrm>
                <a:off x="576" y="17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■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07" name="Group 7"/>
            <p:cNvGrpSpPr>
              <a:grpSpLocks/>
            </p:cNvGrpSpPr>
            <p:nvPr/>
          </p:nvGrpSpPr>
          <p:grpSpPr bwMode="auto">
            <a:xfrm>
              <a:off x="1056" y="1200"/>
              <a:ext cx="1344" cy="365"/>
              <a:chOff x="576" y="1056"/>
              <a:chExt cx="1344" cy="365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576" y="110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■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9" name="Text Box 9"/>
              <p:cNvSpPr txBox="1">
                <a:spLocks noChangeArrowheads="1"/>
              </p:cNvSpPr>
              <p:nvPr/>
            </p:nvSpPr>
            <p:spPr bwMode="auto">
              <a:xfrm>
                <a:off x="1008" y="1056"/>
                <a:ext cx="9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练一练</a:t>
                </a:r>
              </a:p>
            </p:txBody>
          </p:sp>
        </p:grpSp>
        <p:grpSp>
          <p:nvGrpSpPr>
            <p:cNvPr id="25610" name="Group 10"/>
            <p:cNvGrpSpPr>
              <a:grpSpLocks/>
            </p:cNvGrpSpPr>
            <p:nvPr/>
          </p:nvGrpSpPr>
          <p:grpSpPr bwMode="auto">
            <a:xfrm>
              <a:off x="1056" y="2352"/>
              <a:ext cx="1344" cy="365"/>
              <a:chOff x="576" y="2304"/>
              <a:chExt cx="1344" cy="365"/>
            </a:xfrm>
          </p:grpSpPr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auto">
              <a:xfrm>
                <a:off x="576" y="240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■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1008" y="2304"/>
                <a:ext cx="9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用一用</a:t>
                </a:r>
              </a:p>
            </p:txBody>
          </p:sp>
        </p:grp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1056" y="2976"/>
              <a:ext cx="1296" cy="365"/>
              <a:chOff x="624" y="2976"/>
              <a:chExt cx="1296" cy="365"/>
            </a:xfrm>
          </p:grpSpPr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■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5" name="Text Box 15"/>
              <p:cNvSpPr txBox="1">
                <a:spLocks noChangeArrowheads="1"/>
              </p:cNvSpPr>
              <p:nvPr/>
            </p:nvSpPr>
            <p:spPr bwMode="auto">
              <a:xfrm>
                <a:off x="1008" y="2976"/>
                <a:ext cx="9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想一想</a:t>
                </a:r>
              </a:p>
            </p:txBody>
          </p:sp>
        </p:grpSp>
      </p:grp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838200" y="533400"/>
            <a:ext cx="4648200" cy="739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 3.</a:t>
            </a:r>
            <a:r>
              <a:rPr lang="zh-CN" altLang="en-US" sz="3600" b="1">
                <a:latin typeface="Times New Roman" panose="02020603050405020304" pitchFamily="18" charset="0"/>
              </a:rPr>
              <a:t>巩固新知</a:t>
            </a:r>
            <a:r>
              <a:rPr lang="en-US" altLang="zh-CN" sz="3600" b="1">
                <a:latin typeface="Times New Roman" panose="02020603050405020304" pitchFamily="18" charset="0"/>
              </a:rPr>
              <a:t>,</a:t>
            </a:r>
            <a:r>
              <a:rPr lang="zh-CN" altLang="en-US" sz="3600" b="1">
                <a:latin typeface="Times New Roman" panose="02020603050405020304" pitchFamily="18" charset="0"/>
              </a:rPr>
              <a:t>应用新知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yuril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9624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251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latin typeface="Times New Roman" panose="02020603050405020304" pitchFamily="18" charset="0"/>
                <a:ea typeface="华文行楷" panose="02010800040101010101" pitchFamily="2" charset="-122"/>
              </a:rPr>
              <a:t>画一画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194945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已知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AB=3cm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作图说明满足下列要求的图形：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26812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(1)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到点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的距离都等于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2cm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的所有点组成的图形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. 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609600" y="3429000"/>
            <a:ext cx="7924800" cy="1204913"/>
            <a:chOff x="192" y="1920"/>
            <a:chExt cx="4992" cy="759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192" y="1920"/>
              <a:ext cx="49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   1)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到点</a:t>
              </a: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的距离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等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于</a:t>
              </a: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2cm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的所有点组成的图形</a:t>
              </a: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92" y="2352"/>
              <a:ext cx="48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   2)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到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的距离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等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于</a:t>
              </a: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2cm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的所有点组成的图形。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 descr="白色大理石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161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做一做</a:t>
            </a:r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: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31775" y="908050"/>
            <a:ext cx="835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设</a:t>
            </a:r>
            <a:r>
              <a:rPr kumimoji="0" lang="en-US" altLang="zh-CN" sz="3200" b="1">
                <a:latin typeface="Arial" panose="020B0604020202020204" pitchFamily="34" charset="0"/>
              </a:rPr>
              <a:t>AB=3cm</a:t>
            </a:r>
            <a:r>
              <a:rPr kumimoji="0" lang="zh-CN" altLang="en-US" sz="3200" b="1">
                <a:latin typeface="Arial" panose="020B0604020202020204" pitchFamily="34" charset="0"/>
              </a:rPr>
              <a:t>，作图说明满足下列要求的图形：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424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1</a:t>
            </a:r>
            <a:r>
              <a:rPr kumimoji="0" lang="zh-CN" altLang="en-US" sz="3200" b="1">
                <a:latin typeface="Arial" panose="020B0604020202020204" pitchFamily="34" charset="0"/>
              </a:rPr>
              <a:t>）到点</a:t>
            </a:r>
            <a:r>
              <a:rPr kumimoji="0" lang="en-US" altLang="zh-CN" sz="3200" b="1">
                <a:latin typeface="Arial" panose="020B0604020202020204" pitchFamily="34" charset="0"/>
              </a:rPr>
              <a:t>A</a:t>
            </a:r>
            <a:r>
              <a:rPr kumimoji="0" lang="zh-CN" altLang="en-US" sz="3200" b="1">
                <a:latin typeface="Arial" panose="020B0604020202020204" pitchFamily="34" charset="0"/>
              </a:rPr>
              <a:t>的距离都等于</a:t>
            </a:r>
            <a:r>
              <a:rPr kumimoji="0" lang="en-US" altLang="zh-CN" sz="3200" b="1">
                <a:latin typeface="Arial" panose="020B0604020202020204" pitchFamily="34" charset="0"/>
              </a:rPr>
              <a:t>2cm</a:t>
            </a:r>
            <a:r>
              <a:rPr kumimoji="0" lang="zh-CN" altLang="en-US" sz="3200" b="1">
                <a:latin typeface="Arial" panose="020B0604020202020204" pitchFamily="34" charset="0"/>
              </a:rPr>
              <a:t>的点组成的</a:t>
            </a:r>
          </a:p>
          <a:p>
            <a:r>
              <a:rPr kumimoji="0" lang="zh-CN" altLang="en-US" sz="3200" b="1">
                <a:latin typeface="Arial" panose="020B0604020202020204" pitchFamily="34" charset="0"/>
              </a:rPr>
              <a:t>        图形</a:t>
            </a:r>
            <a:r>
              <a:rPr kumimoji="0" lang="en-US" altLang="zh-CN" sz="32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3850" y="2636838"/>
            <a:ext cx="882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2 )</a:t>
            </a:r>
            <a:r>
              <a:rPr kumimoji="0" lang="zh-CN" altLang="en-US" sz="3200" b="1">
                <a:latin typeface="Arial" panose="020B0604020202020204" pitchFamily="34" charset="0"/>
              </a:rPr>
              <a:t>到点</a:t>
            </a:r>
            <a:r>
              <a:rPr kumimoji="0" lang="en-US" altLang="zh-CN" sz="3200" b="1">
                <a:latin typeface="Arial" panose="020B0604020202020204" pitchFamily="34" charset="0"/>
              </a:rPr>
              <a:t>B</a:t>
            </a:r>
            <a:r>
              <a:rPr kumimoji="0" lang="zh-CN" altLang="en-US" sz="3200" b="1">
                <a:latin typeface="Arial" panose="020B0604020202020204" pitchFamily="34" charset="0"/>
              </a:rPr>
              <a:t>的距离都等于</a:t>
            </a:r>
            <a:r>
              <a:rPr kumimoji="0" lang="en-US" altLang="zh-CN" sz="3200" b="1">
                <a:latin typeface="Arial" panose="020B0604020202020204" pitchFamily="34" charset="0"/>
              </a:rPr>
              <a:t>2cm</a:t>
            </a:r>
            <a:r>
              <a:rPr kumimoji="0" lang="zh-CN" altLang="en-US" sz="3200" b="1">
                <a:latin typeface="Arial" panose="020B0604020202020204" pitchFamily="34" charset="0"/>
              </a:rPr>
              <a:t>的点组成的图形</a:t>
            </a:r>
            <a:r>
              <a:rPr kumimoji="0" lang="en-US" altLang="zh-CN" sz="32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23850" y="3500438"/>
            <a:ext cx="8064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3</a:t>
            </a:r>
            <a:r>
              <a:rPr kumimoji="0" lang="zh-CN" altLang="en-US" sz="3200" b="1">
                <a:latin typeface="Arial" panose="020B0604020202020204" pitchFamily="34" charset="0"/>
              </a:rPr>
              <a:t>）到点</a:t>
            </a:r>
            <a:r>
              <a:rPr kumimoji="0" lang="en-US" altLang="zh-CN" sz="3200" b="1">
                <a:latin typeface="Arial" panose="020B0604020202020204" pitchFamily="34" charset="0"/>
              </a:rPr>
              <a:t>A</a:t>
            </a:r>
            <a:r>
              <a:rPr kumimoji="0" lang="zh-CN" altLang="en-US" sz="3200" b="1">
                <a:latin typeface="Arial" panose="020B0604020202020204" pitchFamily="34" charset="0"/>
              </a:rPr>
              <a:t>和点</a:t>
            </a:r>
            <a:r>
              <a:rPr kumimoji="0" lang="en-US" altLang="zh-CN" sz="3200" b="1">
                <a:latin typeface="Arial" panose="020B0604020202020204" pitchFamily="34" charset="0"/>
              </a:rPr>
              <a:t>B</a:t>
            </a:r>
            <a:r>
              <a:rPr kumimoji="0" lang="zh-CN" altLang="en-US" sz="3200" b="1">
                <a:latin typeface="Arial" panose="020B0604020202020204" pitchFamily="34" charset="0"/>
              </a:rPr>
              <a:t>的距离都等于</a:t>
            </a:r>
            <a:r>
              <a:rPr kumimoji="0" lang="en-US" altLang="zh-CN" sz="3200" b="1">
                <a:latin typeface="Arial" panose="020B0604020202020204" pitchFamily="34" charset="0"/>
              </a:rPr>
              <a:t>2cm</a:t>
            </a:r>
            <a:r>
              <a:rPr kumimoji="0" lang="zh-CN" altLang="en-US" sz="3200" b="1">
                <a:latin typeface="Arial" panose="020B0604020202020204" pitchFamily="34" charset="0"/>
              </a:rPr>
              <a:t>的所有</a:t>
            </a:r>
          </a:p>
          <a:p>
            <a:r>
              <a:rPr kumimoji="0" lang="zh-CN" altLang="en-US" sz="3200" b="1">
                <a:latin typeface="Arial" panose="020B0604020202020204" pitchFamily="34" charset="0"/>
              </a:rPr>
              <a:t>       点组成的图形</a:t>
            </a:r>
            <a:r>
              <a:rPr kumimoji="0" lang="en-US" altLang="zh-CN" sz="3200" b="1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7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 descr="白色大理石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161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做一做</a:t>
            </a:r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: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31775" y="908050"/>
            <a:ext cx="835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设</a:t>
            </a:r>
            <a:r>
              <a:rPr kumimoji="0" lang="en-US" altLang="zh-CN" sz="3200" b="1">
                <a:latin typeface="Arial" panose="020B0604020202020204" pitchFamily="34" charset="0"/>
              </a:rPr>
              <a:t>AB=3cm</a:t>
            </a:r>
            <a:r>
              <a:rPr kumimoji="0" lang="zh-CN" altLang="en-US" sz="3200" b="1">
                <a:latin typeface="Arial" panose="020B0604020202020204" pitchFamily="34" charset="0"/>
              </a:rPr>
              <a:t>，作图说明满足下列要求的图形：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312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3</a:t>
            </a:r>
            <a:r>
              <a:rPr kumimoji="0" lang="zh-CN" altLang="en-US" sz="3200" b="1">
                <a:latin typeface="Arial" panose="020B0604020202020204" pitchFamily="34" charset="0"/>
              </a:rPr>
              <a:t>）到点</a:t>
            </a:r>
            <a:r>
              <a:rPr kumimoji="0" lang="en-US" altLang="zh-CN" sz="3200" b="1">
                <a:latin typeface="Arial" panose="020B0604020202020204" pitchFamily="34" charset="0"/>
              </a:rPr>
              <a:t>A</a:t>
            </a:r>
            <a:r>
              <a:rPr kumimoji="0" lang="zh-CN" altLang="en-US" sz="3200" b="1">
                <a:latin typeface="Arial" panose="020B0604020202020204" pitchFamily="34" charset="0"/>
              </a:rPr>
              <a:t>和点</a:t>
            </a:r>
            <a:r>
              <a:rPr kumimoji="0" lang="en-US" altLang="zh-CN" sz="3200" b="1">
                <a:latin typeface="Arial" panose="020B0604020202020204" pitchFamily="34" charset="0"/>
              </a:rPr>
              <a:t>B</a:t>
            </a:r>
            <a:r>
              <a:rPr kumimoji="0" lang="zh-CN" altLang="en-US" sz="3200" b="1">
                <a:latin typeface="Arial" panose="020B0604020202020204" pitchFamily="34" charset="0"/>
              </a:rPr>
              <a:t>的距离都等于</a:t>
            </a:r>
            <a:r>
              <a:rPr kumimoji="0" lang="en-US" altLang="zh-CN" sz="3200" b="1">
                <a:latin typeface="Arial" panose="020B0604020202020204" pitchFamily="34" charset="0"/>
              </a:rPr>
              <a:t>2cm</a:t>
            </a:r>
            <a:r>
              <a:rPr kumimoji="0" lang="zh-CN" altLang="en-US" sz="3200" b="1">
                <a:latin typeface="Arial" panose="020B0604020202020204" pitchFamily="34" charset="0"/>
              </a:rPr>
              <a:t>的所有点</a:t>
            </a:r>
          </a:p>
          <a:p>
            <a:r>
              <a:rPr kumimoji="0" lang="zh-CN" altLang="en-US" sz="3200" b="1">
                <a:latin typeface="Arial" panose="020B0604020202020204" pitchFamily="34" charset="0"/>
              </a:rPr>
              <a:t>组成的图形</a:t>
            </a:r>
            <a:r>
              <a:rPr kumimoji="0" lang="en-US" altLang="zh-CN" sz="3200" b="1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26638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 descr="白色大理石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161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做一做</a:t>
            </a:r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: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31775" y="908050"/>
            <a:ext cx="835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设</a:t>
            </a:r>
            <a:r>
              <a:rPr kumimoji="0" lang="en-US" altLang="zh-CN" sz="3200" b="1">
                <a:latin typeface="Arial" panose="020B0604020202020204" pitchFamily="34" charset="0"/>
              </a:rPr>
              <a:t>AB=3cm</a:t>
            </a:r>
            <a:r>
              <a:rPr kumimoji="0" lang="zh-CN" altLang="en-US" sz="3200" b="1">
                <a:latin typeface="Arial" panose="020B0604020202020204" pitchFamily="34" charset="0"/>
              </a:rPr>
              <a:t>，作图说明满足下列要求的图形：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520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（３）到点</a:t>
            </a:r>
            <a:r>
              <a:rPr kumimoji="0" lang="en-US" altLang="zh-CN" sz="3200" b="1">
                <a:latin typeface="Arial" panose="020B0604020202020204" pitchFamily="34" charset="0"/>
              </a:rPr>
              <a:t>A</a:t>
            </a:r>
            <a:r>
              <a:rPr kumimoji="0" lang="zh-CN" altLang="en-US" sz="3200" b="1">
                <a:latin typeface="Arial" panose="020B0604020202020204" pitchFamily="34" charset="0"/>
              </a:rPr>
              <a:t>和点</a:t>
            </a:r>
            <a:r>
              <a:rPr kumimoji="0" lang="en-US" altLang="zh-CN" sz="3200" b="1">
                <a:latin typeface="Arial" panose="020B0604020202020204" pitchFamily="34" charset="0"/>
              </a:rPr>
              <a:t>B</a:t>
            </a:r>
            <a:r>
              <a:rPr kumimoji="0" lang="zh-CN" altLang="en-US" sz="3200" b="1">
                <a:latin typeface="Arial" panose="020B0604020202020204" pitchFamily="34" charset="0"/>
              </a:rPr>
              <a:t>的距离都等于</a:t>
            </a:r>
            <a:r>
              <a:rPr kumimoji="0" lang="en-US" altLang="zh-CN" sz="3200" b="1">
                <a:latin typeface="Arial" panose="020B0604020202020204" pitchFamily="34" charset="0"/>
              </a:rPr>
              <a:t>2cm</a:t>
            </a:r>
            <a:r>
              <a:rPr kumimoji="0" lang="zh-CN" altLang="en-US" sz="3200" b="1">
                <a:latin typeface="Arial" panose="020B0604020202020204" pitchFamily="34" charset="0"/>
              </a:rPr>
              <a:t>的所有点</a:t>
            </a:r>
          </a:p>
          <a:p>
            <a:r>
              <a:rPr kumimoji="0" lang="zh-CN" altLang="en-US" sz="3200" b="1">
                <a:latin typeface="Arial" panose="020B0604020202020204" pitchFamily="34" charset="0"/>
              </a:rPr>
              <a:t>组成的图形</a:t>
            </a:r>
            <a:r>
              <a:rPr kumimoji="0" lang="en-US" altLang="zh-CN" sz="3200" b="1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9500"/>
            <a:ext cx="504031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4600575" y="3011488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4600575" y="486886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 descr="白色大理石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161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做一做</a:t>
            </a:r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: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31775" y="908050"/>
            <a:ext cx="835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设</a:t>
            </a:r>
            <a:r>
              <a:rPr kumimoji="0" lang="en-US" altLang="zh-CN" sz="3200" b="1">
                <a:latin typeface="Arial" panose="020B0604020202020204" pitchFamily="34" charset="0"/>
              </a:rPr>
              <a:t>AB=3cm</a:t>
            </a:r>
            <a:r>
              <a:rPr kumimoji="0" lang="zh-CN" altLang="en-US" sz="3200" b="1">
                <a:latin typeface="Arial" panose="020B0604020202020204" pitchFamily="34" charset="0"/>
              </a:rPr>
              <a:t>，作图说明满足下列要求的图形：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337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2</a:t>
            </a:r>
            <a:r>
              <a:rPr kumimoji="0" lang="zh-CN" altLang="en-US" sz="3200" b="1">
                <a:latin typeface="Arial" panose="020B0604020202020204" pitchFamily="34" charset="0"/>
              </a:rPr>
              <a:t>）到点</a:t>
            </a:r>
            <a:r>
              <a:rPr kumimoji="0" lang="en-US" altLang="zh-CN" sz="3200" b="1">
                <a:latin typeface="Arial" panose="020B0604020202020204" pitchFamily="34" charset="0"/>
              </a:rPr>
              <a:t>A</a:t>
            </a:r>
            <a:r>
              <a:rPr kumimoji="0" lang="zh-CN" altLang="en-US" sz="3200" b="1">
                <a:latin typeface="Arial" panose="020B0604020202020204" pitchFamily="34" charset="0"/>
              </a:rPr>
              <a:t>和点</a:t>
            </a:r>
            <a:r>
              <a:rPr kumimoji="0" lang="en-US" altLang="zh-CN" sz="3200" b="1">
                <a:latin typeface="Arial" panose="020B0604020202020204" pitchFamily="34" charset="0"/>
              </a:rPr>
              <a:t>B</a:t>
            </a:r>
            <a:r>
              <a:rPr kumimoji="0" lang="zh-CN" altLang="en-US" sz="3200" b="1">
                <a:latin typeface="Arial" panose="020B0604020202020204" pitchFamily="34" charset="0"/>
              </a:rPr>
              <a:t>的距离都小于</a:t>
            </a:r>
            <a:r>
              <a:rPr kumimoji="0" lang="en-US" altLang="zh-CN" sz="3200" b="1">
                <a:latin typeface="Arial" panose="020B0604020202020204" pitchFamily="34" charset="0"/>
              </a:rPr>
              <a:t>2cm</a:t>
            </a:r>
            <a:r>
              <a:rPr kumimoji="0" lang="zh-CN" altLang="en-US" sz="3200" b="1">
                <a:latin typeface="Arial" panose="020B0604020202020204" pitchFamily="34" charset="0"/>
              </a:rPr>
              <a:t>的所有点</a:t>
            </a:r>
          </a:p>
          <a:p>
            <a:r>
              <a:rPr kumimoji="0" lang="zh-CN" altLang="en-US" sz="3200" b="1">
                <a:latin typeface="Arial" panose="020B0604020202020204" pitchFamily="34" charset="0"/>
              </a:rPr>
              <a:t>组成的图形</a:t>
            </a:r>
            <a:r>
              <a:rPr kumimoji="0" lang="en-US" altLang="zh-CN" sz="3200" b="1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26638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 descr="白色大理石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161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做一做</a:t>
            </a:r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: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1775" y="908050"/>
            <a:ext cx="835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设</a:t>
            </a:r>
            <a:r>
              <a:rPr kumimoji="0" lang="en-US" altLang="zh-CN" sz="3200" b="1">
                <a:latin typeface="Arial" panose="020B0604020202020204" pitchFamily="34" charset="0"/>
              </a:rPr>
              <a:t>AB=3cm</a:t>
            </a:r>
            <a:r>
              <a:rPr kumimoji="0" lang="zh-CN" altLang="en-US" sz="3200" b="1">
                <a:latin typeface="Arial" panose="020B0604020202020204" pitchFamily="34" charset="0"/>
              </a:rPr>
              <a:t>，作图说明满足下列要求的图形：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337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2</a:t>
            </a:r>
            <a:r>
              <a:rPr kumimoji="0" lang="zh-CN" altLang="en-US" sz="3200" b="1">
                <a:latin typeface="Arial" panose="020B0604020202020204" pitchFamily="34" charset="0"/>
              </a:rPr>
              <a:t>）到点</a:t>
            </a:r>
            <a:r>
              <a:rPr kumimoji="0" lang="en-US" altLang="zh-CN" sz="3200" b="1">
                <a:latin typeface="Arial" panose="020B0604020202020204" pitchFamily="34" charset="0"/>
              </a:rPr>
              <a:t>A</a:t>
            </a:r>
            <a:r>
              <a:rPr kumimoji="0" lang="zh-CN" altLang="en-US" sz="3200" b="1">
                <a:latin typeface="Arial" panose="020B0604020202020204" pitchFamily="34" charset="0"/>
              </a:rPr>
              <a:t>和点</a:t>
            </a:r>
            <a:r>
              <a:rPr kumimoji="0" lang="en-US" altLang="zh-CN" sz="3200" b="1">
                <a:latin typeface="Arial" panose="020B0604020202020204" pitchFamily="34" charset="0"/>
              </a:rPr>
              <a:t>B</a:t>
            </a:r>
            <a:r>
              <a:rPr kumimoji="0" lang="zh-CN" altLang="en-US" sz="3200" b="1">
                <a:latin typeface="Arial" panose="020B0604020202020204" pitchFamily="34" charset="0"/>
              </a:rPr>
              <a:t>的距离都小于</a:t>
            </a:r>
            <a:r>
              <a:rPr kumimoji="0" lang="en-US" altLang="zh-CN" sz="3200" b="1">
                <a:latin typeface="Arial" panose="020B0604020202020204" pitchFamily="34" charset="0"/>
              </a:rPr>
              <a:t>2cm</a:t>
            </a:r>
            <a:r>
              <a:rPr kumimoji="0" lang="zh-CN" altLang="en-US" sz="3200" b="1">
                <a:latin typeface="Arial" panose="020B0604020202020204" pitchFamily="34" charset="0"/>
              </a:rPr>
              <a:t>的所有点</a:t>
            </a:r>
          </a:p>
          <a:p>
            <a:r>
              <a:rPr kumimoji="0" lang="zh-CN" altLang="en-US" sz="3200" b="1">
                <a:latin typeface="Arial" panose="020B0604020202020204" pitchFamily="34" charset="0"/>
              </a:rPr>
              <a:t>组成的图形</a:t>
            </a:r>
            <a:r>
              <a:rPr kumimoji="0" lang="en-US" altLang="zh-CN" sz="3200" b="1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44640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 descr="白色大理石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161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做一做</a:t>
            </a:r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: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1775" y="908050"/>
            <a:ext cx="835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设</a:t>
            </a:r>
            <a:r>
              <a:rPr kumimoji="0" lang="en-US" altLang="zh-CN" sz="3200" b="1">
                <a:latin typeface="Arial" panose="020B0604020202020204" pitchFamily="34" charset="0"/>
              </a:rPr>
              <a:t>AB=3cm</a:t>
            </a:r>
            <a:r>
              <a:rPr kumimoji="0" lang="zh-CN" altLang="en-US" sz="3200" b="1">
                <a:latin typeface="Arial" panose="020B0604020202020204" pitchFamily="34" charset="0"/>
              </a:rPr>
              <a:t>，作图说明满足下列要求的图形：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634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>
                <a:latin typeface="Arial" panose="020B0604020202020204" pitchFamily="34" charset="0"/>
              </a:rPr>
              <a:t>（３）到点</a:t>
            </a:r>
            <a:r>
              <a:rPr kumimoji="0" lang="en-US" altLang="zh-CN" sz="3200" b="1">
                <a:latin typeface="Arial" panose="020B0604020202020204" pitchFamily="34" charset="0"/>
              </a:rPr>
              <a:t>A</a:t>
            </a:r>
            <a:r>
              <a:rPr kumimoji="0" lang="zh-CN" altLang="en-US" sz="3200" b="1">
                <a:latin typeface="Arial" panose="020B0604020202020204" pitchFamily="34" charset="0"/>
              </a:rPr>
              <a:t>的距离小于</a:t>
            </a:r>
            <a:r>
              <a:rPr kumimoji="0" lang="en-US" altLang="zh-CN" sz="3200" b="1">
                <a:latin typeface="Arial" panose="020B0604020202020204" pitchFamily="34" charset="0"/>
              </a:rPr>
              <a:t>2cm</a:t>
            </a:r>
            <a:r>
              <a:rPr kumimoji="0" lang="zh-CN" altLang="en-US" sz="3200" b="1">
                <a:latin typeface="Arial" panose="020B0604020202020204" pitchFamily="34" charset="0"/>
              </a:rPr>
              <a:t>，且到点Ｂ的距离</a:t>
            </a:r>
          </a:p>
          <a:p>
            <a:r>
              <a:rPr kumimoji="0" lang="zh-CN" altLang="en-US" sz="3200" b="1">
                <a:latin typeface="Arial" panose="020B0604020202020204" pitchFamily="34" charset="0"/>
              </a:rPr>
              <a:t>大于２的所有点组成的图形</a:t>
            </a:r>
            <a:r>
              <a:rPr kumimoji="0" lang="en-US" altLang="zh-CN" sz="3200" b="1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44640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变式练习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37945" y="1628800"/>
            <a:ext cx="781236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dirty="0"/>
              <a:t>设ＡＢ＝４</a:t>
            </a:r>
            <a:r>
              <a:rPr lang="en-US" altLang="zh-CN" sz="2800" dirty="0"/>
              <a:t>cm</a:t>
            </a:r>
            <a:r>
              <a:rPr lang="zh-CN" altLang="en-US" sz="2800" dirty="0"/>
              <a:t>，作图说明满足下列要求的图形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3850" y="2997200"/>
            <a:ext cx="8351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3200" b="1">
                <a:latin typeface="Arial" panose="020B0604020202020204" pitchFamily="34" charset="0"/>
              </a:rPr>
              <a:t>１．</a:t>
            </a:r>
            <a:r>
              <a:rPr kumimoji="0" lang="zh-CN" altLang="en-US" sz="4000" b="1">
                <a:latin typeface="Arial" panose="020B0604020202020204" pitchFamily="34" charset="0"/>
              </a:rPr>
              <a:t>和点Ａ的距离等于３</a:t>
            </a:r>
            <a:r>
              <a:rPr kumimoji="0" lang="en-US" altLang="zh-CN" sz="4000" b="1">
                <a:latin typeface="Arial" panose="020B0604020202020204" pitchFamily="34" charset="0"/>
              </a:rPr>
              <a:t>cm,</a:t>
            </a:r>
            <a:r>
              <a:rPr kumimoji="0" lang="zh-CN" altLang="en-US" sz="4000" b="1">
                <a:latin typeface="Arial" panose="020B0604020202020204" pitchFamily="34" charset="0"/>
              </a:rPr>
              <a:t>和点Ｂ的距离等于２</a:t>
            </a:r>
            <a:r>
              <a:rPr kumimoji="0" lang="en-US" altLang="zh-CN" sz="4000" b="1">
                <a:latin typeface="Arial" panose="020B0604020202020204" pitchFamily="34" charset="0"/>
              </a:rPr>
              <a:t>cm</a:t>
            </a:r>
            <a:r>
              <a:rPr kumimoji="0" lang="zh-CN" altLang="en-US" sz="4000" b="1">
                <a:latin typeface="Arial" panose="020B0604020202020204" pitchFamily="34" charset="0"/>
              </a:rPr>
              <a:t>的所有点组成的集合．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7239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603050405020304" pitchFamily="18" charset="0"/>
              </a:rPr>
              <a:t>圆是一种基本的几何图形，圆形物体在生活中随处可见，例如：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3077" name="Picture 5" descr="G:\海北初中\初三资料\课件\新建文件夹\13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198120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海北初中\初三资料\课件\新建文件夹\13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2098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海北初中\初三资料\课件\新建文件夹\133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180181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海北初中\初三资料\课件\新建文件夹\134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2098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海北初中\初三资料\课件\新建文件夹\135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13573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Documents and Settings\user\My Documents\My Pictures\p0000055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16938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Documents and Settings\user\My Documents\My Pictures\u=4081048634,2647385508&amp;gp=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19812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Documents and Settings\user\My Documents\My Pictures\u=3322687661,787514074&amp;gp=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17653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Documents and Settings\user\My Documents\My Pictures\u=1492802224,3324441549&amp;gp=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7175"/>
            <a:ext cx="1589088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Documents and Settings\user\My Documents\My Pictures\u=1528319166,273114971&amp;gp=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Documents and Settings\user\My Documents\My Pictures\u=983568294,4152111698&amp;gp=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变式练习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56792"/>
            <a:ext cx="792284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dirty="0"/>
              <a:t>设ＡＢ＝４</a:t>
            </a:r>
            <a:r>
              <a:rPr lang="en-US" altLang="zh-CN" sz="2800" dirty="0"/>
              <a:t>cm</a:t>
            </a:r>
            <a:r>
              <a:rPr lang="zh-CN" altLang="en-US" sz="2800" dirty="0"/>
              <a:t>，作图说明满足下列要求的图形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5101" y="4149080"/>
            <a:ext cx="8351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b="1" dirty="0">
                <a:latin typeface="Arial" panose="020B0604020202020204" pitchFamily="34" charset="0"/>
              </a:rPr>
              <a:t>２．和点Ａ的距离小于３</a:t>
            </a:r>
            <a:r>
              <a:rPr kumimoji="0" lang="en-US" altLang="zh-CN" b="1" dirty="0">
                <a:latin typeface="Arial" panose="020B0604020202020204" pitchFamily="34" charset="0"/>
              </a:rPr>
              <a:t>cm,</a:t>
            </a:r>
            <a:r>
              <a:rPr kumimoji="0" lang="zh-CN" altLang="en-US" b="1" dirty="0">
                <a:latin typeface="Arial" panose="020B0604020202020204" pitchFamily="34" charset="0"/>
              </a:rPr>
              <a:t>和点Ｂ的距离小于２</a:t>
            </a:r>
            <a:r>
              <a:rPr kumimoji="0" lang="en-US" altLang="zh-CN" b="1" dirty="0">
                <a:latin typeface="Arial" panose="020B0604020202020204" pitchFamily="34" charset="0"/>
              </a:rPr>
              <a:t>cm</a:t>
            </a:r>
            <a:r>
              <a:rPr kumimoji="0" lang="zh-CN" altLang="en-US" b="1" dirty="0">
                <a:latin typeface="Arial" panose="020B0604020202020204" pitchFamily="34" charset="0"/>
              </a:rPr>
              <a:t>的所有点组成的集合．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yuril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4963"/>
            <a:ext cx="3352800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3124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一根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3m</a:t>
            </a: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长的绳子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一端栓在柱子上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另一端栓着一只羊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请画出羊的活动区域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593725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latin typeface="Times New Roman" panose="02020603050405020304" pitchFamily="18" charset="0"/>
                <a:ea typeface="华文行楷" panose="02010800040101010101" pitchFamily="2" charset="-122"/>
              </a:rPr>
              <a:t>用一用</a:t>
            </a:r>
          </a:p>
        </p:txBody>
      </p:sp>
      <p:pic>
        <p:nvPicPr>
          <p:cNvPr id="36869" name="Picture 5" descr="y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/>
          <a:stretch>
            <a:fillRect/>
          </a:stretch>
        </p:blipFill>
        <p:spPr bwMode="auto">
          <a:xfrm>
            <a:off x="3790950" y="1600200"/>
            <a:ext cx="5353050" cy="52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4535488" y="3648075"/>
            <a:ext cx="2525712" cy="1458913"/>
            <a:chOff x="2784" y="2304"/>
            <a:chExt cx="1632" cy="921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2832" y="2361"/>
              <a:ext cx="1584" cy="864"/>
              <a:chOff x="2832" y="2365"/>
              <a:chExt cx="1584" cy="864"/>
            </a:xfrm>
          </p:grpSpPr>
          <p:sp>
            <p:nvSpPr>
              <p:cNvPr id="36872" name="Text Box 8"/>
              <p:cNvSpPr txBox="1">
                <a:spLocks noChangeArrowheads="1"/>
              </p:cNvSpPr>
              <p:nvPr/>
            </p:nvSpPr>
            <p:spPr bwMode="auto">
              <a:xfrm>
                <a:off x="3782" y="2685"/>
                <a:ext cx="1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0" cap="rnd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b="1">
                    <a:solidFill>
                      <a:srgbClr val="FF33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 flipH="1" flipV="1">
                <a:off x="2832" y="2365"/>
                <a:ext cx="1584" cy="86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2784" y="2304"/>
              <a:ext cx="96" cy="9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066800" y="381000"/>
            <a:ext cx="3581400" cy="3422650"/>
            <a:chOff x="384" y="144"/>
            <a:chExt cx="2256" cy="2156"/>
          </a:xfrm>
        </p:grpSpPr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>
              <a:off x="1562" y="166"/>
              <a:ext cx="64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384" y="144"/>
              <a:ext cx="2256" cy="2156"/>
              <a:chOff x="384" y="144"/>
              <a:chExt cx="2256" cy="2156"/>
            </a:xfrm>
          </p:grpSpPr>
          <p:sp>
            <p:nvSpPr>
              <p:cNvPr id="37893" name="Oval 5" descr="深色下对角线"/>
              <p:cNvSpPr>
                <a:spLocks noChangeArrowheads="1"/>
              </p:cNvSpPr>
              <p:nvPr/>
            </p:nvSpPr>
            <p:spPr bwMode="auto">
              <a:xfrm>
                <a:off x="602" y="144"/>
                <a:ext cx="1920" cy="1942"/>
              </a:xfrm>
              <a:prstGeom prst="ellipse">
                <a:avLst/>
              </a:prstGeom>
              <a:pattFill prst="dkDnDiag">
                <a:fgClr>
                  <a:srgbClr val="0080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>
                <a:off x="1562" y="166"/>
                <a:ext cx="0" cy="105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7895" name="Line 7"/>
              <p:cNvSpPr>
                <a:spLocks noChangeShapeType="1"/>
              </p:cNvSpPr>
              <p:nvPr/>
            </p:nvSpPr>
            <p:spPr bwMode="auto">
              <a:xfrm flipH="1">
                <a:off x="842" y="1222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7896" name="Line 8"/>
              <p:cNvSpPr>
                <a:spLocks noChangeShapeType="1"/>
              </p:cNvSpPr>
              <p:nvPr/>
            </p:nvSpPr>
            <p:spPr bwMode="auto">
              <a:xfrm>
                <a:off x="842" y="1222"/>
                <a:ext cx="0" cy="65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37897" name="Group 9"/>
              <p:cNvGrpSpPr>
                <a:grpSpLocks/>
              </p:cNvGrpSpPr>
              <p:nvPr/>
            </p:nvGrpSpPr>
            <p:grpSpPr bwMode="auto">
              <a:xfrm>
                <a:off x="864" y="188"/>
                <a:ext cx="1776" cy="2112"/>
                <a:chOff x="1462" y="1030"/>
                <a:chExt cx="1776" cy="2112"/>
              </a:xfrm>
            </p:grpSpPr>
            <p:sp>
              <p:nvSpPr>
                <p:cNvPr id="37898" name="Rectangle 10"/>
                <p:cNvSpPr>
                  <a:spLocks noChangeArrowheads="1"/>
                </p:cNvSpPr>
                <p:nvPr/>
              </p:nvSpPr>
              <p:spPr bwMode="auto">
                <a:xfrm>
                  <a:off x="1462" y="2086"/>
                  <a:ext cx="1728" cy="10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899" name="Rectangle 11"/>
                <p:cNvSpPr>
                  <a:spLocks noChangeArrowheads="1"/>
                </p:cNvSpPr>
                <p:nvPr/>
              </p:nvSpPr>
              <p:spPr bwMode="auto">
                <a:xfrm>
                  <a:off x="2182" y="1030"/>
                  <a:ext cx="1056" cy="11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7900" name="Text Box 12"/>
              <p:cNvSpPr txBox="1">
                <a:spLocks noChangeArrowheads="1"/>
              </p:cNvSpPr>
              <p:nvPr/>
            </p:nvSpPr>
            <p:spPr bwMode="auto">
              <a:xfrm>
                <a:off x="1658" y="454"/>
                <a:ext cx="43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000">
                    <a:latin typeface="黑体" panose="02010609060101010101" pitchFamily="49" charset="-122"/>
                    <a:ea typeface="黑体" panose="02010609060101010101" pitchFamily="49" charset="-122"/>
                  </a:rPr>
                  <a:t>5m</a:t>
                </a:r>
              </a:p>
            </p:txBody>
          </p:sp>
          <p:sp>
            <p:nvSpPr>
              <p:cNvPr id="37901" name="Text Box 13"/>
              <p:cNvSpPr txBox="1">
                <a:spLocks noChangeArrowheads="1"/>
              </p:cNvSpPr>
              <p:nvPr/>
            </p:nvSpPr>
            <p:spPr bwMode="auto">
              <a:xfrm>
                <a:off x="1562" y="1030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7902" name="Text Box 14"/>
              <p:cNvSpPr txBox="1">
                <a:spLocks noChangeArrowheads="1"/>
              </p:cNvSpPr>
              <p:nvPr/>
            </p:nvSpPr>
            <p:spPr bwMode="auto">
              <a:xfrm>
                <a:off x="986" y="1164"/>
                <a:ext cx="43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000">
                    <a:latin typeface="黑体" panose="02010609060101010101" pitchFamily="49" charset="-122"/>
                    <a:ea typeface="黑体" panose="02010609060101010101" pitchFamily="49" charset="-122"/>
                  </a:rPr>
                  <a:t>4m</a:t>
                </a:r>
              </a:p>
            </p:txBody>
          </p:sp>
          <p:sp>
            <p:nvSpPr>
              <p:cNvPr id="37903" name="Rectangle 15"/>
              <p:cNvSpPr>
                <a:spLocks noChangeArrowheads="1"/>
              </p:cNvSpPr>
              <p:nvPr/>
            </p:nvSpPr>
            <p:spPr bwMode="auto">
              <a:xfrm>
                <a:off x="384" y="1222"/>
                <a:ext cx="432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602" y="122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5603875" y="387350"/>
            <a:ext cx="3235325" cy="3422650"/>
            <a:chOff x="528" y="2164"/>
            <a:chExt cx="2038" cy="2156"/>
          </a:xfrm>
        </p:grpSpPr>
        <p:sp>
          <p:nvSpPr>
            <p:cNvPr id="37906" name="Oval 18" descr="深色下对角线"/>
            <p:cNvSpPr>
              <a:spLocks noChangeArrowheads="1"/>
            </p:cNvSpPr>
            <p:nvPr/>
          </p:nvSpPr>
          <p:spPr bwMode="auto">
            <a:xfrm>
              <a:off x="528" y="2164"/>
              <a:ext cx="1920" cy="1942"/>
            </a:xfrm>
            <a:prstGeom prst="ellipse">
              <a:avLst/>
            </a:prstGeom>
            <a:pattFill prst="dkDnDiag">
              <a:fgClr>
                <a:srgbClr val="008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790" y="2208"/>
              <a:ext cx="1776" cy="2112"/>
              <a:chOff x="1462" y="1030"/>
              <a:chExt cx="1776" cy="2112"/>
            </a:xfrm>
          </p:grpSpPr>
          <p:sp>
            <p:nvSpPr>
              <p:cNvPr id="37908" name="Rectangle 20"/>
              <p:cNvSpPr>
                <a:spLocks noChangeArrowheads="1"/>
              </p:cNvSpPr>
              <p:nvPr/>
            </p:nvSpPr>
            <p:spPr bwMode="auto">
              <a:xfrm>
                <a:off x="1462" y="2086"/>
                <a:ext cx="1728" cy="10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09" name="Rectangle 21"/>
              <p:cNvSpPr>
                <a:spLocks noChangeArrowheads="1"/>
              </p:cNvSpPr>
              <p:nvPr/>
            </p:nvSpPr>
            <p:spPr bwMode="auto">
              <a:xfrm>
                <a:off x="2182" y="1030"/>
                <a:ext cx="1056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7910" name="Group 22"/>
            <p:cNvGrpSpPr>
              <a:grpSpLocks/>
            </p:cNvGrpSpPr>
            <p:nvPr/>
          </p:nvGrpSpPr>
          <p:grpSpPr bwMode="auto">
            <a:xfrm>
              <a:off x="768" y="2186"/>
              <a:ext cx="1440" cy="1750"/>
              <a:chOff x="768" y="2186"/>
              <a:chExt cx="1440" cy="1750"/>
            </a:xfrm>
          </p:grpSpPr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1488" y="2186"/>
                <a:ext cx="0" cy="105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7912" name="Line 24"/>
              <p:cNvSpPr>
                <a:spLocks noChangeShapeType="1"/>
              </p:cNvSpPr>
              <p:nvPr/>
            </p:nvSpPr>
            <p:spPr bwMode="auto">
              <a:xfrm flipH="1">
                <a:off x="768" y="3242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7913" name="Line 25"/>
              <p:cNvSpPr>
                <a:spLocks noChangeShapeType="1"/>
              </p:cNvSpPr>
              <p:nvPr/>
            </p:nvSpPr>
            <p:spPr bwMode="auto">
              <a:xfrm>
                <a:off x="768" y="3242"/>
                <a:ext cx="0" cy="69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7914" name="Line 26"/>
              <p:cNvSpPr>
                <a:spLocks noChangeShapeType="1"/>
              </p:cNvSpPr>
              <p:nvPr/>
            </p:nvSpPr>
            <p:spPr bwMode="auto">
              <a:xfrm>
                <a:off x="1488" y="218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7915" name="Text Box 27"/>
              <p:cNvSpPr txBox="1">
                <a:spLocks noChangeArrowheads="1"/>
              </p:cNvSpPr>
              <p:nvPr/>
            </p:nvSpPr>
            <p:spPr bwMode="auto">
              <a:xfrm>
                <a:off x="1584" y="2474"/>
                <a:ext cx="43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000">
                    <a:latin typeface="黑体" panose="02010609060101010101" pitchFamily="49" charset="-122"/>
                    <a:ea typeface="黑体" panose="02010609060101010101" pitchFamily="49" charset="-122"/>
                  </a:rPr>
                  <a:t>5m</a:t>
                </a:r>
              </a:p>
            </p:txBody>
          </p:sp>
          <p:sp>
            <p:nvSpPr>
              <p:cNvPr id="37916" name="Text Box 28"/>
              <p:cNvSpPr txBox="1">
                <a:spLocks noChangeArrowheads="1"/>
              </p:cNvSpPr>
              <p:nvPr/>
            </p:nvSpPr>
            <p:spPr bwMode="auto">
              <a:xfrm>
                <a:off x="1488" y="3050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7917" name="Text Box 29"/>
              <p:cNvSpPr txBox="1">
                <a:spLocks noChangeArrowheads="1"/>
              </p:cNvSpPr>
              <p:nvPr/>
            </p:nvSpPr>
            <p:spPr bwMode="auto">
              <a:xfrm>
                <a:off x="912" y="3184"/>
                <a:ext cx="43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000">
                    <a:latin typeface="黑体" panose="02010609060101010101" pitchFamily="49" charset="-122"/>
                    <a:ea typeface="黑体" panose="02010609060101010101" pitchFamily="49" charset="-122"/>
                  </a:rPr>
                  <a:t>4m</a:t>
                </a:r>
              </a:p>
            </p:txBody>
          </p:sp>
        </p:grpSp>
      </p:grpSp>
      <p:grpSp>
        <p:nvGrpSpPr>
          <p:cNvPr id="37919" name="Group 31"/>
          <p:cNvGrpSpPr>
            <a:grpSpLocks/>
          </p:cNvGrpSpPr>
          <p:nvPr/>
        </p:nvGrpSpPr>
        <p:grpSpPr bwMode="auto">
          <a:xfrm>
            <a:off x="2895600" y="3429000"/>
            <a:ext cx="3587750" cy="2957513"/>
            <a:chOff x="1824" y="2160"/>
            <a:chExt cx="2260" cy="1863"/>
          </a:xfrm>
        </p:grpSpPr>
        <p:pic>
          <p:nvPicPr>
            <p:cNvPr id="37920" name="Picture 32" descr="zhengq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160"/>
              <a:ext cx="1872" cy="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3072" y="3696"/>
              <a:ext cx="10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imes New Roman" panose="02020603050405020304" pitchFamily="18" charset="0"/>
                  <a:ea typeface="华文行楷" panose="02010800040101010101" pitchFamily="2" charset="-122"/>
                </a:rPr>
                <a:t>正确答案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63713" y="1196975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40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车轮为什么做成圆形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88913"/>
            <a:ext cx="91424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4800" b="1">
              <a:solidFill>
                <a:srgbClr val="0000FF"/>
              </a:solidFill>
            </a:endParaRPr>
          </a:p>
        </p:txBody>
      </p:sp>
      <p:pic>
        <p:nvPicPr>
          <p:cNvPr id="19460" name="Picture 4" descr="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00663"/>
            <a:ext cx="22383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719638" y="1916113"/>
          <a:ext cx="4424362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Photo Editor 照片" r:id="rId4" imgW="1523810" imgH="857143" progId="MSPhotoEd.3">
                  <p:embed/>
                </p:oleObj>
              </mc:Choice>
              <mc:Fallback>
                <p:oleObj name="Photo Editor 照片" r:id="rId4" imgW="1523810" imgH="85714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88"/>
                      <a:stretch>
                        <a:fillRect/>
                      </a:stretch>
                    </p:blipFill>
                    <p:spPr bwMode="auto">
                      <a:xfrm>
                        <a:off x="4719638" y="1916113"/>
                        <a:ext cx="4424362" cy="252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23850" y="1989138"/>
          <a:ext cx="4176713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Photo Editor 照片" r:id="rId6" imgW="1828571" imgH="1238423" progId="MSPhotoEd.3">
                  <p:embed/>
                </p:oleObj>
              </mc:Choice>
              <mc:Fallback>
                <p:oleObj name="Photo Editor 照片" r:id="rId6" imgW="1828571" imgH="1238423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88" r="5508" b="12460"/>
                      <a:stretch>
                        <a:fillRect/>
                      </a:stretch>
                    </p:blipFill>
                    <p:spPr bwMode="auto">
                      <a:xfrm>
                        <a:off x="323850" y="1989138"/>
                        <a:ext cx="4176713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6659563" y="4868863"/>
          <a:ext cx="2484437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Photo Editor 照片" r:id="rId8" imgW="5714286" imgH="3809524" progId="MSPhotoEd.3">
                  <p:embed/>
                </p:oleObj>
              </mc:Choice>
              <mc:Fallback>
                <p:oleObj name="Photo Editor 照片" r:id="rId8" imgW="5714286" imgH="380952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32" t="24434" r="26688" b="21040"/>
                      <a:stretch>
                        <a:fillRect/>
                      </a:stretch>
                    </p:blipFill>
                    <p:spPr bwMode="auto">
                      <a:xfrm>
                        <a:off x="6659563" y="4868863"/>
                        <a:ext cx="2484437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2057400" y="914400"/>
            <a:ext cx="5486400" cy="739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 1. </a:t>
            </a:r>
            <a:r>
              <a:rPr lang="zh-CN" altLang="en-US" sz="4000" b="1">
                <a:latin typeface="Times New Roman" panose="02020603050405020304" pitchFamily="18" charset="0"/>
              </a:rPr>
              <a:t>创设情景，发现问题</a:t>
            </a:r>
          </a:p>
        </p:txBody>
      </p:sp>
      <p:pic>
        <p:nvPicPr>
          <p:cNvPr id="20483" name="Picture 1027" descr="flow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52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1028" descr="flower2"/>
          <p:cNvPicPr>
            <a:picLocks noChangeAspect="1" noChangeArrowheads="1"/>
          </p:cNvPicPr>
          <p:nvPr/>
        </p:nvPicPr>
        <p:blipFill>
          <a:blip r:embed="rId3">
            <a:lum bright="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425"/>
            <a:ext cx="154305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rgbClr val="FFFFFF"/>
          </a:solidFill>
          <a:ln w="0" cap="rnd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  <p:pic>
        <p:nvPicPr>
          <p:cNvPr id="21507" name="Picture 1027" descr="五环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WordArt 1028"/>
          <p:cNvSpPr>
            <a:spLocks noChangeArrowheads="1" noChangeShapeType="1" noTextEdit="1"/>
          </p:cNvSpPr>
          <p:nvPr/>
        </p:nvSpPr>
        <p:spPr bwMode="auto">
          <a:xfrm rot="5400000">
            <a:off x="2362200" y="2819400"/>
            <a:ext cx="4648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rnd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9" lon="20099999" rev="0"/>
              </a:camera>
              <a:lightRig rig="legacyNormal2" dir="t"/>
            </a:scene3d>
            <a:sp3d extrusionH="430200" prstMaterial="legacyPlastic">
              <a:extrusionClr>
                <a:srgbClr val="F0F84A"/>
              </a:extrusionClr>
              <a:contourClr>
                <a:srgbClr val="00FF00"/>
              </a:contourClr>
            </a:sp3d>
          </a:bodyPr>
          <a:lstStyle/>
          <a:p>
            <a:pPr algn="ctr" fontAlgn="auto"/>
            <a:r>
              <a:rPr lang="zh-CN" altLang="en-US" sz="3600" kern="10">
                <a:solidFill>
                  <a:srgbClr val="00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生活剪影</a:t>
            </a:r>
          </a:p>
        </p:txBody>
      </p:sp>
      <p:sp>
        <p:nvSpPr>
          <p:cNvPr id="21509" name="Text Box 1029"/>
          <p:cNvSpPr txBox="1">
            <a:spLocks noChangeArrowheads="1"/>
          </p:cNvSpPr>
          <p:nvPr/>
        </p:nvSpPr>
        <p:spPr bwMode="auto">
          <a:xfrm>
            <a:off x="914400" y="22860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cap="rnd">
                <a:solidFill>
                  <a:srgbClr val="FFFFF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kumimoji="0" lang="zh-CN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一石激起千层浪</a:t>
            </a:r>
          </a:p>
        </p:txBody>
      </p:sp>
      <p:sp>
        <p:nvSpPr>
          <p:cNvPr id="21510" name="Text Box 1030"/>
          <p:cNvSpPr txBox="1">
            <a:spLocks noChangeArrowheads="1"/>
          </p:cNvSpPr>
          <p:nvPr/>
        </p:nvSpPr>
        <p:spPr bwMode="auto">
          <a:xfrm>
            <a:off x="1295400" y="4038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cap="rnd">
                <a:solidFill>
                  <a:srgbClr val="FFFFF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kumimoji="0" lang="zh-CN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奥运五环</a:t>
            </a:r>
          </a:p>
        </p:txBody>
      </p:sp>
      <p:sp>
        <p:nvSpPr>
          <p:cNvPr id="21511" name="Text Box 1031"/>
          <p:cNvSpPr txBox="1">
            <a:spLocks noChangeArrowheads="1"/>
          </p:cNvSpPr>
          <p:nvPr/>
        </p:nvSpPr>
        <p:spPr bwMode="auto">
          <a:xfrm>
            <a:off x="6705600" y="4267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cap="rnd">
                <a:solidFill>
                  <a:srgbClr val="FFFFF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kumimoji="0" lang="zh-CN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福建土楼</a:t>
            </a:r>
          </a:p>
        </p:txBody>
      </p:sp>
      <p:sp>
        <p:nvSpPr>
          <p:cNvPr id="21512" name="Text Box 1032"/>
          <p:cNvSpPr txBox="1">
            <a:spLocks noChangeArrowheads="1"/>
          </p:cNvSpPr>
          <p:nvPr/>
        </p:nvSpPr>
        <p:spPr bwMode="auto">
          <a:xfrm>
            <a:off x="6781800" y="22860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cap="rnd">
                <a:solidFill>
                  <a:srgbClr val="FFFFF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kumimoji="0" lang="zh-CN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乐在其中</a:t>
            </a:r>
          </a:p>
        </p:txBody>
      </p:sp>
      <p:sp>
        <p:nvSpPr>
          <p:cNvPr id="21513" name="Text Box 1033"/>
          <p:cNvSpPr txBox="1">
            <a:spLocks noChangeArrowheads="1"/>
          </p:cNvSpPr>
          <p:nvPr/>
        </p:nvSpPr>
        <p:spPr bwMode="auto">
          <a:xfrm>
            <a:off x="6629400" y="60198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cap="rnd">
                <a:solidFill>
                  <a:srgbClr val="FFFFF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kumimoji="0" lang="zh-CN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小憩片刻</a:t>
            </a:r>
          </a:p>
        </p:txBody>
      </p:sp>
      <p:sp>
        <p:nvSpPr>
          <p:cNvPr id="21514" name="Text Box 1034"/>
          <p:cNvSpPr txBox="1">
            <a:spLocks noChangeArrowheads="1"/>
          </p:cNvSpPr>
          <p:nvPr/>
        </p:nvSpPr>
        <p:spPr bwMode="auto">
          <a:xfrm>
            <a:off x="1524000" y="60198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cap="rnd">
                <a:solidFill>
                  <a:srgbClr val="FFFFF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kumimoji="0" lang="zh-CN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祥子</a:t>
            </a:r>
          </a:p>
        </p:txBody>
      </p:sp>
      <p:pic>
        <p:nvPicPr>
          <p:cNvPr id="21515" name="Picture 1035" descr="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2311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036" descr="200005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037" descr="00005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3716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038" descr="000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21336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039" descr="福建圆形土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7526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兰花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2362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275" y="741363"/>
            <a:ext cx="59785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>
                <a:latin typeface="华文行楷" panose="02010800040101010101" pitchFamily="2" charset="-122"/>
                <a:ea typeface="华文行楷" panose="02010800040101010101" pitchFamily="2" charset="-122"/>
              </a:rPr>
              <a:t>圆形车轮为什么平稳</a:t>
            </a:r>
            <a:r>
              <a:rPr lang="en-US" altLang="zh-CN" sz="4800" b="1"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7772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accent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>
                <a:solidFill>
                  <a:schemeClr val="accent2"/>
                </a:solidFill>
                <a:latin typeface="宋体" panose="02010600030101010101" pitchFamily="2" charset="-122"/>
              </a:rPr>
              <a:t>车轮边缘上任意两点到轴心的距离都相等</a:t>
            </a:r>
            <a:r>
              <a:rPr lang="en-US" altLang="zh-CN" sz="3600" b="1">
                <a:solidFill>
                  <a:schemeClr val="accent2"/>
                </a:solidFill>
                <a:latin typeface="宋体" panose="02010600030101010101" pitchFamily="2" charset="-122"/>
              </a:rPr>
              <a:t>, </a:t>
            </a:r>
            <a:r>
              <a:rPr lang="zh-CN" altLang="en-US" sz="3600" b="1">
                <a:solidFill>
                  <a:schemeClr val="accent2"/>
                </a:solidFill>
                <a:latin typeface="宋体" panose="02010600030101010101" pitchFamily="2" charset="-122"/>
              </a:rPr>
              <a:t>任意一点到轴心的距离是一个定值</a:t>
            </a:r>
            <a:r>
              <a:rPr lang="en-US" altLang="zh-CN" sz="3600" b="1">
                <a:solidFill>
                  <a:schemeClr val="accent2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43000" y="42672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33CC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圆上的点到圆心的距离是一个定值</a:t>
            </a:r>
            <a:endParaRPr lang="zh-CN" altLang="en-US" sz="3600" b="1">
              <a:solidFill>
                <a:srgbClr val="33CC33"/>
              </a:solidFill>
              <a:latin typeface="宋体" panose="02010600030101010101" pitchFamily="2" charset="-122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03275" y="32004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</a:t>
            </a:r>
            <a:endParaRPr lang="en-US" altLang="zh-CN" sz="36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1676400"/>
            <a:ext cx="62484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0" y="1589088"/>
            <a:ext cx="62484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7772400" cy="1143000"/>
          </a:xfrm>
        </p:spPr>
        <p:txBody>
          <a:bodyPr/>
          <a:lstStyle/>
          <a:p>
            <a:r>
              <a:rPr lang="zh-CN" altLang="en-US">
                <a:ea typeface="隶书" panose="02010509060101010101" pitchFamily="49" charset="-122"/>
              </a:rPr>
              <a:t>思考：</a:t>
            </a:r>
            <a:r>
              <a:rPr lang="zh-CN" altLang="en-US" sz="2800">
                <a:solidFill>
                  <a:srgbClr val="FF6699"/>
                </a:solidFill>
                <a:ea typeface="隶书" panose="02010509060101010101" pitchFamily="49" charset="-122"/>
              </a:rPr>
              <a:t>如何用较简便的方法画出一个标准的圆呢？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1905000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观察下列画圆过程，由此请思考圆的形成过程？</a:t>
            </a:r>
          </a:p>
        </p:txBody>
      </p:sp>
      <p:sp>
        <p:nvSpPr>
          <p:cNvPr id="1030" name="AutoShape 6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295400" y="3505200"/>
            <a:ext cx="1143000" cy="7620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点击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191000" y="1219200"/>
            <a:ext cx="4953000" cy="2819400"/>
          </a:xfrm>
          <a:prstGeom prst="cloudCallout">
            <a:avLst>
              <a:gd name="adj1" fmla="val -39745"/>
              <a:gd name="adj2" fmla="val 7702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/>
              <a:t>我国古人很早对圆就有这样的认识了，战国时的</a:t>
            </a:r>
            <a:r>
              <a:rPr lang="en-US" altLang="zh-CN"/>
              <a:t>《</a:t>
            </a:r>
            <a:r>
              <a:rPr lang="zh-CN" altLang="en-US"/>
              <a:t>墨经</a:t>
            </a:r>
            <a:r>
              <a:rPr lang="en-US" altLang="zh-CN"/>
              <a:t>》</a:t>
            </a:r>
            <a:r>
              <a:rPr lang="zh-CN" altLang="en-US"/>
              <a:t>就有</a:t>
            </a:r>
            <a:r>
              <a:rPr lang="zh-CN" altLang="en-US">
                <a:latin typeface="Times New Roman" panose="02020603050405020304" pitchFamily="18" charset="0"/>
              </a:rPr>
              <a:t>“</a:t>
            </a:r>
            <a:r>
              <a:rPr lang="zh-CN" altLang="en-US"/>
              <a:t>圆，一中同长也</a:t>
            </a:r>
            <a:r>
              <a:rPr lang="zh-CN" altLang="en-US">
                <a:latin typeface="Times New Roman" panose="02020603050405020304" pitchFamily="18" charset="0"/>
              </a:rPr>
              <a:t>”</a:t>
            </a:r>
            <a:r>
              <a:rPr lang="zh-CN" altLang="en-US"/>
              <a:t>的记载，它是什么意思呢？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914400" y="5562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</a:rPr>
              <a:t>它的意思是圆上各点到圆心的距离都等于半径。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 autoUpdateAnimBg="0"/>
      <p:bldP spid="103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7620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思考：车轮为什么做成圆形？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试想一下，如果车轮不是圆的而是正方形的，坐车的人会是什么感觉？</a:t>
            </a:r>
          </a:p>
        </p:txBody>
      </p:sp>
      <p:sp>
        <p:nvSpPr>
          <p:cNvPr id="15364" name="AutoShape 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248400" y="3200400"/>
            <a:ext cx="1066800" cy="5334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演示</a:t>
            </a:r>
          </a:p>
        </p:txBody>
      </p:sp>
      <p:sp>
        <p:nvSpPr>
          <p:cNvPr id="15365" name="AutoShape 5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172200" y="4191000"/>
            <a:ext cx="1524000" cy="6858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原理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905000" y="2667000"/>
            <a:ext cx="11430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828800" y="4495800"/>
            <a:ext cx="1371600" cy="1295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38200"/>
          </a:xfrm>
        </p:spPr>
        <p:txBody>
          <a:bodyPr/>
          <a:lstStyle/>
          <a:p>
            <a:r>
              <a:rPr lang="zh-CN" altLang="en-US"/>
              <a:t>下面让我们一起认识下圆中的有关一些定义：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90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F3300"/>
                </a:solidFill>
              </a:rPr>
              <a:t>弦</a:t>
            </a:r>
            <a:r>
              <a:rPr lang="zh-CN" altLang="en-US"/>
              <a:t>：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CC0000"/>
                </a:solidFill>
              </a:rPr>
              <a:t>连接圆上任意两点的线段叫做弦。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38200"/>
            <a:ext cx="22098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696200" y="1066800"/>
            <a:ext cx="990600" cy="76200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315200" y="685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780463" y="1752600"/>
            <a:ext cx="363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0000"/>
                </a:solidFill>
              </a:rPr>
              <a:t>B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09600" y="1905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例：图中线段</a:t>
            </a:r>
            <a:r>
              <a:rPr lang="en-US" altLang="zh-CN"/>
              <a:t>AB</a:t>
            </a:r>
            <a:r>
              <a:rPr lang="zh-CN" altLang="en-US"/>
              <a:t>叫做弦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04800" y="2514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思考：一个圆上可画出多少条弦？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990600" y="2971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这些弦的长度有范围吗？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62000" y="34290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你能画出一条最长的弦吗？它与其它的弦有何不同？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477000" y="1905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8534400" y="914400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6934200" y="1295400"/>
            <a:ext cx="1524000" cy="76200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403" name="AutoShape 19">
            <a:hlinkClick r:id="rId6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800600" y="3048000"/>
            <a:ext cx="1066800" cy="3810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弦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28600" y="3886200"/>
            <a:ext cx="4540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7"/>
              </a:buBlip>
            </a:pPr>
            <a:r>
              <a:rPr lang="zh-CN" altLang="en-US" sz="3200">
                <a:solidFill>
                  <a:srgbClr val="FF3300"/>
                </a:solidFill>
              </a:rPr>
              <a:t>直径</a:t>
            </a:r>
            <a:r>
              <a:rPr lang="zh-CN" altLang="en-US" sz="3200"/>
              <a:t>：经过圆心的弦   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477000" y="129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7E714E"/>
                </a:solidFill>
              </a:rPr>
              <a:t>E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8518525" y="2395538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7E714E"/>
                </a:solidFill>
              </a:rPr>
              <a:t>F</a:t>
            </a: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7010400" y="1524000"/>
            <a:ext cx="1600200" cy="838200"/>
          </a:xfrm>
          <a:prstGeom prst="line">
            <a:avLst/>
          </a:prstGeom>
          <a:noFill/>
          <a:ln w="28575" cap="sq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914400" y="45720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如图中的线段</a:t>
            </a:r>
            <a:r>
              <a:rPr lang="en-US" altLang="zh-CN"/>
              <a:t>EF</a:t>
            </a:r>
            <a:r>
              <a:rPr lang="zh-CN" altLang="en-US"/>
              <a:t>，</a:t>
            </a:r>
            <a:r>
              <a:rPr lang="zh-CN" altLang="en-US">
                <a:solidFill>
                  <a:srgbClr val="FF6699"/>
                </a:solidFill>
              </a:rPr>
              <a:t>注</a:t>
            </a:r>
            <a:r>
              <a:rPr lang="zh-CN" altLang="en-US"/>
              <a:t>：圆中有无数条直径。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build="p" autoUpdateAnimBg="0"/>
      <p:bldP spid="16393" grpId="0" animBg="1"/>
      <p:bldP spid="16394" grpId="0" build="p" autoUpdateAnimBg="0"/>
      <p:bldP spid="16395" grpId="0" build="p" autoUpdateAnimBg="0"/>
      <p:bldP spid="16396" grpId="0" build="p" autoUpdateAnimBg="0"/>
      <p:bldP spid="16397" grpId="0" build="p" autoUpdateAnimBg="0"/>
      <p:bldP spid="16398" grpId="0" build="p" autoUpdateAnimBg="0"/>
      <p:bldP spid="16399" grpId="0" build="p" autoUpdateAnimBg="0"/>
      <p:bldP spid="16400" grpId="0" build="p" autoUpdateAnimBg="0"/>
      <p:bldP spid="16401" grpId="0" build="p" autoUpdateAnimBg="0"/>
      <p:bldP spid="16402" grpId="0" animBg="1"/>
      <p:bldP spid="16405" grpId="0" build="p" autoUpdateAnimBg="0"/>
      <p:bldP spid="16406" grpId="0" build="p" autoUpdateAnimBg="0"/>
      <p:bldP spid="16407" grpId="0" build="p" autoUpdateAnimBg="0"/>
      <p:bldP spid="16409" grpId="0" animBg="1"/>
      <p:bldP spid="16411" grpId="0" build="p" autoUpdateAnimBg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Designs\Blueprint.pot</Template>
  <TotalTime>270</TotalTime>
  <Words>916</Words>
  <Application>Microsoft Office PowerPoint</Application>
  <PresentationFormat>全屏显示(4:3)</PresentationFormat>
  <Paragraphs>103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黑体</vt:lpstr>
      <vt:lpstr>华文行楷</vt:lpstr>
      <vt:lpstr>华文新魏</vt:lpstr>
      <vt:lpstr>隶书</vt:lpstr>
      <vt:lpstr>宋体</vt:lpstr>
      <vt:lpstr>Arial</vt:lpstr>
      <vt:lpstr>Arial Black</vt:lpstr>
      <vt:lpstr>Tahoma</vt:lpstr>
      <vt:lpstr>Times New Roman</vt:lpstr>
      <vt:lpstr>Wingdings</vt:lpstr>
      <vt:lpstr>Blueprint</vt:lpstr>
      <vt:lpstr>Photo Editor 照片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思考：如何用较简便的方法画出一个标准的圆呢？</vt:lpstr>
      <vt:lpstr>PowerPoint 演示文稿</vt:lpstr>
      <vt:lpstr>下面让我们一起认识下圆中的有关一些定义：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变式练习</vt:lpstr>
      <vt:lpstr>变式练习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description/>
  <cp:lastModifiedBy>yuanyuan yuan</cp:lastModifiedBy>
  <cp:revision>2</cp:revision>
  <dcterms:created xsi:type="dcterms:W3CDTF">2006-09-12T12:25:21Z</dcterms:created>
  <dcterms:modified xsi:type="dcterms:W3CDTF">2016-08-04T08:52:31Z</dcterms:modified>
</cp:coreProperties>
</file>