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55" r:id="rId2"/>
    <p:sldId id="356" r:id="rId3"/>
    <p:sldId id="357" r:id="rId4"/>
    <p:sldId id="358" r:id="rId5"/>
    <p:sldId id="359" r:id="rId6"/>
    <p:sldId id="360" r:id="rId7"/>
    <p:sldId id="361" r:id="rId8"/>
    <p:sldId id="362" r:id="rId9"/>
    <p:sldId id="363" r:id="rId10"/>
    <p:sldId id="364" r:id="rId11"/>
    <p:sldId id="365" r:id="rId12"/>
    <p:sldId id="366" r:id="rId13"/>
    <p:sldId id="367" r:id="rId1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46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zh-CN" alt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124E3F2-6E89-4923-8C4C-B55B72F891A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25922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812C92-8B91-4CBA-BA50-A400D3DEDF34}" type="slidenum">
              <a:rPr lang="zh-CN" altLang="en-US"/>
              <a:pPr/>
              <a:t>7</a:t>
            </a:fld>
            <a:endParaRPr lang="en-US" altLang="zh-CN"/>
          </a:p>
        </p:txBody>
      </p:sp>
      <p:sp>
        <p:nvSpPr>
          <p:cNvPr id="11981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19811" name="备注占位符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119812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>
              <a:spcBef>
                <a:spcPct val="0"/>
              </a:spcBef>
            </a:pPr>
            <a:fld id="{7D5C6C7B-F8E5-4F92-BD4D-E31C38F021C3}" type="slidenum">
              <a:rPr lang="zh-CN" altLang="en-US"/>
              <a:pPr algn="r">
                <a:spcBef>
                  <a:spcPct val="0"/>
                </a:spcBef>
              </a:pPr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69193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B7BCE6-6781-48E4-B2F3-DD90B0645FD1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5355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FAB869-8BE0-4B06-A9F5-8FB39BD89C27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80156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6C51D2-3AAD-4DCC-90AD-3BCD72461757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5451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3E356C-89C7-4BBF-AB8F-ADEAE98E49BA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44925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30D7D6-1D08-446A-99E3-060FF4D188C6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7822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8374B-5D96-4A43-8F79-71FBF40D3FD2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81791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B62E34-A346-4CE7-96EF-5C7925798D20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42008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611097-EF90-43C2-BAF1-0276E6A3D8A7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67561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9F43F1-BF6C-473A-B1DA-3D8DC42F1AF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10838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DF10B4-A5EB-4BCE-8685-CEB57EB27291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6261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A24ECA-88B1-40FF-AB71-50D95C7B0CE0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14828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5C77B37-01D7-419A-8912-CBE3B5A8E818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标题 1"/>
          <p:cNvSpPr>
            <a:spLocks/>
          </p:cNvSpPr>
          <p:nvPr/>
        </p:nvSpPr>
        <p:spPr bwMode="auto">
          <a:xfrm>
            <a:off x="0" y="1227138"/>
            <a:ext cx="91440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4400" dirty="0">
                <a:latin typeface="Times New Roman" panose="02020603050405020304" pitchFamily="18" charset="0"/>
              </a:rPr>
              <a:t>24.1</a:t>
            </a:r>
            <a:r>
              <a:rPr lang="zh-CN" altLang="en-US" sz="4400" b="1" dirty="0">
                <a:latin typeface="Times New Roman" panose="02020603050405020304" pitchFamily="18" charset="0"/>
              </a:rPr>
              <a:t>　圆的有关性质</a:t>
            </a:r>
            <a:endParaRPr lang="zh-CN" altLang="en-US" sz="4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内容占位符 2"/>
          <p:cNvSpPr txBox="1">
            <a:spLocks/>
          </p:cNvSpPr>
          <p:nvPr/>
        </p:nvSpPr>
        <p:spPr bwMode="auto">
          <a:xfrm>
            <a:off x="179388" y="1268413"/>
            <a:ext cx="8964612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　　变式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　　如图，若将 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向下平移，当移到过圆心时，结论</a:t>
            </a:r>
            <a:b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BD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还成立吗？</a:t>
            </a:r>
            <a:endParaRPr lang="zh-CN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883" name="矩形 7"/>
          <p:cNvSpPr>
            <a:spLocks noChangeArrowheads="1"/>
          </p:cNvSpPr>
          <p:nvPr/>
        </p:nvSpPr>
        <p:spPr bwMode="auto">
          <a:xfrm>
            <a:off x="250825" y="328613"/>
            <a:ext cx="4752975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．利用新知　解决问题</a:t>
            </a:r>
            <a:endParaRPr lang="zh-CN" altLang="en-US" b="1">
              <a:latin typeface="宋体" panose="02010600030101010101" pitchFamily="2" charset="-122"/>
            </a:endParaRPr>
          </a:p>
        </p:txBody>
      </p:sp>
      <p:grpSp>
        <p:nvGrpSpPr>
          <p:cNvPr id="122884" name="Group 29"/>
          <p:cNvGrpSpPr>
            <a:grpSpLocks/>
          </p:cNvGrpSpPr>
          <p:nvPr/>
        </p:nvGrpSpPr>
        <p:grpSpPr bwMode="auto">
          <a:xfrm>
            <a:off x="2700338" y="2997200"/>
            <a:ext cx="3671887" cy="2663825"/>
            <a:chOff x="1701" y="935"/>
            <a:chExt cx="2313" cy="1678"/>
          </a:xfrm>
        </p:grpSpPr>
        <p:sp>
          <p:nvSpPr>
            <p:cNvPr id="122885" name="Text Box 6"/>
            <p:cNvSpPr txBox="1">
              <a:spLocks noChangeArrowheads="1"/>
            </p:cNvSpPr>
            <p:nvPr/>
          </p:nvSpPr>
          <p:spPr bwMode="auto">
            <a:xfrm>
              <a:off x="3289" y="1480"/>
              <a:ext cx="317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en-US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zh-CN" altLang="zh-CN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2886" name="Text Box 7"/>
            <p:cNvSpPr txBox="1">
              <a:spLocks noChangeArrowheads="1"/>
            </p:cNvSpPr>
            <p:nvPr/>
          </p:nvSpPr>
          <p:spPr bwMode="auto">
            <a:xfrm>
              <a:off x="2562" y="1751"/>
              <a:ext cx="31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122887" name="Text Box 8"/>
            <p:cNvSpPr txBox="1">
              <a:spLocks noChangeArrowheads="1"/>
            </p:cNvSpPr>
            <p:nvPr/>
          </p:nvSpPr>
          <p:spPr bwMode="auto">
            <a:xfrm>
              <a:off x="2018" y="1480"/>
              <a:ext cx="31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en-US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zh-CN" altLang="zh-CN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2888" name="Text Box 10"/>
            <p:cNvSpPr txBox="1">
              <a:spLocks noChangeArrowheads="1"/>
            </p:cNvSpPr>
            <p:nvPr/>
          </p:nvSpPr>
          <p:spPr bwMode="auto">
            <a:xfrm>
              <a:off x="1701" y="1570"/>
              <a:ext cx="31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en-US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zh-CN" altLang="zh-CN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2889" name="AutoShape 23"/>
            <p:cNvCxnSpPr>
              <a:cxnSpLocks noChangeShapeType="1"/>
              <a:stCxn id="122893" idx="2"/>
              <a:endCxn id="122893" idx="6"/>
            </p:cNvCxnSpPr>
            <p:nvPr/>
          </p:nvCxnSpPr>
          <p:spPr bwMode="auto">
            <a:xfrm>
              <a:off x="1919" y="1774"/>
              <a:ext cx="1696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2890" name="Text Box 6"/>
            <p:cNvSpPr txBox="1">
              <a:spLocks noChangeArrowheads="1"/>
            </p:cNvSpPr>
            <p:nvPr/>
          </p:nvSpPr>
          <p:spPr bwMode="auto">
            <a:xfrm>
              <a:off x="3606" y="1607"/>
              <a:ext cx="40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zh-CN" altLang="zh-CN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2891" name="Oval 26"/>
            <p:cNvSpPr>
              <a:spLocks noChangeAspect="1" noChangeArrowheads="1"/>
            </p:cNvSpPr>
            <p:nvPr/>
          </p:nvSpPr>
          <p:spPr bwMode="auto">
            <a:xfrm>
              <a:off x="2223" y="1230"/>
              <a:ext cx="1088" cy="1088"/>
            </a:xfrm>
            <a:prstGeom prst="ellips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zh-CN" altLang="en-US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122892" name="Oval 27"/>
            <p:cNvSpPr>
              <a:spLocks noChangeArrowheads="1"/>
            </p:cNvSpPr>
            <p:nvPr/>
          </p:nvSpPr>
          <p:spPr bwMode="auto">
            <a:xfrm>
              <a:off x="2742" y="1750"/>
              <a:ext cx="46" cy="4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zh-CN" altLang="en-US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122893" name="Oval 28"/>
            <p:cNvSpPr>
              <a:spLocks noChangeAspect="1" noChangeArrowheads="1"/>
            </p:cNvSpPr>
            <p:nvPr/>
          </p:nvSpPr>
          <p:spPr bwMode="auto">
            <a:xfrm>
              <a:off x="1928" y="935"/>
              <a:ext cx="1678" cy="1678"/>
            </a:xfrm>
            <a:prstGeom prst="ellips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zh-CN" altLang="en-US" sz="2800" b="1">
                <a:latin typeface="Times New Roman" panose="02020603050405020304" pitchFamily="18" charset="0"/>
              </a:endParaRPr>
            </a:p>
          </p:txBody>
        </p:sp>
      </p:grp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内容占位符 2"/>
          <p:cNvSpPr txBox="1">
            <a:spLocks/>
          </p:cNvSpPr>
          <p:nvPr/>
        </p:nvSpPr>
        <p:spPr bwMode="auto">
          <a:xfrm>
            <a:off x="179388" y="1268413"/>
            <a:ext cx="8964612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　　变式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　　如图，连接 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OA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OB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，设 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endParaRPr lang="en-US" altLang="zh-C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　　求证：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BD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endParaRPr lang="zh-CN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907" name="矩形 7"/>
          <p:cNvSpPr>
            <a:spLocks noChangeArrowheads="1"/>
          </p:cNvSpPr>
          <p:nvPr/>
        </p:nvSpPr>
        <p:spPr bwMode="auto">
          <a:xfrm>
            <a:off x="250825" y="328613"/>
            <a:ext cx="4752975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．利用新知　解决问题</a:t>
            </a:r>
            <a:endParaRPr lang="zh-CN" altLang="en-US" b="1">
              <a:latin typeface="宋体" panose="02010600030101010101" pitchFamily="2" charset="-122"/>
            </a:endParaRPr>
          </a:p>
        </p:txBody>
      </p:sp>
      <p:grpSp>
        <p:nvGrpSpPr>
          <p:cNvPr id="123908" name="Group 19"/>
          <p:cNvGrpSpPr>
            <a:grpSpLocks/>
          </p:cNvGrpSpPr>
          <p:nvPr/>
        </p:nvGrpSpPr>
        <p:grpSpPr bwMode="auto">
          <a:xfrm>
            <a:off x="2700338" y="3429000"/>
            <a:ext cx="3671887" cy="1922463"/>
            <a:chOff x="1338" y="2364"/>
            <a:chExt cx="2313" cy="1211"/>
          </a:xfrm>
        </p:grpSpPr>
        <p:sp>
          <p:nvSpPr>
            <p:cNvPr id="123909" name="Text Box 6"/>
            <p:cNvSpPr txBox="1">
              <a:spLocks noChangeArrowheads="1"/>
            </p:cNvSpPr>
            <p:nvPr/>
          </p:nvSpPr>
          <p:spPr bwMode="auto">
            <a:xfrm>
              <a:off x="2699" y="3249"/>
              <a:ext cx="317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en-US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zh-CN" altLang="zh-CN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3910" name="Text Box 7"/>
            <p:cNvSpPr txBox="1">
              <a:spLocks noChangeArrowheads="1"/>
            </p:cNvSpPr>
            <p:nvPr/>
          </p:nvSpPr>
          <p:spPr bwMode="auto">
            <a:xfrm>
              <a:off x="2199" y="2885"/>
              <a:ext cx="31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123911" name="Text Box 8"/>
            <p:cNvSpPr txBox="1">
              <a:spLocks noChangeArrowheads="1"/>
            </p:cNvSpPr>
            <p:nvPr/>
          </p:nvSpPr>
          <p:spPr bwMode="auto">
            <a:xfrm>
              <a:off x="1791" y="3249"/>
              <a:ext cx="31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en-US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zh-CN" altLang="zh-CN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3912" name="Text Box 10"/>
            <p:cNvSpPr txBox="1">
              <a:spLocks noChangeArrowheads="1"/>
            </p:cNvSpPr>
            <p:nvPr/>
          </p:nvSpPr>
          <p:spPr bwMode="auto">
            <a:xfrm>
              <a:off x="1338" y="3203"/>
              <a:ext cx="31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en-US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zh-CN" altLang="zh-CN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3913" name="AutoShape 12"/>
            <p:cNvCxnSpPr>
              <a:cxnSpLocks noChangeShapeType="1"/>
            </p:cNvCxnSpPr>
            <p:nvPr/>
          </p:nvCxnSpPr>
          <p:spPr bwMode="auto">
            <a:xfrm>
              <a:off x="1556" y="3294"/>
              <a:ext cx="1696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3914" name="Text Box 6"/>
            <p:cNvSpPr txBox="1">
              <a:spLocks noChangeArrowheads="1"/>
            </p:cNvSpPr>
            <p:nvPr/>
          </p:nvSpPr>
          <p:spPr bwMode="auto">
            <a:xfrm>
              <a:off x="3243" y="3158"/>
              <a:ext cx="40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zh-CN" altLang="zh-CN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3915" name="Oval 14"/>
            <p:cNvSpPr>
              <a:spLocks noChangeAspect="1" noChangeArrowheads="1"/>
            </p:cNvSpPr>
            <p:nvPr/>
          </p:nvSpPr>
          <p:spPr bwMode="auto">
            <a:xfrm>
              <a:off x="1860" y="2364"/>
              <a:ext cx="1088" cy="1088"/>
            </a:xfrm>
            <a:prstGeom prst="ellips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zh-CN" altLang="en-US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123916" name="Oval 15"/>
            <p:cNvSpPr>
              <a:spLocks noChangeArrowheads="1"/>
            </p:cNvSpPr>
            <p:nvPr/>
          </p:nvSpPr>
          <p:spPr bwMode="auto">
            <a:xfrm>
              <a:off x="2379" y="2884"/>
              <a:ext cx="46" cy="4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zh-CN" altLang="en-US" sz="2800" b="1">
                <a:latin typeface="Times New Roman" panose="02020603050405020304" pitchFamily="18" charset="0"/>
              </a:endParaRPr>
            </a:p>
          </p:txBody>
        </p:sp>
        <p:cxnSp>
          <p:nvCxnSpPr>
            <p:cNvPr id="123917" name="AutoShape 17"/>
            <p:cNvCxnSpPr>
              <a:cxnSpLocks noChangeShapeType="1"/>
              <a:endCxn id="123916" idx="3"/>
            </p:cNvCxnSpPr>
            <p:nvPr/>
          </p:nvCxnSpPr>
          <p:spPr bwMode="auto">
            <a:xfrm flipV="1">
              <a:off x="1565" y="2923"/>
              <a:ext cx="821" cy="37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3918" name="AutoShape 18"/>
            <p:cNvCxnSpPr>
              <a:cxnSpLocks noChangeShapeType="1"/>
              <a:endCxn id="123916" idx="5"/>
            </p:cNvCxnSpPr>
            <p:nvPr/>
          </p:nvCxnSpPr>
          <p:spPr bwMode="auto">
            <a:xfrm flipH="1" flipV="1">
              <a:off x="2418" y="2923"/>
              <a:ext cx="825" cy="37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内容占位符 2"/>
          <p:cNvSpPr txBox="1">
            <a:spLocks/>
          </p:cNvSpPr>
          <p:nvPr/>
        </p:nvSpPr>
        <p:spPr bwMode="auto">
          <a:xfrm>
            <a:off x="179388" y="1268413"/>
            <a:ext cx="8964612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　　变式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　　连接 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OC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OD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，设 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OC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OD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endParaRPr lang="en-US" altLang="zh-C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　　求证：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BD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</a:p>
        </p:txBody>
      </p:sp>
      <p:sp>
        <p:nvSpPr>
          <p:cNvPr id="124931" name="矩形 7"/>
          <p:cNvSpPr>
            <a:spLocks noChangeArrowheads="1"/>
          </p:cNvSpPr>
          <p:nvPr/>
        </p:nvSpPr>
        <p:spPr bwMode="auto">
          <a:xfrm>
            <a:off x="250825" y="328613"/>
            <a:ext cx="4752975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．利用新知　解决问题</a:t>
            </a:r>
            <a:endParaRPr lang="zh-CN" altLang="en-US" b="1">
              <a:latin typeface="宋体" panose="02010600030101010101" pitchFamily="2" charset="-122"/>
            </a:endParaRPr>
          </a:p>
        </p:txBody>
      </p:sp>
      <p:grpSp>
        <p:nvGrpSpPr>
          <p:cNvPr id="124932" name="Group 21"/>
          <p:cNvGrpSpPr>
            <a:grpSpLocks/>
          </p:cNvGrpSpPr>
          <p:nvPr/>
        </p:nvGrpSpPr>
        <p:grpSpPr bwMode="auto">
          <a:xfrm>
            <a:off x="2627313" y="3284538"/>
            <a:ext cx="3384550" cy="2663825"/>
            <a:chOff x="3515" y="1842"/>
            <a:chExt cx="2132" cy="1678"/>
          </a:xfrm>
        </p:grpSpPr>
        <p:sp>
          <p:nvSpPr>
            <p:cNvPr id="124933" name="Line 19"/>
            <p:cNvSpPr>
              <a:spLocks noChangeShapeType="1"/>
            </p:cNvSpPr>
            <p:nvPr/>
          </p:nvSpPr>
          <p:spPr bwMode="auto">
            <a:xfrm flipV="1">
              <a:off x="4105" y="2680"/>
              <a:ext cx="408" cy="3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934" name="Line 20"/>
            <p:cNvSpPr>
              <a:spLocks noChangeShapeType="1"/>
            </p:cNvSpPr>
            <p:nvPr/>
          </p:nvSpPr>
          <p:spPr bwMode="auto">
            <a:xfrm>
              <a:off x="4513" y="2683"/>
              <a:ext cx="408" cy="3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935" name="Text Box 6"/>
            <p:cNvSpPr txBox="1">
              <a:spLocks noChangeArrowheads="1"/>
            </p:cNvSpPr>
            <p:nvPr/>
          </p:nvSpPr>
          <p:spPr bwMode="auto">
            <a:xfrm>
              <a:off x="4786" y="2968"/>
              <a:ext cx="317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en-US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zh-CN" altLang="zh-CN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4936" name="Text Box 7"/>
            <p:cNvSpPr txBox="1">
              <a:spLocks noChangeArrowheads="1"/>
            </p:cNvSpPr>
            <p:nvPr/>
          </p:nvSpPr>
          <p:spPr bwMode="auto">
            <a:xfrm>
              <a:off x="4241" y="2432"/>
              <a:ext cx="31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124937" name="Text Box 8"/>
            <p:cNvSpPr txBox="1">
              <a:spLocks noChangeArrowheads="1"/>
            </p:cNvSpPr>
            <p:nvPr/>
          </p:nvSpPr>
          <p:spPr bwMode="auto">
            <a:xfrm>
              <a:off x="4014" y="2968"/>
              <a:ext cx="31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en-US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zh-CN" altLang="zh-CN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4938" name="Text Box 10"/>
            <p:cNvSpPr txBox="1">
              <a:spLocks noChangeArrowheads="1"/>
            </p:cNvSpPr>
            <p:nvPr/>
          </p:nvSpPr>
          <p:spPr bwMode="auto">
            <a:xfrm>
              <a:off x="3515" y="2923"/>
              <a:ext cx="31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en-US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zh-CN" altLang="zh-CN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4939" name="AutoShape 12"/>
            <p:cNvCxnSpPr>
              <a:cxnSpLocks noChangeShapeType="1"/>
            </p:cNvCxnSpPr>
            <p:nvPr/>
          </p:nvCxnSpPr>
          <p:spPr bwMode="auto">
            <a:xfrm>
              <a:off x="3742" y="3022"/>
              <a:ext cx="1542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4940" name="Text Box 6"/>
            <p:cNvSpPr txBox="1">
              <a:spLocks noChangeArrowheads="1"/>
            </p:cNvSpPr>
            <p:nvPr/>
          </p:nvSpPr>
          <p:spPr bwMode="auto">
            <a:xfrm>
              <a:off x="5239" y="2931"/>
              <a:ext cx="40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zh-CN" altLang="zh-CN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4941" name="Oval 15"/>
            <p:cNvSpPr>
              <a:spLocks noChangeArrowheads="1"/>
            </p:cNvSpPr>
            <p:nvPr/>
          </p:nvSpPr>
          <p:spPr bwMode="auto">
            <a:xfrm>
              <a:off x="4488" y="2657"/>
              <a:ext cx="46" cy="4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zh-CN" altLang="en-US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124942" name="Oval 16"/>
            <p:cNvSpPr>
              <a:spLocks noChangeAspect="1" noChangeArrowheads="1"/>
            </p:cNvSpPr>
            <p:nvPr/>
          </p:nvSpPr>
          <p:spPr bwMode="auto">
            <a:xfrm>
              <a:off x="3674" y="1842"/>
              <a:ext cx="1678" cy="1678"/>
            </a:xfrm>
            <a:prstGeom prst="ellips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zh-CN" altLang="en-US" sz="2800" b="1">
                <a:latin typeface="Times New Roman" panose="02020603050405020304" pitchFamily="18" charset="0"/>
              </a:endParaRPr>
            </a:p>
          </p:txBody>
        </p:sp>
      </p:grp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内容占位符 2"/>
          <p:cNvSpPr>
            <a:spLocks noGrp="1"/>
          </p:cNvSpPr>
          <p:nvPr>
            <p:ph idx="4294967295"/>
          </p:nvPr>
        </p:nvSpPr>
        <p:spPr>
          <a:xfrm>
            <a:off x="-538163" y="1268413"/>
            <a:ext cx="9496426" cy="3711575"/>
          </a:xfrm>
          <a:ln/>
        </p:spPr>
        <p:txBody>
          <a:bodyPr>
            <a:spAutoFit/>
          </a:bodyPr>
          <a:lstStyle/>
          <a:p>
            <a:pPr marL="712788" indent="-712788"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　　内容：</a:t>
            </a:r>
            <a:b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　　垂径定理：垂直于弦的直径平分弦，并且平分弦所对的两条弧．</a:t>
            </a:r>
            <a:b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①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构造直角三角形，垂径定理和勾股定理有机结合是计算弦长、半径和弦心距等问题的方法．</a:t>
            </a:r>
            <a:b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②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技巧：重要辅助线是过圆心作弦的垂线．</a:t>
            </a:r>
          </a:p>
          <a:p>
            <a:pPr marL="712788" indent="-712788"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重要思路：（由）垂径定理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构造直角三角形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</a:p>
          <a:p>
            <a:pPr marL="712788" indent="-712788"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（结合）勾股定理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建立方程．</a:t>
            </a:r>
          </a:p>
        </p:txBody>
      </p:sp>
      <p:sp>
        <p:nvSpPr>
          <p:cNvPr id="125955" name="矩形 7"/>
          <p:cNvSpPr>
            <a:spLocks noChangeArrowheads="1"/>
          </p:cNvSpPr>
          <p:nvPr/>
        </p:nvSpPr>
        <p:spPr bwMode="auto">
          <a:xfrm>
            <a:off x="250825" y="328613"/>
            <a:ext cx="273685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．归纳小结</a:t>
            </a:r>
            <a:endParaRPr lang="zh-CN" altLang="en-US" b="1">
              <a:latin typeface="宋体" panose="02010600030101010101" pitchFamily="2" charset="-122"/>
            </a:endParaRPr>
          </a:p>
        </p:txBody>
      </p: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内容占位符 2"/>
          <p:cNvSpPr>
            <a:spLocks noGrp="1"/>
          </p:cNvSpPr>
          <p:nvPr>
            <p:ph idx="4294967295"/>
          </p:nvPr>
        </p:nvSpPr>
        <p:spPr>
          <a:xfrm>
            <a:off x="179388" y="1773238"/>
            <a:ext cx="8893175" cy="1373187"/>
          </a:xfrm>
          <a:ln/>
        </p:spPr>
        <p:txBody>
          <a:bodyPr>
            <a:spAutoFit/>
          </a:bodyPr>
          <a:lstStyle/>
          <a:p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本课是在学生已经学习了圆的有关概念的基础上开始研究圆的性质，包括圆的轴对称性以及垂径定理，并应用垂径定理及其推论解决问题．</a:t>
            </a:r>
          </a:p>
        </p:txBody>
      </p:sp>
      <p:sp>
        <p:nvSpPr>
          <p:cNvPr id="113667" name="Text Box 5"/>
          <p:cNvSpPr txBox="1">
            <a:spLocks noChangeArrowheads="1"/>
          </p:cNvSpPr>
          <p:nvPr/>
        </p:nvSpPr>
        <p:spPr bwMode="auto">
          <a:xfrm>
            <a:off x="250825" y="620713"/>
            <a:ext cx="30241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zh-CN" altLang="en-US" sz="4000" b="1">
                <a:latin typeface="宋体" panose="02010600030101010101" pitchFamily="2" charset="-122"/>
              </a:rPr>
              <a:t>课件说</a:t>
            </a:r>
            <a:r>
              <a:rPr lang="zh-CN" altLang="en-US" sz="4000" b="1"/>
              <a:t>明</a:t>
            </a:r>
          </a:p>
        </p:txBody>
      </p: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内容占位符 2"/>
          <p:cNvSpPr txBox="1">
            <a:spLocks/>
          </p:cNvSpPr>
          <p:nvPr/>
        </p:nvSpPr>
        <p:spPr bwMode="auto">
          <a:xfrm>
            <a:off x="179388" y="1773238"/>
            <a:ext cx="8964612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学习目标：</a:t>
            </a:r>
            <a:b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zh-CN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理解圆的轴对称性，会运用垂径定理解决有关的</a:t>
            </a:r>
            <a:b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　  </a:t>
            </a:r>
            <a:r>
              <a:rPr lang="zh-CN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证明、计算和作图问题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b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zh-CN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感受类比、转化、数形结合、方程等数学思想和</a:t>
            </a:r>
            <a:b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　  </a:t>
            </a:r>
            <a:r>
              <a:rPr lang="zh-CN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方法，在实验、观察、猜想、抽象、概括、推理</a:t>
            </a:r>
            <a:b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　  </a:t>
            </a:r>
            <a:r>
              <a:rPr lang="zh-CN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的过程中发展逻辑思维能力和识图能力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</a:p>
          <a:p>
            <a:pPr>
              <a:spcBef>
                <a:spcPct val="0"/>
              </a:spcBef>
            </a:pP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学习重点：</a:t>
            </a:r>
            <a:b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垂径定理及其推论．</a:t>
            </a:r>
          </a:p>
        </p:txBody>
      </p:sp>
      <p:sp>
        <p:nvSpPr>
          <p:cNvPr id="114691" name="Text Box 5"/>
          <p:cNvSpPr txBox="1">
            <a:spLocks noChangeArrowheads="1"/>
          </p:cNvSpPr>
          <p:nvPr/>
        </p:nvSpPr>
        <p:spPr bwMode="auto">
          <a:xfrm>
            <a:off x="250825" y="620713"/>
            <a:ext cx="30241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zh-CN" altLang="en-US" sz="4000" b="1">
                <a:latin typeface="宋体" panose="02010600030101010101" pitchFamily="2" charset="-122"/>
              </a:rPr>
              <a:t>课件说</a:t>
            </a:r>
            <a:r>
              <a:rPr lang="zh-CN" altLang="en-US" sz="4000" b="1"/>
              <a:t>明</a:t>
            </a:r>
          </a:p>
        </p:txBody>
      </p: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内容占位符 2"/>
          <p:cNvSpPr>
            <a:spLocks noGrp="1"/>
          </p:cNvSpPr>
          <p:nvPr>
            <p:ph idx="4294967295"/>
          </p:nvPr>
        </p:nvSpPr>
        <p:spPr>
          <a:xfrm>
            <a:off x="179388" y="1268413"/>
            <a:ext cx="9288462" cy="1800225"/>
          </a:xfrm>
          <a:ln/>
        </p:spPr>
        <p:txBody>
          <a:bodyPr>
            <a:spAutoFit/>
          </a:bodyPr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　　如图，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1 400 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多年前，我国隋代建造的赵州石拱桥</a:t>
            </a:r>
            <a:b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主桥拱是圆弧形，它的跨度（弧所对的弦长）是 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37 m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b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拱高（弧的中点到弦的距离）为 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7.23 m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，求赵州桥主桥</a:t>
            </a:r>
            <a:b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拱的半径（精确到 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0.1 m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</a:p>
        </p:txBody>
      </p:sp>
      <p:sp>
        <p:nvSpPr>
          <p:cNvPr id="115715" name="矩形 6"/>
          <p:cNvSpPr>
            <a:spLocks noChangeArrowheads="1"/>
          </p:cNvSpPr>
          <p:nvPr/>
        </p:nvSpPr>
        <p:spPr bwMode="auto">
          <a:xfrm>
            <a:off x="250825" y="328613"/>
            <a:ext cx="4752975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/>
              <a:t>．</a:t>
            </a:r>
            <a:r>
              <a:rPr lang="zh-CN" altLang="en-US" b="1"/>
              <a:t>创设情境，导入新知</a:t>
            </a:r>
            <a:endParaRPr lang="zh-CN" altLang="en-US">
              <a:latin typeface="宋体" panose="02010600030101010101" pitchFamily="2" charset="-122"/>
            </a:endParaRPr>
          </a:p>
        </p:txBody>
      </p:sp>
      <p:pic>
        <p:nvPicPr>
          <p:cNvPr id="115716" name="Picture 8" descr="082-1##赵州桥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3068638"/>
            <a:ext cx="4679950" cy="336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图片 6" descr="t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内容占位符 2"/>
          <p:cNvSpPr>
            <a:spLocks noGrp="1"/>
          </p:cNvSpPr>
          <p:nvPr>
            <p:ph idx="4294967295"/>
          </p:nvPr>
        </p:nvSpPr>
        <p:spPr>
          <a:xfrm>
            <a:off x="179388" y="1268413"/>
            <a:ext cx="8964612" cy="1384300"/>
          </a:xfrm>
          <a:ln/>
        </p:spPr>
        <p:txBody>
          <a:bodyPr>
            <a:spAutoFit/>
          </a:bodyPr>
          <a:lstStyle/>
          <a:p>
            <a:pPr marL="0" indent="0"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zh-CN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请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拿出准备好的圆形</a:t>
            </a:r>
            <a:r>
              <a:rPr lang="zh-CN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纸片，沿着它的直径翻折，重复做几次，你发现了什么？由此你能猜想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哪</a:t>
            </a:r>
            <a:r>
              <a:rPr lang="zh-CN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些线段相等？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哪</a:t>
            </a:r>
            <a:r>
              <a:rPr lang="zh-CN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些弧相等？</a:t>
            </a:r>
            <a:endParaRPr lang="zh-CN" altLang="en-US" sz="28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6739" name="矩形 6"/>
          <p:cNvSpPr>
            <a:spLocks noChangeArrowheads="1"/>
          </p:cNvSpPr>
          <p:nvPr/>
        </p:nvSpPr>
        <p:spPr bwMode="auto">
          <a:xfrm>
            <a:off x="250825" y="328613"/>
            <a:ext cx="2665413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．探究新知</a:t>
            </a:r>
          </a:p>
        </p:txBody>
      </p:sp>
      <p:pic>
        <p:nvPicPr>
          <p:cNvPr id="2" name="图片 6" descr="t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矩形 7"/>
          <p:cNvSpPr>
            <a:spLocks noChangeArrowheads="1"/>
          </p:cNvSpPr>
          <p:nvPr/>
        </p:nvSpPr>
        <p:spPr bwMode="auto">
          <a:xfrm>
            <a:off x="250825" y="328613"/>
            <a:ext cx="2665413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．获得新知</a:t>
            </a:r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179388" y="1268413"/>
            <a:ext cx="896461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　　垂径定理：垂直于弦的直径平分弦，并且平分弦所对的两条弧</a:t>
            </a:r>
            <a:r>
              <a:rPr lang="en-US" altLang="zh-CN" sz="2800" b="1">
                <a:latin typeface="Times New Roman" panose="02020603050405020304" pitchFamily="18" charset="0"/>
              </a:rPr>
              <a:t>.</a:t>
            </a:r>
          </a:p>
        </p:txBody>
      </p:sp>
      <p:grpSp>
        <p:nvGrpSpPr>
          <p:cNvPr id="117764" name="Group 23"/>
          <p:cNvGrpSpPr>
            <a:grpSpLocks/>
          </p:cNvGrpSpPr>
          <p:nvPr/>
        </p:nvGrpSpPr>
        <p:grpSpPr bwMode="auto">
          <a:xfrm>
            <a:off x="3275013" y="2565400"/>
            <a:ext cx="2087562" cy="2909888"/>
            <a:chOff x="2063" y="1616"/>
            <a:chExt cx="1315" cy="1833"/>
          </a:xfrm>
        </p:grpSpPr>
        <p:sp>
          <p:nvSpPr>
            <p:cNvPr id="117765" name="Oval 9"/>
            <p:cNvSpPr>
              <a:spLocks noChangeArrowheads="1"/>
            </p:cNvSpPr>
            <p:nvPr/>
          </p:nvSpPr>
          <p:spPr bwMode="auto">
            <a:xfrm>
              <a:off x="2108" y="1898"/>
              <a:ext cx="1270" cy="127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zh-CN" altLang="en-US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117766" name="Text Box 6"/>
            <p:cNvSpPr txBox="1">
              <a:spLocks noChangeArrowheads="1"/>
            </p:cNvSpPr>
            <p:nvPr/>
          </p:nvSpPr>
          <p:spPr bwMode="auto">
            <a:xfrm>
              <a:off x="3151" y="2850"/>
              <a:ext cx="22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en-US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zh-CN" altLang="zh-CN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7767" name="Text Box 7"/>
            <p:cNvSpPr txBox="1">
              <a:spLocks noChangeArrowheads="1"/>
            </p:cNvSpPr>
            <p:nvPr/>
          </p:nvSpPr>
          <p:spPr bwMode="auto">
            <a:xfrm>
              <a:off x="2471" y="2342"/>
              <a:ext cx="31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117768" name="Text Box 8"/>
            <p:cNvSpPr txBox="1">
              <a:spLocks noChangeArrowheads="1"/>
            </p:cNvSpPr>
            <p:nvPr/>
          </p:nvSpPr>
          <p:spPr bwMode="auto">
            <a:xfrm>
              <a:off x="2063" y="2896"/>
              <a:ext cx="31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en-US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zh-CN" altLang="zh-CN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7769" name="Text Box 10"/>
            <p:cNvSpPr txBox="1">
              <a:spLocks noChangeArrowheads="1"/>
            </p:cNvSpPr>
            <p:nvPr/>
          </p:nvSpPr>
          <p:spPr bwMode="auto">
            <a:xfrm>
              <a:off x="2608" y="1616"/>
              <a:ext cx="31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en-US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zh-CN" altLang="zh-CN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7770" name="AutoShape 15"/>
            <p:cNvCxnSpPr>
              <a:cxnSpLocks noChangeShapeType="1"/>
              <a:stCxn id="117765" idx="0"/>
              <a:endCxn id="117765" idx="4"/>
            </p:cNvCxnSpPr>
            <p:nvPr/>
          </p:nvCxnSpPr>
          <p:spPr bwMode="auto">
            <a:xfrm>
              <a:off x="2743" y="1889"/>
              <a:ext cx="0" cy="128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7771" name="AutoShape 16"/>
            <p:cNvCxnSpPr>
              <a:cxnSpLocks noChangeShapeType="1"/>
              <a:stCxn id="117765" idx="3"/>
              <a:endCxn id="117765" idx="5"/>
            </p:cNvCxnSpPr>
            <p:nvPr/>
          </p:nvCxnSpPr>
          <p:spPr bwMode="auto">
            <a:xfrm>
              <a:off x="2294" y="2991"/>
              <a:ext cx="898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7772" name="Oval 17"/>
            <p:cNvSpPr>
              <a:spLocks noChangeArrowheads="1"/>
            </p:cNvSpPr>
            <p:nvPr/>
          </p:nvSpPr>
          <p:spPr bwMode="auto">
            <a:xfrm>
              <a:off x="2720" y="2511"/>
              <a:ext cx="46" cy="4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zh-CN" altLang="en-US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117773" name="Text Box 10"/>
            <p:cNvSpPr txBox="1">
              <a:spLocks noChangeArrowheads="1"/>
            </p:cNvSpPr>
            <p:nvPr/>
          </p:nvSpPr>
          <p:spPr bwMode="auto">
            <a:xfrm>
              <a:off x="2516" y="2705"/>
              <a:ext cx="31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endParaRPr lang="zh-CN" altLang="zh-CN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7774" name="Text Box 6"/>
            <p:cNvSpPr txBox="1">
              <a:spLocks noChangeArrowheads="1"/>
            </p:cNvSpPr>
            <p:nvPr/>
          </p:nvSpPr>
          <p:spPr bwMode="auto">
            <a:xfrm>
              <a:off x="2608" y="3122"/>
              <a:ext cx="22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zh-CN" altLang="zh-CN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7775" name="Rectangle 22"/>
          <p:cNvSpPr>
            <a:spLocks noChangeArrowheads="1"/>
          </p:cNvSpPr>
          <p:nvPr/>
        </p:nvSpPr>
        <p:spPr bwMode="auto">
          <a:xfrm>
            <a:off x="3635375" y="5516563"/>
            <a:ext cx="23764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知二推三</a:t>
            </a:r>
          </a:p>
        </p:txBody>
      </p: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矩形 8"/>
          <p:cNvSpPr>
            <a:spLocks noChangeArrowheads="1"/>
          </p:cNvSpPr>
          <p:nvPr/>
        </p:nvSpPr>
        <p:spPr bwMode="auto">
          <a:xfrm>
            <a:off x="250825" y="328613"/>
            <a:ext cx="2665413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．新知强化</a:t>
            </a:r>
          </a:p>
        </p:txBody>
      </p:sp>
      <p:sp>
        <p:nvSpPr>
          <p:cNvPr id="118787" name="Rectangle 7"/>
          <p:cNvSpPr>
            <a:spLocks noChangeArrowheads="1"/>
          </p:cNvSpPr>
          <p:nvPr/>
        </p:nvSpPr>
        <p:spPr bwMode="auto">
          <a:xfrm>
            <a:off x="179388" y="1268413"/>
            <a:ext cx="89646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　　下列哪些图形可以用垂径定理？你能说明理由吗？</a:t>
            </a:r>
          </a:p>
        </p:txBody>
      </p:sp>
      <p:grpSp>
        <p:nvGrpSpPr>
          <p:cNvPr id="118788" name="Group 74"/>
          <p:cNvGrpSpPr>
            <a:grpSpLocks/>
          </p:cNvGrpSpPr>
          <p:nvPr/>
        </p:nvGrpSpPr>
        <p:grpSpPr bwMode="auto">
          <a:xfrm>
            <a:off x="1906588" y="1844675"/>
            <a:ext cx="2305050" cy="2232025"/>
            <a:chOff x="1201" y="1162"/>
            <a:chExt cx="1452" cy="1406"/>
          </a:xfrm>
        </p:grpSpPr>
        <p:sp>
          <p:nvSpPr>
            <p:cNvPr id="118789" name="Rectangle 70"/>
            <p:cNvSpPr>
              <a:spLocks noChangeAspect="1" noChangeArrowheads="1"/>
            </p:cNvSpPr>
            <p:nvPr/>
          </p:nvSpPr>
          <p:spPr bwMode="auto">
            <a:xfrm>
              <a:off x="1554" y="2022"/>
              <a:ext cx="91" cy="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zh-CN" altLang="en-US" sz="2800" b="1">
                <a:latin typeface="Times New Roman" panose="02020603050405020304" pitchFamily="18" charset="0"/>
              </a:endParaRPr>
            </a:p>
          </p:txBody>
        </p:sp>
        <p:grpSp>
          <p:nvGrpSpPr>
            <p:cNvPr id="118790" name="Group 61"/>
            <p:cNvGrpSpPr>
              <a:grpSpLocks/>
            </p:cNvGrpSpPr>
            <p:nvPr/>
          </p:nvGrpSpPr>
          <p:grpSpPr bwMode="auto">
            <a:xfrm>
              <a:off x="1201" y="1162"/>
              <a:ext cx="1452" cy="1406"/>
              <a:chOff x="884" y="1162"/>
              <a:chExt cx="1452" cy="1406"/>
            </a:xfrm>
          </p:grpSpPr>
          <p:sp>
            <p:nvSpPr>
              <p:cNvPr id="118791" name="Oval 9"/>
              <p:cNvSpPr>
                <a:spLocks noChangeAspect="1" noChangeArrowheads="1"/>
              </p:cNvSpPr>
              <p:nvPr/>
            </p:nvSpPr>
            <p:spPr bwMode="auto">
              <a:xfrm>
                <a:off x="1111" y="1344"/>
                <a:ext cx="1088" cy="108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zh-CN" altLang="en-US" sz="28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8792" name="Text Box 6"/>
              <p:cNvSpPr txBox="1">
                <a:spLocks noChangeArrowheads="1"/>
              </p:cNvSpPr>
              <p:nvPr/>
            </p:nvSpPr>
            <p:spPr bwMode="auto">
              <a:xfrm>
                <a:off x="2109" y="1933"/>
                <a:ext cx="227" cy="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zh-CN" altLang="en-US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endParaRPr lang="zh-CN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8793" name="Text Box 7"/>
              <p:cNvSpPr txBox="1">
                <a:spLocks noChangeArrowheads="1"/>
              </p:cNvSpPr>
              <p:nvPr/>
            </p:nvSpPr>
            <p:spPr bwMode="auto">
              <a:xfrm>
                <a:off x="1610" y="1616"/>
                <a:ext cx="318" cy="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zh-CN" altLang="zh-CN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</a:p>
            </p:txBody>
          </p:sp>
          <p:sp>
            <p:nvSpPr>
              <p:cNvPr id="118794" name="Text Box 8"/>
              <p:cNvSpPr txBox="1">
                <a:spLocks noChangeArrowheads="1"/>
              </p:cNvSpPr>
              <p:nvPr/>
            </p:nvSpPr>
            <p:spPr bwMode="auto">
              <a:xfrm>
                <a:off x="884" y="1979"/>
                <a:ext cx="318" cy="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zh-CN" altLang="en-US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endParaRPr lang="zh-CN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8795" name="Text Box 10"/>
              <p:cNvSpPr txBox="1">
                <a:spLocks noChangeArrowheads="1"/>
              </p:cNvSpPr>
              <p:nvPr/>
            </p:nvSpPr>
            <p:spPr bwMode="auto">
              <a:xfrm>
                <a:off x="1156" y="1162"/>
                <a:ext cx="318" cy="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zh-CN" altLang="en-US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zh-CN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18796" name="AutoShape 14"/>
              <p:cNvCxnSpPr>
                <a:cxnSpLocks noChangeShapeType="1"/>
              </p:cNvCxnSpPr>
              <p:nvPr/>
            </p:nvCxnSpPr>
            <p:spPr bwMode="auto">
              <a:xfrm>
                <a:off x="1330" y="1448"/>
                <a:ext cx="0" cy="88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8797" name="AutoShape 15"/>
              <p:cNvCxnSpPr>
                <a:cxnSpLocks noChangeShapeType="1"/>
              </p:cNvCxnSpPr>
              <p:nvPr/>
            </p:nvCxnSpPr>
            <p:spPr bwMode="auto">
              <a:xfrm>
                <a:off x="1156" y="2113"/>
                <a:ext cx="997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18798" name="Text Box 10"/>
              <p:cNvSpPr txBox="1">
                <a:spLocks noChangeArrowheads="1"/>
              </p:cNvSpPr>
              <p:nvPr/>
            </p:nvSpPr>
            <p:spPr bwMode="auto">
              <a:xfrm>
                <a:off x="1292" y="1834"/>
                <a:ext cx="318" cy="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zh-CN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endParaRPr lang="zh-CN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8799" name="Text Box 6"/>
              <p:cNvSpPr txBox="1">
                <a:spLocks noChangeArrowheads="1"/>
              </p:cNvSpPr>
              <p:nvPr/>
            </p:nvSpPr>
            <p:spPr bwMode="auto">
              <a:xfrm>
                <a:off x="1111" y="2242"/>
                <a:ext cx="227" cy="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zh-CN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endParaRPr lang="zh-CN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8800" name="Oval 26"/>
              <p:cNvSpPr>
                <a:spLocks noChangeArrowheads="1"/>
              </p:cNvSpPr>
              <p:nvPr/>
            </p:nvSpPr>
            <p:spPr bwMode="auto">
              <a:xfrm>
                <a:off x="1633" y="1866"/>
                <a:ext cx="46" cy="4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zh-CN" altLang="en-US" sz="2800" b="1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18801" name="Group 60"/>
          <p:cNvGrpSpPr>
            <a:grpSpLocks/>
          </p:cNvGrpSpPr>
          <p:nvPr/>
        </p:nvGrpSpPr>
        <p:grpSpPr bwMode="auto">
          <a:xfrm>
            <a:off x="2051050" y="4292600"/>
            <a:ext cx="2520950" cy="2101850"/>
            <a:chOff x="1201" y="2795"/>
            <a:chExt cx="1588" cy="1324"/>
          </a:xfrm>
        </p:grpSpPr>
        <p:sp>
          <p:nvSpPr>
            <p:cNvPr id="118802" name="Oval 38"/>
            <p:cNvSpPr>
              <a:spLocks noChangeAspect="1" noChangeArrowheads="1"/>
            </p:cNvSpPr>
            <p:nvPr/>
          </p:nvSpPr>
          <p:spPr bwMode="auto">
            <a:xfrm>
              <a:off x="1383" y="2931"/>
              <a:ext cx="1088" cy="10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zh-CN" altLang="en-US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118803" name="Text Box 6"/>
            <p:cNvSpPr txBox="1">
              <a:spLocks noChangeArrowheads="1"/>
            </p:cNvSpPr>
            <p:nvPr/>
          </p:nvSpPr>
          <p:spPr bwMode="auto">
            <a:xfrm>
              <a:off x="2290" y="2795"/>
              <a:ext cx="363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en-US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zh-CN" altLang="zh-CN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8804" name="Text Box 7"/>
            <p:cNvSpPr txBox="1">
              <a:spLocks noChangeArrowheads="1"/>
            </p:cNvSpPr>
            <p:nvPr/>
          </p:nvSpPr>
          <p:spPr bwMode="auto">
            <a:xfrm>
              <a:off x="1927" y="3339"/>
              <a:ext cx="31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118805" name="Text Box 8"/>
            <p:cNvSpPr txBox="1">
              <a:spLocks noChangeArrowheads="1"/>
            </p:cNvSpPr>
            <p:nvPr/>
          </p:nvSpPr>
          <p:spPr bwMode="auto">
            <a:xfrm>
              <a:off x="1292" y="3793"/>
              <a:ext cx="31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en-US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zh-CN" altLang="zh-CN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8806" name="Text Box 10"/>
            <p:cNvSpPr txBox="1">
              <a:spLocks noChangeArrowheads="1"/>
            </p:cNvSpPr>
            <p:nvPr/>
          </p:nvSpPr>
          <p:spPr bwMode="auto">
            <a:xfrm>
              <a:off x="1201" y="3521"/>
              <a:ext cx="31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en-US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zh-CN" altLang="zh-CN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8807" name="AutoShape 44"/>
            <p:cNvCxnSpPr>
              <a:cxnSpLocks noChangeShapeType="1"/>
            </p:cNvCxnSpPr>
            <p:nvPr/>
          </p:nvCxnSpPr>
          <p:spPr bwMode="auto">
            <a:xfrm>
              <a:off x="1429" y="3702"/>
              <a:ext cx="997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8808" name="Text Box 10"/>
            <p:cNvSpPr txBox="1">
              <a:spLocks noChangeArrowheads="1"/>
            </p:cNvSpPr>
            <p:nvPr/>
          </p:nvSpPr>
          <p:spPr bwMode="auto">
            <a:xfrm>
              <a:off x="1519" y="3422"/>
              <a:ext cx="31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endParaRPr lang="zh-CN" altLang="zh-CN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8809" name="Text Box 6"/>
            <p:cNvSpPr txBox="1">
              <a:spLocks noChangeArrowheads="1"/>
            </p:cNvSpPr>
            <p:nvPr/>
          </p:nvSpPr>
          <p:spPr bwMode="auto">
            <a:xfrm>
              <a:off x="2426" y="3566"/>
              <a:ext cx="363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zh-CN" altLang="zh-CN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8810" name="AutoShape 47"/>
            <p:cNvCxnSpPr>
              <a:cxnSpLocks noChangeShapeType="1"/>
              <a:stCxn id="118802" idx="7"/>
              <a:endCxn id="118802" idx="3"/>
            </p:cNvCxnSpPr>
            <p:nvPr/>
          </p:nvCxnSpPr>
          <p:spPr bwMode="auto">
            <a:xfrm flipH="1">
              <a:off x="1542" y="3081"/>
              <a:ext cx="770" cy="78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8811" name="Oval 48"/>
            <p:cNvSpPr>
              <a:spLocks noChangeArrowheads="1"/>
            </p:cNvSpPr>
            <p:nvPr/>
          </p:nvSpPr>
          <p:spPr bwMode="auto">
            <a:xfrm>
              <a:off x="1905" y="3453"/>
              <a:ext cx="46" cy="4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zh-CN" altLang="en-US" sz="2800" b="1">
                <a:latin typeface="Times New Roman" panose="02020603050405020304" pitchFamily="18" charset="0"/>
              </a:endParaRPr>
            </a:p>
          </p:txBody>
        </p:sp>
      </p:grpSp>
      <p:sp>
        <p:nvSpPr>
          <p:cNvPr id="118812" name="Rectangle 64"/>
          <p:cNvSpPr>
            <a:spLocks noChangeArrowheads="1"/>
          </p:cNvSpPr>
          <p:nvPr/>
        </p:nvSpPr>
        <p:spPr bwMode="auto">
          <a:xfrm>
            <a:off x="1116013" y="2781300"/>
            <a:ext cx="9350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图</a:t>
            </a:r>
            <a:r>
              <a:rPr lang="en-US" altLang="zh-CN" sz="28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18813" name="Rectangle 66"/>
          <p:cNvSpPr>
            <a:spLocks noChangeArrowheads="1"/>
          </p:cNvSpPr>
          <p:nvPr/>
        </p:nvSpPr>
        <p:spPr bwMode="auto">
          <a:xfrm>
            <a:off x="4787900" y="2781300"/>
            <a:ext cx="9350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图</a:t>
            </a:r>
            <a:r>
              <a:rPr lang="en-US" altLang="zh-CN" sz="28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18814" name="Rectangle 68"/>
          <p:cNvSpPr>
            <a:spLocks noChangeArrowheads="1"/>
          </p:cNvSpPr>
          <p:nvPr/>
        </p:nvSpPr>
        <p:spPr bwMode="auto">
          <a:xfrm>
            <a:off x="1116013" y="5157788"/>
            <a:ext cx="9350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图</a:t>
            </a:r>
            <a:r>
              <a:rPr lang="en-US" altLang="zh-CN" sz="28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18815" name="Rectangle 69"/>
          <p:cNvSpPr>
            <a:spLocks noChangeArrowheads="1"/>
          </p:cNvSpPr>
          <p:nvPr/>
        </p:nvSpPr>
        <p:spPr bwMode="auto">
          <a:xfrm>
            <a:off x="4787900" y="5157788"/>
            <a:ext cx="9350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图</a:t>
            </a:r>
            <a:r>
              <a:rPr lang="en-US" altLang="zh-CN" sz="2800">
                <a:latin typeface="Times New Roman" panose="02020603050405020304" pitchFamily="18" charset="0"/>
              </a:rPr>
              <a:t>4</a:t>
            </a:r>
          </a:p>
        </p:txBody>
      </p:sp>
      <p:grpSp>
        <p:nvGrpSpPr>
          <p:cNvPr id="118816" name="Group 75"/>
          <p:cNvGrpSpPr>
            <a:grpSpLocks/>
          </p:cNvGrpSpPr>
          <p:nvPr/>
        </p:nvGrpSpPr>
        <p:grpSpPr bwMode="auto">
          <a:xfrm>
            <a:off x="5651500" y="1989138"/>
            <a:ext cx="2233613" cy="1727200"/>
            <a:chOff x="3560" y="1253"/>
            <a:chExt cx="1407" cy="1088"/>
          </a:xfrm>
        </p:grpSpPr>
        <p:grpSp>
          <p:nvGrpSpPr>
            <p:cNvPr id="118817" name="Group 62"/>
            <p:cNvGrpSpPr>
              <a:grpSpLocks/>
            </p:cNvGrpSpPr>
            <p:nvPr/>
          </p:nvGrpSpPr>
          <p:grpSpPr bwMode="auto">
            <a:xfrm>
              <a:off x="3560" y="1253"/>
              <a:ext cx="1407" cy="1088"/>
              <a:chOff x="3242" y="1253"/>
              <a:chExt cx="1407" cy="1088"/>
            </a:xfrm>
          </p:grpSpPr>
          <p:sp>
            <p:nvSpPr>
              <p:cNvPr id="118818" name="Oval 27"/>
              <p:cNvSpPr>
                <a:spLocks noChangeAspect="1" noChangeArrowheads="1"/>
              </p:cNvSpPr>
              <p:nvPr/>
            </p:nvSpPr>
            <p:spPr bwMode="auto">
              <a:xfrm>
                <a:off x="3424" y="1253"/>
                <a:ext cx="1088" cy="108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zh-CN" altLang="en-US" sz="28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8819" name="Text Box 7"/>
              <p:cNvSpPr txBox="1">
                <a:spLocks noChangeArrowheads="1"/>
              </p:cNvSpPr>
              <p:nvPr/>
            </p:nvSpPr>
            <p:spPr bwMode="auto">
              <a:xfrm>
                <a:off x="3741" y="1525"/>
                <a:ext cx="318" cy="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zh-CN" altLang="zh-CN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</a:p>
            </p:txBody>
          </p:sp>
          <p:sp>
            <p:nvSpPr>
              <p:cNvPr id="118820" name="Text Box 8"/>
              <p:cNvSpPr txBox="1">
                <a:spLocks noChangeArrowheads="1"/>
              </p:cNvSpPr>
              <p:nvPr/>
            </p:nvSpPr>
            <p:spPr bwMode="auto">
              <a:xfrm>
                <a:off x="3242" y="1933"/>
                <a:ext cx="318" cy="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zh-CN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zh-CN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18821" name="AutoShape 32"/>
              <p:cNvCxnSpPr>
                <a:cxnSpLocks noChangeShapeType="1"/>
              </p:cNvCxnSpPr>
              <p:nvPr/>
            </p:nvCxnSpPr>
            <p:spPr bwMode="auto">
              <a:xfrm>
                <a:off x="3969" y="1797"/>
                <a:ext cx="0" cy="227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8822" name="AutoShape 33"/>
              <p:cNvCxnSpPr>
                <a:cxnSpLocks noChangeShapeType="1"/>
              </p:cNvCxnSpPr>
              <p:nvPr/>
            </p:nvCxnSpPr>
            <p:spPr bwMode="auto">
              <a:xfrm>
                <a:off x="3470" y="2024"/>
                <a:ext cx="997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18823" name="Text Box 10"/>
              <p:cNvSpPr txBox="1">
                <a:spLocks noChangeArrowheads="1"/>
              </p:cNvSpPr>
              <p:nvPr/>
            </p:nvSpPr>
            <p:spPr bwMode="auto">
              <a:xfrm>
                <a:off x="3832" y="1970"/>
                <a:ext cx="318" cy="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zh-CN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endParaRPr lang="zh-CN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8824" name="Text Box 6"/>
              <p:cNvSpPr txBox="1">
                <a:spLocks noChangeArrowheads="1"/>
              </p:cNvSpPr>
              <p:nvPr/>
            </p:nvSpPr>
            <p:spPr bwMode="auto">
              <a:xfrm>
                <a:off x="4422" y="1888"/>
                <a:ext cx="227" cy="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zh-CN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endParaRPr lang="zh-CN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8825" name="Oval 37"/>
              <p:cNvSpPr>
                <a:spLocks noChangeArrowheads="1"/>
              </p:cNvSpPr>
              <p:nvPr/>
            </p:nvSpPr>
            <p:spPr bwMode="auto">
              <a:xfrm>
                <a:off x="3946" y="1775"/>
                <a:ext cx="46" cy="4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zh-CN" altLang="en-US" sz="2800" b="1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18826" name="Rectangle 71"/>
            <p:cNvSpPr>
              <a:spLocks noChangeAspect="1" noChangeArrowheads="1"/>
            </p:cNvSpPr>
            <p:nvPr/>
          </p:nvSpPr>
          <p:spPr bwMode="auto">
            <a:xfrm>
              <a:off x="4286" y="1933"/>
              <a:ext cx="91" cy="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zh-CN" altLang="en-US" sz="28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18827" name="Group 76"/>
          <p:cNvGrpSpPr>
            <a:grpSpLocks/>
          </p:cNvGrpSpPr>
          <p:nvPr/>
        </p:nvGrpSpPr>
        <p:grpSpPr bwMode="auto">
          <a:xfrm>
            <a:off x="5653088" y="4076700"/>
            <a:ext cx="2447925" cy="2317750"/>
            <a:chOff x="3561" y="2568"/>
            <a:chExt cx="1542" cy="1460"/>
          </a:xfrm>
        </p:grpSpPr>
        <p:sp>
          <p:nvSpPr>
            <p:cNvPr id="118828" name="Oval 49"/>
            <p:cNvSpPr>
              <a:spLocks noChangeAspect="1" noChangeArrowheads="1"/>
            </p:cNvSpPr>
            <p:nvPr/>
          </p:nvSpPr>
          <p:spPr bwMode="auto">
            <a:xfrm>
              <a:off x="3787" y="2886"/>
              <a:ext cx="1088" cy="10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zh-CN" altLang="en-US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118829" name="Text Box 6"/>
            <p:cNvSpPr txBox="1">
              <a:spLocks noChangeArrowheads="1"/>
            </p:cNvSpPr>
            <p:nvPr/>
          </p:nvSpPr>
          <p:spPr bwMode="auto">
            <a:xfrm>
              <a:off x="4694" y="3702"/>
              <a:ext cx="40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en-US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zh-CN" altLang="zh-CN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8830" name="Text Box 7"/>
            <p:cNvSpPr txBox="1">
              <a:spLocks noChangeArrowheads="1"/>
            </p:cNvSpPr>
            <p:nvPr/>
          </p:nvSpPr>
          <p:spPr bwMode="auto">
            <a:xfrm>
              <a:off x="4150" y="3431"/>
              <a:ext cx="31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118831" name="Text Box 8"/>
            <p:cNvSpPr txBox="1">
              <a:spLocks noChangeArrowheads="1"/>
            </p:cNvSpPr>
            <p:nvPr/>
          </p:nvSpPr>
          <p:spPr bwMode="auto">
            <a:xfrm>
              <a:off x="3742" y="2796"/>
              <a:ext cx="31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en-US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zh-CN" altLang="zh-CN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8832" name="Text Box 10"/>
            <p:cNvSpPr txBox="1">
              <a:spLocks noChangeArrowheads="1"/>
            </p:cNvSpPr>
            <p:nvPr/>
          </p:nvSpPr>
          <p:spPr bwMode="auto">
            <a:xfrm>
              <a:off x="4241" y="2568"/>
              <a:ext cx="31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en-US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zh-CN" altLang="zh-CN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8833" name="AutoShape 54"/>
            <p:cNvCxnSpPr>
              <a:cxnSpLocks noChangeShapeType="1"/>
              <a:stCxn id="118828" idx="0"/>
              <a:endCxn id="118828" idx="2"/>
            </p:cNvCxnSpPr>
            <p:nvPr/>
          </p:nvCxnSpPr>
          <p:spPr bwMode="auto">
            <a:xfrm flipH="1">
              <a:off x="3778" y="2877"/>
              <a:ext cx="553" cy="55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8834" name="Text Box 10"/>
            <p:cNvSpPr txBox="1">
              <a:spLocks noChangeArrowheads="1"/>
            </p:cNvSpPr>
            <p:nvPr/>
          </p:nvSpPr>
          <p:spPr bwMode="auto">
            <a:xfrm>
              <a:off x="4136" y="2977"/>
              <a:ext cx="31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endParaRPr lang="zh-CN" altLang="zh-CN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8835" name="Text Box 6"/>
            <p:cNvSpPr txBox="1">
              <a:spLocks noChangeArrowheads="1"/>
            </p:cNvSpPr>
            <p:nvPr/>
          </p:nvSpPr>
          <p:spPr bwMode="auto">
            <a:xfrm>
              <a:off x="3561" y="3249"/>
              <a:ext cx="362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zh-CN" altLang="zh-CN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8836" name="AutoShape 58"/>
            <p:cNvCxnSpPr>
              <a:cxnSpLocks noChangeShapeType="1"/>
              <a:stCxn id="118828" idx="5"/>
              <a:endCxn id="118828" idx="1"/>
            </p:cNvCxnSpPr>
            <p:nvPr/>
          </p:nvCxnSpPr>
          <p:spPr bwMode="auto">
            <a:xfrm flipH="1" flipV="1">
              <a:off x="3946" y="3036"/>
              <a:ext cx="770" cy="78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8837" name="Oval 59"/>
            <p:cNvSpPr>
              <a:spLocks noChangeArrowheads="1"/>
            </p:cNvSpPr>
            <p:nvPr/>
          </p:nvSpPr>
          <p:spPr bwMode="auto">
            <a:xfrm>
              <a:off x="4309" y="3408"/>
              <a:ext cx="46" cy="4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zh-CN" altLang="en-US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118838" name="Rectangle 72"/>
            <p:cNvSpPr>
              <a:spLocks noChangeAspect="1" noChangeArrowheads="1"/>
            </p:cNvSpPr>
            <p:nvPr/>
          </p:nvSpPr>
          <p:spPr bwMode="auto">
            <a:xfrm rot="2724712">
              <a:off x="4073" y="3112"/>
              <a:ext cx="75" cy="7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zh-CN" altLang="en-US" sz="2800" b="1">
                <a:latin typeface="Times New Roman" panose="02020603050405020304" pitchFamily="18" charset="0"/>
              </a:endParaRPr>
            </a:p>
          </p:txBody>
        </p:sp>
      </p:grp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矩形 7"/>
          <p:cNvSpPr>
            <a:spLocks noChangeArrowheads="1"/>
          </p:cNvSpPr>
          <p:nvPr/>
        </p:nvSpPr>
        <p:spPr bwMode="auto">
          <a:xfrm>
            <a:off x="250825" y="328613"/>
            <a:ext cx="4752975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．利用新知　问题回解</a:t>
            </a:r>
            <a:endParaRPr lang="zh-CN" altLang="en-US" b="1">
              <a:latin typeface="宋体" panose="02010600030101010101" pitchFamily="2" charset="-122"/>
            </a:endParaRPr>
          </a:p>
        </p:txBody>
      </p:sp>
      <p:grpSp>
        <p:nvGrpSpPr>
          <p:cNvPr id="120835" name="Group 26"/>
          <p:cNvGrpSpPr>
            <a:grpSpLocks/>
          </p:cNvGrpSpPr>
          <p:nvPr/>
        </p:nvGrpSpPr>
        <p:grpSpPr bwMode="auto">
          <a:xfrm>
            <a:off x="2124075" y="1268413"/>
            <a:ext cx="4895850" cy="4911725"/>
            <a:chOff x="1338" y="799"/>
            <a:chExt cx="3084" cy="3094"/>
          </a:xfrm>
        </p:grpSpPr>
        <p:pic>
          <p:nvPicPr>
            <p:cNvPr id="120836" name="Picture 4" descr="082-1##赵州桥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3" y="799"/>
              <a:ext cx="2948" cy="2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0837" name="Rectangle 17"/>
            <p:cNvSpPr>
              <a:spLocks noChangeArrowheads="1"/>
            </p:cNvSpPr>
            <p:nvPr/>
          </p:nvSpPr>
          <p:spPr bwMode="auto">
            <a:xfrm>
              <a:off x="2705" y="2053"/>
              <a:ext cx="90" cy="90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zh-CN" altLang="en-US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120838" name="Arc 8"/>
            <p:cNvSpPr>
              <a:spLocks/>
            </p:cNvSpPr>
            <p:nvPr/>
          </p:nvSpPr>
          <p:spPr bwMode="auto">
            <a:xfrm>
              <a:off x="1553" y="1606"/>
              <a:ext cx="2506" cy="1973"/>
            </a:xfrm>
            <a:custGeom>
              <a:avLst/>
              <a:gdLst>
                <a:gd name="T0" fmla="*/ 0 w 27433"/>
                <a:gd name="T1" fmla="*/ 41 h 21600"/>
                <a:gd name="T2" fmla="*/ 229 w 27433"/>
                <a:gd name="T3" fmla="*/ 41 h 21600"/>
                <a:gd name="T4" fmla="*/ 115 w 27433"/>
                <a:gd name="T5" fmla="*/ 18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433" h="21600" fill="none" extrusionOk="0">
                  <a:moveTo>
                    <a:pt x="0" y="4931"/>
                  </a:moveTo>
                  <a:cubicBezTo>
                    <a:pt x="3868" y="1743"/>
                    <a:pt x="8724" y="-1"/>
                    <a:pt x="13737" y="0"/>
                  </a:cubicBezTo>
                  <a:cubicBezTo>
                    <a:pt x="18731" y="0"/>
                    <a:pt x="23570" y="1730"/>
                    <a:pt x="27432" y="4897"/>
                  </a:cubicBezTo>
                </a:path>
                <a:path w="27433" h="21600" stroke="0" extrusionOk="0">
                  <a:moveTo>
                    <a:pt x="0" y="4931"/>
                  </a:moveTo>
                  <a:cubicBezTo>
                    <a:pt x="3868" y="1743"/>
                    <a:pt x="8724" y="-1"/>
                    <a:pt x="13737" y="0"/>
                  </a:cubicBezTo>
                  <a:cubicBezTo>
                    <a:pt x="18731" y="0"/>
                    <a:pt x="23570" y="1730"/>
                    <a:pt x="27432" y="4897"/>
                  </a:cubicBezTo>
                  <a:lnTo>
                    <a:pt x="13737" y="21600"/>
                  </a:lnTo>
                  <a:lnTo>
                    <a:pt x="0" y="4931"/>
                  </a:lnTo>
                  <a:close/>
                </a:path>
              </a:pathLst>
            </a:cu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839" name="Oval 9"/>
            <p:cNvSpPr>
              <a:spLocks noChangeArrowheads="1"/>
            </p:cNvSpPr>
            <p:nvPr/>
          </p:nvSpPr>
          <p:spPr bwMode="auto">
            <a:xfrm>
              <a:off x="2772" y="3556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zh-CN" altLang="en-US" sz="2800" b="1">
                <a:latin typeface="Times New Roman" panose="02020603050405020304" pitchFamily="18" charset="0"/>
              </a:endParaRPr>
            </a:p>
          </p:txBody>
        </p:sp>
        <p:cxnSp>
          <p:nvCxnSpPr>
            <p:cNvPr id="120840" name="AutoShape 10"/>
            <p:cNvCxnSpPr>
              <a:cxnSpLocks noChangeShapeType="1"/>
              <a:stCxn id="120838" idx="0"/>
              <a:endCxn id="120838" idx="1"/>
            </p:cNvCxnSpPr>
            <p:nvPr/>
          </p:nvCxnSpPr>
          <p:spPr bwMode="auto">
            <a:xfrm flipV="1">
              <a:off x="1544" y="2053"/>
              <a:ext cx="2524" cy="3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0841" name="AutoShape 13"/>
            <p:cNvCxnSpPr>
              <a:cxnSpLocks noChangeShapeType="1"/>
              <a:stCxn id="120838" idx="0"/>
              <a:endCxn id="120839" idx="1"/>
            </p:cNvCxnSpPr>
            <p:nvPr/>
          </p:nvCxnSpPr>
          <p:spPr bwMode="auto">
            <a:xfrm>
              <a:off x="1544" y="2056"/>
              <a:ext cx="1235" cy="1507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0842" name="AutoShape 14"/>
            <p:cNvCxnSpPr>
              <a:cxnSpLocks noChangeShapeType="1"/>
              <a:stCxn id="120838" idx="1"/>
              <a:endCxn id="120839" idx="7"/>
            </p:cNvCxnSpPr>
            <p:nvPr/>
          </p:nvCxnSpPr>
          <p:spPr bwMode="auto">
            <a:xfrm flipH="1">
              <a:off x="2810" y="2053"/>
              <a:ext cx="1258" cy="1510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0843" name="Line 16"/>
            <p:cNvSpPr>
              <a:spLocks noChangeShapeType="1"/>
            </p:cNvSpPr>
            <p:nvPr/>
          </p:nvSpPr>
          <p:spPr bwMode="auto">
            <a:xfrm>
              <a:off x="2795" y="1616"/>
              <a:ext cx="0" cy="195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0844" name="Rectangle 19"/>
            <p:cNvSpPr>
              <a:spLocks noChangeArrowheads="1"/>
            </p:cNvSpPr>
            <p:nvPr/>
          </p:nvSpPr>
          <p:spPr bwMode="auto">
            <a:xfrm>
              <a:off x="1338" y="1797"/>
              <a:ext cx="4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zh-CN" altLang="en-US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0845" name="Rectangle 20"/>
            <p:cNvSpPr>
              <a:spLocks noChangeArrowheads="1"/>
            </p:cNvSpPr>
            <p:nvPr/>
          </p:nvSpPr>
          <p:spPr bwMode="auto">
            <a:xfrm>
              <a:off x="2653" y="1298"/>
              <a:ext cx="4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zh-CN" altLang="en-US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0846" name="Rectangle 23"/>
            <p:cNvSpPr>
              <a:spLocks noChangeArrowheads="1"/>
            </p:cNvSpPr>
            <p:nvPr/>
          </p:nvSpPr>
          <p:spPr bwMode="auto">
            <a:xfrm>
              <a:off x="2789" y="1979"/>
              <a:ext cx="4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zh-CN" altLang="en-US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0847" name="Rectangle 24"/>
            <p:cNvSpPr>
              <a:spLocks noChangeArrowheads="1"/>
            </p:cNvSpPr>
            <p:nvPr/>
          </p:nvSpPr>
          <p:spPr bwMode="auto">
            <a:xfrm>
              <a:off x="4014" y="1933"/>
              <a:ext cx="4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zh-CN" altLang="en-US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0848" name="Rectangle 25"/>
            <p:cNvSpPr>
              <a:spLocks noChangeArrowheads="1"/>
            </p:cNvSpPr>
            <p:nvPr/>
          </p:nvSpPr>
          <p:spPr bwMode="auto">
            <a:xfrm>
              <a:off x="2653" y="3566"/>
              <a:ext cx="4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zh-CN" altLang="en-US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内容占位符 2"/>
          <p:cNvSpPr txBox="1">
            <a:spLocks/>
          </p:cNvSpPr>
          <p:nvPr/>
        </p:nvSpPr>
        <p:spPr bwMode="auto">
          <a:xfrm>
            <a:off x="179388" y="1268413"/>
            <a:ext cx="896461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　　如图，已知在两同心圆⊙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中，大圆弦 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AB 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交小圆</a:t>
            </a:r>
            <a:b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于 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，则 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与 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BD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间可能存在什么关系？</a:t>
            </a:r>
          </a:p>
        </p:txBody>
      </p:sp>
      <p:sp>
        <p:nvSpPr>
          <p:cNvPr id="121859" name="矩形 7"/>
          <p:cNvSpPr>
            <a:spLocks noChangeArrowheads="1"/>
          </p:cNvSpPr>
          <p:nvPr/>
        </p:nvSpPr>
        <p:spPr bwMode="auto">
          <a:xfrm>
            <a:off x="250825" y="328613"/>
            <a:ext cx="4752975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．利用新知　解决问题</a:t>
            </a:r>
            <a:endParaRPr lang="zh-CN" altLang="en-US" b="1">
              <a:latin typeface="宋体" panose="02010600030101010101" pitchFamily="2" charset="-122"/>
            </a:endParaRPr>
          </a:p>
        </p:txBody>
      </p:sp>
      <p:grpSp>
        <p:nvGrpSpPr>
          <p:cNvPr id="121860" name="Group 23"/>
          <p:cNvGrpSpPr>
            <a:grpSpLocks/>
          </p:cNvGrpSpPr>
          <p:nvPr/>
        </p:nvGrpSpPr>
        <p:grpSpPr bwMode="auto">
          <a:xfrm>
            <a:off x="2124075" y="2781300"/>
            <a:ext cx="3240088" cy="2663825"/>
            <a:chOff x="1338" y="1752"/>
            <a:chExt cx="2041" cy="1678"/>
          </a:xfrm>
        </p:grpSpPr>
        <p:sp>
          <p:nvSpPr>
            <p:cNvPr id="121861" name="Text Box 6"/>
            <p:cNvSpPr txBox="1">
              <a:spLocks noChangeArrowheads="1"/>
            </p:cNvSpPr>
            <p:nvPr/>
          </p:nvSpPr>
          <p:spPr bwMode="auto">
            <a:xfrm>
              <a:off x="2472" y="1834"/>
              <a:ext cx="317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en-US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zh-CN" altLang="zh-CN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1862" name="Text Box 7"/>
            <p:cNvSpPr txBox="1">
              <a:spLocks noChangeArrowheads="1"/>
            </p:cNvSpPr>
            <p:nvPr/>
          </p:nvSpPr>
          <p:spPr bwMode="auto">
            <a:xfrm>
              <a:off x="2063" y="2568"/>
              <a:ext cx="31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121863" name="Text Box 8"/>
            <p:cNvSpPr txBox="1">
              <a:spLocks noChangeArrowheads="1"/>
            </p:cNvSpPr>
            <p:nvPr/>
          </p:nvSpPr>
          <p:spPr bwMode="auto">
            <a:xfrm>
              <a:off x="1836" y="1842"/>
              <a:ext cx="31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en-US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zh-CN" altLang="zh-CN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1864" name="Text Box 10"/>
            <p:cNvSpPr txBox="1">
              <a:spLocks noChangeArrowheads="1"/>
            </p:cNvSpPr>
            <p:nvPr/>
          </p:nvSpPr>
          <p:spPr bwMode="auto">
            <a:xfrm>
              <a:off x="1338" y="1979"/>
              <a:ext cx="31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en-US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zh-CN" altLang="zh-CN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1865" name="AutoShape 16"/>
            <p:cNvCxnSpPr>
              <a:cxnSpLocks noChangeShapeType="1"/>
            </p:cNvCxnSpPr>
            <p:nvPr/>
          </p:nvCxnSpPr>
          <p:spPr bwMode="auto">
            <a:xfrm>
              <a:off x="1562" y="2130"/>
              <a:ext cx="1406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1866" name="Text Box 6"/>
            <p:cNvSpPr txBox="1">
              <a:spLocks noChangeArrowheads="1"/>
            </p:cNvSpPr>
            <p:nvPr/>
          </p:nvSpPr>
          <p:spPr bwMode="auto">
            <a:xfrm>
              <a:off x="2971" y="1888"/>
              <a:ext cx="40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zh-CN" altLang="zh-CN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21867" name="Group 21"/>
            <p:cNvGrpSpPr>
              <a:grpSpLocks/>
            </p:cNvGrpSpPr>
            <p:nvPr/>
          </p:nvGrpSpPr>
          <p:grpSpPr bwMode="auto">
            <a:xfrm>
              <a:off x="1429" y="1752"/>
              <a:ext cx="1678" cy="1678"/>
              <a:chOff x="1429" y="1752"/>
              <a:chExt cx="1678" cy="1678"/>
            </a:xfrm>
          </p:grpSpPr>
          <p:sp>
            <p:nvSpPr>
              <p:cNvPr id="121868" name="Oval 10"/>
              <p:cNvSpPr>
                <a:spLocks noChangeAspect="1" noChangeArrowheads="1"/>
              </p:cNvSpPr>
              <p:nvPr/>
            </p:nvSpPr>
            <p:spPr bwMode="auto">
              <a:xfrm>
                <a:off x="1724" y="2047"/>
                <a:ext cx="1088" cy="1088"/>
              </a:xfrm>
              <a:prstGeom prst="ellips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zh-CN" altLang="en-US" sz="28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1869" name="Oval 19"/>
              <p:cNvSpPr>
                <a:spLocks noChangeArrowheads="1"/>
              </p:cNvSpPr>
              <p:nvPr/>
            </p:nvSpPr>
            <p:spPr bwMode="auto">
              <a:xfrm>
                <a:off x="2243" y="2567"/>
                <a:ext cx="46" cy="4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zh-CN" altLang="en-US" sz="28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1870" name="Oval 20"/>
              <p:cNvSpPr>
                <a:spLocks noChangeAspect="1" noChangeArrowheads="1"/>
              </p:cNvSpPr>
              <p:nvPr/>
            </p:nvSpPr>
            <p:spPr bwMode="auto">
              <a:xfrm>
                <a:off x="1429" y="1752"/>
                <a:ext cx="1678" cy="1678"/>
              </a:xfrm>
              <a:prstGeom prst="ellips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zh-CN" altLang="en-US" sz="2800" b="1">
                  <a:latin typeface="Times New Roman" panose="02020603050405020304" pitchFamily="18" charset="0"/>
                </a:endParaRPr>
              </a:p>
            </p:txBody>
          </p:sp>
        </p:grpSp>
      </p:grp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Pages>0</Pages>
  <Words>159</Words>
  <Characters>0</Characters>
  <Application>Microsoft Office PowerPoint</Application>
  <DocSecurity>0</DocSecurity>
  <PresentationFormat>全屏显示(4:3)</PresentationFormat>
  <Lines>0</Lines>
  <Paragraphs>92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8" baseType="lpstr">
      <vt:lpstr>黑体</vt:lpstr>
      <vt:lpstr>宋体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 </Manager>
  <Company> </Company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> </dc:subject>
  <cp:keywords> </cp:keywords>
  <dc:description> </dc:description>
  <cp:lastModifiedBy>yuanyuan yuan</cp:lastModifiedBy>
  <cp:revision>1</cp:revision>
  <dcterms:created xsi:type="dcterms:W3CDTF">2012-06-06T01:30:27Z</dcterms:created>
  <dcterms:modified xsi:type="dcterms:W3CDTF">2016-07-25T09:21:30Z</dcterms:modified>
  <cp:category> 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2052-8.1.0.2424</vt:lpwstr>
  </property>
</Properties>
</file>