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55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70" r:id="rId17"/>
    <p:sldId id="371" r:id="rId18"/>
    <p:sldId id="372" r:id="rId19"/>
    <p:sldId id="373" r:id="rId2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2849EB-9338-4F4B-81E4-B90705130B1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8107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12052-2EBB-488A-8BEE-2E17AC38910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98548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D35EE-46FC-48C0-9134-FBDA726CC48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1724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4ECD3-0908-4D9D-8A30-A21529AFC88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24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011B6-46EB-4313-8746-A6304BAB4D0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0737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C23A7-1165-4B19-AA95-BD363A6BC85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624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56D4C-AA0D-4FC2-96BB-3515C4956551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6146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567CB-6EDA-4955-B6A6-AA5AEBD7E22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542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117620-15FE-4BFC-A4CB-DC45CC7B018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8637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9BCE6-B8BC-4AEC-A3A9-1CA6D3DAE05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7357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204C9-47B9-4AEA-BADC-33ABBF07E5B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267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016C6-4DBA-4F89-A214-EF2B1FF9EA6D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65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8565B-4317-4887-907E-5232EB4EA84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4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标题 1"/>
          <p:cNvSpPr>
            <a:spLocks/>
          </p:cNvSpPr>
          <p:nvPr/>
        </p:nvSpPr>
        <p:spPr bwMode="auto">
          <a:xfrm>
            <a:off x="0" y="122713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5400" dirty="0">
                <a:solidFill>
                  <a:schemeClr val="tx2"/>
                </a:solidFill>
              </a:rPr>
              <a:t>24.1</a:t>
            </a:r>
            <a:r>
              <a:rPr lang="zh-CN" altLang="en-US" sz="5400" b="1" dirty="0">
                <a:solidFill>
                  <a:schemeClr val="tx2"/>
                </a:solidFill>
              </a:rPr>
              <a:t>　圆的有关性质</a:t>
            </a:r>
            <a:endParaRPr lang="zh-CN" altLang="en-US" sz="5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6"/>
          <p:cNvSpPr txBox="1">
            <a:spLocks noChangeArrowheads="1"/>
          </p:cNvSpPr>
          <p:nvPr/>
        </p:nvSpPr>
        <p:spPr bwMode="auto">
          <a:xfrm>
            <a:off x="179388" y="1268413"/>
            <a:ext cx="8964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1" lang="zh-CN" altLang="en-US" sz="2800" b="1">
                <a:latin typeface="Times New Roman" panose="02020603050405020304" pitchFamily="18" charset="0"/>
              </a:rPr>
              <a:t>　　把圆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的半径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ON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绕圆心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旋转任意一个角度．</a:t>
            </a:r>
          </a:p>
        </p:txBody>
      </p:sp>
      <p:sp>
        <p:nvSpPr>
          <p:cNvPr id="121859" name="矩形 7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．性质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sp>
        <p:nvSpPr>
          <p:cNvPr id="121860" name="Oval 4"/>
          <p:cNvSpPr>
            <a:spLocks noChangeArrowheads="1"/>
          </p:cNvSpPr>
          <p:nvPr/>
        </p:nvSpPr>
        <p:spPr bwMode="auto">
          <a:xfrm>
            <a:off x="2843213" y="2133600"/>
            <a:ext cx="3313112" cy="331311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121861" name="Arc 5"/>
          <p:cNvSpPr>
            <a:spLocks/>
          </p:cNvSpPr>
          <p:nvPr/>
        </p:nvSpPr>
        <p:spPr bwMode="auto">
          <a:xfrm>
            <a:off x="4100513" y="3213100"/>
            <a:ext cx="804862" cy="576263"/>
          </a:xfrm>
          <a:custGeom>
            <a:avLst/>
            <a:gdLst>
              <a:gd name="T0" fmla="*/ 0 w 30176"/>
              <a:gd name="T1" fmla="*/ 4388003 h 21600"/>
              <a:gd name="T2" fmla="*/ 21467485 w 30176"/>
              <a:gd name="T3" fmla="*/ 4356682 h 21600"/>
              <a:gd name="T4" fmla="*/ 10749399 w 30176"/>
              <a:gd name="T5" fmla="*/ 1537403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176" h="21600" fill="none" extrusionOk="0">
                <a:moveTo>
                  <a:pt x="-1" y="6164"/>
                </a:moveTo>
                <a:cubicBezTo>
                  <a:pt x="4036" y="2213"/>
                  <a:pt x="9460" y="-1"/>
                  <a:pt x="15110" y="0"/>
                </a:cubicBezTo>
                <a:cubicBezTo>
                  <a:pt x="20737" y="0"/>
                  <a:pt x="26142" y="2196"/>
                  <a:pt x="30175" y="6121"/>
                </a:cubicBezTo>
              </a:path>
              <a:path w="30176" h="21600" stroke="0" extrusionOk="0">
                <a:moveTo>
                  <a:pt x="-1" y="6164"/>
                </a:moveTo>
                <a:cubicBezTo>
                  <a:pt x="4036" y="2213"/>
                  <a:pt x="9460" y="-1"/>
                  <a:pt x="15110" y="0"/>
                </a:cubicBezTo>
                <a:cubicBezTo>
                  <a:pt x="20737" y="0"/>
                  <a:pt x="26142" y="2196"/>
                  <a:pt x="30175" y="6121"/>
                </a:cubicBezTo>
                <a:lnTo>
                  <a:pt x="15110" y="21600"/>
                </a:lnTo>
                <a:lnTo>
                  <a:pt x="-1" y="6164"/>
                </a:lnTo>
                <a:close/>
              </a:path>
            </a:pathLst>
          </a:cu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1862" name="Line 6"/>
          <p:cNvSpPr>
            <a:spLocks noChangeShapeType="1"/>
          </p:cNvSpPr>
          <p:nvPr/>
        </p:nvSpPr>
        <p:spPr bwMode="auto">
          <a:xfrm>
            <a:off x="3332163" y="2625725"/>
            <a:ext cx="1163637" cy="11636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1863" name="Line 7"/>
          <p:cNvSpPr>
            <a:spLocks noChangeShapeType="1"/>
          </p:cNvSpPr>
          <p:nvPr/>
        </p:nvSpPr>
        <p:spPr bwMode="auto">
          <a:xfrm flipH="1">
            <a:off x="4495800" y="2625725"/>
            <a:ext cx="1163638" cy="11636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1864" name="Rectangle 4"/>
          <p:cNvSpPr>
            <a:spLocks noChangeArrowheads="1"/>
          </p:cNvSpPr>
          <p:nvPr/>
        </p:nvSpPr>
        <p:spPr bwMode="auto">
          <a:xfrm>
            <a:off x="2943225" y="2276475"/>
            <a:ext cx="620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121865" name="Rectangle 5"/>
          <p:cNvSpPr>
            <a:spLocks noChangeArrowheads="1"/>
          </p:cNvSpPr>
          <p:nvPr/>
        </p:nvSpPr>
        <p:spPr bwMode="auto">
          <a:xfrm>
            <a:off x="4284663" y="370205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21866" name="Rectangle 10"/>
          <p:cNvSpPr>
            <a:spLocks noChangeArrowheads="1"/>
          </p:cNvSpPr>
          <p:nvPr/>
        </p:nvSpPr>
        <p:spPr bwMode="auto">
          <a:xfrm>
            <a:off x="4284663" y="2708275"/>
            <a:ext cx="1152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solidFill>
                  <a:srgbClr val="FF00FF"/>
                </a:solidFill>
                <a:latin typeface="Times New Roman" panose="02020603050405020304" pitchFamily="18" charset="0"/>
              </a:rPr>
              <a:t>n</a:t>
            </a:r>
            <a:r>
              <a:rPr kumimoji="1" lang="en-US" altLang="zh-CN" sz="2800" b="1">
                <a:solidFill>
                  <a:srgbClr val="FF00FF"/>
                </a:solidFill>
                <a:latin typeface="Times New Roman" panose="02020603050405020304" pitchFamily="18" charset="0"/>
              </a:rPr>
              <a:t>°</a:t>
            </a:r>
            <a:endParaRPr kumimoji="1" lang="zh-CN" altLang="en-US" sz="2800" b="1">
              <a:solidFill>
                <a:srgbClr val="FF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1867" name="Rectangle 4"/>
          <p:cNvSpPr>
            <a:spLocks noChangeArrowheads="1"/>
          </p:cNvSpPr>
          <p:nvPr/>
        </p:nvSpPr>
        <p:spPr bwMode="auto">
          <a:xfrm>
            <a:off x="5651500" y="2205038"/>
            <a:ext cx="11255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  <a:r>
              <a:rPr lang="en-US" altLang="en-US" sz="2800">
                <a:latin typeface="Times New Roman" panose="02020603050405020304" pitchFamily="18" charset="0"/>
              </a:rPr>
              <a:t>′</a:t>
            </a:r>
            <a:endParaRPr lang="en-US" altLang="zh-CN" sz="2800">
              <a:latin typeface="Times New Roman" panose="02020603050405020304" pitchFamily="18" charset="0"/>
            </a:endParaRPr>
          </a:p>
        </p:txBody>
      </p:sp>
      <p:sp>
        <p:nvSpPr>
          <p:cNvPr id="121868" name="Text Box 10"/>
          <p:cNvSpPr txBox="1">
            <a:spLocks noChangeArrowheads="1"/>
          </p:cNvSpPr>
          <p:nvPr/>
        </p:nvSpPr>
        <p:spPr bwMode="auto">
          <a:xfrm>
            <a:off x="179388" y="5661025"/>
            <a:ext cx="89646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　　性质：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把圆绕圆心旋转任意一个角度后，仍与原来</a:t>
            </a:r>
            <a:br>
              <a:rPr kumimoji="1"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kumimoji="1"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的圆重合．</a:t>
            </a: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6"/>
          <p:cNvSpPr txBox="1">
            <a:spLocks noChangeArrowheads="1"/>
          </p:cNvSpPr>
          <p:nvPr/>
        </p:nvSpPr>
        <p:spPr bwMode="auto">
          <a:xfrm>
            <a:off x="179388" y="1268413"/>
            <a:ext cx="8964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1" lang="zh-CN" altLang="en-US" sz="2800" b="1">
                <a:latin typeface="Times New Roman" panose="02020603050405020304" pitchFamily="18" charset="0"/>
              </a:rPr>
              <a:t>　　把圆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的半径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ON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绕圆心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旋转任意一个角度．</a:t>
            </a:r>
          </a:p>
        </p:txBody>
      </p:sp>
      <p:sp>
        <p:nvSpPr>
          <p:cNvPr id="122883" name="矩形 7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．性质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sp>
        <p:nvSpPr>
          <p:cNvPr id="122884" name="Oval 4"/>
          <p:cNvSpPr>
            <a:spLocks noChangeArrowheads="1"/>
          </p:cNvSpPr>
          <p:nvPr/>
        </p:nvSpPr>
        <p:spPr bwMode="auto">
          <a:xfrm>
            <a:off x="2843213" y="2133600"/>
            <a:ext cx="3313112" cy="331311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122885" name="Arc 5"/>
          <p:cNvSpPr>
            <a:spLocks/>
          </p:cNvSpPr>
          <p:nvPr/>
        </p:nvSpPr>
        <p:spPr bwMode="auto">
          <a:xfrm>
            <a:off x="4100513" y="3213100"/>
            <a:ext cx="804862" cy="576263"/>
          </a:xfrm>
          <a:custGeom>
            <a:avLst/>
            <a:gdLst>
              <a:gd name="T0" fmla="*/ 0 w 30176"/>
              <a:gd name="T1" fmla="*/ 4388003 h 21600"/>
              <a:gd name="T2" fmla="*/ 21467485 w 30176"/>
              <a:gd name="T3" fmla="*/ 4356682 h 21600"/>
              <a:gd name="T4" fmla="*/ 10749399 w 30176"/>
              <a:gd name="T5" fmla="*/ 1537403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176" h="21600" fill="none" extrusionOk="0">
                <a:moveTo>
                  <a:pt x="-1" y="6164"/>
                </a:moveTo>
                <a:cubicBezTo>
                  <a:pt x="4036" y="2213"/>
                  <a:pt x="9460" y="-1"/>
                  <a:pt x="15110" y="0"/>
                </a:cubicBezTo>
                <a:cubicBezTo>
                  <a:pt x="20737" y="0"/>
                  <a:pt x="26142" y="2196"/>
                  <a:pt x="30175" y="6121"/>
                </a:cubicBezTo>
              </a:path>
              <a:path w="30176" h="21600" stroke="0" extrusionOk="0">
                <a:moveTo>
                  <a:pt x="-1" y="6164"/>
                </a:moveTo>
                <a:cubicBezTo>
                  <a:pt x="4036" y="2213"/>
                  <a:pt x="9460" y="-1"/>
                  <a:pt x="15110" y="0"/>
                </a:cubicBezTo>
                <a:cubicBezTo>
                  <a:pt x="20737" y="0"/>
                  <a:pt x="26142" y="2196"/>
                  <a:pt x="30175" y="6121"/>
                </a:cubicBezTo>
                <a:lnTo>
                  <a:pt x="15110" y="21600"/>
                </a:lnTo>
                <a:lnTo>
                  <a:pt x="-1" y="6164"/>
                </a:lnTo>
                <a:close/>
              </a:path>
            </a:pathLst>
          </a:cu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2886" name="Line 6"/>
          <p:cNvSpPr>
            <a:spLocks noChangeShapeType="1"/>
          </p:cNvSpPr>
          <p:nvPr/>
        </p:nvSpPr>
        <p:spPr bwMode="auto">
          <a:xfrm>
            <a:off x="3332163" y="2625725"/>
            <a:ext cx="1163637" cy="11636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2887" name="Line 7"/>
          <p:cNvSpPr>
            <a:spLocks noChangeShapeType="1"/>
          </p:cNvSpPr>
          <p:nvPr/>
        </p:nvSpPr>
        <p:spPr bwMode="auto">
          <a:xfrm flipH="1">
            <a:off x="4495800" y="2625725"/>
            <a:ext cx="1163638" cy="11636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2888" name="Rectangle 4"/>
          <p:cNvSpPr>
            <a:spLocks noChangeArrowheads="1"/>
          </p:cNvSpPr>
          <p:nvPr/>
        </p:nvSpPr>
        <p:spPr bwMode="auto">
          <a:xfrm>
            <a:off x="2943225" y="2276475"/>
            <a:ext cx="620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122889" name="Rectangle 5"/>
          <p:cNvSpPr>
            <a:spLocks noChangeArrowheads="1"/>
          </p:cNvSpPr>
          <p:nvPr/>
        </p:nvSpPr>
        <p:spPr bwMode="auto">
          <a:xfrm>
            <a:off x="4284663" y="370205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22890" name="Rectangle 10"/>
          <p:cNvSpPr>
            <a:spLocks noChangeArrowheads="1"/>
          </p:cNvSpPr>
          <p:nvPr/>
        </p:nvSpPr>
        <p:spPr bwMode="auto">
          <a:xfrm>
            <a:off x="4284663" y="2708275"/>
            <a:ext cx="1152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solidFill>
                  <a:srgbClr val="FF00FF"/>
                </a:solidFill>
                <a:latin typeface="Times New Roman" panose="02020603050405020304" pitchFamily="18" charset="0"/>
              </a:rPr>
              <a:t>n</a:t>
            </a:r>
            <a:r>
              <a:rPr kumimoji="1" lang="en-US" altLang="zh-CN" sz="2800" b="1">
                <a:solidFill>
                  <a:srgbClr val="FF00FF"/>
                </a:solidFill>
                <a:latin typeface="Times New Roman" panose="02020603050405020304" pitchFamily="18" charset="0"/>
              </a:rPr>
              <a:t>°</a:t>
            </a:r>
            <a:endParaRPr kumimoji="1" lang="zh-CN" altLang="en-US" sz="2800" b="1">
              <a:solidFill>
                <a:srgbClr val="FF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891" name="Rectangle 4"/>
          <p:cNvSpPr>
            <a:spLocks noChangeArrowheads="1"/>
          </p:cNvSpPr>
          <p:nvPr/>
        </p:nvSpPr>
        <p:spPr bwMode="auto">
          <a:xfrm>
            <a:off x="5651500" y="2205038"/>
            <a:ext cx="11255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  <a:r>
              <a:rPr lang="en-US" altLang="en-US" sz="2800">
                <a:latin typeface="Times New Roman" panose="02020603050405020304" pitchFamily="18" charset="0"/>
              </a:rPr>
              <a:t>′</a:t>
            </a:r>
            <a:endParaRPr lang="en-US" altLang="zh-CN" sz="2800">
              <a:latin typeface="Times New Roman" panose="02020603050405020304" pitchFamily="18" charset="0"/>
            </a:endParaRPr>
          </a:p>
        </p:txBody>
      </p:sp>
      <p:sp>
        <p:nvSpPr>
          <p:cNvPr id="122892" name="Text Box 10"/>
          <p:cNvSpPr txBox="1">
            <a:spLocks noChangeArrowheads="1"/>
          </p:cNvSpPr>
          <p:nvPr/>
        </p:nvSpPr>
        <p:spPr bwMode="auto">
          <a:xfrm>
            <a:off x="179388" y="5661025"/>
            <a:ext cx="93614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　　</a:t>
            </a:r>
            <a:r>
              <a:rPr kumimoji="1" lang="zh-CN" altLang="en-US" sz="2800" b="1">
                <a:latin typeface="Times New Roman" panose="02020603050405020304" pitchFamily="18" charset="0"/>
              </a:rPr>
              <a:t>我们把顶点在圆心的角叫做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圆心角</a:t>
            </a:r>
            <a:r>
              <a:rPr kumimoji="1" lang="zh-CN" altLang="en-US" sz="2800" b="1">
                <a:latin typeface="Times New Roman" panose="02020603050405020304" pitchFamily="18" charset="0"/>
              </a:rPr>
              <a:t>．如∠</a:t>
            </a:r>
            <a:r>
              <a:rPr kumimoji="1" lang="en-US" altLang="zh-CN" sz="2800" i="1">
                <a:latin typeface="Times New Roman" panose="02020603050405020304" pitchFamily="18" charset="0"/>
              </a:rPr>
              <a:t>NON</a:t>
            </a:r>
            <a:r>
              <a:rPr lang="en-US" altLang="en-US" sz="2800">
                <a:latin typeface="Times New Roman" panose="02020603050405020304" pitchFamily="18" charset="0"/>
              </a:rPr>
              <a:t>′</a:t>
            </a:r>
            <a:r>
              <a:rPr kumimoji="1" lang="zh-CN" altLang="en-US" sz="2800" b="1">
                <a:latin typeface="Times New Roman" panose="02020603050405020304" pitchFamily="18" charset="0"/>
              </a:rPr>
              <a:t>是</a:t>
            </a:r>
            <a:br>
              <a:rPr kumimoji="1" lang="zh-CN" altLang="en-US" sz="2800" b="1">
                <a:latin typeface="Times New Roman" panose="02020603050405020304" pitchFamily="18" charset="0"/>
              </a:rPr>
            </a:br>
            <a:r>
              <a:rPr kumimoji="1" lang="zh-CN" altLang="en-US" sz="2800" b="1">
                <a:latin typeface="Times New Roman" panose="02020603050405020304" pitchFamily="18" charset="0"/>
              </a:rPr>
              <a:t>圆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的一个圆心角．</a:t>
            </a: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18"/>
          <p:cNvSpPr txBox="1">
            <a:spLocks noChangeArrowheads="1"/>
          </p:cNvSpPr>
          <p:nvPr/>
        </p:nvSpPr>
        <p:spPr bwMode="auto">
          <a:xfrm>
            <a:off x="179388" y="1268413"/>
            <a:ext cx="93614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latin typeface="Times New Roman" panose="02020603050405020304" pitchFamily="18" charset="0"/>
              </a:rPr>
              <a:t>　　把圆心角等分成 </a:t>
            </a:r>
            <a:r>
              <a:rPr kumimoji="1" lang="en-US" altLang="zh-CN" sz="2800">
                <a:latin typeface="Times New Roman" panose="02020603050405020304" pitchFamily="18" charset="0"/>
              </a:rPr>
              <a:t>360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份，则每一份的圆心角是 </a:t>
            </a:r>
            <a:r>
              <a:rPr kumimoji="1" lang="en-US" altLang="zh-CN" sz="2800">
                <a:latin typeface="Times New Roman" panose="02020603050405020304" pitchFamily="18" charset="0"/>
              </a:rPr>
              <a:t>1</a:t>
            </a:r>
            <a:r>
              <a:rPr kumimoji="1" lang="en-US" altLang="zh-CN" sz="2800" b="1">
                <a:latin typeface="Times New Roman" panose="02020603050405020304" pitchFamily="18" charset="0"/>
              </a:rPr>
              <a:t>°</a:t>
            </a:r>
            <a:r>
              <a:rPr kumimoji="1" lang="zh-CN" altLang="en-US" sz="2800" b="1">
                <a:latin typeface="Times New Roman" panose="02020603050405020304" pitchFamily="18" charset="0"/>
              </a:rPr>
              <a:t>，</a:t>
            </a:r>
            <a:br>
              <a:rPr kumimoji="1" lang="zh-CN" altLang="en-US" sz="2800" b="1">
                <a:latin typeface="Times New Roman" panose="02020603050405020304" pitchFamily="18" charset="0"/>
              </a:rPr>
            </a:br>
            <a:r>
              <a:rPr kumimoji="1" lang="zh-CN" altLang="en-US" sz="2800" b="1">
                <a:latin typeface="Times New Roman" panose="02020603050405020304" pitchFamily="18" charset="0"/>
              </a:rPr>
              <a:t>同时整个圆也被分成了 </a:t>
            </a:r>
            <a:r>
              <a:rPr kumimoji="1" lang="en-US" altLang="zh-CN" sz="2800">
                <a:latin typeface="Times New Roman" panose="02020603050405020304" pitchFamily="18" charset="0"/>
              </a:rPr>
              <a:t>360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份．</a:t>
            </a:r>
            <a:endParaRPr kumimoji="1"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162835" name="Text Box 19"/>
          <p:cNvSpPr txBox="1">
            <a:spLocks noChangeArrowheads="1"/>
          </p:cNvSpPr>
          <p:nvPr/>
        </p:nvSpPr>
        <p:spPr bwMode="auto">
          <a:xfrm>
            <a:off x="179388" y="2133600"/>
            <a:ext cx="89646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latin typeface="Times New Roman" panose="02020603050405020304" pitchFamily="18" charset="0"/>
              </a:rPr>
              <a:t>　　则每一份这样的弧叫做 </a:t>
            </a:r>
            <a:r>
              <a:rPr kumimoji="1"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°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的弧</a:t>
            </a:r>
            <a:r>
              <a:rPr kumimoji="1" lang="zh-CN" altLang="en-US" sz="2800" b="1">
                <a:latin typeface="Times New Roman" panose="02020603050405020304" pitchFamily="18" charset="0"/>
              </a:rPr>
              <a:t>．</a:t>
            </a:r>
            <a:endParaRPr kumimoji="1" lang="en-US" altLang="zh-CN" sz="2800">
              <a:latin typeface="Times New Roman" panose="02020603050405020304" pitchFamily="18" charset="0"/>
            </a:endParaRPr>
          </a:p>
        </p:txBody>
      </p:sp>
      <p:sp>
        <p:nvSpPr>
          <p:cNvPr id="162836" name="Text Box 20"/>
          <p:cNvSpPr txBox="1">
            <a:spLocks noChangeArrowheads="1"/>
          </p:cNvSpPr>
          <p:nvPr/>
        </p:nvSpPr>
        <p:spPr bwMode="auto">
          <a:xfrm>
            <a:off x="179388" y="2555875"/>
            <a:ext cx="896461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>
                <a:latin typeface="Times New Roman" panose="02020603050405020304" pitchFamily="18" charset="0"/>
              </a:rPr>
              <a:t>1</a:t>
            </a:r>
            <a:r>
              <a:rPr kumimoji="1" lang="en-US" altLang="zh-CN" sz="2800" b="1">
                <a:latin typeface="Times New Roman" panose="02020603050405020304" pitchFamily="18" charset="0"/>
              </a:rPr>
              <a:t>°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的圆心角对着 </a:t>
            </a:r>
            <a:r>
              <a:rPr kumimoji="1" lang="en-US" altLang="zh-CN" sz="2800">
                <a:latin typeface="Times New Roman" panose="02020603050405020304" pitchFamily="18" charset="0"/>
              </a:rPr>
              <a:t>1</a:t>
            </a:r>
            <a:r>
              <a:rPr kumimoji="1" lang="en-US" altLang="zh-CN" sz="2800" b="1">
                <a:latin typeface="Times New Roman" panose="02020603050405020304" pitchFamily="18" charset="0"/>
              </a:rPr>
              <a:t>°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的弧，</a:t>
            </a:r>
            <a:br>
              <a:rPr kumimoji="1" lang="zh-CN" altLang="en-US" sz="2800" b="1">
                <a:latin typeface="Times New Roman" panose="02020603050405020304" pitchFamily="18" charset="0"/>
              </a:rPr>
            </a:br>
            <a:r>
              <a:rPr kumimoji="1" lang="en-US" altLang="zh-CN" sz="2800">
                <a:latin typeface="Times New Roman" panose="02020603050405020304" pitchFamily="18" charset="0"/>
              </a:rPr>
              <a:t>1</a:t>
            </a:r>
            <a:r>
              <a:rPr kumimoji="1" lang="en-US" altLang="zh-CN" sz="2800" b="1">
                <a:latin typeface="Times New Roman" panose="02020603050405020304" pitchFamily="18" charset="0"/>
              </a:rPr>
              <a:t>°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的弧对着 </a:t>
            </a:r>
            <a:r>
              <a:rPr kumimoji="1" lang="en-US" altLang="zh-CN" sz="2800">
                <a:latin typeface="Times New Roman" panose="02020603050405020304" pitchFamily="18" charset="0"/>
              </a:rPr>
              <a:t>1</a:t>
            </a:r>
            <a:r>
              <a:rPr kumimoji="1" lang="en-US" altLang="zh-CN" sz="2800" b="1">
                <a:latin typeface="Times New Roman" panose="02020603050405020304" pitchFamily="18" charset="0"/>
              </a:rPr>
              <a:t>°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的圆心角</a:t>
            </a:r>
            <a:r>
              <a:rPr kumimoji="1" lang="en-US" altLang="zh-CN" sz="2800" b="1">
                <a:latin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  <a:r>
              <a:rPr kumimoji="1" lang="en-US" altLang="zh-CN" sz="2800" b="1">
                <a:latin typeface="Times New Roman" panose="02020603050405020304" pitchFamily="18" charset="0"/>
              </a:rPr>
              <a:t>°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的圆心角对着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  <a:r>
              <a:rPr kumimoji="1" lang="en-US" altLang="zh-CN" sz="2800" b="1">
                <a:latin typeface="Times New Roman" panose="02020603050405020304" pitchFamily="18" charset="0"/>
              </a:rPr>
              <a:t>°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的弧，</a:t>
            </a:r>
            <a:br>
              <a:rPr kumimoji="1" lang="zh-CN" altLang="en-US" sz="2800" b="1">
                <a:latin typeface="Times New Roman" panose="02020603050405020304" pitchFamily="18" charset="0"/>
              </a:rPr>
            </a:b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  <a:r>
              <a:rPr kumimoji="1" lang="en-US" altLang="zh-CN" sz="2800" b="1">
                <a:latin typeface="Times New Roman" panose="02020603050405020304" pitchFamily="18" charset="0"/>
              </a:rPr>
              <a:t>°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的弧对着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  <a:r>
              <a:rPr kumimoji="1" lang="en-US" altLang="zh-CN" sz="2800" b="1">
                <a:latin typeface="Times New Roman" panose="02020603050405020304" pitchFamily="18" charset="0"/>
              </a:rPr>
              <a:t>°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的圆心角</a:t>
            </a:r>
            <a:r>
              <a:rPr kumimoji="1" lang="en-US" altLang="zh-CN" sz="2800" b="1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62837" name="Text Box 21"/>
          <p:cNvSpPr txBox="1">
            <a:spLocks noChangeArrowheads="1"/>
          </p:cNvSpPr>
          <p:nvPr/>
        </p:nvSpPr>
        <p:spPr bwMode="auto">
          <a:xfrm>
            <a:off x="179388" y="4205288"/>
            <a:ext cx="8964612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　　性质：</a:t>
            </a:r>
            <a:b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　　</a:t>
            </a:r>
            <a:r>
              <a:rPr kumimoji="1" lang="zh-CN" altLang="en-US" sz="2800" b="1">
                <a:latin typeface="Times New Roman" panose="02020603050405020304" pitchFamily="18" charset="0"/>
              </a:rPr>
              <a:t>弧的度数和它所对圆</a:t>
            </a:r>
            <a:br>
              <a:rPr kumimoji="1" lang="zh-CN" altLang="en-US" sz="2800" b="1">
                <a:latin typeface="Times New Roman" panose="02020603050405020304" pitchFamily="18" charset="0"/>
              </a:rPr>
            </a:br>
            <a:r>
              <a:rPr kumimoji="1" lang="zh-CN" altLang="en-US" sz="2800" b="1">
                <a:latin typeface="Times New Roman" panose="02020603050405020304" pitchFamily="18" charset="0"/>
              </a:rPr>
              <a:t>心角的度数相等</a:t>
            </a:r>
            <a:r>
              <a:rPr kumimoji="1" lang="en-US" altLang="zh-CN" sz="2800" b="1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3910" name="矩形 7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．性质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sp>
        <p:nvSpPr>
          <p:cNvPr id="2" name="Text Box 20"/>
          <p:cNvSpPr txBox="1">
            <a:spLocks noChangeArrowheads="1"/>
          </p:cNvSpPr>
          <p:nvPr/>
        </p:nvSpPr>
        <p:spPr bwMode="auto">
          <a:xfrm>
            <a:off x="6165850" y="2108200"/>
            <a:ext cx="18002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latin typeface="Times New Roman" panose="02020603050405020304" pitchFamily="18" charset="0"/>
              </a:rPr>
              <a:t>这样，</a:t>
            </a:r>
          </a:p>
        </p:txBody>
      </p:sp>
      <p:sp>
        <p:nvSpPr>
          <p:cNvPr id="15404" name="Line 44"/>
          <p:cNvSpPr>
            <a:spLocks noChangeShapeType="1"/>
          </p:cNvSpPr>
          <p:nvPr/>
        </p:nvSpPr>
        <p:spPr bwMode="auto">
          <a:xfrm>
            <a:off x="4921250" y="4279900"/>
            <a:ext cx="1790700" cy="3524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405" name="Line 45"/>
          <p:cNvSpPr>
            <a:spLocks noChangeShapeType="1"/>
          </p:cNvSpPr>
          <p:nvPr/>
        </p:nvSpPr>
        <p:spPr bwMode="auto">
          <a:xfrm flipH="1">
            <a:off x="5768975" y="4632325"/>
            <a:ext cx="942975" cy="15621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23914" name="Group 48"/>
          <p:cNvGrpSpPr>
            <a:grpSpLocks/>
          </p:cNvGrpSpPr>
          <p:nvPr/>
        </p:nvGrpSpPr>
        <p:grpSpPr bwMode="auto">
          <a:xfrm>
            <a:off x="4883150" y="2803525"/>
            <a:ext cx="3667125" cy="3667125"/>
            <a:chOff x="3076" y="1766"/>
            <a:chExt cx="2310" cy="2310"/>
          </a:xfrm>
        </p:grpSpPr>
        <p:sp>
          <p:nvSpPr>
            <p:cNvPr id="123915" name="Oval 41"/>
            <p:cNvSpPr>
              <a:spLocks noChangeArrowheads="1"/>
            </p:cNvSpPr>
            <p:nvPr/>
          </p:nvSpPr>
          <p:spPr bwMode="auto">
            <a:xfrm>
              <a:off x="3076" y="1766"/>
              <a:ext cx="2310" cy="2310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zh-CN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123916" name="Line 42"/>
            <p:cNvSpPr>
              <a:spLocks noChangeShapeType="1"/>
            </p:cNvSpPr>
            <p:nvPr/>
          </p:nvSpPr>
          <p:spPr bwMode="auto">
            <a:xfrm flipH="1">
              <a:off x="4228" y="2066"/>
              <a:ext cx="774" cy="85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17" name="Line 43"/>
            <p:cNvSpPr>
              <a:spLocks noChangeShapeType="1"/>
            </p:cNvSpPr>
            <p:nvPr/>
          </p:nvSpPr>
          <p:spPr bwMode="auto">
            <a:xfrm flipH="1">
              <a:off x="4228" y="2048"/>
              <a:ext cx="756" cy="87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918" name="Oval 46"/>
            <p:cNvSpPr>
              <a:spLocks noChangeArrowheads="1"/>
            </p:cNvSpPr>
            <p:nvPr/>
          </p:nvSpPr>
          <p:spPr bwMode="auto">
            <a:xfrm>
              <a:off x="4216" y="290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zh-CN" altLang="en-US" sz="2800">
                <a:latin typeface="Times New Roman" panose="02020603050405020304" pitchFamily="18" charset="0"/>
              </a:endParaRPr>
            </a:p>
          </p:txBody>
        </p:sp>
      </p:grpSp>
      <p:sp>
        <p:nvSpPr>
          <p:cNvPr id="15407" name="Arc 47"/>
          <p:cNvSpPr>
            <a:spLocks noChangeAspect="1"/>
          </p:cNvSpPr>
          <p:nvPr/>
        </p:nvSpPr>
        <p:spPr bwMode="auto">
          <a:xfrm>
            <a:off x="6713538" y="3243263"/>
            <a:ext cx="1239837" cy="1393825"/>
          </a:xfrm>
          <a:custGeom>
            <a:avLst/>
            <a:gdLst>
              <a:gd name="T0" fmla="*/ 101411598 w 14594"/>
              <a:gd name="T1" fmla="*/ 0 h 16405"/>
              <a:gd name="T2" fmla="*/ 105330669 w 14594"/>
              <a:gd name="T3" fmla="*/ 3472200 h 16405"/>
              <a:gd name="T4" fmla="*/ 0 w 14594"/>
              <a:gd name="T5" fmla="*/ 118424147 h 164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594" h="16405" fill="none" extrusionOk="0">
                <a:moveTo>
                  <a:pt x="14051" y="-1"/>
                </a:moveTo>
                <a:cubicBezTo>
                  <a:pt x="14234" y="157"/>
                  <a:pt x="14415" y="317"/>
                  <a:pt x="14594" y="480"/>
                </a:cubicBezTo>
              </a:path>
              <a:path w="14594" h="16405" stroke="0" extrusionOk="0">
                <a:moveTo>
                  <a:pt x="14051" y="-1"/>
                </a:moveTo>
                <a:cubicBezTo>
                  <a:pt x="14234" y="157"/>
                  <a:pt x="14415" y="317"/>
                  <a:pt x="14594" y="480"/>
                </a:cubicBezTo>
                <a:lnTo>
                  <a:pt x="0" y="16405"/>
                </a:lnTo>
                <a:lnTo>
                  <a:pt x="14051" y="-1"/>
                </a:lnTo>
                <a:close/>
              </a:path>
            </a:pathLst>
          </a:cu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409" name="Arc 49"/>
          <p:cNvSpPr>
            <a:spLocks noChangeAspect="1"/>
          </p:cNvSpPr>
          <p:nvPr/>
        </p:nvSpPr>
        <p:spPr bwMode="auto">
          <a:xfrm>
            <a:off x="4881563" y="4276725"/>
            <a:ext cx="1835150" cy="1922463"/>
          </a:xfrm>
          <a:custGeom>
            <a:avLst/>
            <a:gdLst>
              <a:gd name="T0" fmla="*/ 74853899 w 21600"/>
              <a:gd name="T1" fmla="*/ 163237666 h 22641"/>
              <a:gd name="T2" fmla="*/ 2959519 w 21600"/>
              <a:gd name="T3" fmla="*/ 0 h 22641"/>
              <a:gd name="T4" fmla="*/ 155915533 w 21600"/>
              <a:gd name="T5" fmla="*/ 30209187 h 2264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641" fill="none" extrusionOk="0">
                <a:moveTo>
                  <a:pt x="10369" y="22641"/>
                </a:moveTo>
                <a:cubicBezTo>
                  <a:pt x="3930" y="18721"/>
                  <a:pt x="0" y="11728"/>
                  <a:pt x="0" y="4190"/>
                </a:cubicBezTo>
                <a:cubicBezTo>
                  <a:pt x="-1" y="2783"/>
                  <a:pt x="137" y="1380"/>
                  <a:pt x="410" y="0"/>
                </a:cubicBezTo>
              </a:path>
              <a:path w="21600" h="22641" stroke="0" extrusionOk="0">
                <a:moveTo>
                  <a:pt x="10369" y="22641"/>
                </a:moveTo>
                <a:cubicBezTo>
                  <a:pt x="3930" y="18721"/>
                  <a:pt x="0" y="11728"/>
                  <a:pt x="0" y="4190"/>
                </a:cubicBezTo>
                <a:cubicBezTo>
                  <a:pt x="-1" y="2783"/>
                  <a:pt x="137" y="1380"/>
                  <a:pt x="410" y="0"/>
                </a:cubicBezTo>
                <a:lnTo>
                  <a:pt x="21600" y="4190"/>
                </a:lnTo>
                <a:lnTo>
                  <a:pt x="10369" y="22641"/>
                </a:lnTo>
                <a:close/>
              </a:path>
            </a:pathLst>
          </a:cu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7458075" y="2492375"/>
            <a:ext cx="17224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>
                <a:latin typeface="Times New Roman" panose="02020603050405020304" pitchFamily="18" charset="0"/>
              </a:rPr>
              <a:t>1</a:t>
            </a:r>
            <a:r>
              <a:rPr kumimoji="1" lang="en-US" altLang="zh-CN" sz="2800" b="1">
                <a:latin typeface="Times New Roman" panose="02020603050405020304" pitchFamily="18" charset="0"/>
              </a:rPr>
              <a:t>°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的弧</a:t>
            </a:r>
          </a:p>
        </p:txBody>
      </p:sp>
      <p:sp>
        <p:nvSpPr>
          <p:cNvPr id="123922" name="Rectangle 52"/>
          <p:cNvSpPr>
            <a:spLocks noChangeArrowheads="1"/>
          </p:cNvSpPr>
          <p:nvPr/>
        </p:nvSpPr>
        <p:spPr bwMode="auto">
          <a:xfrm>
            <a:off x="7380288" y="4005263"/>
            <a:ext cx="11509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>
                <a:latin typeface="Times New Roman" panose="02020603050405020304" pitchFamily="18" charset="0"/>
              </a:rPr>
              <a:t>1</a:t>
            </a:r>
            <a:r>
              <a:rPr kumimoji="1" lang="en-US" altLang="zh-CN" sz="2800" b="1">
                <a:latin typeface="Times New Roman" panose="02020603050405020304" pitchFamily="18" charset="0"/>
              </a:rPr>
              <a:t>°</a:t>
            </a:r>
            <a:endParaRPr kumimoji="1"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5413" name="Arc 53"/>
          <p:cNvSpPr>
            <a:spLocks noChangeAspect="1"/>
          </p:cNvSpPr>
          <p:nvPr/>
        </p:nvSpPr>
        <p:spPr bwMode="auto">
          <a:xfrm>
            <a:off x="6227763" y="4541838"/>
            <a:ext cx="481012" cy="503237"/>
          </a:xfrm>
          <a:custGeom>
            <a:avLst/>
            <a:gdLst>
              <a:gd name="T0" fmla="*/ 5142597 w 21600"/>
              <a:gd name="T1" fmla="*/ 11185349 h 22641"/>
              <a:gd name="T2" fmla="*/ 203317 w 21600"/>
              <a:gd name="T3" fmla="*/ 0 h 22641"/>
              <a:gd name="T4" fmla="*/ 10711692 w 21600"/>
              <a:gd name="T5" fmla="*/ 2069982 h 2264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641" fill="none" extrusionOk="0">
                <a:moveTo>
                  <a:pt x="10369" y="22641"/>
                </a:moveTo>
                <a:cubicBezTo>
                  <a:pt x="3930" y="18721"/>
                  <a:pt x="0" y="11728"/>
                  <a:pt x="0" y="4190"/>
                </a:cubicBezTo>
                <a:cubicBezTo>
                  <a:pt x="-1" y="2783"/>
                  <a:pt x="137" y="1380"/>
                  <a:pt x="410" y="0"/>
                </a:cubicBezTo>
              </a:path>
              <a:path w="21600" h="22641" stroke="0" extrusionOk="0">
                <a:moveTo>
                  <a:pt x="10369" y="22641"/>
                </a:moveTo>
                <a:cubicBezTo>
                  <a:pt x="3930" y="18721"/>
                  <a:pt x="0" y="11728"/>
                  <a:pt x="0" y="4190"/>
                </a:cubicBezTo>
                <a:cubicBezTo>
                  <a:pt x="-1" y="2783"/>
                  <a:pt x="137" y="1380"/>
                  <a:pt x="410" y="0"/>
                </a:cubicBezTo>
                <a:lnTo>
                  <a:pt x="21600" y="4190"/>
                </a:lnTo>
                <a:lnTo>
                  <a:pt x="10369" y="22641"/>
                </a:lnTo>
                <a:close/>
              </a:path>
            </a:pathLst>
          </a:cu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924" name="Line 54"/>
          <p:cNvSpPr>
            <a:spLocks noChangeShapeType="1"/>
          </p:cNvSpPr>
          <p:nvPr/>
        </p:nvSpPr>
        <p:spPr bwMode="auto">
          <a:xfrm flipH="1" flipV="1">
            <a:off x="7451725" y="3789363"/>
            <a:ext cx="144463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415" name="Line 55"/>
          <p:cNvSpPr>
            <a:spLocks noChangeShapeType="1"/>
          </p:cNvSpPr>
          <p:nvPr/>
        </p:nvSpPr>
        <p:spPr bwMode="auto">
          <a:xfrm flipH="1">
            <a:off x="7956550" y="2925763"/>
            <a:ext cx="21590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416" name="Line 56"/>
          <p:cNvSpPr>
            <a:spLocks noChangeShapeType="1"/>
          </p:cNvSpPr>
          <p:nvPr/>
        </p:nvSpPr>
        <p:spPr bwMode="auto">
          <a:xfrm flipV="1">
            <a:off x="4572000" y="5373688"/>
            <a:ext cx="43180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417" name="Rectangle 57"/>
          <p:cNvSpPr>
            <a:spLocks noChangeArrowheads="1"/>
          </p:cNvSpPr>
          <p:nvPr/>
        </p:nvSpPr>
        <p:spPr bwMode="auto">
          <a:xfrm>
            <a:off x="3779838" y="5876925"/>
            <a:ext cx="17224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  <a:r>
              <a:rPr kumimoji="1" lang="en-US" altLang="zh-CN" sz="2800" b="1">
                <a:latin typeface="Times New Roman" panose="02020603050405020304" pitchFamily="18" charset="0"/>
              </a:rPr>
              <a:t>°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的弧</a:t>
            </a:r>
          </a:p>
        </p:txBody>
      </p:sp>
      <p:sp>
        <p:nvSpPr>
          <p:cNvPr id="15418" name="Rectangle 58"/>
          <p:cNvSpPr>
            <a:spLocks noChangeArrowheads="1"/>
          </p:cNvSpPr>
          <p:nvPr/>
        </p:nvSpPr>
        <p:spPr bwMode="auto">
          <a:xfrm>
            <a:off x="5797550" y="4638675"/>
            <a:ext cx="1150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  <a:r>
              <a:rPr kumimoji="1" lang="en-US" altLang="zh-CN" sz="2800" b="1">
                <a:latin typeface="Times New Roman" panose="02020603050405020304" pitchFamily="18" charset="0"/>
              </a:rPr>
              <a:t>°</a:t>
            </a:r>
            <a:endParaRPr kumimoji="1" lang="zh-CN" altLang="en-US" sz="2800" b="1">
              <a:latin typeface="Times New Roman" panose="02020603050405020304" pitchFamily="18" charset="0"/>
            </a:endParaRP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35" grpId="0"/>
      <p:bldP spid="162836" grpId="0"/>
      <p:bldP spid="162837" grpId="0"/>
      <p:bldP spid="2" grpId="0"/>
      <p:bldP spid="15404" grpId="0" animBg="1"/>
      <p:bldP spid="15405" grpId="0" animBg="1"/>
      <p:bldP spid="15407" grpId="0" animBg="1"/>
      <p:bldP spid="15409" grpId="0" animBg="1"/>
      <p:bldP spid="15411" grpId="0"/>
      <p:bldP spid="15413" grpId="0" animBg="1"/>
      <p:bldP spid="15415" grpId="0" animBg="1"/>
      <p:bldP spid="15416" grpId="0" animBg="1"/>
      <p:bldP spid="15417" grpId="0"/>
      <p:bldP spid="154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矩形 7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．探究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grpSp>
        <p:nvGrpSpPr>
          <p:cNvPr id="124931" name="Group 38"/>
          <p:cNvGrpSpPr>
            <a:grpSpLocks/>
          </p:cNvGrpSpPr>
          <p:nvPr/>
        </p:nvGrpSpPr>
        <p:grpSpPr bwMode="auto">
          <a:xfrm>
            <a:off x="179388" y="1244600"/>
            <a:ext cx="8964612" cy="969963"/>
            <a:chOff x="113" y="784"/>
            <a:chExt cx="5647" cy="611"/>
          </a:xfrm>
        </p:grpSpPr>
        <p:sp>
          <p:nvSpPr>
            <p:cNvPr id="124932" name="Text Box 4"/>
            <p:cNvSpPr txBox="1">
              <a:spLocks noChangeArrowheads="1"/>
            </p:cNvSpPr>
            <p:nvPr/>
          </p:nvSpPr>
          <p:spPr bwMode="auto">
            <a:xfrm>
              <a:off x="113" y="799"/>
              <a:ext cx="5647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</a:rPr>
                <a:t>　　如图，将圆心角∠</a:t>
              </a:r>
              <a:r>
                <a:rPr lang="en-US" altLang="zh-CN" sz="2800" i="1">
                  <a:latin typeface="Times New Roman" panose="02020603050405020304" pitchFamily="18" charset="0"/>
                </a:rPr>
                <a:t>AOB </a:t>
              </a:r>
              <a:r>
                <a:rPr lang="zh-CN" altLang="en-US" sz="2800" b="1">
                  <a:latin typeface="Times New Roman" panose="02020603050405020304" pitchFamily="18" charset="0"/>
                </a:rPr>
                <a:t>绕圆心 </a:t>
              </a:r>
              <a:r>
                <a:rPr lang="en-US" altLang="zh-CN" sz="2800" i="1">
                  <a:latin typeface="Times New Roman" panose="02020603050405020304" pitchFamily="18" charset="0"/>
                </a:rPr>
                <a:t>O </a:t>
              </a:r>
              <a:r>
                <a:rPr lang="zh-CN" altLang="en-US" sz="2800" b="1">
                  <a:latin typeface="Times New Roman" panose="02020603050405020304" pitchFamily="18" charset="0"/>
                </a:rPr>
                <a:t>旋转到∠</a:t>
              </a:r>
              <a:r>
                <a:rPr lang="en-US" altLang="zh-CN" sz="2800" i="1">
                  <a:latin typeface="Times New Roman" panose="02020603050405020304" pitchFamily="18" charset="0"/>
                </a:rPr>
                <a:t>A  OB</a:t>
              </a:r>
              <a:r>
                <a:rPr lang="zh-CN" altLang="en-US" sz="2800">
                  <a:latin typeface="Times New Roman" panose="02020603050405020304" pitchFamily="18" charset="0"/>
                </a:rPr>
                <a:t>＇</a:t>
              </a:r>
              <a:r>
                <a:rPr lang="en-US" altLang="zh-CN" sz="2800">
                  <a:latin typeface="Times New Roman" panose="02020603050405020304" pitchFamily="18" charset="0"/>
                </a:rPr>
                <a:t> </a:t>
              </a:r>
              <a:br>
                <a:rPr lang="en-US" altLang="zh-CN" sz="2800" i="1">
                  <a:latin typeface="Times New Roman" panose="02020603050405020304" pitchFamily="18" charset="0"/>
                </a:rPr>
              </a:br>
              <a:r>
                <a:rPr lang="zh-CN" altLang="en-US" sz="2800" b="1">
                  <a:latin typeface="Times New Roman" panose="02020603050405020304" pitchFamily="18" charset="0"/>
                </a:rPr>
                <a:t>的位置，你能发现哪些等量关系？为什么？</a:t>
              </a:r>
            </a:p>
          </p:txBody>
        </p:sp>
        <p:sp>
          <p:nvSpPr>
            <p:cNvPr id="124933" name="Rectangle 37"/>
            <p:cNvSpPr>
              <a:spLocks noChangeArrowheads="1"/>
            </p:cNvSpPr>
            <p:nvPr/>
          </p:nvSpPr>
          <p:spPr bwMode="auto">
            <a:xfrm>
              <a:off x="4830" y="784"/>
              <a:ext cx="63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>
                  <a:latin typeface="Times New Roman" panose="02020603050405020304" pitchFamily="18" charset="0"/>
                </a:rPr>
                <a:t>＇</a:t>
              </a:r>
            </a:p>
          </p:txBody>
        </p:sp>
      </p:grpSp>
      <p:grpSp>
        <p:nvGrpSpPr>
          <p:cNvPr id="16433" name="Group 49"/>
          <p:cNvGrpSpPr>
            <a:grpSpLocks/>
          </p:cNvGrpSpPr>
          <p:nvPr/>
        </p:nvGrpSpPr>
        <p:grpSpPr bwMode="auto">
          <a:xfrm>
            <a:off x="979488" y="2781300"/>
            <a:ext cx="3016250" cy="542925"/>
            <a:chOff x="-53" y="3279"/>
            <a:chExt cx="1900" cy="342"/>
          </a:xfrm>
        </p:grpSpPr>
        <p:sp>
          <p:nvSpPr>
            <p:cNvPr id="124935" name="Rectangle 47"/>
            <p:cNvSpPr>
              <a:spLocks noChangeArrowheads="1"/>
            </p:cNvSpPr>
            <p:nvPr/>
          </p:nvSpPr>
          <p:spPr bwMode="auto">
            <a:xfrm>
              <a:off x="-53" y="3294"/>
              <a:ext cx="190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2800" b="1">
                  <a:latin typeface="Times New Roman" panose="02020603050405020304" pitchFamily="18" charset="0"/>
                </a:rPr>
                <a:t>∠</a:t>
              </a:r>
              <a:r>
                <a:rPr lang="en-US" altLang="zh-CN" sz="2800" i="1">
                  <a:latin typeface="Times New Roman" panose="02020603050405020304" pitchFamily="18" charset="0"/>
                </a:rPr>
                <a:t>AOB</a:t>
              </a:r>
              <a:r>
                <a:rPr lang="en-US" altLang="zh-CN" sz="2800">
                  <a:latin typeface="Times New Roman" panose="02020603050405020304" pitchFamily="18" charset="0"/>
                </a:rPr>
                <a:t>=</a:t>
              </a:r>
              <a:r>
                <a:rPr lang="en-US" altLang="zh-CN" sz="2800" b="1">
                  <a:latin typeface="Times New Roman" panose="02020603050405020304" pitchFamily="18" charset="0"/>
                </a:rPr>
                <a:t>∠</a:t>
              </a:r>
              <a:r>
                <a:rPr lang="en-US" altLang="zh-CN" sz="2800" i="1">
                  <a:latin typeface="Times New Roman" panose="02020603050405020304" pitchFamily="18" charset="0"/>
                </a:rPr>
                <a:t>A  OB</a:t>
              </a:r>
              <a:r>
                <a:rPr lang="zh-CN" altLang="en-US" sz="2800">
                  <a:latin typeface="Times New Roman" panose="02020603050405020304" pitchFamily="18" charset="0"/>
                </a:rPr>
                <a:t>＇</a:t>
              </a:r>
            </a:p>
          </p:txBody>
        </p:sp>
        <p:sp>
          <p:nvSpPr>
            <p:cNvPr id="124936" name="Rectangle 48"/>
            <p:cNvSpPr>
              <a:spLocks noChangeArrowheads="1"/>
            </p:cNvSpPr>
            <p:nvPr/>
          </p:nvSpPr>
          <p:spPr bwMode="auto">
            <a:xfrm>
              <a:off x="1075" y="3279"/>
              <a:ext cx="72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>
                  <a:latin typeface="Times New Roman" panose="02020603050405020304" pitchFamily="18" charset="0"/>
                </a:rPr>
                <a:t>＇</a:t>
              </a:r>
            </a:p>
          </p:txBody>
        </p:sp>
      </p:grpSp>
      <p:grpSp>
        <p:nvGrpSpPr>
          <p:cNvPr id="124937" name="Group 65"/>
          <p:cNvGrpSpPr>
            <a:grpSpLocks/>
          </p:cNvGrpSpPr>
          <p:nvPr/>
        </p:nvGrpSpPr>
        <p:grpSpPr bwMode="auto">
          <a:xfrm>
            <a:off x="5148263" y="2636838"/>
            <a:ext cx="3554412" cy="2736850"/>
            <a:chOff x="3499" y="1525"/>
            <a:chExt cx="2239" cy="1724"/>
          </a:xfrm>
        </p:grpSpPr>
        <p:sp>
          <p:nvSpPr>
            <p:cNvPr id="124938" name="AutoShape 62"/>
            <p:cNvSpPr>
              <a:spLocks noChangeAspect="1" noChangeArrowheads="1"/>
            </p:cNvSpPr>
            <p:nvPr/>
          </p:nvSpPr>
          <p:spPr bwMode="auto">
            <a:xfrm rot="1031913">
              <a:off x="3853" y="1809"/>
              <a:ext cx="710" cy="613"/>
            </a:xfrm>
            <a:prstGeom prst="triangle">
              <a:avLst>
                <a:gd name="adj" fmla="val 50000"/>
              </a:avLst>
            </a:prstGeom>
            <a:noFill/>
            <a:ln w="28575" algn="ctr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zh-CN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124939" name="AutoShape 61"/>
            <p:cNvSpPr>
              <a:spLocks noChangeAspect="1" noChangeArrowheads="1"/>
            </p:cNvSpPr>
            <p:nvPr/>
          </p:nvSpPr>
          <p:spPr bwMode="auto">
            <a:xfrm>
              <a:off x="4468" y="1909"/>
              <a:ext cx="710" cy="613"/>
            </a:xfrm>
            <a:prstGeom prst="triangle">
              <a:avLst>
                <a:gd name="adj" fmla="val 50000"/>
              </a:avLst>
            </a:prstGeom>
            <a:noFill/>
            <a:ln w="28575" algn="ctr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zh-CN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124940" name="Text Box 17"/>
            <p:cNvSpPr txBox="1">
              <a:spLocks noChangeArrowheads="1"/>
            </p:cNvSpPr>
            <p:nvPr/>
          </p:nvSpPr>
          <p:spPr bwMode="auto">
            <a:xfrm>
              <a:off x="5194" y="2341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24941" name="Text Box 18"/>
            <p:cNvSpPr txBox="1">
              <a:spLocks noChangeArrowheads="1"/>
            </p:cNvSpPr>
            <p:nvPr/>
          </p:nvSpPr>
          <p:spPr bwMode="auto">
            <a:xfrm>
              <a:off x="4785" y="1616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24942" name="Text Box 20"/>
            <p:cNvSpPr txBox="1">
              <a:spLocks noChangeArrowheads="1"/>
            </p:cNvSpPr>
            <p:nvPr/>
          </p:nvSpPr>
          <p:spPr bwMode="auto">
            <a:xfrm>
              <a:off x="4287" y="2468"/>
              <a:ext cx="36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24943" name="Oval 55"/>
            <p:cNvSpPr>
              <a:spLocks noChangeAspect="1" noChangeArrowheads="1"/>
            </p:cNvSpPr>
            <p:nvPr/>
          </p:nvSpPr>
          <p:spPr bwMode="auto">
            <a:xfrm>
              <a:off x="3742" y="1798"/>
              <a:ext cx="1451" cy="1451"/>
            </a:xfrm>
            <a:prstGeom prst="ellipse">
              <a:avLst/>
            </a:prstGeom>
            <a:noFill/>
            <a:ln w="28575" algn="ctr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zh-CN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124944" name="Oval 60"/>
            <p:cNvSpPr>
              <a:spLocks noChangeAspect="1" noChangeArrowheads="1"/>
            </p:cNvSpPr>
            <p:nvPr/>
          </p:nvSpPr>
          <p:spPr bwMode="auto">
            <a:xfrm>
              <a:off x="4444" y="2498"/>
              <a:ext cx="45" cy="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zh-CN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124945" name="Rectangle 63"/>
            <p:cNvSpPr>
              <a:spLocks noChangeArrowheads="1"/>
            </p:cNvSpPr>
            <p:nvPr/>
          </p:nvSpPr>
          <p:spPr bwMode="auto">
            <a:xfrm>
              <a:off x="3499" y="2115"/>
              <a:ext cx="60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B</a:t>
              </a:r>
              <a:r>
                <a:rPr lang="zh-CN" altLang="en-US" sz="2800">
                  <a:latin typeface="Times New Roman" panose="02020603050405020304" pitchFamily="18" charset="0"/>
                </a:rPr>
                <a:t>＇</a:t>
              </a:r>
            </a:p>
          </p:txBody>
        </p:sp>
        <p:sp>
          <p:nvSpPr>
            <p:cNvPr id="124946" name="Rectangle 64"/>
            <p:cNvSpPr>
              <a:spLocks noChangeArrowheads="1"/>
            </p:cNvSpPr>
            <p:nvPr/>
          </p:nvSpPr>
          <p:spPr bwMode="auto">
            <a:xfrm>
              <a:off x="4088" y="1525"/>
              <a:ext cx="60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A</a:t>
              </a:r>
              <a:r>
                <a:rPr lang="zh-CN" altLang="en-US" sz="2800">
                  <a:latin typeface="Times New Roman" panose="02020603050405020304" pitchFamily="18" charset="0"/>
                </a:rPr>
                <a:t>＇</a:t>
              </a:r>
            </a:p>
          </p:txBody>
        </p:sp>
      </p:grpSp>
      <p:grpSp>
        <p:nvGrpSpPr>
          <p:cNvPr id="16460" name="Group 76"/>
          <p:cNvGrpSpPr>
            <a:grpSpLocks/>
          </p:cNvGrpSpPr>
          <p:nvPr/>
        </p:nvGrpSpPr>
        <p:grpSpPr bwMode="auto">
          <a:xfrm>
            <a:off x="1042988" y="3633788"/>
            <a:ext cx="2259012" cy="587375"/>
            <a:chOff x="777" y="2409"/>
            <a:chExt cx="1423" cy="370"/>
          </a:xfrm>
        </p:grpSpPr>
        <p:grpSp>
          <p:nvGrpSpPr>
            <p:cNvPr id="124948" name="Group 67"/>
            <p:cNvGrpSpPr>
              <a:grpSpLocks/>
            </p:cNvGrpSpPr>
            <p:nvPr/>
          </p:nvGrpSpPr>
          <p:grpSpPr bwMode="auto">
            <a:xfrm>
              <a:off x="777" y="2432"/>
              <a:ext cx="589" cy="347"/>
              <a:chOff x="4241" y="506"/>
              <a:chExt cx="589" cy="347"/>
            </a:xfrm>
          </p:grpSpPr>
          <p:sp>
            <p:nvSpPr>
              <p:cNvPr id="124949" name="Rectangle 68"/>
              <p:cNvSpPr>
                <a:spLocks noChangeArrowheads="1"/>
              </p:cNvSpPr>
              <p:nvPr/>
            </p:nvSpPr>
            <p:spPr bwMode="auto">
              <a:xfrm>
                <a:off x="4241" y="506"/>
                <a:ext cx="58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</a:t>
                </a:r>
              </a:p>
            </p:txBody>
          </p:sp>
          <p:sp>
            <p:nvSpPr>
              <p:cNvPr id="124950" name="Arc 69"/>
              <p:cNvSpPr>
                <a:spLocks/>
              </p:cNvSpPr>
              <p:nvPr/>
            </p:nvSpPr>
            <p:spPr bwMode="auto">
              <a:xfrm>
                <a:off x="4344" y="536"/>
                <a:ext cx="212" cy="317"/>
              </a:xfrm>
              <a:custGeom>
                <a:avLst/>
                <a:gdLst>
                  <a:gd name="T0" fmla="*/ 0 w 14482"/>
                  <a:gd name="T1" fmla="*/ 0 h 21600"/>
                  <a:gd name="T2" fmla="*/ 3 w 14482"/>
                  <a:gd name="T3" fmla="*/ 0 h 21600"/>
                  <a:gd name="T4" fmla="*/ 1 w 14482"/>
                  <a:gd name="T5" fmla="*/ 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482" h="21600" fill="none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</a:path>
                  <a:path w="14482" h="21600" stroke="0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  <a:lnTo>
                      <a:pt x="6640" y="21600"/>
                    </a:lnTo>
                    <a:lnTo>
                      <a:pt x="-1" y="104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24951" name="Rectangle 70"/>
            <p:cNvSpPr>
              <a:spLocks noChangeArrowheads="1"/>
            </p:cNvSpPr>
            <p:nvPr/>
          </p:nvSpPr>
          <p:spPr bwMode="auto">
            <a:xfrm>
              <a:off x="1067" y="2432"/>
              <a:ext cx="36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>
                  <a:latin typeface="Times New Roman" panose="02020603050405020304" pitchFamily="18" charset="0"/>
                </a:rPr>
                <a:t>=</a:t>
              </a:r>
              <a:endParaRPr lang="zh-CN" altLang="en-US" sz="2800">
                <a:latin typeface="Times New Roman" panose="02020603050405020304" pitchFamily="18" charset="0"/>
              </a:endParaRPr>
            </a:p>
          </p:txBody>
        </p:sp>
        <p:grpSp>
          <p:nvGrpSpPr>
            <p:cNvPr id="124952" name="Group 71"/>
            <p:cNvGrpSpPr>
              <a:grpSpLocks/>
            </p:cNvGrpSpPr>
            <p:nvPr/>
          </p:nvGrpSpPr>
          <p:grpSpPr bwMode="auto">
            <a:xfrm>
              <a:off x="1217" y="2409"/>
              <a:ext cx="983" cy="341"/>
              <a:chOff x="3072" y="768"/>
              <a:chExt cx="983" cy="341"/>
            </a:xfrm>
          </p:grpSpPr>
          <p:sp>
            <p:nvSpPr>
              <p:cNvPr id="124953" name="Arc 72"/>
              <p:cNvSpPr>
                <a:spLocks/>
              </p:cNvSpPr>
              <p:nvPr/>
            </p:nvSpPr>
            <p:spPr bwMode="auto">
              <a:xfrm>
                <a:off x="3189" y="787"/>
                <a:ext cx="338" cy="317"/>
              </a:xfrm>
              <a:custGeom>
                <a:avLst/>
                <a:gdLst>
                  <a:gd name="T0" fmla="*/ 0 w 22993"/>
                  <a:gd name="T1" fmla="*/ 1 h 21600"/>
                  <a:gd name="T2" fmla="*/ 5 w 22993"/>
                  <a:gd name="T3" fmla="*/ 1 h 21600"/>
                  <a:gd name="T4" fmla="*/ 2 w 22993"/>
                  <a:gd name="T5" fmla="*/ 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993" h="21600" fill="none" extrusionOk="0">
                    <a:moveTo>
                      <a:pt x="-1" y="3223"/>
                    </a:moveTo>
                    <a:cubicBezTo>
                      <a:pt x="3411" y="1116"/>
                      <a:pt x="7342" y="-1"/>
                      <a:pt x="11352" y="0"/>
                    </a:cubicBezTo>
                    <a:cubicBezTo>
                      <a:pt x="15477" y="0"/>
                      <a:pt x="19517" y="1181"/>
                      <a:pt x="22992" y="3405"/>
                    </a:cubicBezTo>
                  </a:path>
                  <a:path w="22993" h="21600" stroke="0" extrusionOk="0">
                    <a:moveTo>
                      <a:pt x="-1" y="3223"/>
                    </a:moveTo>
                    <a:cubicBezTo>
                      <a:pt x="3411" y="1116"/>
                      <a:pt x="7342" y="-1"/>
                      <a:pt x="11352" y="0"/>
                    </a:cubicBezTo>
                    <a:cubicBezTo>
                      <a:pt x="15477" y="0"/>
                      <a:pt x="19517" y="1181"/>
                      <a:pt x="22992" y="3405"/>
                    </a:cubicBezTo>
                    <a:lnTo>
                      <a:pt x="11352" y="21600"/>
                    </a:lnTo>
                    <a:lnTo>
                      <a:pt x="-1" y="3223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954" name="Rectangle 73"/>
              <p:cNvSpPr>
                <a:spLocks noChangeArrowheads="1"/>
              </p:cNvSpPr>
              <p:nvPr/>
            </p:nvSpPr>
            <p:spPr bwMode="auto">
              <a:xfrm>
                <a:off x="3208" y="768"/>
                <a:ext cx="574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zh-CN" altLang="en-US" sz="2800">
                    <a:latin typeface="Times New Roman" panose="02020603050405020304" pitchFamily="18" charset="0"/>
                  </a:rPr>
                  <a:t>＇</a:t>
                </a:r>
              </a:p>
            </p:txBody>
          </p:sp>
          <p:sp>
            <p:nvSpPr>
              <p:cNvPr id="124955" name="Rectangle 74"/>
              <p:cNvSpPr>
                <a:spLocks noChangeArrowheads="1"/>
              </p:cNvSpPr>
              <p:nvPr/>
            </p:nvSpPr>
            <p:spPr bwMode="auto">
              <a:xfrm>
                <a:off x="3457" y="768"/>
                <a:ext cx="506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zh-CN" altLang="en-US" sz="2800">
                    <a:latin typeface="Times New Roman" panose="02020603050405020304" pitchFamily="18" charset="0"/>
                  </a:rPr>
                  <a:t>＇</a:t>
                </a:r>
              </a:p>
            </p:txBody>
          </p:sp>
          <p:sp>
            <p:nvSpPr>
              <p:cNvPr id="124956" name="Rectangle 75"/>
              <p:cNvSpPr>
                <a:spLocks noChangeArrowheads="1"/>
              </p:cNvSpPr>
              <p:nvPr/>
            </p:nvSpPr>
            <p:spPr bwMode="auto">
              <a:xfrm>
                <a:off x="3072" y="782"/>
                <a:ext cx="983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zh-CN" sz="2800" i="1">
                    <a:latin typeface="Times New Roman" panose="02020603050405020304" pitchFamily="18" charset="0"/>
                  </a:rPr>
                  <a:t>A</a:t>
                </a:r>
                <a:r>
                  <a:rPr lang="en-US" altLang="zh-CN" sz="2800" b="1">
                    <a:latin typeface="Times New Roman" panose="02020603050405020304" pitchFamily="18" charset="0"/>
                  </a:rPr>
                  <a:t>  </a:t>
                </a:r>
                <a:r>
                  <a:rPr lang="en-US" altLang="zh-CN" sz="2800" i="1">
                    <a:latin typeface="Times New Roman" panose="02020603050405020304" pitchFamily="18" charset="0"/>
                  </a:rPr>
                  <a:t>B  </a:t>
                </a:r>
              </a:p>
            </p:txBody>
          </p:sp>
        </p:grpSp>
      </p:grpSp>
      <p:grpSp>
        <p:nvGrpSpPr>
          <p:cNvPr id="16463" name="Group 79"/>
          <p:cNvGrpSpPr>
            <a:grpSpLocks/>
          </p:cNvGrpSpPr>
          <p:nvPr/>
        </p:nvGrpSpPr>
        <p:grpSpPr bwMode="auto">
          <a:xfrm>
            <a:off x="1042988" y="4437063"/>
            <a:ext cx="2205037" cy="541337"/>
            <a:chOff x="675" y="3119"/>
            <a:chExt cx="1389" cy="341"/>
          </a:xfrm>
        </p:grpSpPr>
        <p:sp>
          <p:nvSpPr>
            <p:cNvPr id="124958" name="Rectangle 77"/>
            <p:cNvSpPr>
              <a:spLocks noChangeArrowheads="1"/>
            </p:cNvSpPr>
            <p:nvPr/>
          </p:nvSpPr>
          <p:spPr bwMode="auto">
            <a:xfrm>
              <a:off x="675" y="3133"/>
              <a:ext cx="138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AB</a:t>
              </a:r>
              <a:r>
                <a:rPr lang="en-US" altLang="zh-CN" sz="2800">
                  <a:latin typeface="Times New Roman" panose="02020603050405020304" pitchFamily="18" charset="0"/>
                </a:rPr>
                <a:t>=</a:t>
              </a:r>
              <a:r>
                <a:rPr lang="en-US" altLang="zh-CN" sz="2800" i="1">
                  <a:latin typeface="Times New Roman" panose="02020603050405020304" pitchFamily="18" charset="0"/>
                </a:rPr>
                <a:t>A  B</a:t>
              </a:r>
              <a:r>
                <a:rPr lang="zh-CN" altLang="en-US" sz="2800">
                  <a:latin typeface="Times New Roman" panose="02020603050405020304" pitchFamily="18" charset="0"/>
                </a:rPr>
                <a:t>＇</a:t>
              </a:r>
            </a:p>
          </p:txBody>
        </p:sp>
        <p:sp>
          <p:nvSpPr>
            <p:cNvPr id="124959" name="Rectangle 78"/>
            <p:cNvSpPr>
              <a:spLocks noChangeArrowheads="1"/>
            </p:cNvSpPr>
            <p:nvPr/>
          </p:nvSpPr>
          <p:spPr bwMode="auto">
            <a:xfrm>
              <a:off x="1214" y="3119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zh-CN" altLang="en-US" sz="2800">
                  <a:latin typeface="Times New Roman" panose="02020603050405020304" pitchFamily="18" charset="0"/>
                </a:rPr>
                <a:t>＇</a:t>
              </a:r>
            </a:p>
          </p:txBody>
        </p:sp>
      </p:grp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79388" y="2551113"/>
            <a:ext cx="6119812" cy="308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　　同样，还可以得到：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　　在同圆或等圆中，如果两条弧相等，那么它们所对的圆心角</a:t>
            </a:r>
            <a:r>
              <a:rPr lang="en-US" altLang="zh-CN" sz="2800" b="1">
                <a:latin typeface="宋体" panose="02010600030101010101" pitchFamily="2" charset="-122"/>
              </a:rPr>
              <a:t>______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</a:rPr>
              <a:t>，</a:t>
            </a:r>
            <a:r>
              <a:rPr lang="zh-CN" altLang="en-US" sz="2800" b="1">
                <a:latin typeface="宋体" panose="02010600030101010101" pitchFamily="2" charset="-122"/>
              </a:rPr>
              <a:t> </a:t>
            </a:r>
            <a:br>
              <a:rPr lang="zh-CN" altLang="en-US" sz="2800" b="1">
                <a:latin typeface="宋体" panose="02010600030101010101" pitchFamily="2" charset="-122"/>
              </a:rPr>
            </a:br>
            <a:r>
              <a:rPr lang="zh-CN" altLang="en-US" sz="2800" b="1">
                <a:latin typeface="宋体" panose="02010600030101010101" pitchFamily="2" charset="-122"/>
              </a:rPr>
              <a:t>所对的弦</a:t>
            </a:r>
            <a:r>
              <a:rPr lang="en-US" altLang="zh-CN" sz="2800" b="1">
                <a:latin typeface="宋体" panose="02010600030101010101" pitchFamily="2" charset="-122"/>
              </a:rPr>
              <a:t>______</a:t>
            </a:r>
            <a:r>
              <a:rPr lang="zh-CN" altLang="en-US" sz="2800" b="1">
                <a:latin typeface="宋体" panose="02010600030101010101" pitchFamily="2" charset="-122"/>
              </a:rPr>
              <a:t>；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宋体" panose="02010600030101010101" pitchFamily="2" charset="-122"/>
              </a:rPr>
              <a:t>　　在同圆或等圆中，如果两条弦相等，那么它们所对的圆心角</a:t>
            </a:r>
            <a:r>
              <a:rPr lang="en-US" altLang="zh-CN" sz="2800" b="1">
                <a:latin typeface="宋体" panose="02010600030101010101" pitchFamily="2" charset="-122"/>
              </a:rPr>
              <a:t>______</a:t>
            </a:r>
            <a:r>
              <a:rPr lang="zh-CN" altLang="en-US" sz="2800" b="1">
                <a:latin typeface="宋体" panose="02010600030101010101" pitchFamily="2" charset="-122"/>
              </a:rPr>
              <a:t>，所对的弧</a:t>
            </a:r>
            <a:r>
              <a:rPr lang="en-US" altLang="zh-CN" sz="2800" b="1">
                <a:latin typeface="宋体" panose="02010600030101010101" pitchFamily="2" charset="-122"/>
              </a:rPr>
              <a:t>______</a:t>
            </a:r>
            <a:r>
              <a:rPr lang="zh-CN" altLang="en-US" sz="2800" b="1">
                <a:latin typeface="宋体" panose="02010600030101010101" pitchFamily="2" charset="-122"/>
              </a:rPr>
              <a:t>．</a:t>
            </a:r>
          </a:p>
        </p:txBody>
      </p:sp>
      <p:sp>
        <p:nvSpPr>
          <p:cNvPr id="125955" name="Rectangle 6"/>
          <p:cNvSpPr>
            <a:spLocks noChangeArrowheads="1"/>
          </p:cNvSpPr>
          <p:nvPr/>
        </p:nvSpPr>
        <p:spPr bwMode="auto">
          <a:xfrm>
            <a:off x="179388" y="1268413"/>
            <a:ext cx="8964612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这样，我们就得到下面的定理：</a:t>
            </a:r>
            <a:br>
              <a:rPr lang="zh-CN" altLang="en-US" sz="2800" b="1">
                <a:latin typeface="Times New Roman" panose="02020603050405020304" pitchFamily="18" charset="0"/>
              </a:rPr>
            </a:br>
            <a:r>
              <a:rPr lang="zh-CN" altLang="en-US" sz="2800" b="1">
                <a:latin typeface="Times New Roman" panose="02020603050405020304" pitchFamily="18" charset="0"/>
              </a:rPr>
              <a:t>　　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在同圆或等圆中，相等的圆心角所对的弧相等，所</a:t>
            </a:r>
            <a:b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对的弦也相等．</a:t>
            </a:r>
            <a:r>
              <a:rPr lang="zh-CN" altLang="en-US" sz="2800">
                <a:latin typeface="Times New Roman" panose="02020603050405020304" pitchFamily="18" charset="0"/>
              </a:rPr>
              <a:t> 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643438" y="3357563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相等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1763713" y="3827463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相等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4643438" y="4652963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相等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1763713" y="5084763"/>
            <a:ext cx="10080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相等</a:t>
            </a:r>
          </a:p>
        </p:txBody>
      </p:sp>
      <p:sp>
        <p:nvSpPr>
          <p:cNvPr id="125960" name="矩形 7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．定理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sp>
        <p:nvSpPr>
          <p:cNvPr id="125961" name="Rectangle 18"/>
          <p:cNvSpPr>
            <a:spLocks noChangeArrowheads="1"/>
          </p:cNvSpPr>
          <p:nvPr/>
        </p:nvSpPr>
        <p:spPr bwMode="auto">
          <a:xfrm>
            <a:off x="179388" y="1700213"/>
            <a:ext cx="89646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　　</a:t>
            </a:r>
          </a:p>
        </p:txBody>
      </p:sp>
      <p:grpSp>
        <p:nvGrpSpPr>
          <p:cNvPr id="17429" name="Group 21"/>
          <p:cNvGrpSpPr>
            <a:grpSpLocks/>
          </p:cNvGrpSpPr>
          <p:nvPr/>
        </p:nvGrpSpPr>
        <p:grpSpPr bwMode="auto">
          <a:xfrm>
            <a:off x="6084888" y="2565400"/>
            <a:ext cx="3455987" cy="3384550"/>
            <a:chOff x="3833" y="1616"/>
            <a:chExt cx="2177" cy="2132"/>
          </a:xfrm>
        </p:grpSpPr>
        <p:grpSp>
          <p:nvGrpSpPr>
            <p:cNvPr id="125963" name="Group 20"/>
            <p:cNvGrpSpPr>
              <a:grpSpLocks/>
            </p:cNvGrpSpPr>
            <p:nvPr/>
          </p:nvGrpSpPr>
          <p:grpSpPr bwMode="auto">
            <a:xfrm>
              <a:off x="3833" y="1616"/>
              <a:ext cx="2177" cy="2132"/>
              <a:chOff x="3833" y="1616"/>
              <a:chExt cx="2177" cy="2132"/>
            </a:xfrm>
          </p:grpSpPr>
          <p:sp>
            <p:nvSpPr>
              <p:cNvPr id="125964" name="Rectangle 14"/>
              <p:cNvSpPr>
                <a:spLocks noChangeArrowheads="1"/>
              </p:cNvSpPr>
              <p:nvPr/>
            </p:nvSpPr>
            <p:spPr bwMode="auto">
              <a:xfrm>
                <a:off x="3859" y="1616"/>
                <a:ext cx="1752" cy="2132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hlink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zh-CN" sz="2800" b="1">
                  <a:solidFill>
                    <a:srgbClr val="FF0000"/>
                  </a:solidFill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zh-CN" altLang="en-US" sz="2800" b="1">
                    <a:solidFill>
                      <a:srgbClr val="FF0000"/>
                    </a:solidFill>
                  </a:rPr>
                  <a:t>　　</a:t>
                </a:r>
              </a:p>
            </p:txBody>
          </p:sp>
          <p:sp>
            <p:nvSpPr>
              <p:cNvPr id="125965" name="Rectangle 19"/>
              <p:cNvSpPr>
                <a:spLocks noChangeArrowheads="1"/>
              </p:cNvSpPr>
              <p:nvPr/>
            </p:nvSpPr>
            <p:spPr bwMode="auto">
              <a:xfrm>
                <a:off x="3833" y="2006"/>
                <a:ext cx="2177" cy="16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99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　　同圆或等圆</a:t>
                </a:r>
                <a:b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</a:b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中，两个圆心角、</a:t>
                </a:r>
                <a:b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</a:b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两条弧、两条弦</a:t>
                </a:r>
                <a:b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</a:b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中有一组量相等，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它们所对应的其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余各组量也相等．</a:t>
                </a:r>
              </a:p>
            </p:txBody>
          </p:sp>
        </p:grpSp>
        <p:sp>
          <p:nvSpPr>
            <p:cNvPr id="125966" name="Oval 15"/>
            <p:cNvSpPr>
              <a:spLocks noChangeArrowheads="1"/>
            </p:cNvSpPr>
            <p:nvPr/>
          </p:nvSpPr>
          <p:spPr bwMode="auto">
            <a:xfrm>
              <a:off x="4663" y="1795"/>
              <a:ext cx="61" cy="59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hlink"/>
              </a:solidFill>
              <a:round/>
              <a:headEnd/>
              <a:tailEnd/>
            </a:ln>
            <a:effectLst>
              <a:outerShdw dist="71842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zh-CN" altLang="en-US" sz="2800" b="1">
                <a:latin typeface="Times New Roman" panose="02020603050405020304" pitchFamily="18" charset="0"/>
              </a:endParaRPr>
            </a:p>
          </p:txBody>
        </p:sp>
      </p:grp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5" grpId="0"/>
      <p:bldP spid="4106" grpId="0"/>
      <p:bldP spid="4107" grpId="0"/>
      <p:bldP spid="410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179388" y="3870325"/>
            <a:ext cx="7129462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　　因为 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</a:rPr>
              <a:t>AB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</a:rPr>
              <a:t>CD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，所以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∠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</a:rPr>
              <a:t>AOB=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∠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</a:rPr>
              <a:t>COD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．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　　又因为 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</a:rPr>
              <a:t>AO=CO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</a:rPr>
              <a:t>BO=DO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，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　　所以　△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</a:rPr>
              <a:t>AOB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≌ △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</a:rPr>
              <a:t>COD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．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　　又因为 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</a:rPr>
              <a:t>OE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</a:rPr>
              <a:t>OF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是 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</a:rPr>
              <a:t>AB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与 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</a:rPr>
              <a:t>CD </a:t>
            </a:r>
            <a:b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对应边上的高，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　　所以 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</a:rPr>
              <a:t>OE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</a:rPr>
              <a:t>OF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．</a:t>
            </a:r>
          </a:p>
        </p:txBody>
      </p:sp>
      <p:sp>
        <p:nvSpPr>
          <p:cNvPr id="126979" name="矩形 7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．巩固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sp>
        <p:nvSpPr>
          <p:cNvPr id="97320" name="Rectangle 40"/>
          <p:cNvSpPr>
            <a:spLocks noChangeArrowheads="1"/>
          </p:cNvSpPr>
          <p:nvPr/>
        </p:nvSpPr>
        <p:spPr bwMode="auto">
          <a:xfrm>
            <a:off x="5861050" y="1685925"/>
            <a:ext cx="3248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>
                <a:latin typeface="Times New Roman" panose="02020603050405020304" pitchFamily="18" charset="0"/>
              </a:rPr>
              <a:t>∠</a:t>
            </a:r>
            <a:r>
              <a:rPr lang="en-US" altLang="zh-CN" sz="2800" i="1">
                <a:latin typeface="Times New Roman" panose="02020603050405020304" pitchFamily="18" charset="0"/>
              </a:rPr>
              <a:t>AOB=</a:t>
            </a:r>
            <a:r>
              <a:rPr lang="en-US" altLang="zh-CN" sz="2800">
                <a:latin typeface="Times New Roman" panose="02020603050405020304" pitchFamily="18" charset="0"/>
              </a:rPr>
              <a:t>∠</a:t>
            </a:r>
            <a:r>
              <a:rPr lang="en-US" altLang="zh-CN" sz="2800" i="1">
                <a:latin typeface="Times New Roman" panose="02020603050405020304" pitchFamily="18" charset="0"/>
              </a:rPr>
              <a:t>COD</a:t>
            </a:r>
            <a:endParaRPr lang="zh-CN" altLang="en-US" sz="2800" i="1">
              <a:latin typeface="Times New Roman" panose="02020603050405020304" pitchFamily="18" charset="0"/>
            </a:endParaRPr>
          </a:p>
        </p:txBody>
      </p:sp>
      <p:grpSp>
        <p:nvGrpSpPr>
          <p:cNvPr id="97324" name="Group 44"/>
          <p:cNvGrpSpPr>
            <a:grpSpLocks/>
          </p:cNvGrpSpPr>
          <p:nvPr/>
        </p:nvGrpSpPr>
        <p:grpSpPr bwMode="auto">
          <a:xfrm>
            <a:off x="4211638" y="1700213"/>
            <a:ext cx="1655762" cy="550862"/>
            <a:chOff x="2653" y="1071"/>
            <a:chExt cx="1043" cy="347"/>
          </a:xfrm>
        </p:grpSpPr>
        <p:grpSp>
          <p:nvGrpSpPr>
            <p:cNvPr id="126982" name="Group 37"/>
            <p:cNvGrpSpPr>
              <a:grpSpLocks/>
            </p:cNvGrpSpPr>
            <p:nvPr/>
          </p:nvGrpSpPr>
          <p:grpSpPr bwMode="auto">
            <a:xfrm>
              <a:off x="2653" y="1071"/>
              <a:ext cx="589" cy="347"/>
              <a:chOff x="4241" y="506"/>
              <a:chExt cx="589" cy="347"/>
            </a:xfrm>
          </p:grpSpPr>
          <p:sp>
            <p:nvSpPr>
              <p:cNvPr id="126983" name="Rectangle 38"/>
              <p:cNvSpPr>
                <a:spLocks noChangeArrowheads="1"/>
              </p:cNvSpPr>
              <p:nvPr/>
            </p:nvSpPr>
            <p:spPr bwMode="auto">
              <a:xfrm>
                <a:off x="4241" y="506"/>
                <a:ext cx="58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AB=</a:t>
                </a:r>
              </a:p>
            </p:txBody>
          </p:sp>
          <p:sp>
            <p:nvSpPr>
              <p:cNvPr id="126984" name="Arc 39"/>
              <p:cNvSpPr>
                <a:spLocks/>
              </p:cNvSpPr>
              <p:nvPr/>
            </p:nvSpPr>
            <p:spPr bwMode="auto">
              <a:xfrm>
                <a:off x="4344" y="536"/>
                <a:ext cx="212" cy="317"/>
              </a:xfrm>
              <a:custGeom>
                <a:avLst/>
                <a:gdLst>
                  <a:gd name="T0" fmla="*/ 0 w 14482"/>
                  <a:gd name="T1" fmla="*/ 0 h 21600"/>
                  <a:gd name="T2" fmla="*/ 3 w 14482"/>
                  <a:gd name="T3" fmla="*/ 0 h 21600"/>
                  <a:gd name="T4" fmla="*/ 1 w 14482"/>
                  <a:gd name="T5" fmla="*/ 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482" h="21600" fill="none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</a:path>
                  <a:path w="14482" h="21600" stroke="0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  <a:lnTo>
                      <a:pt x="6640" y="21600"/>
                    </a:lnTo>
                    <a:lnTo>
                      <a:pt x="-1" y="104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6985" name="Group 41"/>
            <p:cNvGrpSpPr>
              <a:grpSpLocks/>
            </p:cNvGrpSpPr>
            <p:nvPr/>
          </p:nvGrpSpPr>
          <p:grpSpPr bwMode="auto">
            <a:xfrm>
              <a:off x="3107" y="1071"/>
              <a:ext cx="589" cy="347"/>
              <a:chOff x="4241" y="506"/>
              <a:chExt cx="589" cy="347"/>
            </a:xfrm>
          </p:grpSpPr>
          <p:sp>
            <p:nvSpPr>
              <p:cNvPr id="126986" name="Rectangle 42"/>
              <p:cNvSpPr>
                <a:spLocks noChangeArrowheads="1"/>
              </p:cNvSpPr>
              <p:nvPr/>
            </p:nvSpPr>
            <p:spPr bwMode="auto">
              <a:xfrm>
                <a:off x="4241" y="506"/>
                <a:ext cx="58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CD</a:t>
                </a:r>
              </a:p>
            </p:txBody>
          </p:sp>
          <p:sp>
            <p:nvSpPr>
              <p:cNvPr id="126987" name="Arc 43"/>
              <p:cNvSpPr>
                <a:spLocks/>
              </p:cNvSpPr>
              <p:nvPr/>
            </p:nvSpPr>
            <p:spPr bwMode="auto">
              <a:xfrm>
                <a:off x="4344" y="536"/>
                <a:ext cx="212" cy="317"/>
              </a:xfrm>
              <a:custGeom>
                <a:avLst/>
                <a:gdLst>
                  <a:gd name="T0" fmla="*/ 0 w 14482"/>
                  <a:gd name="T1" fmla="*/ 0 h 21600"/>
                  <a:gd name="T2" fmla="*/ 3 w 14482"/>
                  <a:gd name="T3" fmla="*/ 0 h 21600"/>
                  <a:gd name="T4" fmla="*/ 1 w 14482"/>
                  <a:gd name="T5" fmla="*/ 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482" h="21600" fill="none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</a:path>
                  <a:path w="14482" h="21600" stroke="0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  <a:lnTo>
                      <a:pt x="6640" y="21600"/>
                    </a:lnTo>
                    <a:lnTo>
                      <a:pt x="-1" y="104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126988" name="Group 71"/>
          <p:cNvGrpSpPr>
            <a:grpSpLocks/>
          </p:cNvGrpSpPr>
          <p:nvPr/>
        </p:nvGrpSpPr>
        <p:grpSpPr bwMode="auto">
          <a:xfrm>
            <a:off x="179388" y="1268413"/>
            <a:ext cx="8964612" cy="2654300"/>
            <a:chOff x="113" y="799"/>
            <a:chExt cx="5647" cy="1672"/>
          </a:xfrm>
        </p:grpSpPr>
        <p:sp>
          <p:nvSpPr>
            <p:cNvPr id="126989" name="Text Box 4"/>
            <p:cNvSpPr txBox="1">
              <a:spLocks noChangeArrowheads="1"/>
            </p:cNvSpPr>
            <p:nvPr/>
          </p:nvSpPr>
          <p:spPr bwMode="auto">
            <a:xfrm>
              <a:off x="113" y="799"/>
              <a:ext cx="5647" cy="1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</a:rPr>
                <a:t>　　如图，</a:t>
              </a:r>
              <a:r>
                <a:rPr lang="en-US" altLang="zh-CN" sz="2800" i="1">
                  <a:latin typeface="Times New Roman" panose="02020603050405020304" pitchFamily="18" charset="0"/>
                </a:rPr>
                <a:t>AB</a:t>
              </a:r>
              <a:r>
                <a:rPr lang="zh-CN" altLang="en-US" sz="2800" b="1">
                  <a:latin typeface="Times New Roman" panose="02020603050405020304" pitchFamily="18" charset="0"/>
                </a:rPr>
                <a:t>、</a:t>
              </a:r>
              <a:r>
                <a:rPr lang="en-US" altLang="zh-CN" sz="2800" i="1">
                  <a:latin typeface="Times New Roman" panose="02020603050405020304" pitchFamily="18" charset="0"/>
                </a:rPr>
                <a:t>CD </a:t>
              </a:r>
              <a:r>
                <a:rPr lang="zh-CN" altLang="en-US" sz="2800" b="1">
                  <a:latin typeface="Times New Roman" panose="02020603050405020304" pitchFamily="18" charset="0"/>
                </a:rPr>
                <a:t>是⊙</a:t>
              </a:r>
              <a:r>
                <a:rPr lang="en-US" altLang="zh-CN" sz="2800" i="1">
                  <a:latin typeface="Times New Roman" panose="02020603050405020304" pitchFamily="18" charset="0"/>
                </a:rPr>
                <a:t>O </a:t>
              </a:r>
              <a:r>
                <a:rPr lang="zh-CN" altLang="en-US" sz="2800" b="1">
                  <a:latin typeface="Times New Roman" panose="02020603050405020304" pitchFamily="18" charset="0"/>
                </a:rPr>
                <a:t>的两条弦：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</a:rPr>
                <a:t>（</a:t>
              </a:r>
              <a:r>
                <a:rPr lang="en-US" altLang="zh-CN" sz="2800">
                  <a:latin typeface="Times New Roman" panose="02020603050405020304" pitchFamily="18" charset="0"/>
                </a:rPr>
                <a:t>1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）如果 </a:t>
              </a:r>
              <a:r>
                <a:rPr lang="en-US" altLang="zh-CN" sz="2800" i="1">
                  <a:latin typeface="Times New Roman" panose="02020603050405020304" pitchFamily="18" charset="0"/>
                </a:rPr>
                <a:t>AB=CD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，那么</a:t>
              </a:r>
              <a:r>
                <a:rPr lang="en-US" altLang="zh-CN" sz="2800" b="1">
                  <a:latin typeface="Times New Roman" panose="02020603050405020304" pitchFamily="18" charset="0"/>
                </a:rPr>
                <a:t>________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，</a:t>
              </a:r>
              <a:r>
                <a:rPr lang="en-US" altLang="zh-CN" sz="2800" b="1">
                  <a:latin typeface="Times New Roman" panose="02020603050405020304" pitchFamily="18" charset="0"/>
                </a:rPr>
                <a:t>______________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；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</a:rPr>
                <a:t>（</a:t>
              </a:r>
              <a:r>
                <a:rPr lang="en-US" altLang="zh-CN" sz="2800">
                  <a:latin typeface="Times New Roman" panose="02020603050405020304" pitchFamily="18" charset="0"/>
                </a:rPr>
                <a:t>2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）如果  　</a:t>
              </a:r>
              <a:r>
                <a:rPr lang="en-US" altLang="zh-CN" sz="2800">
                  <a:latin typeface="Times New Roman" panose="02020603050405020304" pitchFamily="18" charset="0"/>
                </a:rPr>
                <a:t>=</a:t>
              </a:r>
              <a:r>
                <a:rPr lang="en-US" altLang="zh-CN" sz="2800" b="1">
                  <a:latin typeface="Times New Roman" panose="02020603050405020304" pitchFamily="18" charset="0"/>
                </a:rPr>
                <a:t>  </a:t>
              </a:r>
              <a:r>
                <a:rPr lang="zh-CN" altLang="en-US" sz="2800" b="1">
                  <a:latin typeface="Times New Roman" panose="02020603050405020304" pitchFamily="18" charset="0"/>
                </a:rPr>
                <a:t>　，那么</a:t>
              </a:r>
              <a:r>
                <a:rPr lang="en-US" altLang="zh-CN" sz="2800" b="1">
                  <a:latin typeface="Times New Roman" panose="02020603050405020304" pitchFamily="18" charset="0"/>
                </a:rPr>
                <a:t>________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，</a:t>
              </a:r>
              <a:r>
                <a:rPr lang="en-US" altLang="zh-CN" sz="2800" b="1">
                  <a:latin typeface="Times New Roman" panose="02020603050405020304" pitchFamily="18" charset="0"/>
                </a:rPr>
                <a:t>______________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；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</a:rPr>
                <a:t>（</a:t>
              </a:r>
              <a:r>
                <a:rPr lang="en-US" altLang="zh-CN" sz="2800">
                  <a:latin typeface="Times New Roman" panose="02020603050405020304" pitchFamily="18" charset="0"/>
                </a:rPr>
                <a:t>3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）如果</a:t>
              </a:r>
              <a:r>
                <a:rPr lang="zh-CN" altLang="en-US" sz="2800">
                  <a:latin typeface="Times New Roman" panose="02020603050405020304" pitchFamily="18" charset="0"/>
                </a:rPr>
                <a:t>∠</a:t>
              </a:r>
              <a:r>
                <a:rPr lang="en-US" altLang="zh-CN" sz="2800" i="1">
                  <a:latin typeface="Times New Roman" panose="02020603050405020304" pitchFamily="18" charset="0"/>
                </a:rPr>
                <a:t>AOB=</a:t>
              </a:r>
              <a:r>
                <a:rPr lang="en-US" altLang="zh-CN" sz="2800">
                  <a:latin typeface="Times New Roman" panose="02020603050405020304" pitchFamily="18" charset="0"/>
                </a:rPr>
                <a:t>∠</a:t>
              </a:r>
              <a:r>
                <a:rPr lang="en-US" altLang="zh-CN" sz="2800" i="1">
                  <a:latin typeface="Times New Roman" panose="02020603050405020304" pitchFamily="18" charset="0"/>
                </a:rPr>
                <a:t>COD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，那么</a:t>
              </a:r>
              <a:r>
                <a:rPr lang="en-US" altLang="zh-CN" sz="2800" b="1">
                  <a:latin typeface="Times New Roman" panose="02020603050405020304" pitchFamily="18" charset="0"/>
                </a:rPr>
                <a:t>________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，</a:t>
              </a:r>
              <a:r>
                <a:rPr lang="en-US" altLang="zh-CN" sz="2800" b="1">
                  <a:latin typeface="Times New Roman" panose="02020603050405020304" pitchFamily="18" charset="0"/>
                </a:rPr>
                <a:t>_______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；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</a:rPr>
                <a:t>（</a:t>
              </a:r>
              <a:r>
                <a:rPr lang="en-US" altLang="zh-CN" sz="2800">
                  <a:latin typeface="Times New Roman" panose="02020603050405020304" pitchFamily="18" charset="0"/>
                </a:rPr>
                <a:t>4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）如果 </a:t>
              </a:r>
              <a:r>
                <a:rPr lang="en-US" altLang="zh-CN" sz="2800" i="1">
                  <a:latin typeface="Times New Roman" panose="02020603050405020304" pitchFamily="18" charset="0"/>
                </a:rPr>
                <a:t>AB=CD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，</a:t>
              </a:r>
              <a:r>
                <a:rPr lang="en-US" altLang="zh-CN" sz="2800" i="1">
                  <a:latin typeface="Times New Roman" panose="02020603050405020304" pitchFamily="18" charset="0"/>
                </a:rPr>
                <a:t>OE</a:t>
              </a:r>
              <a:r>
                <a:rPr lang="en-US" altLang="zh-CN" sz="2800">
                  <a:latin typeface="Times New Roman" panose="02020603050405020304" pitchFamily="18" charset="0"/>
                </a:rPr>
                <a:t>⊥</a:t>
              </a:r>
              <a:r>
                <a:rPr lang="en-US" altLang="zh-CN" sz="2800" i="1">
                  <a:latin typeface="Times New Roman" panose="02020603050405020304" pitchFamily="18" charset="0"/>
                </a:rPr>
                <a:t>AB </a:t>
              </a:r>
              <a:r>
                <a:rPr lang="zh-CN" altLang="en-US" sz="2800" b="1">
                  <a:latin typeface="Times New Roman" panose="02020603050405020304" pitchFamily="18" charset="0"/>
                </a:rPr>
                <a:t>于 </a:t>
              </a:r>
              <a:r>
                <a:rPr lang="en-US" altLang="zh-CN" sz="2800" i="1">
                  <a:latin typeface="Times New Roman" panose="02020603050405020304" pitchFamily="18" charset="0"/>
                </a:rPr>
                <a:t>E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，</a:t>
              </a:r>
              <a:r>
                <a:rPr lang="en-US" altLang="zh-CN" sz="2800" i="1">
                  <a:latin typeface="Times New Roman" panose="02020603050405020304" pitchFamily="18" charset="0"/>
                </a:rPr>
                <a:t>OF</a:t>
              </a:r>
              <a:r>
                <a:rPr lang="en-US" altLang="zh-CN" sz="2800">
                  <a:latin typeface="Times New Roman" panose="02020603050405020304" pitchFamily="18" charset="0"/>
                </a:rPr>
                <a:t>⊥</a:t>
              </a:r>
              <a:r>
                <a:rPr lang="en-US" altLang="zh-CN" sz="2800" i="1">
                  <a:latin typeface="Times New Roman" panose="02020603050405020304" pitchFamily="18" charset="0"/>
                </a:rPr>
                <a:t>CD </a:t>
              </a:r>
              <a:r>
                <a:rPr lang="zh-CN" altLang="en-US" sz="2800" b="1">
                  <a:latin typeface="Times New Roman" panose="02020603050405020304" pitchFamily="18" charset="0"/>
                </a:rPr>
                <a:t>于 </a:t>
              </a:r>
              <a:r>
                <a:rPr lang="en-US" altLang="zh-CN" sz="2800" i="1">
                  <a:latin typeface="Times New Roman" panose="02020603050405020304" pitchFamily="18" charset="0"/>
                </a:rPr>
                <a:t>F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，</a:t>
              </a:r>
              <a:r>
                <a:rPr lang="en-US" altLang="zh-CN" sz="2800" i="1">
                  <a:latin typeface="Times New Roman" panose="02020603050405020304" pitchFamily="18" charset="0"/>
                </a:rPr>
                <a:t>OE </a:t>
              </a:r>
              <a:br>
                <a:rPr lang="en-US" altLang="zh-CN" sz="2800" i="1">
                  <a:latin typeface="Times New Roman" panose="02020603050405020304" pitchFamily="18" charset="0"/>
                </a:rPr>
              </a:br>
              <a:r>
                <a:rPr lang="zh-CN" altLang="en-US" sz="2800" b="1">
                  <a:latin typeface="Times New Roman" panose="02020603050405020304" pitchFamily="18" charset="0"/>
                </a:rPr>
                <a:t>与 </a:t>
              </a:r>
              <a:r>
                <a:rPr lang="en-US" altLang="zh-CN" sz="2800" i="1">
                  <a:latin typeface="Times New Roman" panose="02020603050405020304" pitchFamily="18" charset="0"/>
                </a:rPr>
                <a:t>OF </a:t>
              </a:r>
              <a:r>
                <a:rPr lang="zh-CN" altLang="en-US" sz="2800" b="1">
                  <a:latin typeface="Times New Roman" panose="02020603050405020304" pitchFamily="18" charset="0"/>
                </a:rPr>
                <a:t>相等吗？为什么？</a:t>
              </a:r>
            </a:p>
          </p:txBody>
        </p:sp>
        <p:grpSp>
          <p:nvGrpSpPr>
            <p:cNvPr id="126990" name="Group 45"/>
            <p:cNvGrpSpPr>
              <a:grpSpLocks/>
            </p:cNvGrpSpPr>
            <p:nvPr/>
          </p:nvGrpSpPr>
          <p:grpSpPr bwMode="auto">
            <a:xfrm>
              <a:off x="1174" y="1329"/>
              <a:ext cx="1043" cy="347"/>
              <a:chOff x="2653" y="1071"/>
              <a:chExt cx="1043" cy="347"/>
            </a:xfrm>
          </p:grpSpPr>
          <p:grpSp>
            <p:nvGrpSpPr>
              <p:cNvPr id="126991" name="Group 46"/>
              <p:cNvGrpSpPr>
                <a:grpSpLocks/>
              </p:cNvGrpSpPr>
              <p:nvPr/>
            </p:nvGrpSpPr>
            <p:grpSpPr bwMode="auto">
              <a:xfrm>
                <a:off x="2653" y="1071"/>
                <a:ext cx="589" cy="347"/>
                <a:chOff x="4241" y="506"/>
                <a:chExt cx="589" cy="347"/>
              </a:xfrm>
            </p:grpSpPr>
            <p:sp>
              <p:nvSpPr>
                <p:cNvPr id="126992" name="Rectangle 47"/>
                <p:cNvSpPr>
                  <a:spLocks noChangeArrowheads="1"/>
                </p:cNvSpPr>
                <p:nvPr/>
              </p:nvSpPr>
              <p:spPr bwMode="auto">
                <a:xfrm>
                  <a:off x="4241" y="506"/>
                  <a:ext cx="589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2800" i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AB</a:t>
                  </a:r>
                </a:p>
              </p:txBody>
            </p:sp>
            <p:sp>
              <p:nvSpPr>
                <p:cNvPr id="126993" name="Arc 48"/>
                <p:cNvSpPr>
                  <a:spLocks/>
                </p:cNvSpPr>
                <p:nvPr/>
              </p:nvSpPr>
              <p:spPr bwMode="auto">
                <a:xfrm>
                  <a:off x="4344" y="536"/>
                  <a:ext cx="212" cy="317"/>
                </a:xfrm>
                <a:custGeom>
                  <a:avLst/>
                  <a:gdLst>
                    <a:gd name="T0" fmla="*/ 0 w 14482"/>
                    <a:gd name="T1" fmla="*/ 0 h 21600"/>
                    <a:gd name="T2" fmla="*/ 3 w 14482"/>
                    <a:gd name="T3" fmla="*/ 0 h 21600"/>
                    <a:gd name="T4" fmla="*/ 1 w 14482"/>
                    <a:gd name="T5" fmla="*/ 5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4482" h="21600" fill="none" extrusionOk="0">
                      <a:moveTo>
                        <a:pt x="-1" y="1045"/>
                      </a:moveTo>
                      <a:cubicBezTo>
                        <a:pt x="2145" y="352"/>
                        <a:pt x="4385" y="-1"/>
                        <a:pt x="6640" y="0"/>
                      </a:cubicBezTo>
                      <a:cubicBezTo>
                        <a:pt x="9322" y="0"/>
                        <a:pt x="11982" y="499"/>
                        <a:pt x="14482" y="1473"/>
                      </a:cubicBezTo>
                    </a:path>
                    <a:path w="14482" h="21600" stroke="0" extrusionOk="0">
                      <a:moveTo>
                        <a:pt x="-1" y="1045"/>
                      </a:moveTo>
                      <a:cubicBezTo>
                        <a:pt x="2145" y="352"/>
                        <a:pt x="4385" y="-1"/>
                        <a:pt x="6640" y="0"/>
                      </a:cubicBezTo>
                      <a:cubicBezTo>
                        <a:pt x="9322" y="0"/>
                        <a:pt x="11982" y="499"/>
                        <a:pt x="14482" y="1473"/>
                      </a:cubicBezTo>
                      <a:lnTo>
                        <a:pt x="6640" y="21600"/>
                      </a:lnTo>
                      <a:lnTo>
                        <a:pt x="-1" y="1045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6994" name="Group 49"/>
              <p:cNvGrpSpPr>
                <a:grpSpLocks/>
              </p:cNvGrpSpPr>
              <p:nvPr/>
            </p:nvGrpSpPr>
            <p:grpSpPr bwMode="auto">
              <a:xfrm>
                <a:off x="3107" y="1071"/>
                <a:ext cx="589" cy="347"/>
                <a:chOff x="4241" y="506"/>
                <a:chExt cx="589" cy="347"/>
              </a:xfrm>
            </p:grpSpPr>
            <p:sp>
              <p:nvSpPr>
                <p:cNvPr id="126995" name="Rectangle 50"/>
                <p:cNvSpPr>
                  <a:spLocks noChangeArrowheads="1"/>
                </p:cNvSpPr>
                <p:nvPr/>
              </p:nvSpPr>
              <p:spPr bwMode="auto">
                <a:xfrm>
                  <a:off x="4241" y="506"/>
                  <a:ext cx="589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2800" i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CD</a:t>
                  </a:r>
                </a:p>
              </p:txBody>
            </p:sp>
            <p:sp>
              <p:nvSpPr>
                <p:cNvPr id="126996" name="Arc 51"/>
                <p:cNvSpPr>
                  <a:spLocks/>
                </p:cNvSpPr>
                <p:nvPr/>
              </p:nvSpPr>
              <p:spPr bwMode="auto">
                <a:xfrm>
                  <a:off x="4344" y="536"/>
                  <a:ext cx="212" cy="317"/>
                </a:xfrm>
                <a:custGeom>
                  <a:avLst/>
                  <a:gdLst>
                    <a:gd name="T0" fmla="*/ 0 w 14482"/>
                    <a:gd name="T1" fmla="*/ 0 h 21600"/>
                    <a:gd name="T2" fmla="*/ 3 w 14482"/>
                    <a:gd name="T3" fmla="*/ 0 h 21600"/>
                    <a:gd name="T4" fmla="*/ 1 w 14482"/>
                    <a:gd name="T5" fmla="*/ 5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4482" h="21600" fill="none" extrusionOk="0">
                      <a:moveTo>
                        <a:pt x="-1" y="1045"/>
                      </a:moveTo>
                      <a:cubicBezTo>
                        <a:pt x="2145" y="352"/>
                        <a:pt x="4385" y="-1"/>
                        <a:pt x="6640" y="0"/>
                      </a:cubicBezTo>
                      <a:cubicBezTo>
                        <a:pt x="9322" y="0"/>
                        <a:pt x="11982" y="499"/>
                        <a:pt x="14482" y="1473"/>
                      </a:cubicBezTo>
                    </a:path>
                    <a:path w="14482" h="21600" stroke="0" extrusionOk="0">
                      <a:moveTo>
                        <a:pt x="-1" y="1045"/>
                      </a:moveTo>
                      <a:cubicBezTo>
                        <a:pt x="2145" y="352"/>
                        <a:pt x="4385" y="-1"/>
                        <a:pt x="6640" y="0"/>
                      </a:cubicBezTo>
                      <a:cubicBezTo>
                        <a:pt x="9322" y="0"/>
                        <a:pt x="11982" y="499"/>
                        <a:pt x="14482" y="1473"/>
                      </a:cubicBezTo>
                      <a:lnTo>
                        <a:pt x="6640" y="21600"/>
                      </a:lnTo>
                      <a:lnTo>
                        <a:pt x="-1" y="1045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97332" name="Group 52"/>
          <p:cNvGrpSpPr>
            <a:grpSpLocks/>
          </p:cNvGrpSpPr>
          <p:nvPr/>
        </p:nvGrpSpPr>
        <p:grpSpPr bwMode="auto">
          <a:xfrm>
            <a:off x="5364163" y="2565400"/>
            <a:ext cx="1655762" cy="550863"/>
            <a:chOff x="2653" y="1071"/>
            <a:chExt cx="1043" cy="347"/>
          </a:xfrm>
        </p:grpSpPr>
        <p:grpSp>
          <p:nvGrpSpPr>
            <p:cNvPr id="126998" name="Group 53"/>
            <p:cNvGrpSpPr>
              <a:grpSpLocks/>
            </p:cNvGrpSpPr>
            <p:nvPr/>
          </p:nvGrpSpPr>
          <p:grpSpPr bwMode="auto">
            <a:xfrm>
              <a:off x="2653" y="1071"/>
              <a:ext cx="589" cy="347"/>
              <a:chOff x="4241" y="506"/>
              <a:chExt cx="589" cy="347"/>
            </a:xfrm>
          </p:grpSpPr>
          <p:sp>
            <p:nvSpPr>
              <p:cNvPr id="126999" name="Rectangle 54"/>
              <p:cNvSpPr>
                <a:spLocks noChangeArrowheads="1"/>
              </p:cNvSpPr>
              <p:nvPr/>
            </p:nvSpPr>
            <p:spPr bwMode="auto">
              <a:xfrm>
                <a:off x="4241" y="506"/>
                <a:ext cx="58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AB=</a:t>
                </a:r>
              </a:p>
            </p:txBody>
          </p:sp>
          <p:sp>
            <p:nvSpPr>
              <p:cNvPr id="127000" name="Arc 55"/>
              <p:cNvSpPr>
                <a:spLocks/>
              </p:cNvSpPr>
              <p:nvPr/>
            </p:nvSpPr>
            <p:spPr bwMode="auto">
              <a:xfrm>
                <a:off x="4344" y="536"/>
                <a:ext cx="212" cy="317"/>
              </a:xfrm>
              <a:custGeom>
                <a:avLst/>
                <a:gdLst>
                  <a:gd name="T0" fmla="*/ 0 w 14482"/>
                  <a:gd name="T1" fmla="*/ 0 h 21600"/>
                  <a:gd name="T2" fmla="*/ 3 w 14482"/>
                  <a:gd name="T3" fmla="*/ 0 h 21600"/>
                  <a:gd name="T4" fmla="*/ 1 w 14482"/>
                  <a:gd name="T5" fmla="*/ 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482" h="21600" fill="none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</a:path>
                  <a:path w="14482" h="21600" stroke="0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  <a:lnTo>
                      <a:pt x="6640" y="21600"/>
                    </a:lnTo>
                    <a:lnTo>
                      <a:pt x="-1" y="104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7001" name="Group 56"/>
            <p:cNvGrpSpPr>
              <a:grpSpLocks/>
            </p:cNvGrpSpPr>
            <p:nvPr/>
          </p:nvGrpSpPr>
          <p:grpSpPr bwMode="auto">
            <a:xfrm>
              <a:off x="3107" y="1071"/>
              <a:ext cx="589" cy="347"/>
              <a:chOff x="4241" y="506"/>
              <a:chExt cx="589" cy="347"/>
            </a:xfrm>
          </p:grpSpPr>
          <p:sp>
            <p:nvSpPr>
              <p:cNvPr id="127002" name="Rectangle 57"/>
              <p:cNvSpPr>
                <a:spLocks noChangeArrowheads="1"/>
              </p:cNvSpPr>
              <p:nvPr/>
            </p:nvSpPr>
            <p:spPr bwMode="auto">
              <a:xfrm>
                <a:off x="4241" y="506"/>
                <a:ext cx="58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CD</a:t>
                </a:r>
              </a:p>
            </p:txBody>
          </p:sp>
          <p:sp>
            <p:nvSpPr>
              <p:cNvPr id="127003" name="Arc 58"/>
              <p:cNvSpPr>
                <a:spLocks/>
              </p:cNvSpPr>
              <p:nvPr/>
            </p:nvSpPr>
            <p:spPr bwMode="auto">
              <a:xfrm>
                <a:off x="4344" y="536"/>
                <a:ext cx="212" cy="317"/>
              </a:xfrm>
              <a:custGeom>
                <a:avLst/>
                <a:gdLst>
                  <a:gd name="T0" fmla="*/ 0 w 14482"/>
                  <a:gd name="T1" fmla="*/ 0 h 21600"/>
                  <a:gd name="T2" fmla="*/ 3 w 14482"/>
                  <a:gd name="T3" fmla="*/ 0 h 21600"/>
                  <a:gd name="T4" fmla="*/ 1 w 14482"/>
                  <a:gd name="T5" fmla="*/ 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482" h="21600" fill="none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</a:path>
                  <a:path w="14482" h="21600" stroke="0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  <a:lnTo>
                      <a:pt x="6640" y="21600"/>
                    </a:lnTo>
                    <a:lnTo>
                      <a:pt x="-1" y="104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97339" name="Rectangle 59"/>
          <p:cNvSpPr>
            <a:spLocks noChangeArrowheads="1"/>
          </p:cNvSpPr>
          <p:nvPr/>
        </p:nvSpPr>
        <p:spPr bwMode="auto">
          <a:xfrm>
            <a:off x="4211638" y="2133600"/>
            <a:ext cx="1800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800" i="1">
                <a:latin typeface="Times New Roman" panose="02020603050405020304" pitchFamily="18" charset="0"/>
              </a:rPr>
              <a:t>AB=CD</a:t>
            </a:r>
            <a:endParaRPr lang="zh-CN" altLang="en-US" sz="2800" i="1">
              <a:latin typeface="Times New Roman" panose="02020603050405020304" pitchFamily="18" charset="0"/>
            </a:endParaRPr>
          </a:p>
        </p:txBody>
      </p:sp>
      <p:sp>
        <p:nvSpPr>
          <p:cNvPr id="97340" name="Rectangle 60"/>
          <p:cNvSpPr>
            <a:spLocks noChangeArrowheads="1"/>
          </p:cNvSpPr>
          <p:nvPr/>
        </p:nvSpPr>
        <p:spPr bwMode="auto">
          <a:xfrm>
            <a:off x="5867400" y="2133600"/>
            <a:ext cx="3248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>
                <a:latin typeface="Times New Roman" panose="02020603050405020304" pitchFamily="18" charset="0"/>
              </a:rPr>
              <a:t>∠</a:t>
            </a:r>
            <a:r>
              <a:rPr lang="en-US" altLang="zh-CN" sz="2800" i="1">
                <a:latin typeface="Times New Roman" panose="02020603050405020304" pitchFamily="18" charset="0"/>
              </a:rPr>
              <a:t>AOB=</a:t>
            </a:r>
            <a:r>
              <a:rPr lang="en-US" altLang="zh-CN" sz="2800">
                <a:latin typeface="Times New Roman" panose="02020603050405020304" pitchFamily="18" charset="0"/>
              </a:rPr>
              <a:t>∠</a:t>
            </a:r>
            <a:r>
              <a:rPr lang="en-US" altLang="zh-CN" sz="2800" i="1">
                <a:latin typeface="Times New Roman" panose="02020603050405020304" pitchFamily="18" charset="0"/>
              </a:rPr>
              <a:t>COD</a:t>
            </a:r>
            <a:endParaRPr lang="zh-CN" altLang="en-US" sz="2800" i="1">
              <a:latin typeface="Times New Roman" panose="02020603050405020304" pitchFamily="18" charset="0"/>
            </a:endParaRPr>
          </a:p>
        </p:txBody>
      </p:sp>
      <p:sp>
        <p:nvSpPr>
          <p:cNvPr id="97341" name="Rectangle 61"/>
          <p:cNvSpPr>
            <a:spLocks noChangeArrowheads="1"/>
          </p:cNvSpPr>
          <p:nvPr/>
        </p:nvSpPr>
        <p:spPr bwMode="auto">
          <a:xfrm>
            <a:off x="7092950" y="2549525"/>
            <a:ext cx="1800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800" i="1">
                <a:latin typeface="Times New Roman" panose="02020603050405020304" pitchFamily="18" charset="0"/>
              </a:rPr>
              <a:t>AB=CD</a:t>
            </a:r>
            <a:endParaRPr lang="zh-CN" altLang="en-US" sz="2800" i="1">
              <a:latin typeface="Times New Roman" panose="02020603050405020304" pitchFamily="18" charset="0"/>
            </a:endParaRPr>
          </a:p>
        </p:txBody>
      </p:sp>
      <p:sp>
        <p:nvSpPr>
          <p:cNvPr id="97342" name="Rectangle 62"/>
          <p:cNvSpPr>
            <a:spLocks noChangeArrowheads="1"/>
          </p:cNvSpPr>
          <p:nvPr/>
        </p:nvSpPr>
        <p:spPr bwMode="auto">
          <a:xfrm>
            <a:off x="4713288" y="3357563"/>
            <a:ext cx="16589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相等．</a:t>
            </a:r>
          </a:p>
        </p:txBody>
      </p:sp>
      <p:grpSp>
        <p:nvGrpSpPr>
          <p:cNvPr id="127008" name="Group 70"/>
          <p:cNvGrpSpPr>
            <a:grpSpLocks/>
          </p:cNvGrpSpPr>
          <p:nvPr/>
        </p:nvGrpSpPr>
        <p:grpSpPr bwMode="auto">
          <a:xfrm>
            <a:off x="6084888" y="3860800"/>
            <a:ext cx="3024187" cy="2808288"/>
            <a:chOff x="3787" y="2523"/>
            <a:chExt cx="1905" cy="1769"/>
          </a:xfrm>
        </p:grpSpPr>
        <p:pic>
          <p:nvPicPr>
            <p:cNvPr id="127009" name="Picture 3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8" y="2523"/>
              <a:ext cx="1590" cy="15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7010" name="Rectangle 63"/>
            <p:cNvSpPr>
              <a:spLocks noChangeArrowheads="1"/>
            </p:cNvSpPr>
            <p:nvPr/>
          </p:nvSpPr>
          <p:spPr bwMode="auto">
            <a:xfrm>
              <a:off x="3787" y="2831"/>
              <a:ext cx="34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A</a:t>
              </a:r>
              <a:endParaRPr lang="zh-CN" altLang="en-US" sz="2800" i="1">
                <a:latin typeface="Times New Roman" panose="02020603050405020304" pitchFamily="18" charset="0"/>
              </a:endParaRPr>
            </a:p>
          </p:txBody>
        </p:sp>
        <p:sp>
          <p:nvSpPr>
            <p:cNvPr id="127011" name="Rectangle 64"/>
            <p:cNvSpPr>
              <a:spLocks noChangeArrowheads="1"/>
            </p:cNvSpPr>
            <p:nvPr/>
          </p:nvSpPr>
          <p:spPr bwMode="auto">
            <a:xfrm>
              <a:off x="5239" y="2614"/>
              <a:ext cx="34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B</a:t>
              </a:r>
              <a:endParaRPr lang="zh-CN" altLang="en-US" sz="2800" i="1">
                <a:latin typeface="Times New Roman" panose="02020603050405020304" pitchFamily="18" charset="0"/>
              </a:endParaRPr>
            </a:p>
          </p:txBody>
        </p:sp>
        <p:sp>
          <p:nvSpPr>
            <p:cNvPr id="127012" name="Rectangle 65"/>
            <p:cNvSpPr>
              <a:spLocks noChangeArrowheads="1"/>
            </p:cNvSpPr>
            <p:nvPr/>
          </p:nvSpPr>
          <p:spPr bwMode="auto">
            <a:xfrm>
              <a:off x="4286" y="3965"/>
              <a:ext cx="34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C</a:t>
              </a:r>
              <a:endParaRPr lang="zh-CN" altLang="en-US" sz="2800" i="1">
                <a:latin typeface="Times New Roman" panose="02020603050405020304" pitchFamily="18" charset="0"/>
              </a:endParaRPr>
            </a:p>
          </p:txBody>
        </p:sp>
        <p:sp>
          <p:nvSpPr>
            <p:cNvPr id="127013" name="Rectangle 66"/>
            <p:cNvSpPr>
              <a:spLocks noChangeArrowheads="1"/>
            </p:cNvSpPr>
            <p:nvPr/>
          </p:nvSpPr>
          <p:spPr bwMode="auto">
            <a:xfrm>
              <a:off x="5343" y="2886"/>
              <a:ext cx="34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D</a:t>
              </a:r>
              <a:endParaRPr lang="zh-CN" altLang="en-US" sz="2800" i="1">
                <a:latin typeface="Times New Roman" panose="02020603050405020304" pitchFamily="18" charset="0"/>
              </a:endParaRPr>
            </a:p>
          </p:txBody>
        </p:sp>
        <p:sp>
          <p:nvSpPr>
            <p:cNvPr id="127014" name="Rectangle 67"/>
            <p:cNvSpPr>
              <a:spLocks noChangeArrowheads="1"/>
            </p:cNvSpPr>
            <p:nvPr/>
          </p:nvSpPr>
          <p:spPr bwMode="auto">
            <a:xfrm>
              <a:off x="4513" y="2659"/>
              <a:ext cx="34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E</a:t>
              </a:r>
              <a:endParaRPr lang="zh-CN" altLang="en-US" sz="2800" i="1">
                <a:latin typeface="Times New Roman" panose="02020603050405020304" pitchFamily="18" charset="0"/>
              </a:endParaRPr>
            </a:p>
          </p:txBody>
        </p:sp>
        <p:sp>
          <p:nvSpPr>
            <p:cNvPr id="127015" name="Rectangle 68"/>
            <p:cNvSpPr>
              <a:spLocks noChangeArrowheads="1"/>
            </p:cNvSpPr>
            <p:nvPr/>
          </p:nvSpPr>
          <p:spPr bwMode="auto">
            <a:xfrm>
              <a:off x="4921" y="3475"/>
              <a:ext cx="34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F</a:t>
              </a:r>
              <a:endParaRPr lang="zh-CN" altLang="en-US" sz="2800" i="1">
                <a:latin typeface="Times New Roman" panose="02020603050405020304" pitchFamily="18" charset="0"/>
              </a:endParaRPr>
            </a:p>
          </p:txBody>
        </p:sp>
        <p:sp>
          <p:nvSpPr>
            <p:cNvPr id="127016" name="Rectangle 69"/>
            <p:cNvSpPr>
              <a:spLocks noChangeArrowheads="1"/>
            </p:cNvSpPr>
            <p:nvPr/>
          </p:nvSpPr>
          <p:spPr bwMode="auto">
            <a:xfrm>
              <a:off x="4422" y="3249"/>
              <a:ext cx="34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O</a:t>
              </a:r>
              <a:endParaRPr lang="zh-CN" altLang="en-US" sz="2800" i="1">
                <a:latin typeface="Times New Roman" panose="02020603050405020304" pitchFamily="18" charset="0"/>
              </a:endParaRPr>
            </a:p>
          </p:txBody>
        </p:sp>
      </p:grp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20" grpId="0"/>
      <p:bldP spid="97339" grpId="0"/>
      <p:bldP spid="97340" grpId="0"/>
      <p:bldP spid="97341" grpId="0"/>
      <p:bldP spid="973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-107950" y="2708275"/>
            <a:ext cx="72723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　∴　</a:t>
            </a:r>
            <a:r>
              <a:rPr lang="en-US" altLang="zh-CN" sz="2800" i="1">
                <a:latin typeface="Times New Roman" panose="02020603050405020304" pitchFamily="18" charset="0"/>
              </a:rPr>
              <a:t>AB</a:t>
            </a:r>
            <a:r>
              <a:rPr lang="en-US" altLang="zh-CN" sz="2800" b="1" i="1">
                <a:latin typeface="Times New Roman" panose="02020603050405020304" pitchFamily="18" charset="0"/>
              </a:rPr>
              <a:t>=</a:t>
            </a:r>
            <a:r>
              <a:rPr lang="en-US" altLang="zh-CN" sz="2800" i="1">
                <a:latin typeface="Times New Roman" panose="02020603050405020304" pitchFamily="18" charset="0"/>
              </a:rPr>
              <a:t>AC</a:t>
            </a:r>
            <a:r>
              <a:rPr lang="zh-CN" altLang="en-US" sz="2800" b="1">
                <a:latin typeface="Times New Roman" panose="02020603050405020304" pitchFamily="18" charset="0"/>
              </a:rPr>
              <a:t>，△</a:t>
            </a:r>
            <a:r>
              <a:rPr lang="en-US" altLang="zh-CN" sz="2800" i="1">
                <a:latin typeface="Times New Roman" panose="02020603050405020304" pitchFamily="18" charset="0"/>
              </a:rPr>
              <a:t>ABC</a:t>
            </a:r>
            <a:r>
              <a:rPr lang="en-US" altLang="zh-CN" sz="2800" b="1" i="1">
                <a:latin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</a:rPr>
              <a:t>等腰三角形．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-107950" y="3140075"/>
            <a:ext cx="5184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　又</a:t>
            </a:r>
            <a:r>
              <a:rPr lang="zh-CN" altLang="en-US" sz="2800">
                <a:latin typeface="Times New Roman" panose="02020603050405020304" pitchFamily="18" charset="0"/>
              </a:rPr>
              <a:t>　∠</a:t>
            </a:r>
            <a:r>
              <a:rPr lang="en-US" altLang="zh-CN" sz="2800" i="1">
                <a:latin typeface="Times New Roman" panose="02020603050405020304" pitchFamily="18" charset="0"/>
              </a:rPr>
              <a:t>ACB</a:t>
            </a:r>
            <a:r>
              <a:rPr lang="en-US" altLang="zh-CN" sz="2800">
                <a:latin typeface="Times New Roman" panose="02020603050405020304" pitchFamily="18" charset="0"/>
              </a:rPr>
              <a:t>=60°</a:t>
            </a:r>
            <a:r>
              <a:rPr lang="zh-CN" altLang="en-US" sz="2800" b="1">
                <a:latin typeface="Times New Roman" panose="02020603050405020304" pitchFamily="18" charset="0"/>
              </a:rPr>
              <a:t>，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-107950" y="3571875"/>
            <a:ext cx="5588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　∴　</a:t>
            </a:r>
            <a:r>
              <a:rPr lang="en-US" altLang="zh-CN" sz="2800" b="1">
                <a:latin typeface="Times New Roman" panose="02020603050405020304" pitchFamily="18" charset="0"/>
              </a:rPr>
              <a:t>△</a:t>
            </a:r>
            <a:r>
              <a:rPr lang="en-US" altLang="zh-CN" sz="2800" i="1">
                <a:latin typeface="Times New Roman" panose="02020603050405020304" pitchFamily="18" charset="0"/>
              </a:rPr>
              <a:t>ABC </a:t>
            </a:r>
            <a:r>
              <a:rPr lang="zh-CN" altLang="en-US" sz="2800" b="1">
                <a:latin typeface="Times New Roman" panose="02020603050405020304" pitchFamily="18" charset="0"/>
              </a:rPr>
              <a:t>是等边三角形，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 i="1">
                <a:latin typeface="Times New Roman" panose="02020603050405020304" pitchFamily="18" charset="0"/>
              </a:rPr>
              <a:t>　　　　　</a:t>
            </a:r>
            <a:r>
              <a:rPr lang="en-US" altLang="zh-CN" sz="2800" i="1">
                <a:latin typeface="Times New Roman" panose="02020603050405020304" pitchFamily="18" charset="0"/>
              </a:rPr>
              <a:t>AB=BC=CA</a:t>
            </a:r>
            <a:r>
              <a:rPr lang="zh-CN" altLang="en-US" sz="2800" b="1">
                <a:latin typeface="Times New Roman" panose="02020603050405020304" pitchFamily="18" charset="0"/>
              </a:rPr>
              <a:t>．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-107950" y="4421188"/>
            <a:ext cx="59086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　∴　</a:t>
            </a:r>
            <a:r>
              <a:rPr lang="zh-CN" altLang="en-US" sz="2800">
                <a:latin typeface="Times New Roman" panose="02020603050405020304" pitchFamily="18" charset="0"/>
              </a:rPr>
              <a:t>∠</a:t>
            </a:r>
            <a:r>
              <a:rPr lang="en-US" altLang="zh-CN" sz="2800" i="1">
                <a:latin typeface="Times New Roman" panose="02020603050405020304" pitchFamily="18" charset="0"/>
              </a:rPr>
              <a:t>AOB</a:t>
            </a:r>
            <a:r>
              <a:rPr lang="en-US" altLang="zh-CN" sz="2800">
                <a:latin typeface="Times New Roman" panose="02020603050405020304" pitchFamily="18" charset="0"/>
              </a:rPr>
              <a:t>=∠</a:t>
            </a:r>
            <a:r>
              <a:rPr lang="en-US" altLang="zh-CN" sz="2800" i="1">
                <a:latin typeface="Times New Roman" panose="02020603050405020304" pitchFamily="18" charset="0"/>
              </a:rPr>
              <a:t>BOC</a:t>
            </a:r>
            <a:r>
              <a:rPr lang="en-US" altLang="zh-CN" sz="2800">
                <a:latin typeface="Times New Roman" panose="02020603050405020304" pitchFamily="18" charset="0"/>
              </a:rPr>
              <a:t>=∠</a:t>
            </a:r>
            <a:r>
              <a:rPr lang="en-US" altLang="zh-CN" sz="2800" i="1">
                <a:latin typeface="Times New Roman" panose="02020603050405020304" pitchFamily="18" charset="0"/>
              </a:rPr>
              <a:t>AOC</a:t>
            </a:r>
            <a:r>
              <a:rPr lang="zh-CN" altLang="en-US" sz="2800" b="1">
                <a:latin typeface="Times New Roman" panose="02020603050405020304" pitchFamily="18" charset="0"/>
              </a:rPr>
              <a:t>．</a:t>
            </a:r>
          </a:p>
        </p:txBody>
      </p:sp>
      <p:sp>
        <p:nvSpPr>
          <p:cNvPr id="128006" name="矩形 7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．例题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grpSp>
        <p:nvGrpSpPr>
          <p:cNvPr id="128007" name="Group 39"/>
          <p:cNvGrpSpPr>
            <a:grpSpLocks/>
          </p:cNvGrpSpPr>
          <p:nvPr/>
        </p:nvGrpSpPr>
        <p:grpSpPr bwMode="auto">
          <a:xfrm>
            <a:off x="179388" y="1196975"/>
            <a:ext cx="8964612" cy="946150"/>
            <a:chOff x="113" y="754"/>
            <a:chExt cx="5647" cy="596"/>
          </a:xfrm>
        </p:grpSpPr>
        <p:sp>
          <p:nvSpPr>
            <p:cNvPr id="128008" name="Text Box 4"/>
            <p:cNvSpPr txBox="1">
              <a:spLocks noChangeArrowheads="1"/>
            </p:cNvSpPr>
            <p:nvPr/>
          </p:nvSpPr>
          <p:spPr bwMode="auto">
            <a:xfrm>
              <a:off x="113" y="754"/>
              <a:ext cx="5647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</a:rPr>
                <a:t>　　例</a:t>
              </a:r>
              <a:r>
                <a:rPr lang="en-US" altLang="zh-CN" sz="2800">
                  <a:latin typeface="Times New Roman" panose="02020603050405020304" pitchFamily="18" charset="0"/>
                </a:rPr>
                <a:t>1</a:t>
              </a:r>
              <a:r>
                <a:rPr lang="zh-CN" altLang="en-US" sz="2800" b="1">
                  <a:latin typeface="Times New Roman" panose="02020603050405020304" pitchFamily="18" charset="0"/>
                </a:rPr>
                <a:t>　如图，在⊙</a:t>
              </a:r>
              <a:r>
                <a:rPr lang="en-US" altLang="zh-CN" sz="2800" i="1">
                  <a:latin typeface="Times New Roman" panose="02020603050405020304" pitchFamily="18" charset="0"/>
                </a:rPr>
                <a:t>O</a:t>
              </a:r>
              <a:r>
                <a:rPr lang="en-US" altLang="zh-CN" sz="2800" b="1" i="1">
                  <a:latin typeface="Times New Roman" panose="02020603050405020304" pitchFamily="18" charset="0"/>
                </a:rPr>
                <a:t> </a:t>
              </a:r>
              <a:r>
                <a:rPr lang="zh-CN" altLang="en-US" sz="2800" b="1">
                  <a:latin typeface="Times New Roman" panose="02020603050405020304" pitchFamily="18" charset="0"/>
                </a:rPr>
                <a:t>中，　  </a:t>
              </a:r>
              <a:r>
                <a:rPr lang="en-US" altLang="zh-CN" sz="2800">
                  <a:latin typeface="Times New Roman" panose="02020603050405020304" pitchFamily="18" charset="0"/>
                </a:rPr>
                <a:t>=</a:t>
              </a:r>
              <a:r>
                <a:rPr lang="zh-CN" altLang="en-US" sz="2800" b="1">
                  <a:latin typeface="Times New Roman" panose="02020603050405020304" pitchFamily="18" charset="0"/>
                </a:rPr>
                <a:t>　  ，</a:t>
              </a:r>
              <a:r>
                <a:rPr lang="zh-CN" altLang="en-US" sz="2800">
                  <a:latin typeface="Times New Roman" panose="02020603050405020304" pitchFamily="18" charset="0"/>
                </a:rPr>
                <a:t>∠</a:t>
              </a:r>
              <a:r>
                <a:rPr lang="en-US" altLang="zh-CN" sz="2800" i="1">
                  <a:latin typeface="Times New Roman" panose="02020603050405020304" pitchFamily="18" charset="0"/>
                </a:rPr>
                <a:t>ACB</a:t>
              </a:r>
              <a:r>
                <a:rPr lang="en-US" altLang="zh-CN" sz="2800" b="1" i="1">
                  <a:latin typeface="Times New Roman" panose="02020603050405020304" pitchFamily="18" charset="0"/>
                </a:rPr>
                <a:t> </a:t>
              </a:r>
              <a:r>
                <a:rPr lang="en-US" altLang="zh-CN" sz="2800">
                  <a:latin typeface="Times New Roman" panose="02020603050405020304" pitchFamily="18" charset="0"/>
                </a:rPr>
                <a:t>=60°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．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en-US" sz="2800" b="1">
                  <a:latin typeface="Times New Roman" panose="02020603050405020304" pitchFamily="18" charset="0"/>
                </a:rPr>
                <a:t>　　求证：</a:t>
              </a:r>
              <a:r>
                <a:rPr lang="zh-CN" altLang="en-US" sz="2800">
                  <a:latin typeface="Times New Roman" panose="02020603050405020304" pitchFamily="18" charset="0"/>
                </a:rPr>
                <a:t>∠</a:t>
              </a:r>
              <a:r>
                <a:rPr lang="en-US" altLang="zh-CN" sz="2800" i="1">
                  <a:latin typeface="Times New Roman" panose="02020603050405020304" pitchFamily="18" charset="0"/>
                </a:rPr>
                <a:t>AOB</a:t>
              </a:r>
              <a:r>
                <a:rPr lang="en-US" altLang="zh-CN" sz="2800">
                  <a:latin typeface="Times New Roman" panose="02020603050405020304" pitchFamily="18" charset="0"/>
                </a:rPr>
                <a:t>=∠</a:t>
              </a:r>
              <a:r>
                <a:rPr lang="en-US" altLang="zh-CN" sz="2800" i="1">
                  <a:latin typeface="Times New Roman" panose="02020603050405020304" pitchFamily="18" charset="0"/>
                </a:rPr>
                <a:t>BOC</a:t>
              </a:r>
              <a:r>
                <a:rPr lang="en-US" altLang="zh-CN" sz="2800">
                  <a:latin typeface="Times New Roman" panose="02020603050405020304" pitchFamily="18" charset="0"/>
                </a:rPr>
                <a:t>=∠</a:t>
              </a:r>
              <a:r>
                <a:rPr lang="en-US" altLang="zh-CN" sz="2800" i="1">
                  <a:latin typeface="Times New Roman" panose="02020603050405020304" pitchFamily="18" charset="0"/>
                </a:rPr>
                <a:t>AOC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．</a:t>
              </a:r>
              <a:endParaRPr lang="en-US" altLang="zh-CN" sz="2800" b="1">
                <a:latin typeface="Times New Roman" panose="02020603050405020304" pitchFamily="18" charset="0"/>
              </a:endParaRPr>
            </a:p>
          </p:txBody>
        </p:sp>
        <p:grpSp>
          <p:nvGrpSpPr>
            <p:cNvPr id="128009" name="Group 78"/>
            <p:cNvGrpSpPr>
              <a:grpSpLocks/>
            </p:cNvGrpSpPr>
            <p:nvPr/>
          </p:nvGrpSpPr>
          <p:grpSpPr bwMode="auto">
            <a:xfrm>
              <a:off x="2971" y="757"/>
              <a:ext cx="589" cy="347"/>
              <a:chOff x="4241" y="506"/>
              <a:chExt cx="589" cy="347"/>
            </a:xfrm>
          </p:grpSpPr>
          <p:sp>
            <p:nvSpPr>
              <p:cNvPr id="128010" name="Rectangle 79"/>
              <p:cNvSpPr>
                <a:spLocks noChangeArrowheads="1"/>
              </p:cNvSpPr>
              <p:nvPr/>
            </p:nvSpPr>
            <p:spPr bwMode="auto">
              <a:xfrm>
                <a:off x="4241" y="506"/>
                <a:ext cx="58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</a:t>
                </a:r>
              </a:p>
            </p:txBody>
          </p:sp>
          <p:sp>
            <p:nvSpPr>
              <p:cNvPr id="128011" name="Arc 80"/>
              <p:cNvSpPr>
                <a:spLocks/>
              </p:cNvSpPr>
              <p:nvPr/>
            </p:nvSpPr>
            <p:spPr bwMode="auto">
              <a:xfrm>
                <a:off x="4344" y="536"/>
                <a:ext cx="212" cy="317"/>
              </a:xfrm>
              <a:custGeom>
                <a:avLst/>
                <a:gdLst>
                  <a:gd name="T0" fmla="*/ 0 w 14482"/>
                  <a:gd name="T1" fmla="*/ 0 h 21600"/>
                  <a:gd name="T2" fmla="*/ 3 w 14482"/>
                  <a:gd name="T3" fmla="*/ 0 h 21600"/>
                  <a:gd name="T4" fmla="*/ 1 w 14482"/>
                  <a:gd name="T5" fmla="*/ 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482" h="21600" fill="none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</a:path>
                  <a:path w="14482" h="21600" stroke="0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  <a:lnTo>
                      <a:pt x="6640" y="21600"/>
                    </a:lnTo>
                    <a:lnTo>
                      <a:pt x="-1" y="104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8012" name="Group 81"/>
            <p:cNvGrpSpPr>
              <a:grpSpLocks/>
            </p:cNvGrpSpPr>
            <p:nvPr/>
          </p:nvGrpSpPr>
          <p:grpSpPr bwMode="auto">
            <a:xfrm>
              <a:off x="3431" y="757"/>
              <a:ext cx="589" cy="347"/>
              <a:chOff x="4241" y="506"/>
              <a:chExt cx="589" cy="347"/>
            </a:xfrm>
          </p:grpSpPr>
          <p:sp>
            <p:nvSpPr>
              <p:cNvPr id="128013" name="Rectangle 82"/>
              <p:cNvSpPr>
                <a:spLocks noChangeArrowheads="1"/>
              </p:cNvSpPr>
              <p:nvPr/>
            </p:nvSpPr>
            <p:spPr bwMode="auto">
              <a:xfrm>
                <a:off x="4241" y="506"/>
                <a:ext cx="58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</a:t>
                </a:r>
              </a:p>
            </p:txBody>
          </p:sp>
          <p:sp>
            <p:nvSpPr>
              <p:cNvPr id="128014" name="Arc 83"/>
              <p:cNvSpPr>
                <a:spLocks/>
              </p:cNvSpPr>
              <p:nvPr/>
            </p:nvSpPr>
            <p:spPr bwMode="auto">
              <a:xfrm>
                <a:off x="4344" y="536"/>
                <a:ext cx="212" cy="317"/>
              </a:xfrm>
              <a:custGeom>
                <a:avLst/>
                <a:gdLst>
                  <a:gd name="T0" fmla="*/ 0 w 14482"/>
                  <a:gd name="T1" fmla="*/ 0 h 21600"/>
                  <a:gd name="T2" fmla="*/ 3 w 14482"/>
                  <a:gd name="T3" fmla="*/ 0 h 21600"/>
                  <a:gd name="T4" fmla="*/ 1 w 14482"/>
                  <a:gd name="T5" fmla="*/ 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482" h="21600" fill="none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</a:path>
                  <a:path w="14482" h="21600" stroke="0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  <a:lnTo>
                      <a:pt x="6640" y="21600"/>
                    </a:lnTo>
                    <a:lnTo>
                      <a:pt x="-1" y="104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898525" y="2189163"/>
            <a:ext cx="49688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证明： 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grpSp>
        <p:nvGrpSpPr>
          <p:cNvPr id="85093" name="Group 101"/>
          <p:cNvGrpSpPr>
            <a:grpSpLocks/>
          </p:cNvGrpSpPr>
          <p:nvPr/>
        </p:nvGrpSpPr>
        <p:grpSpPr bwMode="auto">
          <a:xfrm>
            <a:off x="2073275" y="2230438"/>
            <a:ext cx="2430463" cy="550862"/>
            <a:chOff x="2579" y="164"/>
            <a:chExt cx="1531" cy="347"/>
          </a:xfrm>
        </p:grpSpPr>
        <p:grpSp>
          <p:nvGrpSpPr>
            <p:cNvPr id="128017" name="Group 102"/>
            <p:cNvGrpSpPr>
              <a:grpSpLocks/>
            </p:cNvGrpSpPr>
            <p:nvPr/>
          </p:nvGrpSpPr>
          <p:grpSpPr bwMode="auto">
            <a:xfrm>
              <a:off x="3061" y="164"/>
              <a:ext cx="589" cy="347"/>
              <a:chOff x="4241" y="506"/>
              <a:chExt cx="589" cy="347"/>
            </a:xfrm>
          </p:grpSpPr>
          <p:sp>
            <p:nvSpPr>
              <p:cNvPr id="128018" name="Rectangle 103"/>
              <p:cNvSpPr>
                <a:spLocks noChangeArrowheads="1"/>
              </p:cNvSpPr>
              <p:nvPr/>
            </p:nvSpPr>
            <p:spPr bwMode="auto">
              <a:xfrm>
                <a:off x="4241" y="506"/>
                <a:ext cx="58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</a:t>
                </a:r>
              </a:p>
            </p:txBody>
          </p:sp>
          <p:sp>
            <p:nvSpPr>
              <p:cNvPr id="128019" name="Arc 104"/>
              <p:cNvSpPr>
                <a:spLocks/>
              </p:cNvSpPr>
              <p:nvPr/>
            </p:nvSpPr>
            <p:spPr bwMode="auto">
              <a:xfrm>
                <a:off x="4344" y="536"/>
                <a:ext cx="212" cy="317"/>
              </a:xfrm>
              <a:custGeom>
                <a:avLst/>
                <a:gdLst>
                  <a:gd name="T0" fmla="*/ 0 w 14482"/>
                  <a:gd name="T1" fmla="*/ 0 h 21600"/>
                  <a:gd name="T2" fmla="*/ 3 w 14482"/>
                  <a:gd name="T3" fmla="*/ 0 h 21600"/>
                  <a:gd name="T4" fmla="*/ 1 w 14482"/>
                  <a:gd name="T5" fmla="*/ 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482" h="21600" fill="none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</a:path>
                  <a:path w="14482" h="21600" stroke="0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  <a:lnTo>
                      <a:pt x="6640" y="21600"/>
                    </a:lnTo>
                    <a:lnTo>
                      <a:pt x="-1" y="104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8020" name="Group 105"/>
            <p:cNvGrpSpPr>
              <a:grpSpLocks/>
            </p:cNvGrpSpPr>
            <p:nvPr/>
          </p:nvGrpSpPr>
          <p:grpSpPr bwMode="auto">
            <a:xfrm>
              <a:off x="3521" y="164"/>
              <a:ext cx="589" cy="347"/>
              <a:chOff x="4241" y="506"/>
              <a:chExt cx="589" cy="347"/>
            </a:xfrm>
          </p:grpSpPr>
          <p:sp>
            <p:nvSpPr>
              <p:cNvPr id="128021" name="Rectangle 106"/>
              <p:cNvSpPr>
                <a:spLocks noChangeArrowheads="1"/>
              </p:cNvSpPr>
              <p:nvPr/>
            </p:nvSpPr>
            <p:spPr bwMode="auto">
              <a:xfrm>
                <a:off x="4241" y="506"/>
                <a:ext cx="58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</a:t>
                </a:r>
              </a:p>
            </p:txBody>
          </p:sp>
          <p:sp>
            <p:nvSpPr>
              <p:cNvPr id="128022" name="Arc 107"/>
              <p:cNvSpPr>
                <a:spLocks/>
              </p:cNvSpPr>
              <p:nvPr/>
            </p:nvSpPr>
            <p:spPr bwMode="auto">
              <a:xfrm>
                <a:off x="4344" y="536"/>
                <a:ext cx="212" cy="317"/>
              </a:xfrm>
              <a:custGeom>
                <a:avLst/>
                <a:gdLst>
                  <a:gd name="T0" fmla="*/ 0 w 14482"/>
                  <a:gd name="T1" fmla="*/ 0 h 21600"/>
                  <a:gd name="T2" fmla="*/ 3 w 14482"/>
                  <a:gd name="T3" fmla="*/ 0 h 21600"/>
                  <a:gd name="T4" fmla="*/ 1 w 14482"/>
                  <a:gd name="T5" fmla="*/ 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482" h="21600" fill="none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</a:path>
                  <a:path w="14482" h="21600" stroke="0" extrusionOk="0">
                    <a:moveTo>
                      <a:pt x="-1" y="1045"/>
                    </a:moveTo>
                    <a:cubicBezTo>
                      <a:pt x="2145" y="352"/>
                      <a:pt x="4385" y="-1"/>
                      <a:pt x="6640" y="0"/>
                    </a:cubicBezTo>
                    <a:cubicBezTo>
                      <a:pt x="9322" y="0"/>
                      <a:pt x="11982" y="499"/>
                      <a:pt x="14482" y="1473"/>
                    </a:cubicBezTo>
                    <a:lnTo>
                      <a:pt x="6640" y="21600"/>
                    </a:lnTo>
                    <a:lnTo>
                      <a:pt x="-1" y="1045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28023" name="Rectangle 108"/>
            <p:cNvSpPr>
              <a:spLocks noChangeArrowheads="1"/>
            </p:cNvSpPr>
            <p:nvPr/>
          </p:nvSpPr>
          <p:spPr bwMode="auto">
            <a:xfrm>
              <a:off x="2579" y="164"/>
              <a:ext cx="137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>
                  <a:latin typeface="Times New Roman" panose="02020603050405020304" pitchFamily="18" charset="0"/>
                </a:rPr>
                <a:t>∵</a:t>
              </a:r>
              <a:r>
                <a:rPr lang="zh-CN" altLang="en-US" sz="2800">
                  <a:latin typeface="Times New Roman" panose="02020603050405020304" pitchFamily="18" charset="0"/>
                </a:rPr>
                <a:t>　　  </a:t>
              </a:r>
              <a:r>
                <a:rPr lang="en-US" altLang="zh-CN" sz="2800">
                  <a:latin typeface="Times New Roman" panose="02020603050405020304" pitchFamily="18" charset="0"/>
                </a:rPr>
                <a:t>=</a:t>
              </a:r>
              <a:endParaRPr lang="zh-CN" altLang="en-US" sz="28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8024" name="Group 116"/>
          <p:cNvGrpSpPr>
            <a:grpSpLocks/>
          </p:cNvGrpSpPr>
          <p:nvPr/>
        </p:nvGrpSpPr>
        <p:grpSpPr bwMode="auto">
          <a:xfrm>
            <a:off x="5940425" y="3630613"/>
            <a:ext cx="2951163" cy="2751137"/>
            <a:chOff x="3742" y="2105"/>
            <a:chExt cx="1859" cy="1733"/>
          </a:xfrm>
        </p:grpSpPr>
        <p:sp>
          <p:nvSpPr>
            <p:cNvPr id="128025" name="Text Box 17"/>
            <p:cNvSpPr txBox="1">
              <a:spLocks noChangeArrowheads="1"/>
            </p:cNvSpPr>
            <p:nvPr/>
          </p:nvSpPr>
          <p:spPr bwMode="auto">
            <a:xfrm>
              <a:off x="4468" y="2105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28026" name="Text Box 18"/>
            <p:cNvSpPr txBox="1">
              <a:spLocks noChangeArrowheads="1"/>
            </p:cNvSpPr>
            <p:nvPr/>
          </p:nvSpPr>
          <p:spPr bwMode="auto">
            <a:xfrm>
              <a:off x="3742" y="3375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28027" name="Text Box 19"/>
            <p:cNvSpPr txBox="1">
              <a:spLocks noChangeArrowheads="1"/>
            </p:cNvSpPr>
            <p:nvPr/>
          </p:nvSpPr>
          <p:spPr bwMode="auto">
            <a:xfrm>
              <a:off x="5193" y="3385"/>
              <a:ext cx="40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28028" name="Text Box 20"/>
            <p:cNvSpPr txBox="1">
              <a:spLocks noChangeArrowheads="1"/>
            </p:cNvSpPr>
            <p:nvPr/>
          </p:nvSpPr>
          <p:spPr bwMode="auto">
            <a:xfrm>
              <a:off x="4286" y="2886"/>
              <a:ext cx="36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28029" name="Oval 110"/>
            <p:cNvSpPr>
              <a:spLocks noChangeAspect="1" noChangeArrowheads="1"/>
            </p:cNvSpPr>
            <p:nvPr/>
          </p:nvSpPr>
          <p:spPr bwMode="auto">
            <a:xfrm>
              <a:off x="3878" y="2387"/>
              <a:ext cx="1451" cy="1451"/>
            </a:xfrm>
            <a:prstGeom prst="ellipse">
              <a:avLst/>
            </a:prstGeom>
            <a:noFill/>
            <a:ln w="28575" algn="ctr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zh-CN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128030" name="AutoShape 111"/>
            <p:cNvSpPr>
              <a:spLocks noChangeAspect="1" noChangeArrowheads="1"/>
            </p:cNvSpPr>
            <p:nvPr/>
          </p:nvSpPr>
          <p:spPr bwMode="auto">
            <a:xfrm>
              <a:off x="3981" y="2393"/>
              <a:ext cx="1247" cy="1078"/>
            </a:xfrm>
            <a:prstGeom prst="triangle">
              <a:avLst>
                <a:gd name="adj" fmla="val 50000"/>
              </a:avLst>
            </a:prstGeom>
            <a:noFill/>
            <a:ln w="28575" algn="ctr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zh-CN" altLang="en-US" sz="2800">
                <a:latin typeface="Times New Roman" panose="02020603050405020304" pitchFamily="18" charset="0"/>
              </a:endParaRPr>
            </a:p>
          </p:txBody>
        </p:sp>
        <p:cxnSp>
          <p:nvCxnSpPr>
            <p:cNvPr id="128031" name="AutoShape 112"/>
            <p:cNvCxnSpPr>
              <a:cxnSpLocks noChangeShapeType="1"/>
              <a:stCxn id="128034" idx="0"/>
              <a:endCxn id="128030" idx="0"/>
            </p:cNvCxnSpPr>
            <p:nvPr/>
          </p:nvCxnSpPr>
          <p:spPr bwMode="auto">
            <a:xfrm flipV="1">
              <a:off x="4603" y="2384"/>
              <a:ext cx="2" cy="703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8032" name="AutoShape 113"/>
            <p:cNvCxnSpPr>
              <a:cxnSpLocks noChangeShapeType="1"/>
            </p:cNvCxnSpPr>
            <p:nvPr/>
          </p:nvCxnSpPr>
          <p:spPr bwMode="auto">
            <a:xfrm flipV="1">
              <a:off x="3981" y="3117"/>
              <a:ext cx="606" cy="355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8033" name="AutoShape 115"/>
            <p:cNvCxnSpPr>
              <a:cxnSpLocks noChangeShapeType="1"/>
            </p:cNvCxnSpPr>
            <p:nvPr/>
          </p:nvCxnSpPr>
          <p:spPr bwMode="auto">
            <a:xfrm flipH="1" flipV="1">
              <a:off x="4616" y="3117"/>
              <a:ext cx="610" cy="355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8034" name="Oval 114"/>
            <p:cNvSpPr>
              <a:spLocks noChangeAspect="1" noChangeArrowheads="1"/>
            </p:cNvSpPr>
            <p:nvPr/>
          </p:nvSpPr>
          <p:spPr bwMode="auto">
            <a:xfrm>
              <a:off x="4580" y="3087"/>
              <a:ext cx="45" cy="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zh-CN" altLang="en-US" sz="2800">
                <a:latin typeface="Times New Roman" panose="02020603050405020304" pitchFamily="18" charset="0"/>
              </a:endParaRPr>
            </a:p>
          </p:txBody>
        </p:sp>
      </p:grp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199" grpId="0"/>
      <p:bldP spid="8200" grpId="0"/>
      <p:bldP spid="8201" grpId="0"/>
      <p:bldP spid="819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4"/>
          <p:cNvSpPr>
            <a:spLocks noChangeArrowheads="1"/>
          </p:cNvSpPr>
          <p:nvPr/>
        </p:nvSpPr>
        <p:spPr bwMode="auto">
          <a:xfrm>
            <a:off x="179388" y="1268413"/>
            <a:ext cx="89646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例</a:t>
            </a:r>
            <a:r>
              <a:rPr lang="en-US" altLang="zh-CN" sz="2800">
                <a:latin typeface="Times New Roman" panose="02020603050405020304" pitchFamily="18" charset="0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</a:rPr>
              <a:t>    </a:t>
            </a:r>
            <a:r>
              <a:rPr lang="zh-CN" altLang="en-US" sz="2800" b="1">
                <a:latin typeface="Times New Roman" panose="02020603050405020304" pitchFamily="18" charset="0"/>
              </a:rPr>
              <a:t>如图，</a:t>
            </a:r>
            <a:r>
              <a:rPr lang="en-US" altLang="zh-CN" sz="2800" i="1">
                <a:latin typeface="Times New Roman" panose="02020603050405020304" pitchFamily="18" charset="0"/>
              </a:rPr>
              <a:t>AB</a:t>
            </a:r>
            <a:r>
              <a:rPr lang="en-US" altLang="zh-CN" sz="2800" b="1" i="1">
                <a:latin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</a:rPr>
              <a:t>是⊙</a:t>
            </a:r>
            <a:r>
              <a:rPr lang="en-US" altLang="zh-CN" sz="2800" i="1">
                <a:latin typeface="Times New Roman" panose="02020603050405020304" pitchFamily="18" charset="0"/>
              </a:rPr>
              <a:t>O</a:t>
            </a:r>
            <a:r>
              <a:rPr lang="en-US" altLang="zh-CN" sz="2800" b="1" i="1">
                <a:latin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</a:rPr>
              <a:t>的直径，　  </a:t>
            </a:r>
            <a:r>
              <a:rPr lang="en-US" altLang="zh-CN" sz="2800">
                <a:latin typeface="Times New Roman" panose="02020603050405020304" pitchFamily="18" charset="0"/>
              </a:rPr>
              <a:t>=</a:t>
            </a:r>
            <a:r>
              <a:rPr lang="zh-CN" altLang="en-US" sz="2800" b="1">
                <a:latin typeface="Times New Roman" panose="02020603050405020304" pitchFamily="18" charset="0"/>
              </a:rPr>
              <a:t>　   </a:t>
            </a:r>
            <a:r>
              <a:rPr lang="en-US" altLang="zh-CN" sz="2800">
                <a:latin typeface="Times New Roman" panose="02020603050405020304" pitchFamily="18" charset="0"/>
              </a:rPr>
              <a:t>=</a:t>
            </a:r>
            <a:r>
              <a:rPr lang="zh-CN" altLang="en-US" sz="2800" b="1">
                <a:latin typeface="Times New Roman" panose="02020603050405020304" pitchFamily="18" charset="0"/>
              </a:rPr>
              <a:t>　   ，    </a:t>
            </a:r>
            <a:r>
              <a:rPr lang="zh-CN" altLang="en-US" sz="2800">
                <a:latin typeface="Times New Roman" panose="02020603050405020304" pitchFamily="18" charset="0"/>
              </a:rPr>
              <a:t>∠</a:t>
            </a:r>
            <a:r>
              <a:rPr lang="en-US" altLang="zh-CN" sz="2800" i="1">
                <a:latin typeface="Times New Roman" panose="02020603050405020304" pitchFamily="18" charset="0"/>
              </a:rPr>
              <a:t>COD=</a:t>
            </a:r>
            <a:r>
              <a:rPr lang="en-US" altLang="zh-CN" sz="2800">
                <a:latin typeface="Times New Roman" panose="02020603050405020304" pitchFamily="18" charset="0"/>
              </a:rPr>
              <a:t>35°</a:t>
            </a:r>
            <a:r>
              <a:rPr lang="zh-CN" altLang="en-US" sz="2800" b="1">
                <a:latin typeface="Times New Roman" panose="02020603050405020304" pitchFamily="18" charset="0"/>
              </a:rPr>
              <a:t>，求∠</a:t>
            </a:r>
            <a:r>
              <a:rPr lang="en-US" altLang="zh-CN" sz="2800" i="1">
                <a:latin typeface="Times New Roman" panose="02020603050405020304" pitchFamily="18" charset="0"/>
              </a:rPr>
              <a:t>AOE </a:t>
            </a:r>
            <a:r>
              <a:rPr lang="zh-CN" altLang="en-US" sz="2800" b="1">
                <a:latin typeface="Times New Roman" panose="02020603050405020304" pitchFamily="18" charset="0"/>
              </a:rPr>
              <a:t>的度数．</a:t>
            </a:r>
          </a:p>
        </p:txBody>
      </p:sp>
      <p:grpSp>
        <p:nvGrpSpPr>
          <p:cNvPr id="129027" name="Group 72"/>
          <p:cNvGrpSpPr>
            <a:grpSpLocks/>
          </p:cNvGrpSpPr>
          <p:nvPr/>
        </p:nvGrpSpPr>
        <p:grpSpPr bwMode="auto">
          <a:xfrm>
            <a:off x="5580063" y="3644900"/>
            <a:ext cx="3384550" cy="2808288"/>
            <a:chOff x="3515" y="2296"/>
            <a:chExt cx="2132" cy="1769"/>
          </a:xfrm>
        </p:grpSpPr>
        <p:sp>
          <p:nvSpPr>
            <p:cNvPr id="129028" name="Oval 5"/>
            <p:cNvSpPr>
              <a:spLocks noChangeArrowheads="1"/>
            </p:cNvSpPr>
            <p:nvPr/>
          </p:nvSpPr>
          <p:spPr bwMode="auto">
            <a:xfrm>
              <a:off x="3741" y="2522"/>
              <a:ext cx="1543" cy="1543"/>
            </a:xfrm>
            <a:prstGeom prst="ellips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2800">
                  <a:solidFill>
                    <a:srgbClr val="FF0000"/>
                  </a:solidFill>
                  <a:latin typeface="Times New Roman" panose="02020603050405020304" pitchFamily="18" charset="0"/>
                </a:rPr>
                <a:t>·</a:t>
              </a:r>
            </a:p>
          </p:txBody>
        </p:sp>
        <p:sp>
          <p:nvSpPr>
            <p:cNvPr id="129029" name="Line 6"/>
            <p:cNvSpPr>
              <a:spLocks noChangeShapeType="1"/>
            </p:cNvSpPr>
            <p:nvPr/>
          </p:nvSpPr>
          <p:spPr bwMode="auto">
            <a:xfrm>
              <a:off x="3741" y="3305"/>
              <a:ext cx="1543" cy="0"/>
            </a:xfrm>
            <a:prstGeom prst="line">
              <a:avLst/>
            </a:prstGeom>
            <a:noFill/>
            <a:ln w="349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030" name="Line 8"/>
            <p:cNvSpPr>
              <a:spLocks noChangeShapeType="1"/>
            </p:cNvSpPr>
            <p:nvPr/>
          </p:nvSpPr>
          <p:spPr bwMode="auto">
            <a:xfrm rot="-2100000">
              <a:off x="4445" y="3081"/>
              <a:ext cx="771" cy="0"/>
            </a:xfrm>
            <a:prstGeom prst="line">
              <a:avLst/>
            </a:prstGeom>
            <a:noFill/>
            <a:ln w="349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031" name="Line 9"/>
            <p:cNvSpPr>
              <a:spLocks noChangeShapeType="1"/>
            </p:cNvSpPr>
            <p:nvPr/>
          </p:nvSpPr>
          <p:spPr bwMode="auto">
            <a:xfrm rot="-4200000">
              <a:off x="4257" y="2942"/>
              <a:ext cx="771" cy="0"/>
            </a:xfrm>
            <a:prstGeom prst="line">
              <a:avLst/>
            </a:prstGeom>
            <a:noFill/>
            <a:ln w="349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032" name="Line 10"/>
            <p:cNvSpPr>
              <a:spLocks noChangeShapeType="1"/>
            </p:cNvSpPr>
            <p:nvPr/>
          </p:nvSpPr>
          <p:spPr bwMode="auto">
            <a:xfrm rot="-6300000">
              <a:off x="4022" y="2926"/>
              <a:ext cx="771" cy="0"/>
            </a:xfrm>
            <a:prstGeom prst="line">
              <a:avLst/>
            </a:prstGeom>
            <a:noFill/>
            <a:ln w="349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9033" name="Text Box 11"/>
            <p:cNvSpPr txBox="1">
              <a:spLocks noChangeArrowheads="1"/>
            </p:cNvSpPr>
            <p:nvPr/>
          </p:nvSpPr>
          <p:spPr bwMode="auto">
            <a:xfrm>
              <a:off x="3515" y="3203"/>
              <a:ext cx="36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29034" name="Text Box 12"/>
            <p:cNvSpPr txBox="1">
              <a:spLocks noChangeArrowheads="1"/>
            </p:cNvSpPr>
            <p:nvPr/>
          </p:nvSpPr>
          <p:spPr bwMode="auto">
            <a:xfrm>
              <a:off x="4332" y="3249"/>
              <a:ext cx="40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29035" name="Text Box 13"/>
            <p:cNvSpPr txBox="1">
              <a:spLocks noChangeArrowheads="1"/>
            </p:cNvSpPr>
            <p:nvPr/>
          </p:nvSpPr>
          <p:spPr bwMode="auto">
            <a:xfrm>
              <a:off x="5283" y="3158"/>
              <a:ext cx="36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29036" name="Text Box 14"/>
            <p:cNvSpPr txBox="1">
              <a:spLocks noChangeArrowheads="1"/>
            </p:cNvSpPr>
            <p:nvPr/>
          </p:nvSpPr>
          <p:spPr bwMode="auto">
            <a:xfrm>
              <a:off x="5148" y="2659"/>
              <a:ext cx="40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29037" name="Text Box 15"/>
            <p:cNvSpPr txBox="1">
              <a:spLocks noChangeArrowheads="1"/>
            </p:cNvSpPr>
            <p:nvPr/>
          </p:nvSpPr>
          <p:spPr bwMode="auto">
            <a:xfrm>
              <a:off x="4739" y="2296"/>
              <a:ext cx="40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129038" name="Text Box 16"/>
            <p:cNvSpPr txBox="1">
              <a:spLocks noChangeArrowheads="1"/>
            </p:cNvSpPr>
            <p:nvPr/>
          </p:nvSpPr>
          <p:spPr bwMode="auto">
            <a:xfrm>
              <a:off x="4105" y="2296"/>
              <a:ext cx="45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49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</a:rPr>
                <a:t>E</a:t>
              </a:r>
            </a:p>
          </p:txBody>
        </p:sp>
      </p:grp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971550" y="2262188"/>
            <a:ext cx="18002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2800" b="1"/>
              <a:t>解： </a:t>
            </a:r>
          </a:p>
        </p:txBody>
      </p:sp>
      <p:grpSp>
        <p:nvGrpSpPr>
          <p:cNvPr id="129040" name="Group 47"/>
          <p:cNvGrpSpPr>
            <a:grpSpLocks/>
          </p:cNvGrpSpPr>
          <p:nvPr/>
        </p:nvGrpSpPr>
        <p:grpSpPr bwMode="auto">
          <a:xfrm>
            <a:off x="6650038" y="1254125"/>
            <a:ext cx="935037" cy="549275"/>
            <a:chOff x="4383" y="507"/>
            <a:chExt cx="589" cy="346"/>
          </a:xfrm>
        </p:grpSpPr>
        <p:sp>
          <p:nvSpPr>
            <p:cNvPr id="129041" name="Rectangle 48"/>
            <p:cNvSpPr>
              <a:spLocks noChangeArrowheads="1"/>
            </p:cNvSpPr>
            <p:nvPr/>
          </p:nvSpPr>
          <p:spPr bwMode="auto">
            <a:xfrm>
              <a:off x="4383" y="507"/>
              <a:ext cx="58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CD</a:t>
              </a:r>
            </a:p>
          </p:txBody>
        </p:sp>
        <p:sp>
          <p:nvSpPr>
            <p:cNvPr id="129042" name="Arc 49"/>
            <p:cNvSpPr>
              <a:spLocks/>
            </p:cNvSpPr>
            <p:nvPr/>
          </p:nvSpPr>
          <p:spPr bwMode="auto">
            <a:xfrm>
              <a:off x="4495" y="536"/>
              <a:ext cx="212" cy="317"/>
            </a:xfrm>
            <a:custGeom>
              <a:avLst/>
              <a:gdLst>
                <a:gd name="T0" fmla="*/ 0 w 14482"/>
                <a:gd name="T1" fmla="*/ 0 h 21600"/>
                <a:gd name="T2" fmla="*/ 3 w 14482"/>
                <a:gd name="T3" fmla="*/ 0 h 21600"/>
                <a:gd name="T4" fmla="*/ 1 w 14482"/>
                <a:gd name="T5" fmla="*/ 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82" h="21600" fill="none" extrusionOk="0">
                  <a:moveTo>
                    <a:pt x="-1" y="1045"/>
                  </a:moveTo>
                  <a:cubicBezTo>
                    <a:pt x="2145" y="352"/>
                    <a:pt x="4385" y="-1"/>
                    <a:pt x="6640" y="0"/>
                  </a:cubicBezTo>
                  <a:cubicBezTo>
                    <a:pt x="9322" y="0"/>
                    <a:pt x="11982" y="499"/>
                    <a:pt x="14482" y="1473"/>
                  </a:cubicBezTo>
                </a:path>
                <a:path w="14482" h="21600" stroke="0" extrusionOk="0">
                  <a:moveTo>
                    <a:pt x="-1" y="1045"/>
                  </a:moveTo>
                  <a:cubicBezTo>
                    <a:pt x="2145" y="352"/>
                    <a:pt x="4385" y="-1"/>
                    <a:pt x="6640" y="0"/>
                  </a:cubicBezTo>
                  <a:cubicBezTo>
                    <a:pt x="9322" y="0"/>
                    <a:pt x="11982" y="499"/>
                    <a:pt x="14482" y="1473"/>
                  </a:cubicBezTo>
                  <a:lnTo>
                    <a:pt x="6640" y="21600"/>
                  </a:lnTo>
                  <a:lnTo>
                    <a:pt x="-1" y="1045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9043" name="Group 50"/>
          <p:cNvGrpSpPr>
            <a:grpSpLocks/>
          </p:cNvGrpSpPr>
          <p:nvPr/>
        </p:nvGrpSpPr>
        <p:grpSpPr bwMode="auto">
          <a:xfrm>
            <a:off x="5868988" y="1268413"/>
            <a:ext cx="935037" cy="536575"/>
            <a:chOff x="4286" y="550"/>
            <a:chExt cx="589" cy="338"/>
          </a:xfrm>
        </p:grpSpPr>
        <p:sp>
          <p:nvSpPr>
            <p:cNvPr id="129044" name="Rectangle 51"/>
            <p:cNvSpPr>
              <a:spLocks noChangeArrowheads="1"/>
            </p:cNvSpPr>
            <p:nvPr/>
          </p:nvSpPr>
          <p:spPr bwMode="auto">
            <a:xfrm>
              <a:off x="4286" y="550"/>
              <a:ext cx="58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BC</a:t>
              </a:r>
            </a:p>
          </p:txBody>
        </p:sp>
        <p:sp>
          <p:nvSpPr>
            <p:cNvPr id="129045" name="Arc 52"/>
            <p:cNvSpPr>
              <a:spLocks/>
            </p:cNvSpPr>
            <p:nvPr/>
          </p:nvSpPr>
          <p:spPr bwMode="auto">
            <a:xfrm>
              <a:off x="4391" y="571"/>
              <a:ext cx="212" cy="317"/>
            </a:xfrm>
            <a:custGeom>
              <a:avLst/>
              <a:gdLst>
                <a:gd name="T0" fmla="*/ 0 w 14482"/>
                <a:gd name="T1" fmla="*/ 0 h 21600"/>
                <a:gd name="T2" fmla="*/ 3 w 14482"/>
                <a:gd name="T3" fmla="*/ 0 h 21600"/>
                <a:gd name="T4" fmla="*/ 1 w 14482"/>
                <a:gd name="T5" fmla="*/ 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82" h="21600" fill="none" extrusionOk="0">
                  <a:moveTo>
                    <a:pt x="-1" y="1045"/>
                  </a:moveTo>
                  <a:cubicBezTo>
                    <a:pt x="2145" y="352"/>
                    <a:pt x="4385" y="-1"/>
                    <a:pt x="6640" y="0"/>
                  </a:cubicBezTo>
                  <a:cubicBezTo>
                    <a:pt x="9322" y="0"/>
                    <a:pt x="11982" y="499"/>
                    <a:pt x="14482" y="1473"/>
                  </a:cubicBezTo>
                </a:path>
                <a:path w="14482" h="21600" stroke="0" extrusionOk="0">
                  <a:moveTo>
                    <a:pt x="-1" y="1045"/>
                  </a:moveTo>
                  <a:cubicBezTo>
                    <a:pt x="2145" y="352"/>
                    <a:pt x="4385" y="-1"/>
                    <a:pt x="6640" y="0"/>
                  </a:cubicBezTo>
                  <a:cubicBezTo>
                    <a:pt x="9322" y="0"/>
                    <a:pt x="11982" y="499"/>
                    <a:pt x="14482" y="1473"/>
                  </a:cubicBezTo>
                  <a:lnTo>
                    <a:pt x="6640" y="21600"/>
                  </a:lnTo>
                  <a:lnTo>
                    <a:pt x="-1" y="1045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29046" name="Group 53"/>
          <p:cNvGrpSpPr>
            <a:grpSpLocks/>
          </p:cNvGrpSpPr>
          <p:nvPr/>
        </p:nvGrpSpPr>
        <p:grpSpPr bwMode="auto">
          <a:xfrm>
            <a:off x="7524750" y="1268413"/>
            <a:ext cx="935038" cy="550862"/>
            <a:chOff x="4241" y="506"/>
            <a:chExt cx="589" cy="347"/>
          </a:xfrm>
        </p:grpSpPr>
        <p:sp>
          <p:nvSpPr>
            <p:cNvPr id="129047" name="Rectangle 54"/>
            <p:cNvSpPr>
              <a:spLocks noChangeArrowheads="1"/>
            </p:cNvSpPr>
            <p:nvPr/>
          </p:nvSpPr>
          <p:spPr bwMode="auto">
            <a:xfrm>
              <a:off x="4241" y="506"/>
              <a:ext cx="58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</a:t>
              </a:r>
            </a:p>
          </p:txBody>
        </p:sp>
        <p:sp>
          <p:nvSpPr>
            <p:cNvPr id="129048" name="Arc 55"/>
            <p:cNvSpPr>
              <a:spLocks/>
            </p:cNvSpPr>
            <p:nvPr/>
          </p:nvSpPr>
          <p:spPr bwMode="auto">
            <a:xfrm>
              <a:off x="4344" y="536"/>
              <a:ext cx="212" cy="317"/>
            </a:xfrm>
            <a:custGeom>
              <a:avLst/>
              <a:gdLst>
                <a:gd name="T0" fmla="*/ 0 w 14482"/>
                <a:gd name="T1" fmla="*/ 0 h 21600"/>
                <a:gd name="T2" fmla="*/ 3 w 14482"/>
                <a:gd name="T3" fmla="*/ 0 h 21600"/>
                <a:gd name="T4" fmla="*/ 1 w 14482"/>
                <a:gd name="T5" fmla="*/ 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82" h="21600" fill="none" extrusionOk="0">
                  <a:moveTo>
                    <a:pt x="-1" y="1045"/>
                  </a:moveTo>
                  <a:cubicBezTo>
                    <a:pt x="2145" y="352"/>
                    <a:pt x="4385" y="-1"/>
                    <a:pt x="6640" y="0"/>
                  </a:cubicBezTo>
                  <a:cubicBezTo>
                    <a:pt x="9322" y="0"/>
                    <a:pt x="11982" y="499"/>
                    <a:pt x="14482" y="1473"/>
                  </a:cubicBezTo>
                </a:path>
                <a:path w="14482" h="21600" stroke="0" extrusionOk="0">
                  <a:moveTo>
                    <a:pt x="-1" y="1045"/>
                  </a:moveTo>
                  <a:cubicBezTo>
                    <a:pt x="2145" y="352"/>
                    <a:pt x="4385" y="-1"/>
                    <a:pt x="6640" y="0"/>
                  </a:cubicBezTo>
                  <a:cubicBezTo>
                    <a:pt x="9322" y="0"/>
                    <a:pt x="11982" y="499"/>
                    <a:pt x="14482" y="1473"/>
                  </a:cubicBezTo>
                  <a:lnTo>
                    <a:pt x="6640" y="21600"/>
                  </a:lnTo>
                  <a:lnTo>
                    <a:pt x="-1" y="1045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0547" name="Rectangle 67"/>
          <p:cNvSpPr>
            <a:spLocks noChangeArrowheads="1"/>
          </p:cNvSpPr>
          <p:nvPr/>
        </p:nvSpPr>
        <p:spPr bwMode="auto">
          <a:xfrm>
            <a:off x="971550" y="2840038"/>
            <a:ext cx="6121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800">
                <a:latin typeface="Times New Roman" panose="02020603050405020304" pitchFamily="18" charset="0"/>
              </a:rPr>
              <a:t>∴</a:t>
            </a:r>
            <a:r>
              <a:rPr lang="zh-CN" altLang="en-US" sz="2800">
                <a:latin typeface="Times New Roman" panose="02020603050405020304" pitchFamily="18" charset="0"/>
              </a:rPr>
              <a:t>　∠</a:t>
            </a:r>
            <a:r>
              <a:rPr lang="en-US" altLang="zh-CN" sz="2800" i="1">
                <a:latin typeface="Times New Roman" panose="02020603050405020304" pitchFamily="18" charset="0"/>
              </a:rPr>
              <a:t>BOC</a:t>
            </a:r>
            <a:r>
              <a:rPr lang="en-US" altLang="zh-CN" sz="2800">
                <a:latin typeface="Times New Roman" panose="02020603050405020304" pitchFamily="18" charset="0"/>
              </a:rPr>
              <a:t>=</a:t>
            </a:r>
            <a:r>
              <a:rPr lang="zh-CN" altLang="en-US" sz="2800">
                <a:latin typeface="Times New Roman" panose="02020603050405020304" pitchFamily="18" charset="0"/>
              </a:rPr>
              <a:t>∠</a:t>
            </a:r>
            <a:r>
              <a:rPr lang="en-US" altLang="zh-CN" sz="2800" i="1">
                <a:latin typeface="Times New Roman" panose="02020603050405020304" pitchFamily="18" charset="0"/>
              </a:rPr>
              <a:t>COD</a:t>
            </a:r>
            <a:r>
              <a:rPr lang="en-US" altLang="zh-CN" sz="2800">
                <a:latin typeface="Times New Roman" panose="02020603050405020304" pitchFamily="18" charset="0"/>
              </a:rPr>
              <a:t>=</a:t>
            </a:r>
            <a:r>
              <a:rPr lang="zh-CN" altLang="en-US" sz="2800">
                <a:latin typeface="Times New Roman" panose="02020603050405020304" pitchFamily="18" charset="0"/>
              </a:rPr>
              <a:t>∠</a:t>
            </a:r>
            <a:r>
              <a:rPr lang="en-US" altLang="zh-CN" sz="2800" i="1">
                <a:latin typeface="Times New Roman" panose="02020603050405020304" pitchFamily="18" charset="0"/>
              </a:rPr>
              <a:t>DOE </a:t>
            </a:r>
            <a:r>
              <a:rPr lang="en-US" altLang="zh-CN" sz="2800">
                <a:latin typeface="Times New Roman" panose="02020603050405020304" pitchFamily="18" charset="0"/>
              </a:rPr>
              <a:t>=35°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20549" name="Rectangle 69"/>
          <p:cNvSpPr>
            <a:spLocks noChangeArrowheads="1"/>
          </p:cNvSpPr>
          <p:nvPr/>
        </p:nvSpPr>
        <p:spPr bwMode="auto">
          <a:xfrm>
            <a:off x="971550" y="3414713"/>
            <a:ext cx="6121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800">
                <a:latin typeface="Times New Roman" panose="02020603050405020304" pitchFamily="18" charset="0"/>
              </a:rPr>
              <a:t>∴</a:t>
            </a:r>
            <a:r>
              <a:rPr lang="zh-CN" altLang="en-US" sz="2800">
                <a:latin typeface="Times New Roman" panose="02020603050405020304" pitchFamily="18" charset="0"/>
              </a:rPr>
              <a:t>　∠</a:t>
            </a:r>
            <a:r>
              <a:rPr lang="en-US" altLang="zh-CN" sz="2800" i="1">
                <a:latin typeface="Times New Roman" panose="02020603050405020304" pitchFamily="18" charset="0"/>
              </a:rPr>
              <a:t>AOE</a:t>
            </a:r>
            <a:r>
              <a:rPr lang="en-US" altLang="zh-CN" sz="2800">
                <a:latin typeface="Times New Roman" panose="02020603050405020304" pitchFamily="18" charset="0"/>
              </a:rPr>
              <a:t>=180°</a:t>
            </a:r>
            <a:r>
              <a:rPr lang="en-US" altLang="zh-CN" sz="2800">
                <a:latin typeface="宋体" panose="02010600030101010101" pitchFamily="2" charset="-122"/>
              </a:rPr>
              <a:t>-</a:t>
            </a:r>
            <a:r>
              <a:rPr lang="en-US" altLang="zh-CN" sz="2800">
                <a:latin typeface="Times New Roman" panose="02020603050405020304" pitchFamily="18" charset="0"/>
              </a:rPr>
              <a:t>3×35°=75°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grpSp>
        <p:nvGrpSpPr>
          <p:cNvPr id="20551" name="Group 71"/>
          <p:cNvGrpSpPr>
            <a:grpSpLocks/>
          </p:cNvGrpSpPr>
          <p:nvPr/>
        </p:nvGrpSpPr>
        <p:grpSpPr bwMode="auto">
          <a:xfrm>
            <a:off x="1725613" y="2276475"/>
            <a:ext cx="3400425" cy="946150"/>
            <a:chOff x="1087" y="1771"/>
            <a:chExt cx="2142" cy="596"/>
          </a:xfrm>
        </p:grpSpPr>
        <p:grpSp>
          <p:nvGrpSpPr>
            <p:cNvPr id="129052" name="Group 66"/>
            <p:cNvGrpSpPr>
              <a:grpSpLocks/>
            </p:cNvGrpSpPr>
            <p:nvPr/>
          </p:nvGrpSpPr>
          <p:grpSpPr bwMode="auto">
            <a:xfrm>
              <a:off x="1506" y="1771"/>
              <a:ext cx="1723" cy="596"/>
              <a:chOff x="3048" y="1990"/>
              <a:chExt cx="1723" cy="596"/>
            </a:xfrm>
          </p:grpSpPr>
          <p:grpSp>
            <p:nvGrpSpPr>
              <p:cNvPr id="129053" name="Group 56"/>
              <p:cNvGrpSpPr>
                <a:grpSpLocks/>
              </p:cNvGrpSpPr>
              <p:nvPr/>
            </p:nvGrpSpPr>
            <p:grpSpPr bwMode="auto">
              <a:xfrm>
                <a:off x="3515" y="1990"/>
                <a:ext cx="589" cy="345"/>
                <a:chOff x="4694" y="880"/>
                <a:chExt cx="589" cy="345"/>
              </a:xfrm>
            </p:grpSpPr>
            <p:sp>
              <p:nvSpPr>
                <p:cNvPr id="129054" name="Rectangle 57"/>
                <p:cNvSpPr>
                  <a:spLocks noChangeArrowheads="1"/>
                </p:cNvSpPr>
                <p:nvPr/>
              </p:nvSpPr>
              <p:spPr bwMode="auto">
                <a:xfrm>
                  <a:off x="4694" y="880"/>
                  <a:ext cx="589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2800" i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CD</a:t>
                  </a:r>
                </a:p>
              </p:txBody>
            </p:sp>
            <p:sp>
              <p:nvSpPr>
                <p:cNvPr id="129055" name="Arc 58"/>
                <p:cNvSpPr>
                  <a:spLocks/>
                </p:cNvSpPr>
                <p:nvPr/>
              </p:nvSpPr>
              <p:spPr bwMode="auto">
                <a:xfrm>
                  <a:off x="4799" y="908"/>
                  <a:ext cx="212" cy="317"/>
                </a:xfrm>
                <a:custGeom>
                  <a:avLst/>
                  <a:gdLst>
                    <a:gd name="T0" fmla="*/ 0 w 14482"/>
                    <a:gd name="T1" fmla="*/ 0 h 21600"/>
                    <a:gd name="T2" fmla="*/ 3 w 14482"/>
                    <a:gd name="T3" fmla="*/ 0 h 21600"/>
                    <a:gd name="T4" fmla="*/ 1 w 14482"/>
                    <a:gd name="T5" fmla="*/ 5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4482" h="21600" fill="none" extrusionOk="0">
                      <a:moveTo>
                        <a:pt x="-1" y="1045"/>
                      </a:moveTo>
                      <a:cubicBezTo>
                        <a:pt x="2145" y="352"/>
                        <a:pt x="4385" y="-1"/>
                        <a:pt x="6640" y="0"/>
                      </a:cubicBezTo>
                      <a:cubicBezTo>
                        <a:pt x="9322" y="0"/>
                        <a:pt x="11982" y="499"/>
                        <a:pt x="14482" y="1473"/>
                      </a:cubicBezTo>
                    </a:path>
                    <a:path w="14482" h="21600" stroke="0" extrusionOk="0">
                      <a:moveTo>
                        <a:pt x="-1" y="1045"/>
                      </a:moveTo>
                      <a:cubicBezTo>
                        <a:pt x="2145" y="352"/>
                        <a:pt x="4385" y="-1"/>
                        <a:pt x="6640" y="0"/>
                      </a:cubicBezTo>
                      <a:cubicBezTo>
                        <a:pt x="9322" y="0"/>
                        <a:pt x="11982" y="499"/>
                        <a:pt x="14482" y="1473"/>
                      </a:cubicBezTo>
                      <a:lnTo>
                        <a:pt x="6640" y="21600"/>
                      </a:lnTo>
                      <a:lnTo>
                        <a:pt x="-1" y="1045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9056" name="Group 59"/>
              <p:cNvGrpSpPr>
                <a:grpSpLocks/>
              </p:cNvGrpSpPr>
              <p:nvPr/>
            </p:nvGrpSpPr>
            <p:grpSpPr bwMode="auto">
              <a:xfrm>
                <a:off x="3048" y="1990"/>
                <a:ext cx="603" cy="596"/>
                <a:chOff x="4727" y="880"/>
                <a:chExt cx="603" cy="596"/>
              </a:xfrm>
            </p:grpSpPr>
            <p:sp>
              <p:nvSpPr>
                <p:cNvPr id="129057" name="Rectangle 60"/>
                <p:cNvSpPr>
                  <a:spLocks noChangeArrowheads="1"/>
                </p:cNvSpPr>
                <p:nvPr/>
              </p:nvSpPr>
              <p:spPr bwMode="auto">
                <a:xfrm>
                  <a:off x="4727" y="880"/>
                  <a:ext cx="603" cy="5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2800" i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BC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zh-CN" sz="2800" i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9058" name="Arc 61"/>
                <p:cNvSpPr>
                  <a:spLocks/>
                </p:cNvSpPr>
                <p:nvPr/>
              </p:nvSpPr>
              <p:spPr bwMode="auto">
                <a:xfrm>
                  <a:off x="4830" y="910"/>
                  <a:ext cx="212" cy="317"/>
                </a:xfrm>
                <a:custGeom>
                  <a:avLst/>
                  <a:gdLst>
                    <a:gd name="T0" fmla="*/ 0 w 14482"/>
                    <a:gd name="T1" fmla="*/ 0 h 21600"/>
                    <a:gd name="T2" fmla="*/ 3 w 14482"/>
                    <a:gd name="T3" fmla="*/ 0 h 21600"/>
                    <a:gd name="T4" fmla="*/ 1 w 14482"/>
                    <a:gd name="T5" fmla="*/ 5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4482" h="21600" fill="none" extrusionOk="0">
                      <a:moveTo>
                        <a:pt x="-1" y="1045"/>
                      </a:moveTo>
                      <a:cubicBezTo>
                        <a:pt x="2145" y="352"/>
                        <a:pt x="4385" y="-1"/>
                        <a:pt x="6640" y="0"/>
                      </a:cubicBezTo>
                      <a:cubicBezTo>
                        <a:pt x="9322" y="0"/>
                        <a:pt x="11982" y="499"/>
                        <a:pt x="14482" y="1473"/>
                      </a:cubicBezTo>
                    </a:path>
                    <a:path w="14482" h="21600" stroke="0" extrusionOk="0">
                      <a:moveTo>
                        <a:pt x="-1" y="1045"/>
                      </a:moveTo>
                      <a:cubicBezTo>
                        <a:pt x="2145" y="352"/>
                        <a:pt x="4385" y="-1"/>
                        <a:pt x="6640" y="0"/>
                      </a:cubicBezTo>
                      <a:cubicBezTo>
                        <a:pt x="9322" y="0"/>
                        <a:pt x="11982" y="499"/>
                        <a:pt x="14482" y="1473"/>
                      </a:cubicBezTo>
                      <a:lnTo>
                        <a:pt x="6640" y="21600"/>
                      </a:lnTo>
                      <a:lnTo>
                        <a:pt x="-1" y="1045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9059" name="Group 62"/>
              <p:cNvGrpSpPr>
                <a:grpSpLocks/>
              </p:cNvGrpSpPr>
              <p:nvPr/>
            </p:nvGrpSpPr>
            <p:grpSpPr bwMode="auto">
              <a:xfrm>
                <a:off x="4060" y="1990"/>
                <a:ext cx="589" cy="347"/>
                <a:chOff x="4695" y="880"/>
                <a:chExt cx="589" cy="347"/>
              </a:xfrm>
            </p:grpSpPr>
            <p:sp>
              <p:nvSpPr>
                <p:cNvPr id="129060" name="Rectangle 63"/>
                <p:cNvSpPr>
                  <a:spLocks noChangeArrowheads="1"/>
                </p:cNvSpPr>
                <p:nvPr/>
              </p:nvSpPr>
              <p:spPr bwMode="auto">
                <a:xfrm>
                  <a:off x="4695" y="880"/>
                  <a:ext cx="589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2800" i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DE</a:t>
                  </a:r>
                </a:p>
              </p:txBody>
            </p:sp>
            <p:sp>
              <p:nvSpPr>
                <p:cNvPr id="129061" name="Arc 64"/>
                <p:cNvSpPr>
                  <a:spLocks/>
                </p:cNvSpPr>
                <p:nvPr/>
              </p:nvSpPr>
              <p:spPr bwMode="auto">
                <a:xfrm>
                  <a:off x="4800" y="910"/>
                  <a:ext cx="212" cy="317"/>
                </a:xfrm>
                <a:custGeom>
                  <a:avLst/>
                  <a:gdLst>
                    <a:gd name="T0" fmla="*/ 0 w 14482"/>
                    <a:gd name="T1" fmla="*/ 0 h 21600"/>
                    <a:gd name="T2" fmla="*/ 3 w 14482"/>
                    <a:gd name="T3" fmla="*/ 0 h 21600"/>
                    <a:gd name="T4" fmla="*/ 1 w 14482"/>
                    <a:gd name="T5" fmla="*/ 5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4482" h="21600" fill="none" extrusionOk="0">
                      <a:moveTo>
                        <a:pt x="-1" y="1045"/>
                      </a:moveTo>
                      <a:cubicBezTo>
                        <a:pt x="2145" y="352"/>
                        <a:pt x="4385" y="-1"/>
                        <a:pt x="6640" y="0"/>
                      </a:cubicBezTo>
                      <a:cubicBezTo>
                        <a:pt x="9322" y="0"/>
                        <a:pt x="11982" y="499"/>
                        <a:pt x="14482" y="1473"/>
                      </a:cubicBezTo>
                    </a:path>
                    <a:path w="14482" h="21600" stroke="0" extrusionOk="0">
                      <a:moveTo>
                        <a:pt x="-1" y="1045"/>
                      </a:moveTo>
                      <a:cubicBezTo>
                        <a:pt x="2145" y="352"/>
                        <a:pt x="4385" y="-1"/>
                        <a:pt x="6640" y="0"/>
                      </a:cubicBezTo>
                      <a:cubicBezTo>
                        <a:pt x="9322" y="0"/>
                        <a:pt x="11982" y="499"/>
                        <a:pt x="14482" y="1473"/>
                      </a:cubicBezTo>
                      <a:lnTo>
                        <a:pt x="6640" y="21600"/>
                      </a:lnTo>
                      <a:lnTo>
                        <a:pt x="-1" y="1045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29062" name="Rectangle 65"/>
              <p:cNvSpPr>
                <a:spLocks noChangeArrowheads="1"/>
              </p:cNvSpPr>
              <p:nvPr/>
            </p:nvSpPr>
            <p:spPr bwMode="auto">
              <a:xfrm>
                <a:off x="3363" y="1990"/>
                <a:ext cx="140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99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zh-CN" sz="2800">
                    <a:latin typeface="Times New Roman" panose="02020603050405020304" pitchFamily="18" charset="0"/>
                  </a:rPr>
                  <a:t>=</a:t>
                </a:r>
                <a:r>
                  <a:rPr lang="zh-CN" altLang="en-US" sz="2800" b="1">
                    <a:latin typeface="Times New Roman" panose="02020603050405020304" pitchFamily="18" charset="0"/>
                  </a:rPr>
                  <a:t>　   </a:t>
                </a:r>
                <a:r>
                  <a:rPr lang="en-US" altLang="zh-CN" sz="2800">
                    <a:latin typeface="Times New Roman" panose="02020603050405020304" pitchFamily="18" charset="0"/>
                  </a:rPr>
                  <a:t>=</a:t>
                </a:r>
              </a:p>
            </p:txBody>
          </p:sp>
        </p:grpSp>
        <p:sp>
          <p:nvSpPr>
            <p:cNvPr id="129063" name="Rectangle 70"/>
            <p:cNvSpPr>
              <a:spLocks noChangeArrowheads="1"/>
            </p:cNvSpPr>
            <p:nvPr/>
          </p:nvSpPr>
          <p:spPr bwMode="auto">
            <a:xfrm>
              <a:off x="1087" y="1771"/>
              <a:ext cx="8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800">
                  <a:latin typeface="Times New Roman" panose="02020603050405020304" pitchFamily="18" charset="0"/>
                </a:rPr>
                <a:t>∵</a:t>
              </a:r>
              <a:endParaRPr lang="zh-CN" altLang="en-US" sz="2800">
                <a:latin typeface="Times New Roman" panose="02020603050405020304" pitchFamily="18" charset="0"/>
              </a:endParaRPr>
            </a:p>
          </p:txBody>
        </p:sp>
      </p:grpSp>
      <p:sp>
        <p:nvSpPr>
          <p:cNvPr id="129064" name="矩形 7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．例题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2" grpId="0"/>
      <p:bldP spid="20547" grpId="0"/>
      <p:bldP spid="205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13"/>
          <p:cNvSpPr txBox="1">
            <a:spLocks noChangeArrowheads="1"/>
          </p:cNvSpPr>
          <p:nvPr/>
        </p:nvSpPr>
        <p:spPr bwMode="auto">
          <a:xfrm>
            <a:off x="457200" y="5638800"/>
            <a:ext cx="198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endParaRPr lang="zh-CN" altLang="zh-CN" sz="2800" b="1">
              <a:latin typeface="Times New Roman" panose="02020603050405020304" pitchFamily="18" charset="0"/>
            </a:endParaRPr>
          </a:p>
        </p:txBody>
      </p:sp>
      <p:grpSp>
        <p:nvGrpSpPr>
          <p:cNvPr id="130051" name="Group 16"/>
          <p:cNvGrpSpPr>
            <a:grpSpLocks/>
          </p:cNvGrpSpPr>
          <p:nvPr/>
        </p:nvGrpSpPr>
        <p:grpSpPr bwMode="auto">
          <a:xfrm>
            <a:off x="179388" y="1268413"/>
            <a:ext cx="8991600" cy="1473200"/>
            <a:chOff x="113" y="799"/>
            <a:chExt cx="5664" cy="928"/>
          </a:xfrm>
        </p:grpSpPr>
        <p:sp>
          <p:nvSpPr>
            <p:cNvPr id="130052" name="Rectangle 4"/>
            <p:cNvSpPr>
              <a:spLocks noChangeArrowheads="1"/>
            </p:cNvSpPr>
            <p:nvPr/>
          </p:nvSpPr>
          <p:spPr bwMode="auto">
            <a:xfrm>
              <a:off x="113" y="799"/>
              <a:ext cx="5664" cy="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2800" b="1">
                  <a:latin typeface="Times New Roman" panose="02020603050405020304" pitchFamily="18" charset="0"/>
                </a:rPr>
                <a:t>　　例</a:t>
              </a:r>
              <a:r>
                <a:rPr lang="en-US" altLang="zh-CN" sz="2800">
                  <a:latin typeface="Times New Roman" panose="02020603050405020304" pitchFamily="18" charset="0"/>
                </a:rPr>
                <a:t>3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：如图，在⊙</a:t>
              </a:r>
              <a:r>
                <a:rPr lang="en-US" altLang="zh-CN" sz="2800" i="1">
                  <a:latin typeface="Times New Roman" panose="02020603050405020304" pitchFamily="18" charset="0"/>
                </a:rPr>
                <a:t>O</a:t>
              </a:r>
              <a:r>
                <a:rPr lang="zh-CN" altLang="en-US" sz="2800" b="1">
                  <a:latin typeface="Times New Roman" panose="02020603050405020304" pitchFamily="18" charset="0"/>
                </a:rPr>
                <a:t> 中，弦 </a:t>
              </a:r>
              <a:r>
                <a:rPr lang="en-US" altLang="zh-CN" sz="2800" i="1">
                  <a:latin typeface="Times New Roman" panose="02020603050405020304" pitchFamily="18" charset="0"/>
                </a:rPr>
                <a:t>AB</a:t>
              </a:r>
              <a:r>
                <a:rPr lang="en-US" altLang="zh-CN" sz="2800" b="1">
                  <a:latin typeface="Times New Roman" panose="02020603050405020304" pitchFamily="18" charset="0"/>
                </a:rPr>
                <a:t> </a:t>
              </a:r>
              <a:r>
                <a:rPr lang="zh-CN" altLang="en-US" sz="2800" b="1">
                  <a:latin typeface="Times New Roman" panose="02020603050405020304" pitchFamily="18" charset="0"/>
                </a:rPr>
                <a:t>所对的劣弧为圆的</a:t>
              </a:r>
            </a:p>
            <a:p>
              <a:pPr>
                <a:lnSpc>
                  <a:spcPct val="150000"/>
                </a:lnSpc>
              </a:pPr>
              <a:r>
                <a:rPr lang="zh-CN" altLang="en-US" sz="2800" b="1">
                  <a:latin typeface="Times New Roman" panose="02020603050405020304" pitchFamily="18" charset="0"/>
                </a:rPr>
                <a:t>　，圆的半径为 </a:t>
              </a:r>
              <a:r>
                <a:rPr lang="en-US" altLang="zh-CN" sz="2800">
                  <a:latin typeface="Times New Roman" panose="02020603050405020304" pitchFamily="18" charset="0"/>
                </a:rPr>
                <a:t>4 cm</a:t>
              </a:r>
              <a:r>
                <a:rPr lang="zh-CN" altLang="en-US" sz="2800" b="1">
                  <a:latin typeface="Times New Roman" panose="02020603050405020304" pitchFamily="18" charset="0"/>
                </a:rPr>
                <a:t>，求 </a:t>
              </a:r>
              <a:r>
                <a:rPr lang="en-US" altLang="zh-CN" sz="2800" i="1">
                  <a:latin typeface="Times New Roman" panose="02020603050405020304" pitchFamily="18" charset="0"/>
                </a:rPr>
                <a:t>AB </a:t>
              </a:r>
              <a:r>
                <a:rPr lang="zh-CN" altLang="en-US" sz="2800" b="1">
                  <a:latin typeface="Times New Roman" panose="02020603050405020304" pitchFamily="18" charset="0"/>
                </a:rPr>
                <a:t>的长．</a:t>
              </a:r>
            </a:p>
          </p:txBody>
        </p:sp>
        <p:graphicFrame>
          <p:nvGraphicFramePr>
            <p:cNvPr id="130053" name="Object 15"/>
            <p:cNvGraphicFramePr>
              <a:graphicFrameLocks noChangeAspect="1"/>
            </p:cNvGraphicFramePr>
            <p:nvPr/>
          </p:nvGraphicFramePr>
          <p:xfrm>
            <a:off x="204" y="1207"/>
            <a:ext cx="136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0067" name="Equation" r:id="rId3" imgW="215806" imgH="825142" progId="Equation.DSMT4">
                    <p:embed/>
                  </p:oleObj>
                </mc:Choice>
                <mc:Fallback>
                  <p:oleObj name="Equation" r:id="rId3" imgW="215806" imgH="825142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" y="1207"/>
                          <a:ext cx="136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0054" name="Group 29"/>
          <p:cNvGrpSpPr>
            <a:grpSpLocks/>
          </p:cNvGrpSpPr>
          <p:nvPr/>
        </p:nvGrpSpPr>
        <p:grpSpPr bwMode="auto">
          <a:xfrm>
            <a:off x="6013450" y="3789363"/>
            <a:ext cx="2951163" cy="2303462"/>
            <a:chOff x="1701" y="2387"/>
            <a:chExt cx="1859" cy="1451"/>
          </a:xfrm>
        </p:grpSpPr>
        <p:sp>
          <p:nvSpPr>
            <p:cNvPr id="130055" name="Text Box 18"/>
            <p:cNvSpPr txBox="1">
              <a:spLocks noChangeArrowheads="1"/>
            </p:cNvSpPr>
            <p:nvPr/>
          </p:nvSpPr>
          <p:spPr bwMode="auto">
            <a:xfrm>
              <a:off x="1701" y="3375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800" i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30056" name="Text Box 19"/>
            <p:cNvSpPr txBox="1">
              <a:spLocks noChangeArrowheads="1"/>
            </p:cNvSpPr>
            <p:nvPr/>
          </p:nvSpPr>
          <p:spPr bwMode="auto">
            <a:xfrm>
              <a:off x="3152" y="3385"/>
              <a:ext cx="40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800" i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30057" name="Text Box 20"/>
            <p:cNvSpPr txBox="1">
              <a:spLocks noChangeArrowheads="1"/>
            </p:cNvSpPr>
            <p:nvPr/>
          </p:nvSpPr>
          <p:spPr bwMode="auto">
            <a:xfrm>
              <a:off x="2245" y="2886"/>
              <a:ext cx="36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800" i="1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30058" name="Oval 22"/>
            <p:cNvSpPr>
              <a:spLocks noChangeAspect="1" noChangeArrowheads="1"/>
            </p:cNvSpPr>
            <p:nvPr/>
          </p:nvSpPr>
          <p:spPr bwMode="auto">
            <a:xfrm>
              <a:off x="1837" y="2387"/>
              <a:ext cx="1451" cy="1451"/>
            </a:xfrm>
            <a:prstGeom prst="ellipse">
              <a:avLst/>
            </a:prstGeom>
            <a:noFill/>
            <a:ln w="28575" algn="ctr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2800">
                <a:latin typeface="Times New Roman" panose="02020603050405020304" pitchFamily="18" charset="0"/>
              </a:endParaRPr>
            </a:p>
          </p:txBody>
        </p:sp>
        <p:cxnSp>
          <p:nvCxnSpPr>
            <p:cNvPr id="130059" name="AutoShape 25"/>
            <p:cNvCxnSpPr>
              <a:cxnSpLocks noChangeShapeType="1"/>
            </p:cNvCxnSpPr>
            <p:nvPr/>
          </p:nvCxnSpPr>
          <p:spPr bwMode="auto">
            <a:xfrm flipV="1">
              <a:off x="1940" y="3117"/>
              <a:ext cx="606" cy="355"/>
            </a:xfrm>
            <a:prstGeom prst="straightConnector1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060" name="AutoShape 26"/>
            <p:cNvCxnSpPr>
              <a:cxnSpLocks noChangeShapeType="1"/>
            </p:cNvCxnSpPr>
            <p:nvPr/>
          </p:nvCxnSpPr>
          <p:spPr bwMode="auto">
            <a:xfrm flipH="1" flipV="1">
              <a:off x="2575" y="3117"/>
              <a:ext cx="610" cy="355"/>
            </a:xfrm>
            <a:prstGeom prst="straightConnector1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0061" name="Oval 27"/>
            <p:cNvSpPr>
              <a:spLocks noChangeAspect="1" noChangeArrowheads="1"/>
            </p:cNvSpPr>
            <p:nvPr/>
          </p:nvSpPr>
          <p:spPr bwMode="auto">
            <a:xfrm>
              <a:off x="2539" y="3087"/>
              <a:ext cx="45" cy="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2800">
                <a:latin typeface="Times New Roman" panose="02020603050405020304" pitchFamily="18" charset="0"/>
              </a:endParaRPr>
            </a:p>
          </p:txBody>
        </p:sp>
        <p:cxnSp>
          <p:nvCxnSpPr>
            <p:cNvPr id="130062" name="AutoShape 28"/>
            <p:cNvCxnSpPr>
              <a:cxnSpLocks noChangeShapeType="1"/>
            </p:cNvCxnSpPr>
            <p:nvPr/>
          </p:nvCxnSpPr>
          <p:spPr bwMode="auto">
            <a:xfrm>
              <a:off x="1940" y="3475"/>
              <a:ext cx="1247" cy="0"/>
            </a:xfrm>
            <a:prstGeom prst="straightConnector1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0063" name="矩形 7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．例题</a:t>
            </a:r>
            <a:endParaRPr lang="zh-CN" altLang="en-US" sz="3200" b="1">
              <a:latin typeface="宋体" panose="02010600030101010101" pitchFamily="2" charset="-122"/>
            </a:endParaRP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内容占位符 2"/>
          <p:cNvSpPr>
            <a:spLocks noGrp="1"/>
          </p:cNvSpPr>
          <p:nvPr>
            <p:ph idx="4294967295"/>
          </p:nvPr>
        </p:nvSpPr>
        <p:spPr>
          <a:xfrm>
            <a:off x="179388" y="1989138"/>
            <a:ext cx="8964612" cy="1544637"/>
          </a:xfrm>
          <a:ln/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</a:t>
            </a:r>
            <a:r>
              <a:rPr lang="zh-CN" altLang="zh-CN" sz="2800" b="1">
                <a:latin typeface="Times New Roman" panose="02020603050405020304" pitchFamily="18" charset="0"/>
              </a:rPr>
              <a:t>（</a:t>
            </a:r>
            <a:r>
              <a:rPr lang="en-US" altLang="zh-CN" sz="2800">
                <a:latin typeface="Times New Roman" panose="02020603050405020304" pitchFamily="18" charset="0"/>
              </a:rPr>
              <a:t>1</a:t>
            </a:r>
            <a:r>
              <a:rPr lang="zh-CN" altLang="zh-CN" sz="2800" b="1">
                <a:latin typeface="Times New Roman" panose="02020603050405020304" pitchFamily="18" charset="0"/>
              </a:rPr>
              <a:t>）本节课学习了哪些内容？</a:t>
            </a:r>
            <a:endParaRPr lang="zh-CN" altLang="en-US" sz="2800" b="1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endParaRPr lang="zh-CN" altLang="zh-CN" sz="2800" b="1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　　</a:t>
            </a:r>
            <a:r>
              <a:rPr lang="zh-CN" altLang="zh-CN" sz="2800" b="1">
                <a:latin typeface="Times New Roman" panose="02020603050405020304" pitchFamily="18" charset="0"/>
              </a:rPr>
              <a:t>（</a:t>
            </a:r>
            <a:r>
              <a:rPr lang="en-US" altLang="zh-CN" sz="2800">
                <a:latin typeface="Times New Roman" panose="02020603050405020304" pitchFamily="18" charset="0"/>
              </a:rPr>
              <a:t>2</a:t>
            </a:r>
            <a:r>
              <a:rPr lang="zh-CN" altLang="zh-CN" sz="2800" b="1">
                <a:latin typeface="Times New Roman" panose="02020603050405020304" pitchFamily="18" charset="0"/>
              </a:rPr>
              <a:t>）圆心角、弧、弦之间有哪些关系？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31075" name="矩形 7"/>
          <p:cNvSpPr>
            <a:spLocks noChangeArrowheads="1"/>
          </p:cNvSpPr>
          <p:nvPr/>
        </p:nvSpPr>
        <p:spPr bwMode="auto">
          <a:xfrm>
            <a:off x="250825" y="328613"/>
            <a:ext cx="27368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．课堂小结</a:t>
            </a:r>
            <a:endParaRPr lang="zh-CN" altLang="en-US" sz="3200" b="1">
              <a:latin typeface="宋体" panose="02010600030101010101" pitchFamily="2" charset="-122"/>
            </a:endParaRP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内容占位符 2"/>
          <p:cNvSpPr>
            <a:spLocks noGrp="1"/>
          </p:cNvSpPr>
          <p:nvPr>
            <p:ph idx="4294967295"/>
          </p:nvPr>
        </p:nvSpPr>
        <p:spPr>
          <a:xfrm>
            <a:off x="179388" y="1773238"/>
            <a:ext cx="8964612" cy="946150"/>
          </a:xfrm>
          <a:ln/>
        </p:spPr>
        <p:txBody>
          <a:bodyPr>
            <a:spAutoFit/>
          </a:bodyPr>
          <a:lstStyle/>
          <a:p>
            <a:r>
              <a:rPr lang="zh-CN" altLang="zh-CN" sz="3600" b="1"/>
              <a:t>本节课是在学习了垂径定理后</a:t>
            </a:r>
            <a:r>
              <a:rPr lang="zh-CN" altLang="en-US" sz="3600" b="1"/>
              <a:t>，</a:t>
            </a:r>
            <a:r>
              <a:rPr lang="zh-CN" altLang="zh-CN" sz="3600" b="1"/>
              <a:t>进而学习圆的又一个重要性质</a:t>
            </a:r>
            <a:r>
              <a:rPr lang="zh-CN" altLang="en-US" sz="3600" b="1"/>
              <a:t>，</a:t>
            </a:r>
            <a:r>
              <a:rPr lang="zh-CN" altLang="zh-CN" sz="3600" b="1"/>
              <a:t>主要研究弧，弦，圆心角的关系</a:t>
            </a:r>
            <a:r>
              <a:rPr lang="zh-CN" altLang="en-US" sz="3600" b="1"/>
              <a:t>．</a:t>
            </a:r>
            <a:endParaRPr lang="zh-CN" altLang="en-US" sz="3600"/>
          </a:p>
        </p:txBody>
      </p:sp>
      <p:sp>
        <p:nvSpPr>
          <p:cNvPr id="113667" name="Text Box 5"/>
          <p:cNvSpPr txBox="1">
            <a:spLocks noChangeArrowheads="1"/>
          </p:cNvSpPr>
          <p:nvPr/>
        </p:nvSpPr>
        <p:spPr bwMode="auto">
          <a:xfrm>
            <a:off x="250825" y="620713"/>
            <a:ext cx="30241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4000" b="1">
                <a:latin typeface="宋体" panose="02010600030101010101" pitchFamily="2" charset="-122"/>
              </a:rPr>
              <a:t>课件说</a:t>
            </a:r>
            <a:r>
              <a:rPr lang="zh-CN" altLang="en-US" sz="4000" b="1"/>
              <a:t>明</a:t>
            </a: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内容占位符 2"/>
          <p:cNvSpPr txBox="1">
            <a:spLocks/>
          </p:cNvSpPr>
          <p:nvPr/>
        </p:nvSpPr>
        <p:spPr bwMode="auto">
          <a:xfrm>
            <a:off x="0" y="1772816"/>
            <a:ext cx="936116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r>
              <a:rPr lang="zh-CN" altLang="en-US" sz="3600" b="1" dirty="0"/>
              <a:t>学习目标：</a:t>
            </a:r>
            <a:br>
              <a:rPr lang="zh-CN" altLang="en-US" sz="3600" b="1" dirty="0"/>
            </a:br>
            <a:r>
              <a:rPr lang="en-US" altLang="zh-CN" sz="3600" dirty="0"/>
              <a:t>1</a:t>
            </a:r>
            <a:r>
              <a:rPr lang="zh-CN" altLang="en-US" sz="3600" b="1" dirty="0"/>
              <a:t>．了解圆心角的概念；</a:t>
            </a:r>
            <a:br>
              <a:rPr lang="zh-CN" altLang="en-US" sz="3600" b="1" dirty="0"/>
            </a:br>
            <a:r>
              <a:rPr lang="en-US" altLang="zh-CN" sz="3600" dirty="0"/>
              <a:t>2</a:t>
            </a:r>
            <a:r>
              <a:rPr lang="zh-CN" altLang="en-US" sz="3600" b="1" dirty="0"/>
              <a:t>．掌握在同圆或等圆中，两个圆心角、两条弧、两</a:t>
            </a:r>
            <a:br>
              <a:rPr lang="zh-CN" altLang="en-US" sz="3600" b="1" dirty="0"/>
            </a:br>
            <a:r>
              <a:rPr lang="zh-CN" altLang="en-US" sz="3600" b="1" dirty="0"/>
              <a:t>　  条弦中有一组量相等，就可以推出它们所对应的其余各组量也相等．</a:t>
            </a:r>
            <a:endParaRPr lang="en-US" altLang="zh-CN" sz="3600" b="1" dirty="0"/>
          </a:p>
          <a:p>
            <a:pPr>
              <a:spcBef>
                <a:spcPct val="0"/>
              </a:spcBef>
            </a:pPr>
            <a:r>
              <a:rPr lang="zh-CN" altLang="en-US" sz="3600" b="1" dirty="0"/>
              <a:t>学习重点：</a:t>
            </a:r>
            <a:br>
              <a:rPr lang="zh-CN" altLang="en-US" sz="3600" b="1" dirty="0"/>
            </a:br>
            <a:r>
              <a:rPr lang="zh-CN" altLang="en-US" sz="3600" b="1" dirty="0"/>
              <a:t>同圆或等圆中弧、弦、圆心角之间的关系．</a:t>
            </a:r>
          </a:p>
        </p:txBody>
      </p:sp>
      <p:sp>
        <p:nvSpPr>
          <p:cNvPr id="114691" name="Text Box 5"/>
          <p:cNvSpPr txBox="1">
            <a:spLocks noChangeArrowheads="1"/>
          </p:cNvSpPr>
          <p:nvPr/>
        </p:nvSpPr>
        <p:spPr bwMode="auto">
          <a:xfrm>
            <a:off x="250825" y="620713"/>
            <a:ext cx="30241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4000" b="1">
                <a:latin typeface="宋体" panose="02010600030101010101" pitchFamily="2" charset="-122"/>
              </a:rPr>
              <a:t>课件说</a:t>
            </a:r>
            <a:r>
              <a:rPr lang="zh-CN" altLang="en-US" sz="4000" b="1"/>
              <a:t>明</a:t>
            </a: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矩形 7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．思考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sp>
        <p:nvSpPr>
          <p:cNvPr id="115715" name="Text Box 4"/>
          <p:cNvSpPr txBox="1">
            <a:spLocks noChangeArrowheads="1"/>
          </p:cNvSpPr>
          <p:nvPr/>
        </p:nvSpPr>
        <p:spPr bwMode="auto">
          <a:xfrm>
            <a:off x="179388" y="1268413"/>
            <a:ext cx="8964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　　圆是中心对称图形吗？它的对称中心在哪里？</a:t>
            </a:r>
          </a:p>
        </p:txBody>
      </p:sp>
      <p:sp>
        <p:nvSpPr>
          <p:cNvPr id="115716" name="Oval 5"/>
          <p:cNvSpPr>
            <a:spLocks noChangeArrowheads="1"/>
          </p:cNvSpPr>
          <p:nvPr/>
        </p:nvSpPr>
        <p:spPr bwMode="auto">
          <a:xfrm>
            <a:off x="1476375" y="2708275"/>
            <a:ext cx="2449513" cy="244951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zh-CN" altLang="zh-CN" sz="4800"/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1476375" y="2708275"/>
            <a:ext cx="2449513" cy="244951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FFFF00"/>
                </a:solidFill>
                <a:prstDash val="dash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1800"/>
              <a:t>·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4716463" y="2492375"/>
            <a:ext cx="33988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圆是中心对称图形，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4716463" y="3500438"/>
            <a:ext cx="3790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它的对称中心是圆心，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5720" name="Oval 11"/>
          <p:cNvSpPr>
            <a:spLocks noChangeArrowheads="1"/>
          </p:cNvSpPr>
          <p:nvPr/>
        </p:nvSpPr>
        <p:spPr bwMode="auto">
          <a:xfrm>
            <a:off x="2627313" y="3860800"/>
            <a:ext cx="142875" cy="14446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zh-CN" altLang="en-US" sz="2000" b="1">
              <a:latin typeface="Times New Roman" panose="02020603050405020304" pitchFamily="18" charset="0"/>
            </a:endParaRPr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4716463" y="4508500"/>
            <a:ext cx="3960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它具有旋转不变性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/>
      <p:bldP spid="30729" grpId="0"/>
      <p:bldP spid="30730" grpId="0"/>
      <p:bldP spid="307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4"/>
          <p:cNvSpPr>
            <a:spLocks noChangeArrowheads="1"/>
          </p:cNvSpPr>
          <p:nvPr/>
        </p:nvSpPr>
        <p:spPr bwMode="auto">
          <a:xfrm>
            <a:off x="2943225" y="2276475"/>
            <a:ext cx="620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116739" name="Text Box 6"/>
          <p:cNvSpPr txBox="1">
            <a:spLocks noChangeArrowheads="1"/>
          </p:cNvSpPr>
          <p:nvPr/>
        </p:nvSpPr>
        <p:spPr bwMode="auto">
          <a:xfrm>
            <a:off x="179388" y="1268413"/>
            <a:ext cx="8964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1" lang="zh-CN" altLang="en-US" sz="2800" b="1">
                <a:latin typeface="Times New Roman" panose="02020603050405020304" pitchFamily="18" charset="0"/>
              </a:rPr>
              <a:t>　　把圆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的半径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ON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绕圆心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旋转任意一个角度．</a:t>
            </a:r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179388" y="1757363"/>
            <a:ext cx="2089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　　</a:t>
            </a:r>
            <a:r>
              <a:rPr kumimoji="1" lang="en-US" altLang="zh-CN" sz="2800">
                <a:solidFill>
                  <a:srgbClr val="0000FF"/>
                </a:solidFill>
                <a:latin typeface="Times New Roman" panose="02020603050405020304" pitchFamily="18" charset="0"/>
              </a:rPr>
              <a:t>15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°</a:t>
            </a:r>
            <a:endParaRPr kumimoji="1"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6741" name="Oval 10"/>
          <p:cNvSpPr>
            <a:spLocks noChangeArrowheads="1"/>
          </p:cNvSpPr>
          <p:nvPr/>
        </p:nvSpPr>
        <p:spPr bwMode="auto">
          <a:xfrm>
            <a:off x="2843213" y="2133600"/>
            <a:ext cx="3313112" cy="331311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116742" name="Line 36"/>
          <p:cNvSpPr>
            <a:spLocks noChangeShapeType="1"/>
          </p:cNvSpPr>
          <p:nvPr/>
        </p:nvSpPr>
        <p:spPr bwMode="auto">
          <a:xfrm>
            <a:off x="3332163" y="2625725"/>
            <a:ext cx="1163637" cy="11636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6743" name="Rectangle 5"/>
          <p:cNvSpPr>
            <a:spLocks noChangeArrowheads="1"/>
          </p:cNvSpPr>
          <p:nvPr/>
        </p:nvSpPr>
        <p:spPr bwMode="auto">
          <a:xfrm>
            <a:off x="4284663" y="370205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16744" name="矩形 7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．性质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6"/>
          <p:cNvSpPr txBox="1">
            <a:spLocks noChangeArrowheads="1"/>
          </p:cNvSpPr>
          <p:nvPr/>
        </p:nvSpPr>
        <p:spPr bwMode="auto">
          <a:xfrm>
            <a:off x="179388" y="1268413"/>
            <a:ext cx="8964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1" lang="zh-CN" altLang="en-US" sz="2800" b="1">
                <a:latin typeface="Times New Roman" panose="02020603050405020304" pitchFamily="18" charset="0"/>
              </a:rPr>
              <a:t>　　把圆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的半径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ON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绕圆心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旋转任意一个角度．</a:t>
            </a:r>
          </a:p>
        </p:txBody>
      </p:sp>
      <p:sp>
        <p:nvSpPr>
          <p:cNvPr id="117763" name="Oval 7"/>
          <p:cNvSpPr>
            <a:spLocks noChangeArrowheads="1"/>
          </p:cNvSpPr>
          <p:nvPr/>
        </p:nvSpPr>
        <p:spPr bwMode="auto">
          <a:xfrm>
            <a:off x="2843213" y="2133600"/>
            <a:ext cx="3313112" cy="331311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117764" name="Arc 8"/>
          <p:cNvSpPr>
            <a:spLocks/>
          </p:cNvSpPr>
          <p:nvPr/>
        </p:nvSpPr>
        <p:spPr bwMode="auto">
          <a:xfrm>
            <a:off x="4094163" y="3290888"/>
            <a:ext cx="406400" cy="498475"/>
          </a:xfrm>
          <a:custGeom>
            <a:avLst/>
            <a:gdLst>
              <a:gd name="T0" fmla="*/ 0 w 15242"/>
              <a:gd name="T1" fmla="*/ 2412379 h 18700"/>
              <a:gd name="T2" fmla="*/ 3150093 w 15242"/>
              <a:gd name="T3" fmla="*/ 0 h 18700"/>
              <a:gd name="T4" fmla="*/ 10835911 w 15242"/>
              <a:gd name="T5" fmla="*/ 13287558 h 187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42" h="18700" fill="none" extrusionOk="0">
                <a:moveTo>
                  <a:pt x="0" y="3395"/>
                </a:moveTo>
                <a:cubicBezTo>
                  <a:pt x="1323" y="2076"/>
                  <a:pt x="2813" y="935"/>
                  <a:pt x="4431" y="0"/>
                </a:cubicBezTo>
              </a:path>
              <a:path w="15242" h="18700" stroke="0" extrusionOk="0">
                <a:moveTo>
                  <a:pt x="0" y="3395"/>
                </a:moveTo>
                <a:cubicBezTo>
                  <a:pt x="1323" y="2076"/>
                  <a:pt x="2813" y="935"/>
                  <a:pt x="4431" y="0"/>
                </a:cubicBezTo>
                <a:lnTo>
                  <a:pt x="15242" y="18700"/>
                </a:lnTo>
                <a:lnTo>
                  <a:pt x="0" y="3395"/>
                </a:lnTo>
                <a:close/>
              </a:path>
            </a:pathLst>
          </a:cu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7765" name="Line 9"/>
          <p:cNvSpPr>
            <a:spLocks noChangeShapeType="1"/>
          </p:cNvSpPr>
          <p:nvPr/>
        </p:nvSpPr>
        <p:spPr bwMode="auto">
          <a:xfrm>
            <a:off x="3332163" y="2625725"/>
            <a:ext cx="1163637" cy="11636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7766" name="Line 10"/>
          <p:cNvSpPr>
            <a:spLocks noChangeShapeType="1"/>
          </p:cNvSpPr>
          <p:nvPr/>
        </p:nvSpPr>
        <p:spPr bwMode="auto">
          <a:xfrm>
            <a:off x="3663950" y="2366963"/>
            <a:ext cx="831850" cy="142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7767" name="Rectangle 4"/>
          <p:cNvSpPr>
            <a:spLocks noChangeArrowheads="1"/>
          </p:cNvSpPr>
          <p:nvPr/>
        </p:nvSpPr>
        <p:spPr bwMode="auto">
          <a:xfrm>
            <a:off x="2943225" y="2276475"/>
            <a:ext cx="620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117768" name="Rectangle 5"/>
          <p:cNvSpPr>
            <a:spLocks noChangeArrowheads="1"/>
          </p:cNvSpPr>
          <p:nvPr/>
        </p:nvSpPr>
        <p:spPr bwMode="auto">
          <a:xfrm>
            <a:off x="4284663" y="370205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17769" name="Rectangle 17"/>
          <p:cNvSpPr>
            <a:spLocks noChangeArrowheads="1"/>
          </p:cNvSpPr>
          <p:nvPr/>
        </p:nvSpPr>
        <p:spPr bwMode="auto">
          <a:xfrm>
            <a:off x="4140200" y="2909888"/>
            <a:ext cx="11525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>
                <a:solidFill>
                  <a:srgbClr val="FF00FF"/>
                </a:solidFill>
                <a:latin typeface="Times New Roman" panose="02020603050405020304" pitchFamily="18" charset="0"/>
              </a:rPr>
              <a:t>15</a:t>
            </a:r>
            <a:r>
              <a:rPr kumimoji="1" lang="en-US" altLang="zh-CN" sz="2800" b="1">
                <a:solidFill>
                  <a:srgbClr val="FF00FF"/>
                </a:solidFill>
                <a:latin typeface="Times New Roman" panose="02020603050405020304" pitchFamily="18" charset="0"/>
              </a:rPr>
              <a:t>°</a:t>
            </a:r>
            <a:endParaRPr kumimoji="1" lang="zh-CN" altLang="en-US" sz="2800" b="1">
              <a:solidFill>
                <a:srgbClr val="FF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7770" name="Rectangle 4"/>
          <p:cNvSpPr>
            <a:spLocks noChangeArrowheads="1"/>
          </p:cNvSpPr>
          <p:nvPr/>
        </p:nvSpPr>
        <p:spPr bwMode="auto">
          <a:xfrm>
            <a:off x="3375025" y="1916113"/>
            <a:ext cx="11255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  <a:r>
              <a:rPr lang="en-US" altLang="en-US" sz="2800">
                <a:latin typeface="Times New Roman" panose="02020603050405020304" pitchFamily="18" charset="0"/>
              </a:rPr>
              <a:t>′</a:t>
            </a:r>
            <a:endParaRPr lang="en-US" altLang="zh-CN" sz="2800">
              <a:latin typeface="Times New Roman" panose="02020603050405020304" pitchFamily="18" charset="0"/>
            </a:endParaRPr>
          </a:p>
        </p:txBody>
      </p:sp>
      <p:sp>
        <p:nvSpPr>
          <p:cNvPr id="90131" name="Rectangle 19"/>
          <p:cNvSpPr>
            <a:spLocks noChangeArrowheads="1"/>
          </p:cNvSpPr>
          <p:nvPr/>
        </p:nvSpPr>
        <p:spPr bwMode="auto">
          <a:xfrm>
            <a:off x="179388" y="1757363"/>
            <a:ext cx="2089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　　</a:t>
            </a:r>
            <a:r>
              <a:rPr kumimoji="1" lang="en-US" altLang="zh-CN" sz="2800">
                <a:solidFill>
                  <a:srgbClr val="0000FF"/>
                </a:solidFill>
                <a:latin typeface="Times New Roman" panose="02020603050405020304" pitchFamily="18" charset="0"/>
              </a:rPr>
              <a:t>30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°</a:t>
            </a:r>
            <a:endParaRPr kumimoji="1"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7772" name="矩形 7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．性质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6"/>
          <p:cNvSpPr txBox="1">
            <a:spLocks noChangeArrowheads="1"/>
          </p:cNvSpPr>
          <p:nvPr/>
        </p:nvSpPr>
        <p:spPr bwMode="auto">
          <a:xfrm>
            <a:off x="179388" y="1268413"/>
            <a:ext cx="8964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1" lang="zh-CN" altLang="en-US" sz="2800" b="1">
                <a:latin typeface="Times New Roman" panose="02020603050405020304" pitchFamily="18" charset="0"/>
              </a:rPr>
              <a:t>　　把圆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的半径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ON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绕圆心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旋转任意一个角度．</a:t>
            </a:r>
          </a:p>
        </p:txBody>
      </p:sp>
      <p:sp>
        <p:nvSpPr>
          <p:cNvPr id="118787" name="Oval 7"/>
          <p:cNvSpPr>
            <a:spLocks noChangeArrowheads="1"/>
          </p:cNvSpPr>
          <p:nvPr/>
        </p:nvSpPr>
        <p:spPr bwMode="auto">
          <a:xfrm>
            <a:off x="2843213" y="2133600"/>
            <a:ext cx="3313112" cy="331311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118788" name="Arc 8"/>
          <p:cNvSpPr>
            <a:spLocks/>
          </p:cNvSpPr>
          <p:nvPr/>
        </p:nvSpPr>
        <p:spPr bwMode="auto">
          <a:xfrm>
            <a:off x="4095750" y="3235325"/>
            <a:ext cx="404813" cy="555625"/>
          </a:xfrm>
          <a:custGeom>
            <a:avLst/>
            <a:gdLst>
              <a:gd name="T0" fmla="*/ 0 w 15176"/>
              <a:gd name="T1" fmla="*/ 3887589 h 20838"/>
              <a:gd name="T2" fmla="*/ 6751729 w 15176"/>
              <a:gd name="T3" fmla="*/ 0 h 20838"/>
              <a:gd name="T4" fmla="*/ 10798205 w 15176"/>
              <a:gd name="T5" fmla="*/ 14815200 h 2083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176" h="20838" fill="none" extrusionOk="0">
                <a:moveTo>
                  <a:pt x="-1" y="5467"/>
                </a:moveTo>
                <a:cubicBezTo>
                  <a:pt x="2640" y="2860"/>
                  <a:pt x="5908" y="977"/>
                  <a:pt x="9489" y="0"/>
                </a:cubicBezTo>
              </a:path>
              <a:path w="15176" h="20838" stroke="0" extrusionOk="0">
                <a:moveTo>
                  <a:pt x="-1" y="5467"/>
                </a:moveTo>
                <a:cubicBezTo>
                  <a:pt x="2640" y="2860"/>
                  <a:pt x="5908" y="977"/>
                  <a:pt x="9489" y="0"/>
                </a:cubicBezTo>
                <a:lnTo>
                  <a:pt x="15176" y="20838"/>
                </a:lnTo>
                <a:lnTo>
                  <a:pt x="-1" y="5467"/>
                </a:lnTo>
                <a:close/>
              </a:path>
            </a:pathLst>
          </a:cu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8789" name="Line 9"/>
          <p:cNvSpPr>
            <a:spLocks noChangeShapeType="1"/>
          </p:cNvSpPr>
          <p:nvPr/>
        </p:nvSpPr>
        <p:spPr bwMode="auto">
          <a:xfrm>
            <a:off x="3332163" y="2625725"/>
            <a:ext cx="1163637" cy="11636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8790" name="Line 11"/>
          <p:cNvSpPr>
            <a:spLocks noChangeShapeType="1"/>
          </p:cNvSpPr>
          <p:nvPr/>
        </p:nvSpPr>
        <p:spPr bwMode="auto">
          <a:xfrm>
            <a:off x="4070350" y="2200275"/>
            <a:ext cx="425450" cy="15890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8791" name="Rectangle 4"/>
          <p:cNvSpPr>
            <a:spLocks noChangeArrowheads="1"/>
          </p:cNvSpPr>
          <p:nvPr/>
        </p:nvSpPr>
        <p:spPr bwMode="auto">
          <a:xfrm>
            <a:off x="2943225" y="2276475"/>
            <a:ext cx="620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118792" name="Rectangle 5"/>
          <p:cNvSpPr>
            <a:spLocks noChangeArrowheads="1"/>
          </p:cNvSpPr>
          <p:nvPr/>
        </p:nvSpPr>
        <p:spPr bwMode="auto">
          <a:xfrm>
            <a:off x="4284663" y="370205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18793" name="Rectangle 17"/>
          <p:cNvSpPr>
            <a:spLocks noChangeArrowheads="1"/>
          </p:cNvSpPr>
          <p:nvPr/>
        </p:nvSpPr>
        <p:spPr bwMode="auto">
          <a:xfrm>
            <a:off x="3851275" y="2838450"/>
            <a:ext cx="1152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>
                <a:solidFill>
                  <a:srgbClr val="FF00FF"/>
                </a:solidFill>
                <a:latin typeface="Times New Roman" panose="02020603050405020304" pitchFamily="18" charset="0"/>
              </a:rPr>
              <a:t>30</a:t>
            </a:r>
            <a:r>
              <a:rPr kumimoji="1" lang="en-US" altLang="zh-CN" sz="2800" b="1">
                <a:solidFill>
                  <a:srgbClr val="FF00FF"/>
                </a:solidFill>
                <a:latin typeface="Times New Roman" panose="02020603050405020304" pitchFamily="18" charset="0"/>
              </a:rPr>
              <a:t>°</a:t>
            </a:r>
            <a:endParaRPr kumimoji="1" lang="zh-CN" altLang="en-US" sz="2800" b="1">
              <a:solidFill>
                <a:srgbClr val="FF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794" name="Rectangle 4"/>
          <p:cNvSpPr>
            <a:spLocks noChangeArrowheads="1"/>
          </p:cNvSpPr>
          <p:nvPr/>
        </p:nvSpPr>
        <p:spPr bwMode="auto">
          <a:xfrm>
            <a:off x="3779838" y="1773238"/>
            <a:ext cx="11255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  <a:r>
              <a:rPr lang="en-US" altLang="en-US" sz="2800">
                <a:latin typeface="Times New Roman" panose="02020603050405020304" pitchFamily="18" charset="0"/>
              </a:rPr>
              <a:t>′</a:t>
            </a:r>
            <a:endParaRPr lang="en-US" altLang="zh-CN" sz="2800">
              <a:latin typeface="Times New Roman" panose="02020603050405020304" pitchFamily="18" charset="0"/>
            </a:endParaRPr>
          </a:p>
        </p:txBody>
      </p:sp>
      <p:sp>
        <p:nvSpPr>
          <p:cNvPr id="91155" name="Rectangle 19"/>
          <p:cNvSpPr>
            <a:spLocks noChangeArrowheads="1"/>
          </p:cNvSpPr>
          <p:nvPr/>
        </p:nvSpPr>
        <p:spPr bwMode="auto">
          <a:xfrm>
            <a:off x="179388" y="1757363"/>
            <a:ext cx="2089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　　</a:t>
            </a:r>
            <a:r>
              <a:rPr kumimoji="1" lang="en-US" altLang="zh-CN" sz="2800">
                <a:solidFill>
                  <a:srgbClr val="0000FF"/>
                </a:solidFill>
                <a:latin typeface="Times New Roman" panose="02020603050405020304" pitchFamily="18" charset="0"/>
              </a:rPr>
              <a:t>60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°</a:t>
            </a:r>
            <a:endParaRPr kumimoji="1"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796" name="矩形 7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．性质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6"/>
          <p:cNvSpPr txBox="1">
            <a:spLocks noChangeArrowheads="1"/>
          </p:cNvSpPr>
          <p:nvPr/>
        </p:nvSpPr>
        <p:spPr bwMode="auto">
          <a:xfrm>
            <a:off x="179388" y="1268413"/>
            <a:ext cx="8964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1" lang="zh-CN" altLang="en-US" sz="2800" b="1">
                <a:latin typeface="Times New Roman" panose="02020603050405020304" pitchFamily="18" charset="0"/>
              </a:rPr>
              <a:t>　　把圆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的半径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ON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绕圆心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旋转任意一个角度．</a:t>
            </a:r>
          </a:p>
        </p:txBody>
      </p:sp>
      <p:sp>
        <p:nvSpPr>
          <p:cNvPr id="119811" name="Oval 7"/>
          <p:cNvSpPr>
            <a:spLocks noChangeArrowheads="1"/>
          </p:cNvSpPr>
          <p:nvPr/>
        </p:nvSpPr>
        <p:spPr bwMode="auto">
          <a:xfrm>
            <a:off x="2843213" y="2133600"/>
            <a:ext cx="3313112" cy="331311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119812" name="Arc 8"/>
          <p:cNvSpPr>
            <a:spLocks/>
          </p:cNvSpPr>
          <p:nvPr/>
        </p:nvSpPr>
        <p:spPr bwMode="auto">
          <a:xfrm>
            <a:off x="4102100" y="3213100"/>
            <a:ext cx="546100" cy="576263"/>
          </a:xfrm>
          <a:custGeom>
            <a:avLst/>
            <a:gdLst>
              <a:gd name="T0" fmla="*/ 0 w 20455"/>
              <a:gd name="T1" fmla="*/ 4412200 h 21600"/>
              <a:gd name="T2" fmla="*/ 14579575 w 20455"/>
              <a:gd name="T3" fmla="*/ 471895 h 21600"/>
              <a:gd name="T4" fmla="*/ 10794812 w 20455"/>
              <a:gd name="T5" fmla="*/ 1537403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455" h="21600" fill="none" extrusionOk="0">
                <a:moveTo>
                  <a:pt x="0" y="6199"/>
                </a:moveTo>
                <a:cubicBezTo>
                  <a:pt x="4039" y="2226"/>
                  <a:pt x="9479" y="-1"/>
                  <a:pt x="15145" y="0"/>
                </a:cubicBezTo>
                <a:cubicBezTo>
                  <a:pt x="16935" y="0"/>
                  <a:pt x="18719" y="222"/>
                  <a:pt x="20455" y="662"/>
                </a:cubicBezTo>
              </a:path>
              <a:path w="20455" h="21600" stroke="0" extrusionOk="0">
                <a:moveTo>
                  <a:pt x="0" y="6199"/>
                </a:moveTo>
                <a:cubicBezTo>
                  <a:pt x="4039" y="2226"/>
                  <a:pt x="9479" y="-1"/>
                  <a:pt x="15145" y="0"/>
                </a:cubicBezTo>
                <a:cubicBezTo>
                  <a:pt x="16935" y="0"/>
                  <a:pt x="18719" y="222"/>
                  <a:pt x="20455" y="662"/>
                </a:cubicBezTo>
                <a:lnTo>
                  <a:pt x="15145" y="21600"/>
                </a:lnTo>
                <a:lnTo>
                  <a:pt x="0" y="6199"/>
                </a:lnTo>
                <a:close/>
              </a:path>
            </a:pathLst>
          </a:cu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9813" name="Line 9"/>
          <p:cNvSpPr>
            <a:spLocks noChangeShapeType="1"/>
          </p:cNvSpPr>
          <p:nvPr/>
        </p:nvSpPr>
        <p:spPr bwMode="auto">
          <a:xfrm>
            <a:off x="3332163" y="2625725"/>
            <a:ext cx="1163637" cy="11636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9814" name="Line 13"/>
          <p:cNvSpPr>
            <a:spLocks noChangeShapeType="1"/>
          </p:cNvSpPr>
          <p:nvPr/>
        </p:nvSpPr>
        <p:spPr bwMode="auto">
          <a:xfrm flipH="1">
            <a:off x="4495800" y="2200275"/>
            <a:ext cx="425450" cy="15890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9815" name="Rectangle 4"/>
          <p:cNvSpPr>
            <a:spLocks noChangeArrowheads="1"/>
          </p:cNvSpPr>
          <p:nvPr/>
        </p:nvSpPr>
        <p:spPr bwMode="auto">
          <a:xfrm>
            <a:off x="2943225" y="2276475"/>
            <a:ext cx="620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119816" name="Rectangle 5"/>
          <p:cNvSpPr>
            <a:spLocks noChangeArrowheads="1"/>
          </p:cNvSpPr>
          <p:nvPr/>
        </p:nvSpPr>
        <p:spPr bwMode="auto">
          <a:xfrm>
            <a:off x="4284663" y="370205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19817" name="Rectangle 17"/>
          <p:cNvSpPr>
            <a:spLocks noChangeArrowheads="1"/>
          </p:cNvSpPr>
          <p:nvPr/>
        </p:nvSpPr>
        <p:spPr bwMode="auto">
          <a:xfrm>
            <a:off x="3995738" y="2765425"/>
            <a:ext cx="1152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>
                <a:solidFill>
                  <a:srgbClr val="FF00FF"/>
                </a:solidFill>
                <a:latin typeface="Times New Roman" panose="02020603050405020304" pitchFamily="18" charset="0"/>
              </a:rPr>
              <a:t>60</a:t>
            </a:r>
            <a:r>
              <a:rPr kumimoji="1" lang="en-US" altLang="zh-CN" sz="2800" b="1">
                <a:solidFill>
                  <a:srgbClr val="FF00FF"/>
                </a:solidFill>
                <a:latin typeface="Times New Roman" panose="02020603050405020304" pitchFamily="18" charset="0"/>
              </a:rPr>
              <a:t>°</a:t>
            </a:r>
            <a:endParaRPr kumimoji="1" lang="zh-CN" altLang="en-US" sz="2800" b="1">
              <a:solidFill>
                <a:srgbClr val="FF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9818" name="Rectangle 4"/>
          <p:cNvSpPr>
            <a:spLocks noChangeArrowheads="1"/>
          </p:cNvSpPr>
          <p:nvPr/>
        </p:nvSpPr>
        <p:spPr bwMode="auto">
          <a:xfrm>
            <a:off x="4886325" y="1773238"/>
            <a:ext cx="11255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  <a:r>
              <a:rPr lang="en-US" altLang="en-US" sz="2800">
                <a:latin typeface="Times New Roman" panose="02020603050405020304" pitchFamily="18" charset="0"/>
              </a:rPr>
              <a:t>′</a:t>
            </a:r>
            <a:endParaRPr lang="en-US" altLang="zh-CN" sz="2800">
              <a:latin typeface="Times New Roman" panose="02020603050405020304" pitchFamily="18" charset="0"/>
            </a:endParaRPr>
          </a:p>
        </p:txBody>
      </p:sp>
      <p:sp>
        <p:nvSpPr>
          <p:cNvPr id="92179" name="Rectangle 19"/>
          <p:cNvSpPr>
            <a:spLocks noChangeArrowheads="1"/>
          </p:cNvSpPr>
          <p:nvPr/>
        </p:nvSpPr>
        <p:spPr bwMode="auto">
          <a:xfrm>
            <a:off x="179388" y="1757363"/>
            <a:ext cx="2089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zh-CN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　　</a:t>
            </a:r>
            <a:r>
              <a:rPr kumimoji="1" lang="en-US" altLang="zh-CN" sz="2800" i="1">
                <a:solidFill>
                  <a:srgbClr val="0000FF"/>
                </a:solidFill>
                <a:latin typeface="Times New Roman" panose="02020603050405020304" pitchFamily="18" charset="0"/>
              </a:rPr>
              <a:t>n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°</a:t>
            </a:r>
            <a:endParaRPr kumimoji="1" lang="zh-C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9820" name="矩形 7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．性质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6"/>
          <p:cNvSpPr txBox="1">
            <a:spLocks noChangeArrowheads="1"/>
          </p:cNvSpPr>
          <p:nvPr/>
        </p:nvSpPr>
        <p:spPr bwMode="auto">
          <a:xfrm>
            <a:off x="179388" y="1268413"/>
            <a:ext cx="8964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1" lang="zh-CN" altLang="en-US" sz="2800" b="1">
                <a:latin typeface="Times New Roman" panose="02020603050405020304" pitchFamily="18" charset="0"/>
              </a:rPr>
              <a:t>　　把圆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的半径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ON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绕圆心 </a:t>
            </a:r>
            <a:r>
              <a:rPr kumimoji="1" lang="en-US" altLang="zh-CN" sz="2800" i="1">
                <a:latin typeface="Times New Roman" panose="02020603050405020304" pitchFamily="18" charset="0"/>
              </a:rPr>
              <a:t>O </a:t>
            </a:r>
            <a:r>
              <a:rPr kumimoji="1" lang="zh-CN" altLang="en-US" sz="2800" b="1">
                <a:latin typeface="Times New Roman" panose="02020603050405020304" pitchFamily="18" charset="0"/>
              </a:rPr>
              <a:t>旋转任意一个角度．</a:t>
            </a:r>
          </a:p>
        </p:txBody>
      </p:sp>
      <p:sp>
        <p:nvSpPr>
          <p:cNvPr id="120835" name="Oval 7"/>
          <p:cNvSpPr>
            <a:spLocks noChangeArrowheads="1"/>
          </p:cNvSpPr>
          <p:nvPr/>
        </p:nvSpPr>
        <p:spPr bwMode="auto">
          <a:xfrm>
            <a:off x="2843213" y="2133600"/>
            <a:ext cx="3313112" cy="331311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zh-CN" altLang="en-US" sz="2800">
              <a:latin typeface="Times New Roman" panose="02020603050405020304" pitchFamily="18" charset="0"/>
            </a:endParaRPr>
          </a:p>
        </p:txBody>
      </p:sp>
      <p:sp>
        <p:nvSpPr>
          <p:cNvPr id="120836" name="Arc 8"/>
          <p:cNvSpPr>
            <a:spLocks/>
          </p:cNvSpPr>
          <p:nvPr/>
        </p:nvSpPr>
        <p:spPr bwMode="auto">
          <a:xfrm>
            <a:off x="4100513" y="3213100"/>
            <a:ext cx="804862" cy="576263"/>
          </a:xfrm>
          <a:custGeom>
            <a:avLst/>
            <a:gdLst>
              <a:gd name="T0" fmla="*/ 0 w 30176"/>
              <a:gd name="T1" fmla="*/ 4388003 h 21600"/>
              <a:gd name="T2" fmla="*/ 21467485 w 30176"/>
              <a:gd name="T3" fmla="*/ 4356682 h 21600"/>
              <a:gd name="T4" fmla="*/ 10749399 w 30176"/>
              <a:gd name="T5" fmla="*/ 1537403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176" h="21600" fill="none" extrusionOk="0">
                <a:moveTo>
                  <a:pt x="-1" y="6164"/>
                </a:moveTo>
                <a:cubicBezTo>
                  <a:pt x="4036" y="2213"/>
                  <a:pt x="9460" y="-1"/>
                  <a:pt x="15110" y="0"/>
                </a:cubicBezTo>
                <a:cubicBezTo>
                  <a:pt x="20737" y="0"/>
                  <a:pt x="26142" y="2196"/>
                  <a:pt x="30175" y="6121"/>
                </a:cubicBezTo>
              </a:path>
              <a:path w="30176" h="21600" stroke="0" extrusionOk="0">
                <a:moveTo>
                  <a:pt x="-1" y="6164"/>
                </a:moveTo>
                <a:cubicBezTo>
                  <a:pt x="4036" y="2213"/>
                  <a:pt x="9460" y="-1"/>
                  <a:pt x="15110" y="0"/>
                </a:cubicBezTo>
                <a:cubicBezTo>
                  <a:pt x="20737" y="0"/>
                  <a:pt x="26142" y="2196"/>
                  <a:pt x="30175" y="6121"/>
                </a:cubicBezTo>
                <a:lnTo>
                  <a:pt x="15110" y="21600"/>
                </a:lnTo>
                <a:lnTo>
                  <a:pt x="-1" y="6164"/>
                </a:lnTo>
                <a:close/>
              </a:path>
            </a:pathLst>
          </a:cu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0837" name="Line 9"/>
          <p:cNvSpPr>
            <a:spLocks noChangeShapeType="1"/>
          </p:cNvSpPr>
          <p:nvPr/>
        </p:nvSpPr>
        <p:spPr bwMode="auto">
          <a:xfrm>
            <a:off x="3332163" y="2625725"/>
            <a:ext cx="1163637" cy="11636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0838" name="Line 14"/>
          <p:cNvSpPr>
            <a:spLocks noChangeShapeType="1"/>
          </p:cNvSpPr>
          <p:nvPr/>
        </p:nvSpPr>
        <p:spPr bwMode="auto">
          <a:xfrm flipH="1">
            <a:off x="4495800" y="2625725"/>
            <a:ext cx="1163638" cy="11636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0839" name="Rectangle 4"/>
          <p:cNvSpPr>
            <a:spLocks noChangeArrowheads="1"/>
          </p:cNvSpPr>
          <p:nvPr/>
        </p:nvSpPr>
        <p:spPr bwMode="auto">
          <a:xfrm>
            <a:off x="2943225" y="2276475"/>
            <a:ext cx="620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120840" name="Rectangle 5"/>
          <p:cNvSpPr>
            <a:spLocks noChangeArrowheads="1"/>
          </p:cNvSpPr>
          <p:nvPr/>
        </p:nvSpPr>
        <p:spPr bwMode="auto">
          <a:xfrm>
            <a:off x="4284663" y="370205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20841" name="Rectangle 17"/>
          <p:cNvSpPr>
            <a:spLocks noChangeArrowheads="1"/>
          </p:cNvSpPr>
          <p:nvPr/>
        </p:nvSpPr>
        <p:spPr bwMode="auto">
          <a:xfrm>
            <a:off x="4284663" y="2708275"/>
            <a:ext cx="1152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solidFill>
                  <a:srgbClr val="FF00FF"/>
                </a:solidFill>
                <a:latin typeface="Times New Roman" panose="02020603050405020304" pitchFamily="18" charset="0"/>
              </a:rPr>
              <a:t>n</a:t>
            </a:r>
            <a:r>
              <a:rPr kumimoji="1" lang="en-US" altLang="zh-CN" sz="2800" b="1">
                <a:solidFill>
                  <a:srgbClr val="FF00FF"/>
                </a:solidFill>
                <a:latin typeface="Times New Roman" panose="02020603050405020304" pitchFamily="18" charset="0"/>
              </a:rPr>
              <a:t>°</a:t>
            </a:r>
            <a:endParaRPr kumimoji="1" lang="zh-CN" altLang="en-US" sz="2800" b="1">
              <a:solidFill>
                <a:srgbClr val="FF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0842" name="Rectangle 4"/>
          <p:cNvSpPr>
            <a:spLocks noChangeArrowheads="1"/>
          </p:cNvSpPr>
          <p:nvPr/>
        </p:nvSpPr>
        <p:spPr bwMode="auto">
          <a:xfrm>
            <a:off x="5651500" y="2205038"/>
            <a:ext cx="11255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 i="1">
                <a:latin typeface="Times New Roman" panose="02020603050405020304" pitchFamily="18" charset="0"/>
              </a:rPr>
              <a:t>N</a:t>
            </a:r>
            <a:r>
              <a:rPr lang="en-US" altLang="en-US" sz="2800">
                <a:latin typeface="Times New Roman" panose="02020603050405020304" pitchFamily="18" charset="0"/>
              </a:rPr>
              <a:t>′</a:t>
            </a:r>
            <a:endParaRPr lang="en-US" altLang="zh-CN" sz="2800">
              <a:latin typeface="Times New Roman" panose="02020603050405020304" pitchFamily="18" charset="0"/>
            </a:endParaRPr>
          </a:p>
        </p:txBody>
      </p:sp>
      <p:sp>
        <p:nvSpPr>
          <p:cNvPr id="93204" name="Text Box 12"/>
          <p:cNvSpPr txBox="1">
            <a:spLocks noChangeArrowheads="1"/>
          </p:cNvSpPr>
          <p:nvPr/>
        </p:nvSpPr>
        <p:spPr bwMode="auto">
          <a:xfrm>
            <a:off x="179388" y="5661025"/>
            <a:ext cx="89646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latin typeface="Times New Roman" panose="02020603050405020304" pitchFamily="18" charset="0"/>
              </a:rPr>
              <a:t>　　由此可以看出，</a:t>
            </a:r>
            <a:r>
              <a:rPr kumimoji="1" lang="zh-CN" altLang="en-US" sz="2800" b="1">
                <a:solidFill>
                  <a:srgbClr val="FF00FF"/>
                </a:solidFill>
                <a:latin typeface="Times New Roman" panose="02020603050405020304" pitchFamily="18" charset="0"/>
              </a:rPr>
              <a:t>点 </a:t>
            </a:r>
            <a:r>
              <a:rPr kumimoji="1" lang="en-US" altLang="zh-CN" sz="2800" b="1" i="1">
                <a:solidFill>
                  <a:srgbClr val="FF00FF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US" sz="2800">
                <a:solidFill>
                  <a:srgbClr val="FF00FF"/>
                </a:solidFill>
                <a:latin typeface="Times New Roman" panose="02020603050405020304" pitchFamily="18" charset="0"/>
              </a:rPr>
              <a:t>′</a:t>
            </a:r>
            <a:r>
              <a:rPr kumimoji="1" lang="zh-CN" altLang="en-US" sz="2800" b="1">
                <a:solidFill>
                  <a:srgbClr val="FF00FF"/>
                </a:solidFill>
                <a:latin typeface="Times New Roman" panose="02020603050405020304" pitchFamily="18" charset="0"/>
              </a:rPr>
              <a:t>仍落在圆上．</a:t>
            </a:r>
          </a:p>
        </p:txBody>
      </p:sp>
      <p:sp>
        <p:nvSpPr>
          <p:cNvPr id="120844" name="矩形 7"/>
          <p:cNvSpPr>
            <a:spLocks noChangeArrowheads="1"/>
          </p:cNvSpPr>
          <p:nvPr/>
        </p:nvSpPr>
        <p:spPr bwMode="auto">
          <a:xfrm>
            <a:off x="250825" y="328613"/>
            <a:ext cx="18732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3025" cmpd="thickThin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．性质</a:t>
            </a:r>
            <a:endParaRPr lang="zh-CN" altLang="en-US" b="1">
              <a:latin typeface="宋体" panose="02010600030101010101" pitchFamily="2" charset="-122"/>
            </a:endParaRPr>
          </a:p>
        </p:txBody>
      </p:sp>
      <p:pic>
        <p:nvPicPr>
          <p:cNvPr id="7" name="图片 6" descr="t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75" y="155575"/>
            <a:ext cx="595313" cy="5953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04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Pages>0</Pages>
  <Words>260</Words>
  <Characters>0</Characters>
  <Application>Microsoft Office PowerPoint</Application>
  <DocSecurity>0</DocSecurity>
  <PresentationFormat>全屏显示(4:3)</PresentationFormat>
  <Lines>0</Lines>
  <Paragraphs>179</Paragraphs>
  <Slides>19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4" baseType="lpstr">
      <vt:lpstr>宋体</vt:lpstr>
      <vt:lpstr>Arial</vt:lpstr>
      <vt:lpstr>Times New Roman</vt:lpstr>
      <vt:lpstr>默认设计模板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 </Manager>
  <Company> 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> </dc:subject>
  <cp:keywords> </cp:keywords>
  <dc:description> </dc:description>
  <cp:lastModifiedBy>yuanyuan yuan</cp:lastModifiedBy>
  <cp:revision>2</cp:revision>
  <dcterms:created xsi:type="dcterms:W3CDTF">2012-06-06T01:30:27Z</dcterms:created>
  <dcterms:modified xsi:type="dcterms:W3CDTF">2016-08-03T03:16:59Z</dcterms:modified>
  <cp:category> 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2052-8.1.0.2424</vt:lpwstr>
  </property>
</Properties>
</file>