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55" r:id="rId2"/>
    <p:sldId id="356" r:id="rId3"/>
    <p:sldId id="357" r:id="rId4"/>
    <p:sldId id="358" r:id="rId5"/>
    <p:sldId id="359" r:id="rId6"/>
    <p:sldId id="360" r:id="rId7"/>
    <p:sldId id="361" r:id="rId8"/>
    <p:sldId id="362" r:id="rId9"/>
    <p:sldId id="363" r:id="rId10"/>
    <p:sldId id="364" r:id="rId11"/>
    <p:sldId id="365" r:id="rId12"/>
    <p:sldId id="366" r:id="rId13"/>
    <p:sldId id="367" r:id="rId14"/>
    <p:sldId id="368" r:id="rId15"/>
    <p:sldId id="369" r:id="rId16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zh-CN" alt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BABC0FF-1A7F-4495-B1FB-1C18B032849B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146468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0A6862-D0CB-4F07-B006-96F895F71C21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34990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A49837-D0DA-4952-B268-BDE957CC411C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50991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D75676-A315-4450-A7DD-9779EE4AFCC8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98766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1E9C76-0AA5-403C-A1C1-FD069C4C048E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45293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52EACF-A11C-40A3-B8E4-C71523CA4368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694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8DB44B-03E3-4BBB-8455-2639C7C4A493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97807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B6A074-2C10-4ACF-AAF7-94D76B01B760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16685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B38744-1118-4CC0-A916-88AFDA6D21DE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08839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A529EC-C807-46AF-A293-E35E2BB6E479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50285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210780-AE19-4F6C-A4CE-71EA439BBE27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53416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DFE067-0834-4EE2-BDF1-5D267320ED99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31441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4BAE921-0D0D-4DB8-9104-34C28D42BF35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8.wmf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18.wmf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8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wmf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png"/><Relationship Id="rId5" Type="http://schemas.openxmlformats.org/officeDocument/2006/relationships/image" Target="../media/image8.w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12.wmf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9.wmf"/><Relationship Id="rId10" Type="http://schemas.openxmlformats.org/officeDocument/2006/relationships/image" Target="../media/image2.png"/><Relationship Id="rId4" Type="http://schemas.openxmlformats.org/officeDocument/2006/relationships/oleObject" Target="../embeddings/oleObject3.bin"/><Relationship Id="rId9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标题 1"/>
          <p:cNvSpPr>
            <a:spLocks/>
          </p:cNvSpPr>
          <p:nvPr/>
        </p:nvSpPr>
        <p:spPr bwMode="auto">
          <a:xfrm>
            <a:off x="0" y="1227138"/>
            <a:ext cx="91440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4400">
                <a:latin typeface="Times New Roman" panose="02020603050405020304" pitchFamily="18" charset="0"/>
              </a:rPr>
              <a:t>24.1</a:t>
            </a:r>
            <a:r>
              <a:rPr lang="zh-CN" altLang="en-US" sz="4400" b="1">
                <a:latin typeface="Times New Roman" panose="02020603050405020304" pitchFamily="18" charset="0"/>
              </a:rPr>
              <a:t>　圆的有关性质（第</a:t>
            </a:r>
            <a:r>
              <a:rPr lang="en-US" altLang="zh-CN" sz="4400">
                <a:latin typeface="Times New Roman" panose="02020603050405020304" pitchFamily="18" charset="0"/>
              </a:rPr>
              <a:t>4</a:t>
            </a:r>
            <a:r>
              <a:rPr lang="zh-CN" altLang="en-US" sz="4400" b="1">
                <a:latin typeface="Times New Roman" panose="02020603050405020304" pitchFamily="18" charset="0"/>
              </a:rPr>
              <a:t>课时）</a:t>
            </a:r>
            <a:endParaRPr lang="zh-CN" altLang="en-US" sz="4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矩形 6"/>
          <p:cNvSpPr>
            <a:spLocks noChangeArrowheads="1"/>
          </p:cNvSpPr>
          <p:nvPr/>
        </p:nvSpPr>
        <p:spPr bwMode="auto">
          <a:xfrm>
            <a:off x="250825" y="328613"/>
            <a:ext cx="2736850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3025" cmpd="thickThin">
                <a:solidFill>
                  <a:srgbClr val="D60093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b="1"/>
              <a:t>．</a:t>
            </a:r>
            <a:r>
              <a:rPr lang="zh-CN" altLang="en-US" b="1">
                <a:latin typeface="宋体" panose="02010600030101010101" pitchFamily="2" charset="-122"/>
              </a:rPr>
              <a:t>证明猜想</a:t>
            </a:r>
          </a:p>
        </p:txBody>
      </p:sp>
      <p:sp>
        <p:nvSpPr>
          <p:cNvPr id="121859" name="Rectangle 7"/>
          <p:cNvSpPr>
            <a:spLocks noChangeArrowheads="1"/>
          </p:cNvSpPr>
          <p:nvPr/>
        </p:nvSpPr>
        <p:spPr bwMode="auto">
          <a:xfrm>
            <a:off x="179388" y="1268413"/>
            <a:ext cx="8964612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        圆周角定理：</a:t>
            </a:r>
            <a:endParaRPr lang="en-US" altLang="zh-CN" sz="2800" b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　　一条弧所对的圆周角等于它所对的圆心角的一半．</a:t>
            </a:r>
          </a:p>
        </p:txBody>
      </p:sp>
      <p:pic>
        <p:nvPicPr>
          <p:cNvPr id="12186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2492375"/>
            <a:ext cx="2943225" cy="294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图片 6" descr="tb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9775" y="155575"/>
            <a:ext cx="595313" cy="595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Text Box 2"/>
          <p:cNvSpPr txBox="1">
            <a:spLocks noChangeArrowheads="1"/>
          </p:cNvSpPr>
          <p:nvPr/>
        </p:nvSpPr>
        <p:spPr bwMode="auto">
          <a:xfrm>
            <a:off x="179388" y="1268413"/>
            <a:ext cx="9144000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　　思考：</a:t>
            </a:r>
            <a:endParaRPr lang="en-US" altLang="zh-CN" sz="2800" b="1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　　一条弧所对的圆周角之间有什么关系？同弧或等弧</a:t>
            </a:r>
            <a:br>
              <a:rPr lang="zh-CN" altLang="en-US" sz="2800" b="1">
                <a:latin typeface="Times New Roman" panose="02020603050405020304" pitchFamily="18" charset="0"/>
              </a:rPr>
            </a:br>
            <a:r>
              <a:rPr lang="zh-CN" altLang="en-US" sz="2800" b="1">
                <a:latin typeface="Times New Roman" panose="02020603050405020304" pitchFamily="18" charset="0"/>
              </a:rPr>
              <a:t>所对的圆周角之间有什么关系？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179388" y="2565400"/>
            <a:ext cx="88566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AFDA7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8B95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7999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4588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　　同弧或等弧所对的圆周角相等．</a:t>
            </a:r>
          </a:p>
        </p:txBody>
      </p:sp>
      <p:sp>
        <p:nvSpPr>
          <p:cNvPr id="122884" name="矩形 5"/>
          <p:cNvSpPr>
            <a:spLocks noChangeArrowheads="1"/>
          </p:cNvSpPr>
          <p:nvPr/>
        </p:nvSpPr>
        <p:spPr bwMode="auto">
          <a:xfrm>
            <a:off x="250825" y="328613"/>
            <a:ext cx="1873250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3025" cmpd="thickThin">
                <a:solidFill>
                  <a:srgbClr val="D60093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b="1"/>
              <a:t>．</a:t>
            </a:r>
            <a:r>
              <a:rPr lang="zh-CN" altLang="en-US" b="1">
                <a:latin typeface="宋体" panose="02010600030101010101" pitchFamily="2" charset="-122"/>
              </a:rPr>
              <a:t>探究</a:t>
            </a:r>
          </a:p>
        </p:txBody>
      </p:sp>
      <p:grpSp>
        <p:nvGrpSpPr>
          <p:cNvPr id="122885" name="Group 17"/>
          <p:cNvGrpSpPr>
            <a:grpSpLocks/>
          </p:cNvGrpSpPr>
          <p:nvPr/>
        </p:nvGrpSpPr>
        <p:grpSpPr bwMode="auto">
          <a:xfrm>
            <a:off x="2555875" y="3213100"/>
            <a:ext cx="3086100" cy="3270250"/>
            <a:chOff x="1480" y="1969"/>
            <a:chExt cx="1944" cy="2060"/>
          </a:xfrm>
        </p:grpSpPr>
        <p:pic>
          <p:nvPicPr>
            <p:cNvPr id="122886" name="Picture 1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0" y="2166"/>
              <a:ext cx="1854" cy="18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2887" name="Rectangle 11"/>
            <p:cNvSpPr>
              <a:spLocks noChangeArrowheads="1"/>
            </p:cNvSpPr>
            <p:nvPr/>
          </p:nvSpPr>
          <p:spPr bwMode="auto">
            <a:xfrm>
              <a:off x="2018" y="1969"/>
              <a:ext cx="5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122888" name="Rectangle 12"/>
            <p:cNvSpPr>
              <a:spLocks noChangeArrowheads="1"/>
            </p:cNvSpPr>
            <p:nvPr/>
          </p:nvSpPr>
          <p:spPr bwMode="auto">
            <a:xfrm>
              <a:off x="2724" y="2024"/>
              <a:ext cx="5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122889" name="Rectangle 13"/>
            <p:cNvSpPr>
              <a:spLocks noChangeArrowheads="1"/>
            </p:cNvSpPr>
            <p:nvPr/>
          </p:nvSpPr>
          <p:spPr bwMode="auto">
            <a:xfrm>
              <a:off x="1565" y="3612"/>
              <a:ext cx="5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122890" name="Rectangle 14"/>
            <p:cNvSpPr>
              <a:spLocks noChangeArrowheads="1"/>
            </p:cNvSpPr>
            <p:nvPr/>
          </p:nvSpPr>
          <p:spPr bwMode="auto">
            <a:xfrm>
              <a:off x="2860" y="3702"/>
              <a:ext cx="5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122891" name="Rectangle 16"/>
            <p:cNvSpPr>
              <a:spLocks noChangeArrowheads="1"/>
            </p:cNvSpPr>
            <p:nvPr/>
          </p:nvSpPr>
          <p:spPr bwMode="auto">
            <a:xfrm>
              <a:off x="2233" y="3097"/>
              <a:ext cx="5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</a:rPr>
                <a:t>O</a:t>
              </a:r>
            </a:p>
          </p:txBody>
        </p:sp>
      </p:grpSp>
      <p:pic>
        <p:nvPicPr>
          <p:cNvPr id="7" name="图片 6" descr="tb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9775" y="155575"/>
            <a:ext cx="595313" cy="595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矩形 11"/>
          <p:cNvSpPr>
            <a:spLocks noChangeArrowheads="1"/>
          </p:cNvSpPr>
          <p:nvPr/>
        </p:nvSpPr>
        <p:spPr bwMode="auto">
          <a:xfrm>
            <a:off x="179388" y="1268413"/>
            <a:ext cx="8964612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　　思考：</a:t>
            </a:r>
            <a:endParaRPr lang="en-US" altLang="zh-CN" sz="2800" b="1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　　半圆（或直径）所对的圆周角有什么特殊性？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179388" y="2205038"/>
            <a:ext cx="8964612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AFDA7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8B95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7999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4588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半圆（或直径）所对的圆周角是直角，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的圆周角所对的弦是直径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3908" name="矩形 5"/>
          <p:cNvSpPr>
            <a:spLocks noChangeArrowheads="1"/>
          </p:cNvSpPr>
          <p:nvPr/>
        </p:nvSpPr>
        <p:spPr bwMode="auto">
          <a:xfrm>
            <a:off x="250825" y="328613"/>
            <a:ext cx="1873250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3025" cmpd="thickThin">
                <a:solidFill>
                  <a:srgbClr val="D60093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b="1"/>
              <a:t>．</a:t>
            </a:r>
            <a:r>
              <a:rPr lang="zh-CN" altLang="en-US" b="1">
                <a:latin typeface="宋体" panose="02010600030101010101" pitchFamily="2" charset="-122"/>
              </a:rPr>
              <a:t>探究</a:t>
            </a:r>
          </a:p>
        </p:txBody>
      </p:sp>
      <p:grpSp>
        <p:nvGrpSpPr>
          <p:cNvPr id="123909" name="Group 19"/>
          <p:cNvGrpSpPr>
            <a:grpSpLocks/>
          </p:cNvGrpSpPr>
          <p:nvPr/>
        </p:nvGrpSpPr>
        <p:grpSpPr bwMode="auto">
          <a:xfrm>
            <a:off x="2916238" y="3141663"/>
            <a:ext cx="3754437" cy="3317875"/>
            <a:chOff x="813" y="1969"/>
            <a:chExt cx="2365" cy="2090"/>
          </a:xfrm>
        </p:grpSpPr>
        <p:pic>
          <p:nvPicPr>
            <p:cNvPr id="123910" name="Picture 1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5" y="2205"/>
              <a:ext cx="1872" cy="18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3911" name="Rectangle 11"/>
            <p:cNvSpPr>
              <a:spLocks noChangeArrowheads="1"/>
            </p:cNvSpPr>
            <p:nvPr/>
          </p:nvSpPr>
          <p:spPr bwMode="auto">
            <a:xfrm>
              <a:off x="975" y="2251"/>
              <a:ext cx="43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</a:rPr>
                <a:t>C</a:t>
              </a:r>
              <a:r>
                <a:rPr lang="en-US" altLang="zh-CN" sz="2400" baseline="-3000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23912" name="Rectangle 12"/>
            <p:cNvSpPr>
              <a:spLocks noChangeArrowheads="1"/>
            </p:cNvSpPr>
            <p:nvPr/>
          </p:nvSpPr>
          <p:spPr bwMode="auto">
            <a:xfrm>
              <a:off x="813" y="2976"/>
              <a:ext cx="43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</a:rPr>
                <a:t>A</a:t>
              </a:r>
              <a:endParaRPr lang="en-US" altLang="zh-CN" sz="2400" i="1" baseline="-30000">
                <a:latin typeface="Times New Roman" panose="02020603050405020304" pitchFamily="18" charset="0"/>
              </a:endParaRPr>
            </a:p>
          </p:txBody>
        </p:sp>
        <p:sp>
          <p:nvSpPr>
            <p:cNvPr id="123913" name="Rectangle 13"/>
            <p:cNvSpPr>
              <a:spLocks noChangeArrowheads="1"/>
            </p:cNvSpPr>
            <p:nvPr/>
          </p:nvSpPr>
          <p:spPr bwMode="auto">
            <a:xfrm>
              <a:off x="1720" y="3103"/>
              <a:ext cx="43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</a:rPr>
                <a:t>O</a:t>
              </a:r>
              <a:endParaRPr lang="en-US" altLang="zh-CN" sz="2400" i="1" baseline="-30000">
                <a:latin typeface="Times New Roman" panose="02020603050405020304" pitchFamily="18" charset="0"/>
              </a:endParaRPr>
            </a:p>
          </p:txBody>
        </p:sp>
        <p:sp>
          <p:nvSpPr>
            <p:cNvPr id="123914" name="Rectangle 14"/>
            <p:cNvSpPr>
              <a:spLocks noChangeArrowheads="1"/>
            </p:cNvSpPr>
            <p:nvPr/>
          </p:nvSpPr>
          <p:spPr bwMode="auto">
            <a:xfrm>
              <a:off x="2744" y="3022"/>
              <a:ext cx="43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</a:rPr>
                <a:t>B</a:t>
              </a:r>
              <a:endParaRPr lang="en-US" altLang="zh-CN" sz="2400" i="1" baseline="-30000">
                <a:latin typeface="Times New Roman" panose="02020603050405020304" pitchFamily="18" charset="0"/>
              </a:endParaRPr>
            </a:p>
          </p:txBody>
        </p:sp>
        <p:sp>
          <p:nvSpPr>
            <p:cNvPr id="123915" name="Rectangle 17"/>
            <p:cNvSpPr>
              <a:spLocks noChangeArrowheads="1"/>
            </p:cNvSpPr>
            <p:nvPr/>
          </p:nvSpPr>
          <p:spPr bwMode="auto">
            <a:xfrm>
              <a:off x="1474" y="1969"/>
              <a:ext cx="43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</a:rPr>
                <a:t>C</a:t>
              </a:r>
              <a:r>
                <a:rPr lang="en-US" altLang="zh-CN" sz="2400" baseline="-30000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23916" name="Rectangle 18"/>
            <p:cNvSpPr>
              <a:spLocks noChangeArrowheads="1"/>
            </p:cNvSpPr>
            <p:nvPr/>
          </p:nvSpPr>
          <p:spPr bwMode="auto">
            <a:xfrm>
              <a:off x="2154" y="2060"/>
              <a:ext cx="43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</a:rPr>
                <a:t>C</a:t>
              </a:r>
              <a:r>
                <a:rPr lang="en-US" altLang="zh-CN" sz="2400" baseline="-30000">
                  <a:latin typeface="Times New Roman" panose="02020603050405020304" pitchFamily="18" charset="0"/>
                </a:rPr>
                <a:t>3</a:t>
              </a:r>
            </a:p>
          </p:txBody>
        </p:sp>
      </p:grpSp>
      <p:pic>
        <p:nvPicPr>
          <p:cNvPr id="7" name="图片 6" descr="tb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9775" y="155575"/>
            <a:ext cx="595313" cy="595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矩形 11"/>
          <p:cNvSpPr>
            <a:spLocks noChangeArrowheads="1"/>
          </p:cNvSpPr>
          <p:nvPr/>
        </p:nvSpPr>
        <p:spPr bwMode="auto">
          <a:xfrm>
            <a:off x="179388" y="1268413"/>
            <a:ext cx="8964612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　　如图，⊙</a:t>
            </a:r>
            <a:r>
              <a:rPr lang="pt-BR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的直径 </a:t>
            </a:r>
            <a:r>
              <a:rPr lang="pt-BR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AB 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为 </a:t>
            </a:r>
            <a:r>
              <a:rPr lang="pt-BR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10 cm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，弦 </a:t>
            </a:r>
            <a:r>
              <a:rPr lang="pt-BR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AC 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为 </a:t>
            </a:r>
            <a:r>
              <a:rPr lang="pt-BR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6 cm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br>
              <a:rPr lang="pt-BR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pt-BR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ACB 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的平分线交⊙</a:t>
            </a:r>
            <a:r>
              <a:rPr lang="pt-BR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于点 </a:t>
            </a:r>
            <a:r>
              <a:rPr lang="pt-BR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，求 </a:t>
            </a:r>
            <a:r>
              <a:rPr lang="pt-BR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pt-BR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AD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pt-BR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BD 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的长．</a:t>
            </a:r>
            <a:endParaRPr lang="zh-CN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124931" name="矩形 5"/>
          <p:cNvSpPr>
            <a:spLocks noChangeArrowheads="1"/>
          </p:cNvSpPr>
          <p:nvPr/>
        </p:nvSpPr>
        <p:spPr bwMode="auto">
          <a:xfrm>
            <a:off x="250825" y="328613"/>
            <a:ext cx="1873250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3025" cmpd="thickThin">
                <a:solidFill>
                  <a:srgbClr val="D60093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CN" altLang="en-US" b="1"/>
              <a:t>．</a:t>
            </a:r>
            <a:r>
              <a:rPr lang="zh-CN" altLang="en-US" b="1">
                <a:latin typeface="宋体" panose="02010600030101010101" pitchFamily="2" charset="-122"/>
              </a:rPr>
              <a:t>应用</a:t>
            </a:r>
          </a:p>
        </p:txBody>
      </p:sp>
      <p:sp>
        <p:nvSpPr>
          <p:cNvPr id="14350" name="矩形 11"/>
          <p:cNvSpPr>
            <a:spLocks noChangeArrowheads="1"/>
          </p:cNvSpPr>
          <p:nvPr/>
        </p:nvSpPr>
        <p:spPr bwMode="auto">
          <a:xfrm>
            <a:off x="179388" y="2570163"/>
            <a:ext cx="6985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解：连接 </a:t>
            </a:r>
            <a:r>
              <a:rPr lang="pt-BR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OD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pt-BR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AD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pt-BR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BD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， </a:t>
            </a: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</a:p>
        </p:txBody>
      </p:sp>
      <p:grpSp>
        <p:nvGrpSpPr>
          <p:cNvPr id="124933" name="Group 29"/>
          <p:cNvGrpSpPr>
            <a:grpSpLocks/>
          </p:cNvGrpSpPr>
          <p:nvPr/>
        </p:nvGrpSpPr>
        <p:grpSpPr bwMode="auto">
          <a:xfrm>
            <a:off x="5435600" y="2205038"/>
            <a:ext cx="3744913" cy="3600450"/>
            <a:chOff x="3424" y="1389"/>
            <a:chExt cx="2359" cy="2268"/>
          </a:xfrm>
        </p:grpSpPr>
        <p:sp>
          <p:nvSpPr>
            <p:cNvPr id="124934" name="Rectangle 12"/>
            <p:cNvSpPr>
              <a:spLocks noChangeArrowheads="1"/>
            </p:cNvSpPr>
            <p:nvPr/>
          </p:nvSpPr>
          <p:spPr bwMode="auto">
            <a:xfrm>
              <a:off x="3424" y="2341"/>
              <a:ext cx="40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pt-BR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zh-CN" altLang="en-US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4935" name="Rectangle 13"/>
            <p:cNvSpPr>
              <a:spLocks noChangeArrowheads="1"/>
            </p:cNvSpPr>
            <p:nvPr/>
          </p:nvSpPr>
          <p:spPr bwMode="auto">
            <a:xfrm>
              <a:off x="4104" y="1389"/>
              <a:ext cx="40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pt-BR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zh-CN" altLang="en-US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4936" name="Rectangle 14"/>
            <p:cNvSpPr>
              <a:spLocks noChangeArrowheads="1"/>
            </p:cNvSpPr>
            <p:nvPr/>
          </p:nvSpPr>
          <p:spPr bwMode="auto">
            <a:xfrm>
              <a:off x="5374" y="2341"/>
              <a:ext cx="40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pt-BR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zh-CN" altLang="en-US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4937" name="Rectangle 15"/>
            <p:cNvSpPr>
              <a:spLocks noChangeArrowheads="1"/>
            </p:cNvSpPr>
            <p:nvPr/>
          </p:nvSpPr>
          <p:spPr bwMode="auto">
            <a:xfrm>
              <a:off x="4422" y="3330"/>
              <a:ext cx="40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pt-BR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zh-CN" altLang="en-US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4938" name="Rectangle 17"/>
            <p:cNvSpPr>
              <a:spLocks noChangeArrowheads="1"/>
            </p:cNvSpPr>
            <p:nvPr/>
          </p:nvSpPr>
          <p:spPr bwMode="auto">
            <a:xfrm>
              <a:off x="4422" y="2205"/>
              <a:ext cx="40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pt-BR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zh-CN" altLang="en-US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24939" name="Picture 2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93" y="1570"/>
              <a:ext cx="1872" cy="18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4370" name="Line 34"/>
          <p:cNvSpPr>
            <a:spLocks noChangeShapeType="1"/>
          </p:cNvSpPr>
          <p:nvPr/>
        </p:nvSpPr>
        <p:spPr bwMode="auto">
          <a:xfrm>
            <a:off x="7202488" y="3952875"/>
            <a:ext cx="1587" cy="1371600"/>
          </a:xfrm>
          <a:prstGeom prst="line">
            <a:avLst/>
          </a:prstGeom>
          <a:noFill/>
          <a:ln w="28575">
            <a:solidFill>
              <a:srgbClr val="0000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pic>
        <p:nvPicPr>
          <p:cNvPr id="7" name="图片 6" descr="tb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59775" y="155575"/>
            <a:ext cx="595313" cy="595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355" name="Line 19"/>
          <p:cNvSpPr>
            <a:spLocks noChangeAspect="1" noChangeShapeType="1"/>
          </p:cNvSpPr>
          <p:nvPr/>
        </p:nvSpPr>
        <p:spPr bwMode="auto">
          <a:xfrm>
            <a:off x="5815013" y="3962400"/>
            <a:ext cx="1385887" cy="1384300"/>
          </a:xfrm>
          <a:prstGeom prst="line">
            <a:avLst/>
          </a:prstGeom>
          <a:noFill/>
          <a:ln w="28575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356" name="Line 20"/>
          <p:cNvSpPr>
            <a:spLocks noChangeAspect="1" noChangeShapeType="1"/>
          </p:cNvSpPr>
          <p:nvPr/>
        </p:nvSpPr>
        <p:spPr bwMode="auto">
          <a:xfrm flipH="1">
            <a:off x="7196138" y="3960813"/>
            <a:ext cx="1385887" cy="1385887"/>
          </a:xfrm>
          <a:prstGeom prst="line">
            <a:avLst/>
          </a:prstGeom>
          <a:noFill/>
          <a:ln w="28575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14358" name="Group 22"/>
          <p:cNvGrpSpPr>
            <a:grpSpLocks/>
          </p:cNvGrpSpPr>
          <p:nvPr/>
        </p:nvGrpSpPr>
        <p:grpSpPr bwMode="auto">
          <a:xfrm>
            <a:off x="179388" y="2997200"/>
            <a:ext cx="6985000" cy="1800225"/>
            <a:chOff x="113" y="1888"/>
            <a:chExt cx="4400" cy="1134"/>
          </a:xfrm>
        </p:grpSpPr>
        <p:graphicFrame>
          <p:nvGraphicFramePr>
            <p:cNvPr id="124945" name="Object 23"/>
            <p:cNvGraphicFramePr>
              <a:graphicFrameLocks noChangeAspect="1"/>
            </p:cNvGraphicFramePr>
            <p:nvPr/>
          </p:nvGraphicFramePr>
          <p:xfrm>
            <a:off x="567" y="2704"/>
            <a:ext cx="1184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952" name="Equation" r:id="rId5" imgW="1879600" imgH="431800" progId="Equation.DSMT4">
                    <p:embed/>
                  </p:oleObj>
                </mc:Choice>
                <mc:Fallback>
                  <p:oleObj name="Equation" r:id="rId5" imgW="1879600" imgH="431800" progId="Equation.DSMT4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7" y="2704"/>
                          <a:ext cx="1184" cy="2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4946" name="Object 24"/>
            <p:cNvGraphicFramePr>
              <a:graphicFrameLocks noChangeAspect="1"/>
            </p:cNvGraphicFramePr>
            <p:nvPr/>
          </p:nvGraphicFramePr>
          <p:xfrm>
            <a:off x="1882" y="2704"/>
            <a:ext cx="880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953" name="Equation" r:id="rId7" imgW="1397000" imgH="431800" progId="Equation.DSMT4">
                    <p:embed/>
                  </p:oleObj>
                </mc:Choice>
                <mc:Fallback>
                  <p:oleObj name="Equation" r:id="rId7" imgW="1397000" imgH="431800" progId="Equation.DSMT4">
                    <p:embed/>
                    <p:pic>
                      <p:nvPicPr>
                        <p:cNvPr id="0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82" y="2704"/>
                          <a:ext cx="880" cy="2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4947" name="矩形 11"/>
            <p:cNvSpPr>
              <a:spLocks noChangeArrowheads="1"/>
            </p:cNvSpPr>
            <p:nvPr/>
          </p:nvSpPr>
          <p:spPr bwMode="auto">
            <a:xfrm>
              <a:off x="113" y="1888"/>
              <a:ext cx="4400" cy="1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zh-CN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∵　</a:t>
              </a:r>
              <a:r>
                <a:rPr lang="pt-BR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AB </a:t>
              </a:r>
              <a:r>
                <a:rPr lang="zh-CN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是⊙</a:t>
              </a:r>
              <a:r>
                <a:rPr lang="pt-BR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O </a:t>
              </a:r>
              <a:r>
                <a:rPr lang="zh-CN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的直径，</a:t>
              </a:r>
              <a:endPara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zh-CN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∴</a:t>
              </a:r>
              <a:r>
                <a:rPr lang="zh-CN" altLang="en-US" sz="2800" b="1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　</a:t>
              </a:r>
              <a:r>
                <a:rPr lang="zh-CN" altLang="en-US" sz="280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</a:t>
              </a:r>
              <a:r>
                <a:rPr lang="pt-BR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ACB=</a:t>
              </a:r>
              <a:r>
                <a:rPr lang="en-US" altLang="zh-CN" sz="280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</a:t>
              </a:r>
              <a:r>
                <a:rPr lang="pt-BR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ADB=</a:t>
              </a:r>
              <a:r>
                <a:rPr lang="pt-BR" altLang="zh-CN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90</a:t>
              </a:r>
              <a:r>
                <a:rPr lang="en-US" altLang="zh-CN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°</a:t>
              </a:r>
              <a:r>
                <a:rPr lang="zh-CN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．</a:t>
              </a:r>
              <a:endPara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zh-CN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在 </a:t>
              </a:r>
              <a:r>
                <a:rPr lang="en-US" altLang="zh-CN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Rt</a:t>
              </a:r>
              <a:r>
                <a:rPr lang="zh-CN" altLang="en-US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△</a:t>
              </a:r>
              <a:r>
                <a:rPr lang="pt-BR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ABC </a:t>
              </a:r>
              <a:r>
                <a:rPr lang="zh-CN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中，</a:t>
              </a:r>
              <a:endPara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pt-BR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BC</a:t>
              </a:r>
              <a:r>
                <a:rPr lang="en-US" altLang="zh-CN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  <a:r>
                <a:rPr lang="zh-CN" altLang="en-US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　　　　　 </a:t>
              </a:r>
              <a:r>
                <a:rPr lang="en-US" altLang="zh-CN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  <a:r>
                <a:rPr lang="zh-CN" altLang="en-US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　　　　</a:t>
              </a:r>
              <a:r>
                <a:rPr lang="en-US" altLang="zh-CN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=8</a:t>
              </a:r>
              <a:r>
                <a:rPr lang="zh-CN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（</a:t>
              </a:r>
              <a:r>
                <a:rPr lang="en-US" altLang="zh-CN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cm</a:t>
              </a:r>
              <a:r>
                <a:rPr lang="zh-CN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）</a:t>
              </a:r>
              <a:r>
                <a:rPr lang="zh-CN" altLang="en-US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　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0" grpId="0"/>
      <p:bldP spid="14370" grpId="0" animBg="1"/>
      <p:bldP spid="14355" grpId="0" animBg="1"/>
      <p:bldP spid="1435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矩形 11"/>
          <p:cNvSpPr>
            <a:spLocks noChangeArrowheads="1"/>
          </p:cNvSpPr>
          <p:nvPr/>
        </p:nvSpPr>
        <p:spPr bwMode="auto">
          <a:xfrm>
            <a:off x="179388" y="1268413"/>
            <a:ext cx="8964612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　　如图，⊙</a:t>
            </a:r>
            <a:r>
              <a:rPr lang="pt-BR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的直径 </a:t>
            </a:r>
            <a:r>
              <a:rPr lang="pt-BR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AB 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为 </a:t>
            </a:r>
            <a:r>
              <a:rPr lang="pt-BR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10 cm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，弦 </a:t>
            </a:r>
            <a:r>
              <a:rPr lang="pt-BR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AC 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为 </a:t>
            </a:r>
            <a:r>
              <a:rPr lang="pt-BR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6 cm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br>
              <a:rPr lang="pt-BR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pt-BR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ACB 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的平分线交⊙</a:t>
            </a:r>
            <a:r>
              <a:rPr lang="pt-BR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于点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，求 </a:t>
            </a:r>
            <a:r>
              <a:rPr lang="pt-BR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pt-BR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AD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pt-BR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BD 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的长．</a:t>
            </a:r>
            <a:endParaRPr lang="zh-CN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125955" name="矩形 5"/>
          <p:cNvSpPr>
            <a:spLocks noChangeArrowheads="1"/>
          </p:cNvSpPr>
          <p:nvPr/>
        </p:nvSpPr>
        <p:spPr bwMode="auto">
          <a:xfrm>
            <a:off x="250825" y="328613"/>
            <a:ext cx="1873250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3025" cmpd="thickThin">
                <a:solidFill>
                  <a:srgbClr val="D60093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CN" altLang="en-US" b="1"/>
              <a:t>．</a:t>
            </a:r>
            <a:r>
              <a:rPr lang="zh-CN" altLang="en-US" b="1">
                <a:latin typeface="宋体" panose="02010600030101010101" pitchFamily="2" charset="-122"/>
              </a:rPr>
              <a:t>应用</a:t>
            </a:r>
          </a:p>
        </p:txBody>
      </p:sp>
      <p:grpSp>
        <p:nvGrpSpPr>
          <p:cNvPr id="125956" name="Group 9"/>
          <p:cNvGrpSpPr>
            <a:grpSpLocks/>
          </p:cNvGrpSpPr>
          <p:nvPr/>
        </p:nvGrpSpPr>
        <p:grpSpPr bwMode="auto">
          <a:xfrm>
            <a:off x="5435600" y="2205038"/>
            <a:ext cx="3744913" cy="3600450"/>
            <a:chOff x="3424" y="1389"/>
            <a:chExt cx="2359" cy="2268"/>
          </a:xfrm>
        </p:grpSpPr>
        <p:sp>
          <p:nvSpPr>
            <p:cNvPr id="125957" name="Rectangle 10"/>
            <p:cNvSpPr>
              <a:spLocks noChangeArrowheads="1"/>
            </p:cNvSpPr>
            <p:nvPr/>
          </p:nvSpPr>
          <p:spPr bwMode="auto">
            <a:xfrm>
              <a:off x="3424" y="2341"/>
              <a:ext cx="40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pt-BR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zh-CN" altLang="en-US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5958" name="Rectangle 11"/>
            <p:cNvSpPr>
              <a:spLocks noChangeArrowheads="1"/>
            </p:cNvSpPr>
            <p:nvPr/>
          </p:nvSpPr>
          <p:spPr bwMode="auto">
            <a:xfrm>
              <a:off x="4104" y="1389"/>
              <a:ext cx="40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pt-BR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zh-CN" altLang="en-US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5959" name="Rectangle 12"/>
            <p:cNvSpPr>
              <a:spLocks noChangeArrowheads="1"/>
            </p:cNvSpPr>
            <p:nvPr/>
          </p:nvSpPr>
          <p:spPr bwMode="auto">
            <a:xfrm>
              <a:off x="5374" y="2341"/>
              <a:ext cx="40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pt-BR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zh-CN" altLang="en-US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5960" name="Rectangle 13"/>
            <p:cNvSpPr>
              <a:spLocks noChangeArrowheads="1"/>
            </p:cNvSpPr>
            <p:nvPr/>
          </p:nvSpPr>
          <p:spPr bwMode="auto">
            <a:xfrm>
              <a:off x="4422" y="3330"/>
              <a:ext cx="40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pt-BR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zh-CN" altLang="en-US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5961" name="Rectangle 14"/>
            <p:cNvSpPr>
              <a:spLocks noChangeArrowheads="1"/>
            </p:cNvSpPr>
            <p:nvPr/>
          </p:nvSpPr>
          <p:spPr bwMode="auto">
            <a:xfrm>
              <a:off x="4422" y="2205"/>
              <a:ext cx="40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pt-BR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zh-CN" altLang="en-US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25962" name="Picture 1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93" y="1570"/>
              <a:ext cx="1872" cy="18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25963" name="Line 17"/>
          <p:cNvSpPr>
            <a:spLocks noChangeShapeType="1"/>
          </p:cNvSpPr>
          <p:nvPr/>
        </p:nvSpPr>
        <p:spPr bwMode="auto">
          <a:xfrm>
            <a:off x="7202488" y="3952875"/>
            <a:ext cx="1587" cy="1371600"/>
          </a:xfrm>
          <a:prstGeom prst="line">
            <a:avLst/>
          </a:prstGeom>
          <a:noFill/>
          <a:ln w="28575">
            <a:solidFill>
              <a:srgbClr val="0000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125964" name="Group 18"/>
          <p:cNvGrpSpPr>
            <a:grpSpLocks/>
          </p:cNvGrpSpPr>
          <p:nvPr/>
        </p:nvGrpSpPr>
        <p:grpSpPr bwMode="auto">
          <a:xfrm>
            <a:off x="941388" y="2636838"/>
            <a:ext cx="5143500" cy="3960812"/>
            <a:chOff x="593" y="799"/>
            <a:chExt cx="3240" cy="2495"/>
          </a:xfrm>
        </p:grpSpPr>
        <p:sp>
          <p:nvSpPr>
            <p:cNvPr id="125965" name="矩形 10"/>
            <p:cNvSpPr>
              <a:spLocks noChangeArrowheads="1"/>
            </p:cNvSpPr>
            <p:nvPr/>
          </p:nvSpPr>
          <p:spPr bwMode="auto">
            <a:xfrm>
              <a:off x="593" y="799"/>
              <a:ext cx="3240" cy="1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pt-BR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∵</a:t>
              </a:r>
              <a:r>
                <a:rPr lang="zh-CN" altLang="pt-BR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　</a:t>
              </a:r>
              <a:r>
                <a:rPr lang="pt-BR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pt-BR" altLang="en-US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pt-BR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zh-CN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平分</a:t>
              </a:r>
              <a:r>
                <a:rPr lang="en-US" altLang="en-US" sz="280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</a:t>
              </a:r>
              <a:r>
                <a:rPr lang="pt-BR" altLang="en-US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ACB</a:t>
              </a:r>
              <a:r>
                <a:rPr lang="zh-CN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，</a:t>
              </a:r>
              <a:endPara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zh-CN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∴</a:t>
              </a:r>
              <a:r>
                <a:rPr lang="zh-CN" altLang="en-US" sz="2800" b="1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　</a:t>
              </a:r>
              <a:r>
                <a:rPr lang="zh-CN" altLang="en-US" sz="280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</a:t>
              </a:r>
              <a:r>
                <a:rPr lang="pt-BR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ACD=</a:t>
              </a:r>
              <a:r>
                <a:rPr lang="en-US" altLang="zh-CN" sz="280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</a:t>
              </a:r>
              <a:r>
                <a:rPr lang="pt-BR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BCD</a:t>
              </a:r>
              <a:r>
                <a:rPr lang="zh-CN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， </a:t>
              </a:r>
              <a:endPara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zh-CN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∴</a:t>
              </a:r>
              <a:r>
                <a:rPr lang="zh-CN" altLang="en-US" sz="2800" b="1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　</a:t>
              </a:r>
              <a:r>
                <a:rPr lang="zh-CN" altLang="en-US" sz="280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</a:t>
              </a:r>
              <a:r>
                <a:rPr lang="pt-BR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AOD=</a:t>
              </a:r>
              <a:r>
                <a:rPr lang="en-US" altLang="zh-CN" sz="280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</a:t>
              </a:r>
              <a:r>
                <a:rPr lang="pt-BR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BOD</a:t>
              </a:r>
              <a:r>
                <a:rPr lang="zh-CN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．</a:t>
              </a:r>
              <a:endPara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zh-CN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∴</a:t>
              </a:r>
              <a:r>
                <a:rPr lang="zh-CN" altLang="en-US" sz="2800" b="1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　</a:t>
              </a:r>
              <a:r>
                <a:rPr lang="pt-BR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AD=BD</a:t>
              </a:r>
              <a:r>
                <a:rPr lang="zh-CN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．</a:t>
              </a:r>
              <a:endPara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zh-CN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在 </a:t>
              </a:r>
              <a:r>
                <a:rPr lang="en-US" altLang="zh-CN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Rt</a:t>
              </a:r>
              <a:r>
                <a:rPr lang="zh-CN" altLang="en-US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△</a:t>
              </a:r>
              <a:r>
                <a:rPr lang="pt-BR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ABD </a:t>
              </a:r>
              <a:r>
                <a:rPr lang="zh-CN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中，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zh-CN" altLang="en-US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　    </a:t>
              </a:r>
              <a:r>
                <a:rPr lang="en-US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AD</a:t>
              </a:r>
              <a:r>
                <a:rPr lang="en-US" altLang="zh-CN" sz="2400" baseline="500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zh-CN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r>
                <a:rPr lang="en-US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BD</a:t>
              </a:r>
              <a:r>
                <a:rPr lang="en-US" altLang="zh-CN" sz="2400" baseline="500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zh-CN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  <a:r>
                <a:rPr lang="en-US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AB</a:t>
              </a:r>
              <a:r>
                <a:rPr lang="en-US" altLang="zh-CN" sz="2400" baseline="50000">
                  <a:latin typeface="Times New Roman" panose="02020603050405020304" pitchFamily="18" charset="0"/>
                  <a:cs typeface="Times New Roman" panose="02020603050405020304" pitchFamily="18" charset="0"/>
                </a:rPr>
                <a:t>2 </a:t>
              </a:r>
              <a:r>
                <a:rPr lang="zh-CN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，</a:t>
              </a:r>
              <a:endPara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5966" name="Rectangle 20"/>
            <p:cNvSpPr>
              <a:spLocks noChangeArrowheads="1"/>
            </p:cNvSpPr>
            <p:nvPr/>
          </p:nvSpPr>
          <p:spPr bwMode="auto">
            <a:xfrm>
              <a:off x="612" y="2559"/>
              <a:ext cx="281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zh-CN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∴</a:t>
              </a:r>
              <a:r>
                <a:rPr lang="zh-CN" altLang="en-US" sz="2800" b="1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　</a:t>
              </a:r>
              <a:r>
                <a:rPr lang="pt-BR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AD=BD</a:t>
              </a:r>
              <a:r>
                <a:rPr lang="pt-BR" altLang="zh-CN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  <a:r>
                <a:rPr lang="zh-CN" altLang="pt-BR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　　　　</a:t>
              </a:r>
              <a:endPara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25967" name="Object 21"/>
            <p:cNvGraphicFramePr>
              <a:graphicFrameLocks noChangeAspect="1"/>
            </p:cNvGraphicFramePr>
            <p:nvPr/>
          </p:nvGraphicFramePr>
          <p:xfrm>
            <a:off x="2021" y="2432"/>
            <a:ext cx="632" cy="5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5977" name="Equation" r:id="rId4" imgW="1002865" imgH="863225" progId="Equation.DSMT4">
                    <p:embed/>
                  </p:oleObj>
                </mc:Choice>
                <mc:Fallback>
                  <p:oleObj name="Equation" r:id="rId4" imgW="1002865" imgH="863225" progId="Equation.DSMT4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21" y="2432"/>
                          <a:ext cx="632" cy="5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5968" name="Rectangle 22"/>
            <p:cNvSpPr>
              <a:spLocks noChangeArrowheads="1"/>
            </p:cNvSpPr>
            <p:nvPr/>
          </p:nvSpPr>
          <p:spPr bwMode="auto">
            <a:xfrm>
              <a:off x="1791" y="2967"/>
              <a:ext cx="195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pt-BR" altLang="zh-CN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  <a:r>
                <a:rPr lang="zh-CN" altLang="pt-BR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　　</a:t>
              </a:r>
              <a:r>
                <a:rPr lang="zh-CN" altLang="pt-BR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（</a:t>
              </a:r>
              <a:r>
                <a:rPr lang="pt-BR" altLang="zh-CN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cm</a:t>
              </a:r>
              <a:r>
                <a:rPr lang="zh-CN" altLang="pt-BR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）</a:t>
              </a:r>
              <a:r>
                <a:rPr lang="zh-CN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．</a:t>
              </a:r>
            </a:p>
          </p:txBody>
        </p:sp>
        <p:graphicFrame>
          <p:nvGraphicFramePr>
            <p:cNvPr id="125969" name="Object 23"/>
            <p:cNvGraphicFramePr>
              <a:graphicFrameLocks noChangeAspect="1"/>
            </p:cNvGraphicFramePr>
            <p:nvPr/>
          </p:nvGraphicFramePr>
          <p:xfrm>
            <a:off x="2008" y="3017"/>
            <a:ext cx="400" cy="2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5978" name="Equation" r:id="rId6" imgW="634725" imgH="368140" progId="Equation.DSMT4">
                    <p:embed/>
                  </p:oleObj>
                </mc:Choice>
                <mc:Fallback>
                  <p:oleObj name="Equation" r:id="rId6" imgW="634725" imgH="368140" progId="Equation.DSMT4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08" y="3017"/>
                          <a:ext cx="400" cy="2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7" name="图片 6" descr="tb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359775" y="155575"/>
            <a:ext cx="595313" cy="595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25971" name="Line 20"/>
          <p:cNvSpPr>
            <a:spLocks noChangeAspect="1" noChangeShapeType="1"/>
          </p:cNvSpPr>
          <p:nvPr/>
        </p:nvSpPr>
        <p:spPr bwMode="auto">
          <a:xfrm>
            <a:off x="5815013" y="3962400"/>
            <a:ext cx="1385887" cy="1384300"/>
          </a:xfrm>
          <a:prstGeom prst="line">
            <a:avLst/>
          </a:prstGeom>
          <a:noFill/>
          <a:ln w="28575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5972" name="Line 21"/>
          <p:cNvSpPr>
            <a:spLocks noChangeAspect="1" noChangeShapeType="1"/>
          </p:cNvSpPr>
          <p:nvPr/>
        </p:nvSpPr>
        <p:spPr bwMode="auto">
          <a:xfrm flipH="1">
            <a:off x="7196138" y="3960813"/>
            <a:ext cx="1385887" cy="1385887"/>
          </a:xfrm>
          <a:prstGeom prst="line">
            <a:avLst/>
          </a:prstGeom>
          <a:noFill/>
          <a:ln w="28575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矩形 11"/>
          <p:cNvSpPr>
            <a:spLocks noChangeArrowheads="1"/>
          </p:cNvSpPr>
          <p:nvPr/>
        </p:nvSpPr>
        <p:spPr bwMode="auto">
          <a:xfrm>
            <a:off x="179388" y="1989138"/>
            <a:ext cx="896461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　　（</a:t>
            </a:r>
            <a:r>
              <a:rPr lang="en-US" altLang="zh-CN" sz="2800">
                <a:latin typeface="Times New Roman" panose="02020603050405020304" pitchFamily="18" charset="0"/>
              </a:rPr>
              <a:t>1</a:t>
            </a:r>
            <a:r>
              <a:rPr lang="zh-CN" altLang="en-US" sz="2800" b="1">
                <a:latin typeface="Times New Roman" panose="02020603050405020304" pitchFamily="18" charset="0"/>
              </a:rPr>
              <a:t>）本节课学习了哪些主要内容？</a:t>
            </a:r>
          </a:p>
          <a:p>
            <a:pPr>
              <a:spcBef>
                <a:spcPct val="0"/>
              </a:spcBef>
              <a:buFontTx/>
              <a:buNone/>
            </a:pPr>
            <a:endParaRPr lang="zh-CN" altLang="en-US" sz="2800" b="1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　　（</a:t>
            </a:r>
            <a:r>
              <a:rPr lang="en-US" altLang="zh-CN" sz="2800">
                <a:latin typeface="Times New Roman" panose="02020603050405020304" pitchFamily="18" charset="0"/>
              </a:rPr>
              <a:t>2</a:t>
            </a:r>
            <a:r>
              <a:rPr lang="zh-CN" altLang="en-US" sz="2800" b="1">
                <a:latin typeface="Times New Roman" panose="02020603050405020304" pitchFamily="18" charset="0"/>
              </a:rPr>
              <a:t>）我们是怎样探究圆周角定理的？在证明过程</a:t>
            </a:r>
            <a:br>
              <a:rPr lang="zh-CN" altLang="en-US" sz="2800" b="1">
                <a:latin typeface="Times New Roman" panose="02020603050405020304" pitchFamily="18" charset="0"/>
              </a:rPr>
            </a:br>
            <a:r>
              <a:rPr lang="zh-CN" altLang="en-US" sz="2800" b="1">
                <a:latin typeface="Times New Roman" panose="02020603050405020304" pitchFamily="18" charset="0"/>
              </a:rPr>
              <a:t>中用到了哪些思想方法？</a:t>
            </a:r>
          </a:p>
        </p:txBody>
      </p:sp>
      <p:sp>
        <p:nvSpPr>
          <p:cNvPr id="126979" name="矩形 7"/>
          <p:cNvSpPr>
            <a:spLocks noChangeArrowheads="1"/>
          </p:cNvSpPr>
          <p:nvPr/>
        </p:nvSpPr>
        <p:spPr bwMode="auto">
          <a:xfrm>
            <a:off x="250825" y="328613"/>
            <a:ext cx="2736850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3025" cmpd="thickThin">
                <a:solidFill>
                  <a:srgbClr val="D60093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．课堂小结</a:t>
            </a:r>
            <a:endParaRPr lang="zh-CN" altLang="en-US" b="1">
              <a:latin typeface="宋体" panose="02010600030101010101" pitchFamily="2" charset="-122"/>
            </a:endParaRPr>
          </a:p>
        </p:txBody>
      </p:sp>
      <p:pic>
        <p:nvPicPr>
          <p:cNvPr id="7" name="图片 6" descr="t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9775" y="155575"/>
            <a:ext cx="595313" cy="595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内容占位符 2"/>
          <p:cNvSpPr>
            <a:spLocks noGrp="1"/>
          </p:cNvSpPr>
          <p:nvPr>
            <p:ph idx="4294967295"/>
          </p:nvPr>
        </p:nvSpPr>
        <p:spPr>
          <a:xfrm>
            <a:off x="179388" y="1773238"/>
            <a:ext cx="8964612" cy="1373187"/>
          </a:xfrm>
          <a:ln/>
        </p:spPr>
        <p:txBody>
          <a:bodyPr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</a:rPr>
              <a:t>本课</a:t>
            </a:r>
            <a:r>
              <a:rPr lang="zh-CN" altLang="en-US" sz="2800" b="1"/>
              <a:t>是在学习了垂径定理、圆心角及弧、弦、圆心角的关系的基础上探究同弧（或等弧）所对圆周角之间以及圆周角与圆心角之间的数量关系</a:t>
            </a:r>
            <a:r>
              <a:rPr lang="zh-CN" altLang="en-US" sz="2800" b="1">
                <a:latin typeface="宋体" panose="02010600030101010101" pitchFamily="2" charset="-122"/>
              </a:rPr>
              <a:t>．</a:t>
            </a:r>
            <a:endParaRPr lang="zh-CN" altLang="en-US" b="1">
              <a:latin typeface="宋体" panose="02010600030101010101" pitchFamily="2" charset="-122"/>
            </a:endParaRPr>
          </a:p>
        </p:txBody>
      </p:sp>
      <p:sp>
        <p:nvSpPr>
          <p:cNvPr id="113667" name="Text Box 5"/>
          <p:cNvSpPr txBox="1">
            <a:spLocks noChangeArrowheads="1"/>
          </p:cNvSpPr>
          <p:nvPr/>
        </p:nvSpPr>
        <p:spPr bwMode="auto">
          <a:xfrm>
            <a:off x="250825" y="620713"/>
            <a:ext cx="30241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zh-CN" altLang="en-US" sz="4000" b="1">
                <a:latin typeface="宋体" panose="02010600030101010101" pitchFamily="2" charset="-122"/>
              </a:rPr>
              <a:t>课件说</a:t>
            </a:r>
            <a:r>
              <a:rPr lang="zh-CN" altLang="en-US" sz="4000" b="1"/>
              <a:t>明</a:t>
            </a:r>
          </a:p>
        </p:txBody>
      </p:sp>
      <p:pic>
        <p:nvPicPr>
          <p:cNvPr id="7" name="图片 6" descr="t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9775" y="155575"/>
            <a:ext cx="595313" cy="595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内容占位符 2"/>
          <p:cNvSpPr txBox="1">
            <a:spLocks/>
          </p:cNvSpPr>
          <p:nvPr/>
        </p:nvSpPr>
        <p:spPr bwMode="auto">
          <a:xfrm>
            <a:off x="179388" y="1773238"/>
            <a:ext cx="8964612" cy="308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r>
              <a:rPr lang="zh-CN" altLang="en-US" sz="2800" b="1">
                <a:latin typeface="Times New Roman" panose="02020603050405020304" pitchFamily="18" charset="0"/>
              </a:rPr>
              <a:t>学习目标：</a:t>
            </a:r>
            <a:br>
              <a:rPr lang="zh-CN" altLang="en-US" sz="2800" b="1">
                <a:latin typeface="Times New Roman" panose="02020603050405020304" pitchFamily="18" charset="0"/>
              </a:rPr>
            </a:b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zh-CN" altLang="en-US" sz="2800" b="1">
                <a:latin typeface="Times New Roman" panose="02020603050405020304" pitchFamily="18" charset="0"/>
              </a:rPr>
              <a:t>了解并证明圆周角定理及其推论；</a:t>
            </a:r>
            <a:br>
              <a:rPr lang="zh-CN" altLang="en-US" sz="2800" b="1">
                <a:latin typeface="Times New Roman" panose="02020603050405020304" pitchFamily="18" charset="0"/>
              </a:rPr>
            </a:br>
            <a:r>
              <a:rPr lang="en-US" altLang="zh-CN" sz="2800">
                <a:latin typeface="Times New Roman" panose="02020603050405020304" pitchFamily="18" charset="0"/>
              </a:rPr>
              <a:t>2</a:t>
            </a:r>
            <a:r>
              <a:rPr lang="zh-CN" altLang="en-US" sz="2800" b="1">
                <a:latin typeface="Times New Roman" panose="02020603050405020304" pitchFamily="18" charset="0"/>
              </a:rPr>
              <a:t>．经历探究同弧（或等弧）所对圆周角与圆心角之</a:t>
            </a:r>
            <a:br>
              <a:rPr lang="zh-CN" altLang="en-US" sz="2800" b="1">
                <a:latin typeface="Times New Roman" panose="02020603050405020304" pitchFamily="18" charset="0"/>
              </a:rPr>
            </a:br>
            <a:r>
              <a:rPr lang="zh-CN" altLang="en-US" sz="2800" b="1">
                <a:latin typeface="Times New Roman" panose="02020603050405020304" pitchFamily="18" charset="0"/>
              </a:rPr>
              <a:t>　  间的关系的过程，进一步体会分类讨论、转化的</a:t>
            </a:r>
            <a:br>
              <a:rPr lang="zh-CN" altLang="en-US" sz="2800" b="1">
                <a:latin typeface="Times New Roman" panose="02020603050405020304" pitchFamily="18" charset="0"/>
              </a:rPr>
            </a:br>
            <a:r>
              <a:rPr lang="zh-CN" altLang="en-US" sz="2800" b="1">
                <a:latin typeface="Times New Roman" panose="02020603050405020304" pitchFamily="18" charset="0"/>
              </a:rPr>
              <a:t>　  思想方法．</a:t>
            </a:r>
          </a:p>
          <a:p>
            <a:pPr>
              <a:spcBef>
                <a:spcPct val="0"/>
              </a:spcBef>
            </a:pPr>
            <a:r>
              <a:rPr lang="zh-CN" altLang="en-US" sz="2800" b="1">
                <a:latin typeface="Times New Roman" panose="02020603050405020304" pitchFamily="18" charset="0"/>
              </a:rPr>
              <a:t>学习重点：</a:t>
            </a:r>
            <a:br>
              <a:rPr lang="zh-CN" altLang="en-US" sz="2800" b="1">
                <a:latin typeface="Times New Roman" panose="02020603050405020304" pitchFamily="18" charset="0"/>
              </a:rPr>
            </a:br>
            <a:r>
              <a:rPr lang="zh-CN" altLang="en-US" sz="2800" b="1">
                <a:latin typeface="Times New Roman" panose="02020603050405020304" pitchFamily="18" charset="0"/>
              </a:rPr>
              <a:t>圆周角定理．</a:t>
            </a:r>
          </a:p>
        </p:txBody>
      </p:sp>
      <p:sp>
        <p:nvSpPr>
          <p:cNvPr id="114691" name="Text Box 5"/>
          <p:cNvSpPr txBox="1">
            <a:spLocks noChangeArrowheads="1"/>
          </p:cNvSpPr>
          <p:nvPr/>
        </p:nvSpPr>
        <p:spPr bwMode="auto">
          <a:xfrm>
            <a:off x="250825" y="620713"/>
            <a:ext cx="30241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zh-CN" altLang="en-US" sz="4000" b="1">
                <a:latin typeface="宋体" panose="02010600030101010101" pitchFamily="2" charset="-122"/>
              </a:rPr>
              <a:t>课件说</a:t>
            </a:r>
            <a:r>
              <a:rPr lang="zh-CN" altLang="en-US" sz="4000" b="1"/>
              <a:t>明</a:t>
            </a:r>
          </a:p>
        </p:txBody>
      </p:sp>
      <p:pic>
        <p:nvPicPr>
          <p:cNvPr id="7" name="图片 6" descr="t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9775" y="155575"/>
            <a:ext cx="595313" cy="595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矩形 4"/>
          <p:cNvSpPr>
            <a:spLocks noChangeArrowheads="1"/>
          </p:cNvSpPr>
          <p:nvPr/>
        </p:nvSpPr>
        <p:spPr bwMode="auto">
          <a:xfrm>
            <a:off x="203200" y="1143000"/>
            <a:ext cx="86550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zh-CN" altLang="en-US" sz="2800"/>
          </a:p>
        </p:txBody>
      </p:sp>
      <p:sp>
        <p:nvSpPr>
          <p:cNvPr id="115715" name="矩形 5"/>
          <p:cNvSpPr>
            <a:spLocks noChangeArrowheads="1"/>
          </p:cNvSpPr>
          <p:nvPr/>
        </p:nvSpPr>
        <p:spPr bwMode="auto">
          <a:xfrm>
            <a:off x="250825" y="328613"/>
            <a:ext cx="29622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3025" cmpd="thickThin">
                <a:solidFill>
                  <a:srgbClr val="D60093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b="1"/>
              <a:t>．</a:t>
            </a:r>
            <a:r>
              <a:rPr lang="zh-CN" altLang="en-US" b="1">
                <a:latin typeface="宋体" panose="02010600030101010101" pitchFamily="2" charset="-122"/>
              </a:rPr>
              <a:t>思考和练习</a:t>
            </a:r>
          </a:p>
        </p:txBody>
      </p:sp>
      <p:sp>
        <p:nvSpPr>
          <p:cNvPr id="115716" name="矩形 6"/>
          <p:cNvSpPr>
            <a:spLocks noChangeArrowheads="1"/>
          </p:cNvSpPr>
          <p:nvPr/>
        </p:nvSpPr>
        <p:spPr bwMode="auto">
          <a:xfrm>
            <a:off x="179388" y="1268413"/>
            <a:ext cx="89646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　　图中</a:t>
            </a:r>
            <a:r>
              <a:rPr lang="zh-CN" altLang="en-US" sz="2800">
                <a:latin typeface="Times New Roman" panose="02020603050405020304" pitchFamily="18" charset="0"/>
              </a:rPr>
              <a:t>∠</a:t>
            </a:r>
            <a:r>
              <a:rPr lang="en-US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ACB</a:t>
            </a:r>
            <a:r>
              <a:rPr lang="en-US" altLang="zh-CN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2800" b="1">
                <a:latin typeface="Times New Roman" panose="02020603050405020304" pitchFamily="18" charset="0"/>
              </a:rPr>
              <a:t>的顶点和边有哪些特点？</a:t>
            </a:r>
          </a:p>
        </p:txBody>
      </p:sp>
      <p:grpSp>
        <p:nvGrpSpPr>
          <p:cNvPr id="115717" name="Group 17"/>
          <p:cNvGrpSpPr>
            <a:grpSpLocks/>
          </p:cNvGrpSpPr>
          <p:nvPr/>
        </p:nvGrpSpPr>
        <p:grpSpPr bwMode="auto">
          <a:xfrm>
            <a:off x="2700338" y="2492375"/>
            <a:ext cx="3367087" cy="3486150"/>
            <a:chOff x="975" y="1515"/>
            <a:chExt cx="2121" cy="2196"/>
          </a:xfrm>
        </p:grpSpPr>
        <p:grpSp>
          <p:nvGrpSpPr>
            <p:cNvPr id="115718" name="Group 12"/>
            <p:cNvGrpSpPr>
              <a:grpSpLocks/>
            </p:cNvGrpSpPr>
            <p:nvPr/>
          </p:nvGrpSpPr>
          <p:grpSpPr bwMode="auto">
            <a:xfrm>
              <a:off x="975" y="1797"/>
              <a:ext cx="1905" cy="1914"/>
              <a:chOff x="793" y="1652"/>
              <a:chExt cx="1905" cy="1914"/>
            </a:xfrm>
          </p:grpSpPr>
          <p:sp>
            <p:nvSpPr>
              <p:cNvPr id="115719" name="Oval 8"/>
              <p:cNvSpPr>
                <a:spLocks noChangeArrowheads="1"/>
              </p:cNvSpPr>
              <p:nvPr/>
            </p:nvSpPr>
            <p:spPr bwMode="auto">
              <a:xfrm>
                <a:off x="793" y="1661"/>
                <a:ext cx="1905" cy="1905"/>
              </a:xfrm>
              <a:prstGeom prst="ellipse">
                <a:avLst/>
              </a:prstGeom>
              <a:noFill/>
              <a:ln w="28575">
                <a:solidFill>
                  <a:srgbClr val="00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zh-CN" altLang="en-US" sz="2800">
                  <a:latin typeface="Times New Roman" panose="02020603050405020304" pitchFamily="18" charset="0"/>
                </a:endParaRPr>
              </a:p>
            </p:txBody>
          </p:sp>
          <p:cxnSp>
            <p:nvCxnSpPr>
              <p:cNvPr id="115720" name="AutoShape 9"/>
              <p:cNvCxnSpPr>
                <a:cxnSpLocks noChangeShapeType="1"/>
                <a:stCxn id="115719" idx="0"/>
                <a:endCxn id="115719" idx="3"/>
              </p:cNvCxnSpPr>
              <p:nvPr/>
            </p:nvCxnSpPr>
            <p:spPr bwMode="auto">
              <a:xfrm flipH="1">
                <a:off x="1072" y="1652"/>
                <a:ext cx="674" cy="1644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5721" name="AutoShape 10"/>
              <p:cNvCxnSpPr>
                <a:cxnSpLocks noChangeShapeType="1"/>
                <a:stCxn id="115719" idx="0"/>
                <a:endCxn id="115719" idx="5"/>
              </p:cNvCxnSpPr>
              <p:nvPr/>
            </p:nvCxnSpPr>
            <p:spPr bwMode="auto">
              <a:xfrm>
                <a:off x="1746" y="1652"/>
                <a:ext cx="673" cy="1644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15722" name="Oval 11"/>
              <p:cNvSpPr>
                <a:spLocks noChangeArrowheads="1"/>
              </p:cNvSpPr>
              <p:nvPr/>
            </p:nvSpPr>
            <p:spPr bwMode="auto">
              <a:xfrm>
                <a:off x="1723" y="2590"/>
                <a:ext cx="45" cy="45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zh-CN" altLang="en-US" sz="280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15723" name="Rectangle 13"/>
            <p:cNvSpPr>
              <a:spLocks noChangeArrowheads="1"/>
            </p:cNvSpPr>
            <p:nvPr/>
          </p:nvSpPr>
          <p:spPr bwMode="auto">
            <a:xfrm>
              <a:off x="1031" y="3339"/>
              <a:ext cx="53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zh-CN" altLang="en-US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5724" name="Rectangle 14"/>
            <p:cNvSpPr>
              <a:spLocks noChangeArrowheads="1"/>
            </p:cNvSpPr>
            <p:nvPr/>
          </p:nvSpPr>
          <p:spPr bwMode="auto">
            <a:xfrm>
              <a:off x="1746" y="2740"/>
              <a:ext cx="53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zh-CN" altLang="en-US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5725" name="Rectangle 15"/>
            <p:cNvSpPr>
              <a:spLocks noChangeArrowheads="1"/>
            </p:cNvSpPr>
            <p:nvPr/>
          </p:nvSpPr>
          <p:spPr bwMode="auto">
            <a:xfrm>
              <a:off x="2562" y="3339"/>
              <a:ext cx="53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zh-CN" altLang="en-US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5726" name="Rectangle 16"/>
            <p:cNvSpPr>
              <a:spLocks noChangeArrowheads="1"/>
            </p:cNvSpPr>
            <p:nvPr/>
          </p:nvSpPr>
          <p:spPr bwMode="auto">
            <a:xfrm>
              <a:off x="1802" y="1515"/>
              <a:ext cx="53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zh-CN" altLang="en-US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79388" y="1628775"/>
            <a:ext cx="8964612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　　顶点</a:t>
            </a:r>
            <a:r>
              <a:rPr lang="zh-CN" altLang="en-US" sz="2800" b="1">
                <a:latin typeface="Times New Roman" panose="02020603050405020304" pitchFamily="18" charset="0"/>
              </a:rPr>
              <a:t>在圆上，并且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两边</a:t>
            </a:r>
            <a:r>
              <a:rPr lang="zh-CN" altLang="en-US" sz="2800" b="1">
                <a:latin typeface="Times New Roman" panose="02020603050405020304" pitchFamily="18" charset="0"/>
              </a:rPr>
              <a:t>都和圆相交的角叫圆周角．</a:t>
            </a:r>
            <a:endParaRPr lang="en-US" altLang="zh-CN" sz="2800" b="1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如：</a:t>
            </a:r>
            <a:r>
              <a:rPr lang="zh-CN" altLang="en-US" sz="2800">
                <a:latin typeface="Times New Roman" panose="02020603050405020304" pitchFamily="18" charset="0"/>
              </a:rPr>
              <a:t>∠</a:t>
            </a:r>
            <a:r>
              <a:rPr lang="en-US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ACB</a:t>
            </a:r>
            <a:r>
              <a:rPr lang="zh-CN" altLang="en-US" sz="2800" b="1">
                <a:latin typeface="Times New Roman" panose="02020603050405020304" pitchFamily="18" charset="0"/>
              </a:rPr>
              <a:t>．</a:t>
            </a:r>
          </a:p>
        </p:txBody>
      </p:sp>
      <p:pic>
        <p:nvPicPr>
          <p:cNvPr id="7" name="图片 6" descr="t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9775" y="155575"/>
            <a:ext cx="595313" cy="595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矩形 2"/>
          <p:cNvSpPr>
            <a:spLocks noChangeArrowheads="1"/>
          </p:cNvSpPr>
          <p:nvPr/>
        </p:nvSpPr>
        <p:spPr bwMode="auto">
          <a:xfrm>
            <a:off x="179388" y="1268413"/>
            <a:ext cx="89646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　教科书 练习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endParaRPr lang="zh-CN" altLang="en-US" sz="2800" dirty="0"/>
          </a:p>
        </p:txBody>
      </p:sp>
      <p:sp>
        <p:nvSpPr>
          <p:cNvPr id="116739" name="矩形 5"/>
          <p:cNvSpPr>
            <a:spLocks noChangeArrowheads="1"/>
          </p:cNvSpPr>
          <p:nvPr/>
        </p:nvSpPr>
        <p:spPr bwMode="auto">
          <a:xfrm>
            <a:off x="250825" y="328613"/>
            <a:ext cx="29670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3025" cmpd="thickThin">
                <a:solidFill>
                  <a:srgbClr val="D60093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b="1"/>
              <a:t>．思考和</a:t>
            </a:r>
            <a:r>
              <a:rPr lang="zh-CN" altLang="en-US" b="1">
                <a:latin typeface="宋体" panose="02010600030101010101" pitchFamily="2" charset="-122"/>
              </a:rPr>
              <a:t>练习</a:t>
            </a:r>
            <a:endParaRPr lang="en-US" altLang="zh-CN" b="1">
              <a:latin typeface="宋体" panose="02010600030101010101" pitchFamily="2" charset="-122"/>
            </a:endParaRPr>
          </a:p>
        </p:txBody>
      </p:sp>
      <p:pic>
        <p:nvPicPr>
          <p:cNvPr id="7" name="图片 6" descr="t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9775" y="155575"/>
            <a:ext cx="595313" cy="595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 advTm="2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矩形 12"/>
          <p:cNvSpPr>
            <a:spLocks noChangeArrowheads="1"/>
          </p:cNvSpPr>
          <p:nvPr/>
        </p:nvSpPr>
        <p:spPr bwMode="auto">
          <a:xfrm>
            <a:off x="179388" y="1268413"/>
            <a:ext cx="89646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/>
              <a:t>　　图中</a:t>
            </a:r>
            <a:r>
              <a:rPr lang="en-US" altLang="zh-CN" sz="2800"/>
              <a:t>∠</a:t>
            </a:r>
            <a:r>
              <a:rPr lang="en-US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ACB </a:t>
            </a:r>
            <a:r>
              <a:rPr lang="zh-CN" altLang="en-US" sz="2800" b="1"/>
              <a:t>和</a:t>
            </a:r>
            <a:r>
              <a:rPr lang="en-US" altLang="zh-CN" sz="2800"/>
              <a:t>∠</a:t>
            </a:r>
            <a:r>
              <a:rPr lang="en-US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AOB </a:t>
            </a:r>
            <a:r>
              <a:rPr lang="zh-CN" altLang="en-US" sz="2800" b="1"/>
              <a:t>有怎样的关系？</a:t>
            </a:r>
          </a:p>
        </p:txBody>
      </p:sp>
      <p:sp>
        <p:nvSpPr>
          <p:cNvPr id="117763" name="矩形 5"/>
          <p:cNvSpPr>
            <a:spLocks noChangeArrowheads="1"/>
          </p:cNvSpPr>
          <p:nvPr/>
        </p:nvSpPr>
        <p:spPr bwMode="auto">
          <a:xfrm>
            <a:off x="250825" y="328613"/>
            <a:ext cx="18732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3025" cmpd="thickThin">
                <a:solidFill>
                  <a:srgbClr val="D60093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b="1"/>
              <a:t>．</a:t>
            </a:r>
            <a:r>
              <a:rPr lang="zh-CN" altLang="en-US" b="1">
                <a:latin typeface="宋体" panose="02010600030101010101" pitchFamily="2" charset="-122"/>
              </a:rPr>
              <a:t>探究</a:t>
            </a:r>
          </a:p>
        </p:txBody>
      </p:sp>
      <p:grpSp>
        <p:nvGrpSpPr>
          <p:cNvPr id="117764" name="Group 16"/>
          <p:cNvGrpSpPr>
            <a:grpSpLocks/>
          </p:cNvGrpSpPr>
          <p:nvPr/>
        </p:nvGrpSpPr>
        <p:grpSpPr bwMode="auto">
          <a:xfrm>
            <a:off x="5300663" y="1916113"/>
            <a:ext cx="2943225" cy="3327400"/>
            <a:chOff x="3339" y="1207"/>
            <a:chExt cx="1854" cy="2096"/>
          </a:xfrm>
        </p:grpSpPr>
        <p:pic>
          <p:nvPicPr>
            <p:cNvPr id="117765" name="Picture 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39" y="1434"/>
              <a:ext cx="1854" cy="18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7766" name="Rectangle 11"/>
            <p:cNvSpPr>
              <a:spLocks noChangeArrowheads="1"/>
            </p:cNvSpPr>
            <p:nvPr/>
          </p:nvSpPr>
          <p:spPr bwMode="auto">
            <a:xfrm>
              <a:off x="4695" y="2976"/>
              <a:ext cx="40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zh-CN" altLang="en-US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7767" name="Rectangle 12"/>
            <p:cNvSpPr>
              <a:spLocks noChangeArrowheads="1"/>
            </p:cNvSpPr>
            <p:nvPr/>
          </p:nvSpPr>
          <p:spPr bwMode="auto">
            <a:xfrm>
              <a:off x="4242" y="1207"/>
              <a:ext cx="36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zh-CN" altLang="en-US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7768" name="Rectangle 13"/>
            <p:cNvSpPr>
              <a:spLocks noChangeArrowheads="1"/>
            </p:cNvSpPr>
            <p:nvPr/>
          </p:nvSpPr>
          <p:spPr bwMode="auto">
            <a:xfrm>
              <a:off x="4105" y="2377"/>
              <a:ext cx="40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zh-CN" altLang="en-US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7769" name="Rectangle 14"/>
            <p:cNvSpPr>
              <a:spLocks noChangeArrowheads="1"/>
            </p:cNvSpPr>
            <p:nvPr/>
          </p:nvSpPr>
          <p:spPr bwMode="auto">
            <a:xfrm>
              <a:off x="3425" y="2886"/>
              <a:ext cx="40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zh-CN" altLang="en-US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7185" name="Object 17"/>
          <p:cNvGraphicFramePr>
            <a:graphicFrameLocks noChangeAspect="1"/>
          </p:cNvGraphicFramePr>
          <p:nvPr/>
        </p:nvGraphicFramePr>
        <p:xfrm>
          <a:off x="1042988" y="2636838"/>
          <a:ext cx="25527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74" name="Equation" r:id="rId4" imgW="2552700" imgH="825500" progId="Equation.DSMT4">
                  <p:embed/>
                </p:oleObj>
              </mc:Choice>
              <mc:Fallback>
                <p:oleObj name="Equation" r:id="rId4" imgW="2552700" imgH="8255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2636838"/>
                        <a:ext cx="2552700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图片 6" descr="tb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59775" y="155575"/>
            <a:ext cx="595313" cy="595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矩形 5"/>
          <p:cNvSpPr>
            <a:spLocks noChangeArrowheads="1"/>
          </p:cNvSpPr>
          <p:nvPr/>
        </p:nvSpPr>
        <p:spPr bwMode="auto">
          <a:xfrm>
            <a:off x="250825" y="328613"/>
            <a:ext cx="18732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3025" cmpd="thickThin">
                <a:solidFill>
                  <a:srgbClr val="D60093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b="1"/>
              <a:t>．</a:t>
            </a:r>
            <a:r>
              <a:rPr lang="zh-CN" altLang="en-US" b="1">
                <a:latin typeface="宋体" panose="02010600030101010101" pitchFamily="2" charset="-122"/>
              </a:rPr>
              <a:t>探究</a:t>
            </a:r>
          </a:p>
        </p:txBody>
      </p:sp>
      <p:grpSp>
        <p:nvGrpSpPr>
          <p:cNvPr id="8219" name="Group 27"/>
          <p:cNvGrpSpPr>
            <a:grpSpLocks/>
          </p:cNvGrpSpPr>
          <p:nvPr/>
        </p:nvGrpSpPr>
        <p:grpSpPr bwMode="auto">
          <a:xfrm>
            <a:off x="3068638" y="2276475"/>
            <a:ext cx="2943225" cy="3240088"/>
            <a:chOff x="113" y="1480"/>
            <a:chExt cx="1854" cy="2041"/>
          </a:xfrm>
        </p:grpSpPr>
        <p:pic>
          <p:nvPicPr>
            <p:cNvPr id="118788" name="Picture 1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1661"/>
              <a:ext cx="1854" cy="18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8789" name="Rectangle 13"/>
            <p:cNvSpPr>
              <a:spLocks noChangeArrowheads="1"/>
            </p:cNvSpPr>
            <p:nvPr/>
          </p:nvSpPr>
          <p:spPr bwMode="auto">
            <a:xfrm>
              <a:off x="158" y="3067"/>
              <a:ext cx="40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zh-CN" altLang="en-US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8790" name="Rectangle 14"/>
            <p:cNvSpPr>
              <a:spLocks noChangeArrowheads="1"/>
            </p:cNvSpPr>
            <p:nvPr/>
          </p:nvSpPr>
          <p:spPr bwMode="auto">
            <a:xfrm>
              <a:off x="1520" y="3194"/>
              <a:ext cx="36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zh-CN" altLang="en-US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8791" name="Rectangle 15"/>
            <p:cNvSpPr>
              <a:spLocks noChangeArrowheads="1"/>
            </p:cNvSpPr>
            <p:nvPr/>
          </p:nvSpPr>
          <p:spPr bwMode="auto">
            <a:xfrm>
              <a:off x="884" y="2604"/>
              <a:ext cx="40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zh-CN" altLang="en-US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8792" name="Rectangle 16"/>
            <p:cNvSpPr>
              <a:spLocks noChangeArrowheads="1"/>
            </p:cNvSpPr>
            <p:nvPr/>
          </p:nvSpPr>
          <p:spPr bwMode="auto">
            <a:xfrm>
              <a:off x="657" y="1480"/>
              <a:ext cx="40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zh-CN" altLang="en-US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217" name="Group 25"/>
          <p:cNvGrpSpPr>
            <a:grpSpLocks/>
          </p:cNvGrpSpPr>
          <p:nvPr/>
        </p:nvGrpSpPr>
        <p:grpSpPr bwMode="auto">
          <a:xfrm>
            <a:off x="5949950" y="2565400"/>
            <a:ext cx="3302000" cy="2951163"/>
            <a:chOff x="3748" y="1616"/>
            <a:chExt cx="2080" cy="1859"/>
          </a:xfrm>
        </p:grpSpPr>
        <p:pic>
          <p:nvPicPr>
            <p:cNvPr id="118794" name="Picture 1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48" y="1616"/>
              <a:ext cx="1854" cy="18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8795" name="Rectangle 21"/>
            <p:cNvSpPr>
              <a:spLocks noChangeArrowheads="1"/>
            </p:cNvSpPr>
            <p:nvPr/>
          </p:nvSpPr>
          <p:spPr bwMode="auto">
            <a:xfrm>
              <a:off x="3787" y="3021"/>
              <a:ext cx="40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zh-CN" altLang="en-US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8796" name="Rectangle 22"/>
            <p:cNvSpPr>
              <a:spLocks noChangeArrowheads="1"/>
            </p:cNvSpPr>
            <p:nvPr/>
          </p:nvSpPr>
          <p:spPr bwMode="auto">
            <a:xfrm>
              <a:off x="5149" y="3148"/>
              <a:ext cx="36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zh-CN" altLang="en-US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8797" name="Rectangle 23"/>
            <p:cNvSpPr>
              <a:spLocks noChangeArrowheads="1"/>
            </p:cNvSpPr>
            <p:nvPr/>
          </p:nvSpPr>
          <p:spPr bwMode="auto">
            <a:xfrm>
              <a:off x="4468" y="2296"/>
              <a:ext cx="40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zh-CN" altLang="en-US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8798" name="Rectangle 24"/>
            <p:cNvSpPr>
              <a:spLocks noChangeArrowheads="1"/>
            </p:cNvSpPr>
            <p:nvPr/>
          </p:nvSpPr>
          <p:spPr bwMode="auto">
            <a:xfrm>
              <a:off x="5420" y="1969"/>
              <a:ext cx="40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zh-CN" altLang="en-US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7" name="图片 6" descr="tb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59775" y="155575"/>
            <a:ext cx="595313" cy="595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118800" name="Group 27"/>
          <p:cNvGrpSpPr>
            <a:grpSpLocks/>
          </p:cNvGrpSpPr>
          <p:nvPr/>
        </p:nvGrpSpPr>
        <p:grpSpPr bwMode="auto">
          <a:xfrm>
            <a:off x="179388" y="1268413"/>
            <a:ext cx="8964612" cy="946150"/>
            <a:chOff x="113" y="799"/>
            <a:chExt cx="5647" cy="596"/>
          </a:xfrm>
        </p:grpSpPr>
        <p:sp>
          <p:nvSpPr>
            <p:cNvPr id="118801" name="TextBox 9"/>
            <p:cNvSpPr txBox="1">
              <a:spLocks noChangeArrowheads="1"/>
            </p:cNvSpPr>
            <p:nvPr/>
          </p:nvSpPr>
          <p:spPr bwMode="auto">
            <a:xfrm>
              <a:off x="113" y="799"/>
              <a:ext cx="5647" cy="5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zh-CN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　　（</a:t>
              </a:r>
              <a:r>
                <a:rPr lang="en-US" altLang="zh-CN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zh-CN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）在圆上任取 </a:t>
              </a:r>
              <a:r>
                <a:rPr lang="zh-CN" altLang="en-US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　 </a:t>
              </a:r>
              <a:r>
                <a:rPr lang="zh-CN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，画出圆心角</a:t>
              </a:r>
              <a:r>
                <a:rPr lang="en-US" altLang="zh-CN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∠</a:t>
              </a:r>
              <a:r>
                <a:rPr lang="en-US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BOC </a:t>
              </a:r>
              <a:r>
                <a:rPr lang="zh-CN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和圆周角</a:t>
              </a:r>
              <a:r>
                <a:rPr lang="en-US" altLang="zh-CN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∠</a:t>
              </a:r>
              <a:r>
                <a:rPr lang="en-US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BAC</a:t>
              </a:r>
              <a:r>
                <a:rPr lang="zh-CN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，圆心角与圆周角有几种位置关系？</a:t>
              </a:r>
            </a:p>
          </p:txBody>
        </p:sp>
        <p:grpSp>
          <p:nvGrpSpPr>
            <p:cNvPr id="118802" name="Group 24"/>
            <p:cNvGrpSpPr>
              <a:grpSpLocks/>
            </p:cNvGrpSpPr>
            <p:nvPr/>
          </p:nvGrpSpPr>
          <p:grpSpPr bwMode="auto">
            <a:xfrm>
              <a:off x="2308" y="799"/>
              <a:ext cx="589" cy="347"/>
              <a:chOff x="4241" y="506"/>
              <a:chExt cx="589" cy="347"/>
            </a:xfrm>
          </p:grpSpPr>
          <p:sp>
            <p:nvSpPr>
              <p:cNvPr id="118803" name="Rectangle 25"/>
              <p:cNvSpPr>
                <a:spLocks noChangeArrowheads="1"/>
              </p:cNvSpPr>
              <p:nvPr/>
            </p:nvSpPr>
            <p:spPr bwMode="auto">
              <a:xfrm>
                <a:off x="4241" y="506"/>
                <a:ext cx="589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zh-CN" sz="28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BC</a:t>
                </a:r>
              </a:p>
            </p:txBody>
          </p:sp>
          <p:sp>
            <p:nvSpPr>
              <p:cNvPr id="118804" name="Arc 26"/>
              <p:cNvSpPr>
                <a:spLocks/>
              </p:cNvSpPr>
              <p:nvPr/>
            </p:nvSpPr>
            <p:spPr bwMode="auto">
              <a:xfrm>
                <a:off x="4344" y="536"/>
                <a:ext cx="212" cy="317"/>
              </a:xfrm>
              <a:custGeom>
                <a:avLst/>
                <a:gdLst>
                  <a:gd name="T0" fmla="*/ 0 w 14482"/>
                  <a:gd name="T1" fmla="*/ 0 h 21600"/>
                  <a:gd name="T2" fmla="*/ 3 w 14482"/>
                  <a:gd name="T3" fmla="*/ 0 h 21600"/>
                  <a:gd name="T4" fmla="*/ 1 w 14482"/>
                  <a:gd name="T5" fmla="*/ 5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482" h="21600" fill="none" extrusionOk="0">
                    <a:moveTo>
                      <a:pt x="-1" y="1045"/>
                    </a:moveTo>
                    <a:cubicBezTo>
                      <a:pt x="2145" y="352"/>
                      <a:pt x="4385" y="-1"/>
                      <a:pt x="6640" y="0"/>
                    </a:cubicBezTo>
                    <a:cubicBezTo>
                      <a:pt x="9322" y="0"/>
                      <a:pt x="11982" y="499"/>
                      <a:pt x="14482" y="1473"/>
                    </a:cubicBezTo>
                  </a:path>
                  <a:path w="14482" h="21600" stroke="0" extrusionOk="0">
                    <a:moveTo>
                      <a:pt x="-1" y="1045"/>
                    </a:moveTo>
                    <a:cubicBezTo>
                      <a:pt x="2145" y="352"/>
                      <a:pt x="4385" y="-1"/>
                      <a:pt x="6640" y="0"/>
                    </a:cubicBezTo>
                    <a:cubicBezTo>
                      <a:pt x="9322" y="0"/>
                      <a:pt x="11982" y="499"/>
                      <a:pt x="14482" y="1473"/>
                    </a:cubicBezTo>
                    <a:lnTo>
                      <a:pt x="6640" y="21600"/>
                    </a:lnTo>
                    <a:lnTo>
                      <a:pt x="-1" y="1045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grpSp>
        <p:nvGrpSpPr>
          <p:cNvPr id="8233" name="Group 23"/>
          <p:cNvGrpSpPr>
            <a:grpSpLocks/>
          </p:cNvGrpSpPr>
          <p:nvPr/>
        </p:nvGrpSpPr>
        <p:grpSpPr bwMode="auto">
          <a:xfrm>
            <a:off x="209550" y="2493963"/>
            <a:ext cx="3086100" cy="2951162"/>
            <a:chOff x="3748" y="1026"/>
            <a:chExt cx="1944" cy="1859"/>
          </a:xfrm>
        </p:grpSpPr>
        <p:pic>
          <p:nvPicPr>
            <p:cNvPr id="118806" name="Picture 10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48" y="1026"/>
              <a:ext cx="1854" cy="18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8807" name="Rectangle 19"/>
            <p:cNvSpPr>
              <a:spLocks noChangeArrowheads="1"/>
            </p:cNvSpPr>
            <p:nvPr/>
          </p:nvSpPr>
          <p:spPr bwMode="auto">
            <a:xfrm>
              <a:off x="3787" y="2431"/>
              <a:ext cx="40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zh-CN" altLang="en-US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8808" name="Rectangle 20"/>
            <p:cNvSpPr>
              <a:spLocks noChangeArrowheads="1"/>
            </p:cNvSpPr>
            <p:nvPr/>
          </p:nvSpPr>
          <p:spPr bwMode="auto">
            <a:xfrm>
              <a:off x="5149" y="2558"/>
              <a:ext cx="36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zh-CN" altLang="en-US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8809" name="Rectangle 21"/>
            <p:cNvSpPr>
              <a:spLocks noChangeArrowheads="1"/>
            </p:cNvSpPr>
            <p:nvPr/>
          </p:nvSpPr>
          <p:spPr bwMode="auto">
            <a:xfrm>
              <a:off x="4468" y="1706"/>
              <a:ext cx="40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zh-CN" altLang="en-US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8810" name="Rectangle 22"/>
            <p:cNvSpPr>
              <a:spLocks noChangeArrowheads="1"/>
            </p:cNvSpPr>
            <p:nvPr/>
          </p:nvSpPr>
          <p:spPr bwMode="auto">
            <a:xfrm>
              <a:off x="5284" y="1071"/>
              <a:ext cx="40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zh-CN" altLang="en-US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矩形 2"/>
          <p:cNvSpPr>
            <a:spLocks noChangeArrowheads="1"/>
          </p:cNvSpPr>
          <p:nvPr/>
        </p:nvSpPr>
        <p:spPr bwMode="auto">
          <a:xfrm>
            <a:off x="179388" y="2051050"/>
            <a:ext cx="8964612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　　（</a:t>
            </a:r>
            <a:r>
              <a:rPr lang="en-US" altLang="zh-CN" sz="2800">
                <a:latin typeface="Times New Roman" panose="02020603050405020304" pitchFamily="18" charset="0"/>
              </a:rPr>
              <a:t>2</a:t>
            </a:r>
            <a:r>
              <a:rPr lang="zh-CN" altLang="en-US" sz="2800" b="1">
                <a:latin typeface="Times New Roman" panose="02020603050405020304" pitchFamily="18" charset="0"/>
              </a:rPr>
              <a:t>）如图，如何证明一条弧所对的圆周角等于它</a:t>
            </a:r>
            <a:br>
              <a:rPr lang="zh-CN" altLang="en-US" sz="2800" b="1">
                <a:latin typeface="Times New Roman" panose="02020603050405020304" pitchFamily="18" charset="0"/>
              </a:rPr>
            </a:br>
            <a:r>
              <a:rPr lang="zh-CN" altLang="en-US" sz="2800" b="1">
                <a:latin typeface="Times New Roman" panose="02020603050405020304" pitchFamily="18" charset="0"/>
              </a:rPr>
              <a:t>所对的圆心角的一半？</a:t>
            </a:r>
          </a:p>
        </p:txBody>
      </p:sp>
      <p:sp>
        <p:nvSpPr>
          <p:cNvPr id="119811" name="矩形 6"/>
          <p:cNvSpPr>
            <a:spLocks noChangeArrowheads="1"/>
          </p:cNvSpPr>
          <p:nvPr/>
        </p:nvSpPr>
        <p:spPr bwMode="auto">
          <a:xfrm>
            <a:off x="250825" y="328613"/>
            <a:ext cx="2736850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3025" cmpd="thickThin">
                <a:solidFill>
                  <a:srgbClr val="D60093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b="1"/>
              <a:t>．</a:t>
            </a:r>
            <a:r>
              <a:rPr lang="zh-CN" altLang="en-US" b="1">
                <a:latin typeface="宋体" panose="02010600030101010101" pitchFamily="2" charset="-122"/>
              </a:rPr>
              <a:t>证明猜想</a:t>
            </a:r>
          </a:p>
        </p:txBody>
      </p:sp>
      <p:grpSp>
        <p:nvGrpSpPr>
          <p:cNvPr id="119812" name="Group 23"/>
          <p:cNvGrpSpPr>
            <a:grpSpLocks/>
          </p:cNvGrpSpPr>
          <p:nvPr/>
        </p:nvGrpSpPr>
        <p:grpSpPr bwMode="auto">
          <a:xfrm>
            <a:off x="5807075" y="2925763"/>
            <a:ext cx="3086100" cy="2951162"/>
            <a:chOff x="3748" y="1026"/>
            <a:chExt cx="1944" cy="1859"/>
          </a:xfrm>
        </p:grpSpPr>
        <p:pic>
          <p:nvPicPr>
            <p:cNvPr id="119813" name="Picture 1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48" y="1026"/>
              <a:ext cx="1854" cy="18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9814" name="Rectangle 19"/>
            <p:cNvSpPr>
              <a:spLocks noChangeArrowheads="1"/>
            </p:cNvSpPr>
            <p:nvPr/>
          </p:nvSpPr>
          <p:spPr bwMode="auto">
            <a:xfrm>
              <a:off x="3787" y="2431"/>
              <a:ext cx="40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zh-CN" altLang="en-US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9815" name="Rectangle 20"/>
            <p:cNvSpPr>
              <a:spLocks noChangeArrowheads="1"/>
            </p:cNvSpPr>
            <p:nvPr/>
          </p:nvSpPr>
          <p:spPr bwMode="auto">
            <a:xfrm>
              <a:off x="5149" y="2558"/>
              <a:ext cx="36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zh-CN" altLang="en-US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9816" name="Rectangle 21"/>
            <p:cNvSpPr>
              <a:spLocks noChangeArrowheads="1"/>
            </p:cNvSpPr>
            <p:nvPr/>
          </p:nvSpPr>
          <p:spPr bwMode="auto">
            <a:xfrm>
              <a:off x="4468" y="1706"/>
              <a:ext cx="40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zh-CN" altLang="en-US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9817" name="Rectangle 22"/>
            <p:cNvSpPr>
              <a:spLocks noChangeArrowheads="1"/>
            </p:cNvSpPr>
            <p:nvPr/>
          </p:nvSpPr>
          <p:spPr bwMode="auto">
            <a:xfrm>
              <a:off x="5284" y="1071"/>
              <a:ext cx="40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zh-CN" altLang="en-US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9244" name="Group 28"/>
          <p:cNvGrpSpPr>
            <a:grpSpLocks/>
          </p:cNvGrpSpPr>
          <p:nvPr/>
        </p:nvGrpSpPr>
        <p:grpSpPr bwMode="auto">
          <a:xfrm>
            <a:off x="1042988" y="3573463"/>
            <a:ext cx="4608512" cy="2159000"/>
            <a:chOff x="657" y="1661"/>
            <a:chExt cx="2903" cy="1360"/>
          </a:xfrm>
        </p:grpSpPr>
        <p:sp>
          <p:nvSpPr>
            <p:cNvPr id="119819" name="Rectangle 24"/>
            <p:cNvSpPr>
              <a:spLocks noChangeArrowheads="1"/>
            </p:cNvSpPr>
            <p:nvPr/>
          </p:nvSpPr>
          <p:spPr bwMode="auto">
            <a:xfrm>
              <a:off x="657" y="1661"/>
              <a:ext cx="2903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>
                  <a:latin typeface="Times New Roman" panose="02020603050405020304" pitchFamily="18" charset="0"/>
                </a:rPr>
                <a:t>∵</a:t>
              </a:r>
              <a:r>
                <a:rPr lang="zh-CN" altLang="en-US" sz="2800">
                  <a:latin typeface="Times New Roman" panose="02020603050405020304" pitchFamily="18" charset="0"/>
                </a:rPr>
                <a:t>　</a:t>
              </a:r>
              <a:r>
                <a:rPr lang="en-US" altLang="zh-CN" sz="2800" i="1">
                  <a:latin typeface="Times New Roman" panose="02020603050405020304" pitchFamily="18" charset="0"/>
                </a:rPr>
                <a:t>OA</a:t>
              </a:r>
              <a:r>
                <a:rPr lang="en-US" altLang="zh-CN" sz="2800">
                  <a:latin typeface="Times New Roman" panose="02020603050405020304" pitchFamily="18" charset="0"/>
                </a:rPr>
                <a:t>=</a:t>
              </a:r>
              <a:r>
                <a:rPr lang="en-US" altLang="zh-CN" sz="2800" i="1">
                  <a:latin typeface="Times New Roman" panose="02020603050405020304" pitchFamily="18" charset="0"/>
                </a:rPr>
                <a:t>OC</a:t>
              </a:r>
              <a:r>
                <a:rPr lang="zh-CN" altLang="en-US" sz="2800">
                  <a:latin typeface="Times New Roman" panose="02020603050405020304" pitchFamily="18" charset="0"/>
                </a:rPr>
                <a:t>，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zh-CN" altLang="en-US" sz="2800">
                  <a:latin typeface="Times New Roman" panose="02020603050405020304" pitchFamily="18" charset="0"/>
                </a:rPr>
                <a:t>∴　∠</a:t>
              </a:r>
              <a:r>
                <a:rPr lang="en-US" altLang="zh-CN" sz="2800" i="1">
                  <a:latin typeface="Times New Roman" panose="02020603050405020304" pitchFamily="18" charset="0"/>
                </a:rPr>
                <a:t>A</a:t>
              </a:r>
              <a:r>
                <a:rPr lang="en-US" altLang="zh-CN" sz="2800">
                  <a:latin typeface="Times New Roman" panose="02020603050405020304" pitchFamily="18" charset="0"/>
                </a:rPr>
                <a:t>=</a:t>
              </a:r>
              <a:r>
                <a:rPr lang="zh-CN" altLang="en-US" sz="2800">
                  <a:latin typeface="Times New Roman" panose="02020603050405020304" pitchFamily="18" charset="0"/>
                </a:rPr>
                <a:t>∠</a:t>
              </a:r>
              <a:r>
                <a:rPr lang="en-US" altLang="zh-CN" sz="2800" i="1">
                  <a:latin typeface="Times New Roman" panose="02020603050405020304" pitchFamily="18" charset="0"/>
                </a:rPr>
                <a:t>C</a:t>
              </a:r>
              <a:r>
                <a:rPr lang="zh-CN" altLang="en-US" sz="2800">
                  <a:latin typeface="Times New Roman" panose="02020603050405020304" pitchFamily="18" charset="0"/>
                </a:rPr>
                <a:t>．</a:t>
              </a:r>
              <a:br>
                <a:rPr lang="zh-CN" altLang="en-US" sz="2800">
                  <a:latin typeface="Times New Roman" panose="02020603050405020304" pitchFamily="18" charset="0"/>
                </a:rPr>
              </a:br>
              <a:r>
                <a:rPr lang="zh-CN" altLang="en-US" sz="2800">
                  <a:latin typeface="Times New Roman" panose="02020603050405020304" pitchFamily="18" charset="0"/>
                </a:rPr>
                <a:t>又∵　∠</a:t>
              </a:r>
              <a:r>
                <a:rPr lang="en-US" altLang="zh-CN" sz="2800" i="1">
                  <a:latin typeface="Times New Roman" panose="02020603050405020304" pitchFamily="18" charset="0"/>
                </a:rPr>
                <a:t>BOC</a:t>
              </a:r>
              <a:r>
                <a:rPr lang="en-US" altLang="zh-CN" sz="2800">
                  <a:latin typeface="Times New Roman" panose="02020603050405020304" pitchFamily="18" charset="0"/>
                </a:rPr>
                <a:t>=</a:t>
              </a:r>
              <a:r>
                <a:rPr lang="zh-CN" altLang="en-US" sz="2800">
                  <a:latin typeface="Times New Roman" panose="02020603050405020304" pitchFamily="18" charset="0"/>
                </a:rPr>
                <a:t>∠</a:t>
              </a:r>
              <a:r>
                <a:rPr lang="en-US" altLang="zh-CN" sz="2800" i="1">
                  <a:latin typeface="Times New Roman" panose="02020603050405020304" pitchFamily="18" charset="0"/>
                </a:rPr>
                <a:t>A</a:t>
              </a:r>
              <a:r>
                <a:rPr lang="en-US" altLang="zh-CN" sz="2800">
                  <a:latin typeface="Times New Roman" panose="02020603050405020304" pitchFamily="18" charset="0"/>
                </a:rPr>
                <a:t>+</a:t>
              </a:r>
              <a:r>
                <a:rPr lang="zh-CN" altLang="en-US" sz="2800">
                  <a:latin typeface="Times New Roman" panose="02020603050405020304" pitchFamily="18" charset="0"/>
                </a:rPr>
                <a:t>∠</a:t>
              </a:r>
              <a:r>
                <a:rPr lang="en-US" altLang="zh-CN" sz="2800" i="1">
                  <a:latin typeface="Times New Roman" panose="02020603050405020304" pitchFamily="18" charset="0"/>
                </a:rPr>
                <a:t>C</a:t>
              </a:r>
              <a:r>
                <a:rPr lang="zh-CN" altLang="en-US" sz="2800">
                  <a:latin typeface="Times New Roman" panose="02020603050405020304" pitchFamily="18" charset="0"/>
                </a:rPr>
                <a:t>，</a:t>
              </a:r>
            </a:p>
          </p:txBody>
        </p:sp>
        <p:grpSp>
          <p:nvGrpSpPr>
            <p:cNvPr id="119820" name="Group 27"/>
            <p:cNvGrpSpPr>
              <a:grpSpLocks/>
            </p:cNvGrpSpPr>
            <p:nvPr/>
          </p:nvGrpSpPr>
          <p:grpSpPr bwMode="auto">
            <a:xfrm>
              <a:off x="657" y="2501"/>
              <a:ext cx="2164" cy="520"/>
              <a:chOff x="657" y="1803"/>
              <a:chExt cx="2164" cy="520"/>
            </a:xfrm>
          </p:grpSpPr>
          <p:graphicFrame>
            <p:nvGraphicFramePr>
              <p:cNvPr id="119821" name="Object 25"/>
              <p:cNvGraphicFramePr>
                <a:graphicFrameLocks noChangeAspect="1"/>
              </p:cNvGraphicFramePr>
              <p:nvPr/>
            </p:nvGraphicFramePr>
            <p:xfrm>
              <a:off x="1149" y="1803"/>
              <a:ext cx="1672" cy="52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9827" name="Equation" r:id="rId4" imgW="2654300" imgH="825500" progId="Equation.DSMT4">
                      <p:embed/>
                    </p:oleObj>
                  </mc:Choice>
                  <mc:Fallback>
                    <p:oleObj name="Equation" r:id="rId4" imgW="2654300" imgH="825500" progId="Equation.DSMT4">
                      <p:embed/>
                      <p:pic>
                        <p:nvPicPr>
                          <p:cNvPr id="0" name="Object 2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149" y="1803"/>
                            <a:ext cx="1672" cy="52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19822" name="Rectangle 26"/>
              <p:cNvSpPr>
                <a:spLocks noChangeArrowheads="1"/>
              </p:cNvSpPr>
              <p:nvPr/>
            </p:nvSpPr>
            <p:spPr bwMode="auto">
              <a:xfrm>
                <a:off x="657" y="1872"/>
                <a:ext cx="535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zh-CN" altLang="en-US" sz="2800">
                    <a:latin typeface="Times New Roman" panose="02020603050405020304" pitchFamily="18" charset="0"/>
                  </a:rPr>
                  <a:t>∴</a:t>
                </a:r>
              </a:p>
            </p:txBody>
          </p:sp>
        </p:grpSp>
      </p:grpSp>
      <p:pic>
        <p:nvPicPr>
          <p:cNvPr id="2" name="图片 6" descr="tb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59775" y="155575"/>
            <a:ext cx="595313" cy="595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9824" name="矩形 2"/>
          <p:cNvSpPr>
            <a:spLocks noChangeArrowheads="1"/>
          </p:cNvSpPr>
          <p:nvPr/>
        </p:nvSpPr>
        <p:spPr bwMode="auto">
          <a:xfrm>
            <a:off x="165100" y="1104900"/>
            <a:ext cx="8964613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　　我们来分析上页的前两种情况，第三种情况请同学们完成证明</a:t>
            </a:r>
            <a:r>
              <a:rPr lang="zh-CN" altLang="en-US" sz="2800"/>
              <a:t>．</a:t>
            </a:r>
            <a:endParaRPr lang="zh-CN" altLang="en-US" sz="2800" b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矩形 2"/>
          <p:cNvSpPr>
            <a:spLocks noChangeArrowheads="1"/>
          </p:cNvSpPr>
          <p:nvPr/>
        </p:nvSpPr>
        <p:spPr bwMode="auto">
          <a:xfrm>
            <a:off x="179388" y="1268413"/>
            <a:ext cx="8964612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　　（</a:t>
            </a:r>
            <a:r>
              <a:rPr lang="en-US" altLang="zh-CN" sz="2800">
                <a:latin typeface="Times New Roman" panose="02020603050405020304" pitchFamily="18" charset="0"/>
              </a:rPr>
              <a:t>3</a:t>
            </a:r>
            <a:r>
              <a:rPr lang="zh-CN" altLang="en-US" sz="2800" b="1">
                <a:latin typeface="Times New Roman" panose="02020603050405020304" pitchFamily="18" charset="0"/>
              </a:rPr>
              <a:t>）如图，如何证明一条弧所对的圆周角等于它</a:t>
            </a:r>
            <a:br>
              <a:rPr lang="zh-CN" altLang="en-US" sz="2800" b="1">
                <a:latin typeface="Times New Roman" panose="02020603050405020304" pitchFamily="18" charset="0"/>
              </a:rPr>
            </a:br>
            <a:r>
              <a:rPr lang="zh-CN" altLang="en-US" sz="2800" b="1">
                <a:latin typeface="Times New Roman" panose="02020603050405020304" pitchFamily="18" charset="0"/>
              </a:rPr>
              <a:t>所对的圆心角的一半？</a:t>
            </a:r>
            <a:endParaRPr lang="en-US" altLang="zh-CN" sz="2800" b="1">
              <a:latin typeface="Times New Roman" panose="02020603050405020304" pitchFamily="18" charset="0"/>
            </a:endParaRPr>
          </a:p>
        </p:txBody>
      </p:sp>
      <p:sp>
        <p:nvSpPr>
          <p:cNvPr id="10249" name="TextBox 10"/>
          <p:cNvSpPr txBox="1">
            <a:spLocks noChangeArrowheads="1"/>
          </p:cNvSpPr>
          <p:nvPr/>
        </p:nvSpPr>
        <p:spPr bwMode="auto">
          <a:xfrm>
            <a:off x="6659563" y="5430838"/>
            <a:ext cx="7191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zh-CN" altLang="en-US" sz="28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0836" name="矩形 6"/>
          <p:cNvSpPr>
            <a:spLocks noChangeArrowheads="1"/>
          </p:cNvSpPr>
          <p:nvPr/>
        </p:nvSpPr>
        <p:spPr bwMode="auto">
          <a:xfrm>
            <a:off x="250825" y="328613"/>
            <a:ext cx="2736850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3025" cmpd="thickThin">
                <a:solidFill>
                  <a:srgbClr val="D60093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b="1"/>
              <a:t>．</a:t>
            </a:r>
            <a:r>
              <a:rPr lang="zh-CN" altLang="en-US" b="1">
                <a:latin typeface="宋体" panose="02010600030101010101" pitchFamily="2" charset="-122"/>
              </a:rPr>
              <a:t>证明猜想</a:t>
            </a:r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 flipH="1">
            <a:off x="7164388" y="2974975"/>
            <a:ext cx="571500" cy="2686050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120838" name="Group 24"/>
          <p:cNvGrpSpPr>
            <a:grpSpLocks/>
          </p:cNvGrpSpPr>
          <p:nvPr/>
        </p:nvGrpSpPr>
        <p:grpSpPr bwMode="auto">
          <a:xfrm>
            <a:off x="5978525" y="2420938"/>
            <a:ext cx="2943225" cy="3325812"/>
            <a:chOff x="3675" y="1480"/>
            <a:chExt cx="1854" cy="2095"/>
          </a:xfrm>
        </p:grpSpPr>
        <p:pic>
          <p:nvPicPr>
            <p:cNvPr id="120839" name="Picture 1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75" y="1721"/>
              <a:ext cx="1854" cy="18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0840" name="Rectangle 19"/>
            <p:cNvSpPr>
              <a:spLocks noChangeArrowheads="1"/>
            </p:cNvSpPr>
            <p:nvPr/>
          </p:nvSpPr>
          <p:spPr bwMode="auto">
            <a:xfrm>
              <a:off x="3697" y="3112"/>
              <a:ext cx="40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zh-CN" altLang="en-US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0841" name="Rectangle 20"/>
            <p:cNvSpPr>
              <a:spLocks noChangeArrowheads="1"/>
            </p:cNvSpPr>
            <p:nvPr/>
          </p:nvSpPr>
          <p:spPr bwMode="auto">
            <a:xfrm>
              <a:off x="5059" y="3239"/>
              <a:ext cx="36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zh-CN" altLang="en-US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0842" name="Rectangle 21"/>
            <p:cNvSpPr>
              <a:spLocks noChangeArrowheads="1"/>
            </p:cNvSpPr>
            <p:nvPr/>
          </p:nvSpPr>
          <p:spPr bwMode="auto">
            <a:xfrm>
              <a:off x="4332" y="2423"/>
              <a:ext cx="40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zh-CN" altLang="en-US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0843" name="Rectangle 22"/>
            <p:cNvSpPr>
              <a:spLocks noChangeArrowheads="1"/>
            </p:cNvSpPr>
            <p:nvPr/>
          </p:nvSpPr>
          <p:spPr bwMode="auto">
            <a:xfrm>
              <a:off x="4649" y="1480"/>
              <a:ext cx="40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zh-CN" altLang="en-US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898525" y="2133600"/>
            <a:ext cx="79216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证明：如图，连接 </a:t>
            </a:r>
            <a:r>
              <a:rPr lang="en-US" altLang="zh-CN" sz="2800" i="1">
                <a:latin typeface="Times New Roman" panose="02020603050405020304" pitchFamily="18" charset="0"/>
              </a:rPr>
              <a:t>AO </a:t>
            </a:r>
            <a:r>
              <a:rPr lang="zh-CN" altLang="en-US" sz="2800" b="1">
                <a:latin typeface="Times New Roman" panose="02020603050405020304" pitchFamily="18" charset="0"/>
              </a:rPr>
              <a:t>并延长交⊙</a:t>
            </a:r>
            <a:r>
              <a:rPr lang="en-US" altLang="zh-CN" sz="2800" i="1">
                <a:latin typeface="Times New Roman" panose="02020603050405020304" pitchFamily="18" charset="0"/>
              </a:rPr>
              <a:t>O </a:t>
            </a:r>
            <a:r>
              <a:rPr lang="zh-CN" altLang="en-US" sz="2800" b="1">
                <a:latin typeface="Times New Roman" panose="02020603050405020304" pitchFamily="18" charset="0"/>
              </a:rPr>
              <a:t>于点 </a:t>
            </a:r>
            <a:r>
              <a:rPr lang="en-US" altLang="zh-CN" sz="2800" i="1">
                <a:latin typeface="Times New Roman" panose="02020603050405020304" pitchFamily="18" charset="0"/>
              </a:rPr>
              <a:t>D</a:t>
            </a:r>
            <a:r>
              <a:rPr lang="zh-CN" altLang="en-US" sz="2800">
                <a:latin typeface="Times New Roman" panose="02020603050405020304" pitchFamily="18" charset="0"/>
              </a:rPr>
              <a:t>．</a:t>
            </a:r>
          </a:p>
        </p:txBody>
      </p:sp>
      <p:sp>
        <p:nvSpPr>
          <p:cNvPr id="10267" name="Rectangle 27"/>
          <p:cNvSpPr>
            <a:spLocks noChangeArrowheads="1"/>
          </p:cNvSpPr>
          <p:nvPr/>
        </p:nvSpPr>
        <p:spPr bwMode="auto">
          <a:xfrm>
            <a:off x="971550" y="2565400"/>
            <a:ext cx="5400675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2800">
                <a:latin typeface="Times New Roman" panose="02020603050405020304" pitchFamily="18" charset="0"/>
              </a:rPr>
              <a:t>∵</a:t>
            </a:r>
            <a:r>
              <a:rPr lang="zh-CN" altLang="en-US" sz="2800">
                <a:latin typeface="Times New Roman" panose="02020603050405020304" pitchFamily="18" charset="0"/>
              </a:rPr>
              <a:t>　</a:t>
            </a:r>
            <a:r>
              <a:rPr lang="en-US" altLang="zh-CN" sz="2800" i="1">
                <a:latin typeface="Times New Roman" panose="02020603050405020304" pitchFamily="18" charset="0"/>
              </a:rPr>
              <a:t>OA</a:t>
            </a:r>
            <a:r>
              <a:rPr lang="en-US" altLang="zh-CN" sz="2800">
                <a:latin typeface="Times New Roman" panose="02020603050405020304" pitchFamily="18" charset="0"/>
              </a:rPr>
              <a:t>=</a:t>
            </a:r>
            <a:r>
              <a:rPr lang="en-US" altLang="zh-CN" sz="2800" i="1">
                <a:latin typeface="Times New Roman" panose="02020603050405020304" pitchFamily="18" charset="0"/>
              </a:rPr>
              <a:t>OB</a:t>
            </a:r>
            <a:r>
              <a:rPr lang="zh-CN" altLang="en-US" sz="2800">
                <a:latin typeface="Times New Roman" panose="02020603050405020304" pitchFamily="18" charset="0"/>
              </a:rPr>
              <a:t>，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sz="2800">
                <a:latin typeface="Times New Roman" panose="02020603050405020304" pitchFamily="18" charset="0"/>
              </a:rPr>
              <a:t>∴　∠</a:t>
            </a:r>
            <a:r>
              <a:rPr lang="en-US" altLang="zh-CN" sz="2800" i="1">
                <a:latin typeface="Times New Roman" panose="02020603050405020304" pitchFamily="18" charset="0"/>
              </a:rPr>
              <a:t>BAD</a:t>
            </a:r>
            <a:r>
              <a:rPr lang="en-US" altLang="zh-CN" sz="2800">
                <a:latin typeface="Times New Roman" panose="02020603050405020304" pitchFamily="18" charset="0"/>
              </a:rPr>
              <a:t>=</a:t>
            </a:r>
            <a:r>
              <a:rPr lang="zh-CN" altLang="en-US" sz="2800">
                <a:latin typeface="Times New Roman" panose="02020603050405020304" pitchFamily="18" charset="0"/>
              </a:rPr>
              <a:t>∠</a:t>
            </a:r>
            <a:r>
              <a:rPr lang="en-US" altLang="zh-CN" sz="2800" i="1">
                <a:latin typeface="Times New Roman" panose="02020603050405020304" pitchFamily="18" charset="0"/>
              </a:rPr>
              <a:t>B</a:t>
            </a:r>
            <a:r>
              <a:rPr lang="zh-CN" altLang="en-US" sz="2800">
                <a:latin typeface="Times New Roman" panose="02020603050405020304" pitchFamily="18" charset="0"/>
              </a:rPr>
              <a:t>．</a:t>
            </a:r>
            <a:br>
              <a:rPr lang="zh-CN" altLang="en-US" sz="2800">
                <a:latin typeface="Times New Roman" panose="02020603050405020304" pitchFamily="18" charset="0"/>
              </a:rPr>
            </a:br>
            <a:r>
              <a:rPr lang="zh-CN" altLang="en-US" sz="2800">
                <a:latin typeface="Times New Roman" panose="02020603050405020304" pitchFamily="18" charset="0"/>
              </a:rPr>
              <a:t>又∵　∠</a:t>
            </a:r>
            <a:r>
              <a:rPr lang="en-US" altLang="zh-CN" sz="2800" i="1">
                <a:latin typeface="Times New Roman" panose="02020603050405020304" pitchFamily="18" charset="0"/>
              </a:rPr>
              <a:t>BOD</a:t>
            </a:r>
            <a:r>
              <a:rPr lang="en-US" altLang="zh-CN" sz="2800">
                <a:latin typeface="Times New Roman" panose="02020603050405020304" pitchFamily="18" charset="0"/>
              </a:rPr>
              <a:t>=</a:t>
            </a:r>
            <a:r>
              <a:rPr lang="zh-CN" altLang="en-US" sz="2800">
                <a:latin typeface="Times New Roman" panose="02020603050405020304" pitchFamily="18" charset="0"/>
              </a:rPr>
              <a:t>∠</a:t>
            </a:r>
            <a:r>
              <a:rPr lang="en-US" altLang="zh-CN" sz="2800" i="1">
                <a:latin typeface="Times New Roman" panose="02020603050405020304" pitchFamily="18" charset="0"/>
              </a:rPr>
              <a:t>BAD</a:t>
            </a:r>
            <a:r>
              <a:rPr lang="en-US" altLang="zh-CN" sz="2800">
                <a:latin typeface="Times New Roman" panose="02020603050405020304" pitchFamily="18" charset="0"/>
              </a:rPr>
              <a:t>+</a:t>
            </a:r>
            <a:r>
              <a:rPr lang="zh-CN" altLang="en-US" sz="2800">
                <a:latin typeface="Times New Roman" panose="02020603050405020304" pitchFamily="18" charset="0"/>
              </a:rPr>
              <a:t>∠</a:t>
            </a:r>
            <a:r>
              <a:rPr lang="en-US" altLang="zh-CN" sz="2800" i="1">
                <a:latin typeface="Times New Roman" panose="02020603050405020304" pitchFamily="18" charset="0"/>
              </a:rPr>
              <a:t>B</a:t>
            </a:r>
            <a:r>
              <a:rPr lang="zh-CN" altLang="en-US" sz="2800">
                <a:latin typeface="Times New Roman" panose="02020603050405020304" pitchFamily="18" charset="0"/>
              </a:rPr>
              <a:t>，</a:t>
            </a:r>
          </a:p>
        </p:txBody>
      </p:sp>
      <p:grpSp>
        <p:nvGrpSpPr>
          <p:cNvPr id="10268" name="Group 28"/>
          <p:cNvGrpSpPr>
            <a:grpSpLocks/>
          </p:cNvGrpSpPr>
          <p:nvPr/>
        </p:nvGrpSpPr>
        <p:grpSpPr bwMode="auto">
          <a:xfrm>
            <a:off x="971550" y="3898900"/>
            <a:ext cx="3448050" cy="825500"/>
            <a:chOff x="657" y="1803"/>
            <a:chExt cx="2172" cy="520"/>
          </a:xfrm>
        </p:grpSpPr>
        <p:graphicFrame>
          <p:nvGraphicFramePr>
            <p:cNvPr id="120847" name="Object 29"/>
            <p:cNvGraphicFramePr>
              <a:graphicFrameLocks noChangeAspect="1"/>
            </p:cNvGraphicFramePr>
            <p:nvPr/>
          </p:nvGraphicFramePr>
          <p:xfrm>
            <a:off x="1141" y="1803"/>
            <a:ext cx="1688" cy="5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0862" name="Equation" r:id="rId4" imgW="2679700" imgH="825500" progId="Equation.DSMT4">
                    <p:embed/>
                  </p:oleObj>
                </mc:Choice>
                <mc:Fallback>
                  <p:oleObj name="Equation" r:id="rId4" imgW="2679700" imgH="825500" progId="Equation.DSMT4">
                    <p:embed/>
                    <p:pic>
                      <p:nvPicPr>
                        <p:cNvPr id="0" name="Object 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41" y="1803"/>
                          <a:ext cx="1688" cy="5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0848" name="Rectangle 30"/>
            <p:cNvSpPr>
              <a:spLocks noChangeArrowheads="1"/>
            </p:cNvSpPr>
            <p:nvPr/>
          </p:nvSpPr>
          <p:spPr bwMode="auto">
            <a:xfrm>
              <a:off x="657" y="1872"/>
              <a:ext cx="53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zh-CN" altLang="en-US" sz="2800">
                  <a:latin typeface="Times New Roman" panose="02020603050405020304" pitchFamily="18" charset="0"/>
                </a:rPr>
                <a:t>∴</a:t>
              </a:r>
            </a:p>
          </p:txBody>
        </p:sp>
      </p:grpSp>
      <p:grpSp>
        <p:nvGrpSpPr>
          <p:cNvPr id="10274" name="Group 34"/>
          <p:cNvGrpSpPr>
            <a:grpSpLocks/>
          </p:cNvGrpSpPr>
          <p:nvPr/>
        </p:nvGrpSpPr>
        <p:grpSpPr bwMode="auto">
          <a:xfrm>
            <a:off x="971550" y="4724400"/>
            <a:ext cx="3913188" cy="825500"/>
            <a:chOff x="113" y="2976"/>
            <a:chExt cx="2465" cy="520"/>
          </a:xfrm>
        </p:grpSpPr>
        <p:graphicFrame>
          <p:nvGraphicFramePr>
            <p:cNvPr id="120850" name="Object 32"/>
            <p:cNvGraphicFramePr>
              <a:graphicFrameLocks noChangeAspect="1"/>
            </p:cNvGraphicFramePr>
            <p:nvPr/>
          </p:nvGraphicFramePr>
          <p:xfrm>
            <a:off x="858" y="2976"/>
            <a:ext cx="1720" cy="5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0863" name="Equation" r:id="rId6" imgW="2730500" imgH="825500" progId="Equation.DSMT4">
                    <p:embed/>
                  </p:oleObj>
                </mc:Choice>
                <mc:Fallback>
                  <p:oleObj name="Equation" r:id="rId6" imgW="2730500" imgH="825500" progId="Equation.DSMT4">
                    <p:embed/>
                    <p:pic>
                      <p:nvPicPr>
                        <p:cNvPr id="0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58" y="2976"/>
                          <a:ext cx="1720" cy="5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0851" name="Rectangle 33"/>
            <p:cNvSpPr>
              <a:spLocks noChangeArrowheads="1"/>
            </p:cNvSpPr>
            <p:nvPr/>
          </p:nvSpPr>
          <p:spPr bwMode="auto">
            <a:xfrm>
              <a:off x="113" y="3045"/>
              <a:ext cx="108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zh-CN" altLang="en-US" sz="2800" b="1">
                  <a:latin typeface="Times New Roman" panose="02020603050405020304" pitchFamily="18" charset="0"/>
                </a:rPr>
                <a:t>同理，</a:t>
              </a:r>
            </a:p>
          </p:txBody>
        </p:sp>
      </p:grpSp>
      <p:grpSp>
        <p:nvGrpSpPr>
          <p:cNvPr id="10278" name="Group 38"/>
          <p:cNvGrpSpPr>
            <a:grpSpLocks/>
          </p:cNvGrpSpPr>
          <p:nvPr/>
        </p:nvGrpSpPr>
        <p:grpSpPr bwMode="auto">
          <a:xfrm>
            <a:off x="1063625" y="5843588"/>
            <a:ext cx="6100763" cy="825500"/>
            <a:chOff x="113" y="3590"/>
            <a:chExt cx="3843" cy="520"/>
          </a:xfrm>
        </p:grpSpPr>
        <p:graphicFrame>
          <p:nvGraphicFramePr>
            <p:cNvPr id="120853" name="Object 36"/>
            <p:cNvGraphicFramePr>
              <a:graphicFrameLocks noChangeAspect="1"/>
            </p:cNvGraphicFramePr>
            <p:nvPr/>
          </p:nvGraphicFramePr>
          <p:xfrm>
            <a:off x="612" y="3590"/>
            <a:ext cx="3344" cy="5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0864" name="Equation" r:id="rId8" imgW="5308600" imgH="825500" progId="Equation.DSMT4">
                    <p:embed/>
                  </p:oleObj>
                </mc:Choice>
                <mc:Fallback>
                  <p:oleObj name="Equation" r:id="rId8" imgW="5308600" imgH="825500" progId="Equation.DSMT4">
                    <p:embed/>
                    <p:pic>
                      <p:nvPicPr>
                        <p:cNvPr id="0" name="Object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2" y="3590"/>
                          <a:ext cx="3344" cy="5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0854" name="Rectangle 37"/>
            <p:cNvSpPr>
              <a:spLocks noChangeArrowheads="1"/>
            </p:cNvSpPr>
            <p:nvPr/>
          </p:nvSpPr>
          <p:spPr bwMode="auto">
            <a:xfrm>
              <a:off x="113" y="3659"/>
              <a:ext cx="53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zh-CN" altLang="en-US" sz="2800">
                  <a:latin typeface="Times New Roman" panose="02020603050405020304" pitchFamily="18" charset="0"/>
                </a:rPr>
                <a:t>∴</a:t>
              </a:r>
            </a:p>
          </p:txBody>
        </p:sp>
      </p:grpSp>
      <p:pic>
        <p:nvPicPr>
          <p:cNvPr id="2" name="图片 6" descr="tb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359775" y="155575"/>
            <a:ext cx="595313" cy="595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/>
      <p:bldP spid="10258" grpId="0" animBg="1"/>
      <p:bldP spid="10265" grpId="0"/>
      <p:bldP spid="10267" grpId="0"/>
    </p:bld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Pages>0</Pages>
  <Words>187</Words>
  <Characters>0</Characters>
  <Application>Microsoft Office PowerPoint</Application>
  <DocSecurity>0</DocSecurity>
  <PresentationFormat>全屏显示(4:3)</PresentationFormat>
  <Lines>0</Lines>
  <Paragraphs>114</Paragraphs>
  <Slides>15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1" baseType="lpstr">
      <vt:lpstr>宋体</vt:lpstr>
      <vt:lpstr>Arial</vt:lpstr>
      <vt:lpstr>Symbol</vt:lpstr>
      <vt:lpstr>Times New Roman</vt:lpstr>
      <vt:lpstr>默认设计模板</vt:lpstr>
      <vt:lpstr>Equation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 </Manager>
  <Company> </Company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subject> </dc:subject>
  <cp:keywords> </cp:keywords>
  <dc:description> </dc:description>
  <cp:lastModifiedBy>yuanyuan yuan</cp:lastModifiedBy>
  <cp:revision>2</cp:revision>
  <dcterms:created xsi:type="dcterms:W3CDTF">2012-06-06T01:30:27Z</dcterms:created>
  <dcterms:modified xsi:type="dcterms:W3CDTF">2016-08-04T08:53:03Z</dcterms:modified>
  <cp:category> 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2052-8.1.0.2424</vt:lpwstr>
  </property>
</Properties>
</file>