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x-wav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0" r:id="rId2"/>
    <p:sldMasterId id="2147483652" r:id="rId3"/>
  </p:sldMasterIdLst>
  <p:sldIdLst>
    <p:sldId id="273" r:id="rId4"/>
    <p:sldId id="289" r:id="rId5"/>
    <p:sldId id="257" r:id="rId6"/>
    <p:sldId id="258" r:id="rId7"/>
    <p:sldId id="271" r:id="rId8"/>
    <p:sldId id="287" r:id="rId9"/>
    <p:sldId id="284" r:id="rId10"/>
    <p:sldId id="276" r:id="rId11"/>
    <p:sldId id="277" r:id="rId12"/>
    <p:sldId id="278" r:id="rId13"/>
    <p:sldId id="279" r:id="rId14"/>
    <p:sldId id="270" r:id="rId15"/>
    <p:sldId id="280" r:id="rId16"/>
    <p:sldId id="281" r:id="rId17"/>
    <p:sldId id="290" r:id="rId18"/>
    <p:sldId id="291" r:id="rId19"/>
    <p:sldId id="260" r:id="rId20"/>
    <p:sldId id="267" r:id="rId21"/>
    <p:sldId id="268" r:id="rId22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96">
          <p15:clr>
            <a:srgbClr val="A4A3A4"/>
          </p15:clr>
        </p15:guide>
        <p15:guide id="2" pos="283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6600"/>
    <a:srgbClr val="00FF00"/>
    <a:srgbClr val="0000FF"/>
    <a:srgbClr val="FFFF66"/>
    <a:srgbClr val="CC99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6" y="108"/>
      </p:cViewPr>
      <p:guideLst>
        <p:guide orient="horz" pos="2296"/>
        <p:guide pos="283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0F510A-FEE2-4391-A4BB-88D39BC24F3E}" type="slidenum">
              <a:rPr lang="zh-CN" altLang="zh-CN"/>
              <a:pPr/>
              <a:t>‹#›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3903792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E144B2-873D-4716-8618-978BF432066B}" type="slidenum">
              <a:rPr lang="zh-CN" altLang="zh-CN"/>
              <a:pPr/>
              <a:t>‹#›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622481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800478-A093-4122-AE20-14305EA4FFE3}" type="slidenum">
              <a:rPr lang="zh-CN" altLang="zh-CN"/>
              <a:pPr/>
              <a:t>‹#›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29462680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pPr lvl="0"/>
            <a:r>
              <a:rPr lang="zh-CN" altLang="zh-CN" noProof="0"/>
              <a:t>单击此处编辑母版标题样式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anose="05000000000000000000" pitchFamily="2" charset="2"/>
              <a:buNone/>
              <a:defRPr sz="3200"/>
            </a:lvl1pPr>
          </a:lstStyle>
          <a:p>
            <a:pPr lvl="0"/>
            <a:r>
              <a:rPr lang="zh-CN" altLang="zh-CN" noProof="0"/>
              <a:t>单击此处编辑母版副标题样式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653B1494-B38F-4553-BCD5-EC0012A4A712}" type="slidenum">
              <a:rPr lang="zh-CN" altLang="zh-CN"/>
              <a:pPr/>
              <a:t>‹#›</a:t>
            </a:fld>
            <a:endParaRPr lang="zh-CN" altLang="zh-CN"/>
          </a:p>
        </p:txBody>
      </p:sp>
      <p:grpSp>
        <p:nvGrpSpPr>
          <p:cNvPr id="3080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0" y="0"/>
            <a:chExt cx="843" cy="1379"/>
          </a:xfrm>
        </p:grpSpPr>
        <p:sp>
          <p:nvSpPr>
            <p:cNvPr id="3081" name="Oval 9"/>
            <p:cNvSpPr>
              <a:spLocks noChangeArrowheads="1"/>
            </p:cNvSpPr>
            <p:nvPr/>
          </p:nvSpPr>
          <p:spPr bwMode="auto">
            <a:xfrm>
              <a:off x="0" y="0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082" name="Oval 10"/>
            <p:cNvSpPr>
              <a:spLocks noChangeArrowheads="1"/>
            </p:cNvSpPr>
            <p:nvPr/>
          </p:nvSpPr>
          <p:spPr bwMode="auto">
            <a:xfrm>
              <a:off x="179" y="0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083" name="Oval 11"/>
            <p:cNvSpPr>
              <a:spLocks noChangeArrowheads="1"/>
            </p:cNvSpPr>
            <p:nvPr/>
          </p:nvSpPr>
          <p:spPr bwMode="auto">
            <a:xfrm>
              <a:off x="358" y="0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084" name="Oval 12"/>
            <p:cNvSpPr>
              <a:spLocks noChangeArrowheads="1"/>
            </p:cNvSpPr>
            <p:nvPr/>
          </p:nvSpPr>
          <p:spPr bwMode="auto">
            <a:xfrm>
              <a:off x="0" y="179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085" name="Oval 13"/>
            <p:cNvSpPr>
              <a:spLocks noChangeArrowheads="1"/>
            </p:cNvSpPr>
            <p:nvPr/>
          </p:nvSpPr>
          <p:spPr bwMode="auto">
            <a:xfrm>
              <a:off x="179" y="179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086" name="Oval 14"/>
            <p:cNvSpPr>
              <a:spLocks noChangeArrowheads="1"/>
            </p:cNvSpPr>
            <p:nvPr/>
          </p:nvSpPr>
          <p:spPr bwMode="auto">
            <a:xfrm>
              <a:off x="358" y="179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087" name="Oval 15"/>
            <p:cNvSpPr>
              <a:spLocks noChangeArrowheads="1"/>
            </p:cNvSpPr>
            <p:nvPr/>
          </p:nvSpPr>
          <p:spPr bwMode="auto">
            <a:xfrm>
              <a:off x="537" y="179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088" name="Oval 16"/>
            <p:cNvSpPr>
              <a:spLocks noChangeArrowheads="1"/>
            </p:cNvSpPr>
            <p:nvPr/>
          </p:nvSpPr>
          <p:spPr bwMode="auto">
            <a:xfrm>
              <a:off x="0" y="358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089" name="Oval 17"/>
            <p:cNvSpPr>
              <a:spLocks noChangeArrowheads="1"/>
            </p:cNvSpPr>
            <p:nvPr/>
          </p:nvSpPr>
          <p:spPr bwMode="auto">
            <a:xfrm>
              <a:off x="179" y="358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090" name="Oval 18"/>
            <p:cNvSpPr>
              <a:spLocks noChangeArrowheads="1"/>
            </p:cNvSpPr>
            <p:nvPr/>
          </p:nvSpPr>
          <p:spPr bwMode="auto">
            <a:xfrm>
              <a:off x="358" y="358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091" name="Oval 19"/>
            <p:cNvSpPr>
              <a:spLocks noChangeArrowheads="1"/>
            </p:cNvSpPr>
            <p:nvPr/>
          </p:nvSpPr>
          <p:spPr bwMode="auto">
            <a:xfrm>
              <a:off x="537" y="358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092" name="Oval 20"/>
            <p:cNvSpPr>
              <a:spLocks noChangeArrowheads="1"/>
            </p:cNvSpPr>
            <p:nvPr/>
          </p:nvSpPr>
          <p:spPr bwMode="auto">
            <a:xfrm>
              <a:off x="716" y="3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093" name="Oval 21"/>
            <p:cNvSpPr>
              <a:spLocks noChangeArrowheads="1"/>
            </p:cNvSpPr>
            <p:nvPr/>
          </p:nvSpPr>
          <p:spPr bwMode="auto">
            <a:xfrm>
              <a:off x="0" y="536"/>
              <a:ext cx="127" cy="12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094" name="Oval 22"/>
            <p:cNvSpPr>
              <a:spLocks noChangeArrowheads="1"/>
            </p:cNvSpPr>
            <p:nvPr/>
          </p:nvSpPr>
          <p:spPr bwMode="auto">
            <a:xfrm>
              <a:off x="179" y="536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095" name="Oval 23"/>
            <p:cNvSpPr>
              <a:spLocks noChangeArrowheads="1"/>
            </p:cNvSpPr>
            <p:nvPr/>
          </p:nvSpPr>
          <p:spPr bwMode="auto">
            <a:xfrm>
              <a:off x="358" y="536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096" name="Oval 24"/>
            <p:cNvSpPr>
              <a:spLocks noChangeArrowheads="1"/>
            </p:cNvSpPr>
            <p:nvPr/>
          </p:nvSpPr>
          <p:spPr bwMode="auto">
            <a:xfrm>
              <a:off x="537" y="536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097" name="Oval 25"/>
            <p:cNvSpPr>
              <a:spLocks noChangeArrowheads="1"/>
            </p:cNvSpPr>
            <p:nvPr/>
          </p:nvSpPr>
          <p:spPr bwMode="auto">
            <a:xfrm>
              <a:off x="0" y="715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098" name="Oval 26"/>
            <p:cNvSpPr>
              <a:spLocks noChangeArrowheads="1"/>
            </p:cNvSpPr>
            <p:nvPr/>
          </p:nvSpPr>
          <p:spPr bwMode="auto">
            <a:xfrm>
              <a:off x="179" y="715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099" name="Oval 27"/>
            <p:cNvSpPr>
              <a:spLocks noChangeArrowheads="1"/>
            </p:cNvSpPr>
            <p:nvPr/>
          </p:nvSpPr>
          <p:spPr bwMode="auto">
            <a:xfrm>
              <a:off x="358" y="715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100" name="Oval 28"/>
            <p:cNvSpPr>
              <a:spLocks noChangeArrowheads="1"/>
            </p:cNvSpPr>
            <p:nvPr/>
          </p:nvSpPr>
          <p:spPr bwMode="auto">
            <a:xfrm>
              <a:off x="537" y="715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101" name="Oval 29"/>
            <p:cNvSpPr>
              <a:spLocks noChangeArrowheads="1"/>
            </p:cNvSpPr>
            <p:nvPr/>
          </p:nvSpPr>
          <p:spPr bwMode="auto">
            <a:xfrm>
              <a:off x="716" y="715"/>
              <a:ext cx="127" cy="128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102" name="Oval 30"/>
            <p:cNvSpPr>
              <a:spLocks noChangeArrowheads="1"/>
            </p:cNvSpPr>
            <p:nvPr/>
          </p:nvSpPr>
          <p:spPr bwMode="auto">
            <a:xfrm>
              <a:off x="0" y="894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103" name="Oval 31"/>
            <p:cNvSpPr>
              <a:spLocks noChangeArrowheads="1"/>
            </p:cNvSpPr>
            <p:nvPr/>
          </p:nvSpPr>
          <p:spPr bwMode="auto">
            <a:xfrm>
              <a:off x="179" y="894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104" name="Oval 32"/>
            <p:cNvSpPr>
              <a:spLocks noChangeArrowheads="1"/>
            </p:cNvSpPr>
            <p:nvPr/>
          </p:nvSpPr>
          <p:spPr bwMode="auto">
            <a:xfrm>
              <a:off x="358" y="894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105" name="Oval 33"/>
            <p:cNvSpPr>
              <a:spLocks noChangeArrowheads="1"/>
            </p:cNvSpPr>
            <p:nvPr/>
          </p:nvSpPr>
          <p:spPr bwMode="auto">
            <a:xfrm>
              <a:off x="537" y="894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106" name="Oval 34"/>
            <p:cNvSpPr>
              <a:spLocks noChangeArrowheads="1"/>
            </p:cNvSpPr>
            <p:nvPr/>
          </p:nvSpPr>
          <p:spPr bwMode="auto">
            <a:xfrm>
              <a:off x="0" y="1073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107" name="Oval 35"/>
            <p:cNvSpPr>
              <a:spLocks noChangeArrowheads="1"/>
            </p:cNvSpPr>
            <p:nvPr/>
          </p:nvSpPr>
          <p:spPr bwMode="auto">
            <a:xfrm>
              <a:off x="179" y="1073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108" name="Oval 36"/>
            <p:cNvSpPr>
              <a:spLocks noChangeArrowheads="1"/>
            </p:cNvSpPr>
            <p:nvPr/>
          </p:nvSpPr>
          <p:spPr bwMode="auto">
            <a:xfrm>
              <a:off x="358" y="1073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109" name="Oval 37"/>
            <p:cNvSpPr>
              <a:spLocks noChangeArrowheads="1"/>
            </p:cNvSpPr>
            <p:nvPr/>
          </p:nvSpPr>
          <p:spPr bwMode="auto">
            <a:xfrm>
              <a:off x="537" y="1073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110" name="Oval 38"/>
            <p:cNvSpPr>
              <a:spLocks noChangeArrowheads="1"/>
            </p:cNvSpPr>
            <p:nvPr/>
          </p:nvSpPr>
          <p:spPr bwMode="auto">
            <a:xfrm>
              <a:off x="179" y="1252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111" name="Oval 39"/>
            <p:cNvSpPr>
              <a:spLocks noChangeArrowheads="1"/>
            </p:cNvSpPr>
            <p:nvPr/>
          </p:nvSpPr>
          <p:spPr bwMode="auto">
            <a:xfrm>
              <a:off x="537" y="1252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3112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5D6D38-65DE-4306-83C4-260B22F27F12}" type="slidenum">
              <a:rPr lang="zh-CN" altLang="zh-CN"/>
              <a:pPr/>
              <a:t>‹#›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17505208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80E0BA-F2B6-48C8-8DC2-D5443F219141}" type="slidenum">
              <a:rPr lang="zh-CN" altLang="zh-CN"/>
              <a:pPr/>
              <a:t>‹#›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38717456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ED105E-7B70-43EE-BFDB-CFCE53240EC7}" type="slidenum">
              <a:rPr lang="zh-CN" altLang="zh-CN"/>
              <a:pPr/>
              <a:t>‹#›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30452498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CD6C36-F8B6-4B18-AACD-61D5A2396298}" type="slidenum">
              <a:rPr lang="zh-CN" altLang="zh-CN"/>
              <a:pPr/>
              <a:t>‹#›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31722261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DE8562-50BF-4DEE-80A8-4D98871F25F5}" type="slidenum">
              <a:rPr lang="zh-CN" altLang="zh-CN"/>
              <a:pPr/>
              <a:t>‹#›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42678791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FA2B49-D0EC-4635-A03C-5C36963B08A0}" type="slidenum">
              <a:rPr lang="zh-CN" altLang="zh-CN"/>
              <a:pPr/>
              <a:t>‹#›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30892043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5235C4-158C-4A46-BBB1-9CAD8B652216}" type="slidenum">
              <a:rPr lang="zh-CN" altLang="zh-CN"/>
              <a:pPr/>
              <a:t>‹#›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188236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5C04DC-7007-46C2-8DC4-A6015BB0B9BA}" type="slidenum">
              <a:rPr lang="zh-CN" altLang="zh-CN"/>
              <a:pPr/>
              <a:t>‹#›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25558000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8CC609-E552-4319-82E7-46551DE0ADF8}" type="slidenum">
              <a:rPr lang="zh-CN" altLang="zh-CN"/>
              <a:pPr/>
              <a:t>‹#›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37138604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760B55-2E68-442A-8EBD-C85AEC1A2338}" type="slidenum">
              <a:rPr lang="zh-CN" altLang="zh-CN"/>
              <a:pPr/>
              <a:t>‹#›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231663774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963794-03BD-454B-B73C-0F5A2E7A85DD}" type="slidenum">
              <a:rPr lang="zh-CN" altLang="zh-CN"/>
              <a:pPr/>
              <a:t>‹#›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294520449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标题，一项大型内容和两项小型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4648200" y="1719263"/>
            <a:ext cx="4038600" cy="2128837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213042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BE05C687-44F1-44E1-9844-DE5F3A2A7D8A}" type="slidenum">
              <a:rPr lang="zh-CN" altLang="zh-CN"/>
              <a:pPr/>
              <a:t>‹#›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348437804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8E4F87-3589-4713-871D-6A5E8F147866}" type="slidenum">
              <a:rPr lang="zh-CN" altLang="zh-CN"/>
              <a:pPr/>
              <a:t>‹#›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139802464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648FA3-BC4D-4E45-BD52-C93F9D1F80F4}" type="slidenum">
              <a:rPr lang="zh-CN" altLang="zh-CN"/>
              <a:pPr/>
              <a:t>‹#›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213936666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8CA66E-28BF-4B59-83FB-72BFEB388459}" type="slidenum">
              <a:rPr lang="zh-CN" altLang="zh-CN"/>
              <a:pPr/>
              <a:t>‹#›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205490076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F05DAB-95FF-4ECC-AC0C-1A76CBE1A0BA}" type="slidenum">
              <a:rPr lang="zh-CN" altLang="zh-CN"/>
              <a:pPr/>
              <a:t>‹#›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233282729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ED3B37-90F6-4E11-BD3E-3755EF5314A7}" type="slidenum">
              <a:rPr lang="zh-CN" altLang="zh-CN"/>
              <a:pPr/>
              <a:t>‹#›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248749071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507413-BDF6-4737-B175-87274D81E48B}" type="slidenum">
              <a:rPr lang="zh-CN" altLang="zh-CN"/>
              <a:pPr/>
              <a:t>‹#›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2374273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063A51-5B4F-4DD0-A573-B3C1B0A7EFA0}" type="slidenum">
              <a:rPr lang="zh-CN" altLang="zh-CN"/>
              <a:pPr/>
              <a:t>‹#›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272278655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8361E3-5DC3-49CF-89CB-D0B0C0B51DB9}" type="slidenum">
              <a:rPr lang="zh-CN" altLang="zh-CN"/>
              <a:pPr/>
              <a:t>‹#›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52549029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588961-A0CE-4C6B-9899-8D613CAF4D57}" type="slidenum">
              <a:rPr lang="zh-CN" altLang="zh-CN"/>
              <a:pPr/>
              <a:t>‹#›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2520086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C73248-B0E5-412A-A1D7-8951C970B915}" type="slidenum">
              <a:rPr lang="zh-CN" altLang="zh-CN"/>
              <a:pPr/>
              <a:t>‹#›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408597161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B066E0-60D0-4C79-87EA-853C6048EC73}" type="slidenum">
              <a:rPr lang="zh-CN" altLang="zh-CN"/>
              <a:pPr/>
              <a:t>‹#›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125789273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FBFFF9-8F33-438D-9DD6-CDA832D27CA1}" type="slidenum">
              <a:rPr lang="zh-CN" altLang="zh-CN"/>
              <a:pPr/>
              <a:t>‹#›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495217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9BE99A-735C-4BD5-9CCC-01CB29601239}" type="slidenum">
              <a:rPr lang="zh-CN" altLang="zh-CN"/>
              <a:pPr/>
              <a:t>‹#›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794476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848E3B-803C-4778-9035-531766B5B2EE}" type="slidenum">
              <a:rPr lang="zh-CN" altLang="zh-CN"/>
              <a:pPr/>
              <a:t>‹#›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3872647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D8305B-6871-4AEC-98D3-0C4132135078}" type="slidenum">
              <a:rPr lang="zh-CN" altLang="zh-CN"/>
              <a:pPr/>
              <a:t>‹#›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2386500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02A260-631E-44CA-BF7A-13F7B8F2138C}" type="slidenum">
              <a:rPr lang="zh-CN" altLang="zh-CN"/>
              <a:pPr/>
              <a:t>‹#›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3402919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5F21A9-4E66-4A42-8525-F1574D710858}" type="slidenum">
              <a:rPr lang="zh-CN" altLang="zh-CN"/>
              <a:pPr/>
              <a:t>‹#›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3627051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58B5C8-0E68-4EC0-95F4-10E561FDB672}" type="slidenum">
              <a:rPr lang="zh-CN" altLang="zh-CN"/>
              <a:pPr/>
              <a:t>‹#›</a:t>
            </a:fld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2010499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河山图标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4100" y="6477000"/>
            <a:ext cx="30099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mpd="sng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 descr="05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6050" y="0"/>
            <a:ext cx="929481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mpd="sng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zh-CN"/>
              <a:t>单击此处编辑母版标题样式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zh-CN"/>
              <a:t>单击此处编辑母版文本样式</a:t>
            </a:r>
          </a:p>
          <a:p>
            <a:pPr lvl="1"/>
            <a:r>
              <a:rPr lang="zh-CN" altLang="zh-CN"/>
              <a:t>第二级</a:t>
            </a:r>
          </a:p>
          <a:p>
            <a:pPr lvl="2"/>
            <a:r>
              <a:rPr lang="zh-CN" altLang="zh-CN"/>
              <a:t>第三级</a:t>
            </a:r>
          </a:p>
          <a:p>
            <a:pPr lvl="3"/>
            <a:r>
              <a:rPr lang="zh-CN" altLang="zh-CN"/>
              <a:t>第四级</a:t>
            </a:r>
          </a:p>
          <a:p>
            <a:pPr lvl="4"/>
            <a:r>
              <a:rPr lang="zh-CN" altLang="zh-CN"/>
              <a:t>第五级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endParaRPr lang="zh-CN" altLang="zh-CN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008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endParaRPr lang="zh-CN" altLang="zh-CN"/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fld id="{A719DEBA-687D-4B46-B236-1FC5A55FDE2A}" type="slidenum">
              <a:rPr lang="zh-CN" altLang="zh-CN"/>
              <a:pPr/>
              <a:t>‹#›</a:t>
            </a:fld>
            <a:endParaRPr lang="zh-CN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zh-CN"/>
              <a:t>单击此处编辑母版标题样式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zh-CN"/>
              <a:t>单击此处编辑母版文本样式</a:t>
            </a:r>
          </a:p>
          <a:p>
            <a:pPr lvl="1"/>
            <a:r>
              <a:rPr lang="zh-CN" altLang="zh-CN"/>
              <a:t>第二级</a:t>
            </a:r>
          </a:p>
          <a:p>
            <a:pPr lvl="2"/>
            <a:r>
              <a:rPr lang="zh-CN" altLang="zh-CN"/>
              <a:t>第三级</a:t>
            </a:r>
          </a:p>
          <a:p>
            <a:pPr lvl="3"/>
            <a:r>
              <a:rPr lang="zh-CN" altLang="zh-CN"/>
              <a:t>第四级</a:t>
            </a:r>
          </a:p>
          <a:p>
            <a:pPr lvl="4"/>
            <a:r>
              <a:rPr lang="zh-CN" altLang="zh-CN"/>
              <a:t>第五级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>
                <a:latin typeface="+mn-lt"/>
              </a:defRPr>
            </a:lvl1pPr>
          </a:lstStyle>
          <a:p>
            <a:endParaRPr lang="zh-CN" altLang="zh-CN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b="0">
                <a:latin typeface="+mn-lt"/>
              </a:defRPr>
            </a:lvl1pPr>
          </a:lstStyle>
          <a:p>
            <a:endParaRPr lang="zh-CN" altLang="zh-CN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0">
                <a:latin typeface="+mn-lt"/>
              </a:defRPr>
            </a:lvl1pPr>
          </a:lstStyle>
          <a:p>
            <a:fld id="{DF2E1AC1-F9D4-4284-A5D2-423047865F0B}" type="slidenum">
              <a:rPr lang="zh-CN" altLang="zh-CN"/>
              <a:pPr/>
              <a:t>‹#›</a:t>
            </a:fld>
            <a:endParaRPr lang="zh-CN" altLang="zh-CN"/>
          </a:p>
        </p:txBody>
      </p:sp>
      <p:grpSp>
        <p:nvGrpSpPr>
          <p:cNvPr id="2056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0" y="0"/>
            <a:chExt cx="528" cy="864"/>
          </a:xfrm>
        </p:grpSpPr>
        <p:sp>
          <p:nvSpPr>
            <p:cNvPr id="2057" name="Oval 9"/>
            <p:cNvSpPr>
              <a:spLocks noChangeArrowheads="1"/>
            </p:cNvSpPr>
            <p:nvPr/>
          </p:nvSpPr>
          <p:spPr bwMode="auto">
            <a:xfrm>
              <a:off x="0" y="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58" name="Oval 10"/>
            <p:cNvSpPr>
              <a:spLocks noChangeArrowheads="1"/>
            </p:cNvSpPr>
            <p:nvPr/>
          </p:nvSpPr>
          <p:spPr bwMode="auto">
            <a:xfrm>
              <a:off x="112" y="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59" name="Oval 11"/>
            <p:cNvSpPr>
              <a:spLocks noChangeArrowheads="1"/>
            </p:cNvSpPr>
            <p:nvPr/>
          </p:nvSpPr>
          <p:spPr bwMode="auto">
            <a:xfrm>
              <a:off x="224" y="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60" name="Oval 12"/>
            <p:cNvSpPr>
              <a:spLocks noChangeArrowheads="1"/>
            </p:cNvSpPr>
            <p:nvPr/>
          </p:nvSpPr>
          <p:spPr bwMode="auto">
            <a:xfrm>
              <a:off x="0" y="11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61" name="Oval 13"/>
            <p:cNvSpPr>
              <a:spLocks noChangeArrowheads="1"/>
            </p:cNvSpPr>
            <p:nvPr/>
          </p:nvSpPr>
          <p:spPr bwMode="auto">
            <a:xfrm>
              <a:off x="112" y="11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62" name="Oval 14"/>
            <p:cNvSpPr>
              <a:spLocks noChangeArrowheads="1"/>
            </p:cNvSpPr>
            <p:nvPr/>
          </p:nvSpPr>
          <p:spPr bwMode="auto">
            <a:xfrm>
              <a:off x="224" y="11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63" name="Oval 15"/>
            <p:cNvSpPr>
              <a:spLocks noChangeArrowheads="1"/>
            </p:cNvSpPr>
            <p:nvPr/>
          </p:nvSpPr>
          <p:spPr bwMode="auto">
            <a:xfrm>
              <a:off x="336" y="112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64" name="Oval 16"/>
            <p:cNvSpPr>
              <a:spLocks noChangeArrowheads="1"/>
            </p:cNvSpPr>
            <p:nvPr/>
          </p:nvSpPr>
          <p:spPr bwMode="auto">
            <a:xfrm>
              <a:off x="0" y="22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65" name="Oval 17"/>
            <p:cNvSpPr>
              <a:spLocks noChangeArrowheads="1"/>
            </p:cNvSpPr>
            <p:nvPr/>
          </p:nvSpPr>
          <p:spPr bwMode="auto">
            <a:xfrm>
              <a:off x="112" y="22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66" name="Oval 18"/>
            <p:cNvSpPr>
              <a:spLocks noChangeArrowheads="1"/>
            </p:cNvSpPr>
            <p:nvPr/>
          </p:nvSpPr>
          <p:spPr bwMode="auto">
            <a:xfrm>
              <a:off x="224" y="22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67" name="Oval 19"/>
            <p:cNvSpPr>
              <a:spLocks noChangeArrowheads="1"/>
            </p:cNvSpPr>
            <p:nvPr/>
          </p:nvSpPr>
          <p:spPr bwMode="auto">
            <a:xfrm>
              <a:off x="336" y="22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68" name="Oval 20"/>
            <p:cNvSpPr>
              <a:spLocks noChangeArrowheads="1"/>
            </p:cNvSpPr>
            <p:nvPr/>
          </p:nvSpPr>
          <p:spPr bwMode="auto">
            <a:xfrm>
              <a:off x="448" y="224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69" name="Oval 21"/>
            <p:cNvSpPr>
              <a:spLocks noChangeArrowheads="1"/>
            </p:cNvSpPr>
            <p:nvPr/>
          </p:nvSpPr>
          <p:spPr bwMode="auto">
            <a:xfrm>
              <a:off x="0" y="33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70" name="Oval 22"/>
            <p:cNvSpPr>
              <a:spLocks noChangeArrowheads="1"/>
            </p:cNvSpPr>
            <p:nvPr/>
          </p:nvSpPr>
          <p:spPr bwMode="auto">
            <a:xfrm>
              <a:off x="112" y="33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71" name="Oval 23"/>
            <p:cNvSpPr>
              <a:spLocks noChangeArrowheads="1"/>
            </p:cNvSpPr>
            <p:nvPr/>
          </p:nvSpPr>
          <p:spPr bwMode="auto">
            <a:xfrm>
              <a:off x="224" y="33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72" name="Oval 24"/>
            <p:cNvSpPr>
              <a:spLocks noChangeArrowheads="1"/>
            </p:cNvSpPr>
            <p:nvPr/>
          </p:nvSpPr>
          <p:spPr bwMode="auto">
            <a:xfrm>
              <a:off x="336" y="336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73" name="Oval 25"/>
            <p:cNvSpPr>
              <a:spLocks noChangeArrowheads="1"/>
            </p:cNvSpPr>
            <p:nvPr/>
          </p:nvSpPr>
          <p:spPr bwMode="auto">
            <a:xfrm>
              <a:off x="0" y="44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74" name="Oval 26"/>
            <p:cNvSpPr>
              <a:spLocks noChangeArrowheads="1"/>
            </p:cNvSpPr>
            <p:nvPr/>
          </p:nvSpPr>
          <p:spPr bwMode="auto">
            <a:xfrm>
              <a:off x="112" y="44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75" name="Oval 27"/>
            <p:cNvSpPr>
              <a:spLocks noChangeArrowheads="1"/>
            </p:cNvSpPr>
            <p:nvPr/>
          </p:nvSpPr>
          <p:spPr bwMode="auto">
            <a:xfrm>
              <a:off x="224" y="44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76" name="Oval 28"/>
            <p:cNvSpPr>
              <a:spLocks noChangeArrowheads="1"/>
            </p:cNvSpPr>
            <p:nvPr/>
          </p:nvSpPr>
          <p:spPr bwMode="auto">
            <a:xfrm>
              <a:off x="336" y="44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77" name="Oval 29"/>
            <p:cNvSpPr>
              <a:spLocks noChangeArrowheads="1"/>
            </p:cNvSpPr>
            <p:nvPr/>
          </p:nvSpPr>
          <p:spPr bwMode="auto">
            <a:xfrm>
              <a:off x="448" y="44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78" name="Oval 30"/>
            <p:cNvSpPr>
              <a:spLocks noChangeArrowheads="1"/>
            </p:cNvSpPr>
            <p:nvPr/>
          </p:nvSpPr>
          <p:spPr bwMode="auto">
            <a:xfrm>
              <a:off x="0" y="560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79" name="Oval 31"/>
            <p:cNvSpPr>
              <a:spLocks noChangeArrowheads="1"/>
            </p:cNvSpPr>
            <p:nvPr/>
          </p:nvSpPr>
          <p:spPr bwMode="auto">
            <a:xfrm>
              <a:off x="112" y="56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80" name="Oval 32"/>
            <p:cNvSpPr>
              <a:spLocks noChangeArrowheads="1"/>
            </p:cNvSpPr>
            <p:nvPr/>
          </p:nvSpPr>
          <p:spPr bwMode="auto">
            <a:xfrm>
              <a:off x="224" y="56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81" name="Oval 33"/>
            <p:cNvSpPr>
              <a:spLocks noChangeArrowheads="1"/>
            </p:cNvSpPr>
            <p:nvPr/>
          </p:nvSpPr>
          <p:spPr bwMode="auto">
            <a:xfrm>
              <a:off x="336" y="560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82" name="Oval 34"/>
            <p:cNvSpPr>
              <a:spLocks noChangeArrowheads="1"/>
            </p:cNvSpPr>
            <p:nvPr/>
          </p:nvSpPr>
          <p:spPr bwMode="auto">
            <a:xfrm>
              <a:off x="0" y="67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83" name="Oval 35"/>
            <p:cNvSpPr>
              <a:spLocks noChangeArrowheads="1"/>
            </p:cNvSpPr>
            <p:nvPr/>
          </p:nvSpPr>
          <p:spPr bwMode="auto">
            <a:xfrm>
              <a:off x="112" y="67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84" name="Oval 36"/>
            <p:cNvSpPr>
              <a:spLocks noChangeArrowheads="1"/>
            </p:cNvSpPr>
            <p:nvPr/>
          </p:nvSpPr>
          <p:spPr bwMode="auto">
            <a:xfrm>
              <a:off x="224" y="67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85" name="Oval 37"/>
            <p:cNvSpPr>
              <a:spLocks noChangeArrowheads="1"/>
            </p:cNvSpPr>
            <p:nvPr/>
          </p:nvSpPr>
          <p:spPr bwMode="auto">
            <a:xfrm>
              <a:off x="336" y="67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86" name="Oval 38"/>
            <p:cNvSpPr>
              <a:spLocks noChangeArrowheads="1"/>
            </p:cNvSpPr>
            <p:nvPr/>
          </p:nvSpPr>
          <p:spPr bwMode="auto">
            <a:xfrm>
              <a:off x="112" y="78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87" name="Oval 39"/>
            <p:cNvSpPr>
              <a:spLocks noChangeArrowheads="1"/>
            </p:cNvSpPr>
            <p:nvPr/>
          </p:nvSpPr>
          <p:spPr bwMode="auto">
            <a:xfrm>
              <a:off x="336" y="78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85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39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l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87425" indent="-2936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l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281113" indent="-29210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986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zh-CN"/>
              <a:t>单击此处编辑母版标题样式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zh-CN"/>
              <a:t>单击此处编辑母版文本样式</a:t>
            </a:r>
          </a:p>
          <a:p>
            <a:pPr lvl="1"/>
            <a:r>
              <a:rPr lang="zh-CN" altLang="zh-CN"/>
              <a:t>第二级</a:t>
            </a:r>
          </a:p>
          <a:p>
            <a:pPr lvl="2"/>
            <a:r>
              <a:rPr lang="zh-CN" altLang="zh-CN"/>
              <a:t>第三级</a:t>
            </a:r>
          </a:p>
          <a:p>
            <a:pPr lvl="3"/>
            <a:r>
              <a:rPr lang="zh-CN" altLang="zh-CN"/>
              <a:t>第四级</a:t>
            </a:r>
          </a:p>
          <a:p>
            <a:pPr lvl="4"/>
            <a:r>
              <a:rPr lang="zh-CN" altLang="zh-CN"/>
              <a:t>第五级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endParaRPr lang="zh-CN" altLang="zh-CN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endParaRPr lang="zh-CN" altLang="zh-CN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fld id="{3518BFE1-6558-460D-AD1E-D4133324B24A}" type="slidenum">
              <a:rPr lang="zh-CN" altLang="zh-CN"/>
              <a:pPr/>
              <a:t>‹#›</a:t>
            </a:fld>
            <a:endParaRPr lang="zh-CN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5.xml"/><Relationship Id="rId4" Type="http://schemas.openxmlformats.org/officeDocument/2006/relationships/image" Target="../media/image10.gi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7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6.wmf"/><Relationship Id="rId9" Type="http://schemas.openxmlformats.org/officeDocument/2006/relationships/oleObject" Target="../embeddings/oleObject5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7.xml"/><Relationship Id="rId4" Type="http://schemas.openxmlformats.org/officeDocument/2006/relationships/image" Target="../media/image10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1187624" y="2614791"/>
            <a:ext cx="567055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altLang="en-US" sz="5400" b="0">
                <a:solidFill>
                  <a:srgbClr val="FF0000"/>
                </a:solidFill>
                <a:ea typeface="幼圆" panose="02010509060101010101" pitchFamily="49" charset="-122"/>
              </a:rPr>
              <a:t>点与圆的位置关系</a:t>
            </a: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4503738" y="2349500"/>
            <a:ext cx="487362" cy="290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F6FC6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4617B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just"/>
            <a:r>
              <a:rPr lang="zh-CN" altLang="en-US" sz="800" b="0">
                <a:solidFill>
                  <a:srgbClr val="FFFFFF"/>
                </a:solidFill>
                <a:latin typeface="Arial" panose="020B0604020202020204" pitchFamily="34" charset="0"/>
              </a:rPr>
              <a:t>学科网</a:t>
            </a:r>
            <a:endParaRPr lang="zh-CN" altLang="en-US" sz="3600">
              <a:solidFill>
                <a:srgbClr val="800000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228600" y="1143000"/>
            <a:ext cx="80010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854075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273175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92275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111375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68575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3025775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82975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940175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None/>
            </a:pPr>
            <a:r>
              <a:rPr lang="zh-CN" altLang="zh-CN" sz="3200" b="0">
                <a:latin typeface="黑体" panose="02010609060101010101" pitchFamily="49" charset="-122"/>
                <a:ea typeface="黑体" panose="02010609060101010101" pitchFamily="49" charset="-122"/>
              </a:rPr>
              <a:t>  2、平面上有两点A、B，经过已知点A、B的圆有几个？它们的圆心分布有什么特点？ </a:t>
            </a:r>
          </a:p>
        </p:txBody>
      </p:sp>
      <p:grpSp>
        <p:nvGrpSpPr>
          <p:cNvPr id="15363" name="Group 3"/>
          <p:cNvGrpSpPr>
            <a:grpSpLocks/>
          </p:cNvGrpSpPr>
          <p:nvPr/>
        </p:nvGrpSpPr>
        <p:grpSpPr bwMode="auto">
          <a:xfrm>
            <a:off x="304800" y="74613"/>
            <a:ext cx="3981450" cy="839787"/>
            <a:chOff x="0" y="0"/>
            <a:chExt cx="2508" cy="529"/>
          </a:xfrm>
        </p:grpSpPr>
        <p:grpSp>
          <p:nvGrpSpPr>
            <p:cNvPr id="15364" name="Group 4"/>
            <p:cNvGrpSpPr>
              <a:grpSpLocks/>
            </p:cNvGrpSpPr>
            <p:nvPr/>
          </p:nvGrpSpPr>
          <p:grpSpPr bwMode="auto">
            <a:xfrm rot="24352">
              <a:off x="0" y="0"/>
              <a:ext cx="1603" cy="529"/>
              <a:chOff x="0" y="0"/>
              <a:chExt cx="2112" cy="282"/>
            </a:xfrm>
          </p:grpSpPr>
          <p:sp>
            <p:nvSpPr>
              <p:cNvPr id="15365" name="Rectangle 5"/>
              <p:cNvSpPr>
                <a:spLocks noChangeArrowheads="1"/>
              </p:cNvSpPr>
              <p:nvPr/>
            </p:nvSpPr>
            <p:spPr bwMode="auto">
              <a:xfrm>
                <a:off x="0" y="54"/>
                <a:ext cx="2112" cy="228"/>
              </a:xfrm>
              <a:prstGeom prst="rect">
                <a:avLst/>
              </a:prstGeom>
              <a:gradFill rotWithShape="0">
                <a:gsLst>
                  <a:gs pos="0">
                    <a:srgbClr val="FFCC99"/>
                  </a:gs>
                  <a:gs pos="100000">
                    <a:srgbClr val="FFFFFF"/>
                  </a:gs>
                </a:gsLst>
                <a:path path="shape">
                  <a:fillToRect l="50000" t="50000" r="50000" b="50000"/>
                </a:path>
              </a:gradFill>
              <a:ln w="38100" cmpd="sng">
                <a:solidFill>
                  <a:srgbClr val="CC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zh-CN" altLang="zh-CN" sz="3600" b="0">
                    <a:solidFill>
                      <a:srgbClr val="FF3300"/>
                    </a:solidFill>
                    <a:ea typeface="黑体" panose="02010609060101010101" pitchFamily="49" charset="-122"/>
                  </a:rPr>
                  <a:t>探究与实践</a:t>
                </a:r>
                <a:endParaRPr lang="zh-CN" altLang="zh-CN" sz="3600" b="0" baseline="-25000">
                  <a:solidFill>
                    <a:srgbClr val="FF3300"/>
                  </a:solidFill>
                  <a:ea typeface="黑体" panose="02010609060101010101" pitchFamily="49" charset="-122"/>
                </a:endParaRPr>
              </a:p>
            </p:txBody>
          </p:sp>
          <p:sp>
            <p:nvSpPr>
              <p:cNvPr id="15366" name="Rectangle 6" descr="PE03255_"/>
              <p:cNvSpPr>
                <a:spLocks noChangeArrowheads="1"/>
              </p:cNvSpPr>
              <p:nvPr/>
            </p:nvSpPr>
            <p:spPr bwMode="auto">
              <a:xfrm>
                <a:off x="1682" y="0"/>
                <a:ext cx="135" cy="21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blipFill dpi="0" rotWithShape="0">
                      <a:blip r:embed="rId2"/>
                      <a:srcRect/>
                      <a:stretch>
                        <a:fillRect/>
                      </a:stretch>
                    </a:blip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0" hangingPunct="0"/>
                <a:endParaRPr lang="zh-CN" altLang="zh-CN" sz="36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ea typeface="BatangChe" panose="02030609000101010101" pitchFamily="49" charset="-127"/>
                </a:endParaRPr>
              </a:p>
            </p:txBody>
          </p:sp>
        </p:grpSp>
        <p:pic>
          <p:nvPicPr>
            <p:cNvPr id="15367" name="Picture 7" descr="678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84" y="84"/>
              <a:ext cx="924" cy="4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5368" name="Line 8"/>
          <p:cNvSpPr>
            <a:spLocks noChangeShapeType="1"/>
          </p:cNvSpPr>
          <p:nvPr/>
        </p:nvSpPr>
        <p:spPr bwMode="auto">
          <a:xfrm rot="16200000" flipH="1">
            <a:off x="3224213" y="3479800"/>
            <a:ext cx="1455738" cy="7937"/>
          </a:xfrm>
          <a:prstGeom prst="line">
            <a:avLst/>
          </a:prstGeom>
          <a:noFill/>
          <a:ln w="38100" cmpd="sng">
            <a:solidFill>
              <a:srgbClr val="FFCC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sp>
        <p:nvSpPr>
          <p:cNvPr id="15369" name="Line 9"/>
          <p:cNvSpPr>
            <a:spLocks noChangeShapeType="1"/>
          </p:cNvSpPr>
          <p:nvPr/>
        </p:nvSpPr>
        <p:spPr bwMode="auto">
          <a:xfrm rot="5400000" flipH="1">
            <a:off x="4124325" y="1530350"/>
            <a:ext cx="3175" cy="3984625"/>
          </a:xfrm>
          <a:prstGeom prst="line">
            <a:avLst/>
          </a:prstGeom>
          <a:noFill/>
          <a:ln w="38100" cmpd="sng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grpSp>
        <p:nvGrpSpPr>
          <p:cNvPr id="15370" name="Group 10"/>
          <p:cNvGrpSpPr>
            <a:grpSpLocks/>
          </p:cNvGrpSpPr>
          <p:nvPr/>
        </p:nvGrpSpPr>
        <p:grpSpPr bwMode="auto">
          <a:xfrm rot="5400000">
            <a:off x="3573463" y="2493963"/>
            <a:ext cx="1962150" cy="1962150"/>
            <a:chOff x="0" y="0"/>
            <a:chExt cx="1524" cy="1524"/>
          </a:xfrm>
        </p:grpSpPr>
        <p:sp>
          <p:nvSpPr>
            <p:cNvPr id="15371" name="Oval 11"/>
            <p:cNvSpPr>
              <a:spLocks noChangeArrowheads="1"/>
            </p:cNvSpPr>
            <p:nvPr/>
          </p:nvSpPr>
          <p:spPr bwMode="auto">
            <a:xfrm>
              <a:off x="0" y="0"/>
              <a:ext cx="1524" cy="1524"/>
            </a:xfrm>
            <a:prstGeom prst="ellipse">
              <a:avLst/>
            </a:prstGeom>
            <a:noFill/>
            <a:ln w="381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5372" name="Text Box 12"/>
            <p:cNvSpPr txBox="1">
              <a:spLocks noChangeArrowheads="1"/>
            </p:cNvSpPr>
            <p:nvPr/>
          </p:nvSpPr>
          <p:spPr bwMode="auto">
            <a:xfrm>
              <a:off x="672" y="576"/>
              <a:ext cx="576" cy="3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/>
              <a:r>
                <a:rPr lang="zh-CN" altLang="zh-CN" sz="1000" b="0">
                  <a:solidFill>
                    <a:schemeClr val="hlink"/>
                  </a:solidFill>
                  <a:latin typeface="Tahoma" panose="020B0604030504040204" pitchFamily="34" charset="0"/>
                </a:rPr>
                <a:t>●</a:t>
              </a:r>
              <a:r>
                <a:rPr lang="zh-CN" altLang="zh-CN" sz="2400" b="0">
                  <a:latin typeface="Tahoma" panose="020B0604030504040204" pitchFamily="34" charset="0"/>
                </a:rPr>
                <a:t>O</a:t>
              </a:r>
            </a:p>
          </p:txBody>
        </p:sp>
      </p:grpSp>
      <p:grpSp>
        <p:nvGrpSpPr>
          <p:cNvPr id="15373" name="Group 13"/>
          <p:cNvGrpSpPr>
            <a:grpSpLocks/>
          </p:cNvGrpSpPr>
          <p:nvPr/>
        </p:nvGrpSpPr>
        <p:grpSpPr bwMode="auto">
          <a:xfrm>
            <a:off x="3414713" y="2720975"/>
            <a:ext cx="1463675" cy="1524000"/>
            <a:chOff x="0" y="0"/>
            <a:chExt cx="922" cy="960"/>
          </a:xfrm>
        </p:grpSpPr>
        <p:sp>
          <p:nvSpPr>
            <p:cNvPr id="15374" name="Oval 14"/>
            <p:cNvSpPr>
              <a:spLocks noChangeArrowheads="1"/>
            </p:cNvSpPr>
            <p:nvPr/>
          </p:nvSpPr>
          <p:spPr bwMode="auto">
            <a:xfrm rot="5400000">
              <a:off x="-19" y="19"/>
              <a:ext cx="960" cy="922"/>
            </a:xfrm>
            <a:prstGeom prst="ellipse">
              <a:avLst/>
            </a:prstGeom>
            <a:noFill/>
            <a:ln w="381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5375" name="Text Box 15"/>
            <p:cNvSpPr txBox="1">
              <a:spLocks noChangeArrowheads="1"/>
            </p:cNvSpPr>
            <p:nvPr/>
          </p:nvSpPr>
          <p:spPr bwMode="auto">
            <a:xfrm rot="4179555">
              <a:off x="307" y="517"/>
              <a:ext cx="56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/>
              <a:r>
                <a:rPr lang="zh-CN" altLang="zh-CN" sz="1000" b="0">
                  <a:solidFill>
                    <a:schemeClr val="hlink"/>
                  </a:solidFill>
                  <a:latin typeface="Tahoma" panose="020B0604030504040204" pitchFamily="34" charset="0"/>
                </a:rPr>
                <a:t>●  </a:t>
              </a:r>
              <a:r>
                <a:rPr lang="zh-CN" altLang="zh-CN" sz="2400" b="0">
                  <a:latin typeface="Tahoma" panose="020B0604030504040204" pitchFamily="34" charset="0"/>
                </a:rPr>
                <a:t>O</a:t>
              </a:r>
            </a:p>
          </p:txBody>
        </p:sp>
      </p:grpSp>
      <p:grpSp>
        <p:nvGrpSpPr>
          <p:cNvPr id="15376" name="Group 16"/>
          <p:cNvGrpSpPr>
            <a:grpSpLocks/>
          </p:cNvGrpSpPr>
          <p:nvPr/>
        </p:nvGrpSpPr>
        <p:grpSpPr bwMode="auto">
          <a:xfrm rot="5400000">
            <a:off x="3618707" y="2386806"/>
            <a:ext cx="2286000" cy="2195513"/>
            <a:chOff x="0" y="0"/>
            <a:chExt cx="1524" cy="1524"/>
          </a:xfrm>
        </p:grpSpPr>
        <p:sp>
          <p:nvSpPr>
            <p:cNvPr id="15377" name="Oval 17"/>
            <p:cNvSpPr>
              <a:spLocks noChangeArrowheads="1"/>
            </p:cNvSpPr>
            <p:nvPr/>
          </p:nvSpPr>
          <p:spPr bwMode="auto">
            <a:xfrm>
              <a:off x="0" y="0"/>
              <a:ext cx="1524" cy="1524"/>
            </a:xfrm>
            <a:prstGeom prst="ellipse">
              <a:avLst/>
            </a:prstGeom>
            <a:noFill/>
            <a:ln w="381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5378" name="Text Box 18"/>
            <p:cNvSpPr txBox="1">
              <a:spLocks noChangeArrowheads="1"/>
            </p:cNvSpPr>
            <p:nvPr/>
          </p:nvSpPr>
          <p:spPr bwMode="auto">
            <a:xfrm>
              <a:off x="675" y="577"/>
              <a:ext cx="574" cy="3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/>
              <a:r>
                <a:rPr lang="zh-CN" altLang="zh-CN" sz="1000" b="0">
                  <a:solidFill>
                    <a:schemeClr val="hlink"/>
                  </a:solidFill>
                  <a:latin typeface="Tahoma" panose="020B0604030504040204" pitchFamily="34" charset="0"/>
                </a:rPr>
                <a:t>●</a:t>
              </a:r>
              <a:r>
                <a:rPr lang="zh-CN" altLang="zh-CN" sz="2400" b="0">
                  <a:latin typeface="Tahoma" panose="020B0604030504040204" pitchFamily="34" charset="0"/>
                </a:rPr>
                <a:t>O</a:t>
              </a:r>
            </a:p>
          </p:txBody>
        </p:sp>
      </p:grpSp>
      <p:grpSp>
        <p:nvGrpSpPr>
          <p:cNvPr id="15379" name="Group 19"/>
          <p:cNvGrpSpPr>
            <a:grpSpLocks/>
          </p:cNvGrpSpPr>
          <p:nvPr/>
        </p:nvGrpSpPr>
        <p:grpSpPr bwMode="auto">
          <a:xfrm rot="5400000">
            <a:off x="2547938" y="2589212"/>
            <a:ext cx="1828800" cy="1755775"/>
            <a:chOff x="0" y="0"/>
            <a:chExt cx="1524" cy="1524"/>
          </a:xfrm>
        </p:grpSpPr>
        <p:sp>
          <p:nvSpPr>
            <p:cNvPr id="15380" name="Oval 20"/>
            <p:cNvSpPr>
              <a:spLocks noChangeArrowheads="1"/>
            </p:cNvSpPr>
            <p:nvPr/>
          </p:nvSpPr>
          <p:spPr bwMode="auto">
            <a:xfrm>
              <a:off x="0" y="0"/>
              <a:ext cx="1524" cy="1524"/>
            </a:xfrm>
            <a:prstGeom prst="ellipse">
              <a:avLst/>
            </a:prstGeom>
            <a:noFill/>
            <a:ln w="381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5381" name="Text Box 21"/>
            <p:cNvSpPr txBox="1">
              <a:spLocks noChangeArrowheads="1"/>
            </p:cNvSpPr>
            <p:nvPr/>
          </p:nvSpPr>
          <p:spPr bwMode="auto">
            <a:xfrm>
              <a:off x="675" y="577"/>
              <a:ext cx="574" cy="3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/>
              <a:r>
                <a:rPr lang="zh-CN" altLang="zh-CN" sz="1000" b="0">
                  <a:solidFill>
                    <a:schemeClr val="hlink"/>
                  </a:solidFill>
                  <a:latin typeface="Tahoma" panose="020B0604030504040204" pitchFamily="34" charset="0"/>
                </a:rPr>
                <a:t>●</a:t>
              </a:r>
              <a:r>
                <a:rPr lang="zh-CN" altLang="zh-CN" sz="2400" b="0">
                  <a:latin typeface="Tahoma" panose="020B0604030504040204" pitchFamily="34" charset="0"/>
                </a:rPr>
                <a:t>O</a:t>
              </a:r>
            </a:p>
          </p:txBody>
        </p:sp>
      </p:grpSp>
      <p:grpSp>
        <p:nvGrpSpPr>
          <p:cNvPr id="15382" name="Group 22"/>
          <p:cNvGrpSpPr>
            <a:grpSpLocks/>
          </p:cNvGrpSpPr>
          <p:nvPr/>
        </p:nvGrpSpPr>
        <p:grpSpPr bwMode="auto">
          <a:xfrm>
            <a:off x="3740150" y="2106613"/>
            <a:ext cx="381000" cy="647700"/>
            <a:chOff x="0" y="0"/>
            <a:chExt cx="240" cy="408"/>
          </a:xfrm>
        </p:grpSpPr>
        <p:sp>
          <p:nvSpPr>
            <p:cNvPr id="15383" name="Text Box 23"/>
            <p:cNvSpPr txBox="1">
              <a:spLocks noChangeArrowheads="1"/>
            </p:cNvSpPr>
            <p:nvPr/>
          </p:nvSpPr>
          <p:spPr bwMode="auto">
            <a:xfrm rot="21476970">
              <a:off x="0" y="0"/>
              <a:ext cx="2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/>
              <a:r>
                <a:rPr lang="zh-CN" altLang="zh-CN" sz="2400">
                  <a:latin typeface="Tahoma" panose="020B0604030504040204" pitchFamily="34" charset="0"/>
                </a:rPr>
                <a:t>A</a:t>
              </a:r>
              <a:endParaRPr lang="zh-CN" altLang="zh-CN" sz="1000">
                <a:latin typeface="Tahoma" panose="020B0604030504040204" pitchFamily="34" charset="0"/>
              </a:endParaRPr>
            </a:p>
          </p:txBody>
        </p:sp>
        <p:sp>
          <p:nvSpPr>
            <p:cNvPr id="15384" name="Oval 24"/>
            <p:cNvSpPr>
              <a:spLocks noChangeAspect="1" noChangeArrowheads="1"/>
            </p:cNvSpPr>
            <p:nvPr/>
          </p:nvSpPr>
          <p:spPr bwMode="auto">
            <a:xfrm>
              <a:off x="101" y="354"/>
              <a:ext cx="54" cy="54"/>
            </a:xfrm>
            <a:prstGeom prst="ellipse">
              <a:avLst/>
            </a:prstGeom>
            <a:solidFill>
              <a:srgbClr val="FF0000"/>
            </a:solidFill>
            <a:ln w="25400" cmpd="sng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15385" name="Group 25"/>
          <p:cNvGrpSpPr>
            <a:grpSpLocks/>
          </p:cNvGrpSpPr>
          <p:nvPr/>
        </p:nvGrpSpPr>
        <p:grpSpPr bwMode="auto">
          <a:xfrm>
            <a:off x="3802063" y="4173538"/>
            <a:ext cx="381000" cy="627062"/>
            <a:chOff x="0" y="0"/>
            <a:chExt cx="240" cy="395"/>
          </a:xfrm>
        </p:grpSpPr>
        <p:sp>
          <p:nvSpPr>
            <p:cNvPr id="15386" name="Text Box 26"/>
            <p:cNvSpPr txBox="1">
              <a:spLocks noChangeArrowheads="1"/>
            </p:cNvSpPr>
            <p:nvPr/>
          </p:nvSpPr>
          <p:spPr bwMode="auto">
            <a:xfrm rot="96444">
              <a:off x="0" y="107"/>
              <a:ext cx="2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/>
              <a:r>
                <a:rPr lang="zh-CN" altLang="zh-CN" sz="2400">
                  <a:latin typeface="Tahoma" panose="020B0604030504040204" pitchFamily="34" charset="0"/>
                </a:rPr>
                <a:t>B</a:t>
              </a:r>
              <a:endParaRPr lang="zh-CN" altLang="zh-CN" sz="1000">
                <a:latin typeface="Tahoma" panose="020B0604030504040204" pitchFamily="34" charset="0"/>
              </a:endParaRPr>
            </a:p>
          </p:txBody>
        </p:sp>
        <p:sp>
          <p:nvSpPr>
            <p:cNvPr id="15387" name="Oval 27"/>
            <p:cNvSpPr>
              <a:spLocks noChangeAspect="1" noChangeArrowheads="1"/>
            </p:cNvSpPr>
            <p:nvPr/>
          </p:nvSpPr>
          <p:spPr bwMode="auto">
            <a:xfrm>
              <a:off x="57" y="0"/>
              <a:ext cx="54" cy="54"/>
            </a:xfrm>
            <a:prstGeom prst="ellipse">
              <a:avLst/>
            </a:prstGeom>
            <a:solidFill>
              <a:srgbClr val="FF0000"/>
            </a:solidFill>
            <a:ln w="25400" cmpd="sng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15388" name="Rectangle 28"/>
          <p:cNvSpPr>
            <a:spLocks noGrp="1" noChangeArrowheads="1"/>
          </p:cNvSpPr>
          <p:nvPr/>
        </p:nvSpPr>
        <p:spPr bwMode="auto">
          <a:xfrm>
            <a:off x="685800" y="5410200"/>
            <a:ext cx="84582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  <a:buSzPct val="60000"/>
              <a:buFont typeface="Wingdings" panose="05000000000000000000" pitchFamily="2" charset="2"/>
              <a:buNone/>
            </a:pPr>
            <a:r>
              <a:rPr lang="zh-CN" altLang="zh-CN" sz="2800">
                <a:solidFill>
                  <a:srgbClr val="6699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以线段AB的垂直平分线上的任意一点为</a:t>
            </a:r>
            <a:r>
              <a:rPr lang="zh-CN" altLang="zh-CN" sz="2800">
                <a:solidFill>
                  <a:srgbClr val="FF006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圆心</a:t>
            </a:r>
            <a:r>
              <a:rPr lang="zh-CN" altLang="zh-CN" sz="2800">
                <a:solidFill>
                  <a:srgbClr val="6699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,以这点到A或B的距离为</a:t>
            </a:r>
            <a:r>
              <a:rPr lang="zh-CN" altLang="zh-CN" sz="2800">
                <a:solidFill>
                  <a:srgbClr val="FF006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半径</a:t>
            </a:r>
            <a:r>
              <a:rPr lang="zh-CN" altLang="zh-CN" sz="2800">
                <a:solidFill>
                  <a:srgbClr val="6699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作圆.</a:t>
            </a:r>
          </a:p>
        </p:txBody>
      </p:sp>
      <p:sp>
        <p:nvSpPr>
          <p:cNvPr id="15389" name="Rectangle 29"/>
          <p:cNvSpPr>
            <a:spLocks noGrp="1" noChangeArrowheads="1"/>
          </p:cNvSpPr>
          <p:nvPr/>
        </p:nvSpPr>
        <p:spPr bwMode="auto">
          <a:xfrm>
            <a:off x="188913" y="4757738"/>
            <a:ext cx="86868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lvl="1">
              <a:lnSpc>
                <a:spcPct val="90000"/>
              </a:lnSpc>
              <a:spcBef>
                <a:spcPct val="20000"/>
              </a:spcBef>
              <a:buSzPct val="60000"/>
              <a:buFont typeface="Wingdings" panose="05000000000000000000" pitchFamily="2" charset="2"/>
              <a:buNone/>
            </a:pPr>
            <a:r>
              <a:rPr lang="zh-CN" altLang="zh-CN" sz="280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无数个。它们的圆心都在线段AB的垂直平分线上。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5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5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15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5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5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5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8" grpId="0" animBg="1"/>
      <p:bldP spid="15369" grpId="0" animBg="1"/>
      <p:bldP spid="15388" grpId="0" build="p" autoUpdateAnimBg="0"/>
      <p:bldP spid="15389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304800" y="1233488"/>
            <a:ext cx="8424863" cy="97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54063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73163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zh-CN" altLang="zh-CN" sz="3200">
                <a:latin typeface="宋体" panose="02010600030101010101" pitchFamily="2" charset="-122"/>
              </a:rPr>
              <a:t>  3、平面上有三点</a:t>
            </a:r>
            <a:r>
              <a:rPr lang="zh-CN" altLang="zh-CN" sz="3200">
                <a:latin typeface="Times New Roman" panose="02020603050405020304" pitchFamily="18" charset="0"/>
              </a:rPr>
              <a:t>A</a:t>
            </a:r>
            <a:r>
              <a:rPr lang="zh-CN" altLang="zh-CN" sz="3200">
                <a:latin typeface="宋体" panose="02010600030101010101" pitchFamily="2" charset="-122"/>
              </a:rPr>
              <a:t>、</a:t>
            </a:r>
            <a:r>
              <a:rPr lang="zh-CN" altLang="zh-CN" sz="3200">
                <a:latin typeface="Times New Roman" panose="02020603050405020304" pitchFamily="18" charset="0"/>
              </a:rPr>
              <a:t>B</a:t>
            </a:r>
            <a:r>
              <a:rPr lang="zh-CN" altLang="zh-CN" sz="3200">
                <a:latin typeface="宋体" panose="02010600030101010101" pitchFamily="2" charset="-122"/>
              </a:rPr>
              <a:t>、</a:t>
            </a:r>
            <a:r>
              <a:rPr lang="zh-CN" altLang="zh-CN" sz="3200">
                <a:latin typeface="Times New Roman" panose="02020603050405020304" pitchFamily="18" charset="0"/>
              </a:rPr>
              <a:t>C</a:t>
            </a:r>
            <a:r>
              <a:rPr lang="zh-CN" altLang="zh-CN" sz="3200">
                <a:latin typeface="宋体" panose="02010600030101010101" pitchFamily="2" charset="-122"/>
              </a:rPr>
              <a:t>，经过</a:t>
            </a:r>
            <a:r>
              <a:rPr lang="zh-CN" altLang="zh-CN" sz="3200">
                <a:latin typeface="Times New Roman" panose="02020603050405020304" pitchFamily="18" charset="0"/>
              </a:rPr>
              <a:t>A</a:t>
            </a:r>
            <a:r>
              <a:rPr lang="zh-CN" altLang="zh-CN" sz="3200">
                <a:latin typeface="宋体" panose="02010600030101010101" pitchFamily="2" charset="-122"/>
              </a:rPr>
              <a:t>、</a:t>
            </a:r>
            <a:r>
              <a:rPr lang="zh-CN" altLang="zh-CN" sz="3200">
                <a:latin typeface="Times New Roman" panose="02020603050405020304" pitchFamily="18" charset="0"/>
              </a:rPr>
              <a:t>B</a:t>
            </a:r>
            <a:r>
              <a:rPr lang="zh-CN" altLang="zh-CN" sz="3200">
                <a:latin typeface="宋体" panose="02010600030101010101" pitchFamily="2" charset="-122"/>
              </a:rPr>
              <a:t>、</a:t>
            </a:r>
            <a:r>
              <a:rPr lang="zh-CN" altLang="zh-CN" sz="3200">
                <a:latin typeface="Times New Roman" panose="02020603050405020304" pitchFamily="18" charset="0"/>
              </a:rPr>
              <a:t>C</a:t>
            </a:r>
            <a:r>
              <a:rPr lang="zh-CN" altLang="zh-CN" sz="3200">
                <a:latin typeface="宋体" panose="02010600030101010101" pitchFamily="2" charset="-122"/>
              </a:rPr>
              <a:t>三点的圆有几个？圆心在哪里？</a:t>
            </a:r>
            <a:r>
              <a:rPr lang="zh-CN" altLang="zh-CN" sz="320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0" y="4997450"/>
            <a:ext cx="87630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buFontTx/>
              <a:buBlip>
                <a:blip r:embed="rId2"/>
              </a:buBlip>
            </a:pPr>
            <a:r>
              <a:rPr lang="zh-CN" altLang="zh-CN" sz="4000">
                <a:solidFill>
                  <a:srgbClr val="0000FF"/>
                </a:solidFill>
              </a:rPr>
              <a:t> </a:t>
            </a:r>
            <a:r>
              <a:rPr lang="zh-CN" altLang="zh-CN" sz="4000" u="sng">
                <a:solidFill>
                  <a:srgbClr val="0000FF"/>
                </a:solidFill>
              </a:rPr>
              <a:t>归纳结论</a:t>
            </a:r>
            <a:r>
              <a:rPr lang="zh-CN" altLang="zh-CN" sz="4000">
                <a:solidFill>
                  <a:srgbClr val="0000FF"/>
                </a:solidFill>
              </a:rPr>
              <a:t>：</a:t>
            </a:r>
          </a:p>
          <a:p>
            <a:pPr algn="just"/>
            <a:r>
              <a:rPr lang="zh-CN" altLang="zh-CN" sz="4000"/>
              <a:t> </a:t>
            </a:r>
            <a:r>
              <a:rPr lang="zh-CN" altLang="zh-CN" sz="3600">
                <a:solidFill>
                  <a:srgbClr val="FF3300"/>
                </a:solidFill>
                <a:ea typeface="黑体" panose="02010609060101010101" pitchFamily="49" charset="-122"/>
              </a:rPr>
              <a:t>不在同一条直线上</a:t>
            </a:r>
            <a:r>
              <a:rPr lang="zh-CN" altLang="zh-CN" sz="3600">
                <a:solidFill>
                  <a:srgbClr val="0000FF"/>
                </a:solidFill>
                <a:ea typeface="黑体" panose="02010609060101010101" pitchFamily="49" charset="-122"/>
              </a:rPr>
              <a:t>的三个点确定一个圆</a:t>
            </a:r>
            <a:r>
              <a:rPr lang="zh-CN" altLang="zh-CN" sz="3600">
                <a:solidFill>
                  <a:srgbClr val="0000FF"/>
                </a:solidFill>
              </a:rPr>
              <a:t>。</a:t>
            </a:r>
            <a:endParaRPr lang="zh-CN" altLang="zh-CN" sz="3600" b="0">
              <a:solidFill>
                <a:srgbClr val="0000FF"/>
              </a:solidFill>
            </a:endParaRPr>
          </a:p>
        </p:txBody>
      </p:sp>
      <p:grpSp>
        <p:nvGrpSpPr>
          <p:cNvPr id="16388" name="Group 4"/>
          <p:cNvGrpSpPr>
            <a:grpSpLocks/>
          </p:cNvGrpSpPr>
          <p:nvPr/>
        </p:nvGrpSpPr>
        <p:grpSpPr bwMode="auto">
          <a:xfrm>
            <a:off x="304800" y="74613"/>
            <a:ext cx="3981450" cy="839787"/>
            <a:chOff x="0" y="0"/>
            <a:chExt cx="2508" cy="529"/>
          </a:xfrm>
        </p:grpSpPr>
        <p:grpSp>
          <p:nvGrpSpPr>
            <p:cNvPr id="16389" name="Group 5"/>
            <p:cNvGrpSpPr>
              <a:grpSpLocks/>
            </p:cNvGrpSpPr>
            <p:nvPr/>
          </p:nvGrpSpPr>
          <p:grpSpPr bwMode="auto">
            <a:xfrm rot="24352">
              <a:off x="0" y="0"/>
              <a:ext cx="1603" cy="529"/>
              <a:chOff x="0" y="0"/>
              <a:chExt cx="2112" cy="282"/>
            </a:xfrm>
          </p:grpSpPr>
          <p:sp>
            <p:nvSpPr>
              <p:cNvPr id="16390" name="Rectangle 6"/>
              <p:cNvSpPr>
                <a:spLocks noChangeArrowheads="1"/>
              </p:cNvSpPr>
              <p:nvPr/>
            </p:nvSpPr>
            <p:spPr bwMode="auto">
              <a:xfrm>
                <a:off x="0" y="54"/>
                <a:ext cx="2112" cy="228"/>
              </a:xfrm>
              <a:prstGeom prst="rect">
                <a:avLst/>
              </a:prstGeom>
              <a:gradFill rotWithShape="0">
                <a:gsLst>
                  <a:gs pos="0">
                    <a:srgbClr val="FFCC99"/>
                  </a:gs>
                  <a:gs pos="100000">
                    <a:srgbClr val="FFFFFF"/>
                  </a:gs>
                </a:gsLst>
                <a:path path="shape">
                  <a:fillToRect l="50000" t="50000" r="50000" b="50000"/>
                </a:path>
              </a:gradFill>
              <a:ln w="38100" cmpd="sng">
                <a:solidFill>
                  <a:srgbClr val="CC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zh-CN" altLang="zh-CN" sz="3600" b="0">
                    <a:solidFill>
                      <a:srgbClr val="FF3300"/>
                    </a:solidFill>
                    <a:ea typeface="黑体" panose="02010609060101010101" pitchFamily="49" charset="-122"/>
                  </a:rPr>
                  <a:t>探究与实践</a:t>
                </a:r>
                <a:endParaRPr lang="zh-CN" altLang="zh-CN" sz="3600" b="0" baseline="-25000">
                  <a:solidFill>
                    <a:srgbClr val="FF3300"/>
                  </a:solidFill>
                  <a:ea typeface="黑体" panose="02010609060101010101" pitchFamily="49" charset="-122"/>
                </a:endParaRPr>
              </a:p>
            </p:txBody>
          </p:sp>
          <p:sp>
            <p:nvSpPr>
              <p:cNvPr id="16391" name="Rectangle 7" descr="PE03255_"/>
              <p:cNvSpPr>
                <a:spLocks noChangeArrowheads="1"/>
              </p:cNvSpPr>
              <p:nvPr/>
            </p:nvSpPr>
            <p:spPr bwMode="auto">
              <a:xfrm>
                <a:off x="1682" y="0"/>
                <a:ext cx="135" cy="21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blipFill dpi="0" rotWithShape="0">
                      <a:blip r:embed="rId3"/>
                      <a:srcRect/>
                      <a:stretch>
                        <a:fillRect/>
                      </a:stretch>
                    </a:blip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0" hangingPunct="0"/>
                <a:endParaRPr lang="zh-CN" altLang="zh-CN" sz="36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ea typeface="BatangChe" panose="02030609000101010101" pitchFamily="49" charset="-127"/>
                </a:endParaRPr>
              </a:p>
            </p:txBody>
          </p:sp>
        </p:grpSp>
        <p:pic>
          <p:nvPicPr>
            <p:cNvPr id="16392" name="Picture 8" descr="678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84" y="84"/>
              <a:ext cx="924" cy="4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6393" name="Line 9"/>
          <p:cNvSpPr>
            <a:spLocks noChangeShapeType="1"/>
          </p:cNvSpPr>
          <p:nvPr/>
        </p:nvSpPr>
        <p:spPr bwMode="auto">
          <a:xfrm flipH="1">
            <a:off x="6164263" y="2840038"/>
            <a:ext cx="674687" cy="1301750"/>
          </a:xfrm>
          <a:prstGeom prst="line">
            <a:avLst/>
          </a:prstGeom>
          <a:noFill/>
          <a:ln w="9525" cmpd="sng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grpSp>
        <p:nvGrpSpPr>
          <p:cNvPr id="16394" name="Group 10"/>
          <p:cNvGrpSpPr>
            <a:grpSpLocks/>
          </p:cNvGrpSpPr>
          <p:nvPr/>
        </p:nvGrpSpPr>
        <p:grpSpPr bwMode="auto">
          <a:xfrm>
            <a:off x="5924550" y="3144838"/>
            <a:ext cx="2057400" cy="1143000"/>
            <a:chOff x="0" y="0"/>
            <a:chExt cx="1296" cy="720"/>
          </a:xfrm>
        </p:grpSpPr>
        <p:sp>
          <p:nvSpPr>
            <p:cNvPr id="16395" name="Line 11"/>
            <p:cNvSpPr>
              <a:spLocks noChangeShapeType="1"/>
            </p:cNvSpPr>
            <p:nvPr/>
          </p:nvSpPr>
          <p:spPr bwMode="auto">
            <a:xfrm flipH="1" flipV="1">
              <a:off x="0" y="0"/>
              <a:ext cx="1296" cy="720"/>
            </a:xfrm>
            <a:prstGeom prst="line">
              <a:avLst/>
            </a:prstGeom>
            <a:noFill/>
            <a:ln w="9525" cmpd="sng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16396" name="Text Box 12"/>
            <p:cNvSpPr txBox="1">
              <a:spLocks noChangeArrowheads="1"/>
            </p:cNvSpPr>
            <p:nvPr/>
          </p:nvSpPr>
          <p:spPr bwMode="auto">
            <a:xfrm rot="1593999">
              <a:off x="336" y="48"/>
              <a:ext cx="3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zh-CN" sz="2400" b="0">
                  <a:latin typeface="Tahoma" panose="020B0604030504040204" pitchFamily="34" charset="0"/>
                </a:rPr>
                <a:t>┓</a:t>
              </a:r>
            </a:p>
          </p:txBody>
        </p:sp>
      </p:grpSp>
      <p:sp>
        <p:nvSpPr>
          <p:cNvPr id="16397" name="Text Box 13"/>
          <p:cNvSpPr txBox="1">
            <a:spLocks noChangeArrowheads="1"/>
          </p:cNvSpPr>
          <p:nvPr/>
        </p:nvSpPr>
        <p:spPr bwMode="auto">
          <a:xfrm>
            <a:off x="6000750" y="3868738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zh-CN" altLang="zh-CN" sz="1000" b="0">
                <a:solidFill>
                  <a:schemeClr val="hlink"/>
                </a:solidFill>
                <a:latin typeface="Tahoma" panose="020B0604030504040204" pitchFamily="34" charset="0"/>
              </a:rPr>
              <a:t>●</a:t>
            </a:r>
            <a:r>
              <a:rPr lang="zh-CN" altLang="zh-CN" sz="2400">
                <a:latin typeface="Tahoma" panose="020B0604030504040204" pitchFamily="34" charset="0"/>
              </a:rPr>
              <a:t>B</a:t>
            </a:r>
            <a:endParaRPr lang="zh-CN" altLang="zh-CN" sz="1000">
              <a:latin typeface="Tahoma" panose="020B0604030504040204" pitchFamily="34" charset="0"/>
            </a:endParaRPr>
          </a:p>
        </p:txBody>
      </p:sp>
      <p:sp>
        <p:nvSpPr>
          <p:cNvPr id="16398" name="Text Box 14"/>
          <p:cNvSpPr txBox="1">
            <a:spLocks noChangeArrowheads="1"/>
          </p:cNvSpPr>
          <p:nvPr/>
        </p:nvSpPr>
        <p:spPr bwMode="auto">
          <a:xfrm>
            <a:off x="7829550" y="3849688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zh-CN" altLang="zh-CN" sz="1000" b="0">
                <a:solidFill>
                  <a:schemeClr val="hlink"/>
                </a:solidFill>
                <a:latin typeface="Tahoma" panose="020B0604030504040204" pitchFamily="34" charset="0"/>
              </a:rPr>
              <a:t>●</a:t>
            </a:r>
            <a:r>
              <a:rPr lang="zh-CN" altLang="zh-CN" sz="2400">
                <a:latin typeface="Tahoma" panose="020B0604030504040204" pitchFamily="34" charset="0"/>
              </a:rPr>
              <a:t>C</a:t>
            </a:r>
            <a:endParaRPr lang="zh-CN" altLang="zh-CN" sz="1000">
              <a:latin typeface="Tahoma" panose="020B0604030504040204" pitchFamily="34" charset="0"/>
            </a:endParaRPr>
          </a:p>
        </p:txBody>
      </p:sp>
      <p:sp>
        <p:nvSpPr>
          <p:cNvPr id="16399" name="Rectangle 15"/>
          <p:cNvSpPr>
            <a:spLocks noGrp="1" noChangeArrowheads="1"/>
          </p:cNvSpPr>
          <p:nvPr/>
        </p:nvSpPr>
        <p:spPr bwMode="auto">
          <a:xfrm>
            <a:off x="533400" y="3171825"/>
            <a:ext cx="51816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  <a:buSzPct val="60000"/>
              <a:buFont typeface="Wingdings" panose="05000000000000000000" pitchFamily="2" charset="2"/>
              <a:buNone/>
            </a:pPr>
            <a:r>
              <a:rPr lang="zh-CN" altLang="zh-CN" sz="280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经过B,C两点的圆的圆心在线段AB的垂直平分线上.</a:t>
            </a:r>
          </a:p>
        </p:txBody>
      </p:sp>
      <p:sp>
        <p:nvSpPr>
          <p:cNvPr id="16400" name="Line 16"/>
          <p:cNvSpPr>
            <a:spLocks noChangeShapeType="1"/>
          </p:cNvSpPr>
          <p:nvPr/>
        </p:nvSpPr>
        <p:spPr bwMode="auto">
          <a:xfrm>
            <a:off x="6153150" y="4135438"/>
            <a:ext cx="1839913" cy="6350"/>
          </a:xfrm>
          <a:prstGeom prst="line">
            <a:avLst/>
          </a:prstGeom>
          <a:noFill/>
          <a:ln w="9525" cmpd="sng">
            <a:solidFill>
              <a:schemeClr val="folHlink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CN" altLang="en-US"/>
          </a:p>
        </p:txBody>
      </p:sp>
      <p:grpSp>
        <p:nvGrpSpPr>
          <p:cNvPr id="16401" name="Group 17"/>
          <p:cNvGrpSpPr>
            <a:grpSpLocks/>
          </p:cNvGrpSpPr>
          <p:nvPr/>
        </p:nvGrpSpPr>
        <p:grpSpPr bwMode="auto">
          <a:xfrm>
            <a:off x="6737350" y="2611438"/>
            <a:ext cx="609600" cy="2438400"/>
            <a:chOff x="0" y="0"/>
            <a:chExt cx="384" cy="1536"/>
          </a:xfrm>
        </p:grpSpPr>
        <p:sp>
          <p:nvSpPr>
            <p:cNvPr id="16402" name="Line 18"/>
            <p:cNvSpPr>
              <a:spLocks noChangeShapeType="1"/>
            </p:cNvSpPr>
            <p:nvPr/>
          </p:nvSpPr>
          <p:spPr bwMode="auto">
            <a:xfrm>
              <a:off x="244" y="0"/>
              <a:ext cx="0" cy="1536"/>
            </a:xfrm>
            <a:prstGeom prst="line">
              <a:avLst/>
            </a:prstGeom>
            <a:noFill/>
            <a:ln w="9525" cmpd="sng">
              <a:solidFill>
                <a:schemeClr val="folHlink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16403" name="Text Box 19"/>
            <p:cNvSpPr txBox="1">
              <a:spLocks noChangeArrowheads="1"/>
            </p:cNvSpPr>
            <p:nvPr/>
          </p:nvSpPr>
          <p:spPr bwMode="auto">
            <a:xfrm>
              <a:off x="0" y="720"/>
              <a:ext cx="3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zh-CN" sz="2400" b="0">
                  <a:latin typeface="Tahoma" panose="020B0604030504040204" pitchFamily="34" charset="0"/>
                </a:rPr>
                <a:t>┏</a:t>
              </a:r>
            </a:p>
          </p:txBody>
        </p:sp>
      </p:grpSp>
      <p:sp>
        <p:nvSpPr>
          <p:cNvPr id="16404" name="Text Box 20"/>
          <p:cNvSpPr txBox="1">
            <a:spLocks noChangeArrowheads="1"/>
          </p:cNvSpPr>
          <p:nvPr/>
        </p:nvSpPr>
        <p:spPr bwMode="auto">
          <a:xfrm>
            <a:off x="6705600" y="251460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zh-CN" altLang="zh-CN" sz="1000" b="0">
                <a:solidFill>
                  <a:schemeClr val="hlink"/>
                </a:solidFill>
                <a:latin typeface="Tahoma" panose="020B0604030504040204" pitchFamily="34" charset="0"/>
              </a:rPr>
              <a:t>●</a:t>
            </a:r>
            <a:r>
              <a:rPr lang="zh-CN" altLang="zh-CN" sz="2400">
                <a:latin typeface="Tahoma" panose="020B0604030504040204" pitchFamily="34" charset="0"/>
              </a:rPr>
              <a:t>A</a:t>
            </a:r>
            <a:endParaRPr lang="zh-CN" altLang="zh-CN" sz="1000">
              <a:latin typeface="Tahoma" panose="020B0604030504040204" pitchFamily="34" charset="0"/>
            </a:endParaRPr>
          </a:p>
        </p:txBody>
      </p:sp>
      <p:sp>
        <p:nvSpPr>
          <p:cNvPr id="16405" name="Rectangle 21"/>
          <p:cNvSpPr>
            <a:spLocks noGrp="1" noChangeArrowheads="1"/>
          </p:cNvSpPr>
          <p:nvPr/>
        </p:nvSpPr>
        <p:spPr bwMode="auto">
          <a:xfrm>
            <a:off x="412750" y="4024313"/>
            <a:ext cx="55626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  <a:buSzPct val="60000"/>
              <a:buFont typeface="Wingdings" panose="05000000000000000000" pitchFamily="2" charset="2"/>
              <a:buChar char="n"/>
            </a:pPr>
            <a:r>
              <a:rPr lang="zh-CN" altLang="zh-CN" sz="280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经过A,B,C三点的圆的圆心应该这两条垂直平分线的交点O的位置.</a:t>
            </a:r>
          </a:p>
        </p:txBody>
      </p:sp>
      <p:sp>
        <p:nvSpPr>
          <p:cNvPr id="16406" name="Text Box 22"/>
          <p:cNvSpPr txBox="1">
            <a:spLocks noChangeArrowheads="1"/>
          </p:cNvSpPr>
          <p:nvPr/>
        </p:nvSpPr>
        <p:spPr bwMode="auto">
          <a:xfrm>
            <a:off x="6970713" y="3525838"/>
            <a:ext cx="6365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zh-CN" sz="1200" b="0">
                <a:solidFill>
                  <a:schemeClr val="hlink"/>
                </a:solidFill>
                <a:latin typeface="Tahoma" panose="020B0604030504040204" pitchFamily="34" charset="0"/>
              </a:rPr>
              <a:t>●</a:t>
            </a:r>
            <a:r>
              <a:rPr lang="zh-CN" altLang="zh-CN" sz="2400" b="0">
                <a:latin typeface="Tahoma" panose="020B0604030504040204" pitchFamily="34" charset="0"/>
              </a:rPr>
              <a:t>O</a:t>
            </a:r>
            <a:endParaRPr lang="zh-CN" altLang="zh-CN" sz="1200" b="0">
              <a:latin typeface="Tahoma" panose="020B0604030504040204" pitchFamily="34" charset="0"/>
            </a:endParaRPr>
          </a:p>
        </p:txBody>
      </p:sp>
      <p:sp>
        <p:nvSpPr>
          <p:cNvPr id="16407" name="Oval 23"/>
          <p:cNvSpPr>
            <a:spLocks noChangeAspect="1" noChangeArrowheads="1"/>
          </p:cNvSpPr>
          <p:nvPr/>
        </p:nvSpPr>
        <p:spPr bwMode="auto">
          <a:xfrm>
            <a:off x="6054725" y="2782888"/>
            <a:ext cx="1997075" cy="1997075"/>
          </a:xfrm>
          <a:prstGeom prst="ellipse">
            <a:avLst/>
          </a:prstGeom>
          <a:noFill/>
          <a:ln w="38100" cmpd="sng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6408" name="Rectangle 24"/>
          <p:cNvSpPr>
            <a:spLocks noChangeArrowheads="1"/>
          </p:cNvSpPr>
          <p:nvPr/>
        </p:nvSpPr>
        <p:spPr bwMode="auto">
          <a:xfrm>
            <a:off x="533400" y="2257425"/>
            <a:ext cx="51054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CN" altLang="zh-CN" sz="280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经过A,B两点的圆的圆心在线段AB的垂直平分线上.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6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6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6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6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6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6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16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6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6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63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164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3" dur="5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autoUpdateAnimBg="0"/>
      <p:bldP spid="16387" grpId="0" autoUpdateAnimBg="0"/>
      <p:bldP spid="16393" grpId="0" animBg="1"/>
      <p:bldP spid="16397" grpId="0" autoUpdateAnimBg="0"/>
      <p:bldP spid="16398" grpId="0" autoUpdateAnimBg="0"/>
      <p:bldP spid="16399" grpId="0" build="p" autoUpdateAnimBg="0"/>
      <p:bldP spid="16400" grpId="0" animBg="1"/>
      <p:bldP spid="16404" grpId="0" autoUpdateAnimBg="0"/>
      <p:bldP spid="16405" grpId="0" build="p" autoUpdateAnimBg="0"/>
      <p:bldP spid="16406" grpId="0" autoUpdateAnimBg="0"/>
      <p:bldP spid="1640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539750" y="2420938"/>
            <a:ext cx="5472113" cy="137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zh-CN" sz="2800">
                <a:latin typeface="Arial" panose="020B0604020202020204" pitchFamily="34" charset="0"/>
              </a:rPr>
              <a:t>外接圆的圆心是三角形三条边垂直平分线的交点，叫做这个</a:t>
            </a:r>
            <a:r>
              <a:rPr lang="zh-CN" altLang="zh-CN" sz="2800">
                <a:solidFill>
                  <a:srgbClr val="FF0000"/>
                </a:solidFill>
                <a:latin typeface="Arial" panose="020B0604020202020204" pitchFamily="34" charset="0"/>
              </a:rPr>
              <a:t>三角形的外心</a:t>
            </a:r>
            <a:r>
              <a:rPr lang="zh-CN" altLang="zh-CN" sz="2800">
                <a:latin typeface="Arial" panose="020B0604020202020204" pitchFamily="34" charset="0"/>
              </a:rPr>
              <a:t>．</a:t>
            </a:r>
          </a:p>
        </p:txBody>
      </p:sp>
      <p:sp>
        <p:nvSpPr>
          <p:cNvPr id="17411" name="Oval 3"/>
          <p:cNvSpPr>
            <a:spLocks noChangeArrowheads="1"/>
          </p:cNvSpPr>
          <p:nvPr/>
        </p:nvSpPr>
        <p:spPr bwMode="auto">
          <a:xfrm>
            <a:off x="5867400" y="3573463"/>
            <a:ext cx="2519363" cy="2519362"/>
          </a:xfrm>
          <a:prstGeom prst="ellipse">
            <a:avLst/>
          </a:pr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CN" altLang="zh-CN" sz="4800" b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7412" name="AutoShape 4"/>
          <p:cNvSpPr>
            <a:spLocks noChangeArrowheads="1"/>
          </p:cNvSpPr>
          <p:nvPr/>
        </p:nvSpPr>
        <p:spPr bwMode="auto">
          <a:xfrm>
            <a:off x="6040438" y="3760788"/>
            <a:ext cx="2162175" cy="1712912"/>
          </a:xfrm>
          <a:prstGeom prst="triangle">
            <a:avLst>
              <a:gd name="adj" fmla="val 80931"/>
            </a:avLst>
          </a:prstGeom>
          <a:noFill/>
          <a:ln w="28575" cmpd="sng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8243888" y="5373688"/>
            <a:ext cx="3603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zh-CN" sz="1800" i="1"/>
              <a:t>C</a:t>
            </a:r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7235825" y="4581525"/>
            <a:ext cx="5048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zh-CN" sz="1800" i="1"/>
              <a:t>O</a:t>
            </a:r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7740650" y="3357563"/>
            <a:ext cx="5048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zh-CN" sz="1800" i="1"/>
              <a:t>A</a:t>
            </a:r>
          </a:p>
        </p:txBody>
      </p:sp>
      <p:sp>
        <p:nvSpPr>
          <p:cNvPr id="17416" name="Text Box 8"/>
          <p:cNvSpPr txBox="1">
            <a:spLocks noChangeArrowheads="1"/>
          </p:cNvSpPr>
          <p:nvPr/>
        </p:nvSpPr>
        <p:spPr bwMode="auto">
          <a:xfrm>
            <a:off x="5580063" y="5367338"/>
            <a:ext cx="5048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zh-CN" sz="1800" i="1"/>
              <a:t>B</a:t>
            </a:r>
          </a:p>
        </p:txBody>
      </p:sp>
      <p:sp>
        <p:nvSpPr>
          <p:cNvPr id="17417" name="Oval 9"/>
          <p:cNvSpPr>
            <a:spLocks noChangeArrowheads="1"/>
          </p:cNvSpPr>
          <p:nvPr/>
        </p:nvSpPr>
        <p:spPr bwMode="auto">
          <a:xfrm>
            <a:off x="6011863" y="5430838"/>
            <a:ext cx="73025" cy="73025"/>
          </a:xfrm>
          <a:prstGeom prst="ellipse">
            <a:avLst/>
          </a:prstGeom>
          <a:solidFill>
            <a:srgbClr val="FFFF66"/>
          </a:solidFill>
          <a:ln w="9525" cmpd="sng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7418" name="Oval 10"/>
          <p:cNvSpPr>
            <a:spLocks noChangeArrowheads="1"/>
          </p:cNvSpPr>
          <p:nvPr/>
        </p:nvSpPr>
        <p:spPr bwMode="auto">
          <a:xfrm>
            <a:off x="7769225" y="3730625"/>
            <a:ext cx="73025" cy="73025"/>
          </a:xfrm>
          <a:prstGeom prst="ellipse">
            <a:avLst/>
          </a:prstGeom>
          <a:solidFill>
            <a:srgbClr val="FFFF66"/>
          </a:solidFill>
          <a:ln w="9525" cmpd="sng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7419" name="Oval 11"/>
          <p:cNvSpPr>
            <a:spLocks noChangeArrowheads="1"/>
          </p:cNvSpPr>
          <p:nvPr/>
        </p:nvSpPr>
        <p:spPr bwMode="auto">
          <a:xfrm>
            <a:off x="8172450" y="5430838"/>
            <a:ext cx="73025" cy="73025"/>
          </a:xfrm>
          <a:prstGeom prst="ellipse">
            <a:avLst/>
          </a:prstGeom>
          <a:solidFill>
            <a:srgbClr val="FFFF66"/>
          </a:solidFill>
          <a:ln w="9525" cmpd="sng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7420" name="Rectangle 12"/>
          <p:cNvSpPr>
            <a:spLocks noChangeArrowheads="1"/>
          </p:cNvSpPr>
          <p:nvPr/>
        </p:nvSpPr>
        <p:spPr bwMode="auto">
          <a:xfrm>
            <a:off x="755650" y="1052513"/>
            <a:ext cx="67691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CN" altLang="zh-CN" sz="2800"/>
              <a:t>经过三角形的三个顶点可以做一个圆，这个圆叫做</a:t>
            </a:r>
            <a:r>
              <a:rPr lang="zh-CN" altLang="zh-CN" sz="2800">
                <a:solidFill>
                  <a:srgbClr val="FF0000"/>
                </a:solidFill>
              </a:rPr>
              <a:t>三角形的外接圆</a:t>
            </a:r>
            <a:r>
              <a:rPr lang="zh-CN" altLang="zh-CN" sz="2800"/>
              <a:t>，</a:t>
            </a:r>
          </a:p>
        </p:txBody>
      </p:sp>
      <p:sp>
        <p:nvSpPr>
          <p:cNvPr id="17421" name="Oval 13"/>
          <p:cNvSpPr>
            <a:spLocks noChangeArrowheads="1"/>
          </p:cNvSpPr>
          <p:nvPr/>
        </p:nvSpPr>
        <p:spPr bwMode="auto">
          <a:xfrm>
            <a:off x="7092950" y="4795838"/>
            <a:ext cx="71438" cy="71437"/>
          </a:xfrm>
          <a:prstGeom prst="ellipse">
            <a:avLst/>
          </a:prstGeom>
          <a:solidFill>
            <a:schemeClr val="accent1"/>
          </a:solidFill>
          <a:ln w="9525" cmpd="sng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7422" name="Rectangle 14"/>
          <p:cNvSpPr>
            <a:spLocks noChangeArrowheads="1"/>
          </p:cNvSpPr>
          <p:nvPr/>
        </p:nvSpPr>
        <p:spPr bwMode="auto">
          <a:xfrm>
            <a:off x="0" y="4076700"/>
            <a:ext cx="6516688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CN" altLang="zh-CN" sz="3200">
                <a:solidFill>
                  <a:srgbClr val="FF66CC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一个三角形的外接圆有几个？</a:t>
            </a:r>
          </a:p>
          <a:p>
            <a:r>
              <a:rPr lang="zh-CN" altLang="zh-CN" sz="3200">
                <a:solidFill>
                  <a:srgbClr val="FF66CC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一个圆的内接三角形有几个？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17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74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4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7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 autoUpdateAnimBg="0"/>
      <p:bldP spid="17411" grpId="0" animBg="1" autoUpdateAnimBg="0"/>
      <p:bldP spid="17414" grpId="0" autoUpdateAnimBg="0"/>
      <p:bldP spid="17420" grpId="0" autoUpdateAnimBg="0"/>
      <p:bldP spid="17421" grpId="0" animBg="1"/>
      <p:bldP spid="17422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457200" y="990600"/>
            <a:ext cx="8077200" cy="163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zh-CN" sz="2800" b="0">
                <a:latin typeface="黑体" panose="02010609060101010101" pitchFamily="49" charset="-122"/>
                <a:ea typeface="黑体" panose="02010609060101010101" pitchFamily="49" charset="-122"/>
              </a:rPr>
              <a:t>   分别画一个锐角三角形、直角三角形和钝角三角形，再画出它们的外接圆，观察并叙述各三角形与它的外心的位置关系. </a:t>
            </a:r>
          </a:p>
        </p:txBody>
      </p:sp>
      <p:grpSp>
        <p:nvGrpSpPr>
          <p:cNvPr id="18435" name="Group 3"/>
          <p:cNvGrpSpPr>
            <a:grpSpLocks/>
          </p:cNvGrpSpPr>
          <p:nvPr/>
        </p:nvGrpSpPr>
        <p:grpSpPr bwMode="auto">
          <a:xfrm>
            <a:off x="762000" y="152400"/>
            <a:ext cx="3981450" cy="839788"/>
            <a:chOff x="0" y="0"/>
            <a:chExt cx="2508" cy="529"/>
          </a:xfrm>
        </p:grpSpPr>
        <p:grpSp>
          <p:nvGrpSpPr>
            <p:cNvPr id="18436" name="Group 4"/>
            <p:cNvGrpSpPr>
              <a:grpSpLocks/>
            </p:cNvGrpSpPr>
            <p:nvPr/>
          </p:nvGrpSpPr>
          <p:grpSpPr bwMode="auto">
            <a:xfrm rot="24352">
              <a:off x="0" y="0"/>
              <a:ext cx="1603" cy="529"/>
              <a:chOff x="0" y="0"/>
              <a:chExt cx="2112" cy="282"/>
            </a:xfrm>
          </p:grpSpPr>
          <p:sp>
            <p:nvSpPr>
              <p:cNvPr id="18437" name="Rectangle 5"/>
              <p:cNvSpPr>
                <a:spLocks noChangeArrowheads="1"/>
              </p:cNvSpPr>
              <p:nvPr/>
            </p:nvSpPr>
            <p:spPr bwMode="auto">
              <a:xfrm>
                <a:off x="0" y="54"/>
                <a:ext cx="2112" cy="228"/>
              </a:xfrm>
              <a:prstGeom prst="rect">
                <a:avLst/>
              </a:prstGeom>
              <a:gradFill rotWithShape="0">
                <a:gsLst>
                  <a:gs pos="0">
                    <a:srgbClr val="FFCC99"/>
                  </a:gs>
                  <a:gs pos="100000">
                    <a:srgbClr val="FFFFFF"/>
                  </a:gs>
                </a:gsLst>
                <a:path path="shape">
                  <a:fillToRect l="50000" t="50000" r="50000" b="50000"/>
                </a:path>
              </a:gradFill>
              <a:ln w="38100" cmpd="sng">
                <a:solidFill>
                  <a:srgbClr val="CC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zh-CN" altLang="zh-CN" sz="3600" b="0">
                    <a:solidFill>
                      <a:srgbClr val="FF3300"/>
                    </a:solidFill>
                    <a:ea typeface="黑体" panose="02010609060101010101" pitchFamily="49" charset="-122"/>
                  </a:rPr>
                  <a:t>    做一做</a:t>
                </a:r>
                <a:endParaRPr lang="zh-CN" altLang="zh-CN" sz="3600" b="0" baseline="-25000">
                  <a:solidFill>
                    <a:srgbClr val="FF3300"/>
                  </a:solidFill>
                  <a:ea typeface="黑体" panose="02010609060101010101" pitchFamily="49" charset="-122"/>
                </a:endParaRPr>
              </a:p>
            </p:txBody>
          </p:sp>
          <p:sp>
            <p:nvSpPr>
              <p:cNvPr id="18438" name="Rectangle 6" descr="PE03255_"/>
              <p:cNvSpPr>
                <a:spLocks noChangeArrowheads="1"/>
              </p:cNvSpPr>
              <p:nvPr/>
            </p:nvSpPr>
            <p:spPr bwMode="auto">
              <a:xfrm>
                <a:off x="1682" y="0"/>
                <a:ext cx="135" cy="21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blipFill dpi="0" rotWithShape="0">
                      <a:blip r:embed="rId2"/>
                      <a:srcRect/>
                      <a:stretch>
                        <a:fillRect/>
                      </a:stretch>
                    </a:blip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0" hangingPunct="0"/>
                <a:endParaRPr lang="zh-CN" altLang="zh-CN" sz="36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ea typeface="BatangChe" panose="02030609000101010101" pitchFamily="49" charset="-127"/>
                </a:endParaRPr>
              </a:p>
            </p:txBody>
          </p:sp>
        </p:grpSp>
        <p:pic>
          <p:nvPicPr>
            <p:cNvPr id="18439" name="Picture 7" descr="678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84" y="84"/>
              <a:ext cx="924" cy="4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8440" name="Text Box 8"/>
          <p:cNvSpPr txBox="1">
            <a:spLocks noChangeArrowheads="1"/>
          </p:cNvSpPr>
          <p:nvPr/>
        </p:nvSpPr>
        <p:spPr bwMode="auto">
          <a:xfrm>
            <a:off x="685800" y="5137150"/>
            <a:ext cx="7702550" cy="1416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Blip>
                <a:blip r:embed="rId4"/>
              </a:buBlip>
            </a:pPr>
            <a:r>
              <a:rPr lang="zh-CN" altLang="zh-CN" sz="2800" b="0">
                <a:solidFill>
                  <a:srgbClr val="0066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锐角三角形的外心位于三角形</a:t>
            </a:r>
            <a:r>
              <a:rPr lang="zh-CN" altLang="zh-CN" sz="2800" b="0">
                <a:solidFill>
                  <a:srgbClr val="FF006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内</a:t>
            </a:r>
            <a:r>
              <a:rPr lang="zh-CN" altLang="zh-CN" sz="2800" b="0">
                <a:solidFill>
                  <a:srgbClr val="0066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,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Blip>
                <a:blip r:embed="rId4"/>
              </a:buBlip>
            </a:pPr>
            <a:r>
              <a:rPr lang="zh-CN" altLang="zh-CN" sz="2800" b="0">
                <a:solidFill>
                  <a:srgbClr val="0066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直角三角形的外心位于直角三角形</a:t>
            </a:r>
            <a:r>
              <a:rPr lang="zh-CN" altLang="zh-CN" sz="2800" b="0">
                <a:solidFill>
                  <a:srgbClr val="FF006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斜边中点</a:t>
            </a:r>
            <a:r>
              <a:rPr lang="zh-CN" altLang="zh-CN" sz="2800" b="0">
                <a:solidFill>
                  <a:srgbClr val="0066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,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Blip>
                <a:blip r:embed="rId4"/>
              </a:buBlip>
            </a:pPr>
            <a:r>
              <a:rPr lang="zh-CN" altLang="zh-CN" sz="2800" b="0">
                <a:solidFill>
                  <a:srgbClr val="0066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钝角三角形的外心位于三角形</a:t>
            </a:r>
            <a:r>
              <a:rPr lang="zh-CN" altLang="zh-CN" sz="2800" b="0">
                <a:solidFill>
                  <a:srgbClr val="FF006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外</a:t>
            </a:r>
            <a:r>
              <a:rPr lang="zh-CN" altLang="zh-CN" sz="2800" b="0">
                <a:solidFill>
                  <a:srgbClr val="0066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.</a:t>
            </a:r>
          </a:p>
        </p:txBody>
      </p:sp>
      <p:grpSp>
        <p:nvGrpSpPr>
          <p:cNvPr id="18441" name="Group 9"/>
          <p:cNvGrpSpPr>
            <a:grpSpLocks/>
          </p:cNvGrpSpPr>
          <p:nvPr/>
        </p:nvGrpSpPr>
        <p:grpSpPr bwMode="auto">
          <a:xfrm>
            <a:off x="457200" y="2438400"/>
            <a:ext cx="2743200" cy="2209800"/>
            <a:chOff x="0" y="0"/>
            <a:chExt cx="1728" cy="1392"/>
          </a:xfrm>
        </p:grpSpPr>
        <p:sp>
          <p:nvSpPr>
            <p:cNvPr id="18442" name="Text Box 10"/>
            <p:cNvSpPr txBox="1">
              <a:spLocks noChangeArrowheads="1"/>
            </p:cNvSpPr>
            <p:nvPr/>
          </p:nvSpPr>
          <p:spPr bwMode="auto">
            <a:xfrm>
              <a:off x="1008" y="0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/>
              <a:r>
                <a:rPr lang="zh-CN" altLang="zh-CN" sz="2400">
                  <a:latin typeface="Tahoma" panose="020B0604030504040204" pitchFamily="34" charset="0"/>
                </a:rPr>
                <a:t>A</a:t>
              </a:r>
            </a:p>
          </p:txBody>
        </p:sp>
        <p:sp>
          <p:nvSpPr>
            <p:cNvPr id="18443" name="Text Box 11"/>
            <p:cNvSpPr txBox="1">
              <a:spLocks noChangeArrowheads="1"/>
            </p:cNvSpPr>
            <p:nvPr/>
          </p:nvSpPr>
          <p:spPr bwMode="auto">
            <a:xfrm>
              <a:off x="0" y="105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/>
              <a:r>
                <a:rPr lang="zh-CN" altLang="zh-CN" sz="2400">
                  <a:latin typeface="Tahoma" panose="020B0604030504040204" pitchFamily="34" charset="0"/>
                </a:rPr>
                <a:t>B</a:t>
              </a:r>
            </a:p>
          </p:txBody>
        </p:sp>
        <p:sp>
          <p:nvSpPr>
            <p:cNvPr id="18444" name="Text Box 12"/>
            <p:cNvSpPr txBox="1">
              <a:spLocks noChangeArrowheads="1"/>
            </p:cNvSpPr>
            <p:nvPr/>
          </p:nvSpPr>
          <p:spPr bwMode="auto">
            <a:xfrm>
              <a:off x="1440" y="1104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/>
              <a:r>
                <a:rPr lang="zh-CN" altLang="zh-CN" sz="2400">
                  <a:latin typeface="Tahoma" panose="020B0604030504040204" pitchFamily="34" charset="0"/>
                </a:rPr>
                <a:t>C</a:t>
              </a:r>
            </a:p>
          </p:txBody>
        </p:sp>
        <p:sp>
          <p:nvSpPr>
            <p:cNvPr id="18445" name="Line 13"/>
            <p:cNvSpPr>
              <a:spLocks noChangeShapeType="1"/>
            </p:cNvSpPr>
            <p:nvPr/>
          </p:nvSpPr>
          <p:spPr bwMode="auto">
            <a:xfrm>
              <a:off x="288" y="1152"/>
              <a:ext cx="1104" cy="0"/>
            </a:xfrm>
            <a:prstGeom prst="line">
              <a:avLst/>
            </a:prstGeom>
            <a:noFill/>
            <a:ln w="952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18446" name="Line 14"/>
            <p:cNvSpPr>
              <a:spLocks noChangeShapeType="1"/>
            </p:cNvSpPr>
            <p:nvPr/>
          </p:nvSpPr>
          <p:spPr bwMode="auto">
            <a:xfrm flipH="1">
              <a:off x="288" y="288"/>
              <a:ext cx="768" cy="864"/>
            </a:xfrm>
            <a:prstGeom prst="line">
              <a:avLst/>
            </a:prstGeom>
            <a:noFill/>
            <a:ln w="952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18447" name="Line 15"/>
            <p:cNvSpPr>
              <a:spLocks noChangeShapeType="1"/>
            </p:cNvSpPr>
            <p:nvPr/>
          </p:nvSpPr>
          <p:spPr bwMode="auto">
            <a:xfrm>
              <a:off x="1056" y="288"/>
              <a:ext cx="336" cy="864"/>
            </a:xfrm>
            <a:prstGeom prst="line">
              <a:avLst/>
            </a:prstGeom>
            <a:noFill/>
            <a:ln w="952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</p:grpSp>
      <p:grpSp>
        <p:nvGrpSpPr>
          <p:cNvPr id="18448" name="Group 16"/>
          <p:cNvGrpSpPr>
            <a:grpSpLocks/>
          </p:cNvGrpSpPr>
          <p:nvPr/>
        </p:nvGrpSpPr>
        <p:grpSpPr bwMode="auto">
          <a:xfrm>
            <a:off x="838200" y="2819400"/>
            <a:ext cx="1962150" cy="1962150"/>
            <a:chOff x="0" y="0"/>
            <a:chExt cx="1524" cy="1524"/>
          </a:xfrm>
        </p:grpSpPr>
        <p:sp>
          <p:nvSpPr>
            <p:cNvPr id="18449" name="Oval 17"/>
            <p:cNvSpPr>
              <a:spLocks noChangeArrowheads="1"/>
            </p:cNvSpPr>
            <p:nvPr/>
          </p:nvSpPr>
          <p:spPr bwMode="auto">
            <a:xfrm>
              <a:off x="0" y="0"/>
              <a:ext cx="1524" cy="1524"/>
            </a:xfrm>
            <a:prstGeom prst="ellipse">
              <a:avLst/>
            </a:prstGeom>
            <a:noFill/>
            <a:ln w="381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8450" name="Text Box 18"/>
            <p:cNvSpPr txBox="1">
              <a:spLocks noChangeArrowheads="1"/>
            </p:cNvSpPr>
            <p:nvPr/>
          </p:nvSpPr>
          <p:spPr bwMode="auto">
            <a:xfrm>
              <a:off x="672" y="576"/>
              <a:ext cx="576" cy="3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/>
              <a:r>
                <a:rPr lang="zh-CN" altLang="zh-CN" sz="1000" b="0">
                  <a:solidFill>
                    <a:schemeClr val="hlink"/>
                  </a:solidFill>
                  <a:latin typeface="Tahoma" panose="020B0604030504040204" pitchFamily="34" charset="0"/>
                </a:rPr>
                <a:t>●</a:t>
              </a:r>
              <a:r>
                <a:rPr lang="zh-CN" altLang="zh-CN" sz="2400" b="0">
                  <a:latin typeface="Tahoma" panose="020B0604030504040204" pitchFamily="34" charset="0"/>
                </a:rPr>
                <a:t>O</a:t>
              </a:r>
              <a:endParaRPr lang="zh-CN" altLang="zh-CN" sz="1000" b="0">
                <a:latin typeface="Tahoma" panose="020B0604030504040204" pitchFamily="34" charset="0"/>
              </a:endParaRPr>
            </a:p>
          </p:txBody>
        </p:sp>
      </p:grpSp>
      <p:grpSp>
        <p:nvGrpSpPr>
          <p:cNvPr id="18451" name="Group 19"/>
          <p:cNvGrpSpPr>
            <a:grpSpLocks/>
          </p:cNvGrpSpPr>
          <p:nvPr/>
        </p:nvGrpSpPr>
        <p:grpSpPr bwMode="auto">
          <a:xfrm>
            <a:off x="6324600" y="2895600"/>
            <a:ext cx="2057400" cy="2133600"/>
            <a:chOff x="0" y="0"/>
            <a:chExt cx="1296" cy="1344"/>
          </a:xfrm>
        </p:grpSpPr>
        <p:sp>
          <p:nvSpPr>
            <p:cNvPr id="18452" name="Line 20"/>
            <p:cNvSpPr>
              <a:spLocks noChangeShapeType="1"/>
            </p:cNvSpPr>
            <p:nvPr/>
          </p:nvSpPr>
          <p:spPr bwMode="auto">
            <a:xfrm flipV="1">
              <a:off x="480" y="1141"/>
              <a:ext cx="479" cy="1"/>
            </a:xfrm>
            <a:prstGeom prst="line">
              <a:avLst/>
            </a:prstGeom>
            <a:noFill/>
            <a:ln w="952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18453" name="Line 21"/>
            <p:cNvSpPr>
              <a:spLocks noChangeShapeType="1"/>
            </p:cNvSpPr>
            <p:nvPr/>
          </p:nvSpPr>
          <p:spPr bwMode="auto">
            <a:xfrm flipH="1" flipV="1">
              <a:off x="192" y="240"/>
              <a:ext cx="288" cy="912"/>
            </a:xfrm>
            <a:prstGeom prst="line">
              <a:avLst/>
            </a:prstGeom>
            <a:noFill/>
            <a:ln w="952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18454" name="Line 22"/>
            <p:cNvSpPr>
              <a:spLocks noChangeShapeType="1"/>
            </p:cNvSpPr>
            <p:nvPr/>
          </p:nvSpPr>
          <p:spPr bwMode="auto">
            <a:xfrm flipH="1" flipV="1">
              <a:off x="203" y="263"/>
              <a:ext cx="757" cy="889"/>
            </a:xfrm>
            <a:prstGeom prst="line">
              <a:avLst/>
            </a:prstGeom>
            <a:noFill/>
            <a:ln w="952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18455" name="Text Box 23"/>
            <p:cNvSpPr txBox="1">
              <a:spLocks noChangeArrowheads="1"/>
            </p:cNvSpPr>
            <p:nvPr/>
          </p:nvSpPr>
          <p:spPr bwMode="auto">
            <a:xfrm>
              <a:off x="0" y="0"/>
              <a:ext cx="2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/>
              <a:r>
                <a:rPr lang="zh-CN" altLang="zh-CN" sz="2400" b="0">
                  <a:latin typeface="Tahoma" panose="020B0604030504040204" pitchFamily="34" charset="0"/>
                </a:rPr>
                <a:t>A</a:t>
              </a:r>
            </a:p>
          </p:txBody>
        </p:sp>
        <p:sp>
          <p:nvSpPr>
            <p:cNvPr id="18456" name="Text Box 24"/>
            <p:cNvSpPr txBox="1">
              <a:spLocks noChangeArrowheads="1"/>
            </p:cNvSpPr>
            <p:nvPr/>
          </p:nvSpPr>
          <p:spPr bwMode="auto">
            <a:xfrm>
              <a:off x="288" y="1056"/>
              <a:ext cx="2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/>
              <a:r>
                <a:rPr lang="zh-CN" altLang="zh-CN" sz="2400" b="0">
                  <a:latin typeface="Tahoma" panose="020B0604030504040204" pitchFamily="34" charset="0"/>
                </a:rPr>
                <a:t>B</a:t>
              </a:r>
            </a:p>
          </p:txBody>
        </p:sp>
        <p:sp>
          <p:nvSpPr>
            <p:cNvPr id="18457" name="Text Box 25"/>
            <p:cNvSpPr txBox="1">
              <a:spLocks noChangeArrowheads="1"/>
            </p:cNvSpPr>
            <p:nvPr/>
          </p:nvSpPr>
          <p:spPr bwMode="auto">
            <a:xfrm>
              <a:off x="1056" y="1008"/>
              <a:ext cx="2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/>
              <a:r>
                <a:rPr lang="zh-CN" altLang="zh-CN" sz="2400" b="0">
                  <a:latin typeface="Tahoma" panose="020B0604030504040204" pitchFamily="34" charset="0"/>
                </a:rPr>
                <a:t>C</a:t>
              </a:r>
            </a:p>
          </p:txBody>
        </p:sp>
      </p:grpSp>
      <p:grpSp>
        <p:nvGrpSpPr>
          <p:cNvPr id="18458" name="Group 26"/>
          <p:cNvGrpSpPr>
            <a:grpSpLocks/>
          </p:cNvGrpSpPr>
          <p:nvPr/>
        </p:nvGrpSpPr>
        <p:grpSpPr bwMode="auto">
          <a:xfrm>
            <a:off x="3429000" y="2971800"/>
            <a:ext cx="2286000" cy="1752600"/>
            <a:chOff x="0" y="0"/>
            <a:chExt cx="1440" cy="1104"/>
          </a:xfrm>
        </p:grpSpPr>
        <p:sp>
          <p:nvSpPr>
            <p:cNvPr id="18459" name="AutoShape 27"/>
            <p:cNvSpPr>
              <a:spLocks noChangeArrowheads="1"/>
            </p:cNvSpPr>
            <p:nvPr/>
          </p:nvSpPr>
          <p:spPr bwMode="auto">
            <a:xfrm>
              <a:off x="214" y="192"/>
              <a:ext cx="1009" cy="680"/>
            </a:xfrm>
            <a:prstGeom prst="rtTriangle">
              <a:avLst/>
            </a:prstGeom>
            <a:noFill/>
            <a:ln w="9525" cmpd="sng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8460" name="Text Box 28"/>
            <p:cNvSpPr txBox="1">
              <a:spLocks noChangeArrowheads="1"/>
            </p:cNvSpPr>
            <p:nvPr/>
          </p:nvSpPr>
          <p:spPr bwMode="auto">
            <a:xfrm>
              <a:off x="1200" y="816"/>
              <a:ext cx="2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/>
              <a:r>
                <a:rPr lang="zh-CN" altLang="zh-CN" sz="2400" b="0">
                  <a:latin typeface="Tahoma" panose="020B0604030504040204" pitchFamily="34" charset="0"/>
                </a:rPr>
                <a:t>C</a:t>
              </a:r>
            </a:p>
          </p:txBody>
        </p:sp>
        <p:sp>
          <p:nvSpPr>
            <p:cNvPr id="18461" name="Text Box 29"/>
            <p:cNvSpPr txBox="1">
              <a:spLocks noChangeArrowheads="1"/>
            </p:cNvSpPr>
            <p:nvPr/>
          </p:nvSpPr>
          <p:spPr bwMode="auto">
            <a:xfrm>
              <a:off x="0" y="0"/>
              <a:ext cx="2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/>
              <a:r>
                <a:rPr lang="zh-CN" altLang="zh-CN" sz="2400" b="0">
                  <a:latin typeface="Tahoma" panose="020B0604030504040204" pitchFamily="34" charset="0"/>
                </a:rPr>
                <a:t>A</a:t>
              </a:r>
            </a:p>
          </p:txBody>
        </p:sp>
        <p:sp>
          <p:nvSpPr>
            <p:cNvPr id="18462" name="Text Box 30"/>
            <p:cNvSpPr txBox="1">
              <a:spLocks noChangeArrowheads="1"/>
            </p:cNvSpPr>
            <p:nvPr/>
          </p:nvSpPr>
          <p:spPr bwMode="auto">
            <a:xfrm>
              <a:off x="0" y="816"/>
              <a:ext cx="2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/>
              <a:r>
                <a:rPr lang="zh-CN" altLang="zh-CN" sz="2400" b="0">
                  <a:latin typeface="Tahoma" panose="020B0604030504040204" pitchFamily="34" charset="0"/>
                </a:rPr>
                <a:t>B</a:t>
              </a:r>
            </a:p>
          </p:txBody>
        </p:sp>
        <p:sp>
          <p:nvSpPr>
            <p:cNvPr id="18463" name="Text Box 31"/>
            <p:cNvSpPr txBox="1">
              <a:spLocks noChangeArrowheads="1"/>
            </p:cNvSpPr>
            <p:nvPr/>
          </p:nvSpPr>
          <p:spPr bwMode="auto">
            <a:xfrm>
              <a:off x="156" y="624"/>
              <a:ext cx="2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/>
              <a:r>
                <a:rPr lang="zh-CN" altLang="zh-CN" sz="2400" b="0">
                  <a:latin typeface="Tahoma" panose="020B0604030504040204" pitchFamily="34" charset="0"/>
                </a:rPr>
                <a:t>┐</a:t>
              </a:r>
            </a:p>
          </p:txBody>
        </p:sp>
      </p:grpSp>
      <p:grpSp>
        <p:nvGrpSpPr>
          <p:cNvPr id="18464" name="Group 32"/>
          <p:cNvGrpSpPr>
            <a:grpSpLocks/>
          </p:cNvGrpSpPr>
          <p:nvPr/>
        </p:nvGrpSpPr>
        <p:grpSpPr bwMode="auto">
          <a:xfrm>
            <a:off x="3600450" y="2819400"/>
            <a:ext cx="1962150" cy="1962150"/>
            <a:chOff x="0" y="0"/>
            <a:chExt cx="1524" cy="1524"/>
          </a:xfrm>
        </p:grpSpPr>
        <p:sp>
          <p:nvSpPr>
            <p:cNvPr id="18465" name="Oval 33"/>
            <p:cNvSpPr>
              <a:spLocks noChangeArrowheads="1"/>
            </p:cNvSpPr>
            <p:nvPr/>
          </p:nvSpPr>
          <p:spPr bwMode="auto">
            <a:xfrm>
              <a:off x="0" y="0"/>
              <a:ext cx="1524" cy="1524"/>
            </a:xfrm>
            <a:prstGeom prst="ellipse">
              <a:avLst/>
            </a:prstGeom>
            <a:noFill/>
            <a:ln w="381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8466" name="Text Box 34"/>
            <p:cNvSpPr txBox="1">
              <a:spLocks noChangeArrowheads="1"/>
            </p:cNvSpPr>
            <p:nvPr/>
          </p:nvSpPr>
          <p:spPr bwMode="auto">
            <a:xfrm>
              <a:off x="672" y="576"/>
              <a:ext cx="576" cy="3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/>
              <a:r>
                <a:rPr lang="zh-CN" altLang="zh-CN" sz="1000" b="0">
                  <a:solidFill>
                    <a:schemeClr val="hlink"/>
                  </a:solidFill>
                  <a:latin typeface="Tahoma" panose="020B0604030504040204" pitchFamily="34" charset="0"/>
                </a:rPr>
                <a:t>●</a:t>
              </a:r>
              <a:r>
                <a:rPr lang="zh-CN" altLang="zh-CN" sz="2400" b="0">
                  <a:latin typeface="Tahoma" panose="020B0604030504040204" pitchFamily="34" charset="0"/>
                </a:rPr>
                <a:t>O</a:t>
              </a:r>
              <a:endParaRPr lang="zh-CN" altLang="zh-CN" sz="1000" b="0">
                <a:latin typeface="Tahoma" panose="020B0604030504040204" pitchFamily="34" charset="0"/>
              </a:endParaRPr>
            </a:p>
          </p:txBody>
        </p:sp>
      </p:grpSp>
      <p:grpSp>
        <p:nvGrpSpPr>
          <p:cNvPr id="18467" name="Group 35"/>
          <p:cNvGrpSpPr>
            <a:grpSpLocks/>
          </p:cNvGrpSpPr>
          <p:nvPr/>
        </p:nvGrpSpPr>
        <p:grpSpPr bwMode="auto">
          <a:xfrm>
            <a:off x="6496050" y="2819400"/>
            <a:ext cx="1962150" cy="1962150"/>
            <a:chOff x="0" y="0"/>
            <a:chExt cx="1524" cy="1524"/>
          </a:xfrm>
        </p:grpSpPr>
        <p:sp>
          <p:nvSpPr>
            <p:cNvPr id="18468" name="Oval 36"/>
            <p:cNvSpPr>
              <a:spLocks noChangeArrowheads="1"/>
            </p:cNvSpPr>
            <p:nvPr/>
          </p:nvSpPr>
          <p:spPr bwMode="auto">
            <a:xfrm>
              <a:off x="0" y="0"/>
              <a:ext cx="1524" cy="1524"/>
            </a:xfrm>
            <a:prstGeom prst="ellipse">
              <a:avLst/>
            </a:prstGeom>
            <a:noFill/>
            <a:ln w="381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8469" name="Text Box 37"/>
            <p:cNvSpPr txBox="1">
              <a:spLocks noChangeArrowheads="1"/>
            </p:cNvSpPr>
            <p:nvPr/>
          </p:nvSpPr>
          <p:spPr bwMode="auto">
            <a:xfrm>
              <a:off x="672" y="576"/>
              <a:ext cx="576" cy="3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/>
              <a:r>
                <a:rPr lang="zh-CN" altLang="zh-CN" sz="1000" b="0">
                  <a:solidFill>
                    <a:schemeClr val="hlink"/>
                  </a:solidFill>
                  <a:latin typeface="Tahoma" panose="020B0604030504040204" pitchFamily="34" charset="0"/>
                </a:rPr>
                <a:t>●</a:t>
              </a:r>
              <a:r>
                <a:rPr lang="zh-CN" altLang="zh-CN" sz="2400" b="0">
                  <a:latin typeface="Tahoma" panose="020B0604030504040204" pitchFamily="34" charset="0"/>
                </a:rPr>
                <a:t>O</a:t>
              </a:r>
              <a:endParaRPr lang="zh-CN" altLang="zh-CN" sz="1000" b="0">
                <a:latin typeface="Tahoma" panose="020B0604030504040204" pitchFamily="34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8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8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8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0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 bwMode="auto"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8" name="Group 2"/>
          <p:cNvGrpSpPr>
            <a:grpSpLocks/>
          </p:cNvGrpSpPr>
          <p:nvPr/>
        </p:nvGrpSpPr>
        <p:grpSpPr bwMode="auto">
          <a:xfrm>
            <a:off x="762000" y="152400"/>
            <a:ext cx="3981450" cy="839788"/>
            <a:chOff x="0" y="0"/>
            <a:chExt cx="2508" cy="529"/>
          </a:xfrm>
        </p:grpSpPr>
        <p:grpSp>
          <p:nvGrpSpPr>
            <p:cNvPr id="19459" name="Group 3"/>
            <p:cNvGrpSpPr>
              <a:grpSpLocks/>
            </p:cNvGrpSpPr>
            <p:nvPr/>
          </p:nvGrpSpPr>
          <p:grpSpPr bwMode="auto">
            <a:xfrm rot="24352">
              <a:off x="0" y="0"/>
              <a:ext cx="1603" cy="529"/>
              <a:chOff x="0" y="0"/>
              <a:chExt cx="2112" cy="282"/>
            </a:xfrm>
          </p:grpSpPr>
          <p:sp>
            <p:nvSpPr>
              <p:cNvPr id="19460" name="Rectangle 4"/>
              <p:cNvSpPr>
                <a:spLocks noChangeArrowheads="1"/>
              </p:cNvSpPr>
              <p:nvPr/>
            </p:nvSpPr>
            <p:spPr bwMode="auto">
              <a:xfrm>
                <a:off x="0" y="54"/>
                <a:ext cx="2112" cy="228"/>
              </a:xfrm>
              <a:prstGeom prst="rect">
                <a:avLst/>
              </a:prstGeom>
              <a:gradFill rotWithShape="0">
                <a:gsLst>
                  <a:gs pos="0">
                    <a:srgbClr val="FFCC99"/>
                  </a:gs>
                  <a:gs pos="100000">
                    <a:srgbClr val="FFFFFF"/>
                  </a:gs>
                </a:gsLst>
                <a:path path="shape">
                  <a:fillToRect l="50000" t="50000" r="50000" b="50000"/>
                </a:path>
              </a:gradFill>
              <a:ln w="38100" cmpd="sng">
                <a:solidFill>
                  <a:srgbClr val="CC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zh-CN" altLang="zh-CN" sz="3600" b="0">
                    <a:solidFill>
                      <a:srgbClr val="FF3300"/>
                    </a:solidFill>
                    <a:ea typeface="黑体" panose="02010609060101010101" pitchFamily="49" charset="-122"/>
                  </a:rPr>
                  <a:t>    练一练</a:t>
                </a:r>
                <a:endParaRPr lang="zh-CN" altLang="zh-CN" sz="3600" b="0" baseline="-25000">
                  <a:solidFill>
                    <a:srgbClr val="FF3300"/>
                  </a:solidFill>
                  <a:ea typeface="黑体" panose="02010609060101010101" pitchFamily="49" charset="-122"/>
                </a:endParaRPr>
              </a:p>
            </p:txBody>
          </p:sp>
          <p:sp>
            <p:nvSpPr>
              <p:cNvPr id="19461" name="Rectangle 5" descr="PE03255_"/>
              <p:cNvSpPr>
                <a:spLocks noChangeArrowheads="1"/>
              </p:cNvSpPr>
              <p:nvPr/>
            </p:nvSpPr>
            <p:spPr bwMode="auto">
              <a:xfrm>
                <a:off x="1682" y="0"/>
                <a:ext cx="135" cy="21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blipFill dpi="0" rotWithShape="0">
                      <a:blip r:embed="rId2"/>
                      <a:srcRect/>
                      <a:stretch>
                        <a:fillRect/>
                      </a:stretch>
                    </a:blip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0" hangingPunct="0"/>
                <a:endParaRPr lang="zh-CN" altLang="zh-CN" sz="360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panose="020B0604020202020204" pitchFamily="34" charset="0"/>
                  <a:ea typeface="BatangChe" panose="02030609000101010101" pitchFamily="49" charset="-127"/>
                </a:endParaRPr>
              </a:p>
            </p:txBody>
          </p:sp>
        </p:grpSp>
        <p:pic>
          <p:nvPicPr>
            <p:cNvPr id="19462" name="Picture 6" descr="678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84" y="84"/>
              <a:ext cx="924" cy="4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457200" y="990600"/>
            <a:ext cx="8077200" cy="2655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zh-CN" sz="2800" b="0"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zh-CN" altLang="zh-CN" sz="2800" b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1、判断下列说法是否正确</a:t>
            </a:r>
          </a:p>
          <a:p>
            <a:pPr>
              <a:lnSpc>
                <a:spcPct val="120000"/>
              </a:lnSpc>
            </a:pPr>
            <a:r>
              <a:rPr lang="zh-CN" altLang="zh-CN" sz="2800" b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(1)任意的一个三角形一定有一个外接圆(    ).</a:t>
            </a:r>
          </a:p>
          <a:p>
            <a:pPr>
              <a:lnSpc>
                <a:spcPct val="120000"/>
              </a:lnSpc>
            </a:pPr>
            <a:r>
              <a:rPr lang="zh-CN" altLang="zh-CN" sz="2800" b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(2)任意一个圆有且只有一个内接三角形(    )</a:t>
            </a:r>
          </a:p>
          <a:p>
            <a:pPr>
              <a:lnSpc>
                <a:spcPct val="120000"/>
              </a:lnSpc>
            </a:pPr>
            <a:r>
              <a:rPr lang="zh-CN" altLang="zh-CN" sz="2800" b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(3)经过三点一定可以确定一个圆(    )</a:t>
            </a:r>
          </a:p>
          <a:p>
            <a:pPr>
              <a:lnSpc>
                <a:spcPct val="120000"/>
              </a:lnSpc>
            </a:pPr>
            <a:r>
              <a:rPr lang="zh-CN" altLang="zh-CN" sz="2800" b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(4)三角形的外心到三角形各顶点的距离相等(   )</a:t>
            </a:r>
          </a:p>
        </p:txBody>
      </p:sp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304800" y="3719513"/>
            <a:ext cx="8077200" cy="214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674688" indent="-674688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865188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055688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20000"/>
              </a:lnSpc>
            </a:pPr>
            <a:r>
              <a:rPr lang="zh-CN" altLang="zh-CN" sz="2800" b="0" dirty="0"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zh-CN" altLang="zh-CN" sz="2800" b="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2、若一个三角形的外心在一边上，则此三角形的   形状为(     )</a:t>
            </a:r>
          </a:p>
          <a:p>
            <a:pPr>
              <a:lnSpc>
                <a:spcPct val="120000"/>
              </a:lnSpc>
            </a:pPr>
            <a:r>
              <a:rPr lang="zh-CN" altLang="zh-CN" sz="2800" b="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A、锐角三角形     B、直角三角形 </a:t>
            </a:r>
          </a:p>
          <a:p>
            <a:pPr>
              <a:lnSpc>
                <a:spcPct val="120000"/>
              </a:lnSpc>
            </a:pPr>
            <a:r>
              <a:rPr lang="zh-CN" altLang="zh-CN" sz="2800" b="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C、钝角三角形     D、等腰三角形</a:t>
            </a:r>
          </a:p>
        </p:txBody>
      </p:sp>
      <p:sp>
        <p:nvSpPr>
          <p:cNvPr id="19465" name="Text Box 9"/>
          <p:cNvSpPr txBox="1">
            <a:spLocks noChangeArrowheads="1"/>
          </p:cNvSpPr>
          <p:nvPr/>
        </p:nvSpPr>
        <p:spPr bwMode="auto">
          <a:xfrm>
            <a:off x="7086600" y="1524000"/>
            <a:ext cx="457200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zh-CN" sz="3200">
                <a:solidFill>
                  <a:srgbClr val="FF33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√</a:t>
            </a:r>
          </a:p>
        </p:txBody>
      </p:sp>
      <p:sp>
        <p:nvSpPr>
          <p:cNvPr id="19466" name="Rectangle 10"/>
          <p:cNvSpPr>
            <a:spLocks noChangeArrowheads="1"/>
          </p:cNvSpPr>
          <p:nvPr/>
        </p:nvSpPr>
        <p:spPr bwMode="auto">
          <a:xfrm>
            <a:off x="7078663" y="2070100"/>
            <a:ext cx="59213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altLang="zh-CN" sz="3200">
                <a:solidFill>
                  <a:srgbClr val="FF33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×</a:t>
            </a:r>
          </a:p>
        </p:txBody>
      </p:sp>
      <p:sp>
        <p:nvSpPr>
          <p:cNvPr id="19467" name="Rectangle 11"/>
          <p:cNvSpPr>
            <a:spLocks noChangeArrowheads="1"/>
          </p:cNvSpPr>
          <p:nvPr/>
        </p:nvSpPr>
        <p:spPr bwMode="auto">
          <a:xfrm>
            <a:off x="5888038" y="2555875"/>
            <a:ext cx="59213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altLang="zh-CN" sz="3200">
                <a:solidFill>
                  <a:srgbClr val="FF33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×</a:t>
            </a:r>
          </a:p>
        </p:txBody>
      </p:sp>
      <p:sp>
        <p:nvSpPr>
          <p:cNvPr id="19468" name="Text Box 12"/>
          <p:cNvSpPr txBox="1">
            <a:spLocks noChangeArrowheads="1"/>
          </p:cNvSpPr>
          <p:nvPr/>
        </p:nvSpPr>
        <p:spPr bwMode="auto">
          <a:xfrm>
            <a:off x="7723188" y="3124200"/>
            <a:ext cx="457200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zh-CN" sz="3200">
                <a:solidFill>
                  <a:srgbClr val="FF33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√</a:t>
            </a:r>
          </a:p>
        </p:txBody>
      </p:sp>
      <p:sp>
        <p:nvSpPr>
          <p:cNvPr id="19469" name="Text Box 13"/>
          <p:cNvSpPr txBox="1">
            <a:spLocks noChangeArrowheads="1"/>
          </p:cNvSpPr>
          <p:nvPr/>
        </p:nvSpPr>
        <p:spPr bwMode="auto">
          <a:xfrm>
            <a:off x="2722563" y="4357688"/>
            <a:ext cx="457200" cy="48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zh-CN" sz="3200">
                <a:solidFill>
                  <a:srgbClr val="FF33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B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9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9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9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28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94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94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4" grpId="0" autoUpdateAnimBg="0"/>
      <p:bldP spid="19465" grpId="0" autoUpdateAnimBg="0"/>
      <p:bldP spid="19466" grpId="0" autoUpdateAnimBg="0"/>
      <p:bldP spid="19467" grpId="0" autoUpdateAnimBg="0"/>
      <p:bldP spid="19468" grpId="0" autoUpdateAnimBg="0"/>
      <p:bldP spid="19469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0">
                <a:solidFill>
                  <a:srgbClr val="FF0000"/>
                </a:solidFill>
                <a:ea typeface="黑体" panose="02010609060101010101" pitchFamily="49" charset="-122"/>
              </a:rPr>
              <a:t>总结</a:t>
            </a:r>
          </a:p>
        </p:txBody>
      </p:sp>
      <p:grpSp>
        <p:nvGrpSpPr>
          <p:cNvPr id="20484" name="Group 4"/>
          <p:cNvGrpSpPr>
            <a:grpSpLocks/>
          </p:cNvGrpSpPr>
          <p:nvPr/>
        </p:nvGrpSpPr>
        <p:grpSpPr bwMode="auto">
          <a:xfrm>
            <a:off x="1692275" y="2133600"/>
            <a:ext cx="5975350" cy="574675"/>
            <a:chOff x="0" y="0"/>
            <a:chExt cx="3764" cy="362"/>
          </a:xfrm>
        </p:grpSpPr>
        <p:sp>
          <p:nvSpPr>
            <p:cNvPr id="20485" name="Text Box 5"/>
            <p:cNvSpPr txBox="1">
              <a:spLocks noChangeArrowheads="1"/>
            </p:cNvSpPr>
            <p:nvPr/>
          </p:nvSpPr>
          <p:spPr bwMode="auto">
            <a:xfrm>
              <a:off x="0" y="0"/>
              <a:ext cx="3764" cy="32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zh-CN" altLang="zh-CN" sz="2800">
                  <a:solidFill>
                    <a:srgbClr val="0000FF"/>
                  </a:solidFill>
                  <a:latin typeface="Arial" panose="020B0604020202020204" pitchFamily="34" charset="0"/>
                </a:rPr>
                <a:t>点</a:t>
              </a:r>
              <a:r>
                <a:rPr lang="zh-CN" altLang="zh-CN" sz="2800" i="1">
                  <a:solidFill>
                    <a:srgbClr val="0000FF"/>
                  </a:solidFill>
                </a:rPr>
                <a:t>P</a:t>
              </a:r>
              <a:r>
                <a:rPr lang="zh-CN" altLang="zh-CN" sz="2800">
                  <a:solidFill>
                    <a:srgbClr val="0000FF"/>
                  </a:solidFill>
                  <a:latin typeface="Arial" panose="020B0604020202020204" pitchFamily="34" charset="0"/>
                </a:rPr>
                <a:t>在圆内                 </a:t>
              </a:r>
              <a:r>
                <a:rPr lang="zh-CN" altLang="zh-CN" sz="2800" i="1">
                  <a:solidFill>
                    <a:srgbClr val="0000FF"/>
                  </a:solidFill>
                </a:rPr>
                <a:t>OP </a:t>
              </a:r>
              <a:r>
                <a:rPr lang="zh-CN" altLang="zh-CN" sz="2800">
                  <a:solidFill>
                    <a:srgbClr val="0000FF"/>
                  </a:solidFill>
                </a:rPr>
                <a:t>＜ </a:t>
              </a:r>
              <a:r>
                <a:rPr lang="zh-CN" altLang="zh-CN" sz="2800" i="1">
                  <a:solidFill>
                    <a:srgbClr val="0000FF"/>
                  </a:solidFill>
                </a:rPr>
                <a:t>r</a:t>
              </a:r>
              <a:r>
                <a:rPr lang="zh-CN" altLang="zh-CN" sz="2800">
                  <a:solidFill>
                    <a:srgbClr val="0000FF"/>
                  </a:solidFill>
                  <a:latin typeface="Arial" panose="020B0604020202020204" pitchFamily="34" charset="0"/>
                </a:rPr>
                <a:t> ；    </a:t>
              </a:r>
            </a:p>
          </p:txBody>
        </p:sp>
        <p:graphicFrame>
          <p:nvGraphicFramePr>
            <p:cNvPr id="20486" name="Object 6"/>
            <p:cNvGraphicFramePr>
              <a:graphicFrameLocks noChangeAspect="1"/>
            </p:cNvGraphicFramePr>
            <p:nvPr/>
          </p:nvGraphicFramePr>
          <p:xfrm>
            <a:off x="1319" y="0"/>
            <a:ext cx="359" cy="3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499" name="Equation" r:id="rId3" imgW="215936" imgH="152519" progId="Equation.DSMT4">
                    <p:embed/>
                  </p:oleObj>
                </mc:Choice>
                <mc:Fallback>
                  <p:oleObj name="Equation" r:id="rId3" imgW="215936" imgH="152519" progId="Equation.DSMT4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19" y="0"/>
                          <a:ext cx="359" cy="36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0487" name="Group 7"/>
          <p:cNvGrpSpPr>
            <a:grpSpLocks/>
          </p:cNvGrpSpPr>
          <p:nvPr/>
        </p:nvGrpSpPr>
        <p:grpSpPr bwMode="auto">
          <a:xfrm>
            <a:off x="1763713" y="2708275"/>
            <a:ext cx="5761037" cy="576263"/>
            <a:chOff x="0" y="0"/>
            <a:chExt cx="3629" cy="363"/>
          </a:xfrm>
        </p:grpSpPr>
        <p:sp>
          <p:nvSpPr>
            <p:cNvPr id="20488" name="Text Box 8"/>
            <p:cNvSpPr txBox="1">
              <a:spLocks noChangeArrowheads="1"/>
            </p:cNvSpPr>
            <p:nvPr/>
          </p:nvSpPr>
          <p:spPr bwMode="auto">
            <a:xfrm>
              <a:off x="0" y="0"/>
              <a:ext cx="3629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zh-CN" sz="2800">
                  <a:solidFill>
                    <a:srgbClr val="0000FF"/>
                  </a:solidFill>
                  <a:latin typeface="Arial" panose="020B0604020202020204" pitchFamily="34" charset="0"/>
                </a:rPr>
                <a:t>点</a:t>
              </a:r>
              <a:r>
                <a:rPr lang="zh-CN" altLang="zh-CN" sz="2800" i="1">
                  <a:solidFill>
                    <a:srgbClr val="0000FF"/>
                  </a:solidFill>
                </a:rPr>
                <a:t>P</a:t>
              </a:r>
              <a:r>
                <a:rPr lang="zh-CN" altLang="zh-CN" sz="2800">
                  <a:solidFill>
                    <a:srgbClr val="0000FF"/>
                  </a:solidFill>
                  <a:latin typeface="Arial" panose="020B0604020202020204" pitchFamily="34" charset="0"/>
                </a:rPr>
                <a:t>在圆上             </a:t>
              </a:r>
              <a:r>
                <a:rPr lang="zh-CN" altLang="zh-CN" sz="2800" i="1">
                  <a:solidFill>
                    <a:srgbClr val="0000FF"/>
                  </a:solidFill>
                </a:rPr>
                <a:t>OP</a:t>
              </a:r>
              <a:r>
                <a:rPr lang="zh-CN" altLang="zh-CN" sz="2800">
                  <a:solidFill>
                    <a:srgbClr val="0000FF"/>
                  </a:solidFill>
                </a:rPr>
                <a:t>= </a:t>
              </a:r>
              <a:r>
                <a:rPr lang="zh-CN" altLang="zh-CN" sz="2800" i="1">
                  <a:solidFill>
                    <a:srgbClr val="0000FF"/>
                  </a:solidFill>
                </a:rPr>
                <a:t>r</a:t>
              </a:r>
              <a:r>
                <a:rPr lang="zh-CN" altLang="zh-CN" sz="2800">
                  <a:solidFill>
                    <a:srgbClr val="0000FF"/>
                  </a:solidFill>
                </a:rPr>
                <a:t>；</a:t>
              </a:r>
              <a:endParaRPr lang="zh-CN" altLang="zh-CN" sz="2800">
                <a:solidFill>
                  <a:srgbClr val="0000FF"/>
                </a:solidFill>
                <a:latin typeface="Arial" panose="020B0604020202020204" pitchFamily="34" charset="0"/>
              </a:endParaRPr>
            </a:p>
          </p:txBody>
        </p:sp>
        <p:graphicFrame>
          <p:nvGraphicFramePr>
            <p:cNvPr id="20489" name="Object 9"/>
            <p:cNvGraphicFramePr>
              <a:graphicFrameLocks noChangeAspect="1"/>
            </p:cNvGraphicFramePr>
            <p:nvPr/>
          </p:nvGraphicFramePr>
          <p:xfrm>
            <a:off x="1242" y="0"/>
            <a:ext cx="391" cy="3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00" name="Equation" r:id="rId5" imgW="215936" imgH="152519" progId="Equation.DSMT4">
                    <p:embed/>
                  </p:oleObj>
                </mc:Choice>
                <mc:Fallback>
                  <p:oleObj name="Equation" r:id="rId5" imgW="215936" imgH="152519" progId="Equation.DSMT4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42" y="0"/>
                          <a:ext cx="391" cy="3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0490" name="Group 10"/>
          <p:cNvGrpSpPr>
            <a:grpSpLocks/>
          </p:cNvGrpSpPr>
          <p:nvPr/>
        </p:nvGrpSpPr>
        <p:grpSpPr bwMode="auto">
          <a:xfrm>
            <a:off x="1763713" y="3319463"/>
            <a:ext cx="5256212" cy="541337"/>
            <a:chOff x="0" y="0"/>
            <a:chExt cx="3311" cy="341"/>
          </a:xfrm>
        </p:grpSpPr>
        <p:sp>
          <p:nvSpPr>
            <p:cNvPr id="20491" name="Text Box 11"/>
            <p:cNvSpPr txBox="1">
              <a:spLocks noChangeArrowheads="1"/>
            </p:cNvSpPr>
            <p:nvPr/>
          </p:nvSpPr>
          <p:spPr bwMode="auto">
            <a:xfrm>
              <a:off x="0" y="0"/>
              <a:ext cx="3311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zh-CN" sz="2800">
                  <a:solidFill>
                    <a:srgbClr val="0000FF"/>
                  </a:solidFill>
                  <a:latin typeface="Arial" panose="020B0604020202020204" pitchFamily="34" charset="0"/>
                </a:rPr>
                <a:t>点</a:t>
              </a:r>
              <a:r>
                <a:rPr lang="zh-CN" altLang="zh-CN" sz="2800" i="1">
                  <a:solidFill>
                    <a:srgbClr val="0000FF"/>
                  </a:solidFill>
                </a:rPr>
                <a:t>P</a:t>
              </a:r>
              <a:r>
                <a:rPr lang="zh-CN" altLang="zh-CN" sz="2800">
                  <a:solidFill>
                    <a:srgbClr val="0000FF"/>
                  </a:solidFill>
                  <a:latin typeface="Arial" panose="020B0604020202020204" pitchFamily="34" charset="0"/>
                </a:rPr>
                <a:t>在圆外             </a:t>
              </a:r>
              <a:r>
                <a:rPr lang="zh-CN" altLang="zh-CN" sz="2800" i="1">
                  <a:solidFill>
                    <a:srgbClr val="0000FF"/>
                  </a:solidFill>
                </a:rPr>
                <a:t>OP</a:t>
              </a:r>
              <a:r>
                <a:rPr lang="zh-CN" altLang="zh-CN" sz="2800">
                  <a:solidFill>
                    <a:srgbClr val="0000FF"/>
                  </a:solidFill>
                  <a:latin typeface="Arial" panose="020B0604020202020204" pitchFamily="34" charset="0"/>
                </a:rPr>
                <a:t>＞ </a:t>
              </a:r>
              <a:r>
                <a:rPr lang="zh-CN" altLang="zh-CN" sz="2800" i="1">
                  <a:solidFill>
                    <a:srgbClr val="0000FF"/>
                  </a:solidFill>
                </a:rPr>
                <a:t>r</a:t>
              </a:r>
              <a:r>
                <a:rPr lang="zh-CN" altLang="zh-CN" sz="2800">
                  <a:solidFill>
                    <a:srgbClr val="0000FF"/>
                  </a:solidFill>
                  <a:latin typeface="Arial" panose="020B0604020202020204" pitchFamily="34" charset="0"/>
                </a:rPr>
                <a:t>  .    </a:t>
              </a:r>
            </a:p>
          </p:txBody>
        </p:sp>
        <p:graphicFrame>
          <p:nvGraphicFramePr>
            <p:cNvPr id="20492" name="Object 12"/>
            <p:cNvGraphicFramePr>
              <a:graphicFrameLocks noChangeAspect="1"/>
            </p:cNvGraphicFramePr>
            <p:nvPr/>
          </p:nvGraphicFramePr>
          <p:xfrm>
            <a:off x="1278" y="0"/>
            <a:ext cx="491" cy="34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01" name="Equation" r:id="rId7" imgW="215936" imgH="152519" progId="Equation.DSMT4">
                    <p:embed/>
                  </p:oleObj>
                </mc:Choice>
                <mc:Fallback>
                  <p:oleObj name="Equation" r:id="rId7" imgW="215936" imgH="152519" progId="Equation.DSMT4">
                    <p:embed/>
                    <p:pic>
                      <p:nvPicPr>
                        <p:cNvPr id="0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78" y="0"/>
                          <a:ext cx="491" cy="34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作业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课堂：课本</a:t>
            </a:r>
            <a:r>
              <a:rPr lang="en-US" altLang="zh-CN"/>
              <a:t>:</a:t>
            </a:r>
          </a:p>
          <a:p>
            <a:r>
              <a:rPr lang="zh-CN" altLang="en-US"/>
              <a:t>家庭：高效：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539750" y="1052513"/>
            <a:ext cx="8207375" cy="1008062"/>
          </a:xfrm>
          <a:prstGeom prst="rect">
            <a:avLst/>
          </a:prstGeom>
          <a:solidFill>
            <a:schemeClr val="bg1"/>
          </a:solidFill>
          <a:ln w="28575">
            <a:solidFill>
              <a:srgbClr val="CC9900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1476375" y="1412875"/>
            <a:ext cx="67691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>
                <a:latin typeface="Arial" panose="020B0604020202020204" pitchFamily="34" charset="0"/>
              </a:rPr>
              <a:t>经过同一条直线三个点能作出一个圆吗？</a:t>
            </a:r>
          </a:p>
        </p:txBody>
      </p:sp>
      <p:grpSp>
        <p:nvGrpSpPr>
          <p:cNvPr id="22532" name="Group 4"/>
          <p:cNvGrpSpPr>
            <a:grpSpLocks/>
          </p:cNvGrpSpPr>
          <p:nvPr/>
        </p:nvGrpSpPr>
        <p:grpSpPr bwMode="auto">
          <a:xfrm>
            <a:off x="250825" y="476250"/>
            <a:ext cx="2305050" cy="889000"/>
            <a:chOff x="0" y="0"/>
            <a:chExt cx="1452" cy="560"/>
          </a:xfrm>
        </p:grpSpPr>
        <p:sp>
          <p:nvSpPr>
            <p:cNvPr id="22533" name="Rectangle 5"/>
            <p:cNvSpPr>
              <a:spLocks noChangeArrowheads="1"/>
            </p:cNvSpPr>
            <p:nvPr/>
          </p:nvSpPr>
          <p:spPr bwMode="auto">
            <a:xfrm>
              <a:off x="635" y="243"/>
              <a:ext cx="817" cy="181"/>
            </a:xfrm>
            <a:prstGeom prst="rect">
              <a:avLst/>
            </a:prstGeom>
            <a:solidFill>
              <a:srgbClr val="FFCC66"/>
            </a:solidFill>
            <a:ln w="9525">
              <a:solidFill>
                <a:srgbClr val="FFCC66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2534" name="Rectangle 6"/>
            <p:cNvSpPr>
              <a:spLocks noChangeArrowheads="1"/>
            </p:cNvSpPr>
            <p:nvPr/>
          </p:nvSpPr>
          <p:spPr bwMode="auto">
            <a:xfrm>
              <a:off x="227" y="16"/>
              <a:ext cx="408" cy="408"/>
            </a:xfrm>
            <a:prstGeom prst="rect">
              <a:avLst/>
            </a:prstGeom>
            <a:gradFill rotWithShape="1">
              <a:gsLst>
                <a:gs pos="0">
                  <a:srgbClr val="0000CC"/>
                </a:gs>
                <a:gs pos="100000">
                  <a:srgbClr val="0000FF"/>
                </a:gs>
              </a:gsLst>
              <a:path path="rect">
                <a:fillToRect r="100000" b="10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2535" name="未知" descr="u=2172131558,120469478&amp;gp=3"/>
            <p:cNvSpPr>
              <a:spLocks/>
            </p:cNvSpPr>
            <p:nvPr/>
          </p:nvSpPr>
          <p:spPr bwMode="auto">
            <a:xfrm>
              <a:off x="0" y="243"/>
              <a:ext cx="831" cy="309"/>
            </a:xfrm>
            <a:custGeom>
              <a:avLst/>
              <a:gdLst>
                <a:gd name="T0" fmla="*/ 15 w 566"/>
                <a:gd name="T1" fmla="*/ 211 h 309"/>
                <a:gd name="T2" fmla="*/ 151 w 566"/>
                <a:gd name="T3" fmla="*/ 30 h 309"/>
                <a:gd name="T4" fmla="*/ 423 w 566"/>
                <a:gd name="T5" fmla="*/ 30 h 309"/>
                <a:gd name="T6" fmla="*/ 559 w 566"/>
                <a:gd name="T7" fmla="*/ 166 h 309"/>
                <a:gd name="T8" fmla="*/ 378 w 566"/>
                <a:gd name="T9" fmla="*/ 302 h 309"/>
                <a:gd name="T10" fmla="*/ 242 w 566"/>
                <a:gd name="T11" fmla="*/ 211 h 309"/>
                <a:gd name="T12" fmla="*/ 15 w 566"/>
                <a:gd name="T13" fmla="*/ 21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66" h="309">
                  <a:moveTo>
                    <a:pt x="15" y="211"/>
                  </a:moveTo>
                  <a:cubicBezTo>
                    <a:pt x="0" y="181"/>
                    <a:pt x="83" y="60"/>
                    <a:pt x="151" y="30"/>
                  </a:cubicBezTo>
                  <a:cubicBezTo>
                    <a:pt x="219" y="0"/>
                    <a:pt x="355" y="7"/>
                    <a:pt x="423" y="30"/>
                  </a:cubicBezTo>
                  <a:cubicBezTo>
                    <a:pt x="491" y="53"/>
                    <a:pt x="566" y="121"/>
                    <a:pt x="559" y="166"/>
                  </a:cubicBezTo>
                  <a:cubicBezTo>
                    <a:pt x="552" y="211"/>
                    <a:pt x="431" y="295"/>
                    <a:pt x="378" y="302"/>
                  </a:cubicBezTo>
                  <a:cubicBezTo>
                    <a:pt x="325" y="309"/>
                    <a:pt x="302" y="219"/>
                    <a:pt x="242" y="211"/>
                  </a:cubicBezTo>
                  <a:cubicBezTo>
                    <a:pt x="182" y="203"/>
                    <a:pt x="30" y="241"/>
                    <a:pt x="15" y="211"/>
                  </a:cubicBezTo>
                  <a:close/>
                </a:path>
              </a:pathLst>
            </a:custGeom>
            <a:blipFill dpi="0" rotWithShape="1">
              <a:blip r:embed="rId2">
                <a:lum bright="30000"/>
              </a:blip>
              <a:srcRect/>
              <a:stretch>
                <a:fillRect/>
              </a:stretch>
            </a:blipFill>
            <a:ln w="952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2536" name="未知" descr="u=2172131558,120469478&amp;gp=3"/>
            <p:cNvSpPr>
              <a:spLocks/>
            </p:cNvSpPr>
            <p:nvPr/>
          </p:nvSpPr>
          <p:spPr bwMode="auto">
            <a:xfrm>
              <a:off x="0" y="251"/>
              <a:ext cx="831" cy="309"/>
            </a:xfrm>
            <a:custGeom>
              <a:avLst/>
              <a:gdLst>
                <a:gd name="T0" fmla="*/ 15 w 566"/>
                <a:gd name="T1" fmla="*/ 211 h 309"/>
                <a:gd name="T2" fmla="*/ 151 w 566"/>
                <a:gd name="T3" fmla="*/ 30 h 309"/>
                <a:gd name="T4" fmla="*/ 423 w 566"/>
                <a:gd name="T5" fmla="*/ 30 h 309"/>
                <a:gd name="T6" fmla="*/ 559 w 566"/>
                <a:gd name="T7" fmla="*/ 166 h 309"/>
                <a:gd name="T8" fmla="*/ 378 w 566"/>
                <a:gd name="T9" fmla="*/ 302 h 309"/>
                <a:gd name="T10" fmla="*/ 242 w 566"/>
                <a:gd name="T11" fmla="*/ 211 h 309"/>
                <a:gd name="T12" fmla="*/ 15 w 566"/>
                <a:gd name="T13" fmla="*/ 21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66" h="309">
                  <a:moveTo>
                    <a:pt x="15" y="211"/>
                  </a:moveTo>
                  <a:cubicBezTo>
                    <a:pt x="0" y="181"/>
                    <a:pt x="83" y="60"/>
                    <a:pt x="151" y="30"/>
                  </a:cubicBezTo>
                  <a:cubicBezTo>
                    <a:pt x="219" y="0"/>
                    <a:pt x="355" y="7"/>
                    <a:pt x="423" y="30"/>
                  </a:cubicBezTo>
                  <a:cubicBezTo>
                    <a:pt x="491" y="53"/>
                    <a:pt x="566" y="121"/>
                    <a:pt x="559" y="166"/>
                  </a:cubicBezTo>
                  <a:cubicBezTo>
                    <a:pt x="552" y="211"/>
                    <a:pt x="431" y="295"/>
                    <a:pt x="378" y="302"/>
                  </a:cubicBezTo>
                  <a:cubicBezTo>
                    <a:pt x="325" y="309"/>
                    <a:pt x="302" y="219"/>
                    <a:pt x="242" y="211"/>
                  </a:cubicBezTo>
                  <a:cubicBezTo>
                    <a:pt x="182" y="203"/>
                    <a:pt x="30" y="241"/>
                    <a:pt x="15" y="211"/>
                  </a:cubicBezTo>
                  <a:close/>
                </a:path>
              </a:pathLst>
            </a:custGeom>
            <a:blipFill dpi="0" rotWithShape="1">
              <a:blip r:embed="rId2">
                <a:lum bright="30000"/>
              </a:blip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2537" name="WordArt 9"/>
            <p:cNvSpPr>
              <a:spLocks noChangeArrowheads="1" noChangeShapeType="1"/>
            </p:cNvSpPr>
            <p:nvPr/>
          </p:nvSpPr>
          <p:spPr bwMode="auto">
            <a:xfrm>
              <a:off x="348" y="71"/>
              <a:ext cx="190" cy="333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altLang="zh-CN" sz="3600">
                  <a:ln w="9525">
                    <a:solidFill>
                      <a:srgbClr val="FFFF00"/>
                    </a:solidFill>
                    <a:round/>
                    <a:headEnd/>
                    <a:tailEnd/>
                  </a:ln>
                  <a:solidFill>
                    <a:srgbClr val="FFFF00"/>
                  </a:solidFill>
                  <a:latin typeface="宋体" panose="02010600030101010101" pitchFamily="2" charset="-122"/>
                </a:rPr>
                <a:t>?</a:t>
              </a:r>
              <a:endParaRPr lang="zh-CN" altLang="en-US" sz="360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宋体" panose="02010600030101010101" pitchFamily="2" charset="-122"/>
              </a:endParaRPr>
            </a:p>
          </p:txBody>
        </p:sp>
        <p:sp>
          <p:nvSpPr>
            <p:cNvPr id="22538" name="WordArt 10"/>
            <p:cNvSpPr>
              <a:spLocks noChangeArrowheads="1" noChangeShapeType="1"/>
            </p:cNvSpPr>
            <p:nvPr/>
          </p:nvSpPr>
          <p:spPr bwMode="auto">
            <a:xfrm>
              <a:off x="726" y="0"/>
              <a:ext cx="288" cy="288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zh-CN" altLang="en-US" sz="3600">
                  <a:ln w="9525">
                    <a:solidFill>
                      <a:srgbClr val="FF3300"/>
                    </a:solidFill>
                    <a:round/>
                    <a:headEnd/>
                    <a:tailEnd/>
                  </a:ln>
                  <a:solidFill>
                    <a:srgbClr val="FF3300"/>
                  </a:solidFill>
                  <a:latin typeface="宋体" panose="02010600030101010101" pitchFamily="2" charset="-122"/>
                </a:rPr>
                <a:t>思</a:t>
              </a:r>
            </a:p>
          </p:txBody>
        </p:sp>
        <p:sp>
          <p:nvSpPr>
            <p:cNvPr id="22539" name="WordArt 11"/>
            <p:cNvSpPr>
              <a:spLocks noChangeArrowheads="1" noChangeShapeType="1"/>
            </p:cNvSpPr>
            <p:nvPr/>
          </p:nvSpPr>
          <p:spPr bwMode="auto">
            <a:xfrm>
              <a:off x="1079" y="142"/>
              <a:ext cx="288" cy="288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zh-CN" altLang="en-US" sz="3600">
                  <a:ln w="9525">
                    <a:solidFill>
                      <a:srgbClr val="FF3300"/>
                    </a:solidFill>
                    <a:round/>
                    <a:headEnd/>
                    <a:tailEnd/>
                  </a:ln>
                  <a:solidFill>
                    <a:srgbClr val="FF3300"/>
                  </a:solidFill>
                  <a:latin typeface="宋体" panose="02010600030101010101" pitchFamily="2" charset="-122"/>
                </a:rPr>
                <a:t>考</a:t>
              </a:r>
            </a:p>
          </p:txBody>
        </p:sp>
      </p:grpSp>
      <p:sp>
        <p:nvSpPr>
          <p:cNvPr id="22540" name="m16Arc 211"/>
          <p:cNvSpPr>
            <a:spLocks/>
          </p:cNvSpPr>
          <p:nvPr/>
        </p:nvSpPr>
        <p:spPr bwMode="auto">
          <a:xfrm>
            <a:off x="1403350" y="3429000"/>
            <a:ext cx="1081088" cy="571500"/>
          </a:xfrm>
          <a:custGeom>
            <a:avLst/>
            <a:gdLst>
              <a:gd name="G0" fmla="+- 21599 0 0"/>
              <a:gd name="G1" fmla="+- 21600 0 0"/>
              <a:gd name="G2" fmla="+- 21600 0 0"/>
              <a:gd name="T0" fmla="*/ 0 w 43199"/>
              <a:gd name="T1" fmla="*/ 21424 h 21600"/>
              <a:gd name="T2" fmla="*/ 43199 w 43199"/>
              <a:gd name="T3" fmla="*/ 21600 h 21600"/>
              <a:gd name="T4" fmla="*/ 21599 w 43199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99" h="21600" fill="none" extrusionOk="0">
                <a:moveTo>
                  <a:pt x="-1" y="21423"/>
                </a:moveTo>
                <a:cubicBezTo>
                  <a:pt x="96" y="9563"/>
                  <a:pt x="9738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</a:path>
              <a:path w="43199" h="21600" stroke="0" extrusionOk="0">
                <a:moveTo>
                  <a:pt x="-1" y="21423"/>
                </a:moveTo>
                <a:cubicBezTo>
                  <a:pt x="96" y="9563"/>
                  <a:pt x="9738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lnTo>
                  <a:pt x="21599" y="21600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grpSp>
        <p:nvGrpSpPr>
          <p:cNvPr id="22541" name="Group 13"/>
          <p:cNvGrpSpPr>
            <a:grpSpLocks/>
          </p:cNvGrpSpPr>
          <p:nvPr/>
        </p:nvGrpSpPr>
        <p:grpSpPr bwMode="auto">
          <a:xfrm>
            <a:off x="611188" y="3068638"/>
            <a:ext cx="3095625" cy="2600325"/>
            <a:chOff x="0" y="0"/>
            <a:chExt cx="1950" cy="1638"/>
          </a:xfrm>
        </p:grpSpPr>
        <p:sp>
          <p:nvSpPr>
            <p:cNvPr id="22542" name="Line 14"/>
            <p:cNvSpPr>
              <a:spLocks noChangeShapeType="1"/>
            </p:cNvSpPr>
            <p:nvPr/>
          </p:nvSpPr>
          <p:spPr bwMode="auto">
            <a:xfrm>
              <a:off x="0" y="1361"/>
              <a:ext cx="19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2543" name="Line 15"/>
            <p:cNvSpPr>
              <a:spLocks noChangeShapeType="1"/>
            </p:cNvSpPr>
            <p:nvPr/>
          </p:nvSpPr>
          <p:spPr bwMode="auto">
            <a:xfrm>
              <a:off x="499" y="590"/>
              <a:ext cx="0" cy="10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2544" name="Line 16"/>
            <p:cNvSpPr>
              <a:spLocks noChangeShapeType="1"/>
            </p:cNvSpPr>
            <p:nvPr/>
          </p:nvSpPr>
          <p:spPr bwMode="auto">
            <a:xfrm>
              <a:off x="1180" y="590"/>
              <a:ext cx="0" cy="10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2545" name="Oval 17"/>
            <p:cNvSpPr>
              <a:spLocks noChangeArrowheads="1"/>
            </p:cNvSpPr>
            <p:nvPr/>
          </p:nvSpPr>
          <p:spPr bwMode="auto">
            <a:xfrm>
              <a:off x="227" y="1334"/>
              <a:ext cx="45" cy="4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2546" name="Oval 18"/>
            <p:cNvSpPr>
              <a:spLocks noChangeArrowheads="1"/>
            </p:cNvSpPr>
            <p:nvPr/>
          </p:nvSpPr>
          <p:spPr bwMode="auto">
            <a:xfrm>
              <a:off x="771" y="1334"/>
              <a:ext cx="45" cy="4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2547" name="Oval 19"/>
            <p:cNvSpPr>
              <a:spLocks noChangeArrowheads="1"/>
            </p:cNvSpPr>
            <p:nvPr/>
          </p:nvSpPr>
          <p:spPr bwMode="auto">
            <a:xfrm>
              <a:off x="1542" y="1335"/>
              <a:ext cx="45" cy="4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2548" name="Oval 20"/>
            <p:cNvSpPr>
              <a:spLocks noChangeArrowheads="1"/>
            </p:cNvSpPr>
            <p:nvPr/>
          </p:nvSpPr>
          <p:spPr bwMode="auto">
            <a:xfrm>
              <a:off x="817" y="200"/>
              <a:ext cx="45" cy="4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2549" name="Rectangle 21"/>
            <p:cNvSpPr>
              <a:spLocks noChangeArrowheads="1"/>
            </p:cNvSpPr>
            <p:nvPr/>
          </p:nvSpPr>
          <p:spPr bwMode="auto">
            <a:xfrm>
              <a:off x="227" y="619"/>
              <a:ext cx="267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3200" i="1"/>
                <a:t>l</a:t>
              </a:r>
              <a:r>
                <a:rPr lang="en-US" altLang="zh-CN" sz="3200">
                  <a:latin typeface="Arial" panose="020B0604020202020204" pitchFamily="34" charset="0"/>
                </a:rPr>
                <a:t>1</a:t>
              </a:r>
              <a:endParaRPr lang="en-US" altLang="zh-CN" sz="1800">
                <a:latin typeface="Arial" panose="020B0604020202020204" pitchFamily="34" charset="0"/>
              </a:endParaRPr>
            </a:p>
          </p:txBody>
        </p:sp>
        <p:sp>
          <p:nvSpPr>
            <p:cNvPr id="22550" name="Rectangle 22"/>
            <p:cNvSpPr>
              <a:spLocks noChangeArrowheads="1"/>
            </p:cNvSpPr>
            <p:nvPr/>
          </p:nvSpPr>
          <p:spPr bwMode="auto">
            <a:xfrm>
              <a:off x="1270" y="726"/>
              <a:ext cx="267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3200" i="1"/>
                <a:t>l</a:t>
              </a:r>
              <a:r>
                <a:rPr lang="en-US" altLang="zh-CN" sz="3200">
                  <a:latin typeface="Arial" panose="020B0604020202020204" pitchFamily="34" charset="0"/>
                </a:rPr>
                <a:t>2</a:t>
              </a:r>
              <a:endParaRPr lang="en-US" altLang="zh-CN" sz="1800">
                <a:latin typeface="Arial" panose="020B0604020202020204" pitchFamily="34" charset="0"/>
              </a:endParaRPr>
            </a:p>
          </p:txBody>
        </p:sp>
        <p:sp>
          <p:nvSpPr>
            <p:cNvPr id="22551" name="Text Box 23"/>
            <p:cNvSpPr txBox="1">
              <a:spLocks noChangeArrowheads="1"/>
            </p:cNvSpPr>
            <p:nvPr/>
          </p:nvSpPr>
          <p:spPr bwMode="auto">
            <a:xfrm>
              <a:off x="0" y="1361"/>
              <a:ext cx="36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1800" i="1"/>
                <a:t>A</a:t>
              </a:r>
            </a:p>
          </p:txBody>
        </p:sp>
        <p:sp>
          <p:nvSpPr>
            <p:cNvPr id="22552" name="Text Box 24"/>
            <p:cNvSpPr txBox="1">
              <a:spLocks noChangeArrowheads="1"/>
            </p:cNvSpPr>
            <p:nvPr/>
          </p:nvSpPr>
          <p:spPr bwMode="auto">
            <a:xfrm>
              <a:off x="681" y="1407"/>
              <a:ext cx="36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1800" i="1"/>
                <a:t>B</a:t>
              </a:r>
            </a:p>
          </p:txBody>
        </p:sp>
        <p:sp>
          <p:nvSpPr>
            <p:cNvPr id="22553" name="Text Box 25"/>
            <p:cNvSpPr txBox="1">
              <a:spLocks noChangeArrowheads="1"/>
            </p:cNvSpPr>
            <p:nvPr/>
          </p:nvSpPr>
          <p:spPr bwMode="auto">
            <a:xfrm>
              <a:off x="1497" y="1407"/>
              <a:ext cx="36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1800" i="1"/>
                <a:t>C</a:t>
              </a:r>
            </a:p>
          </p:txBody>
        </p:sp>
        <p:sp>
          <p:nvSpPr>
            <p:cNvPr id="22554" name="Text Box 26"/>
            <p:cNvSpPr txBox="1">
              <a:spLocks noChangeArrowheads="1"/>
            </p:cNvSpPr>
            <p:nvPr/>
          </p:nvSpPr>
          <p:spPr bwMode="auto">
            <a:xfrm>
              <a:off x="681" y="0"/>
              <a:ext cx="36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1800" i="1"/>
                <a:t>P</a:t>
              </a:r>
            </a:p>
          </p:txBody>
        </p:sp>
      </p:grpSp>
      <p:sp>
        <p:nvSpPr>
          <p:cNvPr id="22555" name="Text Box 27"/>
          <p:cNvSpPr txBox="1">
            <a:spLocks noChangeArrowheads="1"/>
          </p:cNvSpPr>
          <p:nvPr/>
        </p:nvSpPr>
        <p:spPr bwMode="auto">
          <a:xfrm>
            <a:off x="3492500" y="2349500"/>
            <a:ext cx="5651500" cy="3935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>
                <a:latin typeface="Arial" panose="020B0604020202020204" pitchFamily="34" charset="0"/>
              </a:rPr>
              <a:t>如图，假设过同一条直线</a:t>
            </a:r>
            <a:r>
              <a:rPr lang="en-US" altLang="zh-CN" sz="2800" i="1"/>
              <a:t>l</a:t>
            </a:r>
            <a:r>
              <a:rPr lang="zh-CN" altLang="en-US" sz="2800">
                <a:latin typeface="Arial" panose="020B0604020202020204" pitchFamily="34" charset="0"/>
              </a:rPr>
              <a:t>上三点</a:t>
            </a:r>
            <a:r>
              <a:rPr lang="en-US" altLang="zh-CN" sz="2800" i="1"/>
              <a:t>A</a:t>
            </a:r>
            <a:r>
              <a:rPr lang="zh-CN" altLang="en-US" sz="2800" i="1"/>
              <a:t>、</a:t>
            </a:r>
            <a:r>
              <a:rPr lang="en-US" altLang="zh-CN" sz="2800" i="1"/>
              <a:t>B</a:t>
            </a:r>
            <a:r>
              <a:rPr lang="zh-CN" altLang="en-US" sz="2800" i="1"/>
              <a:t>、</a:t>
            </a:r>
            <a:r>
              <a:rPr lang="en-US" altLang="zh-CN" sz="2800" i="1"/>
              <a:t>C</a:t>
            </a:r>
            <a:r>
              <a:rPr lang="zh-CN" altLang="en-US" sz="2800">
                <a:latin typeface="Arial" panose="020B0604020202020204" pitchFamily="34" charset="0"/>
              </a:rPr>
              <a:t>可以做一个圆，设这个圆的圆心为</a:t>
            </a:r>
            <a:r>
              <a:rPr lang="en-US" altLang="zh-CN" sz="2800" i="1">
                <a:ea typeface="楷体_GB2312" pitchFamily="49" charset="-122"/>
              </a:rPr>
              <a:t>P</a:t>
            </a:r>
            <a:r>
              <a:rPr lang="zh-CN" altLang="en-US" sz="2800">
                <a:latin typeface="Arial" panose="020B0604020202020204" pitchFamily="34" charset="0"/>
              </a:rPr>
              <a:t>，那么点</a:t>
            </a:r>
            <a:r>
              <a:rPr lang="en-US" altLang="zh-CN" sz="2800" i="1"/>
              <a:t>P</a:t>
            </a:r>
            <a:r>
              <a:rPr lang="zh-CN" altLang="en-US" sz="2800">
                <a:latin typeface="Arial" panose="020B0604020202020204" pitchFamily="34" charset="0"/>
              </a:rPr>
              <a:t>既在线段</a:t>
            </a:r>
            <a:r>
              <a:rPr lang="en-US" altLang="zh-CN" sz="2800" i="1"/>
              <a:t>AB</a:t>
            </a:r>
            <a:r>
              <a:rPr lang="zh-CN" altLang="en-US" sz="2800">
                <a:latin typeface="Arial" panose="020B0604020202020204" pitchFamily="34" charset="0"/>
              </a:rPr>
              <a:t>的垂直平分线</a:t>
            </a:r>
            <a:r>
              <a:rPr lang="en-US" altLang="zh-CN" sz="2800" i="1"/>
              <a:t>l</a:t>
            </a:r>
            <a:r>
              <a:rPr lang="en-US" altLang="zh-CN" sz="2800" baseline="-25000">
                <a:latin typeface="Arial" panose="020B0604020202020204" pitchFamily="34" charset="0"/>
              </a:rPr>
              <a:t>1</a:t>
            </a:r>
            <a:r>
              <a:rPr lang="zh-CN" altLang="en-US" sz="2800">
                <a:latin typeface="Arial" panose="020B0604020202020204" pitchFamily="34" charset="0"/>
              </a:rPr>
              <a:t>上，又在线段</a:t>
            </a:r>
            <a:r>
              <a:rPr lang="en-US" altLang="zh-CN" sz="2800" i="1"/>
              <a:t>BC</a:t>
            </a:r>
            <a:r>
              <a:rPr lang="zh-CN" altLang="en-US" sz="2800">
                <a:latin typeface="Arial" panose="020B0604020202020204" pitchFamily="34" charset="0"/>
              </a:rPr>
              <a:t>的垂直平分线</a:t>
            </a:r>
            <a:r>
              <a:rPr lang="en-US" altLang="zh-CN" sz="2800" i="1"/>
              <a:t>l</a:t>
            </a:r>
            <a:r>
              <a:rPr lang="en-US" altLang="zh-CN" sz="2800" baseline="-25000">
                <a:latin typeface="Arial" panose="020B0604020202020204" pitchFamily="34" charset="0"/>
              </a:rPr>
              <a:t>2</a:t>
            </a:r>
            <a:r>
              <a:rPr lang="zh-CN" altLang="en-US" sz="2800">
                <a:latin typeface="Arial" panose="020B0604020202020204" pitchFamily="34" charset="0"/>
              </a:rPr>
              <a:t>上，即点</a:t>
            </a:r>
            <a:r>
              <a:rPr lang="en-US" altLang="zh-CN" sz="2800" i="1"/>
              <a:t>P</a:t>
            </a:r>
            <a:r>
              <a:rPr lang="zh-CN" altLang="en-US" sz="2800">
                <a:latin typeface="Arial" panose="020B0604020202020204" pitchFamily="34" charset="0"/>
              </a:rPr>
              <a:t>为</a:t>
            </a:r>
            <a:r>
              <a:rPr lang="en-US" altLang="zh-CN" sz="2800" i="1"/>
              <a:t>l</a:t>
            </a:r>
            <a:r>
              <a:rPr lang="en-US" altLang="zh-CN" sz="2800" baseline="-25000">
                <a:latin typeface="Arial" panose="020B0604020202020204" pitchFamily="34" charset="0"/>
              </a:rPr>
              <a:t>1</a:t>
            </a:r>
            <a:r>
              <a:rPr lang="zh-CN" altLang="en-US" sz="2800">
                <a:latin typeface="Arial" panose="020B0604020202020204" pitchFamily="34" charset="0"/>
              </a:rPr>
              <a:t>与</a:t>
            </a:r>
            <a:r>
              <a:rPr lang="en-US" altLang="zh-CN" sz="2800" i="1"/>
              <a:t>l</a:t>
            </a:r>
            <a:r>
              <a:rPr lang="en-US" altLang="zh-CN" sz="2800" baseline="-25000">
                <a:latin typeface="Arial" panose="020B0604020202020204" pitchFamily="34" charset="0"/>
              </a:rPr>
              <a:t>2</a:t>
            </a:r>
            <a:r>
              <a:rPr lang="zh-CN" altLang="en-US" sz="2800">
                <a:latin typeface="Arial" panose="020B0604020202020204" pitchFamily="34" charset="0"/>
              </a:rPr>
              <a:t>的交点，而</a:t>
            </a:r>
            <a:r>
              <a:rPr lang="en-US" altLang="zh-CN" sz="2800" i="1"/>
              <a:t>l</a:t>
            </a:r>
            <a:r>
              <a:rPr lang="en-US" altLang="zh-CN" sz="2800" baseline="-25000">
                <a:latin typeface="Arial" panose="020B0604020202020204" pitchFamily="34" charset="0"/>
              </a:rPr>
              <a:t>1</a:t>
            </a:r>
            <a:r>
              <a:rPr lang="en-US" altLang="zh-CN" sz="2800">
                <a:latin typeface="Arial" panose="020B0604020202020204" pitchFamily="34" charset="0"/>
              </a:rPr>
              <a:t>⊥</a:t>
            </a:r>
            <a:r>
              <a:rPr lang="en-US" altLang="zh-CN" sz="2800" i="1"/>
              <a:t>l</a:t>
            </a:r>
            <a:r>
              <a:rPr lang="zh-CN" altLang="en-US" sz="2800">
                <a:latin typeface="Arial" panose="020B0604020202020204" pitchFamily="34" charset="0"/>
              </a:rPr>
              <a:t>，</a:t>
            </a:r>
            <a:r>
              <a:rPr lang="en-US" altLang="zh-CN" sz="2800" i="1"/>
              <a:t>l</a:t>
            </a:r>
            <a:r>
              <a:rPr lang="en-US" altLang="zh-CN" sz="2800" baseline="-25000">
                <a:latin typeface="Arial" panose="020B0604020202020204" pitchFamily="34" charset="0"/>
              </a:rPr>
              <a:t>2</a:t>
            </a:r>
            <a:r>
              <a:rPr lang="en-US" altLang="zh-CN" sz="2800">
                <a:latin typeface="Arial" panose="020B0604020202020204" pitchFamily="34" charset="0"/>
              </a:rPr>
              <a:t>⊥</a:t>
            </a:r>
            <a:r>
              <a:rPr lang="en-US" altLang="zh-CN" sz="2800" i="1"/>
              <a:t>l</a:t>
            </a:r>
            <a:r>
              <a:rPr lang="zh-CN" altLang="en-US" sz="2800">
                <a:latin typeface="Arial" panose="020B0604020202020204" pitchFamily="34" charset="0"/>
              </a:rPr>
              <a:t>这与我们以前学过的“过一点有且只有一条直线与已知直线垂直”相矛盾，所以过同一条直线上的三点不能做圆．</a:t>
            </a:r>
            <a:endParaRPr lang="zh-CN" altLang="en-US" sz="2800" baseline="-25000">
              <a:latin typeface="Arial" panose="020B0604020202020204" pitchFamily="34" charset="0"/>
            </a:endParaRPr>
          </a:p>
        </p:txBody>
      </p:sp>
      <p:sp>
        <p:nvSpPr>
          <p:cNvPr id="22556" name="Text Box 28"/>
          <p:cNvSpPr txBox="1">
            <a:spLocks noChangeArrowheads="1"/>
          </p:cNvSpPr>
          <p:nvPr/>
        </p:nvSpPr>
        <p:spPr bwMode="auto">
          <a:xfrm>
            <a:off x="3851275" y="246063"/>
            <a:ext cx="2592388" cy="519112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0">
                <a:latin typeface="隶书" panose="02010509060101010101" pitchFamily="49" charset="-122"/>
                <a:ea typeface="隶书" panose="02010509060101010101" pitchFamily="49" charset="-122"/>
              </a:rPr>
              <a:t> </a:t>
            </a:r>
            <a:r>
              <a:rPr lang="zh-CN" altLang="en-US" sz="2800" b="0">
                <a:solidFill>
                  <a:srgbClr val="0000FF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活   动  三</a:t>
            </a:r>
          </a:p>
        </p:txBody>
      </p:sp>
      <p:sp>
        <p:nvSpPr>
          <p:cNvPr id="22557" name="Rectangle 29"/>
          <p:cNvSpPr>
            <a:spLocks noChangeArrowheads="1"/>
          </p:cNvSpPr>
          <p:nvPr/>
        </p:nvSpPr>
        <p:spPr bwMode="auto">
          <a:xfrm>
            <a:off x="1403350" y="2603500"/>
            <a:ext cx="488950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F6FC6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4617B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just"/>
            <a:r>
              <a:rPr lang="zh-CN" altLang="en-US" sz="800" b="0">
                <a:solidFill>
                  <a:srgbClr val="FFFFFF"/>
                </a:solidFill>
                <a:latin typeface="Arial" panose="020B0604020202020204" pitchFamily="34" charset="0"/>
              </a:rPr>
              <a:t>学科网</a:t>
            </a:r>
            <a:endParaRPr lang="zh-CN" altLang="en-US" sz="3600">
              <a:solidFill>
                <a:srgbClr val="800000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2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25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25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40" grpId="0" animBg="1"/>
      <p:bldP spid="22555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468313" y="1412875"/>
            <a:ext cx="8280400" cy="265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zh-CN" sz="2800" b="0">
                <a:latin typeface="Arial" panose="020B0604020202020204" pitchFamily="34" charset="0"/>
                <a:ea typeface="黑体" panose="02010609060101010101" pitchFamily="49" charset="-122"/>
              </a:rPr>
              <a:t>上面的证明“过同一条直线上的三点不能做圆”的方法与我门以前学过的证明不同，它不是直接从命题的已知得结论，而是假设命题的结论不成立（即假设过同一条直线上的三点可以作一个圆），由此经过推理的出矛盾，由矛盾判定假设不正确，从而得到原命题成立，这种方法叫做</a:t>
            </a:r>
            <a:r>
              <a:rPr lang="zh-CN" altLang="zh-CN" sz="2800" b="0">
                <a:solidFill>
                  <a:srgbClr val="FF33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反证法</a:t>
            </a:r>
            <a:r>
              <a:rPr lang="zh-CN" altLang="zh-CN" sz="2800" b="0">
                <a:latin typeface="Arial" panose="020B0604020202020204" pitchFamily="34" charset="0"/>
                <a:ea typeface="黑体" panose="02010609060101010101" pitchFamily="49" charset="-122"/>
              </a:rPr>
              <a:t>．</a:t>
            </a: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539750" y="333375"/>
            <a:ext cx="35274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zh-CN" sz="3600">
                <a:latin typeface="Arial" panose="020B0604020202020204" pitchFamily="34" charset="0"/>
                <a:ea typeface="楷体_GB2312" pitchFamily="49" charset="-122"/>
              </a:rPr>
              <a:t>什么叫反证法</a:t>
            </a:r>
            <a:r>
              <a:rPr lang="zh-CN" altLang="zh-CN" sz="3600">
                <a:solidFill>
                  <a:srgbClr val="FF0000"/>
                </a:solidFill>
                <a:latin typeface="Arial" panose="020B0604020202020204" pitchFamily="34" charset="0"/>
                <a:ea typeface="楷体_GB2312" pitchFamily="49" charset="-122"/>
              </a:rPr>
              <a:t>？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Oval 2"/>
          <p:cNvSpPr>
            <a:spLocks noChangeArrowheads="1"/>
          </p:cNvSpPr>
          <p:nvPr/>
        </p:nvSpPr>
        <p:spPr bwMode="auto">
          <a:xfrm>
            <a:off x="366713" y="4395788"/>
            <a:ext cx="1655762" cy="1655762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468313" y="333375"/>
            <a:ext cx="74882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>
                <a:latin typeface="Arial" panose="020B0604020202020204" pitchFamily="34" charset="0"/>
              </a:rPr>
              <a:t>思考</a:t>
            </a:r>
            <a:r>
              <a:rPr lang="en-US" altLang="zh-CN" sz="2400">
                <a:latin typeface="Arial" panose="020B0604020202020204" pitchFamily="34" charset="0"/>
              </a:rPr>
              <a:t>.   </a:t>
            </a:r>
            <a:r>
              <a:rPr lang="zh-CN" altLang="en-US" sz="2400">
                <a:latin typeface="Arial" panose="020B0604020202020204" pitchFamily="34" charset="0"/>
              </a:rPr>
              <a:t>任意四个点是不是可以画一个圆？请举例说明</a:t>
            </a:r>
            <a:r>
              <a:rPr lang="en-US" altLang="zh-CN" sz="2400">
                <a:latin typeface="Arial" panose="020B0604020202020204" pitchFamily="34" charset="0"/>
              </a:rPr>
              <a:t>.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1187450" y="836613"/>
            <a:ext cx="230346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  不一定</a:t>
            </a: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468313" y="1412875"/>
            <a:ext cx="539908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>
                <a:latin typeface="隶书" panose="02010509060101010101" pitchFamily="49" charset="-122"/>
                <a:ea typeface="隶书" panose="02010509060101010101" pitchFamily="49" charset="-122"/>
              </a:rPr>
              <a:t>1. </a:t>
            </a:r>
            <a:r>
              <a:rPr lang="zh-CN" altLang="en-US" sz="2800">
                <a:latin typeface="隶书" panose="02010509060101010101" pitchFamily="49" charset="-122"/>
                <a:ea typeface="隶书" panose="02010509060101010101" pitchFamily="49" charset="-122"/>
              </a:rPr>
              <a:t>四点在一条直线上不能作圆；</a:t>
            </a:r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684213" y="2708275"/>
            <a:ext cx="7272337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>
                <a:solidFill>
                  <a:srgbClr val="0000FF"/>
                </a:solidFill>
                <a:ea typeface="黑体" panose="02010609060101010101" pitchFamily="49" charset="-122"/>
              </a:rPr>
              <a:t>四点中任意三点不在一条直线可能作圆也可能做不出一个圆</a:t>
            </a:r>
            <a:r>
              <a:rPr lang="en-US" altLang="zh-CN" sz="2800">
                <a:solidFill>
                  <a:srgbClr val="0000FF"/>
                </a:solidFill>
                <a:ea typeface="黑体" panose="02010609060101010101" pitchFamily="49" charset="-122"/>
              </a:rPr>
              <a:t>.</a:t>
            </a:r>
          </a:p>
        </p:txBody>
      </p:sp>
      <p:sp>
        <p:nvSpPr>
          <p:cNvPr id="24583" name="Rectangle 7"/>
          <p:cNvSpPr>
            <a:spLocks noChangeArrowheads="1"/>
          </p:cNvSpPr>
          <p:nvPr/>
        </p:nvSpPr>
        <p:spPr bwMode="auto">
          <a:xfrm>
            <a:off x="625475" y="4654550"/>
            <a:ext cx="1152525" cy="1152525"/>
          </a:xfrm>
          <a:prstGeom prst="rect">
            <a:avLst/>
          </a:prstGeom>
          <a:solidFill>
            <a:srgbClr val="FFFF66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4584" name="Text Box 8"/>
          <p:cNvSpPr txBox="1">
            <a:spLocks noChangeArrowheads="1"/>
          </p:cNvSpPr>
          <p:nvPr/>
        </p:nvSpPr>
        <p:spPr bwMode="auto">
          <a:xfrm>
            <a:off x="250825" y="4338638"/>
            <a:ext cx="4333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i="1"/>
              <a:t>A</a:t>
            </a:r>
          </a:p>
        </p:txBody>
      </p:sp>
      <p:sp>
        <p:nvSpPr>
          <p:cNvPr id="24585" name="Text Box 9"/>
          <p:cNvSpPr txBox="1">
            <a:spLocks noChangeArrowheads="1"/>
          </p:cNvSpPr>
          <p:nvPr/>
        </p:nvSpPr>
        <p:spPr bwMode="auto">
          <a:xfrm>
            <a:off x="1763713" y="4351338"/>
            <a:ext cx="4333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i="1"/>
              <a:t>B</a:t>
            </a:r>
          </a:p>
        </p:txBody>
      </p:sp>
      <p:sp>
        <p:nvSpPr>
          <p:cNvPr id="24586" name="Text Box 10"/>
          <p:cNvSpPr txBox="1">
            <a:spLocks noChangeArrowheads="1"/>
          </p:cNvSpPr>
          <p:nvPr/>
        </p:nvSpPr>
        <p:spPr bwMode="auto">
          <a:xfrm>
            <a:off x="1677988" y="5705475"/>
            <a:ext cx="4333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i="1"/>
              <a:t>C</a:t>
            </a:r>
          </a:p>
        </p:txBody>
      </p:sp>
      <p:sp>
        <p:nvSpPr>
          <p:cNvPr id="24587" name="Text Box 11"/>
          <p:cNvSpPr txBox="1">
            <a:spLocks noChangeArrowheads="1"/>
          </p:cNvSpPr>
          <p:nvPr/>
        </p:nvSpPr>
        <p:spPr bwMode="auto">
          <a:xfrm>
            <a:off x="295275" y="5691188"/>
            <a:ext cx="4333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i="1"/>
              <a:t>D</a:t>
            </a:r>
          </a:p>
        </p:txBody>
      </p:sp>
      <p:sp>
        <p:nvSpPr>
          <p:cNvPr id="24588" name="AutoShape 12"/>
          <p:cNvSpPr>
            <a:spLocks noChangeArrowheads="1"/>
          </p:cNvSpPr>
          <p:nvPr/>
        </p:nvSpPr>
        <p:spPr bwMode="auto">
          <a:xfrm>
            <a:off x="5454650" y="4908550"/>
            <a:ext cx="1433513" cy="996950"/>
          </a:xfrm>
          <a:prstGeom prst="parallelogram">
            <a:avLst>
              <a:gd name="adj" fmla="val 35981"/>
            </a:avLst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4589" name="Oval 13"/>
          <p:cNvSpPr>
            <a:spLocks noChangeArrowheads="1"/>
          </p:cNvSpPr>
          <p:nvPr/>
        </p:nvSpPr>
        <p:spPr bwMode="auto">
          <a:xfrm>
            <a:off x="5075238" y="4346575"/>
            <a:ext cx="1870075" cy="1747838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4590" name="Text Box 14"/>
          <p:cNvSpPr txBox="1">
            <a:spLocks noChangeArrowheads="1"/>
          </p:cNvSpPr>
          <p:nvPr/>
        </p:nvSpPr>
        <p:spPr bwMode="auto">
          <a:xfrm>
            <a:off x="5580063" y="4652963"/>
            <a:ext cx="3762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i="1"/>
              <a:t>A</a:t>
            </a:r>
          </a:p>
        </p:txBody>
      </p:sp>
      <p:sp>
        <p:nvSpPr>
          <p:cNvPr id="24591" name="Text Box 15"/>
          <p:cNvSpPr txBox="1">
            <a:spLocks noChangeArrowheads="1"/>
          </p:cNvSpPr>
          <p:nvPr/>
        </p:nvSpPr>
        <p:spPr bwMode="auto">
          <a:xfrm>
            <a:off x="6804025" y="4581525"/>
            <a:ext cx="3762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i="1"/>
              <a:t>B</a:t>
            </a:r>
          </a:p>
        </p:txBody>
      </p:sp>
      <p:sp>
        <p:nvSpPr>
          <p:cNvPr id="24592" name="Text Box 16"/>
          <p:cNvSpPr txBox="1">
            <a:spLocks noChangeArrowheads="1"/>
          </p:cNvSpPr>
          <p:nvPr/>
        </p:nvSpPr>
        <p:spPr bwMode="auto">
          <a:xfrm>
            <a:off x="6443663" y="5949950"/>
            <a:ext cx="3762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i="1"/>
              <a:t>C</a:t>
            </a:r>
          </a:p>
        </p:txBody>
      </p:sp>
      <p:sp>
        <p:nvSpPr>
          <p:cNvPr id="24593" name="Text Box 17"/>
          <p:cNvSpPr txBox="1">
            <a:spLocks noChangeArrowheads="1"/>
          </p:cNvSpPr>
          <p:nvPr/>
        </p:nvSpPr>
        <p:spPr bwMode="auto">
          <a:xfrm>
            <a:off x="5148263" y="5876925"/>
            <a:ext cx="3762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i="1"/>
              <a:t>D</a:t>
            </a:r>
          </a:p>
        </p:txBody>
      </p:sp>
      <p:sp>
        <p:nvSpPr>
          <p:cNvPr id="24594" name="未知"/>
          <p:cNvSpPr>
            <a:spLocks/>
          </p:cNvSpPr>
          <p:nvPr/>
        </p:nvSpPr>
        <p:spPr bwMode="auto">
          <a:xfrm>
            <a:off x="7667625" y="4073525"/>
            <a:ext cx="1320800" cy="1776413"/>
          </a:xfrm>
          <a:custGeom>
            <a:avLst/>
            <a:gdLst>
              <a:gd name="T0" fmla="*/ 832 w 832"/>
              <a:gd name="T1" fmla="*/ 494 h 1119"/>
              <a:gd name="T2" fmla="*/ 623 w 832"/>
              <a:gd name="T3" fmla="*/ 1119 h 1119"/>
              <a:gd name="T4" fmla="*/ 130 w 832"/>
              <a:gd name="T5" fmla="*/ 1117 h 1119"/>
              <a:gd name="T6" fmla="*/ 0 w 832"/>
              <a:gd name="T7" fmla="*/ 0 h 1119"/>
              <a:gd name="T8" fmla="*/ 832 w 832"/>
              <a:gd name="T9" fmla="*/ 494 h 11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32" h="1119">
                <a:moveTo>
                  <a:pt x="832" y="494"/>
                </a:moveTo>
                <a:lnTo>
                  <a:pt x="623" y="1119"/>
                </a:lnTo>
                <a:lnTo>
                  <a:pt x="130" y="1117"/>
                </a:lnTo>
                <a:lnTo>
                  <a:pt x="0" y="0"/>
                </a:lnTo>
                <a:lnTo>
                  <a:pt x="832" y="494"/>
                </a:lnTo>
                <a:close/>
              </a:path>
            </a:pathLst>
          </a:custGeom>
          <a:solidFill>
            <a:srgbClr val="FFFF66"/>
          </a:solidFill>
          <a:ln w="9525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4595" name="Oval 19"/>
          <p:cNvSpPr>
            <a:spLocks noChangeArrowheads="1"/>
          </p:cNvSpPr>
          <p:nvPr/>
        </p:nvSpPr>
        <p:spPr bwMode="auto">
          <a:xfrm rot="6663241">
            <a:off x="7464425" y="4379913"/>
            <a:ext cx="1584325" cy="1584325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4596" name="Text Box 20"/>
          <p:cNvSpPr txBox="1">
            <a:spLocks noChangeArrowheads="1"/>
          </p:cNvSpPr>
          <p:nvPr/>
        </p:nvSpPr>
        <p:spPr bwMode="auto">
          <a:xfrm>
            <a:off x="7308850" y="3860800"/>
            <a:ext cx="4333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i="1"/>
              <a:t>A</a:t>
            </a:r>
          </a:p>
        </p:txBody>
      </p:sp>
      <p:sp>
        <p:nvSpPr>
          <p:cNvPr id="24597" name="Text Box 21"/>
          <p:cNvSpPr txBox="1">
            <a:spLocks noChangeArrowheads="1"/>
          </p:cNvSpPr>
          <p:nvPr/>
        </p:nvSpPr>
        <p:spPr bwMode="auto">
          <a:xfrm>
            <a:off x="8963025" y="4552950"/>
            <a:ext cx="4333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i="1"/>
              <a:t>B</a:t>
            </a:r>
          </a:p>
        </p:txBody>
      </p:sp>
      <p:sp>
        <p:nvSpPr>
          <p:cNvPr id="24598" name="Text Box 22"/>
          <p:cNvSpPr txBox="1">
            <a:spLocks noChangeArrowheads="1"/>
          </p:cNvSpPr>
          <p:nvPr/>
        </p:nvSpPr>
        <p:spPr bwMode="auto">
          <a:xfrm>
            <a:off x="8545513" y="5776913"/>
            <a:ext cx="4333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i="1"/>
              <a:t>C</a:t>
            </a:r>
          </a:p>
        </p:txBody>
      </p:sp>
      <p:sp>
        <p:nvSpPr>
          <p:cNvPr id="24599" name="Text Box 23"/>
          <p:cNvSpPr txBox="1">
            <a:spLocks noChangeArrowheads="1"/>
          </p:cNvSpPr>
          <p:nvPr/>
        </p:nvSpPr>
        <p:spPr bwMode="auto">
          <a:xfrm>
            <a:off x="7564438" y="5791200"/>
            <a:ext cx="4333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i="1"/>
              <a:t>D</a:t>
            </a:r>
          </a:p>
        </p:txBody>
      </p:sp>
      <p:sp>
        <p:nvSpPr>
          <p:cNvPr id="24600" name="未知"/>
          <p:cNvSpPr>
            <a:spLocks/>
          </p:cNvSpPr>
          <p:nvPr/>
        </p:nvSpPr>
        <p:spPr bwMode="auto">
          <a:xfrm>
            <a:off x="3109913" y="4414838"/>
            <a:ext cx="1114425" cy="1412875"/>
          </a:xfrm>
          <a:custGeom>
            <a:avLst/>
            <a:gdLst>
              <a:gd name="T0" fmla="*/ 702 w 702"/>
              <a:gd name="T1" fmla="*/ 265 h 890"/>
              <a:gd name="T2" fmla="*/ 493 w 702"/>
              <a:gd name="T3" fmla="*/ 890 h 890"/>
              <a:gd name="T4" fmla="*/ 0 w 702"/>
              <a:gd name="T5" fmla="*/ 888 h 890"/>
              <a:gd name="T6" fmla="*/ 82 w 702"/>
              <a:gd name="T7" fmla="*/ 0 h 890"/>
              <a:gd name="T8" fmla="*/ 702 w 702"/>
              <a:gd name="T9" fmla="*/ 265 h 8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02" h="890">
                <a:moveTo>
                  <a:pt x="702" y="265"/>
                </a:moveTo>
                <a:lnTo>
                  <a:pt x="493" y="890"/>
                </a:lnTo>
                <a:lnTo>
                  <a:pt x="0" y="888"/>
                </a:lnTo>
                <a:lnTo>
                  <a:pt x="82" y="0"/>
                </a:lnTo>
                <a:lnTo>
                  <a:pt x="702" y="265"/>
                </a:lnTo>
                <a:close/>
              </a:path>
            </a:pathLst>
          </a:custGeom>
          <a:solidFill>
            <a:srgbClr val="FFFF66"/>
          </a:solidFill>
          <a:ln w="9525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4601" name="Oval 25"/>
          <p:cNvSpPr>
            <a:spLocks noChangeArrowheads="1"/>
          </p:cNvSpPr>
          <p:nvPr/>
        </p:nvSpPr>
        <p:spPr bwMode="auto">
          <a:xfrm rot="6663241">
            <a:off x="2700338" y="4357688"/>
            <a:ext cx="1584325" cy="1584325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4602" name="Text Box 26"/>
          <p:cNvSpPr txBox="1">
            <a:spLocks noChangeArrowheads="1"/>
          </p:cNvSpPr>
          <p:nvPr/>
        </p:nvSpPr>
        <p:spPr bwMode="auto">
          <a:xfrm>
            <a:off x="2987675" y="4025900"/>
            <a:ext cx="4333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i="1"/>
              <a:t>A</a:t>
            </a:r>
          </a:p>
        </p:txBody>
      </p:sp>
      <p:sp>
        <p:nvSpPr>
          <p:cNvPr id="24603" name="Text Box 27"/>
          <p:cNvSpPr txBox="1">
            <a:spLocks noChangeArrowheads="1"/>
          </p:cNvSpPr>
          <p:nvPr/>
        </p:nvSpPr>
        <p:spPr bwMode="auto">
          <a:xfrm>
            <a:off x="4198938" y="4530725"/>
            <a:ext cx="4333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i="1"/>
              <a:t>B</a:t>
            </a:r>
          </a:p>
        </p:txBody>
      </p:sp>
      <p:sp>
        <p:nvSpPr>
          <p:cNvPr id="24604" name="Text Box 28"/>
          <p:cNvSpPr txBox="1">
            <a:spLocks noChangeArrowheads="1"/>
          </p:cNvSpPr>
          <p:nvPr/>
        </p:nvSpPr>
        <p:spPr bwMode="auto">
          <a:xfrm>
            <a:off x="3781425" y="5754688"/>
            <a:ext cx="4333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i="1"/>
              <a:t>C</a:t>
            </a:r>
          </a:p>
        </p:txBody>
      </p:sp>
      <p:sp>
        <p:nvSpPr>
          <p:cNvPr id="24605" name="Text Box 29"/>
          <p:cNvSpPr txBox="1">
            <a:spLocks noChangeArrowheads="1"/>
          </p:cNvSpPr>
          <p:nvPr/>
        </p:nvSpPr>
        <p:spPr bwMode="auto">
          <a:xfrm>
            <a:off x="2800350" y="5768975"/>
            <a:ext cx="4333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i="1"/>
              <a:t>D</a:t>
            </a:r>
          </a:p>
        </p:txBody>
      </p:sp>
      <p:sp>
        <p:nvSpPr>
          <p:cNvPr id="24606" name="Text Box 30"/>
          <p:cNvSpPr txBox="1">
            <a:spLocks noChangeArrowheads="1"/>
          </p:cNvSpPr>
          <p:nvPr/>
        </p:nvSpPr>
        <p:spPr bwMode="auto">
          <a:xfrm>
            <a:off x="0" y="2060575"/>
            <a:ext cx="914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>
                <a:latin typeface="隶书" panose="02010509060101010101" pitchFamily="49" charset="-122"/>
                <a:ea typeface="隶书" panose="02010509060101010101" pitchFamily="49" charset="-122"/>
              </a:rPr>
              <a:t>2.</a:t>
            </a:r>
            <a:r>
              <a:rPr lang="zh-CN" altLang="en-US" sz="2800">
                <a:latin typeface="隶书" panose="02010509060101010101" pitchFamily="49" charset="-122"/>
                <a:ea typeface="隶书" panose="02010509060101010101" pitchFamily="49" charset="-122"/>
              </a:rPr>
              <a:t>三点在同一直线上</a:t>
            </a:r>
            <a:r>
              <a:rPr lang="en-US" altLang="zh-CN" sz="2800">
                <a:latin typeface="隶书" panose="02010509060101010101" pitchFamily="49" charset="-122"/>
                <a:ea typeface="隶书" panose="02010509060101010101" pitchFamily="49" charset="-122"/>
              </a:rPr>
              <a:t>, </a:t>
            </a:r>
            <a:r>
              <a:rPr lang="zh-CN" altLang="en-US" sz="2800">
                <a:latin typeface="隶书" panose="02010509060101010101" pitchFamily="49" charset="-122"/>
                <a:ea typeface="隶书" panose="02010509060101010101" pitchFamily="49" charset="-122"/>
              </a:rPr>
              <a:t>另一点不在这条直线上不能做圆；</a:t>
            </a:r>
          </a:p>
        </p:txBody>
      </p:sp>
      <p:sp>
        <p:nvSpPr>
          <p:cNvPr id="24607" name="Rectangle 31"/>
          <p:cNvSpPr>
            <a:spLocks noChangeArrowheads="1"/>
          </p:cNvSpPr>
          <p:nvPr/>
        </p:nvSpPr>
        <p:spPr bwMode="auto">
          <a:xfrm>
            <a:off x="4643438" y="3395663"/>
            <a:ext cx="4889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F6FC6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4617B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just"/>
            <a:r>
              <a:rPr lang="zh-CN" altLang="en-US" sz="800" b="0">
                <a:solidFill>
                  <a:srgbClr val="FFFFFF"/>
                </a:solidFill>
                <a:latin typeface="Arial" panose="020B0604020202020204" pitchFamily="34" charset="0"/>
              </a:rPr>
              <a:t>学科网</a:t>
            </a:r>
            <a:endParaRPr lang="zh-CN" altLang="en-US" sz="3600">
              <a:solidFill>
                <a:srgbClr val="800000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6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6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6" dur="2000"/>
                                        <p:tgtEl>
                                          <p:spTgt spid="24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1" dur="2000"/>
                                        <p:tgtEl>
                                          <p:spTgt spid="24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6" dur="2000"/>
                                        <p:tgtEl>
                                          <p:spTgt spid="24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 animBg="1"/>
      <p:bldP spid="24580" grpId="0" autoUpdateAnimBg="0"/>
      <p:bldP spid="24581" grpId="0" autoUpdateAnimBg="0"/>
      <p:bldP spid="24582" grpId="0" autoUpdateAnimBg="0"/>
      <p:bldP spid="24589" grpId="0" animBg="1"/>
      <p:bldP spid="24595" grpId="0" animBg="1"/>
      <p:bldP spid="24601" grpId="0" animBg="1"/>
      <p:bldP spid="24606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>
                <a:solidFill>
                  <a:srgbClr val="FF0000"/>
                </a:solidFill>
                <a:ea typeface="黑体" panose="02010609060101010101" pitchFamily="49" charset="-122"/>
              </a:rPr>
              <a:t>学习目标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b="1"/>
              <a:t>1</a:t>
            </a:r>
            <a:r>
              <a:rPr lang="zh-CN" altLang="en-US" b="1"/>
              <a:t>、掌握点与圆的位置关系。</a:t>
            </a:r>
          </a:p>
          <a:p>
            <a:r>
              <a:rPr lang="en-US" altLang="zh-CN" b="1"/>
              <a:t>2</a:t>
            </a:r>
            <a:r>
              <a:rPr lang="zh-CN" altLang="en-US" b="1"/>
              <a:t>、探究并掌握确定圆的条件。</a:t>
            </a:r>
          </a:p>
          <a:p>
            <a:r>
              <a:rPr lang="en-US" altLang="zh-CN" b="1"/>
              <a:t>3</a:t>
            </a:r>
            <a:r>
              <a:rPr lang="zh-CN" altLang="en-US" b="1"/>
              <a:t>、掌握三角形的外接圆的画法。</a:t>
            </a:r>
          </a:p>
          <a:p>
            <a:r>
              <a:rPr lang="en-US" altLang="zh-CN" b="1"/>
              <a:t>4</a:t>
            </a:r>
            <a:r>
              <a:rPr lang="zh-CN" altLang="en-US" b="1"/>
              <a:t>、了解反证法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2"/>
          <p:cNvGrpSpPr>
            <a:grpSpLocks/>
          </p:cNvGrpSpPr>
          <p:nvPr/>
        </p:nvGrpSpPr>
        <p:grpSpPr bwMode="auto">
          <a:xfrm>
            <a:off x="611188" y="908050"/>
            <a:ext cx="8137525" cy="3816350"/>
            <a:chOff x="0" y="0"/>
            <a:chExt cx="5126" cy="2721"/>
          </a:xfrm>
        </p:grpSpPr>
        <p:sp>
          <p:nvSpPr>
            <p:cNvPr id="819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5126" cy="2721"/>
            </a:xfrm>
            <a:prstGeom prst="rect">
              <a:avLst/>
            </a:prstGeom>
            <a:solidFill>
              <a:schemeClr val="bg1"/>
            </a:solidFill>
            <a:ln w="9525" cmpd="sng">
              <a:solidFill>
                <a:srgbClr val="00CC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196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5126" cy="317"/>
            </a:xfrm>
            <a:prstGeom prst="rect">
              <a:avLst/>
            </a:prstGeom>
            <a:gradFill rotWithShape="1">
              <a:gsLst>
                <a:gs pos="0">
                  <a:srgbClr val="00CCFF"/>
                </a:gs>
                <a:gs pos="100000">
                  <a:schemeClr val="hlink"/>
                </a:gs>
              </a:gsLst>
              <a:lin ang="0" scaled="1"/>
            </a:gradFill>
            <a:ln>
              <a:noFill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755650" y="1700213"/>
            <a:ext cx="4032250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zh-CN">
                <a:latin typeface="Arial" panose="020B0604020202020204" pitchFamily="34" charset="0"/>
              </a:rPr>
              <a:t>       </a:t>
            </a:r>
            <a:r>
              <a:rPr lang="zh-CN" altLang="zh-CN" sz="2400">
                <a:latin typeface="Arial" panose="020B0604020202020204" pitchFamily="34" charset="0"/>
              </a:rPr>
              <a:t>我国射击运动员在奥运会上获金牌，为我国赢得荣誉，图是射击靶的示意图，它是由许多同心圆（圆心相同，半径不相同）构成的，你知道击中靶上不同位置的成绩是如何计算的吗？</a:t>
            </a:r>
          </a:p>
        </p:txBody>
      </p:sp>
      <p:grpSp>
        <p:nvGrpSpPr>
          <p:cNvPr id="8198" name="Group 6"/>
          <p:cNvGrpSpPr>
            <a:grpSpLocks/>
          </p:cNvGrpSpPr>
          <p:nvPr/>
        </p:nvGrpSpPr>
        <p:grpSpPr bwMode="auto">
          <a:xfrm>
            <a:off x="827088" y="333375"/>
            <a:ext cx="1008062" cy="773113"/>
            <a:chOff x="0" y="0"/>
            <a:chExt cx="635" cy="487"/>
          </a:xfrm>
        </p:grpSpPr>
        <p:sp>
          <p:nvSpPr>
            <p:cNvPr id="8199" name="未知"/>
            <p:cNvSpPr>
              <a:spLocks/>
            </p:cNvSpPr>
            <p:nvPr/>
          </p:nvSpPr>
          <p:spPr bwMode="auto">
            <a:xfrm>
              <a:off x="0" y="132"/>
              <a:ext cx="635" cy="227"/>
            </a:xfrm>
            <a:custGeom>
              <a:avLst/>
              <a:gdLst>
                <a:gd name="T0" fmla="*/ 127 w 942"/>
                <a:gd name="T1" fmla="*/ 277 h 393"/>
                <a:gd name="T2" fmla="*/ 46 w 942"/>
                <a:gd name="T3" fmla="*/ 280 h 393"/>
                <a:gd name="T4" fmla="*/ 22 w 942"/>
                <a:gd name="T5" fmla="*/ 281 h 393"/>
                <a:gd name="T6" fmla="*/ 11 w 942"/>
                <a:gd name="T7" fmla="*/ 283 h 393"/>
                <a:gd name="T8" fmla="*/ 2 w 942"/>
                <a:gd name="T9" fmla="*/ 284 h 393"/>
                <a:gd name="T10" fmla="*/ 61 w 942"/>
                <a:gd name="T11" fmla="*/ 263 h 393"/>
                <a:gd name="T12" fmla="*/ 105 w 942"/>
                <a:gd name="T13" fmla="*/ 255 h 393"/>
                <a:gd name="T14" fmla="*/ 115 w 942"/>
                <a:gd name="T15" fmla="*/ 249 h 393"/>
                <a:gd name="T16" fmla="*/ 108 w 942"/>
                <a:gd name="T17" fmla="*/ 248 h 393"/>
                <a:gd name="T18" fmla="*/ 102 w 942"/>
                <a:gd name="T19" fmla="*/ 244 h 393"/>
                <a:gd name="T20" fmla="*/ 48 w 942"/>
                <a:gd name="T21" fmla="*/ 238 h 393"/>
                <a:gd name="T22" fmla="*/ 28 w 942"/>
                <a:gd name="T23" fmla="*/ 237 h 393"/>
                <a:gd name="T24" fmla="*/ 15 w 942"/>
                <a:gd name="T25" fmla="*/ 236 h 393"/>
                <a:gd name="T26" fmla="*/ 31 w 942"/>
                <a:gd name="T27" fmla="*/ 234 h 393"/>
                <a:gd name="T28" fmla="*/ 94 w 942"/>
                <a:gd name="T29" fmla="*/ 228 h 393"/>
                <a:gd name="T30" fmla="*/ 113 w 942"/>
                <a:gd name="T31" fmla="*/ 226 h 393"/>
                <a:gd name="T32" fmla="*/ 125 w 942"/>
                <a:gd name="T33" fmla="*/ 226 h 393"/>
                <a:gd name="T34" fmla="*/ 107 w 942"/>
                <a:gd name="T35" fmla="*/ 218 h 393"/>
                <a:gd name="T36" fmla="*/ 73 w 942"/>
                <a:gd name="T37" fmla="*/ 210 h 393"/>
                <a:gd name="T38" fmla="*/ 45 w 942"/>
                <a:gd name="T39" fmla="*/ 204 h 393"/>
                <a:gd name="T40" fmla="*/ 59 w 942"/>
                <a:gd name="T41" fmla="*/ 201 h 393"/>
                <a:gd name="T42" fmla="*/ 82 w 942"/>
                <a:gd name="T43" fmla="*/ 198 h 393"/>
                <a:gd name="T44" fmla="*/ 161 w 942"/>
                <a:gd name="T45" fmla="*/ 187 h 393"/>
                <a:gd name="T46" fmla="*/ 153 w 942"/>
                <a:gd name="T47" fmla="*/ 177 h 393"/>
                <a:gd name="T48" fmla="*/ 135 w 942"/>
                <a:gd name="T49" fmla="*/ 170 h 393"/>
                <a:gd name="T50" fmla="*/ 114 w 942"/>
                <a:gd name="T51" fmla="*/ 155 h 393"/>
                <a:gd name="T52" fmla="*/ 150 w 942"/>
                <a:gd name="T53" fmla="*/ 138 h 393"/>
                <a:gd name="T54" fmla="*/ 180 w 942"/>
                <a:gd name="T55" fmla="*/ 119 h 393"/>
                <a:gd name="T56" fmla="*/ 212 w 942"/>
                <a:gd name="T57" fmla="*/ 95 h 393"/>
                <a:gd name="T58" fmla="*/ 293 w 942"/>
                <a:gd name="T59" fmla="*/ 48 h 393"/>
                <a:gd name="T60" fmla="*/ 380 w 942"/>
                <a:gd name="T61" fmla="*/ 18 h 393"/>
                <a:gd name="T62" fmla="*/ 503 w 942"/>
                <a:gd name="T63" fmla="*/ 4 h 393"/>
                <a:gd name="T64" fmla="*/ 564 w 942"/>
                <a:gd name="T65" fmla="*/ 3 h 393"/>
                <a:gd name="T66" fmla="*/ 590 w 942"/>
                <a:gd name="T67" fmla="*/ 4 h 393"/>
                <a:gd name="T68" fmla="*/ 620 w 942"/>
                <a:gd name="T69" fmla="*/ 13 h 393"/>
                <a:gd name="T70" fmla="*/ 659 w 942"/>
                <a:gd name="T71" fmla="*/ 25 h 393"/>
                <a:gd name="T72" fmla="*/ 680 w 942"/>
                <a:gd name="T73" fmla="*/ 37 h 393"/>
                <a:gd name="T74" fmla="*/ 701 w 942"/>
                <a:gd name="T75" fmla="*/ 46 h 393"/>
                <a:gd name="T76" fmla="*/ 740 w 942"/>
                <a:gd name="T77" fmla="*/ 69 h 393"/>
                <a:gd name="T78" fmla="*/ 818 w 942"/>
                <a:gd name="T79" fmla="*/ 109 h 393"/>
                <a:gd name="T80" fmla="*/ 903 w 942"/>
                <a:gd name="T81" fmla="*/ 167 h 393"/>
                <a:gd name="T82" fmla="*/ 938 w 942"/>
                <a:gd name="T83" fmla="*/ 204 h 393"/>
                <a:gd name="T84" fmla="*/ 941 w 942"/>
                <a:gd name="T85" fmla="*/ 213 h 393"/>
                <a:gd name="T86" fmla="*/ 936 w 942"/>
                <a:gd name="T87" fmla="*/ 228 h 393"/>
                <a:gd name="T88" fmla="*/ 919 w 942"/>
                <a:gd name="T89" fmla="*/ 238 h 393"/>
                <a:gd name="T90" fmla="*/ 905 w 942"/>
                <a:gd name="T91" fmla="*/ 250 h 393"/>
                <a:gd name="T92" fmla="*/ 851 w 942"/>
                <a:gd name="T93" fmla="*/ 246 h 393"/>
                <a:gd name="T94" fmla="*/ 810 w 942"/>
                <a:gd name="T95" fmla="*/ 246 h 393"/>
                <a:gd name="T96" fmla="*/ 701 w 942"/>
                <a:gd name="T97" fmla="*/ 304 h 393"/>
                <a:gd name="T98" fmla="*/ 605 w 942"/>
                <a:gd name="T99" fmla="*/ 354 h 393"/>
                <a:gd name="T100" fmla="*/ 529 w 942"/>
                <a:gd name="T101" fmla="*/ 377 h 393"/>
                <a:gd name="T102" fmla="*/ 475 w 942"/>
                <a:gd name="T103" fmla="*/ 386 h 393"/>
                <a:gd name="T104" fmla="*/ 415 w 942"/>
                <a:gd name="T105" fmla="*/ 389 h 393"/>
                <a:gd name="T106" fmla="*/ 295 w 942"/>
                <a:gd name="T107" fmla="*/ 372 h 393"/>
                <a:gd name="T108" fmla="*/ 273 w 942"/>
                <a:gd name="T109" fmla="*/ 366 h 393"/>
                <a:gd name="T110" fmla="*/ 259 w 942"/>
                <a:gd name="T111" fmla="*/ 363 h 393"/>
                <a:gd name="T112" fmla="*/ 215 w 942"/>
                <a:gd name="T113" fmla="*/ 340 h 393"/>
                <a:gd name="T114" fmla="*/ 148 w 942"/>
                <a:gd name="T115" fmla="*/ 296 h 393"/>
                <a:gd name="T116" fmla="*/ 127 w 942"/>
                <a:gd name="T117" fmla="*/ 277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942" h="393">
                  <a:moveTo>
                    <a:pt x="127" y="277"/>
                  </a:moveTo>
                  <a:cubicBezTo>
                    <a:pt x="100" y="272"/>
                    <a:pt x="73" y="280"/>
                    <a:pt x="46" y="280"/>
                  </a:cubicBezTo>
                  <a:cubicBezTo>
                    <a:pt x="38" y="279"/>
                    <a:pt x="31" y="279"/>
                    <a:pt x="22" y="281"/>
                  </a:cubicBezTo>
                  <a:cubicBezTo>
                    <a:pt x="18" y="281"/>
                    <a:pt x="15" y="283"/>
                    <a:pt x="11" y="283"/>
                  </a:cubicBezTo>
                  <a:cubicBezTo>
                    <a:pt x="7" y="283"/>
                    <a:pt x="0" y="286"/>
                    <a:pt x="2" y="284"/>
                  </a:cubicBezTo>
                  <a:cubicBezTo>
                    <a:pt x="22" y="276"/>
                    <a:pt x="41" y="270"/>
                    <a:pt x="61" y="263"/>
                  </a:cubicBezTo>
                  <a:cubicBezTo>
                    <a:pt x="76" y="261"/>
                    <a:pt x="90" y="258"/>
                    <a:pt x="105" y="255"/>
                  </a:cubicBezTo>
                  <a:cubicBezTo>
                    <a:pt x="108" y="253"/>
                    <a:pt x="114" y="253"/>
                    <a:pt x="115" y="249"/>
                  </a:cubicBezTo>
                  <a:cubicBezTo>
                    <a:pt x="116" y="246"/>
                    <a:pt x="111" y="249"/>
                    <a:pt x="108" y="248"/>
                  </a:cubicBezTo>
                  <a:cubicBezTo>
                    <a:pt x="106" y="246"/>
                    <a:pt x="105" y="245"/>
                    <a:pt x="102" y="244"/>
                  </a:cubicBezTo>
                  <a:cubicBezTo>
                    <a:pt x="86" y="237"/>
                    <a:pt x="65" y="236"/>
                    <a:pt x="48" y="238"/>
                  </a:cubicBezTo>
                  <a:cubicBezTo>
                    <a:pt x="41" y="238"/>
                    <a:pt x="35" y="238"/>
                    <a:pt x="28" y="237"/>
                  </a:cubicBezTo>
                  <a:cubicBezTo>
                    <a:pt x="24" y="237"/>
                    <a:pt x="12" y="239"/>
                    <a:pt x="15" y="236"/>
                  </a:cubicBezTo>
                  <a:cubicBezTo>
                    <a:pt x="16" y="234"/>
                    <a:pt x="28" y="234"/>
                    <a:pt x="31" y="234"/>
                  </a:cubicBezTo>
                  <a:cubicBezTo>
                    <a:pt x="52" y="232"/>
                    <a:pt x="73" y="226"/>
                    <a:pt x="94" y="228"/>
                  </a:cubicBezTo>
                  <a:cubicBezTo>
                    <a:pt x="94" y="228"/>
                    <a:pt x="109" y="227"/>
                    <a:pt x="113" y="226"/>
                  </a:cubicBezTo>
                  <a:cubicBezTo>
                    <a:pt x="117" y="226"/>
                    <a:pt x="125" y="226"/>
                    <a:pt x="125" y="226"/>
                  </a:cubicBezTo>
                  <a:cubicBezTo>
                    <a:pt x="119" y="219"/>
                    <a:pt x="116" y="218"/>
                    <a:pt x="107" y="218"/>
                  </a:cubicBezTo>
                  <a:cubicBezTo>
                    <a:pt x="100" y="213"/>
                    <a:pt x="83" y="209"/>
                    <a:pt x="73" y="210"/>
                  </a:cubicBezTo>
                  <a:cubicBezTo>
                    <a:pt x="54" y="202"/>
                    <a:pt x="63" y="203"/>
                    <a:pt x="45" y="204"/>
                  </a:cubicBezTo>
                  <a:cubicBezTo>
                    <a:pt x="41" y="205"/>
                    <a:pt x="54" y="202"/>
                    <a:pt x="59" y="201"/>
                  </a:cubicBezTo>
                  <a:cubicBezTo>
                    <a:pt x="66" y="199"/>
                    <a:pt x="75" y="200"/>
                    <a:pt x="82" y="198"/>
                  </a:cubicBezTo>
                  <a:cubicBezTo>
                    <a:pt x="109" y="192"/>
                    <a:pt x="134" y="191"/>
                    <a:pt x="161" y="187"/>
                  </a:cubicBezTo>
                  <a:cubicBezTo>
                    <a:pt x="170" y="179"/>
                    <a:pt x="160" y="179"/>
                    <a:pt x="153" y="177"/>
                  </a:cubicBezTo>
                  <a:cubicBezTo>
                    <a:pt x="149" y="173"/>
                    <a:pt x="135" y="170"/>
                    <a:pt x="135" y="170"/>
                  </a:cubicBezTo>
                  <a:cubicBezTo>
                    <a:pt x="129" y="163"/>
                    <a:pt x="121" y="159"/>
                    <a:pt x="114" y="155"/>
                  </a:cubicBezTo>
                  <a:cubicBezTo>
                    <a:pt x="126" y="148"/>
                    <a:pt x="138" y="145"/>
                    <a:pt x="150" y="138"/>
                  </a:cubicBezTo>
                  <a:cubicBezTo>
                    <a:pt x="160" y="134"/>
                    <a:pt x="170" y="123"/>
                    <a:pt x="180" y="119"/>
                  </a:cubicBezTo>
                  <a:cubicBezTo>
                    <a:pt x="188" y="116"/>
                    <a:pt x="204" y="101"/>
                    <a:pt x="212" y="95"/>
                  </a:cubicBezTo>
                  <a:cubicBezTo>
                    <a:pt x="234" y="76"/>
                    <a:pt x="269" y="64"/>
                    <a:pt x="293" y="48"/>
                  </a:cubicBezTo>
                  <a:cubicBezTo>
                    <a:pt x="325" y="39"/>
                    <a:pt x="348" y="24"/>
                    <a:pt x="380" y="18"/>
                  </a:cubicBezTo>
                  <a:cubicBezTo>
                    <a:pt x="420" y="9"/>
                    <a:pt x="464" y="9"/>
                    <a:pt x="503" y="4"/>
                  </a:cubicBezTo>
                  <a:cubicBezTo>
                    <a:pt x="530" y="0"/>
                    <a:pt x="537" y="5"/>
                    <a:pt x="564" y="3"/>
                  </a:cubicBezTo>
                  <a:cubicBezTo>
                    <a:pt x="570" y="2"/>
                    <a:pt x="584" y="4"/>
                    <a:pt x="590" y="4"/>
                  </a:cubicBezTo>
                  <a:cubicBezTo>
                    <a:pt x="595" y="5"/>
                    <a:pt x="620" y="13"/>
                    <a:pt x="620" y="13"/>
                  </a:cubicBezTo>
                  <a:cubicBezTo>
                    <a:pt x="635" y="21"/>
                    <a:pt x="646" y="23"/>
                    <a:pt x="659" y="25"/>
                  </a:cubicBezTo>
                  <a:cubicBezTo>
                    <a:pt x="666" y="27"/>
                    <a:pt x="680" y="37"/>
                    <a:pt x="680" y="37"/>
                  </a:cubicBezTo>
                  <a:cubicBezTo>
                    <a:pt x="683" y="39"/>
                    <a:pt x="691" y="41"/>
                    <a:pt x="701" y="46"/>
                  </a:cubicBezTo>
                  <a:cubicBezTo>
                    <a:pt x="711" y="51"/>
                    <a:pt x="721" y="59"/>
                    <a:pt x="740" y="69"/>
                  </a:cubicBezTo>
                  <a:cubicBezTo>
                    <a:pt x="741" y="90"/>
                    <a:pt x="807" y="99"/>
                    <a:pt x="818" y="109"/>
                  </a:cubicBezTo>
                  <a:cubicBezTo>
                    <a:pt x="855" y="141"/>
                    <a:pt x="870" y="129"/>
                    <a:pt x="903" y="167"/>
                  </a:cubicBezTo>
                  <a:cubicBezTo>
                    <a:pt x="914" y="180"/>
                    <a:pt x="927" y="192"/>
                    <a:pt x="938" y="204"/>
                  </a:cubicBezTo>
                  <a:cubicBezTo>
                    <a:pt x="940" y="208"/>
                    <a:pt x="942" y="209"/>
                    <a:pt x="941" y="213"/>
                  </a:cubicBezTo>
                  <a:cubicBezTo>
                    <a:pt x="941" y="215"/>
                    <a:pt x="939" y="228"/>
                    <a:pt x="936" y="228"/>
                  </a:cubicBezTo>
                  <a:cubicBezTo>
                    <a:pt x="925" y="235"/>
                    <a:pt x="927" y="229"/>
                    <a:pt x="919" y="238"/>
                  </a:cubicBezTo>
                  <a:cubicBezTo>
                    <a:pt x="915" y="243"/>
                    <a:pt x="905" y="250"/>
                    <a:pt x="905" y="250"/>
                  </a:cubicBezTo>
                  <a:cubicBezTo>
                    <a:pt x="887" y="255"/>
                    <a:pt x="869" y="254"/>
                    <a:pt x="851" y="246"/>
                  </a:cubicBezTo>
                  <a:cubicBezTo>
                    <a:pt x="843" y="243"/>
                    <a:pt x="819" y="248"/>
                    <a:pt x="810" y="246"/>
                  </a:cubicBezTo>
                  <a:cubicBezTo>
                    <a:pt x="778" y="273"/>
                    <a:pt x="742" y="285"/>
                    <a:pt x="701" y="304"/>
                  </a:cubicBezTo>
                  <a:cubicBezTo>
                    <a:pt x="667" y="318"/>
                    <a:pt x="657" y="342"/>
                    <a:pt x="605" y="354"/>
                  </a:cubicBezTo>
                  <a:cubicBezTo>
                    <a:pt x="576" y="366"/>
                    <a:pt x="551" y="372"/>
                    <a:pt x="529" y="377"/>
                  </a:cubicBezTo>
                  <a:cubicBezTo>
                    <a:pt x="507" y="382"/>
                    <a:pt x="494" y="384"/>
                    <a:pt x="475" y="386"/>
                  </a:cubicBezTo>
                  <a:cubicBezTo>
                    <a:pt x="456" y="388"/>
                    <a:pt x="445" y="391"/>
                    <a:pt x="415" y="389"/>
                  </a:cubicBezTo>
                  <a:cubicBezTo>
                    <a:pt x="392" y="393"/>
                    <a:pt x="316" y="381"/>
                    <a:pt x="295" y="372"/>
                  </a:cubicBezTo>
                  <a:cubicBezTo>
                    <a:pt x="284" y="367"/>
                    <a:pt x="290" y="370"/>
                    <a:pt x="273" y="366"/>
                  </a:cubicBezTo>
                  <a:cubicBezTo>
                    <a:pt x="269" y="365"/>
                    <a:pt x="259" y="363"/>
                    <a:pt x="259" y="363"/>
                  </a:cubicBezTo>
                  <a:cubicBezTo>
                    <a:pt x="249" y="356"/>
                    <a:pt x="227" y="343"/>
                    <a:pt x="215" y="340"/>
                  </a:cubicBezTo>
                  <a:cubicBezTo>
                    <a:pt x="198" y="320"/>
                    <a:pt x="167" y="313"/>
                    <a:pt x="148" y="296"/>
                  </a:cubicBezTo>
                  <a:cubicBezTo>
                    <a:pt x="141" y="290"/>
                    <a:pt x="135" y="280"/>
                    <a:pt x="127" y="277"/>
                  </a:cubicBezTo>
                  <a:close/>
                </a:path>
              </a:pathLst>
            </a:custGeom>
            <a:solidFill>
              <a:schemeClr val="bg1"/>
            </a:solidFill>
            <a:ln w="38100" cmpd="sng">
              <a:solidFill>
                <a:srgbClr val="33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00" name="Oval 8" descr="u=2172131558,120469478&amp;gp=3"/>
            <p:cNvSpPr>
              <a:spLocks noChangeArrowheads="1"/>
            </p:cNvSpPr>
            <p:nvPr/>
          </p:nvSpPr>
          <p:spPr bwMode="auto">
            <a:xfrm>
              <a:off x="184" y="132"/>
              <a:ext cx="272" cy="226"/>
            </a:xfrm>
            <a:prstGeom prst="ellipse">
              <a:avLst/>
            </a:prstGeom>
            <a:blipFill dpi="0" rotWithShape="1">
              <a:blip r:embed="rId2"/>
              <a:srcRect/>
              <a:stretch>
                <a:fillRect/>
              </a:stretch>
            </a:blipFill>
            <a:ln w="28575" cmpd="sng">
              <a:solidFill>
                <a:srgbClr val="33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201" name="Oval 9"/>
            <p:cNvSpPr>
              <a:spLocks noChangeArrowheads="1"/>
            </p:cNvSpPr>
            <p:nvPr/>
          </p:nvSpPr>
          <p:spPr bwMode="auto">
            <a:xfrm>
              <a:off x="299" y="219"/>
              <a:ext cx="46" cy="46"/>
            </a:xfrm>
            <a:prstGeom prst="ellipse">
              <a:avLst/>
            </a:prstGeom>
            <a:solidFill>
              <a:srgbClr val="333300"/>
            </a:solidFill>
            <a:ln w="9525" cmpd="sng">
              <a:solidFill>
                <a:srgbClr val="33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8202" name="Group 10"/>
            <p:cNvGrpSpPr>
              <a:grpSpLocks/>
            </p:cNvGrpSpPr>
            <p:nvPr/>
          </p:nvGrpSpPr>
          <p:grpSpPr bwMode="auto">
            <a:xfrm>
              <a:off x="120" y="0"/>
              <a:ext cx="415" cy="127"/>
              <a:chOff x="0" y="0"/>
              <a:chExt cx="506" cy="155"/>
            </a:xfrm>
          </p:grpSpPr>
          <p:sp>
            <p:nvSpPr>
              <p:cNvPr id="8203" name="AutoShape 11"/>
              <p:cNvSpPr>
                <a:spLocks noChangeArrowheads="1"/>
              </p:cNvSpPr>
              <p:nvPr/>
            </p:nvSpPr>
            <p:spPr bwMode="auto">
              <a:xfrm>
                <a:off x="233" y="0"/>
                <a:ext cx="46" cy="91"/>
              </a:xfrm>
              <a:prstGeom prst="flowChartMerge">
                <a:avLst/>
              </a:prstGeom>
              <a:solidFill>
                <a:schemeClr val="tx2"/>
              </a:solidFill>
              <a:ln w="9525" cmpd="sng">
                <a:solidFill>
                  <a:schemeClr val="tx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8204" name="AutoShape 12"/>
              <p:cNvSpPr>
                <a:spLocks noChangeArrowheads="1"/>
              </p:cNvSpPr>
              <p:nvPr/>
            </p:nvSpPr>
            <p:spPr bwMode="auto">
              <a:xfrm rot="900000">
                <a:off x="346" y="12"/>
                <a:ext cx="46" cy="91"/>
              </a:xfrm>
              <a:prstGeom prst="flowChartMerge">
                <a:avLst/>
              </a:prstGeom>
              <a:solidFill>
                <a:schemeClr val="tx2"/>
              </a:solidFill>
              <a:ln w="9525" cmpd="sng">
                <a:solidFill>
                  <a:schemeClr val="tx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8205" name="AutoShape 13"/>
              <p:cNvSpPr>
                <a:spLocks noChangeArrowheads="1"/>
              </p:cNvSpPr>
              <p:nvPr/>
            </p:nvSpPr>
            <p:spPr bwMode="auto">
              <a:xfrm rot="1200000">
                <a:off x="458" y="45"/>
                <a:ext cx="48" cy="91"/>
              </a:xfrm>
              <a:prstGeom prst="flowChartMerge">
                <a:avLst/>
              </a:prstGeom>
              <a:solidFill>
                <a:schemeClr val="tx2"/>
              </a:solidFill>
              <a:ln w="9525" cmpd="sng">
                <a:solidFill>
                  <a:schemeClr val="tx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8206" name="AutoShape 14"/>
              <p:cNvSpPr>
                <a:spLocks noChangeArrowheads="1"/>
              </p:cNvSpPr>
              <p:nvPr/>
            </p:nvSpPr>
            <p:spPr bwMode="auto">
              <a:xfrm rot="20700000">
                <a:off x="110" y="21"/>
                <a:ext cx="46" cy="91"/>
              </a:xfrm>
              <a:prstGeom prst="flowChartMerge">
                <a:avLst/>
              </a:prstGeom>
              <a:solidFill>
                <a:schemeClr val="tx2"/>
              </a:solidFill>
              <a:ln w="9525" cmpd="sng">
                <a:solidFill>
                  <a:schemeClr val="tx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8207" name="AutoShape 15"/>
              <p:cNvSpPr>
                <a:spLocks noChangeArrowheads="1"/>
              </p:cNvSpPr>
              <p:nvPr/>
            </p:nvSpPr>
            <p:spPr bwMode="auto">
              <a:xfrm rot="19800000">
                <a:off x="0" y="64"/>
                <a:ext cx="46" cy="91"/>
              </a:xfrm>
              <a:prstGeom prst="flowChartMerge">
                <a:avLst/>
              </a:prstGeom>
              <a:solidFill>
                <a:schemeClr val="tx2"/>
              </a:solidFill>
              <a:ln w="9525" cmpd="sng">
                <a:solidFill>
                  <a:schemeClr val="tx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8208" name="Group 16"/>
            <p:cNvGrpSpPr>
              <a:grpSpLocks/>
            </p:cNvGrpSpPr>
            <p:nvPr/>
          </p:nvGrpSpPr>
          <p:grpSpPr bwMode="auto">
            <a:xfrm rot="10800000">
              <a:off x="124" y="361"/>
              <a:ext cx="411" cy="126"/>
              <a:chOff x="0" y="0"/>
              <a:chExt cx="506" cy="155"/>
            </a:xfrm>
          </p:grpSpPr>
          <p:sp>
            <p:nvSpPr>
              <p:cNvPr id="8209" name="AutoShape 17"/>
              <p:cNvSpPr>
                <a:spLocks noChangeArrowheads="1"/>
              </p:cNvSpPr>
              <p:nvPr/>
            </p:nvSpPr>
            <p:spPr bwMode="auto">
              <a:xfrm>
                <a:off x="233" y="0"/>
                <a:ext cx="46" cy="91"/>
              </a:xfrm>
              <a:prstGeom prst="flowChartMerge">
                <a:avLst/>
              </a:prstGeom>
              <a:solidFill>
                <a:schemeClr val="tx2"/>
              </a:solidFill>
              <a:ln w="9525" cmpd="sng">
                <a:solidFill>
                  <a:schemeClr val="tx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8210" name="AutoShape 18"/>
              <p:cNvSpPr>
                <a:spLocks noChangeArrowheads="1"/>
              </p:cNvSpPr>
              <p:nvPr/>
            </p:nvSpPr>
            <p:spPr bwMode="auto">
              <a:xfrm rot="900000">
                <a:off x="346" y="12"/>
                <a:ext cx="46" cy="91"/>
              </a:xfrm>
              <a:prstGeom prst="flowChartMerge">
                <a:avLst/>
              </a:prstGeom>
              <a:solidFill>
                <a:schemeClr val="tx2"/>
              </a:solidFill>
              <a:ln w="9525" cmpd="sng">
                <a:solidFill>
                  <a:schemeClr val="tx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8211" name="AutoShape 19"/>
              <p:cNvSpPr>
                <a:spLocks noChangeArrowheads="1"/>
              </p:cNvSpPr>
              <p:nvPr/>
            </p:nvSpPr>
            <p:spPr bwMode="auto">
              <a:xfrm rot="1200000">
                <a:off x="458" y="45"/>
                <a:ext cx="48" cy="91"/>
              </a:xfrm>
              <a:prstGeom prst="flowChartMerge">
                <a:avLst/>
              </a:prstGeom>
              <a:solidFill>
                <a:schemeClr val="tx2"/>
              </a:solidFill>
              <a:ln w="9525" cmpd="sng">
                <a:solidFill>
                  <a:schemeClr val="tx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8212" name="AutoShape 20"/>
              <p:cNvSpPr>
                <a:spLocks noChangeArrowheads="1"/>
              </p:cNvSpPr>
              <p:nvPr/>
            </p:nvSpPr>
            <p:spPr bwMode="auto">
              <a:xfrm rot="20700000">
                <a:off x="110" y="21"/>
                <a:ext cx="46" cy="91"/>
              </a:xfrm>
              <a:prstGeom prst="flowChartMerge">
                <a:avLst/>
              </a:prstGeom>
              <a:solidFill>
                <a:schemeClr val="tx2"/>
              </a:solidFill>
              <a:ln w="9525" cmpd="sng">
                <a:solidFill>
                  <a:schemeClr val="tx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8213" name="AutoShape 21"/>
              <p:cNvSpPr>
                <a:spLocks noChangeArrowheads="1"/>
              </p:cNvSpPr>
              <p:nvPr/>
            </p:nvSpPr>
            <p:spPr bwMode="auto">
              <a:xfrm rot="19800000">
                <a:off x="0" y="64"/>
                <a:ext cx="46" cy="91"/>
              </a:xfrm>
              <a:prstGeom prst="flowChartMerge">
                <a:avLst/>
              </a:prstGeom>
              <a:solidFill>
                <a:schemeClr val="tx2"/>
              </a:solidFill>
              <a:ln w="9525" cmpd="sng">
                <a:solidFill>
                  <a:schemeClr val="tx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</p:grpSp>
      <p:grpSp>
        <p:nvGrpSpPr>
          <p:cNvPr id="8214" name="Group 22"/>
          <p:cNvGrpSpPr>
            <a:grpSpLocks/>
          </p:cNvGrpSpPr>
          <p:nvPr/>
        </p:nvGrpSpPr>
        <p:grpSpPr bwMode="auto">
          <a:xfrm>
            <a:off x="539750" y="4797425"/>
            <a:ext cx="3382963" cy="1800225"/>
            <a:chOff x="0" y="0"/>
            <a:chExt cx="1134" cy="1134"/>
          </a:xfrm>
        </p:grpSpPr>
        <p:sp>
          <p:nvSpPr>
            <p:cNvPr id="8215" name="Rectangle 23"/>
            <p:cNvSpPr>
              <a:spLocks noChangeArrowheads="1"/>
            </p:cNvSpPr>
            <p:nvPr/>
          </p:nvSpPr>
          <p:spPr bwMode="auto">
            <a:xfrm>
              <a:off x="0" y="0"/>
              <a:ext cx="1134" cy="1134"/>
            </a:xfrm>
            <a:prstGeom prst="rect">
              <a:avLst/>
            </a:prstGeom>
            <a:solidFill>
              <a:srgbClr val="FFFF66"/>
            </a:solidFill>
            <a:ln w="9525" cmpd="sng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216" name="Text Box 24"/>
            <p:cNvSpPr txBox="1">
              <a:spLocks noChangeArrowheads="1"/>
            </p:cNvSpPr>
            <p:nvPr/>
          </p:nvSpPr>
          <p:spPr bwMode="auto">
            <a:xfrm>
              <a:off x="90" y="227"/>
              <a:ext cx="953" cy="8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zh-CN" sz="2800">
                  <a:ea typeface="楷体_GB2312" pitchFamily="49" charset="-122"/>
                </a:rPr>
                <a:t>　　解决这个问题要研究点和圆的位置关系．</a:t>
              </a:r>
            </a:p>
          </p:txBody>
        </p:sp>
        <p:sp>
          <p:nvSpPr>
            <p:cNvPr id="8217" name="Oval 25"/>
            <p:cNvSpPr>
              <a:spLocks noChangeArrowheads="1"/>
            </p:cNvSpPr>
            <p:nvPr/>
          </p:nvSpPr>
          <p:spPr bwMode="auto">
            <a:xfrm>
              <a:off x="517" y="54"/>
              <a:ext cx="91" cy="91"/>
            </a:xfrm>
            <a:prstGeom prst="ellipse">
              <a:avLst/>
            </a:prstGeom>
            <a:solidFill>
              <a:srgbClr val="FF6600"/>
            </a:solidFill>
            <a:ln w="9525" cmpd="sng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8218" name="Text Box 26"/>
          <p:cNvSpPr txBox="1">
            <a:spLocks noChangeArrowheads="1"/>
          </p:cNvSpPr>
          <p:nvPr/>
        </p:nvSpPr>
        <p:spPr bwMode="auto">
          <a:xfrm>
            <a:off x="5076825" y="2781300"/>
            <a:ext cx="24479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zh-CN"/>
              <a:t> </a:t>
            </a:r>
          </a:p>
        </p:txBody>
      </p:sp>
      <p:sp>
        <p:nvSpPr>
          <p:cNvPr id="8219" name="Text Box 27"/>
          <p:cNvSpPr txBox="1">
            <a:spLocks noChangeArrowheads="1"/>
          </p:cNvSpPr>
          <p:nvPr/>
        </p:nvSpPr>
        <p:spPr bwMode="auto">
          <a:xfrm>
            <a:off x="3635375" y="333375"/>
            <a:ext cx="3673475" cy="64135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zh-CN" sz="3600" b="0">
                <a:latin typeface="隶书" panose="02010509060101010101" pitchFamily="49" charset="-122"/>
                <a:ea typeface="隶书" panose="02010509060101010101" pitchFamily="49" charset="-122"/>
              </a:rPr>
              <a:t> </a:t>
            </a:r>
            <a:r>
              <a:rPr lang="zh-CN" altLang="zh-CN" sz="3600" b="0">
                <a:solidFill>
                  <a:srgbClr val="0000FF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活   动  一</a:t>
            </a:r>
          </a:p>
        </p:txBody>
      </p:sp>
      <p:pic>
        <p:nvPicPr>
          <p:cNvPr id="8220" name="Picture 28" descr="pic_21987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1339850"/>
            <a:ext cx="3168650" cy="316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mpd="sng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21" name="Text Box 29"/>
          <p:cNvSpPr txBox="1">
            <a:spLocks noChangeArrowheads="1"/>
          </p:cNvSpPr>
          <p:nvPr/>
        </p:nvSpPr>
        <p:spPr bwMode="auto">
          <a:xfrm>
            <a:off x="1898650" y="260350"/>
            <a:ext cx="130492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altLang="zh-CN" sz="4400">
                <a:solidFill>
                  <a:srgbClr val="FF0000"/>
                </a:solidFill>
              </a:rPr>
              <a:t>观察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6515100" y="2527300"/>
            <a:ext cx="3603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i="1"/>
              <a:t>r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468313" y="3644900"/>
            <a:ext cx="7345362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>
                <a:latin typeface="Arial" panose="020B0604020202020204" pitchFamily="34" charset="0"/>
              </a:rPr>
              <a:t>问题２：设⊙</a:t>
            </a:r>
            <a:r>
              <a:rPr lang="en-US" altLang="zh-CN" sz="2800" i="1"/>
              <a:t>O</a:t>
            </a:r>
            <a:r>
              <a:rPr lang="zh-CN" altLang="en-US" sz="2800">
                <a:latin typeface="Arial" panose="020B0604020202020204" pitchFamily="34" charset="0"/>
              </a:rPr>
              <a:t>半径为</a:t>
            </a:r>
            <a:r>
              <a:rPr lang="en-US" altLang="zh-CN" sz="2800" i="1"/>
              <a:t>r</a:t>
            </a:r>
            <a:r>
              <a:rPr lang="en-US" altLang="zh-CN" sz="2800">
                <a:latin typeface="Arial" panose="020B0604020202020204" pitchFamily="34" charset="0"/>
              </a:rPr>
              <a:t>,</a:t>
            </a:r>
            <a:r>
              <a:rPr lang="zh-CN" altLang="en-US" sz="2800">
                <a:latin typeface="Arial" panose="020B0604020202020204" pitchFamily="34" charset="0"/>
              </a:rPr>
              <a:t>说出点</a:t>
            </a:r>
            <a:r>
              <a:rPr lang="en-US" altLang="zh-CN" sz="2800" i="1"/>
              <a:t>A</a:t>
            </a:r>
            <a:r>
              <a:rPr lang="zh-CN" altLang="en-US" sz="2800">
                <a:latin typeface="Arial" panose="020B0604020202020204" pitchFamily="34" charset="0"/>
              </a:rPr>
              <a:t>，点</a:t>
            </a:r>
            <a:r>
              <a:rPr lang="en-US" altLang="zh-CN" sz="2800" i="1"/>
              <a:t>B</a:t>
            </a:r>
            <a:r>
              <a:rPr lang="zh-CN" altLang="en-US" sz="2800">
                <a:latin typeface="Arial" panose="020B0604020202020204" pitchFamily="34" charset="0"/>
              </a:rPr>
              <a:t>，点</a:t>
            </a:r>
            <a:r>
              <a:rPr lang="en-US" altLang="zh-CN" sz="2800" i="1"/>
              <a:t>C</a:t>
            </a:r>
            <a:r>
              <a:rPr lang="zh-CN" altLang="en-US" sz="2800">
                <a:latin typeface="Arial" panose="020B0604020202020204" pitchFamily="34" charset="0"/>
              </a:rPr>
              <a:t>与圆心</a:t>
            </a:r>
            <a:r>
              <a:rPr lang="en-US" altLang="zh-CN" sz="2800" i="1"/>
              <a:t>O</a:t>
            </a:r>
            <a:r>
              <a:rPr lang="zh-CN" altLang="en-US" sz="2800">
                <a:latin typeface="Arial" panose="020B0604020202020204" pitchFamily="34" charset="0"/>
              </a:rPr>
              <a:t>的距离与半径的关系：</a:t>
            </a:r>
          </a:p>
        </p:txBody>
      </p:sp>
      <p:sp>
        <p:nvSpPr>
          <p:cNvPr id="9220" name="Oval 4"/>
          <p:cNvSpPr>
            <a:spLocks noChangeArrowheads="1"/>
          </p:cNvSpPr>
          <p:nvPr/>
        </p:nvSpPr>
        <p:spPr bwMode="auto">
          <a:xfrm>
            <a:off x="6011863" y="1446213"/>
            <a:ext cx="1871662" cy="1871662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4800" b="0">
                <a:solidFill>
                  <a:srgbClr val="FF0000"/>
                </a:solidFill>
                <a:latin typeface="Arial" panose="020B0604020202020204" pitchFamily="34" charset="0"/>
              </a:rPr>
              <a:t>·</a:t>
            </a:r>
          </a:p>
        </p:txBody>
      </p:sp>
      <p:sp>
        <p:nvSpPr>
          <p:cNvPr id="9221" name="未知"/>
          <p:cNvSpPr>
            <a:spLocks/>
          </p:cNvSpPr>
          <p:nvPr/>
        </p:nvSpPr>
        <p:spPr bwMode="auto">
          <a:xfrm>
            <a:off x="6950075" y="1979613"/>
            <a:ext cx="319088" cy="404812"/>
          </a:xfrm>
          <a:custGeom>
            <a:avLst/>
            <a:gdLst>
              <a:gd name="T0" fmla="*/ 0 w 201"/>
              <a:gd name="T1" fmla="*/ 255 h 255"/>
              <a:gd name="T2" fmla="*/ 201 w 201"/>
              <a:gd name="T3" fmla="*/ 0 h 255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01" h="255">
                <a:moveTo>
                  <a:pt x="0" y="255"/>
                </a:moveTo>
                <a:lnTo>
                  <a:pt x="201" y="0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8351838" y="2238375"/>
            <a:ext cx="3603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800" i="1"/>
              <a:t>C</a:t>
            </a: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6588125" y="2279650"/>
            <a:ext cx="5048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800" i="1"/>
              <a:t>O</a:t>
            </a:r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6877050" y="1662113"/>
            <a:ext cx="5048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800" i="1"/>
              <a:t>A</a:t>
            </a: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7524750" y="2990850"/>
            <a:ext cx="5048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800" i="1"/>
              <a:t>B</a:t>
            </a:r>
          </a:p>
        </p:txBody>
      </p:sp>
      <p:sp>
        <p:nvSpPr>
          <p:cNvPr id="9226" name="Oval 10"/>
          <p:cNvSpPr>
            <a:spLocks noChangeArrowheads="1"/>
          </p:cNvSpPr>
          <p:nvPr/>
        </p:nvSpPr>
        <p:spPr bwMode="auto">
          <a:xfrm>
            <a:off x="7235825" y="1951038"/>
            <a:ext cx="73025" cy="7143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9227" name="Oval 11"/>
          <p:cNvSpPr>
            <a:spLocks noChangeArrowheads="1"/>
          </p:cNvSpPr>
          <p:nvPr/>
        </p:nvSpPr>
        <p:spPr bwMode="auto">
          <a:xfrm>
            <a:off x="8388350" y="2166938"/>
            <a:ext cx="71438" cy="7143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9228" name="Oval 12"/>
          <p:cNvSpPr>
            <a:spLocks noChangeArrowheads="1"/>
          </p:cNvSpPr>
          <p:nvPr/>
        </p:nvSpPr>
        <p:spPr bwMode="auto">
          <a:xfrm>
            <a:off x="6919913" y="2354263"/>
            <a:ext cx="71437" cy="7143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9229" name="未知"/>
          <p:cNvSpPr>
            <a:spLocks/>
          </p:cNvSpPr>
          <p:nvPr/>
        </p:nvSpPr>
        <p:spPr bwMode="auto">
          <a:xfrm>
            <a:off x="6945313" y="2389188"/>
            <a:ext cx="677862" cy="608012"/>
          </a:xfrm>
          <a:custGeom>
            <a:avLst/>
            <a:gdLst>
              <a:gd name="T0" fmla="*/ 0 w 427"/>
              <a:gd name="T1" fmla="*/ 0 h 383"/>
              <a:gd name="T2" fmla="*/ 427 w 427"/>
              <a:gd name="T3" fmla="*/ 383 h 383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427" h="383">
                <a:moveTo>
                  <a:pt x="0" y="0"/>
                </a:moveTo>
                <a:lnTo>
                  <a:pt x="427" y="383"/>
                </a:lnTo>
              </a:path>
            </a:pathLst>
          </a:custGeom>
          <a:noFill/>
          <a:ln w="28575" cmpd="sng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9230" name="Rectangle 14"/>
          <p:cNvSpPr>
            <a:spLocks noChangeArrowheads="1"/>
          </p:cNvSpPr>
          <p:nvPr/>
        </p:nvSpPr>
        <p:spPr bwMode="auto">
          <a:xfrm>
            <a:off x="4716463" y="5084763"/>
            <a:ext cx="179863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i="1">
                <a:solidFill>
                  <a:srgbClr val="FF0000"/>
                </a:solidFill>
              </a:rPr>
              <a:t>OC </a:t>
            </a:r>
            <a:r>
              <a:rPr lang="en-US" altLang="zh-CN" sz="2800">
                <a:solidFill>
                  <a:srgbClr val="FF0000"/>
                </a:solidFill>
              </a:rPr>
              <a:t>&gt; </a:t>
            </a:r>
            <a:r>
              <a:rPr lang="en-US" altLang="zh-CN" sz="2800" i="1">
                <a:solidFill>
                  <a:srgbClr val="FF0000"/>
                </a:solidFill>
              </a:rPr>
              <a:t>r</a:t>
            </a:r>
            <a:r>
              <a:rPr lang="en-US" altLang="zh-CN" sz="280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9231" name="Oval 15"/>
          <p:cNvSpPr>
            <a:spLocks noChangeArrowheads="1"/>
          </p:cNvSpPr>
          <p:nvPr/>
        </p:nvSpPr>
        <p:spPr bwMode="auto">
          <a:xfrm>
            <a:off x="7618413" y="2971800"/>
            <a:ext cx="71437" cy="7143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9232" name="未知"/>
          <p:cNvSpPr>
            <a:spLocks/>
          </p:cNvSpPr>
          <p:nvPr/>
        </p:nvSpPr>
        <p:spPr bwMode="auto">
          <a:xfrm>
            <a:off x="6954838" y="2208213"/>
            <a:ext cx="1471612" cy="180975"/>
          </a:xfrm>
          <a:custGeom>
            <a:avLst/>
            <a:gdLst>
              <a:gd name="T0" fmla="*/ 0 w 927"/>
              <a:gd name="T1" fmla="*/ 114 h 114"/>
              <a:gd name="T2" fmla="*/ 927 w 927"/>
              <a:gd name="T3" fmla="*/ 0 h 11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927" h="114">
                <a:moveTo>
                  <a:pt x="0" y="114"/>
                </a:moveTo>
                <a:lnTo>
                  <a:pt x="927" y="0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9233" name="Text Box 17"/>
          <p:cNvSpPr txBox="1">
            <a:spLocks noChangeArrowheads="1"/>
          </p:cNvSpPr>
          <p:nvPr/>
        </p:nvSpPr>
        <p:spPr bwMode="auto">
          <a:xfrm>
            <a:off x="323850" y="908050"/>
            <a:ext cx="6983413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/>
              <a:t>问题１：观察图中点</a:t>
            </a:r>
            <a:r>
              <a:rPr lang="en-US" altLang="zh-CN" sz="2800" i="1"/>
              <a:t>A</a:t>
            </a:r>
            <a:r>
              <a:rPr lang="zh-CN" altLang="en-US" sz="2800"/>
              <a:t>，点</a:t>
            </a:r>
            <a:r>
              <a:rPr lang="en-US" altLang="zh-CN" sz="2800" i="1"/>
              <a:t>B</a:t>
            </a:r>
            <a:r>
              <a:rPr lang="zh-CN" altLang="en-US" sz="2800"/>
              <a:t>，点</a:t>
            </a:r>
            <a:r>
              <a:rPr lang="en-US" altLang="zh-CN" sz="2800" i="1"/>
              <a:t>C</a:t>
            </a:r>
            <a:r>
              <a:rPr lang="zh-CN" altLang="en-US" sz="2800"/>
              <a:t>与圆的位置关系？</a:t>
            </a:r>
          </a:p>
        </p:txBody>
      </p:sp>
      <p:sp>
        <p:nvSpPr>
          <p:cNvPr id="9234" name="Rectangle 18"/>
          <p:cNvSpPr>
            <a:spLocks noChangeArrowheads="1"/>
          </p:cNvSpPr>
          <p:nvPr/>
        </p:nvSpPr>
        <p:spPr bwMode="auto">
          <a:xfrm>
            <a:off x="2051050" y="2781300"/>
            <a:ext cx="30972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CN" altLang="en-US" sz="2800">
                <a:solidFill>
                  <a:srgbClr val="FF0000"/>
                </a:solidFill>
              </a:rPr>
              <a:t>点</a:t>
            </a:r>
            <a:r>
              <a:rPr lang="en-US" altLang="zh-CN" sz="2800" i="1">
                <a:solidFill>
                  <a:srgbClr val="FF0000"/>
                </a:solidFill>
              </a:rPr>
              <a:t>C</a:t>
            </a:r>
            <a:r>
              <a:rPr lang="zh-CN" altLang="en-US" sz="2800">
                <a:solidFill>
                  <a:srgbClr val="FF0000"/>
                </a:solidFill>
              </a:rPr>
              <a:t>在圆外</a:t>
            </a:r>
            <a:r>
              <a:rPr lang="en-US" altLang="zh-CN" sz="280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9235" name="Rectangle 19"/>
          <p:cNvSpPr>
            <a:spLocks noChangeArrowheads="1"/>
          </p:cNvSpPr>
          <p:nvPr/>
        </p:nvSpPr>
        <p:spPr bwMode="auto">
          <a:xfrm>
            <a:off x="2051050" y="1628775"/>
            <a:ext cx="34575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CN" altLang="en-US" sz="2800">
                <a:solidFill>
                  <a:srgbClr val="FF0000"/>
                </a:solidFill>
              </a:rPr>
              <a:t>点</a:t>
            </a:r>
            <a:r>
              <a:rPr lang="en-US" altLang="zh-CN" sz="2800" i="1">
                <a:solidFill>
                  <a:srgbClr val="FF0000"/>
                </a:solidFill>
              </a:rPr>
              <a:t>A</a:t>
            </a:r>
            <a:r>
              <a:rPr lang="zh-CN" altLang="en-US" sz="2800">
                <a:solidFill>
                  <a:srgbClr val="FF0000"/>
                </a:solidFill>
              </a:rPr>
              <a:t>在圆内，</a:t>
            </a:r>
          </a:p>
        </p:txBody>
      </p:sp>
      <p:sp>
        <p:nvSpPr>
          <p:cNvPr id="9236" name="Rectangle 20"/>
          <p:cNvSpPr>
            <a:spLocks noChangeArrowheads="1"/>
          </p:cNvSpPr>
          <p:nvPr/>
        </p:nvSpPr>
        <p:spPr bwMode="auto">
          <a:xfrm>
            <a:off x="2051050" y="2205038"/>
            <a:ext cx="36734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CN" altLang="en-US" sz="2800">
                <a:solidFill>
                  <a:srgbClr val="FF0000"/>
                </a:solidFill>
              </a:rPr>
              <a:t>点</a:t>
            </a:r>
            <a:r>
              <a:rPr lang="en-US" altLang="zh-CN" sz="2800" i="1">
                <a:solidFill>
                  <a:srgbClr val="FF0000"/>
                </a:solidFill>
              </a:rPr>
              <a:t>B</a:t>
            </a:r>
            <a:r>
              <a:rPr lang="zh-CN" altLang="en-US" sz="2800">
                <a:solidFill>
                  <a:srgbClr val="FF0000"/>
                </a:solidFill>
              </a:rPr>
              <a:t>在圆上，</a:t>
            </a:r>
          </a:p>
        </p:txBody>
      </p:sp>
      <p:sp>
        <p:nvSpPr>
          <p:cNvPr id="9237" name="Rectangle 21"/>
          <p:cNvSpPr>
            <a:spLocks noChangeArrowheads="1"/>
          </p:cNvSpPr>
          <p:nvPr/>
        </p:nvSpPr>
        <p:spPr bwMode="auto">
          <a:xfrm>
            <a:off x="468313" y="5067300"/>
            <a:ext cx="18002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CN" sz="2800" i="1">
                <a:solidFill>
                  <a:srgbClr val="FF0000"/>
                </a:solidFill>
              </a:rPr>
              <a:t>OA </a:t>
            </a:r>
            <a:r>
              <a:rPr lang="en-US" altLang="zh-CN" sz="2800">
                <a:solidFill>
                  <a:srgbClr val="FF0000"/>
                </a:solidFill>
              </a:rPr>
              <a:t>&lt; </a:t>
            </a:r>
            <a:r>
              <a:rPr lang="en-US" altLang="zh-CN" sz="2800" i="1">
                <a:solidFill>
                  <a:srgbClr val="FF0000"/>
                </a:solidFill>
              </a:rPr>
              <a:t>r</a:t>
            </a:r>
            <a:r>
              <a:rPr lang="zh-CN" altLang="en-US" sz="2800">
                <a:solidFill>
                  <a:srgbClr val="FF0000"/>
                </a:solidFill>
              </a:rPr>
              <a:t>，</a:t>
            </a:r>
          </a:p>
        </p:txBody>
      </p:sp>
      <p:sp>
        <p:nvSpPr>
          <p:cNvPr id="9238" name="Rectangle 22"/>
          <p:cNvSpPr>
            <a:spLocks noChangeArrowheads="1"/>
          </p:cNvSpPr>
          <p:nvPr/>
        </p:nvSpPr>
        <p:spPr bwMode="auto">
          <a:xfrm>
            <a:off x="2413000" y="5073650"/>
            <a:ext cx="17986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CN" sz="2800" i="1">
                <a:solidFill>
                  <a:srgbClr val="FF0000"/>
                </a:solidFill>
              </a:rPr>
              <a:t>OB = r</a:t>
            </a:r>
            <a:r>
              <a:rPr lang="zh-CN" altLang="en-US" sz="2800">
                <a:solidFill>
                  <a:srgbClr val="FF0000"/>
                </a:solidFill>
              </a:rPr>
              <a:t>，</a:t>
            </a:r>
          </a:p>
        </p:txBody>
      </p:sp>
      <p:sp>
        <p:nvSpPr>
          <p:cNvPr id="9239" name="未知"/>
          <p:cNvSpPr>
            <a:spLocks/>
          </p:cNvSpPr>
          <p:nvPr/>
        </p:nvSpPr>
        <p:spPr bwMode="auto">
          <a:xfrm>
            <a:off x="6675438" y="2382838"/>
            <a:ext cx="273050" cy="909637"/>
          </a:xfrm>
          <a:custGeom>
            <a:avLst/>
            <a:gdLst>
              <a:gd name="T0" fmla="*/ 172 w 172"/>
              <a:gd name="T1" fmla="*/ 0 h 573"/>
              <a:gd name="T2" fmla="*/ 0 w 172"/>
              <a:gd name="T3" fmla="*/ 573 h 573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72" h="573">
                <a:moveTo>
                  <a:pt x="172" y="0"/>
                </a:moveTo>
                <a:lnTo>
                  <a:pt x="0" y="573"/>
                </a:lnTo>
              </a:path>
            </a:pathLst>
          </a:custGeom>
          <a:noFill/>
          <a:ln w="28575" cmpd="sng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9240" name="Text Box 24"/>
          <p:cNvSpPr txBox="1">
            <a:spLocks noChangeArrowheads="1"/>
          </p:cNvSpPr>
          <p:nvPr/>
        </p:nvSpPr>
        <p:spPr bwMode="auto">
          <a:xfrm>
            <a:off x="827088" y="115888"/>
            <a:ext cx="5688012" cy="64135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 b="0">
                <a:latin typeface="隶书" panose="02010509060101010101" pitchFamily="49" charset="-122"/>
                <a:ea typeface="隶书" panose="02010509060101010101" pitchFamily="49" charset="-122"/>
              </a:rPr>
              <a:t> </a:t>
            </a:r>
            <a:r>
              <a:rPr lang="zh-CN" altLang="en-US" sz="3600" b="0">
                <a:solidFill>
                  <a:srgbClr val="0000FF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活 动一：问 题 探 究</a:t>
            </a:r>
          </a:p>
        </p:txBody>
      </p:sp>
      <p:sp>
        <p:nvSpPr>
          <p:cNvPr id="9241" name="Rectangle 25"/>
          <p:cNvSpPr>
            <a:spLocks noChangeArrowheads="1"/>
          </p:cNvSpPr>
          <p:nvPr/>
        </p:nvSpPr>
        <p:spPr bwMode="auto">
          <a:xfrm>
            <a:off x="4503738" y="2349500"/>
            <a:ext cx="487362" cy="290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F6FC6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4617B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just"/>
            <a:r>
              <a:rPr lang="zh-CN" altLang="en-US" sz="800" b="0">
                <a:solidFill>
                  <a:srgbClr val="FFFFFF"/>
                </a:solidFill>
                <a:latin typeface="Arial" panose="020B0604020202020204" pitchFamily="34" charset="0"/>
              </a:rPr>
              <a:t>学科网</a:t>
            </a:r>
            <a:endParaRPr lang="zh-CN" altLang="en-US" sz="3600">
              <a:solidFill>
                <a:srgbClr val="800000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2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2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2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2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9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autoUpdateAnimBg="0"/>
      <p:bldP spid="9221" grpId="0" animBg="1"/>
      <p:bldP spid="9229" grpId="0" animBg="1"/>
      <p:bldP spid="9230" grpId="0" autoUpdateAnimBg="0"/>
      <p:bldP spid="9232" grpId="0" animBg="1"/>
      <p:bldP spid="9234" grpId="0" autoUpdateAnimBg="0"/>
      <p:bldP spid="9235" grpId="0" autoUpdateAnimBg="0"/>
      <p:bldP spid="9236" grpId="0" autoUpdateAnimBg="0"/>
      <p:bldP spid="9237" grpId="0" autoUpdateAnimBg="0"/>
      <p:bldP spid="9238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468313" y="1628775"/>
            <a:ext cx="72009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zh-CN" sz="2800">
                <a:latin typeface="Arial" panose="020B0604020202020204" pitchFamily="34" charset="0"/>
              </a:rPr>
              <a:t>设⊙</a:t>
            </a:r>
            <a:r>
              <a:rPr lang="zh-CN" altLang="zh-CN" sz="2800" i="1"/>
              <a:t>O</a:t>
            </a:r>
            <a:r>
              <a:rPr lang="zh-CN" altLang="zh-CN" sz="2800">
                <a:latin typeface="Arial" panose="020B0604020202020204" pitchFamily="34" charset="0"/>
              </a:rPr>
              <a:t>的半径为</a:t>
            </a:r>
            <a:r>
              <a:rPr lang="zh-CN" altLang="zh-CN" sz="2800" i="1"/>
              <a:t>r</a:t>
            </a:r>
            <a:r>
              <a:rPr lang="zh-CN" altLang="zh-CN" sz="2800">
                <a:latin typeface="Arial" panose="020B0604020202020204" pitchFamily="34" charset="0"/>
              </a:rPr>
              <a:t>，点</a:t>
            </a:r>
            <a:r>
              <a:rPr lang="zh-CN" altLang="zh-CN" sz="2800" i="1"/>
              <a:t>P</a:t>
            </a:r>
            <a:r>
              <a:rPr lang="zh-CN" altLang="zh-CN" sz="2800">
                <a:latin typeface="Arial" panose="020B0604020202020204" pitchFamily="34" charset="0"/>
              </a:rPr>
              <a:t>到圆心的距离</a:t>
            </a:r>
            <a:r>
              <a:rPr lang="zh-CN" altLang="zh-CN" sz="2800" i="1"/>
              <a:t>OP = d</a:t>
            </a:r>
            <a:r>
              <a:rPr lang="zh-CN" altLang="zh-CN" sz="2800">
                <a:latin typeface="Arial" panose="020B0604020202020204" pitchFamily="34" charset="0"/>
              </a:rPr>
              <a:t>，则有：</a:t>
            </a:r>
          </a:p>
        </p:txBody>
      </p:sp>
      <p:grpSp>
        <p:nvGrpSpPr>
          <p:cNvPr id="10243" name="Group 3"/>
          <p:cNvGrpSpPr>
            <a:grpSpLocks/>
          </p:cNvGrpSpPr>
          <p:nvPr/>
        </p:nvGrpSpPr>
        <p:grpSpPr bwMode="auto">
          <a:xfrm>
            <a:off x="1763713" y="2708275"/>
            <a:ext cx="5761037" cy="576263"/>
            <a:chOff x="0" y="0"/>
            <a:chExt cx="3629" cy="363"/>
          </a:xfrm>
        </p:grpSpPr>
        <p:sp>
          <p:nvSpPr>
            <p:cNvPr id="10244" name="Text Box 4"/>
            <p:cNvSpPr txBox="1">
              <a:spLocks noChangeArrowheads="1"/>
            </p:cNvSpPr>
            <p:nvPr/>
          </p:nvSpPr>
          <p:spPr bwMode="auto">
            <a:xfrm>
              <a:off x="0" y="0"/>
              <a:ext cx="3629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zh-CN" sz="2800">
                  <a:solidFill>
                    <a:srgbClr val="0000FF"/>
                  </a:solidFill>
                  <a:latin typeface="Arial" panose="020B0604020202020204" pitchFamily="34" charset="0"/>
                </a:rPr>
                <a:t>点</a:t>
              </a:r>
              <a:r>
                <a:rPr lang="zh-CN" altLang="zh-CN" sz="2800" i="1">
                  <a:solidFill>
                    <a:srgbClr val="0000FF"/>
                  </a:solidFill>
                </a:rPr>
                <a:t>P</a:t>
              </a:r>
              <a:r>
                <a:rPr lang="zh-CN" altLang="zh-CN" sz="2800">
                  <a:solidFill>
                    <a:srgbClr val="0000FF"/>
                  </a:solidFill>
                  <a:latin typeface="Arial" panose="020B0604020202020204" pitchFamily="34" charset="0"/>
                </a:rPr>
                <a:t>在圆上             </a:t>
              </a:r>
              <a:r>
                <a:rPr lang="zh-CN" altLang="zh-CN" sz="2800" i="1">
                  <a:solidFill>
                    <a:srgbClr val="0000FF"/>
                  </a:solidFill>
                </a:rPr>
                <a:t>d </a:t>
              </a:r>
              <a:r>
                <a:rPr lang="zh-CN" altLang="zh-CN" sz="2800">
                  <a:solidFill>
                    <a:srgbClr val="0000FF"/>
                  </a:solidFill>
                </a:rPr>
                <a:t>= </a:t>
              </a:r>
              <a:r>
                <a:rPr lang="zh-CN" altLang="zh-CN" sz="2800" i="1">
                  <a:solidFill>
                    <a:srgbClr val="0000FF"/>
                  </a:solidFill>
                </a:rPr>
                <a:t>r</a:t>
              </a:r>
              <a:r>
                <a:rPr lang="zh-CN" altLang="zh-CN" sz="2800">
                  <a:solidFill>
                    <a:srgbClr val="0000FF"/>
                  </a:solidFill>
                </a:rPr>
                <a:t>；</a:t>
              </a:r>
              <a:endParaRPr lang="zh-CN" altLang="zh-CN" sz="2800">
                <a:solidFill>
                  <a:srgbClr val="0000FF"/>
                </a:solidFill>
                <a:latin typeface="Arial" panose="020B0604020202020204" pitchFamily="34" charset="0"/>
              </a:endParaRPr>
            </a:p>
          </p:txBody>
        </p:sp>
        <p:graphicFrame>
          <p:nvGraphicFramePr>
            <p:cNvPr id="10245" name="Object 5"/>
            <p:cNvGraphicFramePr>
              <a:graphicFrameLocks noChangeAspect="1"/>
            </p:cNvGraphicFramePr>
            <p:nvPr/>
          </p:nvGraphicFramePr>
          <p:xfrm>
            <a:off x="1242" y="0"/>
            <a:ext cx="391" cy="3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89" name="Equation" r:id="rId3" imgW="215936" imgH="152519" progId="Equation.DSMT4">
                    <p:embed/>
                  </p:oleObj>
                </mc:Choice>
                <mc:Fallback>
                  <p:oleObj name="Equation" r:id="rId3" imgW="215936" imgH="152519" progId="Equation.DSMT4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42" y="0"/>
                          <a:ext cx="391" cy="3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0246" name="Group 6"/>
          <p:cNvGrpSpPr>
            <a:grpSpLocks/>
          </p:cNvGrpSpPr>
          <p:nvPr/>
        </p:nvGrpSpPr>
        <p:grpSpPr bwMode="auto">
          <a:xfrm>
            <a:off x="1763713" y="3319463"/>
            <a:ext cx="5256212" cy="541337"/>
            <a:chOff x="0" y="0"/>
            <a:chExt cx="3311" cy="341"/>
          </a:xfrm>
        </p:grpSpPr>
        <p:sp>
          <p:nvSpPr>
            <p:cNvPr id="10247" name="Text Box 7"/>
            <p:cNvSpPr txBox="1">
              <a:spLocks noChangeArrowheads="1"/>
            </p:cNvSpPr>
            <p:nvPr/>
          </p:nvSpPr>
          <p:spPr bwMode="auto">
            <a:xfrm>
              <a:off x="0" y="0"/>
              <a:ext cx="3311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zh-CN" sz="2800">
                  <a:solidFill>
                    <a:srgbClr val="0000FF"/>
                  </a:solidFill>
                  <a:latin typeface="Arial" panose="020B0604020202020204" pitchFamily="34" charset="0"/>
                </a:rPr>
                <a:t>点</a:t>
              </a:r>
              <a:r>
                <a:rPr lang="zh-CN" altLang="zh-CN" sz="2800" i="1">
                  <a:solidFill>
                    <a:srgbClr val="0000FF"/>
                  </a:solidFill>
                </a:rPr>
                <a:t>P</a:t>
              </a:r>
              <a:r>
                <a:rPr lang="zh-CN" altLang="zh-CN" sz="2800">
                  <a:solidFill>
                    <a:srgbClr val="0000FF"/>
                  </a:solidFill>
                  <a:latin typeface="Arial" panose="020B0604020202020204" pitchFamily="34" charset="0"/>
                </a:rPr>
                <a:t>在圆外             </a:t>
              </a:r>
              <a:r>
                <a:rPr lang="zh-CN" altLang="zh-CN" sz="2800" i="1">
                  <a:solidFill>
                    <a:srgbClr val="0000FF"/>
                  </a:solidFill>
                </a:rPr>
                <a:t>d </a:t>
              </a:r>
              <a:r>
                <a:rPr lang="zh-CN" altLang="zh-CN" sz="2800">
                  <a:solidFill>
                    <a:srgbClr val="0000FF"/>
                  </a:solidFill>
                  <a:latin typeface="Arial" panose="020B0604020202020204" pitchFamily="34" charset="0"/>
                </a:rPr>
                <a:t>＞ </a:t>
              </a:r>
              <a:r>
                <a:rPr lang="zh-CN" altLang="zh-CN" sz="2800" i="1">
                  <a:solidFill>
                    <a:srgbClr val="0000FF"/>
                  </a:solidFill>
                </a:rPr>
                <a:t>r</a:t>
              </a:r>
              <a:r>
                <a:rPr lang="zh-CN" altLang="zh-CN" sz="2800">
                  <a:solidFill>
                    <a:srgbClr val="0000FF"/>
                  </a:solidFill>
                  <a:latin typeface="Arial" panose="020B0604020202020204" pitchFamily="34" charset="0"/>
                </a:rPr>
                <a:t>  .    </a:t>
              </a:r>
            </a:p>
          </p:txBody>
        </p:sp>
        <p:graphicFrame>
          <p:nvGraphicFramePr>
            <p:cNvPr id="10248" name="Object 8"/>
            <p:cNvGraphicFramePr>
              <a:graphicFrameLocks noChangeAspect="1"/>
            </p:cNvGraphicFramePr>
            <p:nvPr/>
          </p:nvGraphicFramePr>
          <p:xfrm>
            <a:off x="1278" y="0"/>
            <a:ext cx="491" cy="34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90" name="Equation" r:id="rId5" imgW="215936" imgH="152519" progId="Equation.DSMT4">
                    <p:embed/>
                  </p:oleObj>
                </mc:Choice>
                <mc:Fallback>
                  <p:oleObj name="Equation" r:id="rId5" imgW="215936" imgH="152519" progId="Equation.DSMT4">
                    <p:embed/>
                    <p:pic>
                      <p:nvPicPr>
                        <p:cNvPr id="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78" y="0"/>
                          <a:ext cx="491" cy="34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0249" name="Group 9"/>
          <p:cNvGrpSpPr>
            <a:grpSpLocks/>
          </p:cNvGrpSpPr>
          <p:nvPr/>
        </p:nvGrpSpPr>
        <p:grpSpPr bwMode="auto">
          <a:xfrm>
            <a:off x="1692275" y="2133600"/>
            <a:ext cx="5975350" cy="574675"/>
            <a:chOff x="0" y="0"/>
            <a:chExt cx="3764" cy="362"/>
          </a:xfrm>
        </p:grpSpPr>
        <p:sp>
          <p:nvSpPr>
            <p:cNvPr id="10250" name="Text Box 10"/>
            <p:cNvSpPr txBox="1">
              <a:spLocks noChangeArrowheads="1"/>
            </p:cNvSpPr>
            <p:nvPr/>
          </p:nvSpPr>
          <p:spPr bwMode="auto">
            <a:xfrm>
              <a:off x="0" y="0"/>
              <a:ext cx="3764" cy="32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zh-CN" altLang="zh-CN" sz="2800">
                  <a:solidFill>
                    <a:srgbClr val="0000FF"/>
                  </a:solidFill>
                  <a:latin typeface="Arial" panose="020B0604020202020204" pitchFamily="34" charset="0"/>
                </a:rPr>
                <a:t>点</a:t>
              </a:r>
              <a:r>
                <a:rPr lang="zh-CN" altLang="zh-CN" sz="2800" i="1">
                  <a:solidFill>
                    <a:srgbClr val="0000FF"/>
                  </a:solidFill>
                </a:rPr>
                <a:t>P</a:t>
              </a:r>
              <a:r>
                <a:rPr lang="zh-CN" altLang="zh-CN" sz="2800">
                  <a:solidFill>
                    <a:srgbClr val="0000FF"/>
                  </a:solidFill>
                  <a:latin typeface="Arial" panose="020B0604020202020204" pitchFamily="34" charset="0"/>
                </a:rPr>
                <a:t>在圆内                 </a:t>
              </a:r>
              <a:r>
                <a:rPr lang="zh-CN" altLang="zh-CN" sz="2800" i="1">
                  <a:solidFill>
                    <a:srgbClr val="0000FF"/>
                  </a:solidFill>
                </a:rPr>
                <a:t>d </a:t>
              </a:r>
              <a:r>
                <a:rPr lang="zh-CN" altLang="zh-CN" sz="2800">
                  <a:solidFill>
                    <a:srgbClr val="0000FF"/>
                  </a:solidFill>
                </a:rPr>
                <a:t>＜ </a:t>
              </a:r>
              <a:r>
                <a:rPr lang="zh-CN" altLang="zh-CN" sz="2800" i="1">
                  <a:solidFill>
                    <a:srgbClr val="0000FF"/>
                  </a:solidFill>
                </a:rPr>
                <a:t>r</a:t>
              </a:r>
              <a:r>
                <a:rPr lang="zh-CN" altLang="zh-CN" sz="2800">
                  <a:solidFill>
                    <a:srgbClr val="0000FF"/>
                  </a:solidFill>
                  <a:latin typeface="Arial" panose="020B0604020202020204" pitchFamily="34" charset="0"/>
                </a:rPr>
                <a:t> ；    </a:t>
              </a:r>
            </a:p>
          </p:txBody>
        </p:sp>
        <p:graphicFrame>
          <p:nvGraphicFramePr>
            <p:cNvPr id="10251" name="Object 11"/>
            <p:cNvGraphicFramePr>
              <a:graphicFrameLocks noChangeAspect="1"/>
            </p:cNvGraphicFramePr>
            <p:nvPr/>
          </p:nvGraphicFramePr>
          <p:xfrm>
            <a:off x="1319" y="0"/>
            <a:ext cx="359" cy="3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91" name="Equation" r:id="rId7" imgW="215936" imgH="152519" progId="Equation.DSMT4">
                    <p:embed/>
                  </p:oleObj>
                </mc:Choice>
                <mc:Fallback>
                  <p:oleObj name="Equation" r:id="rId7" imgW="215936" imgH="152519" progId="Equation.DSMT4">
                    <p:embed/>
                    <p:pic>
                      <p:nvPicPr>
                        <p:cNvPr id="0" name="Object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19" y="0"/>
                          <a:ext cx="359" cy="36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0252" name="Group 12"/>
          <p:cNvGrpSpPr>
            <a:grpSpLocks/>
          </p:cNvGrpSpPr>
          <p:nvPr/>
        </p:nvGrpSpPr>
        <p:grpSpPr bwMode="auto">
          <a:xfrm>
            <a:off x="1042988" y="4005263"/>
            <a:ext cx="2305050" cy="2519362"/>
            <a:chOff x="0" y="0"/>
            <a:chExt cx="1452" cy="1587"/>
          </a:xfrm>
        </p:grpSpPr>
        <p:sp>
          <p:nvSpPr>
            <p:cNvPr id="10253" name="Rectangle 13"/>
            <p:cNvSpPr>
              <a:spLocks noChangeArrowheads="1"/>
            </p:cNvSpPr>
            <p:nvPr/>
          </p:nvSpPr>
          <p:spPr bwMode="auto">
            <a:xfrm>
              <a:off x="0" y="0"/>
              <a:ext cx="1452" cy="1587"/>
            </a:xfrm>
            <a:prstGeom prst="rect">
              <a:avLst/>
            </a:prstGeom>
            <a:solidFill>
              <a:srgbClr val="FFFF66"/>
            </a:solidFill>
            <a:ln w="57150" cmpd="thinThick">
              <a:solidFill>
                <a:srgbClr val="FF0000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zh-CN" altLang="zh-CN">
                <a:latin typeface="宋体" panose="02010600030101010101" pitchFamily="2" charset="-122"/>
              </a:endParaRPr>
            </a:p>
            <a:p>
              <a:r>
                <a:rPr lang="zh-CN" altLang="zh-CN">
                  <a:latin typeface="宋体" panose="02010600030101010101" pitchFamily="2" charset="-122"/>
                </a:rPr>
                <a:t>   符号      读</a:t>
              </a:r>
            </a:p>
            <a:p>
              <a:r>
                <a:rPr lang="zh-CN" altLang="zh-CN">
                  <a:latin typeface="宋体" panose="02010600030101010101" pitchFamily="2" charset="-122"/>
                </a:rPr>
                <a:t>作“等价于”，它</a:t>
              </a:r>
            </a:p>
            <a:p>
              <a:r>
                <a:rPr lang="zh-CN" altLang="zh-CN">
                  <a:latin typeface="宋体" panose="02010600030101010101" pitchFamily="2" charset="-122"/>
                </a:rPr>
                <a:t>表示从符号      </a:t>
              </a:r>
            </a:p>
            <a:p>
              <a:r>
                <a:rPr lang="zh-CN" altLang="zh-CN">
                  <a:latin typeface="宋体" panose="02010600030101010101" pitchFamily="2" charset="-122"/>
                </a:rPr>
                <a:t>的左端可以得到右</a:t>
              </a:r>
            </a:p>
            <a:p>
              <a:r>
                <a:rPr lang="zh-CN" altLang="zh-CN">
                  <a:latin typeface="宋体" panose="02010600030101010101" pitchFamily="2" charset="-122"/>
                </a:rPr>
                <a:t>端从右端也可以得</a:t>
              </a:r>
            </a:p>
            <a:p>
              <a:r>
                <a:rPr lang="zh-CN" altLang="zh-CN">
                  <a:latin typeface="宋体" panose="02010600030101010101" pitchFamily="2" charset="-122"/>
                </a:rPr>
                <a:t>到左端．</a:t>
              </a:r>
            </a:p>
          </p:txBody>
        </p:sp>
        <p:graphicFrame>
          <p:nvGraphicFramePr>
            <p:cNvPr id="10254" name="Object 14"/>
            <p:cNvGraphicFramePr>
              <a:graphicFrameLocks noChangeAspect="1"/>
            </p:cNvGraphicFramePr>
            <p:nvPr/>
          </p:nvGraphicFramePr>
          <p:xfrm>
            <a:off x="726" y="290"/>
            <a:ext cx="364" cy="24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92" name="Equation" r:id="rId8" imgW="215936" imgH="152519" progId="Equation.DSMT4">
                    <p:embed/>
                  </p:oleObj>
                </mc:Choice>
                <mc:Fallback>
                  <p:oleObj name="Equation" r:id="rId8" imgW="215936" imgH="152519" progId="Equation.DSMT4">
                    <p:embed/>
                    <p:pic>
                      <p:nvPicPr>
                        <p:cNvPr id="0" name="Object 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26" y="290"/>
                          <a:ext cx="364" cy="24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255" name="Object 15"/>
            <p:cNvGraphicFramePr>
              <a:graphicFrameLocks noChangeAspect="1"/>
            </p:cNvGraphicFramePr>
            <p:nvPr/>
          </p:nvGraphicFramePr>
          <p:xfrm>
            <a:off x="953" y="680"/>
            <a:ext cx="453" cy="24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93" name="Equation" r:id="rId9" imgW="215936" imgH="152519" progId="Equation.DSMT4">
                    <p:embed/>
                  </p:oleObj>
                </mc:Choice>
                <mc:Fallback>
                  <p:oleObj name="Equation" r:id="rId9" imgW="215936" imgH="152519" progId="Equation.DSMT4">
                    <p:embed/>
                    <p:pic>
                      <p:nvPicPr>
                        <p:cNvPr id="0" name="Object 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53" y="680"/>
                          <a:ext cx="453" cy="24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256" name="Oval 16"/>
            <p:cNvSpPr>
              <a:spLocks noChangeArrowheads="1"/>
            </p:cNvSpPr>
            <p:nvPr/>
          </p:nvSpPr>
          <p:spPr bwMode="auto">
            <a:xfrm>
              <a:off x="680" y="129"/>
              <a:ext cx="92" cy="86"/>
            </a:xfrm>
            <a:prstGeom prst="ellipse">
              <a:avLst/>
            </a:prstGeom>
            <a:solidFill>
              <a:srgbClr val="CC9900"/>
            </a:solidFill>
            <a:ln w="57150" cmpd="thinThick">
              <a:solidFill>
                <a:srgbClr val="FF0000"/>
              </a:solidFill>
              <a:round/>
              <a:headEnd/>
              <a:tailEnd/>
            </a:ln>
            <a:effectLst>
              <a:outerShdw dist="107763" dir="2700000" algn="ctr" rotWithShape="0">
                <a:schemeClr val="tx1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10257" name="Text Box 17"/>
          <p:cNvSpPr txBox="1">
            <a:spLocks noChangeArrowheads="1"/>
          </p:cNvSpPr>
          <p:nvPr/>
        </p:nvSpPr>
        <p:spPr bwMode="auto">
          <a:xfrm>
            <a:off x="6661150" y="5245100"/>
            <a:ext cx="3603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zh-CN" i="1"/>
              <a:t>r</a:t>
            </a:r>
          </a:p>
        </p:txBody>
      </p:sp>
      <p:sp>
        <p:nvSpPr>
          <p:cNvPr id="10258" name="Oval 18"/>
          <p:cNvSpPr>
            <a:spLocks noChangeArrowheads="1"/>
          </p:cNvSpPr>
          <p:nvPr/>
        </p:nvSpPr>
        <p:spPr bwMode="auto">
          <a:xfrm>
            <a:off x="6011863" y="4044950"/>
            <a:ext cx="1871662" cy="1871663"/>
          </a:xfrm>
          <a:prstGeom prst="ellipse">
            <a:avLst/>
          </a:pr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zh-CN" altLang="zh-CN" sz="4800" b="0">
                <a:solidFill>
                  <a:srgbClr val="FF0000"/>
                </a:solidFill>
                <a:latin typeface="Arial" panose="020B0604020202020204" pitchFamily="34" charset="0"/>
              </a:rPr>
              <a:t>·</a:t>
            </a:r>
          </a:p>
        </p:txBody>
      </p:sp>
      <p:sp>
        <p:nvSpPr>
          <p:cNvPr id="10259" name="Text Box 19"/>
          <p:cNvSpPr txBox="1">
            <a:spLocks noChangeArrowheads="1"/>
          </p:cNvSpPr>
          <p:nvPr/>
        </p:nvSpPr>
        <p:spPr bwMode="auto">
          <a:xfrm>
            <a:off x="6588125" y="4878388"/>
            <a:ext cx="5048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zh-CN" sz="1800" i="1"/>
              <a:t>O</a:t>
            </a:r>
          </a:p>
        </p:txBody>
      </p:sp>
      <p:sp>
        <p:nvSpPr>
          <p:cNvPr id="10260" name="Text Box 20"/>
          <p:cNvSpPr txBox="1">
            <a:spLocks noChangeArrowheads="1"/>
          </p:cNvSpPr>
          <p:nvPr/>
        </p:nvSpPr>
        <p:spPr bwMode="auto">
          <a:xfrm>
            <a:off x="6732588" y="5911850"/>
            <a:ext cx="5048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zh-CN" sz="1800" i="1"/>
              <a:t>A</a:t>
            </a:r>
          </a:p>
        </p:txBody>
      </p:sp>
      <p:sp>
        <p:nvSpPr>
          <p:cNvPr id="10261" name="Oval 21"/>
          <p:cNvSpPr>
            <a:spLocks noChangeArrowheads="1"/>
          </p:cNvSpPr>
          <p:nvPr/>
        </p:nvSpPr>
        <p:spPr bwMode="auto">
          <a:xfrm>
            <a:off x="6927850" y="4962525"/>
            <a:ext cx="73025" cy="71438"/>
          </a:xfrm>
          <a:prstGeom prst="ellipse">
            <a:avLst/>
          </a:prstGeom>
          <a:solidFill>
            <a:srgbClr val="FF0000"/>
          </a:solidFill>
          <a:ln w="9525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262" name="Oval 22"/>
          <p:cNvSpPr>
            <a:spLocks noChangeArrowheads="1"/>
          </p:cNvSpPr>
          <p:nvPr/>
        </p:nvSpPr>
        <p:spPr bwMode="auto">
          <a:xfrm>
            <a:off x="6910388" y="4957763"/>
            <a:ext cx="71437" cy="71437"/>
          </a:xfrm>
          <a:prstGeom prst="ellipse">
            <a:avLst/>
          </a:prstGeom>
          <a:solidFill>
            <a:srgbClr val="FF0000"/>
          </a:solidFill>
          <a:ln w="9525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263" name="未知"/>
          <p:cNvSpPr>
            <a:spLocks/>
          </p:cNvSpPr>
          <p:nvPr/>
        </p:nvSpPr>
        <p:spPr bwMode="auto">
          <a:xfrm>
            <a:off x="6942138" y="4984750"/>
            <a:ext cx="9525" cy="923925"/>
          </a:xfrm>
          <a:custGeom>
            <a:avLst/>
            <a:gdLst>
              <a:gd name="T0" fmla="*/ 6 w 6"/>
              <a:gd name="T1" fmla="*/ 0 h 582"/>
              <a:gd name="T2" fmla="*/ 0 w 6"/>
              <a:gd name="T3" fmla="*/ 582 h 582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6" h="582">
                <a:moveTo>
                  <a:pt x="6" y="0"/>
                </a:moveTo>
                <a:lnTo>
                  <a:pt x="0" y="582"/>
                </a:lnTo>
              </a:path>
            </a:pathLst>
          </a:custGeom>
          <a:noFill/>
          <a:ln w="28575" cmpd="sng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0264" name="Rectangle 24"/>
          <p:cNvSpPr>
            <a:spLocks noChangeArrowheads="1"/>
          </p:cNvSpPr>
          <p:nvPr/>
        </p:nvSpPr>
        <p:spPr bwMode="auto">
          <a:xfrm>
            <a:off x="395288" y="476250"/>
            <a:ext cx="7056437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zh-CN" sz="2800">
                <a:solidFill>
                  <a:srgbClr val="FF0000"/>
                </a:solidFill>
              </a:rPr>
              <a:t>问题3：</a:t>
            </a:r>
            <a:r>
              <a:rPr lang="zh-CN" altLang="zh-CN" sz="2800">
                <a:latin typeface="Arial" panose="020B0604020202020204" pitchFamily="34" charset="0"/>
              </a:rPr>
              <a:t>反过来，已知点到圆心的距离和圆的半径，能否判断点和圆的位置关系？</a:t>
            </a:r>
          </a:p>
        </p:txBody>
      </p:sp>
      <p:sp>
        <p:nvSpPr>
          <p:cNvPr id="10265" name="Oval 25"/>
          <p:cNvSpPr>
            <a:spLocks noChangeArrowheads="1"/>
          </p:cNvSpPr>
          <p:nvPr/>
        </p:nvSpPr>
        <p:spPr bwMode="auto">
          <a:xfrm>
            <a:off x="6910388" y="4941888"/>
            <a:ext cx="73025" cy="71437"/>
          </a:xfrm>
          <a:prstGeom prst="ellipse">
            <a:avLst/>
          </a:prstGeom>
          <a:noFill/>
          <a:ln w="9525" cmpd="sng">
            <a:solidFill>
              <a:srgbClr val="FF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10266" name="Group 26"/>
          <p:cNvGrpSpPr>
            <a:grpSpLocks/>
          </p:cNvGrpSpPr>
          <p:nvPr/>
        </p:nvGrpSpPr>
        <p:grpSpPr bwMode="auto">
          <a:xfrm>
            <a:off x="6804025" y="4365625"/>
            <a:ext cx="504825" cy="612775"/>
            <a:chOff x="0" y="0"/>
            <a:chExt cx="318" cy="386"/>
          </a:xfrm>
        </p:grpSpPr>
        <p:sp>
          <p:nvSpPr>
            <p:cNvPr id="10267" name="Oval 27"/>
            <p:cNvSpPr>
              <a:spLocks noChangeArrowheads="1"/>
            </p:cNvSpPr>
            <p:nvPr/>
          </p:nvSpPr>
          <p:spPr bwMode="auto">
            <a:xfrm>
              <a:off x="248" y="99"/>
              <a:ext cx="46" cy="45"/>
            </a:xfrm>
            <a:prstGeom prst="ellipse">
              <a:avLst/>
            </a:prstGeom>
            <a:noFill/>
            <a:ln w="9525" cmpd="sng">
              <a:solidFill>
                <a:srgbClr val="FF00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10268" name="Group 28"/>
            <p:cNvGrpSpPr>
              <a:grpSpLocks/>
            </p:cNvGrpSpPr>
            <p:nvPr/>
          </p:nvGrpSpPr>
          <p:grpSpPr bwMode="auto">
            <a:xfrm>
              <a:off x="0" y="0"/>
              <a:ext cx="318" cy="386"/>
              <a:chOff x="0" y="0"/>
              <a:chExt cx="318" cy="386"/>
            </a:xfrm>
          </p:grpSpPr>
          <p:sp>
            <p:nvSpPr>
              <p:cNvPr id="10269" name="Text Box 29"/>
              <p:cNvSpPr txBox="1">
                <a:spLocks noChangeArrowheads="1"/>
              </p:cNvSpPr>
              <p:nvPr/>
            </p:nvSpPr>
            <p:spPr bwMode="auto">
              <a:xfrm>
                <a:off x="0" y="0"/>
                <a:ext cx="31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zh-CN" altLang="zh-CN" sz="1800" i="1"/>
                  <a:t>P</a:t>
                </a:r>
              </a:p>
            </p:txBody>
          </p:sp>
          <p:sp>
            <p:nvSpPr>
              <p:cNvPr id="10270" name="Line 30"/>
              <p:cNvSpPr>
                <a:spLocks noChangeShapeType="1"/>
              </p:cNvSpPr>
              <p:nvPr/>
            </p:nvSpPr>
            <p:spPr bwMode="auto">
              <a:xfrm flipV="1">
                <a:off x="96" y="114"/>
                <a:ext cx="181" cy="272"/>
              </a:xfrm>
              <a:prstGeom prst="line">
                <a:avLst/>
              </a:pr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grpSp>
        <p:nvGrpSpPr>
          <p:cNvPr id="10271" name="Group 31"/>
          <p:cNvGrpSpPr>
            <a:grpSpLocks/>
          </p:cNvGrpSpPr>
          <p:nvPr/>
        </p:nvGrpSpPr>
        <p:grpSpPr bwMode="auto">
          <a:xfrm>
            <a:off x="5435600" y="3933825"/>
            <a:ext cx="1512888" cy="1066800"/>
            <a:chOff x="0" y="0"/>
            <a:chExt cx="953" cy="672"/>
          </a:xfrm>
        </p:grpSpPr>
        <p:sp>
          <p:nvSpPr>
            <p:cNvPr id="10272" name="Oval 32"/>
            <p:cNvSpPr>
              <a:spLocks noChangeArrowheads="1"/>
            </p:cNvSpPr>
            <p:nvPr/>
          </p:nvSpPr>
          <p:spPr bwMode="auto">
            <a:xfrm>
              <a:off x="75" y="242"/>
              <a:ext cx="46" cy="45"/>
            </a:xfrm>
            <a:prstGeom prst="ellipse">
              <a:avLst/>
            </a:prstGeom>
            <a:noFill/>
            <a:ln w="9525" cmpd="sng">
              <a:solidFill>
                <a:srgbClr val="FF00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273" name="Text Box 33"/>
            <p:cNvSpPr txBox="1">
              <a:spLocks noChangeArrowheads="1"/>
            </p:cNvSpPr>
            <p:nvPr/>
          </p:nvSpPr>
          <p:spPr bwMode="auto">
            <a:xfrm>
              <a:off x="0" y="0"/>
              <a:ext cx="31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zh-CN" sz="1800" i="1"/>
                <a:t>P</a:t>
              </a:r>
            </a:p>
          </p:txBody>
        </p:sp>
        <p:sp>
          <p:nvSpPr>
            <p:cNvPr id="10274" name="Line 34"/>
            <p:cNvSpPr>
              <a:spLocks noChangeShapeType="1"/>
            </p:cNvSpPr>
            <p:nvPr/>
          </p:nvSpPr>
          <p:spPr bwMode="auto">
            <a:xfrm>
              <a:off x="91" y="264"/>
              <a:ext cx="862" cy="408"/>
            </a:xfrm>
            <a:prstGeom prst="line">
              <a:avLst/>
            </a:pr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10275" name="Group 35"/>
          <p:cNvGrpSpPr>
            <a:grpSpLocks/>
          </p:cNvGrpSpPr>
          <p:nvPr/>
        </p:nvGrpSpPr>
        <p:grpSpPr bwMode="auto">
          <a:xfrm>
            <a:off x="6935788" y="4581525"/>
            <a:ext cx="1525587" cy="406400"/>
            <a:chOff x="0" y="0"/>
            <a:chExt cx="961" cy="256"/>
          </a:xfrm>
        </p:grpSpPr>
        <p:sp>
          <p:nvSpPr>
            <p:cNvPr id="10276" name="Text Box 36"/>
            <p:cNvSpPr txBox="1">
              <a:spLocks noChangeArrowheads="1"/>
            </p:cNvSpPr>
            <p:nvPr/>
          </p:nvSpPr>
          <p:spPr bwMode="auto">
            <a:xfrm>
              <a:off x="643" y="0"/>
              <a:ext cx="31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zh-CN" sz="1800" i="1"/>
                <a:t>P</a:t>
              </a:r>
            </a:p>
          </p:txBody>
        </p:sp>
        <p:sp>
          <p:nvSpPr>
            <p:cNvPr id="10277" name="Oval 37"/>
            <p:cNvSpPr>
              <a:spLocks noChangeArrowheads="1"/>
            </p:cNvSpPr>
            <p:nvPr/>
          </p:nvSpPr>
          <p:spPr bwMode="auto">
            <a:xfrm>
              <a:off x="555" y="98"/>
              <a:ext cx="46" cy="45"/>
            </a:xfrm>
            <a:prstGeom prst="ellipse">
              <a:avLst/>
            </a:prstGeom>
            <a:noFill/>
            <a:ln w="9525" cmpd="sng">
              <a:solidFill>
                <a:srgbClr val="FF00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278" name="Line 38"/>
            <p:cNvSpPr>
              <a:spLocks noChangeShapeType="1"/>
            </p:cNvSpPr>
            <p:nvPr/>
          </p:nvSpPr>
          <p:spPr bwMode="auto">
            <a:xfrm flipV="1">
              <a:off x="0" y="120"/>
              <a:ext cx="590" cy="136"/>
            </a:xfrm>
            <a:prstGeom prst="line">
              <a:avLst/>
            </a:prstGeom>
            <a:noFill/>
            <a:ln w="952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539750" y="4292600"/>
            <a:ext cx="7416800" cy="228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zh-CN" sz="2400" b="0">
                <a:latin typeface="Arial" panose="020B0604020202020204" pitchFamily="34" charset="0"/>
                <a:ea typeface="黑体" panose="02010609060101010101" pitchFamily="49" charset="-122"/>
              </a:rPr>
              <a:t>       </a:t>
            </a:r>
            <a:r>
              <a:rPr lang="zh-CN" altLang="zh-CN" sz="2400">
                <a:latin typeface="Arial" panose="020B0604020202020204" pitchFamily="34" charset="0"/>
                <a:ea typeface="黑体" panose="02010609060101010101" pitchFamily="49" charset="-122"/>
              </a:rPr>
              <a:t>射击靶图上，有一组以靶心为圆心的大小不同的圆，他们把靶图由内到外分成几个区域，这些区域用由高到底的环数来表示，射击成绩用弹着点位置对应的环数来表示．弹着点与靶心的距离决定了它在哪个圆内，弹着点离靶心越近，它所在的区域就越靠内，对应的环数也就越高，射击的成绩越好.</a:t>
            </a: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250825" y="260350"/>
            <a:ext cx="81962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CN" altLang="zh-CN" sz="2800">
                <a:solidFill>
                  <a:srgbClr val="0000FF"/>
                </a:solidFill>
                <a:latin typeface="Arial" panose="020B0604020202020204" pitchFamily="34" charset="0"/>
                <a:ea typeface="隶书" panose="02010509060101010101" pitchFamily="49" charset="-122"/>
              </a:rPr>
              <a:t>你知道击中靶上不同位置的成绩是如何计算的吗 ？</a:t>
            </a:r>
          </a:p>
        </p:txBody>
      </p:sp>
      <p:pic>
        <p:nvPicPr>
          <p:cNvPr id="11268" name="Picture 4" descr="05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1412875"/>
            <a:ext cx="4176712" cy="275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mpd="sng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pic_2198731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2493963"/>
            <a:ext cx="5329237" cy="2951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mpd="sng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395288" y="1125538"/>
            <a:ext cx="8137525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zh-CN" sz="2800">
                <a:latin typeface="Arial" panose="020B0604020202020204" pitchFamily="34" charset="0"/>
              </a:rPr>
              <a:t>2.体育课上，小明和小雨的铅球成绩分别是6.4</a:t>
            </a:r>
            <a:r>
              <a:rPr lang="zh-CN" altLang="zh-CN"/>
              <a:t>m</a:t>
            </a:r>
            <a:r>
              <a:rPr lang="zh-CN" altLang="zh-CN" sz="2800">
                <a:latin typeface="Arial" panose="020B0604020202020204" pitchFamily="34" charset="0"/>
              </a:rPr>
              <a:t>和5.1</a:t>
            </a:r>
            <a:r>
              <a:rPr lang="zh-CN" altLang="zh-CN"/>
              <a:t>m</a:t>
            </a:r>
            <a:r>
              <a:rPr lang="zh-CN" altLang="zh-CN" sz="2800">
                <a:latin typeface="Arial" panose="020B0604020202020204" pitchFamily="34" charset="0"/>
              </a:rPr>
              <a:t>，他们投出的铅球分别落在图中哪个区域内？</a:t>
            </a:r>
          </a:p>
        </p:txBody>
      </p:sp>
      <p:grpSp>
        <p:nvGrpSpPr>
          <p:cNvPr id="12292" name="Group 4"/>
          <p:cNvGrpSpPr>
            <a:grpSpLocks/>
          </p:cNvGrpSpPr>
          <p:nvPr/>
        </p:nvGrpSpPr>
        <p:grpSpPr bwMode="auto">
          <a:xfrm>
            <a:off x="4787900" y="3070225"/>
            <a:ext cx="863600" cy="1727200"/>
            <a:chOff x="0" y="0"/>
            <a:chExt cx="315" cy="762"/>
          </a:xfrm>
        </p:grpSpPr>
        <p:sp>
          <p:nvSpPr>
            <p:cNvPr id="12293" name="m16Arc 211"/>
            <p:cNvSpPr>
              <a:spLocks noChangeAspect="1"/>
            </p:cNvSpPr>
            <p:nvPr/>
          </p:nvSpPr>
          <p:spPr bwMode="auto">
            <a:xfrm rot="5400000">
              <a:off x="-119" y="326"/>
              <a:ext cx="762" cy="107"/>
            </a:xfrm>
            <a:custGeom>
              <a:avLst/>
              <a:gdLst>
                <a:gd name="G0" fmla="+- 20116 0 0"/>
                <a:gd name="G1" fmla="+- 21600 0 0"/>
                <a:gd name="G2" fmla="+- 21600 0 0"/>
                <a:gd name="T0" fmla="*/ 0 w 40905"/>
                <a:gd name="T1" fmla="*/ 13732 h 21600"/>
                <a:gd name="T2" fmla="*/ 40905 w 40905"/>
                <a:gd name="T3" fmla="*/ 15738 h 21600"/>
                <a:gd name="T4" fmla="*/ 20116 w 40905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905" h="21600" fill="none" extrusionOk="0">
                  <a:moveTo>
                    <a:pt x="-1" y="13731"/>
                  </a:moveTo>
                  <a:cubicBezTo>
                    <a:pt x="3239" y="5450"/>
                    <a:pt x="11223" y="-1"/>
                    <a:pt x="20116" y="0"/>
                  </a:cubicBezTo>
                  <a:cubicBezTo>
                    <a:pt x="29787" y="0"/>
                    <a:pt x="38280" y="6429"/>
                    <a:pt x="40905" y="15737"/>
                  </a:cubicBezTo>
                </a:path>
                <a:path w="40905" h="21600" stroke="0" extrusionOk="0">
                  <a:moveTo>
                    <a:pt x="-1" y="13731"/>
                  </a:moveTo>
                  <a:cubicBezTo>
                    <a:pt x="3239" y="5450"/>
                    <a:pt x="11223" y="-1"/>
                    <a:pt x="20116" y="0"/>
                  </a:cubicBezTo>
                  <a:cubicBezTo>
                    <a:pt x="29787" y="0"/>
                    <a:pt x="38280" y="6429"/>
                    <a:pt x="40905" y="15737"/>
                  </a:cubicBezTo>
                  <a:lnTo>
                    <a:pt x="20116" y="21600"/>
                  </a:lnTo>
                  <a:close/>
                </a:path>
              </a:pathLst>
            </a:custGeom>
            <a:noFill/>
            <a:ln w="28575" cmpd="sng">
              <a:solidFill>
                <a:srgbClr val="0000FF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294" name="m16Arc 211"/>
            <p:cNvSpPr>
              <a:spLocks noChangeAspect="1"/>
            </p:cNvSpPr>
            <p:nvPr/>
          </p:nvSpPr>
          <p:spPr bwMode="auto">
            <a:xfrm rot="5400000">
              <a:off x="-255" y="344"/>
              <a:ext cx="617" cy="107"/>
            </a:xfrm>
            <a:custGeom>
              <a:avLst/>
              <a:gdLst>
                <a:gd name="G0" fmla="+- 20116 0 0"/>
                <a:gd name="G1" fmla="+- 21600 0 0"/>
                <a:gd name="G2" fmla="+- 21600 0 0"/>
                <a:gd name="T0" fmla="*/ 0 w 40905"/>
                <a:gd name="T1" fmla="*/ 13732 h 21600"/>
                <a:gd name="T2" fmla="*/ 40905 w 40905"/>
                <a:gd name="T3" fmla="*/ 15738 h 21600"/>
                <a:gd name="T4" fmla="*/ 20116 w 40905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905" h="21600" fill="none" extrusionOk="0">
                  <a:moveTo>
                    <a:pt x="-1" y="13731"/>
                  </a:moveTo>
                  <a:cubicBezTo>
                    <a:pt x="3239" y="5450"/>
                    <a:pt x="11223" y="-1"/>
                    <a:pt x="20116" y="0"/>
                  </a:cubicBezTo>
                  <a:cubicBezTo>
                    <a:pt x="29787" y="0"/>
                    <a:pt x="38280" y="6429"/>
                    <a:pt x="40905" y="15737"/>
                  </a:cubicBezTo>
                </a:path>
                <a:path w="40905" h="21600" stroke="0" extrusionOk="0">
                  <a:moveTo>
                    <a:pt x="-1" y="13731"/>
                  </a:moveTo>
                  <a:cubicBezTo>
                    <a:pt x="3239" y="5450"/>
                    <a:pt x="11223" y="-1"/>
                    <a:pt x="20116" y="0"/>
                  </a:cubicBezTo>
                  <a:cubicBezTo>
                    <a:pt x="29787" y="0"/>
                    <a:pt x="38280" y="6429"/>
                    <a:pt x="40905" y="15737"/>
                  </a:cubicBezTo>
                  <a:lnTo>
                    <a:pt x="20116" y="21600"/>
                  </a:lnTo>
                  <a:close/>
                </a:path>
              </a:pathLst>
            </a:custGeom>
            <a:noFill/>
            <a:ln w="28575" cmpd="sng">
              <a:solidFill>
                <a:srgbClr val="0000FF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295" name="未知"/>
            <p:cNvSpPr>
              <a:spLocks/>
            </p:cNvSpPr>
            <p:nvPr/>
          </p:nvSpPr>
          <p:spPr bwMode="auto">
            <a:xfrm>
              <a:off x="33" y="710"/>
              <a:ext cx="207" cy="42"/>
            </a:xfrm>
            <a:custGeom>
              <a:avLst/>
              <a:gdLst>
                <a:gd name="T0" fmla="*/ 0 w 207"/>
                <a:gd name="T1" fmla="*/ 0 h 42"/>
                <a:gd name="T2" fmla="*/ 207 w 207"/>
                <a:gd name="T3" fmla="*/ 4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7" h="42">
                  <a:moveTo>
                    <a:pt x="0" y="0"/>
                  </a:moveTo>
                  <a:lnTo>
                    <a:pt x="207" y="42"/>
                  </a:lnTo>
                </a:path>
              </a:pathLst>
            </a:custGeom>
            <a:noFill/>
            <a:ln w="28575" cap="flat" cmpd="sng">
              <a:solidFill>
                <a:srgbClr val="0000FF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296" name="未知"/>
            <p:cNvSpPr>
              <a:spLocks/>
            </p:cNvSpPr>
            <p:nvPr/>
          </p:nvSpPr>
          <p:spPr bwMode="auto">
            <a:xfrm>
              <a:off x="42" y="2"/>
              <a:ext cx="222" cy="87"/>
            </a:xfrm>
            <a:custGeom>
              <a:avLst/>
              <a:gdLst>
                <a:gd name="T0" fmla="*/ 0 w 222"/>
                <a:gd name="T1" fmla="*/ 87 h 87"/>
                <a:gd name="T2" fmla="*/ 222 w 222"/>
                <a:gd name="T3" fmla="*/ 0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22" h="87">
                  <a:moveTo>
                    <a:pt x="0" y="87"/>
                  </a:moveTo>
                  <a:lnTo>
                    <a:pt x="222" y="0"/>
                  </a:lnTo>
                </a:path>
              </a:pathLst>
            </a:custGeom>
            <a:noFill/>
            <a:ln w="28575" cap="flat" cmpd="sng">
              <a:solidFill>
                <a:srgbClr val="0000FF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12297" name="Group 9"/>
          <p:cNvGrpSpPr>
            <a:grpSpLocks/>
          </p:cNvGrpSpPr>
          <p:nvPr/>
        </p:nvGrpSpPr>
        <p:grpSpPr bwMode="auto">
          <a:xfrm>
            <a:off x="4367213" y="3286125"/>
            <a:ext cx="679450" cy="1398588"/>
            <a:chOff x="0" y="0"/>
            <a:chExt cx="309" cy="635"/>
          </a:xfrm>
        </p:grpSpPr>
        <p:sp>
          <p:nvSpPr>
            <p:cNvPr id="12298" name="m16Arc 211"/>
            <p:cNvSpPr>
              <a:spLocks noChangeAspect="1"/>
            </p:cNvSpPr>
            <p:nvPr/>
          </p:nvSpPr>
          <p:spPr bwMode="auto">
            <a:xfrm rot="5400000">
              <a:off x="-63" y="264"/>
              <a:ext cx="635" cy="107"/>
            </a:xfrm>
            <a:custGeom>
              <a:avLst/>
              <a:gdLst>
                <a:gd name="G0" fmla="+- 20116 0 0"/>
                <a:gd name="G1" fmla="+- 21600 0 0"/>
                <a:gd name="G2" fmla="+- 21600 0 0"/>
                <a:gd name="T0" fmla="*/ 0 w 40905"/>
                <a:gd name="T1" fmla="*/ 13732 h 21600"/>
                <a:gd name="T2" fmla="*/ 40905 w 40905"/>
                <a:gd name="T3" fmla="*/ 15738 h 21600"/>
                <a:gd name="T4" fmla="*/ 20116 w 40905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905" h="21600" fill="none" extrusionOk="0">
                  <a:moveTo>
                    <a:pt x="-1" y="13731"/>
                  </a:moveTo>
                  <a:cubicBezTo>
                    <a:pt x="3239" y="5450"/>
                    <a:pt x="11223" y="-1"/>
                    <a:pt x="20116" y="0"/>
                  </a:cubicBezTo>
                  <a:cubicBezTo>
                    <a:pt x="29787" y="0"/>
                    <a:pt x="38280" y="6429"/>
                    <a:pt x="40905" y="15737"/>
                  </a:cubicBezTo>
                </a:path>
                <a:path w="40905" h="21600" stroke="0" extrusionOk="0">
                  <a:moveTo>
                    <a:pt x="-1" y="13731"/>
                  </a:moveTo>
                  <a:cubicBezTo>
                    <a:pt x="3239" y="5450"/>
                    <a:pt x="11223" y="-1"/>
                    <a:pt x="20116" y="0"/>
                  </a:cubicBezTo>
                  <a:cubicBezTo>
                    <a:pt x="29787" y="0"/>
                    <a:pt x="38280" y="6429"/>
                    <a:pt x="40905" y="15737"/>
                  </a:cubicBezTo>
                  <a:lnTo>
                    <a:pt x="20116" y="21600"/>
                  </a:lnTo>
                  <a:close/>
                </a:path>
              </a:pathLst>
            </a:custGeom>
            <a:noFill/>
            <a:ln w="28575" cmpd="sng">
              <a:solidFill>
                <a:srgbClr val="FF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299" name="m16Arc 211"/>
            <p:cNvSpPr>
              <a:spLocks noChangeAspect="1"/>
            </p:cNvSpPr>
            <p:nvPr/>
          </p:nvSpPr>
          <p:spPr bwMode="auto">
            <a:xfrm rot="5400000">
              <a:off x="-200" y="278"/>
              <a:ext cx="508" cy="107"/>
            </a:xfrm>
            <a:custGeom>
              <a:avLst/>
              <a:gdLst>
                <a:gd name="G0" fmla="+- 20116 0 0"/>
                <a:gd name="G1" fmla="+- 21600 0 0"/>
                <a:gd name="G2" fmla="+- 21600 0 0"/>
                <a:gd name="T0" fmla="*/ 0 w 40905"/>
                <a:gd name="T1" fmla="*/ 13732 h 21600"/>
                <a:gd name="T2" fmla="*/ 40905 w 40905"/>
                <a:gd name="T3" fmla="*/ 15738 h 21600"/>
                <a:gd name="T4" fmla="*/ 20116 w 40905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905" h="21600" fill="none" extrusionOk="0">
                  <a:moveTo>
                    <a:pt x="-1" y="13731"/>
                  </a:moveTo>
                  <a:cubicBezTo>
                    <a:pt x="3239" y="5450"/>
                    <a:pt x="11223" y="-1"/>
                    <a:pt x="20116" y="0"/>
                  </a:cubicBezTo>
                  <a:cubicBezTo>
                    <a:pt x="29787" y="0"/>
                    <a:pt x="38280" y="6429"/>
                    <a:pt x="40905" y="15737"/>
                  </a:cubicBezTo>
                </a:path>
                <a:path w="40905" h="21600" stroke="0" extrusionOk="0">
                  <a:moveTo>
                    <a:pt x="-1" y="13731"/>
                  </a:moveTo>
                  <a:cubicBezTo>
                    <a:pt x="3239" y="5450"/>
                    <a:pt x="11223" y="-1"/>
                    <a:pt x="20116" y="0"/>
                  </a:cubicBezTo>
                  <a:cubicBezTo>
                    <a:pt x="29787" y="0"/>
                    <a:pt x="38280" y="6429"/>
                    <a:pt x="40905" y="15737"/>
                  </a:cubicBezTo>
                  <a:lnTo>
                    <a:pt x="20116" y="21600"/>
                  </a:lnTo>
                  <a:close/>
                </a:path>
              </a:pathLst>
            </a:custGeom>
            <a:noFill/>
            <a:ln w="28575" cmpd="sng">
              <a:solidFill>
                <a:srgbClr val="FF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00" name="未知"/>
            <p:cNvSpPr>
              <a:spLocks/>
            </p:cNvSpPr>
            <p:nvPr/>
          </p:nvSpPr>
          <p:spPr bwMode="auto">
            <a:xfrm>
              <a:off x="24" y="589"/>
              <a:ext cx="213" cy="39"/>
            </a:xfrm>
            <a:custGeom>
              <a:avLst/>
              <a:gdLst>
                <a:gd name="T0" fmla="*/ 0 w 213"/>
                <a:gd name="T1" fmla="*/ 0 h 39"/>
                <a:gd name="T2" fmla="*/ 213 w 213"/>
                <a:gd name="T3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3" h="39">
                  <a:moveTo>
                    <a:pt x="0" y="0"/>
                  </a:moveTo>
                  <a:lnTo>
                    <a:pt x="213" y="39"/>
                  </a:ln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301" name="未知"/>
            <p:cNvSpPr>
              <a:spLocks/>
            </p:cNvSpPr>
            <p:nvPr/>
          </p:nvSpPr>
          <p:spPr bwMode="auto">
            <a:xfrm>
              <a:off x="42" y="7"/>
              <a:ext cx="201" cy="72"/>
            </a:xfrm>
            <a:custGeom>
              <a:avLst/>
              <a:gdLst>
                <a:gd name="T0" fmla="*/ 0 w 201"/>
                <a:gd name="T1" fmla="*/ 72 h 72"/>
                <a:gd name="T2" fmla="*/ 201 w 201"/>
                <a:gd name="T3" fmla="*/ 0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1" h="72">
                  <a:moveTo>
                    <a:pt x="0" y="72"/>
                  </a:moveTo>
                  <a:lnTo>
                    <a:pt x="201" y="0"/>
                  </a:ln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12302" name="Text Box 14"/>
          <p:cNvSpPr txBox="1">
            <a:spLocks noChangeArrowheads="1"/>
          </p:cNvSpPr>
          <p:nvPr/>
        </p:nvSpPr>
        <p:spPr bwMode="auto">
          <a:xfrm>
            <a:off x="684213" y="134938"/>
            <a:ext cx="14573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altLang="zh-CN" sz="4000">
                <a:solidFill>
                  <a:srgbClr val="FF0000"/>
                </a:solidFill>
              </a:rPr>
              <a:t>思考2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685800" y="228600"/>
            <a:ext cx="1524000" cy="587375"/>
          </a:xfrm>
          <a:prstGeom prst="rect">
            <a:avLst/>
          </a:prstGeom>
          <a:gradFill rotWithShape="0">
            <a:gsLst>
              <a:gs pos="0">
                <a:srgbClr val="FFCC99"/>
              </a:gs>
              <a:gs pos="100000">
                <a:srgbClr val="FFFFFF"/>
              </a:gs>
            </a:gsLst>
            <a:path path="shape">
              <a:fillToRect l="50000" t="50000" r="50000" b="50000"/>
            </a:path>
          </a:gradFill>
          <a:ln w="38100" cmpd="sng">
            <a:solidFill>
              <a:srgbClr val="CC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/>
          <a:p>
            <a:pPr eaLnBrk="0" hangingPunct="0"/>
            <a:r>
              <a:rPr lang="zh-CN" altLang="zh-CN" sz="3600">
                <a:solidFill>
                  <a:srgbClr val="6699FF"/>
                </a:solidFill>
                <a:ea typeface="隶书" panose="02010509060101010101" pitchFamily="49" charset="-122"/>
              </a:rPr>
              <a:t>练一练</a:t>
            </a:r>
            <a:endParaRPr lang="zh-CN" altLang="zh-CN" sz="3600" baseline="-25000">
              <a:solidFill>
                <a:srgbClr val="6699FF"/>
              </a:solidFill>
              <a:ea typeface="隶书" panose="02010509060101010101" pitchFamily="49" charset="-122"/>
            </a:endParaRPr>
          </a:p>
        </p:txBody>
      </p:sp>
      <p:pic>
        <p:nvPicPr>
          <p:cNvPr id="13315" name="Picture 3" descr="67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14300"/>
            <a:ext cx="12192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mpd="sng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609600" y="609600"/>
            <a:ext cx="8077200" cy="172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72000" rIns="0" bIns="7200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zh-CN" sz="2800">
                <a:latin typeface="Arial" panose="020B0604020202020204" pitchFamily="34" charset="0"/>
              </a:rPr>
              <a:t>  </a:t>
            </a:r>
            <a:r>
              <a:rPr lang="zh-CN" altLang="zh-CN" sz="2800">
                <a:solidFill>
                  <a:srgbClr val="6699FF"/>
                </a:solidFill>
                <a:latin typeface="Arial" panose="020B0604020202020204" pitchFamily="34" charset="0"/>
              </a:rPr>
              <a:t>1、</a:t>
            </a:r>
            <a:r>
              <a:rPr lang="zh-CN" altLang="zh-CN" sz="2800">
                <a:latin typeface="Arial" panose="020B0604020202020204" pitchFamily="34" charset="0"/>
              </a:rPr>
              <a:t>⊙</a:t>
            </a:r>
            <a:r>
              <a:rPr lang="zh-CN" altLang="zh-CN" sz="2400">
                <a:latin typeface="Arial" panose="020B0604020202020204" pitchFamily="34" charset="0"/>
              </a:rPr>
              <a:t>O的半径10cm，A、B、C三点到圆心的距离分别为8cm、10cm、12cm，则点A、B、C与</a:t>
            </a:r>
            <a:r>
              <a:rPr lang="zh-CN" altLang="zh-CN" sz="2800">
                <a:latin typeface="Arial" panose="020B0604020202020204" pitchFamily="34" charset="0"/>
              </a:rPr>
              <a:t>⊙</a:t>
            </a:r>
            <a:r>
              <a:rPr lang="zh-CN" altLang="zh-CN" sz="2400">
                <a:latin typeface="Arial" panose="020B0604020202020204" pitchFamily="34" charset="0"/>
              </a:rPr>
              <a:t>O的位置关系是：点A在</a:t>
            </a:r>
            <a:r>
              <a:rPr lang="zh-CN" altLang="zh-CN" sz="2400" u="sng">
                <a:latin typeface="Arial" panose="020B0604020202020204" pitchFamily="34" charset="0"/>
              </a:rPr>
              <a:t>           </a:t>
            </a:r>
            <a:r>
              <a:rPr lang="zh-CN" altLang="zh-CN" sz="2400">
                <a:latin typeface="Arial" panose="020B0604020202020204" pitchFamily="34" charset="0"/>
              </a:rPr>
              <a:t>；点B在</a:t>
            </a:r>
            <a:r>
              <a:rPr lang="zh-CN" altLang="zh-CN" sz="2400" u="sng">
                <a:latin typeface="Arial" panose="020B0604020202020204" pitchFamily="34" charset="0"/>
              </a:rPr>
              <a:t>             </a:t>
            </a:r>
            <a:r>
              <a:rPr lang="zh-CN" altLang="zh-CN" sz="2400">
                <a:latin typeface="Arial" panose="020B0604020202020204" pitchFamily="34" charset="0"/>
              </a:rPr>
              <a:t>；点C在</a:t>
            </a:r>
            <a:r>
              <a:rPr lang="zh-CN" altLang="zh-CN" sz="2400" u="sng">
                <a:latin typeface="Arial" panose="020B0604020202020204" pitchFamily="34" charset="0"/>
              </a:rPr>
              <a:t>           </a:t>
            </a:r>
            <a:r>
              <a:rPr lang="zh-CN" altLang="zh-CN" sz="2400">
                <a:latin typeface="Arial" panose="020B0604020202020204" pitchFamily="34" charset="0"/>
              </a:rPr>
              <a:t>。</a:t>
            </a:r>
            <a:r>
              <a:rPr lang="zh-CN" altLang="zh-CN" sz="2400" u="sng">
                <a:latin typeface="Arial" panose="020B0604020202020204" pitchFamily="34" charset="0"/>
              </a:rPr>
              <a:t>                             </a:t>
            </a:r>
            <a:endParaRPr lang="zh-CN" altLang="zh-CN" sz="2400">
              <a:latin typeface="Arial" panose="020B0604020202020204" pitchFamily="34" charset="0"/>
            </a:endParaRP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381000" y="2179638"/>
            <a:ext cx="8077200" cy="164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72000" rIns="0" bIns="7200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zh-CN" sz="2800">
                <a:solidFill>
                  <a:srgbClr val="6699FF"/>
                </a:solidFill>
                <a:latin typeface="Arial" panose="020B0604020202020204" pitchFamily="34" charset="0"/>
              </a:rPr>
              <a:t>    2、</a:t>
            </a:r>
            <a:r>
              <a:rPr lang="zh-CN" altLang="zh-CN" sz="2800">
                <a:latin typeface="Arial" panose="020B0604020202020204" pitchFamily="34" charset="0"/>
              </a:rPr>
              <a:t>⊙</a:t>
            </a:r>
            <a:r>
              <a:rPr lang="zh-CN" altLang="zh-CN" sz="2400">
                <a:latin typeface="Arial" panose="020B0604020202020204" pitchFamily="34" charset="0"/>
              </a:rPr>
              <a:t>O的半径6cm，当OA=6时，点A在</a:t>
            </a:r>
            <a:r>
              <a:rPr lang="zh-CN" altLang="zh-CN" sz="2400" u="sng">
                <a:latin typeface="Arial" panose="020B0604020202020204" pitchFamily="34" charset="0"/>
              </a:rPr>
              <a:t>           </a:t>
            </a:r>
            <a:r>
              <a:rPr lang="zh-CN" altLang="zh-CN" sz="2400">
                <a:latin typeface="Arial" panose="020B0604020202020204" pitchFamily="34" charset="0"/>
              </a:rPr>
              <a:t>；</a:t>
            </a:r>
          </a:p>
          <a:p>
            <a:pPr>
              <a:lnSpc>
                <a:spcPct val="130000"/>
              </a:lnSpc>
            </a:pPr>
            <a:r>
              <a:rPr lang="zh-CN" altLang="zh-CN" sz="2400">
                <a:latin typeface="Arial" panose="020B0604020202020204" pitchFamily="34" charset="0"/>
              </a:rPr>
              <a:t>当OP</a:t>
            </a:r>
            <a:r>
              <a:rPr lang="zh-CN" altLang="zh-CN" sz="2400" u="sng">
                <a:latin typeface="Arial" panose="020B0604020202020204" pitchFamily="34" charset="0"/>
              </a:rPr>
              <a:t>           </a:t>
            </a:r>
            <a:r>
              <a:rPr lang="zh-CN" altLang="zh-CN" sz="2400">
                <a:latin typeface="Arial" panose="020B0604020202020204" pitchFamily="34" charset="0"/>
              </a:rPr>
              <a:t> 时点P在圆内；当OP</a:t>
            </a:r>
            <a:r>
              <a:rPr lang="zh-CN" altLang="zh-CN" sz="2400" u="sng">
                <a:latin typeface="Arial" panose="020B0604020202020204" pitchFamily="34" charset="0"/>
              </a:rPr>
              <a:t>           </a:t>
            </a:r>
            <a:r>
              <a:rPr lang="zh-CN" altLang="zh-CN" sz="2400">
                <a:latin typeface="Arial" panose="020B0604020202020204" pitchFamily="34" charset="0"/>
              </a:rPr>
              <a:t>时，点P不在圆外。</a:t>
            </a: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247650" y="3219450"/>
            <a:ext cx="8458200" cy="1254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72000" rIns="0" bIns="7200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zh-CN" sz="2800">
                <a:latin typeface="Arial" panose="020B0604020202020204" pitchFamily="34" charset="0"/>
              </a:rPr>
              <a:t>     </a:t>
            </a:r>
            <a:r>
              <a:rPr lang="zh-CN" altLang="zh-CN" sz="2800">
                <a:solidFill>
                  <a:srgbClr val="6699FF"/>
                </a:solidFill>
                <a:latin typeface="Arial" panose="020B0604020202020204" pitchFamily="34" charset="0"/>
              </a:rPr>
              <a:t>3、</a:t>
            </a:r>
            <a:r>
              <a:rPr lang="zh-CN" altLang="zh-CN" sz="2800">
                <a:latin typeface="Arial" panose="020B0604020202020204" pitchFamily="34" charset="0"/>
              </a:rPr>
              <a:t>正方形ABCD的边长为2</a:t>
            </a:r>
            <a:r>
              <a:rPr lang="zh-CN" altLang="zh-CN" sz="2400">
                <a:latin typeface="Arial" panose="020B0604020202020204" pitchFamily="34" charset="0"/>
              </a:rPr>
              <a:t>cm，以A为圆心2cm为半径作</a:t>
            </a:r>
            <a:r>
              <a:rPr lang="zh-CN" altLang="zh-CN" sz="2800">
                <a:latin typeface="Arial" panose="020B0604020202020204" pitchFamily="34" charset="0"/>
              </a:rPr>
              <a:t>⊙</a:t>
            </a:r>
            <a:r>
              <a:rPr lang="zh-CN" altLang="zh-CN" sz="2400">
                <a:latin typeface="Arial" panose="020B0604020202020204" pitchFamily="34" charset="0"/>
              </a:rPr>
              <a:t>A，则点B在</a:t>
            </a:r>
            <a:r>
              <a:rPr lang="zh-CN" altLang="zh-CN" sz="2800">
                <a:latin typeface="Arial" panose="020B0604020202020204" pitchFamily="34" charset="0"/>
              </a:rPr>
              <a:t>⊙</a:t>
            </a:r>
            <a:r>
              <a:rPr lang="zh-CN" altLang="zh-CN" sz="2400">
                <a:latin typeface="Arial" panose="020B0604020202020204" pitchFamily="34" charset="0"/>
              </a:rPr>
              <a:t>A</a:t>
            </a:r>
            <a:r>
              <a:rPr lang="zh-CN" altLang="zh-CN" sz="2400" u="sng">
                <a:latin typeface="Arial" panose="020B0604020202020204" pitchFamily="34" charset="0"/>
              </a:rPr>
              <a:t>     </a:t>
            </a:r>
            <a:r>
              <a:rPr lang="zh-CN" altLang="zh-CN" sz="2400">
                <a:latin typeface="Arial" panose="020B0604020202020204" pitchFamily="34" charset="0"/>
              </a:rPr>
              <a:t>；点C在</a:t>
            </a:r>
            <a:r>
              <a:rPr lang="zh-CN" altLang="zh-CN" sz="2800">
                <a:latin typeface="Arial" panose="020B0604020202020204" pitchFamily="34" charset="0"/>
              </a:rPr>
              <a:t>⊙</a:t>
            </a:r>
            <a:r>
              <a:rPr lang="zh-CN" altLang="zh-CN" sz="2400">
                <a:latin typeface="Arial" panose="020B0604020202020204" pitchFamily="34" charset="0"/>
              </a:rPr>
              <a:t>A</a:t>
            </a:r>
            <a:r>
              <a:rPr lang="zh-CN" altLang="zh-CN" sz="2400" u="sng">
                <a:latin typeface="Arial" panose="020B0604020202020204" pitchFamily="34" charset="0"/>
              </a:rPr>
              <a:t>      </a:t>
            </a:r>
            <a:r>
              <a:rPr lang="zh-CN" altLang="zh-CN" sz="2400">
                <a:latin typeface="Arial" panose="020B0604020202020204" pitchFamily="34" charset="0"/>
              </a:rPr>
              <a:t>；点D在</a:t>
            </a:r>
            <a:r>
              <a:rPr lang="zh-CN" altLang="zh-CN" sz="2800">
                <a:latin typeface="Arial" panose="020B0604020202020204" pitchFamily="34" charset="0"/>
              </a:rPr>
              <a:t>⊙</a:t>
            </a:r>
            <a:r>
              <a:rPr lang="zh-CN" altLang="zh-CN" sz="2400">
                <a:latin typeface="Arial" panose="020B0604020202020204" pitchFamily="34" charset="0"/>
              </a:rPr>
              <a:t>A</a:t>
            </a:r>
            <a:r>
              <a:rPr lang="zh-CN" altLang="zh-CN" sz="2400" u="sng">
                <a:latin typeface="Arial" panose="020B0604020202020204" pitchFamily="34" charset="0"/>
              </a:rPr>
              <a:t>     </a:t>
            </a:r>
            <a:r>
              <a:rPr lang="zh-CN" altLang="zh-CN" sz="2400">
                <a:latin typeface="Arial" panose="020B0604020202020204" pitchFamily="34" charset="0"/>
              </a:rPr>
              <a:t>。</a:t>
            </a:r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1676400" y="1828800"/>
            <a:ext cx="7620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zh-CN" sz="2400">
                <a:solidFill>
                  <a:srgbClr val="FF33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圆内</a:t>
            </a:r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3733800" y="1828800"/>
            <a:ext cx="7620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zh-CN" sz="2400">
                <a:solidFill>
                  <a:srgbClr val="FF33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圆上</a:t>
            </a:r>
          </a:p>
        </p:txBody>
      </p:sp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5943600" y="1828800"/>
            <a:ext cx="7620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zh-CN" sz="2400">
                <a:solidFill>
                  <a:srgbClr val="FF33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圆外</a:t>
            </a:r>
          </a:p>
        </p:txBody>
      </p:sp>
      <p:sp>
        <p:nvSpPr>
          <p:cNvPr id="13322" name="Text Box 10"/>
          <p:cNvSpPr txBox="1">
            <a:spLocks noChangeArrowheads="1"/>
          </p:cNvSpPr>
          <p:nvPr/>
        </p:nvSpPr>
        <p:spPr bwMode="auto">
          <a:xfrm>
            <a:off x="6629400" y="2400300"/>
            <a:ext cx="7620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zh-CN" sz="2400">
                <a:solidFill>
                  <a:srgbClr val="FF33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圆上</a:t>
            </a:r>
          </a:p>
        </p:txBody>
      </p:sp>
      <p:sp>
        <p:nvSpPr>
          <p:cNvPr id="13323" name="Text Box 11"/>
          <p:cNvSpPr txBox="1">
            <a:spLocks noChangeArrowheads="1"/>
          </p:cNvSpPr>
          <p:nvPr/>
        </p:nvSpPr>
        <p:spPr bwMode="auto">
          <a:xfrm>
            <a:off x="1447800" y="2781300"/>
            <a:ext cx="7620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zh-CN" sz="2800">
                <a:solidFill>
                  <a:srgbClr val="FF33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＜6</a:t>
            </a: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5105400" y="2781300"/>
            <a:ext cx="7620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zh-CN" sz="2800">
                <a:solidFill>
                  <a:srgbClr val="FF33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≤6</a:t>
            </a:r>
          </a:p>
        </p:txBody>
      </p:sp>
      <p:sp>
        <p:nvSpPr>
          <p:cNvPr id="13325" name="Text Box 13"/>
          <p:cNvSpPr txBox="1">
            <a:spLocks noChangeArrowheads="1"/>
          </p:cNvSpPr>
          <p:nvPr/>
        </p:nvSpPr>
        <p:spPr bwMode="auto">
          <a:xfrm>
            <a:off x="3562350" y="3905250"/>
            <a:ext cx="4572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zh-CN" sz="2400">
                <a:solidFill>
                  <a:srgbClr val="FF33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上</a:t>
            </a:r>
          </a:p>
        </p:txBody>
      </p:sp>
      <p:sp>
        <p:nvSpPr>
          <p:cNvPr id="13326" name="Text Box 14"/>
          <p:cNvSpPr txBox="1">
            <a:spLocks noChangeArrowheads="1"/>
          </p:cNvSpPr>
          <p:nvPr/>
        </p:nvSpPr>
        <p:spPr bwMode="auto">
          <a:xfrm>
            <a:off x="5753100" y="3905250"/>
            <a:ext cx="4572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zh-CN" sz="2400">
                <a:solidFill>
                  <a:srgbClr val="FF33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外</a:t>
            </a:r>
          </a:p>
        </p:txBody>
      </p:sp>
      <p:sp>
        <p:nvSpPr>
          <p:cNvPr id="13327" name="Text Box 15"/>
          <p:cNvSpPr txBox="1">
            <a:spLocks noChangeArrowheads="1"/>
          </p:cNvSpPr>
          <p:nvPr/>
        </p:nvSpPr>
        <p:spPr bwMode="auto">
          <a:xfrm>
            <a:off x="7924800" y="3924300"/>
            <a:ext cx="4572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zh-CN" sz="2400">
                <a:solidFill>
                  <a:srgbClr val="FF33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上</a:t>
            </a:r>
          </a:p>
        </p:txBody>
      </p:sp>
      <p:sp>
        <p:nvSpPr>
          <p:cNvPr id="13328" name="Text Box 16"/>
          <p:cNvSpPr txBox="1">
            <a:spLocks noChangeArrowheads="1"/>
          </p:cNvSpPr>
          <p:nvPr/>
        </p:nvSpPr>
        <p:spPr bwMode="auto">
          <a:xfrm>
            <a:off x="381000" y="4308475"/>
            <a:ext cx="8458200" cy="180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72000" rIns="0" bIns="7200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zh-CN" sz="2800">
                <a:latin typeface="Arial" panose="020B0604020202020204" pitchFamily="34" charset="0"/>
              </a:rPr>
              <a:t>    </a:t>
            </a:r>
            <a:r>
              <a:rPr lang="zh-CN" altLang="zh-CN" sz="2800">
                <a:solidFill>
                  <a:srgbClr val="6699FF"/>
                </a:solidFill>
                <a:latin typeface="Arial" panose="020B0604020202020204" pitchFamily="34" charset="0"/>
              </a:rPr>
              <a:t>4、</a:t>
            </a:r>
            <a:r>
              <a:rPr lang="zh-CN" altLang="zh-CN" sz="2800">
                <a:latin typeface="Arial" panose="020B0604020202020204" pitchFamily="34" charset="0"/>
              </a:rPr>
              <a:t>已知AB为⊙</a:t>
            </a:r>
            <a:r>
              <a:rPr lang="zh-CN" altLang="zh-CN" sz="2400">
                <a:latin typeface="Arial" panose="020B0604020202020204" pitchFamily="34" charset="0"/>
              </a:rPr>
              <a:t>O的</a:t>
            </a:r>
            <a:r>
              <a:rPr lang="zh-CN" altLang="zh-CN" sz="2800">
                <a:latin typeface="Arial" panose="020B0604020202020204" pitchFamily="34" charset="0"/>
              </a:rPr>
              <a:t>直径P为⊙</a:t>
            </a:r>
            <a:r>
              <a:rPr lang="zh-CN" altLang="zh-CN" sz="2400">
                <a:latin typeface="Arial" panose="020B0604020202020204" pitchFamily="34" charset="0"/>
              </a:rPr>
              <a:t>O</a:t>
            </a:r>
            <a:r>
              <a:rPr lang="zh-CN" altLang="zh-CN" sz="2800">
                <a:latin typeface="Arial" panose="020B0604020202020204" pitchFamily="34" charset="0"/>
              </a:rPr>
              <a:t> 上任意一点，则点关于AB的对称点P′与⊙O的位置为(         )</a:t>
            </a:r>
          </a:p>
          <a:p>
            <a:pPr>
              <a:lnSpc>
                <a:spcPct val="130000"/>
              </a:lnSpc>
            </a:pPr>
            <a:r>
              <a:rPr lang="zh-CN" altLang="zh-CN" sz="2800">
                <a:latin typeface="Arial" panose="020B0604020202020204" pitchFamily="34" charset="0"/>
              </a:rPr>
              <a:t>   (A)在⊙O内  (B)在⊙O 外 (C)在⊙O 上 (D)不能确定</a:t>
            </a:r>
          </a:p>
        </p:txBody>
      </p:sp>
      <p:sp>
        <p:nvSpPr>
          <p:cNvPr id="13329" name="Text Box 17"/>
          <p:cNvSpPr txBox="1">
            <a:spLocks noChangeArrowheads="1"/>
          </p:cNvSpPr>
          <p:nvPr/>
        </p:nvSpPr>
        <p:spPr bwMode="auto">
          <a:xfrm>
            <a:off x="6515100" y="4991100"/>
            <a:ext cx="457200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zh-CN" sz="3200">
                <a:solidFill>
                  <a:srgbClr val="FF33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c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3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9" dur="500"/>
                                        <p:tgtEl>
                                          <p:spTgt spid="13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3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13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13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13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13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7" grpId="0" autoUpdateAnimBg="0"/>
      <p:bldP spid="13318" grpId="0" autoUpdateAnimBg="0"/>
      <p:bldP spid="13319" grpId="0" autoUpdateAnimBg="0"/>
      <p:bldP spid="13320" grpId="0" autoUpdateAnimBg="0"/>
      <p:bldP spid="13321" grpId="0" autoUpdateAnimBg="0"/>
      <p:bldP spid="13322" grpId="0" autoUpdateAnimBg="0"/>
      <p:bldP spid="13323" grpId="0" autoUpdateAnimBg="0"/>
      <p:bldP spid="13324" grpId="0" autoUpdateAnimBg="0"/>
      <p:bldP spid="13325" grpId="0" autoUpdateAnimBg="0"/>
      <p:bldP spid="13326" grpId="0" autoUpdateAnimBg="0"/>
      <p:bldP spid="13327" grpId="0" autoUpdateAnimBg="0"/>
      <p:bldP spid="13328" grpId="0" autoUpdateAnimBg="0"/>
      <p:bldP spid="13329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219200"/>
            <a:ext cx="8077200" cy="1081088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zh-CN" altLang="en-US">
                <a:latin typeface="黑体" panose="02010609060101010101" pitchFamily="49" charset="-122"/>
                <a:ea typeface="黑体" panose="02010609060101010101" pitchFamily="49" charset="-122"/>
              </a:rPr>
              <a:t>   </a:t>
            </a:r>
            <a:r>
              <a:rPr lang="en-US" altLang="zh-CN"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zh-CN" altLang="en-US">
                <a:latin typeface="黑体" panose="02010609060101010101" pitchFamily="49" charset="-122"/>
                <a:ea typeface="黑体" panose="02010609060101010101" pitchFamily="49" charset="-122"/>
              </a:rPr>
              <a:t>、平面上有一点</a:t>
            </a:r>
            <a:r>
              <a:rPr lang="en-US" altLang="zh-CN">
                <a:latin typeface="黑体" panose="02010609060101010101" pitchFamily="49" charset="-122"/>
                <a:ea typeface="黑体" panose="02010609060101010101" pitchFamily="49" charset="-122"/>
              </a:rPr>
              <a:t>A</a:t>
            </a:r>
            <a:r>
              <a:rPr lang="zh-CN" altLang="en-US">
                <a:latin typeface="黑体" panose="02010609060101010101" pitchFamily="49" charset="-122"/>
                <a:ea typeface="黑体" panose="02010609060101010101" pitchFamily="49" charset="-122"/>
              </a:rPr>
              <a:t>，经过已知</a:t>
            </a:r>
            <a:r>
              <a:rPr lang="en-US" altLang="zh-CN">
                <a:latin typeface="黑体" panose="02010609060101010101" pitchFamily="49" charset="-122"/>
                <a:ea typeface="黑体" panose="02010609060101010101" pitchFamily="49" charset="-122"/>
              </a:rPr>
              <a:t>A</a:t>
            </a:r>
            <a:r>
              <a:rPr lang="zh-CN" altLang="en-US">
                <a:latin typeface="黑体" panose="02010609060101010101" pitchFamily="49" charset="-122"/>
                <a:ea typeface="黑体" panose="02010609060101010101" pitchFamily="49" charset="-122"/>
              </a:rPr>
              <a:t>点的圆有几个？圆心在哪里？ 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2971800" y="0"/>
            <a:ext cx="4343400" cy="1081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90000"/>
              </a:lnSpc>
              <a:spcBef>
                <a:spcPct val="20000"/>
              </a:spcBef>
            </a:pPr>
            <a:endParaRPr lang="zh-CN" altLang="en-US" sz="3600">
              <a:latin typeface="Times New Roman" panose="02020603050405020304" pitchFamily="18" charset="0"/>
            </a:endParaRPr>
          </a:p>
        </p:txBody>
      </p:sp>
      <p:grpSp>
        <p:nvGrpSpPr>
          <p:cNvPr id="14340" name="Group 4"/>
          <p:cNvGrpSpPr>
            <a:grpSpLocks/>
          </p:cNvGrpSpPr>
          <p:nvPr/>
        </p:nvGrpSpPr>
        <p:grpSpPr bwMode="auto">
          <a:xfrm>
            <a:off x="533400" y="0"/>
            <a:ext cx="3981450" cy="839788"/>
            <a:chOff x="0" y="0"/>
            <a:chExt cx="2508" cy="529"/>
          </a:xfrm>
        </p:grpSpPr>
        <p:grpSp>
          <p:nvGrpSpPr>
            <p:cNvPr id="14341" name="Group 5"/>
            <p:cNvGrpSpPr>
              <a:grpSpLocks/>
            </p:cNvGrpSpPr>
            <p:nvPr/>
          </p:nvGrpSpPr>
          <p:grpSpPr bwMode="auto">
            <a:xfrm rot="24352">
              <a:off x="0" y="0"/>
              <a:ext cx="1603" cy="529"/>
              <a:chOff x="0" y="0"/>
              <a:chExt cx="2112" cy="282"/>
            </a:xfrm>
          </p:grpSpPr>
          <p:sp>
            <p:nvSpPr>
              <p:cNvPr id="14342" name="Rectangle 6"/>
              <p:cNvSpPr>
                <a:spLocks noChangeArrowheads="1"/>
              </p:cNvSpPr>
              <p:nvPr/>
            </p:nvSpPr>
            <p:spPr bwMode="auto">
              <a:xfrm>
                <a:off x="0" y="54"/>
                <a:ext cx="2112" cy="228"/>
              </a:xfrm>
              <a:prstGeom prst="rect">
                <a:avLst/>
              </a:prstGeom>
              <a:gradFill rotWithShape="0">
                <a:gsLst>
                  <a:gs pos="0">
                    <a:srgbClr val="FFCC99"/>
                  </a:gs>
                  <a:gs pos="100000">
                    <a:srgbClr val="FFFFFF"/>
                  </a:gs>
                </a:gsLst>
                <a:path path="shape">
                  <a:fillToRect l="50000" t="50000" r="50000" b="50000"/>
                </a:path>
              </a:gradFill>
              <a:ln w="38100">
                <a:solidFill>
                  <a:srgbClr val="CC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zh-CN" altLang="en-US" sz="3600" b="0">
                    <a:solidFill>
                      <a:srgbClr val="FF3300"/>
                    </a:solidFill>
                    <a:ea typeface="黑体" panose="02010609060101010101" pitchFamily="49" charset="-122"/>
                  </a:rPr>
                  <a:t>探究与实践</a:t>
                </a:r>
                <a:endParaRPr lang="zh-CN" altLang="en-US" sz="3600" b="0" baseline="-25000">
                  <a:solidFill>
                    <a:srgbClr val="FF3300"/>
                  </a:solidFill>
                  <a:ea typeface="黑体" panose="02010609060101010101" pitchFamily="49" charset="-122"/>
                </a:endParaRPr>
              </a:p>
            </p:txBody>
          </p:sp>
          <p:sp>
            <p:nvSpPr>
              <p:cNvPr id="14343" name="Rectangle 7" descr="PE03255_"/>
              <p:cNvSpPr>
                <a:spLocks noChangeArrowheads="1"/>
              </p:cNvSpPr>
              <p:nvPr/>
            </p:nvSpPr>
            <p:spPr bwMode="auto">
              <a:xfrm>
                <a:off x="1682" y="0"/>
                <a:ext cx="135" cy="21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blipFill dpi="0" rotWithShape="0">
                      <a:blip r:embed="rId3"/>
                      <a:srcRect/>
                      <a:stretch>
                        <a:fillRect/>
                      </a:stretch>
                    </a:blip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0" hangingPunct="0"/>
                <a:endParaRPr lang="zh-CN" altLang="en-US" sz="360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ea typeface="BatangChe" panose="02030609000101010101" pitchFamily="49" charset="-127"/>
                </a:endParaRPr>
              </a:p>
            </p:txBody>
          </p:sp>
        </p:grpSp>
        <p:pic>
          <p:nvPicPr>
            <p:cNvPr id="14344" name="Picture 8" descr="678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84" y="84"/>
              <a:ext cx="924" cy="4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4345" name="Group 9"/>
          <p:cNvGrpSpPr>
            <a:grpSpLocks/>
          </p:cNvGrpSpPr>
          <p:nvPr/>
        </p:nvGrpSpPr>
        <p:grpSpPr bwMode="auto">
          <a:xfrm>
            <a:off x="3840163" y="2438400"/>
            <a:ext cx="1962150" cy="1962150"/>
            <a:chOff x="0" y="0"/>
            <a:chExt cx="1524" cy="1524"/>
          </a:xfrm>
        </p:grpSpPr>
        <p:sp>
          <p:nvSpPr>
            <p:cNvPr id="14346" name="Oval 10"/>
            <p:cNvSpPr>
              <a:spLocks noChangeArrowheads="1"/>
            </p:cNvSpPr>
            <p:nvPr/>
          </p:nvSpPr>
          <p:spPr bwMode="auto">
            <a:xfrm>
              <a:off x="0" y="0"/>
              <a:ext cx="1524" cy="1524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4347" name="Text Box 11"/>
            <p:cNvSpPr txBox="1">
              <a:spLocks noChangeArrowheads="1"/>
            </p:cNvSpPr>
            <p:nvPr/>
          </p:nvSpPr>
          <p:spPr bwMode="auto">
            <a:xfrm>
              <a:off x="672" y="576"/>
              <a:ext cx="576" cy="3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/>
              <a:r>
                <a:rPr lang="zh-CN" altLang="en-US" sz="1000" b="0">
                  <a:solidFill>
                    <a:schemeClr val="hlink"/>
                  </a:solidFill>
                  <a:latin typeface="Tahoma" panose="020B0604030504040204" pitchFamily="34" charset="0"/>
                </a:rPr>
                <a:t>●</a:t>
              </a:r>
              <a:r>
                <a:rPr lang="en-US" altLang="zh-CN" sz="2400" b="0">
                  <a:latin typeface="Tahoma" panose="020B0604030504040204" pitchFamily="34" charset="0"/>
                </a:rPr>
                <a:t>O</a:t>
              </a:r>
            </a:p>
          </p:txBody>
        </p:sp>
      </p:grp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3687763" y="320040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zh-CN" altLang="en-US" sz="1000" b="0">
                <a:solidFill>
                  <a:schemeClr val="hlink"/>
                </a:solidFill>
                <a:latin typeface="Tahoma" panose="020B0604030504040204" pitchFamily="34" charset="0"/>
              </a:rPr>
              <a:t>●</a:t>
            </a:r>
            <a:r>
              <a:rPr lang="en-US" altLang="zh-CN" sz="2400">
                <a:latin typeface="Tahoma" panose="020B0604030504040204" pitchFamily="34" charset="0"/>
              </a:rPr>
              <a:t>A</a:t>
            </a:r>
            <a:endParaRPr lang="en-US" altLang="zh-CN" sz="1000">
              <a:latin typeface="Tahoma" panose="020B0604030504040204" pitchFamily="34" charset="0"/>
            </a:endParaRPr>
          </a:p>
        </p:txBody>
      </p:sp>
      <p:grpSp>
        <p:nvGrpSpPr>
          <p:cNvPr id="14349" name="Group 13"/>
          <p:cNvGrpSpPr>
            <a:grpSpLocks/>
          </p:cNvGrpSpPr>
          <p:nvPr/>
        </p:nvGrpSpPr>
        <p:grpSpPr bwMode="auto">
          <a:xfrm>
            <a:off x="3429000" y="3502025"/>
            <a:ext cx="1200150" cy="1200150"/>
            <a:chOff x="0" y="0"/>
            <a:chExt cx="1524" cy="1524"/>
          </a:xfrm>
        </p:grpSpPr>
        <p:sp>
          <p:nvSpPr>
            <p:cNvPr id="14350" name="Oval 14"/>
            <p:cNvSpPr>
              <a:spLocks noChangeArrowheads="1"/>
            </p:cNvSpPr>
            <p:nvPr/>
          </p:nvSpPr>
          <p:spPr bwMode="auto">
            <a:xfrm>
              <a:off x="0" y="0"/>
              <a:ext cx="1524" cy="1524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4351" name="Text Box 15"/>
            <p:cNvSpPr txBox="1">
              <a:spLocks noChangeArrowheads="1"/>
            </p:cNvSpPr>
            <p:nvPr/>
          </p:nvSpPr>
          <p:spPr bwMode="auto">
            <a:xfrm>
              <a:off x="671" y="577"/>
              <a:ext cx="577" cy="7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/>
              <a:r>
                <a:rPr lang="zh-CN" altLang="en-US" sz="1000" b="0">
                  <a:solidFill>
                    <a:schemeClr val="hlink"/>
                  </a:solidFill>
                  <a:latin typeface="Tahoma" panose="020B0604030504040204" pitchFamily="34" charset="0"/>
                </a:rPr>
                <a:t>●</a:t>
              </a:r>
              <a:r>
                <a:rPr lang="en-US" altLang="zh-CN" sz="2400" b="0">
                  <a:latin typeface="Tahoma" panose="020B0604030504040204" pitchFamily="34" charset="0"/>
                </a:rPr>
                <a:t>O</a:t>
              </a:r>
            </a:p>
          </p:txBody>
        </p:sp>
      </p:grpSp>
      <p:grpSp>
        <p:nvGrpSpPr>
          <p:cNvPr id="14352" name="Group 16"/>
          <p:cNvGrpSpPr>
            <a:grpSpLocks/>
          </p:cNvGrpSpPr>
          <p:nvPr/>
        </p:nvGrpSpPr>
        <p:grpSpPr bwMode="auto">
          <a:xfrm>
            <a:off x="3582988" y="2439988"/>
            <a:ext cx="1200150" cy="1200150"/>
            <a:chOff x="0" y="0"/>
            <a:chExt cx="1524" cy="1524"/>
          </a:xfrm>
        </p:grpSpPr>
        <p:sp>
          <p:nvSpPr>
            <p:cNvPr id="14353" name="Oval 17"/>
            <p:cNvSpPr>
              <a:spLocks noChangeArrowheads="1"/>
            </p:cNvSpPr>
            <p:nvPr/>
          </p:nvSpPr>
          <p:spPr bwMode="auto">
            <a:xfrm>
              <a:off x="0" y="0"/>
              <a:ext cx="1524" cy="1524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4354" name="Text Box 18"/>
            <p:cNvSpPr txBox="1">
              <a:spLocks noChangeArrowheads="1"/>
            </p:cNvSpPr>
            <p:nvPr/>
          </p:nvSpPr>
          <p:spPr bwMode="auto">
            <a:xfrm>
              <a:off x="671" y="577"/>
              <a:ext cx="577" cy="7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/>
              <a:r>
                <a:rPr lang="zh-CN" altLang="en-US" sz="1000" b="0">
                  <a:solidFill>
                    <a:schemeClr val="hlink"/>
                  </a:solidFill>
                  <a:latin typeface="Tahoma" panose="020B0604030504040204" pitchFamily="34" charset="0"/>
                </a:rPr>
                <a:t>●</a:t>
              </a:r>
              <a:r>
                <a:rPr lang="en-US" altLang="zh-CN" sz="2400" b="0">
                  <a:latin typeface="Tahoma" panose="020B0604030504040204" pitchFamily="34" charset="0"/>
                </a:rPr>
                <a:t>O</a:t>
              </a:r>
            </a:p>
          </p:txBody>
        </p:sp>
      </p:grpSp>
      <p:grpSp>
        <p:nvGrpSpPr>
          <p:cNvPr id="14355" name="Group 19"/>
          <p:cNvGrpSpPr>
            <a:grpSpLocks/>
          </p:cNvGrpSpPr>
          <p:nvPr/>
        </p:nvGrpSpPr>
        <p:grpSpPr bwMode="auto">
          <a:xfrm>
            <a:off x="2984500" y="2982913"/>
            <a:ext cx="863600" cy="908050"/>
            <a:chOff x="0" y="0"/>
            <a:chExt cx="1524" cy="1754"/>
          </a:xfrm>
        </p:grpSpPr>
        <p:sp>
          <p:nvSpPr>
            <p:cNvPr id="14356" name="Oval 20"/>
            <p:cNvSpPr>
              <a:spLocks noChangeArrowheads="1"/>
            </p:cNvSpPr>
            <p:nvPr/>
          </p:nvSpPr>
          <p:spPr bwMode="auto">
            <a:xfrm>
              <a:off x="0" y="0"/>
              <a:ext cx="1524" cy="1524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4357" name="Text Box 21"/>
            <p:cNvSpPr txBox="1">
              <a:spLocks noChangeArrowheads="1"/>
            </p:cNvSpPr>
            <p:nvPr/>
          </p:nvSpPr>
          <p:spPr bwMode="auto">
            <a:xfrm>
              <a:off x="672" y="576"/>
              <a:ext cx="575" cy="11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/>
              <a:r>
                <a:rPr lang="zh-CN" altLang="en-US" sz="1000" b="0">
                  <a:solidFill>
                    <a:schemeClr val="hlink"/>
                  </a:solidFill>
                  <a:latin typeface="Tahoma" panose="020B0604030504040204" pitchFamily="34" charset="0"/>
                </a:rPr>
                <a:t>●</a:t>
              </a:r>
              <a:r>
                <a:rPr lang="en-US" altLang="zh-CN" sz="2400" b="0">
                  <a:latin typeface="Tahoma" panose="020B0604030504040204" pitchFamily="34" charset="0"/>
                </a:rPr>
                <a:t>O</a:t>
              </a:r>
            </a:p>
          </p:txBody>
        </p:sp>
      </p:grpSp>
      <p:grpSp>
        <p:nvGrpSpPr>
          <p:cNvPr id="14358" name="Group 22"/>
          <p:cNvGrpSpPr>
            <a:grpSpLocks/>
          </p:cNvGrpSpPr>
          <p:nvPr/>
        </p:nvGrpSpPr>
        <p:grpSpPr bwMode="auto">
          <a:xfrm>
            <a:off x="1903413" y="2609850"/>
            <a:ext cx="1962150" cy="1962150"/>
            <a:chOff x="0" y="0"/>
            <a:chExt cx="1524" cy="1524"/>
          </a:xfrm>
        </p:grpSpPr>
        <p:sp>
          <p:nvSpPr>
            <p:cNvPr id="14359" name="Oval 23"/>
            <p:cNvSpPr>
              <a:spLocks noChangeArrowheads="1"/>
            </p:cNvSpPr>
            <p:nvPr/>
          </p:nvSpPr>
          <p:spPr bwMode="auto">
            <a:xfrm>
              <a:off x="0" y="0"/>
              <a:ext cx="1524" cy="1524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4360" name="Text Box 24"/>
            <p:cNvSpPr txBox="1">
              <a:spLocks noChangeArrowheads="1"/>
            </p:cNvSpPr>
            <p:nvPr/>
          </p:nvSpPr>
          <p:spPr bwMode="auto">
            <a:xfrm>
              <a:off x="672" y="576"/>
              <a:ext cx="576" cy="3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/>
              <a:r>
                <a:rPr lang="zh-CN" altLang="en-US" sz="1000" b="0">
                  <a:solidFill>
                    <a:schemeClr val="hlink"/>
                  </a:solidFill>
                  <a:latin typeface="Tahoma" panose="020B0604030504040204" pitchFamily="34" charset="0"/>
                </a:rPr>
                <a:t>●</a:t>
              </a:r>
              <a:r>
                <a:rPr lang="en-US" altLang="zh-CN" sz="2400" b="0">
                  <a:latin typeface="Tahoma" panose="020B0604030504040204" pitchFamily="34" charset="0"/>
                </a:rPr>
                <a:t>O</a:t>
              </a:r>
            </a:p>
          </p:txBody>
        </p:sp>
      </p:grpSp>
      <p:sp>
        <p:nvSpPr>
          <p:cNvPr id="14361" name="Text Box 25"/>
          <p:cNvSpPr txBox="1">
            <a:spLocks noChangeArrowheads="1"/>
          </p:cNvSpPr>
          <p:nvPr/>
        </p:nvSpPr>
        <p:spPr bwMode="auto">
          <a:xfrm>
            <a:off x="838200" y="5105400"/>
            <a:ext cx="7543800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0">
                <a:solidFill>
                  <a:srgbClr val="FF33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     无数个，圆心为点</a:t>
            </a:r>
            <a:r>
              <a:rPr lang="en-US" altLang="zh-CN" sz="2800" b="0">
                <a:solidFill>
                  <a:srgbClr val="FF33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A</a:t>
            </a:r>
            <a:r>
              <a:rPr lang="zh-CN" altLang="en-US" sz="2800" b="0">
                <a:solidFill>
                  <a:srgbClr val="FF33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以外任意一点，半径为这点与点</a:t>
            </a:r>
            <a:r>
              <a:rPr lang="en-US" altLang="zh-CN" sz="2800" b="0">
                <a:solidFill>
                  <a:srgbClr val="FF33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A</a:t>
            </a:r>
            <a:r>
              <a:rPr lang="zh-CN" altLang="en-US" sz="2800" b="0">
                <a:solidFill>
                  <a:srgbClr val="FF33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的距离</a:t>
            </a:r>
          </a:p>
        </p:txBody>
      </p:sp>
      <p:sp>
        <p:nvSpPr>
          <p:cNvPr id="14362" name="Text Box 26"/>
          <p:cNvSpPr txBox="1">
            <a:spLocks noChangeArrowheads="1"/>
          </p:cNvSpPr>
          <p:nvPr/>
        </p:nvSpPr>
        <p:spPr bwMode="auto">
          <a:xfrm>
            <a:off x="4840288" y="122238"/>
            <a:ext cx="171291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altLang="en-US" sz="4000">
                <a:solidFill>
                  <a:srgbClr val="FF0000"/>
                </a:solidFill>
              </a:rPr>
              <a:t>活动二</a:t>
            </a:r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6443663" y="2746375"/>
            <a:ext cx="488950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F6FC6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4617B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just"/>
            <a:r>
              <a:rPr lang="zh-CN" altLang="en-US" sz="800" b="0">
                <a:solidFill>
                  <a:srgbClr val="FFFFFF"/>
                </a:solidFill>
                <a:latin typeface="Arial" panose="020B0604020202020204" pitchFamily="34" charset="0"/>
              </a:rPr>
              <a:t>学科网</a:t>
            </a:r>
            <a:endParaRPr lang="zh-CN" altLang="en-US" sz="3600">
              <a:solidFill>
                <a:srgbClr val="800000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4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4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4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4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4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4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build="p" autoUpdateAnimBg="0"/>
      <p:bldP spid="14348" grpId="0" autoUpdateAnimBg="0"/>
      <p:bldP spid="14361" grpId="0" autoUpdateAnimBg="0"/>
    </p:bldLst>
  </p:timing>
</p:sld>
</file>

<file path=ppt/theme/theme1.xml><?xml version="1.0" encoding="utf-8"?>
<a:theme xmlns:a="http://schemas.openxmlformats.org/drawingml/2006/main" name="133">
  <a:themeElements>
    <a:clrScheme name="133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33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zh-CN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zh-CN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133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33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33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33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33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33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33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zh-CN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zh-CN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46">
  <a:themeElements>
    <a:clrScheme name="246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246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zh-CN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zh-CN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246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46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46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46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46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46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46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Pages>0</Pages>
  <Words>1540</Words>
  <Characters>0</Characters>
  <Application>Microsoft Office PowerPoint</Application>
  <DocSecurity>0</DocSecurity>
  <PresentationFormat>全屏显示(4:3)</PresentationFormat>
  <Lines>0</Lines>
  <Paragraphs>186</Paragraphs>
  <Slides>19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3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35" baseType="lpstr">
      <vt:lpstr>BatangChe</vt:lpstr>
      <vt:lpstr>黑体</vt:lpstr>
      <vt:lpstr>华文行楷</vt:lpstr>
      <vt:lpstr>华文中宋</vt:lpstr>
      <vt:lpstr>楷体_GB2312</vt:lpstr>
      <vt:lpstr>隶书</vt:lpstr>
      <vt:lpstr>宋体</vt:lpstr>
      <vt:lpstr>幼圆</vt:lpstr>
      <vt:lpstr>Arial</vt:lpstr>
      <vt:lpstr>Tahoma</vt:lpstr>
      <vt:lpstr>Times New Roman</vt:lpstr>
      <vt:lpstr>Wingdings</vt:lpstr>
      <vt:lpstr>133</vt:lpstr>
      <vt:lpstr>Network</vt:lpstr>
      <vt:lpstr>246</vt:lpstr>
      <vt:lpstr>Equation</vt:lpstr>
      <vt:lpstr>PowerPoint 演示文稿</vt:lpstr>
      <vt:lpstr>学习目标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总结</vt:lpstr>
      <vt:lpstr>作业</vt:lpstr>
      <vt:lpstr>PowerPoint 演示文稿</vt:lpstr>
      <vt:lpstr>PowerPoint 演示文稿</vt:lpstr>
      <vt:lpstr>PowerPoint 演示文稿</vt:lpstr>
    </vt:vector>
  </TitlesOfParts>
  <Manager/>
  <Company/>
  <LinksUpToDate>false</LinksUpToDate>
  <CharactersWithSpaces>0</CharactersWithSpaces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subject/>
  <cp:keywords/>
  <cp:lastModifiedBy>yuanyuan yuan</cp:lastModifiedBy>
  <cp:revision>2</cp:revision>
  <dcterms:created xsi:type="dcterms:W3CDTF">2006-03-05T01:38:13Z</dcterms:created>
  <dcterms:modified xsi:type="dcterms:W3CDTF">2016-08-04T08:53:38Z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2052-8.1.0.3483</vt:lpwstr>
  </property>
</Properties>
</file>