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C1C1C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未标题-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800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练闯考2016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5181600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ChangeArrowheads="1"/>
          </p:cNvSpPr>
          <p:nvPr userDrawn="1"/>
        </p:nvSpPr>
        <p:spPr bwMode="auto">
          <a:xfrm>
            <a:off x="5226050" y="1554163"/>
            <a:ext cx="3535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zh-CN" altLang="zh-CN" sz="2400" b="1">
                <a:solidFill>
                  <a:schemeClr val="accent2"/>
                </a:solidFill>
                <a:latin typeface="方正美黑简体" pitchFamily="1" charset="-122"/>
                <a:ea typeface="方正美黑简体" pitchFamily="1" charset="-122"/>
              </a:rPr>
              <a:t>九年级数学上册(人教版)</a:t>
            </a:r>
          </a:p>
        </p:txBody>
      </p:sp>
      <p:sp>
        <p:nvSpPr>
          <p:cNvPr id="2053" name="Rectangle 5"/>
          <p:cNvSpPr>
            <a:spLocks noChangeArrowheads="1"/>
          </p:cNvSpPr>
          <p:nvPr userDrawn="1"/>
        </p:nvSpPr>
        <p:spPr bwMode="auto">
          <a:xfrm>
            <a:off x="3810000" y="3276600"/>
            <a:ext cx="3276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3200" b="1">
                <a:latin typeface="方正美黑简体" pitchFamily="1" charset="-122"/>
                <a:ea typeface="方正美黑简体" pitchFamily="1" charset="-122"/>
              </a:rPr>
              <a:t>第二十四章　圆</a:t>
            </a:r>
          </a:p>
          <a:p>
            <a:endParaRPr lang="zh-CN" altLang="zh-CN" sz="3200" b="1">
              <a:latin typeface="方正美黑简体" pitchFamily="1" charset="-122"/>
              <a:ea typeface="方正美黑简体" pitchFamily="1" charset="-122"/>
            </a:endParaRPr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89950756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329957133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矩形 16"/>
          <p:cNvSpPr>
            <a:spLocks noChangeArrowheads="1"/>
          </p:cNvSpPr>
          <p:nvPr/>
        </p:nvSpPr>
        <p:spPr bwMode="auto">
          <a:xfrm>
            <a:off x="0" y="2259013"/>
            <a:ext cx="9144000" cy="2339975"/>
          </a:xfrm>
          <a:prstGeom prst="rect">
            <a:avLst/>
          </a:prstGeom>
          <a:solidFill>
            <a:srgbClr val="E74E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4100" name="Group 4"/>
          <p:cNvGrpSpPr>
            <a:grpSpLocks/>
          </p:cNvGrpSpPr>
          <p:nvPr userDrawn="1"/>
        </p:nvGrpSpPr>
        <p:grpSpPr bwMode="auto">
          <a:xfrm>
            <a:off x="1185863" y="2676525"/>
            <a:ext cx="2003425" cy="1720850"/>
            <a:chOff x="0" y="0"/>
            <a:chExt cx="3219" cy="2998"/>
          </a:xfrm>
        </p:grpSpPr>
        <p:sp>
          <p:nvSpPr>
            <p:cNvPr id="4101" name="Freeform 6"/>
            <p:cNvSpPr>
              <a:spLocks/>
            </p:cNvSpPr>
            <p:nvPr/>
          </p:nvSpPr>
          <p:spPr bwMode="auto">
            <a:xfrm>
              <a:off x="0" y="0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  <a:gd name="T58" fmla="*/ 0 w 1360"/>
                <a:gd name="T59" fmla="*/ 0 h 1266"/>
                <a:gd name="T60" fmla="*/ 1360 w 1360"/>
                <a:gd name="T61" fmla="*/ 1266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T58" t="T59" r="T60" b="T61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2" name="Freeform 7"/>
            <p:cNvSpPr>
              <a:spLocks/>
            </p:cNvSpPr>
            <p:nvPr/>
          </p:nvSpPr>
          <p:spPr bwMode="auto">
            <a:xfrm>
              <a:off x="665" y="1272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  <a:gd name="T28" fmla="*/ 0 w 845"/>
                <a:gd name="T29" fmla="*/ 0 h 400"/>
                <a:gd name="T30" fmla="*/ 845 w 845"/>
                <a:gd name="T31" fmla="*/ 40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T28" t="T29" r="T30" b="T31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03" name="KSO_FD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104" name="KSO_FT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105" name="KSO_FN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56F6F4B-6805-49AD-8B69-594315815EE7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4106" name="KSO_BT1"/>
          <p:cNvSpPr>
            <a:spLocks noGrp="1" noChangeArrowheads="1"/>
          </p:cNvSpPr>
          <p:nvPr>
            <p:ph type="ctrTitle"/>
          </p:nvPr>
        </p:nvSpPr>
        <p:spPr>
          <a:xfrm>
            <a:off x="3230563" y="2787650"/>
            <a:ext cx="5405437" cy="8207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zh-CN" noProof="0"/>
              <a:t>单击此处编辑母版标题样式</a:t>
            </a:r>
          </a:p>
        </p:txBody>
      </p:sp>
      <p:sp>
        <p:nvSpPr>
          <p:cNvPr id="4107" name="KSO_BC1"/>
          <p:cNvSpPr>
            <a:spLocks noGrp="1" noChangeArrowheads="1"/>
          </p:cNvSpPr>
          <p:nvPr>
            <p:ph type="subTitle" idx="1"/>
          </p:nvPr>
        </p:nvSpPr>
        <p:spPr>
          <a:xfrm>
            <a:off x="3249613" y="3651250"/>
            <a:ext cx="5384800" cy="452438"/>
          </a:xfrm>
        </p:spPr>
        <p:txBody>
          <a:bodyPr/>
          <a:lstStyle>
            <a:lvl1pPr marL="0" indent="0" algn="l">
              <a:buFont typeface="Wingdings" panose="05000000000000000000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zh-CN" noProof="0"/>
              <a:t>单击此处编辑母版副标题样式</a:t>
            </a:r>
          </a:p>
        </p:txBody>
      </p:sp>
    </p:spTree>
  </p:cSld>
  <p:clrMapOvr>
    <a:masterClrMapping/>
  </p:clrMapOvr>
  <p:transition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6E4A0-A044-4A95-9CE1-D8387564A71C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1023627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3DCE-2267-4C8A-A9DA-3838CD71C9B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0232681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47675" y="1200150"/>
            <a:ext cx="4030663" cy="51006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30738" y="1200150"/>
            <a:ext cx="4032250" cy="51006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AC504-829F-44EB-859D-50B05EBB8B9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1080853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2BC15-61AE-4CC8-B9EF-9C31004E903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79679162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3E688-9D14-45D6-ACDB-0E18CA5E9F3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4149943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7B786-299C-4A43-98DF-5A2416D1A49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1593376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A2CDC-2229-4550-A637-63F2239F816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7905527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642048139"/>
      </p:ext>
    </p:extLst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51156-7728-42B1-8405-4EDC233B414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6461254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46B43-3AB6-4812-8FDE-98665038139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5350002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133350"/>
            <a:ext cx="2052638" cy="61674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7675" y="133350"/>
            <a:ext cx="6010275" cy="61674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A8891-0038-42A2-8794-5918C1B4397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247171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1244109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473183036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07386365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11578410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7406756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1165735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16597478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2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矩形 16"/>
          <p:cNvSpPr>
            <a:spLocks noChangeArrowheads="1"/>
          </p:cNvSpPr>
          <p:nvPr/>
        </p:nvSpPr>
        <p:spPr bwMode="auto">
          <a:xfrm>
            <a:off x="0" y="-7938"/>
            <a:ext cx="9144000" cy="1071563"/>
          </a:xfrm>
          <a:prstGeom prst="rect">
            <a:avLst/>
          </a:prstGeom>
          <a:solidFill>
            <a:srgbClr val="E74E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6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D9D9D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3077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9D9D9D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3078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D9D9D"/>
                </a:solidFill>
              </a:defRPr>
            </a:lvl1pPr>
          </a:lstStyle>
          <a:p>
            <a:fld id="{32AAC470-8F71-4977-A6C5-4193BD58D52F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3079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447675" y="133350"/>
            <a:ext cx="8215313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3080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7675" y="1200150"/>
            <a:ext cx="8215313" cy="51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9pPr>
    </p:titleStyle>
    <p:bodyStyle>
      <a:lvl1pPr marL="361950" indent="-361950" algn="just" defTabSz="685800" rtl="0" fontAlgn="base">
        <a:lnSpc>
          <a:spcPct val="110000"/>
        </a:lnSpc>
        <a:spcBef>
          <a:spcPts val="12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u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1950" indent="-361950" algn="just" defTabSz="685800" rtl="0" fontAlgn="base">
        <a:lnSpc>
          <a:spcPct val="120000"/>
        </a:lnSpc>
        <a:spcBef>
          <a:spcPct val="0"/>
        </a:spcBef>
        <a:spcAft>
          <a:spcPts val="1200"/>
        </a:spcAft>
        <a:buClr>
          <a:srgbClr val="ECA280"/>
        </a:buClr>
        <a:buFont typeface="幼圆" panose="02010509060101010101" pitchFamily="49" charset="-122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../../../../../&#20061;&#19978;&#25968;&#23398;&#65288;&#20154;&#25945;&#65289;&#32451;&#38383;&#32771;&#65298;&#65296;&#65297;&#65301;&#24429;&#31435;&#29618;/401.TIF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e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8.emf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6102;&#36798;&#26631;.TIF" TargetMode="External"/><Relationship Id="rId9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../../../../../&#20061;&#19978;&#25968;&#23398;&#65288;&#20154;&#25945;&#65289;&#32451;&#38383;&#32771;&#65298;&#65296;&#65297;&#65301;&#24429;&#31435;&#29618;/402.TIF" TargetMode="External"/><Relationship Id="rId3" Type="http://schemas.openxmlformats.org/officeDocument/2006/relationships/image" Target="../media/image31.pn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emf"/><Relationship Id="rId5" Type="http://schemas.openxmlformats.org/officeDocument/2006/relationships/oleObject" Target="../embeddings/oleObject13.bin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25361;&#25112;&#33258;&#25105;.TI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../../../../../&#20061;&#19978;&#25968;&#23398;&#65288;&#20154;&#25945;&#65289;&#32451;&#38383;&#32771;&#65298;&#65296;&#65297;&#65301;&#24429;&#31435;&#29618;/&#25361;&#25112;&#33258;&#25105;.TIF" TargetMode="External"/><Relationship Id="rId5" Type="http://schemas.openxmlformats.org/officeDocument/2006/relationships/image" Target="../media/image31.png"/><Relationship Id="rId4" Type="http://schemas.openxmlformats.org/officeDocument/2006/relationships/image" Target="../media/image3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../../../../../&#20061;&#19978;&#25968;&#23398;&#65288;&#20154;&#25945;&#65289;&#32451;&#38383;&#32771;&#65298;&#65296;&#65297;&#65301;&#24429;&#31435;&#29618;/&#39044;&#20064;&#23548;&#23398;.T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../../../../../&#20061;&#19978;&#25968;&#23398;&#65288;&#20154;&#25945;&#65289;&#32451;&#38383;&#32771;&#65298;&#65296;&#65297;&#65301;&#24429;&#31435;&#29618;/&#35838;&#20869;&#31934;&#32451;.TI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../../../../../&#20061;&#19978;&#25968;&#23398;&#65288;&#20154;&#25945;&#65289;&#32451;&#38383;&#32771;&#65298;&#65296;&#65297;&#65301;&#24429;&#31435;&#29618;/393.TIF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.bin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0869;&#31934;&#32451;.TI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../../../../../&#20061;&#19978;&#25968;&#23398;&#65288;&#20154;&#25945;&#65289;&#32451;&#38383;&#32771;&#65298;&#65296;&#65297;&#65301;&#24429;&#31435;&#29618;/394.TIF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12" Type="http://schemas.openxmlformats.org/officeDocument/2006/relationships/image" Target="../media/image11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11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image" Target="../../../../../../&#20061;&#19978;&#25968;&#23398;&#65288;&#20154;&#25945;&#65289;&#32451;&#38383;&#32771;&#65298;&#65296;&#65297;&#65301;&#24429;&#31435;&#29618;/395.TIF" TargetMode="External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0869;&#31934;&#32451;.TIF" TargetMode="External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7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4.bin"/><Relationship Id="rId4" Type="http://schemas.openxmlformats.org/officeDocument/2006/relationships/image" Target="../../../../../../&#20061;&#19978;&#25968;&#23398;&#65288;&#20154;&#25945;&#65289;&#32451;&#38383;&#32771;&#65298;&#65296;&#65297;&#65301;&#24429;&#31435;&#29618;/&#35838;&#20869;&#31934;&#32451;.TI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../../../../../&#20061;&#19978;&#25968;&#23398;&#65288;&#20154;&#25945;&#65289;&#32451;&#38383;&#32771;&#65298;&#65296;&#65297;&#65301;&#24429;&#31435;&#29618;/397.TIF" TargetMode="External"/><Relationship Id="rId3" Type="http://schemas.openxmlformats.org/officeDocument/2006/relationships/oleObject" Target="../embeddings/oleObject6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../../../../../&#20061;&#19978;&#25968;&#23398;&#65288;&#20154;&#25945;&#65289;&#32451;&#38383;&#32771;&#65298;&#65296;&#65297;&#65301;&#24429;&#31435;&#29618;/396.TIF" TargetMode="External"/><Relationship Id="rId5" Type="http://schemas.openxmlformats.org/officeDocument/2006/relationships/image" Target="../media/image17.png"/><Relationship Id="rId10" Type="http://schemas.openxmlformats.org/officeDocument/2006/relationships/image" Target="../../../../../../&#20061;&#19978;&#25968;&#23398;&#65288;&#20154;&#25945;&#65289;&#32451;&#38383;&#32771;&#65298;&#65296;&#65297;&#65301;&#24429;&#31435;&#29618;/&#35838;&#26102;&#36798;&#26631;.TIF" TargetMode="External"/><Relationship Id="rId4" Type="http://schemas.openxmlformats.org/officeDocument/2006/relationships/image" Target="../media/image16.emf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../../../../../&#20061;&#19978;&#25968;&#23398;&#65288;&#20154;&#25945;&#65289;&#32451;&#38383;&#32771;&#65298;&#65296;&#65297;&#65301;&#24429;&#31435;&#29618;/399.TIF" TargetMode="External"/><Relationship Id="rId3" Type="http://schemas.openxmlformats.org/officeDocument/2006/relationships/oleObject" Target="../embeddings/oleObject7.bin"/><Relationship Id="rId7" Type="http://schemas.openxmlformats.org/officeDocument/2006/relationships/image" Target="../media/image23.png"/><Relationship Id="rId12" Type="http://schemas.openxmlformats.org/officeDocument/2006/relationships/image" Target="../../../../../../&#20061;&#19978;&#25968;&#23398;&#65288;&#20154;&#25945;&#65289;&#32451;&#38383;&#32771;&#65298;&#65296;&#65297;&#65301;&#24429;&#31435;&#29618;/&#35838;&#26102;&#36798;&#26631;.TIF" TargetMode="Externa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../../../../../&#20061;&#19978;&#25968;&#23398;&#65288;&#20154;&#25945;&#65289;&#32451;&#38383;&#32771;&#65298;&#65296;&#65297;&#65301;&#24429;&#31435;&#29618;/398.TIF" TargetMode="External"/><Relationship Id="rId11" Type="http://schemas.openxmlformats.org/officeDocument/2006/relationships/image" Target="../media/image19.png"/><Relationship Id="rId5" Type="http://schemas.openxmlformats.org/officeDocument/2006/relationships/image" Target="../media/image22.png"/><Relationship Id="rId10" Type="http://schemas.openxmlformats.org/officeDocument/2006/relationships/image" Target="../media/image21.emf"/><Relationship Id="rId4" Type="http://schemas.openxmlformats.org/officeDocument/2006/relationships/image" Target="../media/image20.e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../../../../../&#20061;&#19978;&#25968;&#23398;&#65288;&#20154;&#25945;&#65289;&#32451;&#38383;&#32771;&#65298;&#65296;&#65297;&#65301;&#24429;&#31435;&#29618;/400.TIF" TargetMode="External"/><Relationship Id="rId5" Type="http://schemas.openxmlformats.org/officeDocument/2006/relationships/image" Target="../media/image26.png"/><Relationship Id="rId10" Type="http://schemas.openxmlformats.org/officeDocument/2006/relationships/image" Target="../../../../../../&#20061;&#19978;&#25968;&#23398;&#65288;&#20154;&#25945;&#65289;&#32451;&#38383;&#32771;&#65298;&#65296;&#65297;&#65301;&#24429;&#31435;&#29618;/&#35838;&#26102;&#36798;&#26631;.TIF" TargetMode="External"/><Relationship Id="rId4" Type="http://schemas.openxmlformats.org/officeDocument/2006/relationships/image" Target="../media/image24.emf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971842" y="495296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CC66FF"/>
                </a:solidFill>
                <a:latin typeface="方正美黑简体" pitchFamily="1" charset="-122"/>
                <a:ea typeface="方正美黑简体" pitchFamily="1" charset="-122"/>
              </a:rPr>
              <a:t>24．3　</a:t>
            </a:r>
            <a:r>
              <a:rPr lang="en-US" altLang="zh-CN" sz="3200" b="1" dirty="0" err="1">
                <a:solidFill>
                  <a:srgbClr val="CC66FF"/>
                </a:solidFill>
                <a:latin typeface="方正美黑简体" pitchFamily="1" charset="-122"/>
                <a:ea typeface="方正美黑简体" pitchFamily="1" charset="-122"/>
              </a:rPr>
              <a:t>正多边形和圆</a:t>
            </a:r>
            <a:endParaRPr lang="zh-CN" altLang="en-US" sz="3200" b="1" dirty="0">
              <a:solidFill>
                <a:srgbClr val="CC66FF"/>
              </a:solidFill>
              <a:latin typeface="方正美黑简体" pitchFamily="1" charset="-122"/>
              <a:ea typeface="方正美黑简体" pitchFamily="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../../../../../../九上数学（人教）练闯考２０１５彭立玲/课时达标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67818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28600" y="1295400"/>
          <a:ext cx="8289925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Document" r:id="rId5" imgW="8362440" imgH="2836080" progId="Word.Document.8">
                  <p:embed/>
                </p:oleObj>
              </mc:Choice>
              <mc:Fallback>
                <p:oleObj name="Document" r:id="rId5" imgW="8362440" imgH="28360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95400"/>
                        <a:ext cx="8289925" cy="280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4" descr="../../../../../../九上数学（人教）练闯考２０１５彭立玲/401.TIF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52600"/>
            <a:ext cx="22860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219200" y="3657600"/>
          <a:ext cx="422592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Document" r:id="rId9" imgW="4263840" imgH="1338480" progId="Word.Document.8">
                  <p:embed/>
                </p:oleObj>
              </mc:Choice>
              <mc:Fallback>
                <p:oleObj name="Document" r:id="rId9" imgW="4263840" imgH="13384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57600"/>
                        <a:ext cx="422592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../../../../../../九上数学（人教）练闯考２０１５彭立玲/挑战自我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28956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538163" y="1300163"/>
          <a:ext cx="7966075" cy="690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Document" r:id="rId5" imgW="8209080" imgH="7117920" progId="Word.Document.8">
                  <p:embed/>
                </p:oleObj>
              </mc:Choice>
              <mc:Fallback>
                <p:oleObj name="Document" r:id="rId5" imgW="8209080" imgH="711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1300163"/>
                        <a:ext cx="7966075" cy="690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88" name="Picture 4" descr="../../../../../../九上数学（人教）练闯考２０１５彭立玲/402.TIF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343400"/>
            <a:ext cx="3352800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419600" y="3048000"/>
            <a:ext cx="820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90°</a:t>
            </a:r>
            <a:r>
              <a:rPr lang="zh-CN" altLang="zh-CN" sz="2200"/>
              <a:t> 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981200" y="3352800"/>
            <a:ext cx="820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72°</a:t>
            </a:r>
            <a:r>
              <a:rPr lang="zh-CN" altLang="zh-CN" sz="2200"/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utoUpdateAnimBg="0"/>
      <p:bldP spid="1639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685800" y="2057400"/>
          <a:ext cx="7793038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Document" r:id="rId3" imgW="7867800" imgH="3195360" progId="Word.Document.8">
                  <p:embed/>
                </p:oleObj>
              </mc:Choice>
              <mc:Fallback>
                <p:oleObj name="Document" r:id="rId3" imgW="7867800" imgH="31953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57400"/>
                        <a:ext cx="7793038" cy="317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1" name="Picture 3" descr="../../../../../../九上数学（人教）练闯考２０１５彭立玲/挑战自我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28956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../../../../../../九上数学（人教）练闯考２０１５彭立玲/预习导学.T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64008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81000" y="1828800"/>
            <a:ext cx="8305800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667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．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各边_____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，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各角也_____的多边形是正多边形．</a:t>
            </a:r>
            <a:endParaRPr lang="zh-CN" altLang="zh-CN" sz="2200"/>
          </a:p>
          <a:p>
            <a:pPr eaLnBrk="0" hangingPunct="0"/>
            <a:endParaRPr lang="zh-CN" altLang="zh-C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lang="zh-CN" altLang="zh-C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．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正多边形外接圆的圆心叫这个正多边形的_____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，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外接圆</a:t>
            </a:r>
          </a:p>
          <a:p>
            <a:pPr eaLnBrk="0" hangingPunct="0"/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的_____叫做这个正多边形的半径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，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正多边形的每一边所对的圆心角叫做正多边形的</a:t>
            </a:r>
            <a:r>
              <a:rPr lang="zh-CN" altLang="zh-CN" sz="220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，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中心到正多边形的一边的_____叫做正多边形</a:t>
            </a:r>
            <a:r>
              <a:rPr lang="zh-CN" altLang="zh-CN" sz="220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</a:p>
          <a:p>
            <a:pPr eaLnBrk="0" hangingPunct="0"/>
            <a:endParaRPr lang="zh-CN" altLang="zh-C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lang="zh-CN" altLang="zh-C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．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正多边形都是轴对称图形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，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但不一定是_____对称图形</a:t>
            </a:r>
            <a:r>
              <a:rPr lang="zh-CN" altLang="zh-CN" sz="2200"/>
              <a:t>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676400" y="1752600"/>
            <a:ext cx="742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相等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505200" y="1752600"/>
            <a:ext cx="742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相等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172200" y="2819400"/>
            <a:ext cx="742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中心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990600" y="3124200"/>
            <a:ext cx="742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半径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048000" y="3429000"/>
            <a:ext cx="10223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中心角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7391400" y="3505200"/>
            <a:ext cx="742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距离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981200" y="3810000"/>
            <a:ext cx="10223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边心距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5943600" y="4800600"/>
            <a:ext cx="7429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3" grpId="0" autoUpdateAnimBg="0"/>
      <p:bldP spid="7174" grpId="0" autoUpdateAnimBg="0"/>
      <p:bldP spid="7176" grpId="0" autoUpdateAnimBg="0"/>
      <p:bldP spid="7177" grpId="0" autoUpdateAnimBg="0"/>
      <p:bldP spid="7178" grpId="0" autoUpdateAnimBg="0"/>
      <p:bldP spid="717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4325"/>
            <a:ext cx="62484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7200" y="1524000"/>
            <a:ext cx="8153400" cy="444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667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知识点</a:t>
            </a:r>
            <a:r>
              <a:rPr lang="zh-CN" altLang="zh-CN" sz="2200" b="1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zh-CN" sz="2200">
                <a:latin typeface="黑体" panose="02010609060101010101" pitchFamily="49" charset="-122"/>
                <a:ea typeface="黑体" panose="02010609060101010101" pitchFamily="49" charset="-122"/>
              </a:rPr>
              <a:t>：认识正多边形</a:t>
            </a:r>
            <a:endParaRPr lang="zh-CN" altLang="zh-CN" sz="2200"/>
          </a:p>
          <a:p>
            <a:pPr eaLnBrk="0" hangingPunct="0"/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．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一个正多边形的每个外角都等于36°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，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那么它是(    )</a:t>
            </a:r>
            <a:endParaRPr lang="zh-CN" altLang="zh-CN" sz="2200"/>
          </a:p>
          <a:p>
            <a:pPr eaLnBrk="0" hangingPunct="0"/>
            <a:endParaRPr lang="zh-CN" altLang="zh-CN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zh-CN" altLang="zh-CN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．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正六边形　　　　　　　</a:t>
            </a:r>
            <a:r>
              <a:rPr lang="zh-CN" altLang="zh-CN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．正八边形</a:t>
            </a:r>
            <a:endParaRPr lang="zh-CN" altLang="zh-CN" sz="2200"/>
          </a:p>
          <a:p>
            <a:pPr eaLnBrk="0" hangingPunct="0"/>
            <a:r>
              <a:rPr lang="zh-CN" altLang="zh-CN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．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正十边形                           </a:t>
            </a:r>
            <a:r>
              <a:rPr lang="zh-CN" altLang="zh-CN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．正十二边形</a:t>
            </a:r>
            <a:endParaRPr lang="zh-CN" altLang="zh-CN" sz="2200"/>
          </a:p>
          <a:p>
            <a:pPr eaLnBrk="0" hangingPunct="0"/>
            <a:endParaRPr lang="zh-CN" altLang="zh-C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．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下列图形中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，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既是轴对称图形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，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又是中心对称图形的</a:t>
            </a:r>
          </a:p>
          <a:p>
            <a:pPr eaLnBrk="0" hangingPunct="0"/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有(    )</a:t>
            </a:r>
            <a:endParaRPr lang="zh-CN" altLang="zh-CN" sz="2200"/>
          </a:p>
          <a:p>
            <a:pPr eaLnBrk="0" hangingPunct="0"/>
            <a:r>
              <a:rPr lang="zh-CN" altLang="zh-CN" sz="2200">
                <a:latin typeface="宋体" panose="02010600030101010101" pitchFamily="2" charset="-122"/>
                <a:ea typeface="楷体_GB2312" charset="-122"/>
              </a:rPr>
              <a:t>①</a:t>
            </a:r>
            <a:r>
              <a:rPr lang="zh-CN" altLang="zh-CN" sz="2200">
                <a:latin typeface="Times New Roman" panose="02020603050405020304" pitchFamily="18" charset="0"/>
                <a:ea typeface="楷体_GB2312" charset="-122"/>
              </a:rPr>
              <a:t>正三角形；</a:t>
            </a:r>
            <a:r>
              <a:rPr lang="zh-CN" altLang="zh-CN" sz="2200">
                <a:ea typeface="楷体_GB2312" charset="-122"/>
              </a:rPr>
              <a:t>②</a:t>
            </a:r>
            <a:r>
              <a:rPr lang="zh-CN" altLang="zh-CN" sz="2200">
                <a:latin typeface="Times New Roman" panose="02020603050405020304" pitchFamily="18" charset="0"/>
                <a:ea typeface="楷体_GB2312" charset="-122"/>
              </a:rPr>
              <a:t>正方形；</a:t>
            </a:r>
            <a:r>
              <a:rPr lang="zh-CN" altLang="zh-CN" sz="2200">
                <a:ea typeface="楷体_GB2312" charset="-122"/>
              </a:rPr>
              <a:t>③</a:t>
            </a:r>
            <a:r>
              <a:rPr lang="zh-CN" altLang="zh-CN" sz="2200">
                <a:latin typeface="Times New Roman" panose="02020603050405020304" pitchFamily="18" charset="0"/>
                <a:ea typeface="楷体_GB2312" charset="-122"/>
              </a:rPr>
              <a:t>正五边形；</a:t>
            </a:r>
            <a:r>
              <a:rPr lang="zh-CN" altLang="zh-CN" sz="2200">
                <a:ea typeface="楷体_GB2312" charset="-122"/>
              </a:rPr>
              <a:t>④</a:t>
            </a:r>
            <a:r>
              <a:rPr lang="zh-CN" altLang="zh-CN" sz="2200">
                <a:latin typeface="Times New Roman" panose="02020603050405020304" pitchFamily="18" charset="0"/>
                <a:ea typeface="楷体_GB2312" charset="-122"/>
              </a:rPr>
              <a:t>正六边形；</a:t>
            </a:r>
            <a:r>
              <a:rPr lang="zh-CN" altLang="zh-CN" sz="2200">
                <a:latin typeface="宋体" panose="02010600030101010101" pitchFamily="2" charset="-122"/>
                <a:ea typeface="楷体_GB2312" charset="-122"/>
              </a:rPr>
              <a:t>⑤</a:t>
            </a:r>
            <a:r>
              <a:rPr lang="zh-CN" altLang="zh-CN" sz="2200">
                <a:latin typeface="Times New Roman" panose="02020603050405020304" pitchFamily="18" charset="0"/>
                <a:ea typeface="楷体_GB2312" charset="-122"/>
              </a:rPr>
              <a:t>线段；</a:t>
            </a:r>
            <a:r>
              <a:rPr lang="zh-CN" altLang="zh-CN" sz="2200">
                <a:ea typeface="楷体_GB2312" charset="-122"/>
              </a:rPr>
              <a:t>⑥</a:t>
            </a:r>
            <a:r>
              <a:rPr lang="zh-CN" altLang="zh-CN" sz="2200">
                <a:latin typeface="Times New Roman" panose="02020603050405020304" pitchFamily="18" charset="0"/>
                <a:ea typeface="楷体_GB2312" charset="-122"/>
              </a:rPr>
              <a:t>圆；</a:t>
            </a:r>
            <a:r>
              <a:rPr lang="zh-CN" altLang="zh-CN" sz="2200">
                <a:ea typeface="楷体_GB2312" charset="-122"/>
              </a:rPr>
              <a:t>⑦</a:t>
            </a:r>
            <a:r>
              <a:rPr lang="zh-CN" altLang="zh-CN" sz="2200">
                <a:latin typeface="Times New Roman" panose="02020603050405020304" pitchFamily="18" charset="0"/>
                <a:ea typeface="楷体_GB2312" charset="-122"/>
              </a:rPr>
              <a:t>菱形；</a:t>
            </a:r>
            <a:r>
              <a:rPr lang="zh-CN" altLang="zh-CN" sz="2200">
                <a:ea typeface="楷体_GB2312" charset="-122"/>
              </a:rPr>
              <a:t>⑧</a:t>
            </a:r>
            <a:r>
              <a:rPr lang="zh-CN" altLang="zh-CN" sz="2200">
                <a:latin typeface="Times New Roman" panose="02020603050405020304" pitchFamily="18" charset="0"/>
                <a:ea typeface="楷体_GB2312" charset="-122"/>
              </a:rPr>
              <a:t>平行四边形．</a:t>
            </a:r>
            <a:endParaRPr lang="zh-CN" altLang="zh-CN" sz="2200"/>
          </a:p>
          <a:p>
            <a:pPr eaLnBrk="0" hangingPunct="0"/>
            <a:endParaRPr lang="zh-CN" altLang="zh-CN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zh-CN" altLang="zh-CN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．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3个                     </a:t>
            </a:r>
            <a:r>
              <a:rPr lang="zh-CN" altLang="zh-CN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．4个</a:t>
            </a:r>
            <a:endParaRPr lang="zh-CN" altLang="zh-CN" sz="2200"/>
          </a:p>
          <a:p>
            <a:pPr eaLnBrk="0" hangingPunct="0"/>
            <a:r>
              <a:rPr lang="zh-CN" altLang="zh-CN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2200">
                <a:latin typeface="MingLiU_HKSCS" panose="02020500000000000000" pitchFamily="18" charset="-120"/>
                <a:ea typeface="MingLiU_HKSCS" panose="02020500000000000000" pitchFamily="18" charset="-120"/>
              </a:rPr>
              <a:t>．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5个                    </a:t>
            </a:r>
            <a:r>
              <a:rPr lang="zh-CN" altLang="zh-CN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．6个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162800" y="1828800"/>
            <a:ext cx="3698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143000" y="3886200"/>
            <a:ext cx="3698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pic>
        <p:nvPicPr>
          <p:cNvPr id="8198" name="Picture 6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2484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  <p:bldP spid="819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2484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457200" y="1300163"/>
          <a:ext cx="7904163" cy="582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Document" r:id="rId5" imgW="8054640" imgH="5939640" progId="Word.Document.8">
                  <p:embed/>
                </p:oleObj>
              </mc:Choice>
              <mc:Fallback>
                <p:oleObj name="Document" r:id="rId5" imgW="8054640" imgH="59396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00163"/>
                        <a:ext cx="7904163" cy="582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0" name="Picture 4" descr="../../../../../../九上数学（人教）练闯考２０１５彭立玲/393.TIF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12350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057400" y="1600200"/>
            <a:ext cx="820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30°</a:t>
            </a:r>
            <a:r>
              <a:rPr lang="zh-CN" altLang="zh-CN" sz="2200"/>
              <a:t> 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0" y="3962400"/>
            <a:ext cx="4333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200"/>
              <a:t>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600200" y="5410200"/>
            <a:ext cx="4476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2200"/>
              <a:t> </a:t>
            </a:r>
          </a:p>
        </p:txBody>
      </p:sp>
      <p:pic>
        <p:nvPicPr>
          <p:cNvPr id="9224" name="Picture 8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2484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utoUpdateAnimBg="0"/>
      <p:bldP spid="9222" grpId="0" autoUpdateAnimBg="0"/>
      <p:bldP spid="922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2484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381000" y="1219200"/>
          <a:ext cx="8077200" cy="538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Document" r:id="rId5" imgW="8238600" imgH="5489280" progId="Word.Document.8">
                  <p:embed/>
                </p:oleObj>
              </mc:Choice>
              <mc:Fallback>
                <p:oleObj name="Document" r:id="rId5" imgW="8238600" imgH="54892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19200"/>
                        <a:ext cx="8077200" cy="538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4" name="Picture 4" descr="../../../../../../九上数学（人教）练闯考２０１５彭立玲/394.TIF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733800"/>
            <a:ext cx="2286000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../../../../../../九上数学（人教）练闯考２０１５彭立玲/395.TIF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657600"/>
            <a:ext cx="1752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371600" y="1524000"/>
            <a:ext cx="4333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200"/>
              <a:t> 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562600" y="3124200"/>
            <a:ext cx="541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zh-CN" altLang="zh-CN" sz="2200"/>
              <a:t> </a:t>
            </a:r>
          </a:p>
        </p:txBody>
      </p:sp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3124200" y="6096000"/>
          <a:ext cx="109696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Document" r:id="rId11" imgW="1103760" imgH="396000" progId="Word.Document.8">
                  <p:embed/>
                </p:oleObj>
              </mc:Choice>
              <mc:Fallback>
                <p:oleObj name="Document" r:id="rId11" imgW="1103760" imgH="396000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6096000"/>
                        <a:ext cx="1096963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../../../../../../九上数学（人教）练闯考２０１５彭立玲/课内精练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2484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09600" y="1447800"/>
          <a:ext cx="71739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ocument" r:id="rId5" imgW="7232760" imgH="1392120" progId="Word.Document.8">
                  <p:embed/>
                </p:oleObj>
              </mc:Choice>
              <mc:Fallback>
                <p:oleObj name="Document" r:id="rId5" imgW="7232760" imgH="13921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0"/>
                        <a:ext cx="7173913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124200" y="3505200"/>
          <a:ext cx="17891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Document" r:id="rId7" imgW="1811880" imgH="654840" progId="Word.Document.8">
                  <p:embed/>
                </p:oleObj>
              </mc:Choice>
              <mc:Fallback>
                <p:oleObj name="Document" r:id="rId7" imgW="1811880" imgH="6548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505200"/>
                        <a:ext cx="1789113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295400"/>
          <a:ext cx="8077200" cy="720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Document" r:id="rId3" imgW="8147160" imgH="7270920" progId="Word.Document.8">
                  <p:embed/>
                </p:oleObj>
              </mc:Choice>
              <mc:Fallback>
                <p:oleObj name="Document" r:id="rId3" imgW="8147160" imgH="72709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95400"/>
                        <a:ext cx="8077200" cy="720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1" name="Picture 3" descr="../../../../../../九上数学（人教）练闯考２０１５彭立玲/396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895600"/>
            <a:ext cx="1447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../../../../../../九上数学（人教）练闯考２０１５彭立玲/397.TIF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62400"/>
            <a:ext cx="152400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72400" y="1295400"/>
            <a:ext cx="4635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2200"/>
              <a:t>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590800" y="2743200"/>
            <a:ext cx="4635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2200"/>
              <a:t> 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029200" y="5715000"/>
            <a:ext cx="4635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2200"/>
              <a:t> </a:t>
            </a:r>
          </a:p>
        </p:txBody>
      </p:sp>
      <p:pic>
        <p:nvPicPr>
          <p:cNvPr id="12296" name="Picture 8" descr="../../../../../../九上数学（人教）练闯考２０１５彭立玲/课时达标.TIF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67818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  <p:bldP spid="12294" grpId="0" autoUpdateAnimBg="0"/>
      <p:bldP spid="1229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81000" y="1371600"/>
          <a:ext cx="8047038" cy="459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Document" r:id="rId3" imgW="8383680" imgH="4787640" progId="Word.Document.8">
                  <p:embed/>
                </p:oleObj>
              </mc:Choice>
              <mc:Fallback>
                <p:oleObj name="Document" r:id="rId3" imgW="8383680" imgH="478764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71600"/>
                        <a:ext cx="8047038" cy="459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5" name="Picture 3" descr="../../../../../../九上数学（人教）练闯考２０１５彭立玲/398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20574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../../../../../../九上数学（人教）练闯考２０１５彭立玲/399.TIF"/>
          <p:cNvPicPr>
            <a:picLocks noChangeAspect="1" noChangeArrowheads="1"/>
          </p:cNvPicPr>
          <p:nvPr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76600"/>
            <a:ext cx="1905000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971800" y="2057400"/>
            <a:ext cx="12874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(－4</a:t>
            </a:r>
            <a:r>
              <a:rPr lang="zh-CN" altLang="zh-CN" sz="2200">
                <a:solidFill>
                  <a:srgbClr val="FF0000"/>
                </a:solidFill>
                <a:latin typeface="MingLiU_HKSCS" panose="02020500000000000000" pitchFamily="18" charset="-120"/>
                <a:ea typeface="MingLiU_HKSCS" panose="02020500000000000000" pitchFamily="18" charset="-120"/>
              </a:rPr>
              <a:t>，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0)</a:t>
            </a:r>
            <a:r>
              <a:rPr lang="zh-CN" altLang="zh-CN" sz="2200"/>
              <a:t> 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705600" y="1981200"/>
          <a:ext cx="13811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Document" r:id="rId9" imgW="1388520" imgH="396000" progId="Word.Document.8">
                  <p:embed/>
                </p:oleObj>
              </mc:Choice>
              <mc:Fallback>
                <p:oleObj name="Document" r:id="rId9" imgW="1388520" imgH="39600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981200"/>
                        <a:ext cx="1381125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315200" y="5486400"/>
            <a:ext cx="4016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zh-CN" sz="2200"/>
              <a:t> </a:t>
            </a:r>
          </a:p>
        </p:txBody>
      </p:sp>
      <p:pic>
        <p:nvPicPr>
          <p:cNvPr id="13320" name="Picture 8" descr="../../../../../../九上数学（人教）练闯考２０１５彭立玲/课时达标.TIF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67818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  <p:bldP spid="1331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81000" y="1295400"/>
          <a:ext cx="8208963" cy="524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Document" r:id="rId3" imgW="8300880" imgH="5284080" progId="Word.Document.8">
                  <p:embed/>
                </p:oleObj>
              </mc:Choice>
              <mc:Fallback>
                <p:oleObj name="Document" r:id="rId3" imgW="8300880" imgH="52840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8208963" cy="524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39" name="Picture 3" descr="../../../../../../九上数学（人教）练闯考２０１５彭立玲/400.TIF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0200"/>
            <a:ext cx="23622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228600" y="3733800"/>
          <a:ext cx="8239125" cy="276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Document" r:id="rId7" imgW="8310600" imgH="2789280" progId="Word.Document.8">
                  <p:embed/>
                </p:oleObj>
              </mc:Choice>
              <mc:Fallback>
                <p:oleObj name="Document" r:id="rId7" imgW="8310600" imgH="278928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33800"/>
                        <a:ext cx="8239125" cy="276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1" name="Picture 5" descr="../../../../../../九上数学（人教）练闯考２０１５彭立玲/课时达标.TIF"/>
          <p:cNvPicPr>
            <a:picLocks noChangeAspect="1" noChangeArrowheads="1"/>
          </p:cNvPicPr>
          <p:nvPr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67818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000120150508A07PWBG">
  <a:themeElements>
    <a:clrScheme name="A000120150508A07PWBG 1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E74E3E"/>
      </a:accent1>
      <a:accent2>
        <a:srgbClr val="E0642C"/>
      </a:accent2>
      <a:accent3>
        <a:srgbClr val="FFFFFF"/>
      </a:accent3>
      <a:accent4>
        <a:srgbClr val="505050"/>
      </a:accent4>
      <a:accent5>
        <a:srgbClr val="F1B2AF"/>
      </a:accent5>
      <a:accent6>
        <a:srgbClr val="CB5A27"/>
      </a:accent6>
      <a:hlink>
        <a:srgbClr val="00B0F0"/>
      </a:hlink>
      <a:folHlink>
        <a:srgbClr val="7F7F7F"/>
      </a:folHlink>
    </a:clrScheme>
    <a:fontScheme name="A000120150508A07PWBG">
      <a:majorFont>
        <a:latin typeface="华文中宋"/>
        <a:ea typeface="华文中宋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A000120150508A07PWBG 1">
        <a:dk1>
          <a:srgbClr val="5F5F5F"/>
        </a:dk1>
        <a:lt1>
          <a:srgbClr val="FFFFFF"/>
        </a:lt1>
        <a:dk2>
          <a:srgbClr val="5F5F5F"/>
        </a:dk2>
        <a:lt2>
          <a:srgbClr val="FFFFFF"/>
        </a:lt2>
        <a:accent1>
          <a:srgbClr val="E74E3E"/>
        </a:accent1>
        <a:accent2>
          <a:srgbClr val="E0642C"/>
        </a:accent2>
        <a:accent3>
          <a:srgbClr val="FFFFFF"/>
        </a:accent3>
        <a:accent4>
          <a:srgbClr val="505050"/>
        </a:accent4>
        <a:accent5>
          <a:srgbClr val="F1B2AF"/>
        </a:accent5>
        <a:accent6>
          <a:srgbClr val="CB5A27"/>
        </a:accent6>
        <a:hlink>
          <a:srgbClr val="00B0F0"/>
        </a:hlink>
        <a:folHlink>
          <a:srgbClr val="7F7F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Pages>0</Pages>
  <Words>130</Words>
  <Characters>0</Characters>
  <Application>Microsoft Office PowerPoint</Application>
  <DocSecurity>0</DocSecurity>
  <PresentationFormat>全屏显示(4:3)</PresentationFormat>
  <Lines>0</Lines>
  <Paragraphs>43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5" baseType="lpstr">
      <vt:lpstr>MingLiU_HKSCS</vt:lpstr>
      <vt:lpstr>方正美黑简体</vt:lpstr>
      <vt:lpstr>黑体</vt:lpstr>
      <vt:lpstr>华文中宋</vt:lpstr>
      <vt:lpstr>楷体_GB2312</vt:lpstr>
      <vt:lpstr>宋体</vt:lpstr>
      <vt:lpstr>幼圆</vt:lpstr>
      <vt:lpstr>Arial</vt:lpstr>
      <vt:lpstr>Times New Roman</vt:lpstr>
      <vt:lpstr>Wingdings</vt:lpstr>
      <vt:lpstr>默认设计模板</vt:lpstr>
      <vt:lpstr>A000120150508A07PWBG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cp:keywords/>
  <dc:description/>
  <cp:lastModifiedBy>yuanyuan yuan</cp:lastModifiedBy>
  <cp:revision>1</cp:revision>
  <dcterms:created xsi:type="dcterms:W3CDTF">2015-03-09T07:57:25Z</dcterms:created>
  <dcterms:modified xsi:type="dcterms:W3CDTF">2016-07-26T05:00:31Z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2052-9.1.0.5041</vt:lpwstr>
  </property>
</Properties>
</file>