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70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C1C1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未标题-1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80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练闯考2016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1816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 userDrawn="1"/>
        </p:nvSpPr>
        <p:spPr bwMode="auto">
          <a:xfrm>
            <a:off x="5226050" y="1554163"/>
            <a:ext cx="3535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zh-CN" sz="2400" b="1">
                <a:solidFill>
                  <a:schemeClr val="accent2"/>
                </a:solidFill>
                <a:latin typeface="方正美黑简体" pitchFamily="1" charset="-122"/>
                <a:ea typeface="方正美黑简体" pitchFamily="1" charset="-122"/>
              </a:rPr>
              <a:t>九年级数学上册(人教版)</a:t>
            </a:r>
          </a:p>
        </p:txBody>
      </p:sp>
      <p:sp>
        <p:nvSpPr>
          <p:cNvPr id="2053" name="Rectangle 5"/>
          <p:cNvSpPr>
            <a:spLocks noChangeArrowheads="1"/>
          </p:cNvSpPr>
          <p:nvPr userDrawn="1"/>
        </p:nvSpPr>
        <p:spPr bwMode="auto">
          <a:xfrm>
            <a:off x="3810000" y="3276600"/>
            <a:ext cx="327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latin typeface="方正美黑简体" pitchFamily="1" charset="-122"/>
                <a:ea typeface="方正美黑简体" pitchFamily="1" charset="-122"/>
              </a:rPr>
              <a:t>第二十四章　圆</a:t>
            </a:r>
          </a:p>
          <a:p>
            <a:endParaRPr lang="zh-CN" altLang="zh-CN" sz="3200" b="1">
              <a:latin typeface="方正美黑简体" pitchFamily="1" charset="-122"/>
              <a:ea typeface="方正美黑简体" pitchFamily="1" charset="-122"/>
            </a:endParaRPr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16353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360218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16"/>
          <p:cNvSpPr>
            <a:spLocks noChangeArrowheads="1"/>
          </p:cNvSpPr>
          <p:nvPr/>
        </p:nvSpPr>
        <p:spPr bwMode="auto">
          <a:xfrm>
            <a:off x="0" y="2259013"/>
            <a:ext cx="9144000" cy="2339975"/>
          </a:xfrm>
          <a:prstGeom prst="rect">
            <a:avLst/>
          </a:prstGeom>
          <a:solidFill>
            <a:srgbClr val="E7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00" name="Group 4"/>
          <p:cNvGrpSpPr>
            <a:grpSpLocks/>
          </p:cNvGrpSpPr>
          <p:nvPr userDrawn="1"/>
        </p:nvGrpSpPr>
        <p:grpSpPr bwMode="auto">
          <a:xfrm>
            <a:off x="1185863" y="2676525"/>
            <a:ext cx="2003425" cy="1720850"/>
            <a:chOff x="0" y="0"/>
            <a:chExt cx="3219" cy="2998"/>
          </a:xfrm>
        </p:grpSpPr>
        <p:sp>
          <p:nvSpPr>
            <p:cNvPr id="4101" name="Freeform 6"/>
            <p:cNvSpPr>
              <a:spLocks/>
            </p:cNvSpPr>
            <p:nvPr/>
          </p:nvSpPr>
          <p:spPr bwMode="auto">
            <a:xfrm>
              <a:off x="0" y="0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  <a:gd name="T58" fmla="*/ 0 w 1360"/>
                <a:gd name="T59" fmla="*/ 0 h 1266"/>
                <a:gd name="T60" fmla="*/ 1360 w 1360"/>
                <a:gd name="T61" fmla="*/ 1266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T58" t="T59" r="T60" b="T61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02" name="Freeform 7"/>
            <p:cNvSpPr>
              <a:spLocks/>
            </p:cNvSpPr>
            <p:nvPr/>
          </p:nvSpPr>
          <p:spPr bwMode="auto">
            <a:xfrm>
              <a:off x="665" y="1272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  <a:gd name="T28" fmla="*/ 0 w 845"/>
                <a:gd name="T29" fmla="*/ 0 h 400"/>
                <a:gd name="T30" fmla="*/ 845 w 845"/>
                <a:gd name="T31" fmla="*/ 4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03" name="KSO_FD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104" name="KSO_FT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105" name="KSO_FN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B52E91D-2AB5-4D1E-A7F6-04AF74450A05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4106" name="KSO_BT1"/>
          <p:cNvSpPr>
            <a:spLocks noGrp="1" noChangeArrowheads="1"/>
          </p:cNvSpPr>
          <p:nvPr>
            <p:ph type="ctrTitle"/>
          </p:nvPr>
        </p:nvSpPr>
        <p:spPr>
          <a:xfrm>
            <a:off x="3230563" y="2787650"/>
            <a:ext cx="5405437" cy="8207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</a:p>
        </p:txBody>
      </p:sp>
      <p:sp>
        <p:nvSpPr>
          <p:cNvPr id="4107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3249613" y="3651250"/>
            <a:ext cx="5384800" cy="452438"/>
          </a:xfrm>
        </p:spPr>
        <p:txBody>
          <a:bodyPr/>
          <a:lstStyle>
            <a:lvl1pPr marL="0" indent="0" algn="l"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</a:p>
        </p:txBody>
      </p:sp>
    </p:spTree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05A84-326E-475D-8E13-8B2D5323D30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3925789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D8A1B-6C37-4E75-8207-E6A882A0530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9440297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47675" y="1200150"/>
            <a:ext cx="4030663" cy="51006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0738" y="1200150"/>
            <a:ext cx="4032250" cy="51006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1666B-C3D0-4ED6-8A1A-5B3D87A7D35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7596832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78752-0E50-4650-8F09-9975EA8947B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3915748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C2BD6-D468-423E-83E9-D0B01D5EB6F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6982901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EBAAE-1194-4732-A86A-126D8C01DFE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19962067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7FA99-B9F0-496D-9C53-B930B33BCA4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4919494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00807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3DED0-F326-45E8-AF26-E0732AED5EF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55649618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250C4-F58E-46FE-B607-96C28A6BA5E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0812566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133350"/>
            <a:ext cx="2052638" cy="6167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47675" y="133350"/>
            <a:ext cx="6010275" cy="6167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C7146-59B7-4495-9E56-A47F4EDB69B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045062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076711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872388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54104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40003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41003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5850272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6740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16"/>
          <p:cNvSpPr>
            <a:spLocks noChangeArrowheads="1"/>
          </p:cNvSpPr>
          <p:nvPr/>
        </p:nvSpPr>
        <p:spPr bwMode="auto">
          <a:xfrm>
            <a:off x="0" y="-7938"/>
            <a:ext cx="9144000" cy="1071563"/>
          </a:xfrm>
          <a:prstGeom prst="rect">
            <a:avLst/>
          </a:prstGeom>
          <a:solidFill>
            <a:srgbClr val="E74E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9D9D9D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077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9D9D9D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8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9D9D9D"/>
                </a:solidFill>
              </a:defRPr>
            </a:lvl1pPr>
          </a:lstStyle>
          <a:p>
            <a:fld id="{F38ED886-8E85-4D0B-AA2E-F6FBFF222941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33350"/>
            <a:ext cx="82153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7675" y="1200150"/>
            <a:ext cx="8215313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华文中宋" panose="02010600040101010101" pitchFamily="2" charset="-122"/>
          <a:ea typeface="华文中宋" panose="02010600040101010101" pitchFamily="2" charset="-122"/>
        </a:defRPr>
      </a:lvl9pPr>
    </p:titleStyle>
    <p:bodyStyle>
      <a:lvl1pPr marL="361950" indent="-361950" algn="just" defTabSz="685800" rtl="0" fontAlgn="base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u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fontAlgn="base">
        <a:lnSpc>
          <a:spcPct val="120000"/>
        </a:lnSpc>
        <a:spcBef>
          <a:spcPct val="0"/>
        </a:spcBef>
        <a:spcAft>
          <a:spcPts val="1200"/>
        </a:spcAft>
        <a:buClr>
          <a:srgbClr val="ECA280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Word_97_-_2003___17.doc"/><Relationship Id="rId5" Type="http://schemas.openxmlformats.org/officeDocument/2006/relationships/oleObject" Target="../embeddings/oleObject17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415.T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png"/><Relationship Id="rId5" Type="http://schemas.openxmlformats.org/officeDocument/2006/relationships/image" Target="../media/image37.emf"/><Relationship Id="rId4" Type="http://schemas.openxmlformats.org/officeDocument/2006/relationships/oleObject" Target="../embeddings/Microsoft_Word_97_-_2003___18.doc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png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Word_97_-_2003___19.doc"/><Relationship Id="rId5" Type="http://schemas.openxmlformats.org/officeDocument/2006/relationships/oleObject" Target="../embeddings/oleObject19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25361;&#25112;&#33258;&#25105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417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Microsoft_Word_97_-_2003___20.doc"/><Relationship Id="rId5" Type="http://schemas.openxmlformats.org/officeDocument/2006/relationships/oleObject" Target="../embeddings/oleObject20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25361;&#25112;&#33258;&#25105;.TI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emf"/><Relationship Id="rId18" Type="http://schemas.openxmlformats.org/officeDocument/2006/relationships/oleObject" Target="../embeddings/Microsoft_Word_97_-_2003___5.doc"/><Relationship Id="rId3" Type="http://schemas.openxmlformats.org/officeDocument/2006/relationships/image" Target="../media/image12.png"/><Relationship Id="rId21" Type="http://schemas.openxmlformats.org/officeDocument/2006/relationships/oleObject" Target="../embeddings/Microsoft_Word_97_-_2003___6.doc"/><Relationship Id="rId7" Type="http://schemas.openxmlformats.org/officeDocument/2006/relationships/image" Target="../media/image6.emf"/><Relationship Id="rId12" Type="http://schemas.openxmlformats.org/officeDocument/2006/relationships/oleObject" Target="../embeddings/Microsoft_Word_97_-_2003___3.doc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emf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__1.doc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Microsoft_Word_97_-_2003___4.doc"/><Relationship Id="rId10" Type="http://schemas.openxmlformats.org/officeDocument/2006/relationships/image" Target="../media/image7.emf"/><Relationship Id="rId19" Type="http://schemas.openxmlformats.org/officeDocument/2006/relationships/image" Target="../media/image10.emf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9044;&#20064;&#23548;&#23398;.TIF" TargetMode="External"/><Relationship Id="rId9" Type="http://schemas.openxmlformats.org/officeDocument/2006/relationships/oleObject" Target="../embeddings/Microsoft_Word_97_-_2003___2.doc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Word_97_-_2003___7.doc"/><Relationship Id="rId5" Type="http://schemas.openxmlformats.org/officeDocument/2006/relationships/oleObject" Target="../embeddings/oleObject7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403.T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Word_97_-_2003___8.doc"/><Relationship Id="rId11" Type="http://schemas.openxmlformats.org/officeDocument/2006/relationships/oleObject" Target="../embeddings/Microsoft_Word_97_-_2003___9.doc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9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404.TI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Word_97_-_2003___10.doc"/><Relationship Id="rId5" Type="http://schemas.openxmlformats.org/officeDocument/2006/relationships/oleObject" Target="../embeddings/oleObject10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406.TI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Word_97_-_2003___11.doc"/><Relationship Id="rId13" Type="http://schemas.openxmlformats.org/officeDocument/2006/relationships/oleObject" Target="../embeddings/Microsoft_Word_97_-_2003___12.doc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../../../../../&#20061;&#19978;&#25968;&#23398;&#65288;&#20154;&#25945;&#65289;&#32451;&#38383;&#32771;&#65298;&#65296;&#65297;&#65301;&#24429;&#31435;&#29618;/407.TIF" TargetMode="External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408.TIF" TargetMode="External"/><Relationship Id="rId5" Type="http://schemas.openxmlformats.org/officeDocument/2006/relationships/image" Target="../media/image23.png"/><Relationship Id="rId10" Type="http://schemas.openxmlformats.org/officeDocument/2006/relationships/image" Target="../media/image24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0869;&#31934;&#32451;.TIF" TargetMode="External"/><Relationship Id="rId9" Type="http://schemas.openxmlformats.org/officeDocument/2006/relationships/image" Target="../media/image21.emf"/><Relationship Id="rId1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Word_97_-_2003___13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410.TIF" TargetMode="External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409.TIF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Word_97_-_2003___14.doc"/><Relationship Id="rId11" Type="http://schemas.openxmlformats.org/officeDocument/2006/relationships/image" Target="../../../../../../&#20061;&#19978;&#25968;&#23398;&#65288;&#20154;&#25945;&#65289;&#32451;&#38383;&#32771;&#65298;&#65296;&#65297;&#65301;&#24429;&#31435;&#29618;/412.TIF" TargetMode="External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31.png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411.TI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2.emf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Word_97_-_2003___15.doc"/><Relationship Id="rId11" Type="http://schemas.openxmlformats.org/officeDocument/2006/relationships/oleObject" Target="../embeddings/Microsoft_Word_97_-_2003___16.doc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6.bin"/><Relationship Id="rId4" Type="http://schemas.openxmlformats.org/officeDocument/2006/relationships/image" Target="../../../../../../&#20061;&#19978;&#25968;&#23398;&#65288;&#20154;&#25945;&#65289;&#32451;&#38383;&#32771;&#65298;&#65296;&#65297;&#65301;&#24429;&#31435;&#29618;/&#35838;&#26102;&#36798;&#26631;.TIF" TargetMode="External"/><Relationship Id="rId9" Type="http://schemas.openxmlformats.org/officeDocument/2006/relationships/image" Target="../../../../../../&#20061;&#19978;&#25968;&#23398;&#65288;&#20154;&#25945;&#65289;&#32451;&#38383;&#32771;&#65298;&#65296;&#65297;&#65301;&#24429;&#31435;&#29618;/414.T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14654" y="1371654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CC66FF"/>
                </a:solidFill>
                <a:latin typeface="方正美黑简体" pitchFamily="1" charset="-122"/>
                <a:ea typeface="方正美黑简体" pitchFamily="1" charset="-122"/>
              </a:rPr>
              <a:t>24．4　</a:t>
            </a:r>
            <a:r>
              <a:rPr lang="en-US" altLang="zh-CN" sz="3200" b="1" dirty="0" err="1">
                <a:solidFill>
                  <a:srgbClr val="CC66FF"/>
                </a:solidFill>
                <a:latin typeface="方正美黑简体" pitchFamily="1" charset="-122"/>
                <a:ea typeface="方正美黑简体" pitchFamily="1" charset="-122"/>
              </a:rPr>
              <a:t>弧长和扇形面积</a:t>
            </a:r>
            <a:endParaRPr lang="zh-CN" altLang="en-US" sz="3200" b="1" dirty="0">
              <a:solidFill>
                <a:srgbClr val="CC66FF"/>
              </a:solidFill>
              <a:latin typeface="方正美黑简体" pitchFamily="1" charset="-122"/>
              <a:ea typeface="方正美黑简体" pitchFamily="1" charset="-122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505228" y="3124208"/>
            <a:ext cx="3663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zh-CN" altLang="zh-CN" sz="22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课时　弧长和扇形面积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781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57200" y="1295400"/>
          <a:ext cx="8088313" cy="726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Document" r:id="rId6" imgW="8177760" imgH="7322040" progId="Word.Document.8">
                  <p:embed/>
                </p:oleObj>
              </mc:Choice>
              <mc:Fallback>
                <p:oleObj name="Document" r:id="rId6" imgW="8177760" imgH="73220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8088313" cy="726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 descr="../../../../../../九上数学（人教）练闯考２０１５彭立玲/415.T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33800"/>
            <a:ext cx="28194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609600" y="1905000"/>
          <a:ext cx="8107363" cy="316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Document" r:id="rId4" imgW="8177760" imgH="3189600" progId="Word.Document.8">
                  <p:embed/>
                </p:oleObj>
              </mc:Choice>
              <mc:Fallback>
                <p:oleObj name="Document" r:id="rId4" imgW="8177760" imgH="3189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8107363" cy="316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7" name="Picture 3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781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../../../../../../九上数学（人教）练闯考２０１５彭立玲/挑战自我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2895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57200" y="1219200"/>
          <a:ext cx="8321675" cy="787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" r:id="rId6" imgW="8514360" imgH="8023320" progId="Word.Document.8">
                  <p:embed/>
                </p:oleObj>
              </mc:Choice>
              <mc:Fallback>
                <p:oleObj name="Document" r:id="rId6" imgW="8514360" imgH="80233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321675" cy="787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2" name="Picture 4" descr="../../../../../../九上数学（人教）练闯考２０１５彭立玲/417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2667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../../../../../../九上数学（人教）练闯考２０１５彭立玲/挑战自我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28956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57200" y="1447800"/>
          <a:ext cx="8158163" cy="507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Document" r:id="rId6" imgW="8227800" imgH="5114520" progId="Word.Document.8">
                  <p:embed/>
                </p:oleObj>
              </mc:Choice>
              <mc:Fallback>
                <p:oleObj name="Document" r:id="rId6" imgW="8227800" imgH="51145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8158163" cy="507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../../../../../../九上数学（人教）练闯考２０１５彭立玲/预习导学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64008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457200" y="1452563"/>
          <a:ext cx="7793038" cy="474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Document" r:id="rId6" imgW="8305920" imgH="5065200" progId="Word.Document.8">
                  <p:embed/>
                </p:oleObj>
              </mc:Choice>
              <mc:Fallback>
                <p:oleObj name="Document" r:id="rId6" imgW="8305920" imgH="50652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52563"/>
                        <a:ext cx="7793038" cy="474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295400" y="1828800"/>
          <a:ext cx="8032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Document" r:id="rId9" imgW="809280" imgH="396000" progId="Word.Document.8">
                  <p:embed/>
                </p:oleObj>
              </mc:Choice>
              <mc:Fallback>
                <p:oleObj name="Document" r:id="rId9" imgW="809280" imgH="3960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828800"/>
                        <a:ext cx="8032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209800" y="2133600"/>
          <a:ext cx="8223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12" imgW="829440" imgH="792000" progId="Word.Document.8">
                  <p:embed/>
                </p:oleObj>
              </mc:Choice>
              <mc:Fallback>
                <p:oleObj name="Document" r:id="rId12" imgW="829440" imgH="7920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133600"/>
                        <a:ext cx="8223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590800" y="3429000"/>
          <a:ext cx="711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Document" r:id="rId15" imgW="726120" imgH="396000" progId="Word.Document.8">
                  <p:embed/>
                </p:oleObj>
              </mc:Choice>
              <mc:Fallback>
                <p:oleObj name="Document" r:id="rId15" imgW="726120" imgH="3960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429000"/>
                        <a:ext cx="7112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1752600" y="3733800"/>
          <a:ext cx="8223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Document" r:id="rId18" imgW="839160" imgH="798120" progId="Word.Document.8">
                  <p:embed/>
                </p:oleObj>
              </mc:Choice>
              <mc:Fallback>
                <p:oleObj name="Document" r:id="rId18" imgW="839160" imgH="79812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733800"/>
                        <a:ext cx="8223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4114800" y="4343400"/>
          <a:ext cx="508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Document" r:id="rId21" imgW="514800" imgH="792000" progId="Word.Document.8">
                  <p:embed/>
                </p:oleObj>
              </mc:Choice>
              <mc:Fallback>
                <p:oleObj name="Document" r:id="rId21" imgW="514800" imgH="79200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343400"/>
                        <a:ext cx="508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4325"/>
            <a:ext cx="6248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248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57200" y="1219200"/>
          <a:ext cx="8086725" cy="593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6" imgW="8424360" imgH="6185160" progId="Word.Document.8">
                  <p:embed/>
                </p:oleObj>
              </mc:Choice>
              <mc:Fallback>
                <p:oleObj name="Document" r:id="rId6" imgW="8424360" imgH="61851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19200"/>
                        <a:ext cx="8086725" cy="593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5" descr="../../../../../../九上数学（人教）练闯考２０１５彭立玲/403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733800"/>
            <a:ext cx="1447800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057400" y="1905000"/>
            <a:ext cx="6810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zh-CN" altLang="zh-CN" sz="2200"/>
              <a:t> 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33600" y="2514600"/>
            <a:ext cx="541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zh-CN" sz="2200"/>
              <a:t>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85800" y="3581400"/>
            <a:ext cx="4016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/>
              <a:t> 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590800" y="5562600"/>
            <a:ext cx="433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  <p:bldP spid="8200" grpId="0" autoUpdateAnimBg="0"/>
      <p:bldP spid="820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248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248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457200" y="1371600"/>
          <a:ext cx="8077200" cy="409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6" imgW="8167680" imgH="4126680" progId="Word.Document.8">
                  <p:embed/>
                </p:oleObj>
              </mc:Choice>
              <mc:Fallback>
                <p:oleObj name="Document" r:id="rId6" imgW="8167680" imgH="41266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8077200" cy="409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 descr="../../../../../../九上数学（人教）练闯考２０１５彭立玲/404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2590800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066800" y="4419600"/>
          <a:ext cx="65532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11" imgW="6631560" imgH="2196000" progId="Word.Document.8">
                  <p:embed/>
                </p:oleObj>
              </mc:Choice>
              <mc:Fallback>
                <p:oleObj name="Document" r:id="rId11" imgW="6631560" imgH="21960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65532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248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81000" y="1208088"/>
          <a:ext cx="8047038" cy="564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6" imgW="8290800" imgH="5826960" progId="Word.Document.8">
                  <p:embed/>
                </p:oleObj>
              </mc:Choice>
              <mc:Fallback>
                <p:oleObj name="Document" r:id="rId6" imgW="8290800" imgH="58269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08088"/>
                        <a:ext cx="8047038" cy="564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4" name="Picture 4" descr="../../../../../../九上数学（人教）练闯考２０１５彭立玲/406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76800"/>
            <a:ext cx="1447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057400" y="1828800"/>
            <a:ext cx="433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/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48000" y="3276600"/>
            <a:ext cx="447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/>
              <a:t> 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1295400" y="4724400"/>
            <a:ext cx="447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utoUpdateAnimBg="0"/>
      <p:bldP spid="10246" grpId="0" autoUpdateAnimBg="0"/>
      <p:bldP spid="1024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../../../../../../九上数学（人教）练闯考２０１５彭立玲/课内精练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62484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../../../../../../九上数学（人教）练闯考２０１５彭立玲/407.TIF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0"/>
            <a:ext cx="18288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04800" y="1219200"/>
          <a:ext cx="8199438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Document" r:id="rId8" imgW="8362440" imgH="5959800" progId="Word.Document.8">
                  <p:embed/>
                </p:oleObj>
              </mc:Choice>
              <mc:Fallback>
                <p:oleObj name="Document" r:id="rId8" imgW="8362440" imgH="5959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8199438" cy="584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9" name="Picture 5" descr="../../../../../../九上数学（人教）练闯考２０１５彭立玲/408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142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1000" y="2514600"/>
            <a:ext cx="6111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</a:t>
            </a:r>
            <a:r>
              <a:rPr lang="zh-CN" altLang="zh-CN" sz="2200"/>
              <a:t> 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81000" y="5486400"/>
          <a:ext cx="83661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13" imgW="8362440" imgH="1041480" progId="Word.Document.8">
                  <p:embed/>
                </p:oleObj>
              </mc:Choice>
              <mc:Fallback>
                <p:oleObj name="Document" r:id="rId13" imgW="8362440" imgH="1041480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86400"/>
                        <a:ext cx="8366125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781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57200" y="1189038"/>
          <a:ext cx="7772400" cy="560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Document" r:id="rId6" imgW="8096040" imgH="5847480" progId="Word.Document.8">
                  <p:embed/>
                </p:oleObj>
              </mc:Choice>
              <mc:Fallback>
                <p:oleObj name="Document" r:id="rId6" imgW="8096040" imgH="58474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189038"/>
                        <a:ext cx="7772400" cy="560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2" name="Picture 4" descr="../../../../../../九上数学（人教）练闯考２０１５彭立玲/409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17526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../../../../../../九上数学（人教）练闯考２０１５彭立玲/410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13716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95400" y="2209800"/>
            <a:ext cx="433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200"/>
              <a:t> 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105400" y="4876800"/>
            <a:ext cx="447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200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781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04800" y="1295400"/>
          <a:ext cx="8220075" cy="510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Document" r:id="rId6" imgW="8377200" imgH="5206320" progId="Word.Document.8">
                  <p:embed/>
                </p:oleObj>
              </mc:Choice>
              <mc:Fallback>
                <p:oleObj name="Document" r:id="rId6" imgW="8377200" imgH="52063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8220075" cy="510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 descr="../../../../../../九上数学（人教）练闯考２０１５彭立玲/411.T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505200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../../../../../../九上数学（人教）练闯考２０１５彭立玲/412.T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505200"/>
            <a:ext cx="2667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962400" y="1981200"/>
            <a:ext cx="433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200"/>
              <a:t> 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477000" y="5943600"/>
            <a:ext cx="6810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zh-CN" sz="2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zh-CN" altLang="zh-CN" sz="2200"/>
              <a:t> 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../../../../../../九上数学（人教）练闯考２０１５彭立玲/课时达标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7818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304800" y="1295400"/>
          <a:ext cx="8432800" cy="455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Document" r:id="rId6" imgW="8526960" imgH="4587840" progId="Word.Document.8">
                  <p:embed/>
                </p:oleObj>
              </mc:Choice>
              <mc:Fallback>
                <p:oleObj name="Document" r:id="rId6" imgW="8526960" imgH="45878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8432800" cy="455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../../../../../../九上数学（人教）练闯考２０１５彭立玲/414.TIF"/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2004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838200" y="4343400"/>
          <a:ext cx="7142163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Document" r:id="rId11" imgW="7224840" imgH="2232000" progId="Word.Document.8">
                  <p:embed/>
                </p:oleObj>
              </mc:Choice>
              <mc:Fallback>
                <p:oleObj name="Document" r:id="rId11" imgW="7224840" imgH="22320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7142163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50508A07PWBG">
  <a:themeElements>
    <a:clrScheme name="A000120150508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E74E3E"/>
      </a:accent1>
      <a:accent2>
        <a:srgbClr val="E0642C"/>
      </a:accent2>
      <a:accent3>
        <a:srgbClr val="FFFFFF"/>
      </a:accent3>
      <a:accent4>
        <a:srgbClr val="505050"/>
      </a:accent4>
      <a:accent5>
        <a:srgbClr val="F1B2AF"/>
      </a:accent5>
      <a:accent6>
        <a:srgbClr val="CB5A27"/>
      </a:accent6>
      <a:hlink>
        <a:srgbClr val="00B0F0"/>
      </a:hlink>
      <a:folHlink>
        <a:srgbClr val="7F7F7F"/>
      </a:folHlink>
    </a:clrScheme>
    <a:fontScheme name="A000120150508A07PWBG">
      <a:majorFont>
        <a:latin typeface="华文中宋"/>
        <a:ea typeface="华文中宋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508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E74E3E"/>
        </a:accent1>
        <a:accent2>
          <a:srgbClr val="E0642C"/>
        </a:accent2>
        <a:accent3>
          <a:srgbClr val="FFFFFF"/>
        </a:accent3>
        <a:accent4>
          <a:srgbClr val="505050"/>
        </a:accent4>
        <a:accent5>
          <a:srgbClr val="F1B2AF"/>
        </a:accent5>
        <a:accent6>
          <a:srgbClr val="CB5A27"/>
        </a:accent6>
        <a:hlink>
          <a:srgbClr val="00B0F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Pages>0</Pages>
  <Words>19</Words>
  <Characters>0</Characters>
  <DocSecurity>0</DocSecurity>
  <PresentationFormat>全屏显示(4:3)</PresentationFormat>
  <Lines>0</Lines>
  <Paragraphs>14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方正美黑简体</vt:lpstr>
      <vt:lpstr>黑体</vt:lpstr>
      <vt:lpstr>华文中宋</vt:lpstr>
      <vt:lpstr>宋体</vt:lpstr>
      <vt:lpstr>幼圆</vt:lpstr>
      <vt:lpstr>Arial</vt:lpstr>
      <vt:lpstr>Times New Roman</vt:lpstr>
      <vt:lpstr>Wingdings</vt:lpstr>
      <vt:lpstr>默认设计模板</vt:lpstr>
      <vt:lpstr>A000120150508A07PWBG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/>
  <cp:keywords/>
  <dc:description/>
  <dcterms:created xsi:type="dcterms:W3CDTF">2015-03-09T07:57:25Z</dcterms:created>
  <dcterms:modified xsi:type="dcterms:W3CDTF">2016-05-08T09:20:40Z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2052-9.1.0.5041</vt:lpwstr>
  </property>
</Properties>
</file>