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67" r:id="rId3"/>
    <p:sldMasterId id="2147483671" r:id="rId4"/>
    <p:sldMasterId id="2147483673" r:id="rId5"/>
  </p:sldMasterIdLst>
  <p:notesMasterIdLst>
    <p:notesMasterId r:id="rId32"/>
  </p:notesMasterIdLst>
  <p:sldIdLst>
    <p:sldId id="257" r:id="rId6"/>
    <p:sldId id="278" r:id="rId7"/>
    <p:sldId id="308" r:id="rId8"/>
    <p:sldId id="309" r:id="rId9"/>
    <p:sldId id="305" r:id="rId10"/>
    <p:sldId id="284" r:id="rId11"/>
    <p:sldId id="285" r:id="rId12"/>
    <p:sldId id="279" r:id="rId13"/>
    <p:sldId id="265" r:id="rId14"/>
    <p:sldId id="268" r:id="rId15"/>
    <p:sldId id="269" r:id="rId16"/>
    <p:sldId id="272" r:id="rId17"/>
    <p:sldId id="273" r:id="rId18"/>
    <p:sldId id="274" r:id="rId19"/>
    <p:sldId id="275" r:id="rId20"/>
    <p:sldId id="286" r:id="rId21"/>
    <p:sldId id="307" r:id="rId22"/>
    <p:sldId id="293" r:id="rId23"/>
    <p:sldId id="290" r:id="rId24"/>
    <p:sldId id="291" r:id="rId25"/>
    <p:sldId id="289" r:id="rId26"/>
    <p:sldId id="295" r:id="rId27"/>
    <p:sldId id="306" r:id="rId28"/>
    <p:sldId id="310" r:id="rId29"/>
    <p:sldId id="292" r:id="rId30"/>
    <p:sldId id="303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0033CC"/>
    <a:srgbClr val="66CCFF"/>
    <a:srgbClr val="6699FF"/>
    <a:srgbClr val="FF3300"/>
    <a:srgbClr val="D1C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4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AB2DDF-E85B-4FFF-9BA4-B42CE0FB0B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3394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12B9B9D-720E-48A3-96D9-77819E65B1AA}" type="slidenum">
              <a:rPr lang="en-US" altLang="zh-CN"/>
              <a:pPr eaLnBrk="1" hangingPunct="1"/>
              <a:t>4</a:t>
            </a:fld>
            <a:endParaRPr lang="en-US" altLang="zh-CN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9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FDED96A-D2F2-4753-9F11-F2904EFF4DC6}" type="slidenum">
              <a:rPr lang="en-US" altLang="zh-CN"/>
              <a:pPr eaLnBrk="1" hangingPunct="1"/>
              <a:t>9</a:t>
            </a:fld>
            <a:endParaRPr lang="en-US" altLang="zh-CN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36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6BEB085-8202-40D5-8BF0-F2CB32C02572}" type="slidenum">
              <a:rPr lang="en-US" altLang="zh-CN"/>
              <a:pPr eaLnBrk="1" hangingPunct="1"/>
              <a:t>10</a:t>
            </a:fld>
            <a:endParaRPr lang="en-US" altLang="zh-CN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8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2EED608-B99F-416E-9C25-89A581AE772F}" type="slidenum">
              <a:rPr lang="en-US" altLang="zh-CN"/>
              <a:pPr eaLnBrk="1" hangingPunct="1"/>
              <a:t>11</a:t>
            </a:fld>
            <a:endParaRPr lang="en-US" altLang="zh-CN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72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BF4BA0B-A94D-4421-8C88-05A26EA0831E}" type="slidenum">
              <a:rPr lang="en-US" altLang="zh-CN"/>
              <a:pPr eaLnBrk="1" hangingPunct="1"/>
              <a:t>25</a:t>
            </a:fld>
            <a:endParaRPr lang="en-US" altLang="zh-CN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2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0C71C-955B-4B2B-957F-1A161236659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894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23EDA-B5D3-407D-9142-EEE62F8F42E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63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13DE3-72C3-4E8F-A56B-47042D7B04A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8894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8C8EB-C325-4C80-981A-25076C771E7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27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03A0E-FE15-47DF-B119-2C06F5BC8A3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1270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F21F4-01D5-40CB-B9ED-E03F7DE602E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022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EF4B4-0B6C-485A-9451-B9BCC1DEA0A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223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EF64C-6D8E-4FF3-BDC6-1F51186CDA9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7016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5AB90-5A93-472C-9DCE-AC9D1177F4A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0881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87A45-632A-44CE-98DF-B821C8FEC09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1853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C7AE0-2F8A-4864-845C-17ACB6B6343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785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A3085-2029-458B-9C81-EAB50E877EA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2895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827B7-ACB0-47F7-BA93-9C582445B95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2614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4C18A-F935-4AB3-BB8F-DC6159CD78B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3303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79B67-6223-40E3-9226-122EE7A0014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8110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962400" y="1066800"/>
            <a:ext cx="464820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962400" y="3657600"/>
            <a:ext cx="4572000" cy="1676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076950"/>
            <a:ext cx="228917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7695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7695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CF20396C-1166-42C6-B2AA-792A379172C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4819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C6758-3E54-4B69-A447-6E51C236904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4476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D6E00-E39F-4200-AE5E-1D77735F51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1828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BE660-88D9-4852-8A8A-0C3C72786B3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6720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8A221-2906-41D0-ACDE-8537894BCA8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5913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C0935-ABE6-42A6-A595-209E4230F7C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0633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CCBA2-62A5-463F-B8F8-A1E6B2CAE3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657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8D351-86F3-40C5-AF24-EA8C3808A33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7672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2CDB3-97F0-498E-8856-A73A4F25B08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8844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23688-FAF1-4511-B6B5-97BFF59AE9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367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DDCCA-A3B8-4228-8F2B-0A5D2A9BE70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5979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0363" y="685800"/>
            <a:ext cx="2135187" cy="5181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56338" cy="5181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4B09C-2814-434B-9E6F-761F948B476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431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11166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166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8810B-0A9E-42E6-8546-9A70EA5DB1C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0619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517A6-C87E-4D1A-8179-808F03ECCB7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8070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01CCB-42BD-4811-9934-54383893FF4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7738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6A3D5-41E4-4A07-8E20-582C879A749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0044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9FA44C-D0BA-4038-9940-4400DCE9FE1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5696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39440-DF5F-4ECD-8317-2FEC8EAC1E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251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85CC5-6CC8-4FC4-81AA-B890F263237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1767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0D3A6-1FBF-418A-83AA-157BC797BD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7462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4F3CF-472F-49CA-B07A-FD7CD825F06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35988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45B08-55EE-4237-8A0C-2E0394BAD0F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5475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B4A8B-DF41-4E7D-BF0A-A6D3349E454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3394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6FCEB-C065-4039-BE76-1F8D63B55B5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7946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280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4A41C-64D5-4028-A090-BF293E472FC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4816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63B5A-FD5F-4ABB-97D4-5BCF076035A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27288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EAFF9-4560-4CB6-8DCF-FCED9FD2123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76370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7ED48-7704-47BC-A794-7FCE4281652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6730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B3459-DB41-40E9-A1C5-4D37809F30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254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2936F-BCC7-4FFA-94F2-2E8D0EACA08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6857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B5DA7-F334-4318-8FDB-E263400A24C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57699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3E14A-087E-4931-979C-8DFFD9164E0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83883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E2CC2-BB61-4CC7-83DA-2D7FE86C8E7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71846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94C72-B36E-45DC-AD20-8A96842E3B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01417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11F6F-ED46-4707-B8DC-D33E75A2A5E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58486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29456-7721-4A01-9648-9FE7436637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74523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492DA-F0DB-4942-9328-98778AF1EA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722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2566E-43D8-4165-BDDC-9596EAFA542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645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FD9CC-4277-43C1-88E8-645BAC6CDB9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445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F105E-31E6-4E2D-88DF-9D3F497B1C1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467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F6CFD-8FED-46CB-B140-CB7A40403D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427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74DABA-1495-491F-B35F-50665CFF144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2C05A4-489F-491B-A9FE-4C3A5646FB3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85800"/>
            <a:ext cx="8540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4800" y="1981200"/>
            <a:ext cx="8540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EABE2C-49EB-41CE-AEBB-C7FB25725EF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10595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grpSp>
          <p:nvGrpSpPr>
            <p:cNvPr id="410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1059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1059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1059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sp>
          <p:nvSpPr>
            <p:cNvPr id="11060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grpSp>
          <p:nvGrpSpPr>
            <p:cNvPr id="410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1060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1060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1060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1060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1060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grpSp>
            <p:nvGrpSpPr>
              <p:cNvPr id="413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1060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1060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11061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</p:grpSp>
        </p:grpSp>
        <p:grpSp>
          <p:nvGrpSpPr>
            <p:cNvPr id="410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10612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10613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10614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grpSp>
          <p:nvGrpSpPr>
            <p:cNvPr id="410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1061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1061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1061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grpSp>
          <p:nvGrpSpPr>
            <p:cNvPr id="411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10620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10621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10622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sp>
          <p:nvSpPr>
            <p:cNvPr id="11062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062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062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062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062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062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062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063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063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063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063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063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063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063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11063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10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063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064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064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panose="020B0604030504040204" pitchFamily="34" charset="0"/>
              </a:defRPr>
            </a:lvl1pPr>
          </a:lstStyle>
          <a:p>
            <a:fld id="{51CE9ADB-E109-4CA5-9323-D0A5D63DF11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FE57B7-8F3E-40DB-9D71-E6D0E6120F8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My%20Documents\1\&#26657;&#22253;&#27665;&#35875;-&#19968;&#39318;&#36229;&#32423;&#22909;&#21548;&#30340;&#26657;&#22253;&#27468;&#26354;-&#33258;&#20064;&#35838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&#21271;&#20140;4.mpg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31844543MP4.mpg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3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slide" Target="slide25.xml"/><Relationship Id="rId2" Type="http://schemas.openxmlformats.org/officeDocument/2006/relationships/slideLayout" Target="../slideLayouts/slideLayout7.xml"/><Relationship Id="rId1" Type="http://schemas.openxmlformats.org/officeDocument/2006/relationships/video" Target="&#22825;&#27668;3..mpg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6" Type="http://schemas.openxmlformats.org/officeDocument/2006/relationships/image" Target="../media/image41.jpeg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Relationship Id="rId4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2.gif"/><Relationship Id="rId5" Type="http://schemas.openxmlformats.org/officeDocument/2006/relationships/image" Target="../media/image43.jpe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&#21016;&#32724;.mpg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6" Type="http://schemas.openxmlformats.org/officeDocument/2006/relationships/image" Target="../media/image20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 descr="图片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Glob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565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1676400" y="2590800"/>
            <a:ext cx="5791200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25.1.1</a:t>
            </a:r>
            <a:r>
              <a:rPr lang="zh-CN" alt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随机事件</a:t>
            </a:r>
          </a:p>
        </p:txBody>
      </p:sp>
      <p:pic>
        <p:nvPicPr>
          <p:cNvPr id="5131" name="校园民谣-一首超级好听的校园歌曲-自习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81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天使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76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3" descr="天使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90800"/>
            <a:ext cx="876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1828800" y="1371600"/>
            <a:ext cx="541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第</a:t>
            </a:r>
            <a:r>
              <a:rPr lang="en-US" altLang="zh-C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25</a:t>
            </a:r>
            <a:r>
              <a:rPr lang="zh-CN" alt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章概率初步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686300" y="3044825"/>
            <a:ext cx="5445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kumimoji="1" lang="zh-CN" altLang="en-US" sz="800">
                <a:solidFill>
                  <a:srgbClr val="FFFFFF"/>
                </a:solidFill>
              </a:rPr>
              <a:t>学</a:t>
            </a:r>
            <a:r>
              <a:rPr kumimoji="1" lang="en-US" altLang="zh-CN" sz="800">
                <a:solidFill>
                  <a:srgbClr val="FFFFFF"/>
                </a:solidFill>
              </a:rPr>
              <a:t>.</a:t>
            </a:r>
            <a:r>
              <a:rPr kumimoji="1" lang="zh-CN" altLang="en-US" sz="800">
                <a:solidFill>
                  <a:srgbClr val="FFFFFF"/>
                </a:solidFill>
              </a:rPr>
              <a:t>科</a:t>
            </a:r>
            <a:r>
              <a:rPr kumimoji="1" lang="en-US" altLang="zh-CN" sz="800">
                <a:solidFill>
                  <a:srgbClr val="FFFFFF"/>
                </a:solidFill>
              </a:rPr>
              <a:t>.</a:t>
            </a:r>
            <a:r>
              <a:rPr kumimoji="1" lang="zh-CN" altLang="en-US" sz="800">
                <a:solidFill>
                  <a:srgbClr val="FFFFFF"/>
                </a:solidFill>
              </a:rPr>
              <a:t>网</a:t>
            </a:r>
            <a:endParaRPr kumimoji="1" lang="zh-CN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2420938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20483" name="Picture 3" descr="u=2752473224,959436475&amp;gp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2801937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10A0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2492375"/>
            <a:ext cx="32162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611188" y="836613"/>
            <a:ext cx="7848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zh-CN" altLang="en-US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黑体"/>
                <a:ea typeface="黑体"/>
              </a:rPr>
              <a:t>某电话机在</a:t>
            </a:r>
            <a:r>
              <a:rPr lang="en-US" altLang="zh-CN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黑体"/>
                <a:ea typeface="黑体"/>
              </a:rPr>
              <a:t>1</a:t>
            </a:r>
            <a:r>
              <a:rPr lang="zh-CN" altLang="en-US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黑体"/>
                <a:ea typeface="黑体"/>
              </a:rPr>
              <a:t>分钟内收到</a:t>
            </a:r>
            <a:r>
              <a:rPr lang="en-US" altLang="zh-CN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黑体"/>
                <a:ea typeface="黑体"/>
              </a:rPr>
              <a:t>2</a:t>
            </a:r>
            <a:r>
              <a:rPr lang="zh-CN" altLang="en-US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黑体"/>
                <a:ea typeface="黑体"/>
              </a:rPr>
              <a:t>次呼叫 </a:t>
            </a: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1727200" y="2133600"/>
            <a:ext cx="2808288" cy="2808288"/>
          </a:xfrm>
          <a:prstGeom prst="ellipse">
            <a:avLst/>
          </a:prstGeom>
          <a:noFill/>
          <a:ln w="28575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935038" y="1414463"/>
            <a:ext cx="4464050" cy="4464050"/>
          </a:xfrm>
          <a:prstGeom prst="ellipse">
            <a:avLst/>
          </a:prstGeom>
          <a:noFill/>
          <a:ln w="28575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-180975" y="333375"/>
            <a:ext cx="6696075" cy="6696075"/>
          </a:xfrm>
          <a:prstGeom prst="ellipse">
            <a:avLst/>
          </a:prstGeom>
          <a:noFill/>
          <a:ln w="28575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2484438" y="4652963"/>
            <a:ext cx="3960812" cy="1655762"/>
          </a:xfrm>
          <a:prstGeom prst="cloudCallout">
            <a:avLst>
              <a:gd name="adj1" fmla="val 58218"/>
              <a:gd name="adj2" fmla="val -72917"/>
            </a:avLst>
          </a:prstGeom>
          <a:solidFill>
            <a:srgbClr val="FFFFCC"/>
          </a:solidFill>
          <a:ln w="9525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zh-CN" alt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方正舒体" pitchFamily="2" charset="-122"/>
              </a:rPr>
              <a:t>是随机事件</a:t>
            </a: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3779838" y="5516563"/>
            <a:ext cx="1584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电话拨入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电话拨入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UR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nimBg="1"/>
      <p:bldP spid="20489" grpId="0" animBg="1"/>
      <p:bldP spid="204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00200" y="4876800"/>
            <a:ext cx="5616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3300"/>
                </a:solidFill>
                <a:ea typeface="隶书" panose="02010509060101010101" pitchFamily="49" charset="-122"/>
              </a:rPr>
              <a:t>      2008</a:t>
            </a:r>
            <a:r>
              <a:rPr lang="zh-CN" altLang="en-US" sz="3200" b="1">
                <a:solidFill>
                  <a:srgbClr val="FF3300"/>
                </a:solidFill>
                <a:ea typeface="隶书" panose="02010509060101010101" pitchFamily="49" charset="-122"/>
              </a:rPr>
              <a:t>年奥运会在北京举办</a:t>
            </a:r>
            <a:r>
              <a:rPr lang="en-US" altLang="zh-CN" sz="3200" b="1" i="1">
                <a:solidFill>
                  <a:srgbClr val="FF3300"/>
                </a:solidFill>
                <a:ea typeface="隶书" panose="02010509060101010101" pitchFamily="49" charset="-122"/>
              </a:rPr>
              <a:t>!</a:t>
            </a:r>
            <a:endParaRPr kumimoji="1" lang="en-US" altLang="zh-CN" sz="3200" b="1" i="1">
              <a:solidFill>
                <a:srgbClr val="FF3300"/>
              </a:solidFill>
              <a:ea typeface="隶书" panose="02010509060101010101" pitchFamily="49" charset="-122"/>
            </a:endParaRPr>
          </a:p>
        </p:txBody>
      </p:sp>
      <p:pic>
        <p:nvPicPr>
          <p:cNvPr id="22531" name="北京4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4824413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8322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33375"/>
            <a:ext cx="6477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8322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6477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981200" y="5715000"/>
            <a:ext cx="472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</a:rPr>
              <a:t>答：必然事件。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1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5288" y="1268413"/>
            <a:ext cx="835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FF00"/>
                </a:solidFill>
                <a:latin typeface="Tahoma" panose="020B0604030504040204" pitchFamily="34" charset="0"/>
              </a:rPr>
              <a:t>       </a:t>
            </a:r>
            <a:r>
              <a:rPr lang="zh-CN" altLang="en-US" sz="3600" b="1">
                <a:solidFill>
                  <a:srgbClr val="FFFF00"/>
                </a:solidFill>
                <a:latin typeface="Tahoma" panose="020B0604030504040204" pitchFamily="34" charset="0"/>
              </a:rPr>
              <a:t>　　　　　</a:t>
            </a:r>
            <a:endParaRPr lang="zh-CN" altLang="en-US" sz="3600" b="1">
              <a:latin typeface="Tahoma" panose="020B0604030504040204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361363" y="5013325"/>
            <a:ext cx="4587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>
              <a:latin typeface="Tahoma" panose="020B0604030504040204" pitchFamily="34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562600" y="4648200"/>
            <a:ext cx="2347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ea typeface="楷体_GB2312" pitchFamily="49" charset="-122"/>
              </a:rPr>
              <a:t>不可能事件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800600" y="5715000"/>
            <a:ext cx="281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ea typeface="楷体_GB2312" pitchFamily="49" charset="-122"/>
              </a:rPr>
              <a:t>随机事件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648200" y="3505200"/>
            <a:ext cx="281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/>
            <a:r>
              <a:rPr lang="zh-CN" altLang="en-US" sz="3200" b="1">
                <a:solidFill>
                  <a:srgbClr val="FF3300"/>
                </a:solidFill>
                <a:ea typeface="楷体_GB2312" pitchFamily="49" charset="-122"/>
              </a:rPr>
              <a:t>必然事件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5029200" y="1752600"/>
            <a:ext cx="3733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ea typeface="华文行楷" panose="02010800040101010101" pitchFamily="2" charset="-122"/>
              </a:rPr>
              <a:t>       </a:t>
            </a:r>
            <a:r>
              <a:rPr lang="zh-CN" altLang="en-US" sz="3600" b="1">
                <a:solidFill>
                  <a:srgbClr val="FF0000"/>
                </a:solidFill>
              </a:rPr>
              <a:t>我国</a:t>
            </a:r>
            <a:r>
              <a:rPr lang="zh-CN" altLang="en-US" sz="3600" b="1"/>
              <a:t>运动员张怡宁、王楠在最后决赛中会师</a:t>
            </a:r>
          </a:p>
        </p:txBody>
      </p:sp>
      <p:grpSp>
        <p:nvGrpSpPr>
          <p:cNvPr id="19464" name="Group 9"/>
          <p:cNvGrpSpPr>
            <a:grpSpLocks/>
          </p:cNvGrpSpPr>
          <p:nvPr/>
        </p:nvGrpSpPr>
        <p:grpSpPr bwMode="auto">
          <a:xfrm>
            <a:off x="539750" y="3429000"/>
            <a:ext cx="6840538" cy="647700"/>
            <a:chOff x="385" y="2160"/>
            <a:chExt cx="4309" cy="408"/>
          </a:xfrm>
        </p:grpSpPr>
        <p:sp>
          <p:nvSpPr>
            <p:cNvPr id="19476" name="Rectangle 10"/>
            <p:cNvSpPr>
              <a:spLocks noChangeArrowheads="1"/>
            </p:cNvSpPr>
            <p:nvPr/>
          </p:nvSpPr>
          <p:spPr bwMode="auto">
            <a:xfrm>
              <a:off x="476" y="2160"/>
              <a:ext cx="421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1" eaLnBrk="1" hangingPunct="1"/>
              <a:r>
                <a:rPr lang="zh-CN" altLang="en-US" sz="3600" b="1">
                  <a:latin typeface="Tahoma" panose="020B0604030504040204" pitchFamily="34" charset="0"/>
                </a:rPr>
                <a:t>冠军属于中国</a:t>
              </a:r>
            </a:p>
          </p:txBody>
        </p:sp>
        <p:pic>
          <p:nvPicPr>
            <p:cNvPr id="19477" name="Picture 11" descr="000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205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5" name="Group 12"/>
          <p:cNvGrpSpPr>
            <a:grpSpLocks/>
          </p:cNvGrpSpPr>
          <p:nvPr/>
        </p:nvGrpSpPr>
        <p:grpSpPr bwMode="auto">
          <a:xfrm>
            <a:off x="539750" y="5661025"/>
            <a:ext cx="5830888" cy="649288"/>
            <a:chOff x="567" y="3566"/>
            <a:chExt cx="3673" cy="409"/>
          </a:xfrm>
        </p:grpSpPr>
        <p:sp>
          <p:nvSpPr>
            <p:cNvPr id="19474" name="Rectangle 13"/>
            <p:cNvSpPr>
              <a:spLocks noChangeArrowheads="1"/>
            </p:cNvSpPr>
            <p:nvPr/>
          </p:nvSpPr>
          <p:spPr bwMode="auto">
            <a:xfrm>
              <a:off x="748" y="3566"/>
              <a:ext cx="34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>
                  <a:latin typeface="Tahoma" panose="020B0604030504040204" pitchFamily="34" charset="0"/>
                </a:rPr>
                <a:t>  </a:t>
              </a:r>
              <a:r>
                <a:rPr lang="zh-CN" altLang="en-US" sz="3600" b="1">
                  <a:latin typeface="Tahoma" panose="020B0604030504040204" pitchFamily="34" charset="0"/>
                </a:rPr>
                <a:t>冠军属于王楠</a:t>
              </a:r>
            </a:p>
          </p:txBody>
        </p:sp>
        <p:pic>
          <p:nvPicPr>
            <p:cNvPr id="19475" name="Picture 14" descr="000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612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6" name="Group 15"/>
          <p:cNvGrpSpPr>
            <a:grpSpLocks/>
          </p:cNvGrpSpPr>
          <p:nvPr/>
        </p:nvGrpSpPr>
        <p:grpSpPr bwMode="auto">
          <a:xfrm>
            <a:off x="468313" y="4581525"/>
            <a:ext cx="6911975" cy="647700"/>
            <a:chOff x="204" y="2931"/>
            <a:chExt cx="4354" cy="408"/>
          </a:xfrm>
        </p:grpSpPr>
        <p:sp>
          <p:nvSpPr>
            <p:cNvPr id="19472" name="Rectangle 16"/>
            <p:cNvSpPr>
              <a:spLocks noChangeArrowheads="1"/>
            </p:cNvSpPr>
            <p:nvPr/>
          </p:nvSpPr>
          <p:spPr bwMode="auto">
            <a:xfrm>
              <a:off x="295" y="2931"/>
              <a:ext cx="426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1" eaLnBrk="1" hangingPunct="1"/>
              <a:r>
                <a:rPr lang="zh-CN" altLang="en-US" sz="3600" b="1">
                  <a:latin typeface="Tahoma" panose="020B0604030504040204" pitchFamily="34" charset="0"/>
                </a:rPr>
                <a:t>冠军属于外国选手</a:t>
              </a:r>
            </a:p>
          </p:txBody>
        </p:sp>
        <p:pic>
          <p:nvPicPr>
            <p:cNvPr id="19473" name="Picture 17" descr="000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976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66" name="31844543MP4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4176712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Text Box 19"/>
          <p:cNvSpPr txBox="1">
            <a:spLocks noChangeArrowheads="1"/>
          </p:cNvSpPr>
          <p:nvPr/>
        </p:nvSpPr>
        <p:spPr bwMode="auto">
          <a:xfrm>
            <a:off x="5334000" y="685800"/>
            <a:ext cx="350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</a:rPr>
              <a:t>判断下面事件是什么事件？</a:t>
            </a:r>
          </a:p>
        </p:txBody>
      </p:sp>
      <p:sp>
        <p:nvSpPr>
          <p:cNvPr id="19469" name="AutoShape 20"/>
          <p:cNvSpPr>
            <a:spLocks noChangeArrowheads="1"/>
          </p:cNvSpPr>
          <p:nvPr/>
        </p:nvSpPr>
        <p:spPr bwMode="auto">
          <a:xfrm>
            <a:off x="4038600" y="3657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470" name="AutoShape 21"/>
          <p:cNvSpPr>
            <a:spLocks noChangeArrowheads="1"/>
          </p:cNvSpPr>
          <p:nvPr/>
        </p:nvSpPr>
        <p:spPr bwMode="auto">
          <a:xfrm>
            <a:off x="4876800" y="4800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471" name="AutoShape 22"/>
          <p:cNvSpPr>
            <a:spLocks noChangeArrowheads="1"/>
          </p:cNvSpPr>
          <p:nvPr/>
        </p:nvSpPr>
        <p:spPr bwMode="auto">
          <a:xfrm>
            <a:off x="4038600" y="5867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76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6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66"/>
                </p:tgtEl>
              </p:cMediaNode>
            </p:video>
          </p:childTnLst>
        </p:cTn>
      </p:par>
    </p:tnLst>
    <p:bldLst>
      <p:bldP spid="27653" grpId="0"/>
      <p:bldP spid="27654" grpId="0"/>
      <p:bldP spid="276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4114800"/>
            <a:ext cx="792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）经过城市中某一有交通信号灯的路口，</a:t>
            </a:r>
          </a:p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    遇到红灯；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36576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）度量三角形的内角和，结果是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360°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32004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）掷一枚骰子，向上的一面是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点；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）篮球队员在罚线上投篮一次，未投中；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38200" y="1219200"/>
            <a:ext cx="7772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、下列事件中，哪些是必然事件的，哪些是不可能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事件的，哪些是随机事件。（课本</a:t>
            </a:r>
            <a:r>
              <a:rPr kumimoji="1" lang="en-US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p138</a:t>
            </a:r>
            <a:r>
              <a:rPr kumimoji="1"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练习）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57200" y="22860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）通常加热到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kumimoji="1" lang="en-US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℃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时，水沸腾；</a:t>
            </a:r>
          </a:p>
        </p:txBody>
      </p:sp>
      <p:sp>
        <p:nvSpPr>
          <p:cNvPr id="28685" name="WordArt 13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8001000" cy="1008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华文行楷"/>
                <a:ea typeface="华文行楷"/>
              </a:rPr>
              <a:t>世界是你们的</a:t>
            </a:r>
            <a:r>
              <a:rPr lang="en-US" altLang="zh-C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华文行楷"/>
                <a:ea typeface="华文行楷"/>
              </a:rPr>
              <a:t>,</a:t>
            </a:r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华文行楷"/>
                <a:ea typeface="华文行楷"/>
              </a:rPr>
              <a:t>我听你说</a:t>
            </a:r>
          </a:p>
        </p:txBody>
      </p: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381000" y="48768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（</a:t>
            </a:r>
            <a:r>
              <a:rPr kumimoji="1" lang="en-US" altLang="zh-CN" sz="2400" b="1">
                <a:latin typeface="楷体_GB2312" pitchFamily="49" charset="-122"/>
                <a:ea typeface="楷体_GB2312" pitchFamily="49" charset="-122"/>
              </a:rPr>
              <a:t>6</a:t>
            </a: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>
                <a:ea typeface="黑体" panose="02010609060101010101" pitchFamily="49" charset="-122"/>
              </a:rPr>
              <a:t>某射击运动员射击一次，命中靶心。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334000" y="2209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必然事件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477000" y="2667000"/>
            <a:ext cx="212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</a:rPr>
              <a:t>随机事件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715000" y="3124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随机事件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270625" y="3651250"/>
            <a:ext cx="173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</a:rPr>
              <a:t>不可能事件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743200" y="4495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随机事件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6248400" y="4876800"/>
            <a:ext cx="219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</a:rPr>
              <a:t>随机事件</a:t>
            </a:r>
          </a:p>
        </p:txBody>
      </p:sp>
      <p:pic>
        <p:nvPicPr>
          <p:cNvPr id="20496" name="Picture 16" descr="铃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18" descr="tree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626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Text Box 21"/>
          <p:cNvSpPr txBox="1">
            <a:spLocks noChangeArrowheads="1"/>
          </p:cNvSpPr>
          <p:nvPr/>
        </p:nvSpPr>
        <p:spPr bwMode="auto">
          <a:xfrm>
            <a:off x="533400" y="5410200"/>
            <a:ext cx="64770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、请同学们举出一个现实生活中随机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事件的例子 。</a:t>
            </a:r>
          </a:p>
        </p:txBody>
      </p:sp>
      <p:sp>
        <p:nvSpPr>
          <p:cNvPr id="28694" name="AutoShape 22"/>
          <p:cNvSpPr>
            <a:spLocks noChangeArrowheads="1"/>
          </p:cNvSpPr>
          <p:nvPr/>
        </p:nvSpPr>
        <p:spPr bwMode="auto">
          <a:xfrm>
            <a:off x="6781800" y="5486400"/>
            <a:ext cx="1066800" cy="533400"/>
          </a:xfrm>
          <a:prstGeom prst="cloudCallout">
            <a:avLst>
              <a:gd name="adj1" fmla="val 39139"/>
              <a:gd name="adj2" fmla="val 3303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F3300"/>
                </a:solidFill>
              </a:rPr>
              <a:t>加油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04445 " pathEditMode="relative" ptsTypes="AA">
                                      <p:cBhvr>
                                        <p:cTn id="6" dur="2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  <p:bldP spid="28681" grpId="0"/>
      <p:bldP spid="28682" grpId="0"/>
      <p:bldP spid="28683" grpId="0"/>
      <p:bldP spid="28684" grpId="0"/>
      <p:bldP spid="28687" grpId="0"/>
      <p:bldP spid="286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/>
          <a:lstStyle/>
          <a:p>
            <a:pPr algn="l" eaLnBrk="1" hangingPunct="1"/>
            <a:r>
              <a:rPr lang="zh-CN" altLang="en-US" sz="3200" b="1">
                <a:solidFill>
                  <a:srgbClr val="FF3300"/>
                </a:solidFill>
                <a:ea typeface="黑体" panose="02010609060101010101" pitchFamily="49" charset="-122"/>
              </a:rPr>
              <a:t>活动五：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盒子中装有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个黄球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个白球，这些球形状、大小、质地等完全相同，在看不到球的条件下，随机地从袋子中摸出一个球。你想一下：究竟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9750" y="1916113"/>
            <a:ext cx="8208963" cy="1296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000000"/>
                </a:solidFill>
                <a:ea typeface="黑体" panose="02010609060101010101" pitchFamily="49" charset="-122"/>
              </a:rPr>
              <a:t>⑴</a:t>
            </a:r>
            <a:r>
              <a:rPr lang="zh-CN" altLang="en-US" sz="2800" b="1">
                <a:solidFill>
                  <a:srgbClr val="000000"/>
                </a:solidFill>
                <a:ea typeface="黑体" panose="02010609060101010101" pitchFamily="49" charset="-122"/>
              </a:rPr>
              <a:t>摸出的这个球是白球还是黄球？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sz="2800" b="1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sz="2400" b="1">
              <a:ea typeface="黑体" panose="02010609060101010101" pitchFamily="49" charset="-122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sz="2400" b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sz="1600" b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00"/>
                </a:solidFill>
                <a:ea typeface="黑体" panose="02010609060101010101" pitchFamily="49" charset="-122"/>
              </a:rPr>
              <a:t>⑵如果两种球都有可能被摸出，那么“摸出黄球”和“摸出白球”的可能性一样大吗？</a:t>
            </a:r>
          </a:p>
          <a:p>
            <a:pPr eaLnBrk="1" hangingPunct="1">
              <a:lnSpc>
                <a:spcPct val="80000"/>
              </a:lnSpc>
            </a:pPr>
            <a:endParaRPr lang="zh-CN" altLang="en-US" sz="2800" b="1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endParaRPr lang="zh-CN" altLang="en-US" sz="2800" b="1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800" b="1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33400" y="2514600"/>
            <a:ext cx="830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3300"/>
                </a:solidFill>
              </a:rPr>
              <a:t>可能是白球，也有可能是黄球</a:t>
            </a:r>
            <a:r>
              <a:rPr lang="en-US" altLang="zh-CN" sz="2800" b="1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4724400"/>
            <a:ext cx="8953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00"/>
                </a:solidFill>
              </a:rPr>
              <a:t>      </a:t>
            </a:r>
            <a:r>
              <a:rPr lang="zh-CN" altLang="en-US" sz="2800" b="1">
                <a:solidFill>
                  <a:srgbClr val="FF3300"/>
                </a:solidFill>
              </a:rPr>
              <a:t>由于两种球的数量不等，所以摸出白球的可能性小。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1752600" y="2971800"/>
            <a:ext cx="6781800" cy="1524000"/>
          </a:xfrm>
          <a:prstGeom prst="cloudCallout">
            <a:avLst>
              <a:gd name="adj1" fmla="val 30523"/>
              <a:gd name="adj2" fmla="val 6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FF3300"/>
                </a:solidFill>
              </a:rPr>
              <a:t>随机事件发生可能性有大小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6172200" y="5257800"/>
            <a:ext cx="2362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838200" y="3429000"/>
            <a:ext cx="7315200" cy="2133600"/>
          </a:xfrm>
          <a:prstGeom prst="wedgeRoundRectCallout">
            <a:avLst>
              <a:gd name="adj1" fmla="val -26583"/>
              <a:gd name="adj2" fmla="val 274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000000"/>
                </a:solidFill>
              </a:rPr>
              <a:t>你们再想一想，不同的随机事件发生的可能性会不会相同呢？</a:t>
            </a:r>
          </a:p>
        </p:txBody>
      </p:sp>
    </p:spTree>
    <p:custDataLst>
      <p:tags r:id="rId1"/>
    </p:custData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  <p:bldP spid="29703" grpId="0" animBg="1"/>
      <p:bldP spid="29706" grpId="0" animBg="1"/>
      <p:bldP spid="297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1295400"/>
            <a:ext cx="8424862" cy="1143000"/>
          </a:xfrm>
        </p:spPr>
        <p:txBody>
          <a:bodyPr/>
          <a:lstStyle/>
          <a:p>
            <a:pPr algn="l" eaLnBrk="1" hangingPunct="1"/>
            <a:r>
              <a:rPr lang="zh-CN" altLang="en-US" sz="3200" b="1">
                <a:solidFill>
                  <a:srgbClr val="000000"/>
                </a:solidFill>
              </a:rPr>
              <a:t>通过从盒中摸球的实验，有谁可用课本一句</a:t>
            </a:r>
            <a:br>
              <a:rPr lang="zh-CN" altLang="en-US" sz="3200" b="1">
                <a:solidFill>
                  <a:srgbClr val="000000"/>
                </a:solidFill>
              </a:rPr>
            </a:br>
            <a:r>
              <a:rPr lang="zh-CN" altLang="en-US" sz="3200" b="1">
                <a:solidFill>
                  <a:srgbClr val="000000"/>
                </a:solidFill>
              </a:rPr>
              <a:t>话总结随机事件发生的可能性的特点呢？</a:t>
            </a:r>
          </a:p>
        </p:txBody>
      </p:sp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25908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大家议一议！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2743200"/>
            <a:ext cx="839152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/>
              <a:t>一般地，</a:t>
            </a:r>
          </a:p>
          <a:p>
            <a:pPr eaLnBrk="1" hangingPunct="1"/>
            <a:r>
              <a:rPr lang="en-US" altLang="zh-CN" sz="3600" b="1">
                <a:solidFill>
                  <a:srgbClr val="FF3300"/>
                </a:solidFill>
              </a:rPr>
              <a:t>1</a:t>
            </a:r>
            <a:r>
              <a:rPr lang="zh-CN" altLang="en-US" sz="3600" b="1">
                <a:solidFill>
                  <a:srgbClr val="FF3300"/>
                </a:solidFill>
              </a:rPr>
              <a:t>、随机事件发生的可能性是</a:t>
            </a:r>
            <a:r>
              <a:rPr lang="zh-CN" altLang="en-US" sz="3600" b="1">
                <a:solidFill>
                  <a:srgbClr val="000000"/>
                </a:solidFill>
              </a:rPr>
              <a:t>有大小的</a:t>
            </a:r>
            <a:r>
              <a:rPr lang="zh-CN" altLang="en-US" sz="3600" b="1">
                <a:solidFill>
                  <a:srgbClr val="FF3300"/>
                </a:solidFill>
              </a:rPr>
              <a:t>，</a:t>
            </a:r>
          </a:p>
          <a:p>
            <a:pPr eaLnBrk="1" hangingPunct="1"/>
            <a:r>
              <a:rPr lang="zh-CN" altLang="en-US" sz="3600" b="1">
                <a:solidFill>
                  <a:srgbClr val="FF3300"/>
                </a:solidFill>
              </a:rPr>
              <a:t>   </a:t>
            </a:r>
            <a:r>
              <a:rPr lang="zh-CN" altLang="en-US" sz="3600" b="1">
                <a:solidFill>
                  <a:srgbClr val="000000"/>
                </a:solidFill>
              </a:rPr>
              <a:t>不同</a:t>
            </a:r>
            <a:r>
              <a:rPr lang="zh-CN" altLang="en-US" sz="3600" b="1">
                <a:solidFill>
                  <a:srgbClr val="FF3300"/>
                </a:solidFill>
              </a:rPr>
              <a:t>的随机事件发生的可能性的大小 </a:t>
            </a:r>
          </a:p>
          <a:p>
            <a:pPr eaLnBrk="1" hangingPunct="1"/>
            <a:r>
              <a:rPr lang="zh-CN" altLang="en-US" sz="3600" b="1">
                <a:solidFill>
                  <a:srgbClr val="FF3300"/>
                </a:solidFill>
              </a:rPr>
              <a:t>     有可能</a:t>
            </a:r>
            <a:r>
              <a:rPr lang="zh-CN" altLang="en-US" sz="3600" b="1">
                <a:solidFill>
                  <a:srgbClr val="000000"/>
                </a:solidFill>
              </a:rPr>
              <a:t>不同</a:t>
            </a:r>
            <a:r>
              <a:rPr lang="zh-CN" altLang="en-US" sz="3600" b="1">
                <a:solidFill>
                  <a:srgbClr val="FF3300"/>
                </a:solidFill>
              </a:rPr>
              <a:t>。</a:t>
            </a:r>
          </a:p>
          <a:p>
            <a:pPr eaLnBrk="1" hangingPunct="1"/>
            <a:endParaRPr lang="en-US" altLang="zh-CN" sz="3600" b="1">
              <a:solidFill>
                <a:srgbClr val="FF3300"/>
              </a:solidFill>
            </a:endParaRPr>
          </a:p>
        </p:txBody>
      </p:sp>
      <p:pic>
        <p:nvPicPr>
          <p:cNvPr id="22533" name="Picture 5" descr="2005081919365089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19050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69119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</a:rPr>
              <a:t>★</a:t>
            </a:r>
            <a:r>
              <a:rPr lang="zh-CN" altLang="en-US" sz="3200" b="1"/>
              <a:t>盒中有</a:t>
            </a:r>
            <a:r>
              <a:rPr lang="en-US" altLang="zh-CN" sz="3200" b="1"/>
              <a:t>4</a:t>
            </a:r>
            <a:r>
              <a:rPr lang="zh-CN" altLang="en-US" sz="3200" b="1"/>
              <a:t>个黄球，</a:t>
            </a:r>
            <a:r>
              <a:rPr lang="en-US" altLang="zh-CN" sz="3200" b="1"/>
              <a:t>2</a:t>
            </a:r>
            <a:r>
              <a:rPr lang="zh-CN" altLang="en-US" sz="3200" b="1"/>
              <a:t>个白球，这些球的形状、大小、质地等完全相同。在看不到球的条件下，</a:t>
            </a:r>
            <a:r>
              <a:rPr lang="zh-CN" altLang="en-US" sz="3200" b="1">
                <a:solidFill>
                  <a:srgbClr val="FF3300"/>
                </a:solidFill>
              </a:rPr>
              <a:t>要使摸出白球和黄球的可能性一样大</a:t>
            </a:r>
            <a:r>
              <a:rPr lang="en-US" altLang="zh-CN" sz="3200" b="1">
                <a:solidFill>
                  <a:srgbClr val="FF3300"/>
                </a:solidFill>
              </a:rPr>
              <a:t>,</a:t>
            </a:r>
            <a:r>
              <a:rPr lang="zh-CN" altLang="en-US" sz="3200" b="1">
                <a:solidFill>
                  <a:srgbClr val="FF3300"/>
                </a:solidFill>
              </a:rPr>
              <a:t>你有什么办法吗</a:t>
            </a:r>
            <a:r>
              <a:rPr lang="en-US" altLang="zh-CN" sz="3200" b="1">
                <a:solidFill>
                  <a:srgbClr val="FF3300"/>
                </a:solidFill>
              </a:rPr>
              <a:t>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750" y="4149725"/>
            <a:ext cx="8137525" cy="1655763"/>
            <a:chOff x="385" y="2341"/>
            <a:chExt cx="5126" cy="1043"/>
          </a:xfrm>
        </p:grpSpPr>
        <p:grpSp>
          <p:nvGrpSpPr>
            <p:cNvPr id="23559" name="Group 4"/>
            <p:cNvGrpSpPr>
              <a:grpSpLocks/>
            </p:cNvGrpSpPr>
            <p:nvPr/>
          </p:nvGrpSpPr>
          <p:grpSpPr bwMode="auto">
            <a:xfrm>
              <a:off x="385" y="2341"/>
              <a:ext cx="5126" cy="1043"/>
              <a:chOff x="704" y="2523"/>
              <a:chExt cx="2494" cy="453"/>
            </a:xfrm>
          </p:grpSpPr>
          <p:sp>
            <p:nvSpPr>
              <p:cNvPr id="80901" name="Rectangle 5"/>
              <p:cNvSpPr>
                <a:spLocks noChangeArrowheads="1"/>
              </p:cNvSpPr>
              <p:nvPr/>
            </p:nvSpPr>
            <p:spPr bwMode="auto">
              <a:xfrm>
                <a:off x="704" y="2523"/>
                <a:ext cx="2494" cy="45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80902" name="Oval 6"/>
              <p:cNvSpPr>
                <a:spLocks noChangeArrowheads="1"/>
              </p:cNvSpPr>
              <p:nvPr/>
            </p:nvSpPr>
            <p:spPr bwMode="auto">
              <a:xfrm>
                <a:off x="887" y="2715"/>
                <a:ext cx="88" cy="80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45791" dir="2021404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975" y="2704"/>
              <a:ext cx="442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3300"/>
                  </a:solidFill>
                </a:rPr>
                <a:t>关键</a:t>
              </a:r>
              <a:r>
                <a:rPr lang="en-US" altLang="zh-CN" sz="3200" b="1">
                  <a:solidFill>
                    <a:srgbClr val="FF3300"/>
                  </a:solidFill>
                </a:rPr>
                <a:t>:</a:t>
              </a:r>
              <a:r>
                <a:rPr lang="zh-CN" altLang="en-US" sz="3200" b="1">
                  <a:solidFill>
                    <a:srgbClr val="FF3300"/>
                  </a:solidFill>
                </a:rPr>
                <a:t>使盒中黄球和白球的数目相同</a:t>
              </a:r>
              <a:r>
                <a:rPr lang="en-US" altLang="zh-CN" sz="3200" b="1">
                  <a:solidFill>
                    <a:srgbClr val="FF3300"/>
                  </a:solidFill>
                </a:rPr>
                <a:t>.</a:t>
              </a:r>
            </a:p>
          </p:txBody>
        </p:sp>
      </p:grpSp>
      <p:sp>
        <p:nvSpPr>
          <p:cNvPr id="23556" name="WordArt 8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1676400" cy="8683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探究活动</a:t>
            </a:r>
          </a:p>
        </p:txBody>
      </p:sp>
      <p:pic>
        <p:nvPicPr>
          <p:cNvPr id="23557" name="Picture 9" descr="2005081919365089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19050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gif003[1]">
            <a:hlinkClick r:id="" action="ppaction://hlinkshowjump?jump=la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7381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73914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</a:rPr>
              <a:t>想一想：如图，标有四种颜色的转盘，甲、乙两人做转盘游戏，每人转动一次转盘，规定指针落在红色区域则甲胜，落在黑色区域则乙胜，这游戏公平吗？谈谈你的理由。</a:t>
            </a:r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90800"/>
            <a:ext cx="18954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533400" y="2743200"/>
            <a:ext cx="60198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答：不公平。理由如下：                转盘中，红色区域的面积比黑色区域的面积大，指针落在红色区域的可能性比落在黑色区域的可能性大，因此，甲获胜的可能更大。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685800" y="4876800"/>
            <a:ext cx="754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</a:rPr>
              <a:t>如果要想游戏公平，你有好方法吗？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838200" y="5638800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关键：指针所对面积区域相等。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4" grpId="0"/>
      <p:bldP spid="147465" grpId="0"/>
      <p:bldP spid="1474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895600" y="304800"/>
            <a:ext cx="2447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66FF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b="1" u="sng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练一练</a:t>
            </a:r>
          </a:p>
        </p:txBody>
      </p:sp>
      <p:sp>
        <p:nvSpPr>
          <p:cNvPr id="89091" name="WordArt 3"/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1439863" cy="7921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活动</a:t>
            </a:r>
            <a:r>
              <a:rPr lang="en-US" altLang="zh-CN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6</a:t>
            </a:r>
            <a:endParaRPr lang="zh-CN" altLang="en-US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763270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1</a:t>
            </a:r>
            <a:r>
              <a:rPr lang="zh-CN" altLang="en-US" sz="2800" b="1">
                <a:solidFill>
                  <a:srgbClr val="000000"/>
                </a:solidFill>
              </a:rPr>
              <a:t>、说一说下列事件哪些是必然事件？哪些是不可能事件？哪些是随机事件？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（</a:t>
            </a:r>
            <a:r>
              <a:rPr lang="en-US" altLang="zh-CN" sz="2800" b="1">
                <a:solidFill>
                  <a:srgbClr val="000000"/>
                </a:solidFill>
              </a:rPr>
              <a:t>1</a:t>
            </a:r>
            <a:r>
              <a:rPr lang="zh-CN" altLang="en-US" sz="2800" b="1">
                <a:solidFill>
                  <a:srgbClr val="000000"/>
                </a:solidFill>
              </a:rPr>
              <a:t>）地球上抛向空中的球会下落。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（</a:t>
            </a:r>
            <a:r>
              <a:rPr lang="en-US" altLang="zh-CN" sz="2800" b="1">
                <a:solidFill>
                  <a:srgbClr val="000000"/>
                </a:solidFill>
              </a:rPr>
              <a:t>2</a:t>
            </a:r>
            <a:r>
              <a:rPr lang="zh-CN" altLang="en-US" sz="2800" b="1">
                <a:solidFill>
                  <a:srgbClr val="000000"/>
                </a:solidFill>
              </a:rPr>
              <a:t>）度量三角形的内角和，结果是</a:t>
            </a:r>
            <a:r>
              <a:rPr lang="en-US" altLang="zh-CN" sz="2800" b="1">
                <a:solidFill>
                  <a:srgbClr val="000000"/>
                </a:solidFill>
              </a:rPr>
              <a:t>360</a:t>
            </a:r>
            <a:r>
              <a:rPr lang="zh-CN" altLang="en-US" sz="2800" b="1">
                <a:solidFill>
                  <a:srgbClr val="000000"/>
                </a:solidFill>
              </a:rPr>
              <a:t>度。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（</a:t>
            </a:r>
            <a:r>
              <a:rPr lang="en-US" altLang="zh-CN" sz="2800" b="1">
                <a:solidFill>
                  <a:srgbClr val="000000"/>
                </a:solidFill>
              </a:rPr>
              <a:t>3</a:t>
            </a:r>
            <a:r>
              <a:rPr lang="zh-CN" altLang="en-US" sz="2800" b="1">
                <a:solidFill>
                  <a:srgbClr val="000000"/>
                </a:solidFill>
              </a:rPr>
              <a:t>）经过城市中一有交通信号灯的路口，遇到                               红灯。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" y="4419600"/>
            <a:ext cx="86868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</a:rPr>
              <a:t>2</a:t>
            </a:r>
            <a:r>
              <a:rPr lang="zh-CN" altLang="en-US" sz="2800" b="1">
                <a:solidFill>
                  <a:srgbClr val="000000"/>
                </a:solidFill>
              </a:rPr>
              <a:t>、想一想：已知地球上陆地面积与海洋面积之比为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  </a:t>
            </a:r>
            <a:r>
              <a:rPr lang="en-US" altLang="zh-CN" sz="2800" b="1">
                <a:solidFill>
                  <a:srgbClr val="000000"/>
                </a:solidFill>
              </a:rPr>
              <a:t>3:7</a:t>
            </a:r>
            <a:r>
              <a:rPr lang="zh-CN" altLang="en-US" sz="2800" b="1">
                <a:solidFill>
                  <a:srgbClr val="000000"/>
                </a:solidFill>
              </a:rPr>
              <a:t>，如果宇宙中飞来一块陨石落在地球上，可能性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  大的是“落在海洋里”还是“落在陆地上”。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5943600" y="2133600"/>
            <a:ext cx="1887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必然事件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7162800" y="2819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</a:rPr>
              <a:t>不可能事件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1828800" y="3810000"/>
            <a:ext cx="2924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随机事件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6934200" y="57150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落在海洋里</a:t>
            </a:r>
          </a:p>
        </p:txBody>
      </p:sp>
      <p:pic>
        <p:nvPicPr>
          <p:cNvPr id="25610" name="Picture 10" descr="67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gif003[1]">
            <a:hlinkClick r:id="" action="ppaction://hlinkshowjump?jump=las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381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  <p:bldP spid="89095" grpId="0"/>
      <p:bldP spid="89096" grpId="0"/>
      <p:bldP spid="890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3242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5800725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2667000" cy="1676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69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给你讲个故事吧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3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358140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天有不测风云</a:t>
            </a:r>
          </a:p>
        </p:txBody>
      </p:sp>
      <p:pic>
        <p:nvPicPr>
          <p:cNvPr id="33796" name="天气3.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8600" y="1447800"/>
            <a:ext cx="8915400" cy="5410200"/>
            <a:chOff x="144" y="912"/>
            <a:chExt cx="5616" cy="3408"/>
          </a:xfrm>
        </p:grpSpPr>
        <p:grpSp>
          <p:nvGrpSpPr>
            <p:cNvPr id="9224" name="Group 5"/>
            <p:cNvGrpSpPr>
              <a:grpSpLocks/>
            </p:cNvGrpSpPr>
            <p:nvPr/>
          </p:nvGrpSpPr>
          <p:grpSpPr bwMode="auto">
            <a:xfrm>
              <a:off x="144" y="912"/>
              <a:ext cx="2352" cy="1638"/>
              <a:chOff x="567" y="300"/>
              <a:chExt cx="2404" cy="1925"/>
            </a:xfrm>
          </p:grpSpPr>
          <p:pic>
            <p:nvPicPr>
              <p:cNvPr id="9234" name="Picture 6" descr="QH_015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" y="300"/>
                <a:ext cx="2404" cy="1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5" name="Text Box 7"/>
              <p:cNvSpPr txBox="1">
                <a:spLocks noChangeArrowheads="1"/>
              </p:cNvSpPr>
              <p:nvPr/>
            </p:nvSpPr>
            <p:spPr bwMode="auto">
              <a:xfrm>
                <a:off x="1111" y="1796"/>
                <a:ext cx="1270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rgbClr val="FF0000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     </a:t>
                </a:r>
                <a:r>
                  <a:rPr lang="zh-CN" altLang="en-US" sz="3200" b="1">
                    <a:solidFill>
                      <a:srgbClr val="FF0000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刮风</a:t>
                </a:r>
              </a:p>
            </p:txBody>
          </p:sp>
        </p:grpSp>
        <p:grpSp>
          <p:nvGrpSpPr>
            <p:cNvPr id="9225" name="Group 8"/>
            <p:cNvGrpSpPr>
              <a:grpSpLocks/>
            </p:cNvGrpSpPr>
            <p:nvPr/>
          </p:nvGrpSpPr>
          <p:grpSpPr bwMode="auto">
            <a:xfrm>
              <a:off x="144" y="2564"/>
              <a:ext cx="2352" cy="1756"/>
              <a:chOff x="3198" y="391"/>
              <a:chExt cx="1745" cy="1952"/>
            </a:xfrm>
          </p:grpSpPr>
          <p:pic>
            <p:nvPicPr>
              <p:cNvPr id="9232" name="Picture 9" descr="yu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8" y="391"/>
                <a:ext cx="1745" cy="1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3" name="Text Box 10"/>
              <p:cNvSpPr txBox="1">
                <a:spLocks noChangeArrowheads="1"/>
              </p:cNvSpPr>
              <p:nvPr/>
            </p:nvSpPr>
            <p:spPr bwMode="auto">
              <a:xfrm>
                <a:off x="3334" y="1979"/>
                <a:ext cx="1270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0000"/>
                    </a:solidFill>
                    <a:ea typeface="隶书" panose="02010509060101010101" pitchFamily="49" charset="-122"/>
                  </a:rPr>
                  <a:t>          </a:t>
                </a:r>
                <a:r>
                  <a:rPr lang="zh-CN" altLang="en-US" sz="2800" b="1">
                    <a:solidFill>
                      <a:srgbClr val="FF0000"/>
                    </a:solidFill>
                    <a:ea typeface="隶书" panose="02010509060101010101" pitchFamily="49" charset="-122"/>
                  </a:rPr>
                  <a:t>下雨</a:t>
                </a:r>
              </a:p>
            </p:txBody>
          </p:sp>
        </p:grpSp>
        <p:grpSp>
          <p:nvGrpSpPr>
            <p:cNvPr id="9226" name="Group 11"/>
            <p:cNvGrpSpPr>
              <a:grpSpLocks/>
            </p:cNvGrpSpPr>
            <p:nvPr/>
          </p:nvGrpSpPr>
          <p:grpSpPr bwMode="auto">
            <a:xfrm>
              <a:off x="2544" y="1920"/>
              <a:ext cx="1488" cy="2251"/>
              <a:chOff x="1202" y="2296"/>
              <a:chExt cx="883" cy="1553"/>
            </a:xfrm>
          </p:grpSpPr>
          <p:sp>
            <p:nvSpPr>
              <p:cNvPr id="9230" name="Text Box 12"/>
              <p:cNvSpPr txBox="1">
                <a:spLocks noChangeArrowheads="1"/>
              </p:cNvSpPr>
              <p:nvPr/>
            </p:nvSpPr>
            <p:spPr bwMode="auto">
              <a:xfrm>
                <a:off x="1247" y="3570"/>
                <a:ext cx="771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3600" b="1">
                    <a:solidFill>
                      <a:srgbClr val="FF0000"/>
                    </a:solidFill>
                    <a:ea typeface="隶书" panose="02010509060101010101" pitchFamily="49" charset="-122"/>
                  </a:rPr>
                  <a:t>闪电</a:t>
                </a:r>
              </a:p>
            </p:txBody>
          </p:sp>
          <p:pic>
            <p:nvPicPr>
              <p:cNvPr id="9231" name="Picture 13" descr="QH_006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2" y="2296"/>
                <a:ext cx="883" cy="1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27" name="Group 14"/>
            <p:cNvGrpSpPr>
              <a:grpSpLocks/>
            </p:cNvGrpSpPr>
            <p:nvPr/>
          </p:nvGrpSpPr>
          <p:grpSpPr bwMode="auto">
            <a:xfrm>
              <a:off x="4074" y="1920"/>
              <a:ext cx="1686" cy="2294"/>
              <a:chOff x="3334" y="2432"/>
              <a:chExt cx="1542" cy="1432"/>
            </a:xfrm>
          </p:grpSpPr>
          <p:sp>
            <p:nvSpPr>
              <p:cNvPr id="9228" name="Text Box 15"/>
              <p:cNvSpPr txBox="1">
                <a:spLocks noChangeArrowheads="1"/>
              </p:cNvSpPr>
              <p:nvPr/>
            </p:nvSpPr>
            <p:spPr bwMode="auto">
              <a:xfrm>
                <a:off x="3742" y="3612"/>
                <a:ext cx="113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3600" b="1">
                    <a:solidFill>
                      <a:srgbClr val="FF0000"/>
                    </a:solidFill>
                    <a:ea typeface="隶书" panose="02010509060101010101" pitchFamily="49" charset="-122"/>
                  </a:rPr>
                  <a:t>天晴</a:t>
                </a:r>
              </a:p>
            </p:txBody>
          </p:sp>
          <p:pic>
            <p:nvPicPr>
              <p:cNvPr id="9229" name="Picture 16" descr="太阳">
                <a:hlinkClick r:id="rId7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4" y="2432"/>
                <a:ext cx="1451" cy="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447800" y="3048000"/>
            <a:ext cx="6335713" cy="1943100"/>
            <a:chOff x="1066" y="1344"/>
            <a:chExt cx="3991" cy="1224"/>
          </a:xfrm>
        </p:grpSpPr>
        <p:sp>
          <p:nvSpPr>
            <p:cNvPr id="9222" name="Rectangle 22"/>
            <p:cNvSpPr>
              <a:spLocks noChangeArrowheads="1"/>
            </p:cNvSpPr>
            <p:nvPr/>
          </p:nvSpPr>
          <p:spPr bwMode="auto">
            <a:xfrm>
              <a:off x="1066" y="1344"/>
              <a:ext cx="3991" cy="122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23" name="Text Box 23"/>
            <p:cNvSpPr txBox="1">
              <a:spLocks noChangeArrowheads="1"/>
            </p:cNvSpPr>
            <p:nvPr/>
          </p:nvSpPr>
          <p:spPr bwMode="auto">
            <a:xfrm>
              <a:off x="1202" y="1525"/>
              <a:ext cx="3765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32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例如：天气预报说明天降水的概率为</a:t>
              </a:r>
              <a:r>
                <a:rPr kumimoji="1" lang="en-US" altLang="zh-CN" sz="32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90%</a:t>
              </a:r>
              <a:r>
                <a:rPr kumimoji="1" lang="zh-CN" altLang="en-US" sz="32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，就意味明天很大可能下雨。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3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6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79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24175"/>
            <a:ext cx="1647825" cy="6762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0"/>
            <a:ext cx="35814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80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350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33CC"/>
                </a:solidFill>
              </a:rPr>
              <a:t>请你想一想？</a:t>
            </a:r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228600" y="3581400"/>
            <a:ext cx="8316913" cy="2500313"/>
            <a:chOff x="0" y="2256"/>
            <a:chExt cx="5239" cy="1575"/>
          </a:xfrm>
        </p:grpSpPr>
        <p:sp>
          <p:nvSpPr>
            <p:cNvPr id="27659" name="Text Box 8"/>
            <p:cNvSpPr txBox="1">
              <a:spLocks noChangeArrowheads="1"/>
            </p:cNvSpPr>
            <p:nvPr/>
          </p:nvSpPr>
          <p:spPr bwMode="auto">
            <a:xfrm>
              <a:off x="0" y="2256"/>
              <a:ext cx="440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 sz="2800" b="1"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sz="2800" b="1">
                  <a:latin typeface="楷体_GB2312" pitchFamily="49" charset="-122"/>
                  <a:ea typeface="楷体_GB2312" pitchFamily="49" charset="-122"/>
                </a:rPr>
                <a:t>）在</a:t>
              </a:r>
              <a:r>
                <a:rPr lang="zh-CN" altLang="en-US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法规</a:t>
              </a:r>
              <a:r>
                <a:rPr lang="zh-CN" altLang="en-US" sz="2800" b="1">
                  <a:latin typeface="楷体_GB2312" pitchFamily="49" charset="-122"/>
                  <a:ea typeface="楷体_GB2312" pitchFamily="49" charset="-122"/>
                </a:rPr>
                <a:t>中，大臣被处死是什么事件？</a:t>
              </a:r>
            </a:p>
          </p:txBody>
        </p:sp>
        <p:sp>
          <p:nvSpPr>
            <p:cNvPr id="27660" name="Text Box 9"/>
            <p:cNvSpPr txBox="1">
              <a:spLocks noChangeArrowheads="1"/>
            </p:cNvSpPr>
            <p:nvPr/>
          </p:nvSpPr>
          <p:spPr bwMode="auto">
            <a:xfrm>
              <a:off x="0" y="2880"/>
              <a:ext cx="496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 sz="2800" b="1"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 sz="2800" b="1">
                  <a:latin typeface="楷体_GB2312" pitchFamily="49" charset="-122"/>
                  <a:ea typeface="楷体_GB2312" pitchFamily="49" charset="-122"/>
                </a:rPr>
                <a:t>）在</a:t>
              </a:r>
              <a:r>
                <a:rPr lang="zh-CN" altLang="en-US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国王的阴谋</a:t>
              </a:r>
              <a:r>
                <a:rPr lang="zh-CN" altLang="en-US" sz="2800" b="1">
                  <a:latin typeface="楷体_GB2312" pitchFamily="49" charset="-122"/>
                  <a:ea typeface="楷体_GB2312" pitchFamily="49" charset="-122"/>
                </a:rPr>
                <a:t>中，大臣被处死是什么事件？</a:t>
              </a:r>
            </a:p>
          </p:txBody>
        </p:sp>
        <p:sp>
          <p:nvSpPr>
            <p:cNvPr id="27661" name="Text Box 10"/>
            <p:cNvSpPr txBox="1">
              <a:spLocks noChangeArrowheads="1"/>
            </p:cNvSpPr>
            <p:nvPr/>
          </p:nvSpPr>
          <p:spPr bwMode="auto">
            <a:xfrm>
              <a:off x="0" y="3504"/>
              <a:ext cx="5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 sz="2800" b="1"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 sz="2800" b="1">
                  <a:latin typeface="楷体_GB2312" pitchFamily="49" charset="-122"/>
                  <a:ea typeface="楷体_GB2312" pitchFamily="49" charset="-122"/>
                </a:rPr>
                <a:t>）在</a:t>
              </a:r>
              <a:r>
                <a:rPr lang="zh-CN" altLang="en-US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大臣的计策</a:t>
              </a:r>
              <a:r>
                <a:rPr lang="zh-CN" altLang="en-US" sz="2800" b="1">
                  <a:latin typeface="楷体_GB2312" pitchFamily="49" charset="-122"/>
                  <a:ea typeface="楷体_GB2312" pitchFamily="49" charset="-122"/>
                </a:rPr>
                <a:t>中，大臣被处死是什么事件？</a:t>
              </a:r>
              <a:r>
                <a:rPr lang="zh-CN" altLang="en-US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</a:p>
          </p:txBody>
        </p:sp>
      </p:grp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4419600" y="41148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随机事件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4267200" y="50292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必然事件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4038600" y="60198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不可能事件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7" grpId="0"/>
      <p:bldP spid="86028" grpId="0"/>
      <p:bldP spid="860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914400"/>
            <a:ext cx="8229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</a:rPr>
              <a:t>●</a:t>
            </a:r>
            <a:r>
              <a:rPr lang="zh-CN" altLang="en-US" sz="3200" b="1"/>
              <a:t>请你把这节课你学到了东西告诉你的同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     位，然后告诉老师？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2133600"/>
            <a:ext cx="6845300" cy="2663825"/>
            <a:chOff x="567" y="1797"/>
            <a:chExt cx="4312" cy="1678"/>
          </a:xfrm>
        </p:grpSpPr>
        <p:grpSp>
          <p:nvGrpSpPr>
            <p:cNvPr id="28681" name="Group 5"/>
            <p:cNvGrpSpPr>
              <a:grpSpLocks/>
            </p:cNvGrpSpPr>
            <p:nvPr/>
          </p:nvGrpSpPr>
          <p:grpSpPr bwMode="auto">
            <a:xfrm>
              <a:off x="1247" y="1797"/>
              <a:ext cx="3632" cy="1542"/>
              <a:chOff x="1247" y="1797"/>
              <a:chExt cx="3632" cy="1542"/>
            </a:xfrm>
          </p:grpSpPr>
          <p:sp>
            <p:nvSpPr>
              <p:cNvPr id="28685" name="Text Box 6"/>
              <p:cNvSpPr txBox="1">
                <a:spLocks noChangeArrowheads="1"/>
              </p:cNvSpPr>
              <p:nvPr/>
            </p:nvSpPr>
            <p:spPr bwMode="auto">
              <a:xfrm>
                <a:off x="1247" y="2059"/>
                <a:ext cx="318" cy="114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33CC"/>
                    </a:solidFill>
                  </a:rPr>
                  <a:t>现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endParaRPr lang="zh-CN" altLang="en-US" sz="2800" b="1">
                  <a:solidFill>
                    <a:srgbClr val="0033CC"/>
                  </a:solidFill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33CC"/>
                    </a:solidFill>
                  </a:rPr>
                  <a:t>象</a:t>
                </a:r>
              </a:p>
            </p:txBody>
          </p:sp>
          <p:sp>
            <p:nvSpPr>
              <p:cNvPr id="28686" name="Text Box 7"/>
              <p:cNvSpPr txBox="1">
                <a:spLocks noChangeArrowheads="1"/>
              </p:cNvSpPr>
              <p:nvPr/>
            </p:nvSpPr>
            <p:spPr bwMode="auto">
              <a:xfrm>
                <a:off x="3613" y="1918"/>
                <a:ext cx="1043" cy="3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33CC"/>
                    </a:solidFill>
                  </a:rPr>
                  <a:t>必然事件</a:t>
                </a:r>
              </a:p>
            </p:txBody>
          </p:sp>
          <p:sp>
            <p:nvSpPr>
              <p:cNvPr id="28687" name="Text Box 8"/>
              <p:cNvSpPr txBox="1">
                <a:spLocks noChangeArrowheads="1"/>
              </p:cNvSpPr>
              <p:nvPr/>
            </p:nvSpPr>
            <p:spPr bwMode="auto">
              <a:xfrm>
                <a:off x="3616" y="3006"/>
                <a:ext cx="1044" cy="3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33CC"/>
                    </a:solidFill>
                  </a:rPr>
                  <a:t>随机事件</a:t>
                </a:r>
              </a:p>
            </p:txBody>
          </p:sp>
          <p:sp>
            <p:nvSpPr>
              <p:cNvPr id="28688" name="Text Box 9"/>
              <p:cNvSpPr txBox="1">
                <a:spLocks noChangeArrowheads="1"/>
              </p:cNvSpPr>
              <p:nvPr/>
            </p:nvSpPr>
            <p:spPr bwMode="auto">
              <a:xfrm>
                <a:off x="3609" y="2459"/>
                <a:ext cx="1270" cy="3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33CC"/>
                    </a:solidFill>
                  </a:rPr>
                  <a:t>不可能事件</a:t>
                </a:r>
              </a:p>
            </p:txBody>
          </p:sp>
          <p:sp>
            <p:nvSpPr>
              <p:cNvPr id="28689" name="Text Box 10"/>
              <p:cNvSpPr txBox="1">
                <a:spLocks noChangeArrowheads="1"/>
              </p:cNvSpPr>
              <p:nvPr/>
            </p:nvSpPr>
            <p:spPr bwMode="auto">
              <a:xfrm>
                <a:off x="1837" y="1797"/>
                <a:ext cx="127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33CC"/>
                    </a:solidFill>
                  </a:rPr>
                  <a:t>一定会发生</a:t>
                </a:r>
              </a:p>
            </p:txBody>
          </p:sp>
          <p:sp>
            <p:nvSpPr>
              <p:cNvPr id="28690" name="Text Box 11"/>
              <p:cNvSpPr txBox="1">
                <a:spLocks noChangeArrowheads="1"/>
              </p:cNvSpPr>
              <p:nvPr/>
            </p:nvSpPr>
            <p:spPr bwMode="auto">
              <a:xfrm>
                <a:off x="1871" y="2865"/>
                <a:ext cx="127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33CC"/>
                    </a:solidFill>
                  </a:rPr>
                  <a:t>可能会发生</a:t>
                </a:r>
              </a:p>
            </p:txBody>
          </p:sp>
          <p:sp>
            <p:nvSpPr>
              <p:cNvPr id="28691" name="Text Box 12"/>
              <p:cNvSpPr txBox="1">
                <a:spLocks noChangeArrowheads="1"/>
              </p:cNvSpPr>
              <p:nvPr/>
            </p:nvSpPr>
            <p:spPr bwMode="auto">
              <a:xfrm>
                <a:off x="1833" y="2345"/>
                <a:ext cx="149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0033CC"/>
                    </a:solidFill>
                  </a:rPr>
                  <a:t>不可能会发生</a:t>
                </a:r>
              </a:p>
            </p:txBody>
          </p:sp>
          <p:sp>
            <p:nvSpPr>
              <p:cNvPr id="28692" name="Line 13"/>
              <p:cNvSpPr>
                <a:spLocks noChangeShapeType="1"/>
              </p:cNvSpPr>
              <p:nvPr/>
            </p:nvSpPr>
            <p:spPr bwMode="auto">
              <a:xfrm>
                <a:off x="1572" y="2108"/>
                <a:ext cx="204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3" name="Line 14"/>
              <p:cNvSpPr>
                <a:spLocks noChangeShapeType="1"/>
              </p:cNvSpPr>
              <p:nvPr/>
            </p:nvSpPr>
            <p:spPr bwMode="auto">
              <a:xfrm>
                <a:off x="1565" y="2649"/>
                <a:ext cx="204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4" name="Line 15"/>
              <p:cNvSpPr>
                <a:spLocks noChangeShapeType="1"/>
              </p:cNvSpPr>
              <p:nvPr/>
            </p:nvSpPr>
            <p:spPr bwMode="auto">
              <a:xfrm>
                <a:off x="1565" y="3165"/>
                <a:ext cx="204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682" name="Group 16"/>
            <p:cNvGrpSpPr>
              <a:grpSpLocks/>
            </p:cNvGrpSpPr>
            <p:nvPr/>
          </p:nvGrpSpPr>
          <p:grpSpPr bwMode="auto">
            <a:xfrm>
              <a:off x="567" y="1803"/>
              <a:ext cx="589" cy="1672"/>
              <a:chOff x="567" y="1803"/>
              <a:chExt cx="589" cy="1672"/>
            </a:xfrm>
          </p:grpSpPr>
          <p:sp>
            <p:nvSpPr>
              <p:cNvPr id="28683" name="Text Box 17"/>
              <p:cNvSpPr txBox="1">
                <a:spLocks noChangeArrowheads="1"/>
              </p:cNvSpPr>
              <p:nvPr/>
            </p:nvSpPr>
            <p:spPr bwMode="auto">
              <a:xfrm>
                <a:off x="567" y="1803"/>
                <a:ext cx="363" cy="1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zh-CN" altLang="en-US" sz="2800" b="1">
                    <a:solidFill>
                      <a:srgbClr val="FF3300"/>
                    </a:solidFill>
                    <a:ea typeface="黑体" panose="02010609060101010101" pitchFamily="49" charset="-122"/>
                  </a:rPr>
                  <a:t>在一定条件下</a:t>
                </a:r>
              </a:p>
            </p:txBody>
          </p:sp>
          <p:sp>
            <p:nvSpPr>
              <p:cNvPr id="28684" name="AutoShape 18"/>
              <p:cNvSpPr>
                <a:spLocks noChangeArrowheads="1"/>
              </p:cNvSpPr>
              <p:nvPr/>
            </p:nvSpPr>
            <p:spPr bwMode="auto">
              <a:xfrm>
                <a:off x="930" y="2614"/>
                <a:ext cx="226" cy="136"/>
              </a:xfrm>
              <a:prstGeom prst="rightArrow">
                <a:avLst>
                  <a:gd name="adj1" fmla="val 50000"/>
                  <a:gd name="adj2" fmla="val 4154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143000" y="4724400"/>
            <a:ext cx="7127875" cy="1655763"/>
            <a:chOff x="786" y="2795"/>
            <a:chExt cx="4490" cy="1043"/>
          </a:xfrm>
        </p:grpSpPr>
        <p:grpSp>
          <p:nvGrpSpPr>
            <p:cNvPr id="28677" name="Group 20"/>
            <p:cNvGrpSpPr>
              <a:grpSpLocks/>
            </p:cNvGrpSpPr>
            <p:nvPr/>
          </p:nvGrpSpPr>
          <p:grpSpPr bwMode="auto">
            <a:xfrm>
              <a:off x="786" y="2795"/>
              <a:ext cx="4490" cy="1043"/>
              <a:chOff x="704" y="2523"/>
              <a:chExt cx="2494" cy="453"/>
            </a:xfrm>
          </p:grpSpPr>
          <p:sp>
            <p:nvSpPr>
              <p:cNvPr id="83989" name="Rectangle 21"/>
              <p:cNvSpPr>
                <a:spLocks noChangeArrowheads="1"/>
              </p:cNvSpPr>
              <p:nvPr/>
            </p:nvSpPr>
            <p:spPr bwMode="auto">
              <a:xfrm>
                <a:off x="704" y="2523"/>
                <a:ext cx="2494" cy="45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83990" name="Oval 22"/>
              <p:cNvSpPr>
                <a:spLocks noChangeArrowheads="1"/>
              </p:cNvSpPr>
              <p:nvPr/>
            </p:nvSpPr>
            <p:spPr bwMode="auto">
              <a:xfrm>
                <a:off x="887" y="2715"/>
                <a:ext cx="88" cy="80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45791" dir="2021404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</p:grpSp>
        <p:sp>
          <p:nvSpPr>
            <p:cNvPr id="28678" name="Text Box 23"/>
            <p:cNvSpPr txBox="1">
              <a:spLocks noChangeArrowheads="1"/>
            </p:cNvSpPr>
            <p:nvPr/>
          </p:nvSpPr>
          <p:spPr bwMode="auto">
            <a:xfrm>
              <a:off x="1519" y="2886"/>
              <a:ext cx="3493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3300"/>
                  </a:solidFill>
                </a:rPr>
                <a:t>一般地</a:t>
              </a:r>
              <a:r>
                <a:rPr lang="en-US" altLang="zh-CN" sz="2800" b="1">
                  <a:solidFill>
                    <a:srgbClr val="FF3300"/>
                  </a:solidFill>
                </a:rPr>
                <a:t>,</a:t>
              </a:r>
              <a:r>
                <a:rPr lang="zh-CN" altLang="en-US" sz="2800" b="1">
                  <a:solidFill>
                    <a:srgbClr val="FF3300"/>
                  </a:solidFill>
                </a:rPr>
                <a:t>随机事件发生的可能性是有大小的</a:t>
              </a:r>
              <a:r>
                <a:rPr lang="en-US" altLang="zh-CN" sz="2800" b="1">
                  <a:solidFill>
                    <a:srgbClr val="FF3300"/>
                  </a:solidFill>
                </a:rPr>
                <a:t>,</a:t>
              </a:r>
              <a:r>
                <a:rPr lang="zh-CN" altLang="en-US" sz="2800" b="1">
                  <a:solidFill>
                    <a:srgbClr val="FF3300"/>
                  </a:solidFill>
                </a:rPr>
                <a:t>不同的随机事件发生的可能性的大小可能不同。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0"/>
          <p:cNvGrpSpPr>
            <a:grpSpLocks/>
          </p:cNvGrpSpPr>
          <p:nvPr/>
        </p:nvGrpSpPr>
        <p:grpSpPr bwMode="auto">
          <a:xfrm>
            <a:off x="381000" y="2133600"/>
            <a:ext cx="8326438" cy="1600200"/>
            <a:chOff x="240" y="1536"/>
            <a:chExt cx="5245" cy="1008"/>
          </a:xfrm>
        </p:grpSpPr>
        <p:grpSp>
          <p:nvGrpSpPr>
            <p:cNvPr id="29711" name="Group 6"/>
            <p:cNvGrpSpPr>
              <a:grpSpLocks/>
            </p:cNvGrpSpPr>
            <p:nvPr/>
          </p:nvGrpSpPr>
          <p:grpSpPr bwMode="auto">
            <a:xfrm>
              <a:off x="240" y="1536"/>
              <a:ext cx="1056" cy="1008"/>
              <a:chOff x="960" y="1104"/>
              <a:chExt cx="1213" cy="1008"/>
            </a:xfrm>
          </p:grpSpPr>
          <p:pic>
            <p:nvPicPr>
              <p:cNvPr id="29725" name="Picture 4" descr="复件 ynt03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1104"/>
                <a:ext cx="1213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6" name="Text Box 5"/>
              <p:cNvSpPr txBox="1">
                <a:spLocks noChangeArrowheads="1"/>
              </p:cNvSpPr>
              <p:nvPr/>
            </p:nvSpPr>
            <p:spPr bwMode="auto">
              <a:xfrm>
                <a:off x="1104" y="1344"/>
                <a:ext cx="1056" cy="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</a:t>
                </a:r>
                <a:r>
                  <a:rPr lang="zh-CN" altLang="en-US" sz="2400" b="1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个红球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10</a:t>
                </a:r>
                <a:r>
                  <a:rPr lang="zh-CN" altLang="en-US" sz="2400" b="1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个白球</a:t>
                </a:r>
              </a:p>
            </p:txBody>
          </p:sp>
        </p:grpSp>
        <p:grpSp>
          <p:nvGrpSpPr>
            <p:cNvPr id="29712" name="Group 19"/>
            <p:cNvGrpSpPr>
              <a:grpSpLocks/>
            </p:cNvGrpSpPr>
            <p:nvPr/>
          </p:nvGrpSpPr>
          <p:grpSpPr bwMode="auto">
            <a:xfrm>
              <a:off x="1296" y="1536"/>
              <a:ext cx="4189" cy="1008"/>
              <a:chOff x="1200" y="1536"/>
              <a:chExt cx="4189" cy="1008"/>
            </a:xfrm>
          </p:grpSpPr>
          <p:grpSp>
            <p:nvGrpSpPr>
              <p:cNvPr id="29713" name="Group 7"/>
              <p:cNvGrpSpPr>
                <a:grpSpLocks/>
              </p:cNvGrpSpPr>
              <p:nvPr/>
            </p:nvGrpSpPr>
            <p:grpSpPr bwMode="auto">
              <a:xfrm>
                <a:off x="1200" y="1536"/>
                <a:ext cx="1021" cy="1008"/>
                <a:chOff x="960" y="1104"/>
                <a:chExt cx="1213" cy="1008"/>
              </a:xfrm>
            </p:grpSpPr>
            <p:pic>
              <p:nvPicPr>
                <p:cNvPr id="29723" name="Picture 8" descr="复件 ynt037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0" y="1104"/>
                  <a:ext cx="1213" cy="1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2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104" y="1344"/>
                  <a:ext cx="1057" cy="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2</a:t>
                  </a:r>
                  <a:r>
                    <a:rPr lang="zh-CN" altLang="en-US" sz="2400" b="1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个红球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8</a:t>
                  </a:r>
                  <a:r>
                    <a:rPr lang="zh-CN" altLang="en-US" sz="2400" b="1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个白球</a:t>
                  </a:r>
                </a:p>
              </p:txBody>
            </p:sp>
          </p:grpSp>
          <p:grpSp>
            <p:nvGrpSpPr>
              <p:cNvPr id="29714" name="Group 10"/>
              <p:cNvGrpSpPr>
                <a:grpSpLocks/>
              </p:cNvGrpSpPr>
              <p:nvPr/>
            </p:nvGrpSpPr>
            <p:grpSpPr bwMode="auto">
              <a:xfrm>
                <a:off x="3264" y="1536"/>
                <a:ext cx="1021" cy="1008"/>
                <a:chOff x="960" y="1104"/>
                <a:chExt cx="1213" cy="1008"/>
              </a:xfrm>
            </p:grpSpPr>
            <p:pic>
              <p:nvPicPr>
                <p:cNvPr id="29721" name="Picture 11" descr="复件 ynt037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0" y="1104"/>
                  <a:ext cx="1213" cy="1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2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104" y="1344"/>
                  <a:ext cx="1056" cy="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9</a:t>
                  </a:r>
                  <a:r>
                    <a:rPr lang="zh-CN" altLang="en-US" sz="2400" b="1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个红球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1</a:t>
                  </a:r>
                  <a:r>
                    <a:rPr lang="zh-CN" altLang="en-US" sz="2400" b="1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个白球</a:t>
                  </a:r>
                </a:p>
              </p:txBody>
            </p:sp>
          </p:grpSp>
          <p:grpSp>
            <p:nvGrpSpPr>
              <p:cNvPr id="29715" name="Group 13"/>
              <p:cNvGrpSpPr>
                <a:grpSpLocks/>
              </p:cNvGrpSpPr>
              <p:nvPr/>
            </p:nvGrpSpPr>
            <p:grpSpPr bwMode="auto">
              <a:xfrm>
                <a:off x="2208" y="1536"/>
                <a:ext cx="1069" cy="1008"/>
                <a:chOff x="960" y="1104"/>
                <a:chExt cx="1213" cy="1008"/>
              </a:xfrm>
            </p:grpSpPr>
            <p:pic>
              <p:nvPicPr>
                <p:cNvPr id="29719" name="Picture 14" descr="复件 ynt037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0" y="1104"/>
                  <a:ext cx="1213" cy="1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2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04" y="1344"/>
                  <a:ext cx="1056" cy="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5</a:t>
                  </a:r>
                  <a:r>
                    <a:rPr lang="zh-CN" altLang="en-US" sz="2400" b="1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个红球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5</a:t>
                  </a:r>
                  <a:r>
                    <a:rPr lang="zh-CN" altLang="en-US" sz="2400" b="1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个白球</a:t>
                  </a:r>
                </a:p>
              </p:txBody>
            </p:sp>
          </p:grpSp>
          <p:grpSp>
            <p:nvGrpSpPr>
              <p:cNvPr id="29716" name="Group 16"/>
              <p:cNvGrpSpPr>
                <a:grpSpLocks/>
              </p:cNvGrpSpPr>
              <p:nvPr/>
            </p:nvGrpSpPr>
            <p:grpSpPr bwMode="auto">
              <a:xfrm>
                <a:off x="4272" y="1536"/>
                <a:ext cx="1117" cy="1008"/>
                <a:chOff x="960" y="1104"/>
                <a:chExt cx="1213" cy="1008"/>
              </a:xfrm>
            </p:grpSpPr>
            <p:pic>
              <p:nvPicPr>
                <p:cNvPr id="29717" name="Picture 17" descr="复件 ynt037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0" y="1104"/>
                  <a:ext cx="1213" cy="1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1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104" y="1344"/>
                  <a:ext cx="1056" cy="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10</a:t>
                  </a:r>
                  <a:r>
                    <a:rPr lang="zh-CN" altLang="en-US" sz="2400" b="1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个红球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 b="1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0</a:t>
                  </a:r>
                  <a:r>
                    <a:rPr lang="zh-CN" altLang="en-US" sz="2400" b="1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个白球</a:t>
                  </a:r>
                </a:p>
              </p:txBody>
            </p:sp>
          </p:grpSp>
        </p:grpSp>
      </p:grpSp>
      <p:sp>
        <p:nvSpPr>
          <p:cNvPr id="29699" name="Text Box 21"/>
          <p:cNvSpPr txBox="1">
            <a:spLocks noChangeArrowheads="1"/>
          </p:cNvSpPr>
          <p:nvPr/>
        </p:nvSpPr>
        <p:spPr bwMode="auto">
          <a:xfrm>
            <a:off x="1676400" y="685800"/>
            <a:ext cx="7467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1</a:t>
            </a:r>
            <a:r>
              <a:rPr lang="zh-CN" altLang="en-US" sz="2800" b="1"/>
              <a:t>、下面第一排表示各袋中球的情况，请你用第二排的语言来描述摸到红球的可能性的大小，并用线连起来。</a:t>
            </a:r>
          </a:p>
        </p:txBody>
      </p:sp>
      <p:sp>
        <p:nvSpPr>
          <p:cNvPr id="29700" name="Text Box 22"/>
          <p:cNvSpPr txBox="1">
            <a:spLocks noChangeArrowheads="1"/>
          </p:cNvSpPr>
          <p:nvPr/>
        </p:nvSpPr>
        <p:spPr bwMode="auto">
          <a:xfrm>
            <a:off x="457200" y="5105400"/>
            <a:ext cx="152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500" b="1">
                <a:solidFill>
                  <a:srgbClr val="0033CC"/>
                </a:solidFill>
              </a:rPr>
              <a:t>一定摸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2500" b="1">
                <a:solidFill>
                  <a:srgbClr val="0033CC"/>
                </a:solidFill>
              </a:rPr>
              <a:t>到红球</a:t>
            </a:r>
          </a:p>
        </p:txBody>
      </p:sp>
      <p:sp>
        <p:nvSpPr>
          <p:cNvPr id="29701" name="Text Box 23"/>
          <p:cNvSpPr txBox="1">
            <a:spLocks noChangeArrowheads="1"/>
          </p:cNvSpPr>
          <p:nvPr/>
        </p:nvSpPr>
        <p:spPr bwMode="auto">
          <a:xfrm>
            <a:off x="2209800" y="5105400"/>
            <a:ext cx="16049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500" b="1">
                <a:solidFill>
                  <a:srgbClr val="0033CC"/>
                </a:solidFill>
              </a:rPr>
              <a:t>很可能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500" b="1">
                <a:solidFill>
                  <a:srgbClr val="0033CC"/>
                </a:solidFill>
              </a:rPr>
              <a:t>摸到红球</a:t>
            </a:r>
          </a:p>
        </p:txBody>
      </p:sp>
      <p:sp>
        <p:nvSpPr>
          <p:cNvPr id="29702" name="Text Box 24"/>
          <p:cNvSpPr txBox="1">
            <a:spLocks noChangeArrowheads="1"/>
          </p:cNvSpPr>
          <p:nvPr/>
        </p:nvSpPr>
        <p:spPr bwMode="auto">
          <a:xfrm>
            <a:off x="4114800" y="5105400"/>
            <a:ext cx="152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500" b="1">
                <a:solidFill>
                  <a:srgbClr val="0033CC"/>
                </a:solidFill>
              </a:rPr>
              <a:t>可能摸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2500" b="1">
                <a:solidFill>
                  <a:srgbClr val="0033CC"/>
                </a:solidFill>
              </a:rPr>
              <a:t>到红球</a:t>
            </a:r>
          </a:p>
        </p:txBody>
      </p:sp>
      <p:sp>
        <p:nvSpPr>
          <p:cNvPr id="29703" name="Text Box 25"/>
          <p:cNvSpPr txBox="1">
            <a:spLocks noChangeArrowheads="1"/>
          </p:cNvSpPr>
          <p:nvPr/>
        </p:nvSpPr>
        <p:spPr bwMode="auto">
          <a:xfrm>
            <a:off x="5791200" y="5105400"/>
            <a:ext cx="152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500" b="1">
                <a:solidFill>
                  <a:srgbClr val="0033CC"/>
                </a:solidFill>
              </a:rPr>
              <a:t>不大可能摸到红球</a:t>
            </a:r>
          </a:p>
        </p:txBody>
      </p:sp>
      <p:sp>
        <p:nvSpPr>
          <p:cNvPr id="29704" name="Text Box 26"/>
          <p:cNvSpPr txBox="1">
            <a:spLocks noChangeArrowheads="1"/>
          </p:cNvSpPr>
          <p:nvPr/>
        </p:nvSpPr>
        <p:spPr bwMode="auto">
          <a:xfrm>
            <a:off x="7543800" y="5105400"/>
            <a:ext cx="152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500" b="1">
                <a:solidFill>
                  <a:srgbClr val="0033CC"/>
                </a:solidFill>
              </a:rPr>
              <a:t>不可能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500" b="1">
                <a:solidFill>
                  <a:srgbClr val="0033CC"/>
                </a:solidFill>
              </a:rPr>
              <a:t>摸到红球</a:t>
            </a:r>
          </a:p>
        </p:txBody>
      </p:sp>
      <p:sp>
        <p:nvSpPr>
          <p:cNvPr id="29705" name="Line 28"/>
          <p:cNvSpPr>
            <a:spLocks noChangeShapeType="1"/>
          </p:cNvSpPr>
          <p:nvPr/>
        </p:nvSpPr>
        <p:spPr bwMode="auto">
          <a:xfrm flipH="1">
            <a:off x="1752600" y="3810000"/>
            <a:ext cx="6019800" cy="1371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165" name="Line 29"/>
          <p:cNvSpPr>
            <a:spLocks noChangeShapeType="1"/>
          </p:cNvSpPr>
          <p:nvPr/>
        </p:nvSpPr>
        <p:spPr bwMode="auto">
          <a:xfrm flipH="1">
            <a:off x="3048000" y="3810000"/>
            <a:ext cx="3048000" cy="1371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166" name="Line 30"/>
          <p:cNvSpPr>
            <a:spLocks noChangeShapeType="1"/>
          </p:cNvSpPr>
          <p:nvPr/>
        </p:nvSpPr>
        <p:spPr bwMode="auto">
          <a:xfrm>
            <a:off x="4495800" y="3810000"/>
            <a:ext cx="76200" cy="1371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2819400" y="3886200"/>
            <a:ext cx="3657600" cy="1295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168" name="Line 32"/>
          <p:cNvSpPr>
            <a:spLocks noChangeShapeType="1"/>
          </p:cNvSpPr>
          <p:nvPr/>
        </p:nvSpPr>
        <p:spPr bwMode="auto">
          <a:xfrm>
            <a:off x="1219200" y="3810000"/>
            <a:ext cx="7010400" cy="1295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0" name="WordArt 3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2159000" cy="18843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5829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考考你</a:t>
            </a:r>
          </a:p>
          <a:p>
            <a:pPr algn="ctr"/>
            <a:endParaRPr lang="zh-CN" alt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65" grpId="0" animBg="1"/>
      <p:bldP spid="91166" grpId="0" animBg="1"/>
      <p:bldP spid="91167" grpId="0" animBg="1"/>
      <p:bldP spid="911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304800" y="3810000"/>
            <a:ext cx="866457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00"/>
                </a:solidFill>
              </a:rPr>
              <a:t>2</a:t>
            </a:r>
            <a:r>
              <a:rPr lang="zh-CN" altLang="en-US" sz="3200" b="1">
                <a:solidFill>
                  <a:srgbClr val="000000"/>
                </a:solidFill>
              </a:rPr>
              <a:t>、</a:t>
            </a:r>
            <a:r>
              <a:rPr lang="en-US" altLang="zh-CN" sz="3200" b="1">
                <a:solidFill>
                  <a:srgbClr val="000000"/>
                </a:solidFill>
              </a:rPr>
              <a:t>(05</a:t>
            </a:r>
            <a:r>
              <a:rPr lang="zh-CN" altLang="en-US" sz="3200" b="1">
                <a:solidFill>
                  <a:srgbClr val="000000"/>
                </a:solidFill>
              </a:rPr>
              <a:t>佛山 </a:t>
            </a:r>
            <a:r>
              <a:rPr lang="en-US" altLang="zh-CN" sz="3200" b="1">
                <a:solidFill>
                  <a:srgbClr val="000000"/>
                </a:solidFill>
              </a:rPr>
              <a:t>)</a:t>
            </a:r>
            <a:r>
              <a:rPr lang="zh-CN" altLang="en-US" sz="3200" b="1">
                <a:solidFill>
                  <a:srgbClr val="000000"/>
                </a:solidFill>
              </a:rPr>
              <a:t>下列事件中是必然事件的是</a:t>
            </a:r>
            <a:r>
              <a:rPr lang="en-US" altLang="zh-CN" sz="3200" b="1">
                <a:solidFill>
                  <a:srgbClr val="000000"/>
                </a:solidFill>
              </a:rPr>
              <a:t>(      ).</a:t>
            </a:r>
          </a:p>
          <a:p>
            <a:pPr eaLnBrk="1" hangingPunct="1"/>
            <a:r>
              <a:rPr lang="en-US" altLang="zh-CN" sz="3200" b="1">
                <a:solidFill>
                  <a:srgbClr val="000000"/>
                </a:solidFill>
              </a:rPr>
              <a:t>   A.</a:t>
            </a:r>
            <a:r>
              <a:rPr lang="zh-CN" altLang="en-US" sz="3200" b="1">
                <a:solidFill>
                  <a:srgbClr val="000000"/>
                </a:solidFill>
              </a:rPr>
              <a:t>早晨的太阳一定从东方升起 　　 </a:t>
            </a:r>
          </a:p>
          <a:p>
            <a:pPr eaLnBrk="1" hangingPunct="1"/>
            <a:r>
              <a:rPr lang="zh-CN" altLang="en-US" sz="3200" b="1">
                <a:solidFill>
                  <a:srgbClr val="000000"/>
                </a:solidFill>
              </a:rPr>
              <a:t>   </a:t>
            </a:r>
            <a:r>
              <a:rPr lang="en-US" altLang="zh-CN" sz="3200" b="1">
                <a:solidFill>
                  <a:srgbClr val="000000"/>
                </a:solidFill>
              </a:rPr>
              <a:t>B.</a:t>
            </a:r>
            <a:r>
              <a:rPr lang="zh-CN" altLang="en-US" sz="3200" b="1">
                <a:solidFill>
                  <a:srgbClr val="000000"/>
                </a:solidFill>
              </a:rPr>
              <a:t>佛山的中秋节晚上一定能看到月亮</a:t>
            </a:r>
          </a:p>
          <a:p>
            <a:pPr eaLnBrk="1" hangingPunct="1"/>
            <a:r>
              <a:rPr lang="zh-CN" altLang="en-US" sz="3200" b="1">
                <a:solidFill>
                  <a:srgbClr val="000000"/>
                </a:solidFill>
              </a:rPr>
              <a:t>   </a:t>
            </a:r>
            <a:r>
              <a:rPr lang="en-US" altLang="zh-CN" sz="3200" b="1">
                <a:solidFill>
                  <a:srgbClr val="000000"/>
                </a:solidFill>
              </a:rPr>
              <a:t>C.</a:t>
            </a:r>
            <a:r>
              <a:rPr lang="zh-CN" altLang="en-US" sz="3200" b="1">
                <a:solidFill>
                  <a:srgbClr val="000000"/>
                </a:solidFill>
              </a:rPr>
              <a:t>打开电视机，正在播少儿节目    </a:t>
            </a:r>
          </a:p>
          <a:p>
            <a:pPr eaLnBrk="1" hangingPunct="1"/>
            <a:r>
              <a:rPr lang="zh-CN" altLang="en-US" sz="3200" b="1">
                <a:solidFill>
                  <a:srgbClr val="000000"/>
                </a:solidFill>
              </a:rPr>
              <a:t>   </a:t>
            </a:r>
            <a:r>
              <a:rPr lang="en-US" altLang="zh-CN" sz="3200" b="1">
                <a:solidFill>
                  <a:srgbClr val="000000"/>
                </a:solidFill>
              </a:rPr>
              <a:t>D.</a:t>
            </a:r>
            <a:r>
              <a:rPr lang="zh-CN" altLang="en-US" sz="3200" b="1">
                <a:solidFill>
                  <a:srgbClr val="000000"/>
                </a:solidFill>
              </a:rPr>
              <a:t>张琴今年</a:t>
            </a:r>
            <a:r>
              <a:rPr lang="en-US" altLang="zh-CN" sz="3200" b="1">
                <a:solidFill>
                  <a:srgbClr val="000000"/>
                </a:solidFill>
              </a:rPr>
              <a:t>14</a:t>
            </a:r>
            <a:r>
              <a:rPr lang="zh-CN" altLang="en-US" sz="3200" b="1">
                <a:solidFill>
                  <a:srgbClr val="000000"/>
                </a:solidFill>
              </a:rPr>
              <a:t>岁了，她一定是初中学生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04800" y="990600"/>
            <a:ext cx="884872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00"/>
                </a:solidFill>
              </a:rPr>
              <a:t>1</a:t>
            </a:r>
            <a:r>
              <a:rPr lang="zh-CN" altLang="en-US" sz="3200" b="1">
                <a:solidFill>
                  <a:srgbClr val="000000"/>
                </a:solidFill>
              </a:rPr>
              <a:t>、（</a:t>
            </a:r>
            <a:r>
              <a:rPr lang="en-US" altLang="zh-CN" sz="3200" b="1">
                <a:solidFill>
                  <a:srgbClr val="000000"/>
                </a:solidFill>
              </a:rPr>
              <a:t>05</a:t>
            </a:r>
            <a:r>
              <a:rPr lang="zh-CN" altLang="en-US" sz="3200" b="1">
                <a:solidFill>
                  <a:srgbClr val="000000"/>
                </a:solidFill>
              </a:rPr>
              <a:t>广东）</a:t>
            </a:r>
            <a:r>
              <a:rPr lang="en-US" altLang="zh-CN" sz="3200" b="1">
                <a:solidFill>
                  <a:srgbClr val="000000"/>
                </a:solidFill>
              </a:rPr>
              <a:t>4</a:t>
            </a:r>
            <a:r>
              <a:rPr lang="zh-CN" altLang="en-US" sz="3200" b="1">
                <a:solidFill>
                  <a:srgbClr val="000000"/>
                </a:solidFill>
              </a:rPr>
              <a:t>个红球、</a:t>
            </a:r>
            <a:r>
              <a:rPr lang="en-US" altLang="zh-CN" sz="3200" b="1">
                <a:solidFill>
                  <a:srgbClr val="000000"/>
                </a:solidFill>
              </a:rPr>
              <a:t>3</a:t>
            </a:r>
            <a:r>
              <a:rPr lang="zh-CN" altLang="en-US" sz="3200" b="1">
                <a:solidFill>
                  <a:srgbClr val="000000"/>
                </a:solidFill>
              </a:rPr>
              <a:t>个白球、</a:t>
            </a:r>
            <a:r>
              <a:rPr lang="en-US" altLang="zh-CN" sz="3200" b="1">
                <a:solidFill>
                  <a:srgbClr val="000000"/>
                </a:solidFill>
              </a:rPr>
              <a:t>2</a:t>
            </a:r>
            <a:r>
              <a:rPr lang="zh-CN" altLang="en-US" sz="3200" b="1">
                <a:solidFill>
                  <a:srgbClr val="000000"/>
                </a:solidFill>
              </a:rPr>
              <a:t>个黑球放</a:t>
            </a:r>
          </a:p>
          <a:p>
            <a:pPr eaLnBrk="1" hangingPunct="1"/>
            <a:r>
              <a:rPr lang="zh-CN" altLang="en-US" sz="3200" b="1">
                <a:solidFill>
                  <a:srgbClr val="000000"/>
                </a:solidFill>
              </a:rPr>
              <a:t>入一个不透明的袋子里，从中摸出</a:t>
            </a:r>
            <a:r>
              <a:rPr lang="en-US" altLang="zh-CN" sz="3200" b="1">
                <a:solidFill>
                  <a:srgbClr val="000000"/>
                </a:solidFill>
              </a:rPr>
              <a:t>8</a:t>
            </a:r>
            <a:r>
              <a:rPr lang="zh-CN" altLang="en-US" sz="3200" b="1">
                <a:solidFill>
                  <a:srgbClr val="000000"/>
                </a:solidFill>
              </a:rPr>
              <a:t>个球，恰好</a:t>
            </a:r>
          </a:p>
          <a:p>
            <a:pPr eaLnBrk="1" hangingPunct="1"/>
            <a:r>
              <a:rPr lang="zh-CN" altLang="en-US" sz="3200" b="1">
                <a:solidFill>
                  <a:srgbClr val="000000"/>
                </a:solidFill>
              </a:rPr>
              <a:t>红球、白球、黑球都摸到，这件事情是（      ）</a:t>
            </a:r>
          </a:p>
          <a:p>
            <a:pPr eaLnBrk="1" hangingPunct="1"/>
            <a:r>
              <a:rPr lang="zh-CN" altLang="en-US" sz="3200" b="1">
                <a:solidFill>
                  <a:srgbClr val="000000"/>
                </a:solidFill>
              </a:rPr>
              <a:t>   </a:t>
            </a:r>
            <a:r>
              <a:rPr lang="en-US" altLang="zh-CN" sz="3200" b="1">
                <a:solidFill>
                  <a:srgbClr val="000000"/>
                </a:solidFill>
              </a:rPr>
              <a:t>A</a:t>
            </a:r>
            <a:r>
              <a:rPr lang="zh-CN" altLang="en-US" sz="3200" b="1">
                <a:solidFill>
                  <a:srgbClr val="000000"/>
                </a:solidFill>
              </a:rPr>
              <a:t>．随机事件            </a:t>
            </a:r>
            <a:r>
              <a:rPr lang="en-US" altLang="zh-CN" sz="3200" b="1">
                <a:solidFill>
                  <a:srgbClr val="000000"/>
                </a:solidFill>
              </a:rPr>
              <a:t>B</a:t>
            </a:r>
            <a:r>
              <a:rPr lang="zh-CN" altLang="en-US" sz="3200" b="1">
                <a:solidFill>
                  <a:srgbClr val="000000"/>
                </a:solidFill>
              </a:rPr>
              <a:t>．不可能事件    </a:t>
            </a:r>
          </a:p>
          <a:p>
            <a:pPr eaLnBrk="1" hangingPunct="1"/>
            <a:r>
              <a:rPr lang="zh-CN" altLang="en-US" sz="3200" b="1">
                <a:solidFill>
                  <a:srgbClr val="000000"/>
                </a:solidFill>
              </a:rPr>
              <a:t>   </a:t>
            </a:r>
            <a:r>
              <a:rPr lang="en-US" altLang="zh-CN" sz="3200" b="1">
                <a:solidFill>
                  <a:srgbClr val="000000"/>
                </a:solidFill>
              </a:rPr>
              <a:t>C</a:t>
            </a:r>
            <a:r>
              <a:rPr lang="zh-CN" altLang="en-US" sz="3200" b="1">
                <a:solidFill>
                  <a:srgbClr val="000000"/>
                </a:solidFill>
              </a:rPr>
              <a:t>．很可能事件        </a:t>
            </a:r>
            <a:r>
              <a:rPr lang="en-US" altLang="zh-CN" sz="3200" b="1">
                <a:solidFill>
                  <a:srgbClr val="000000"/>
                </a:solidFill>
              </a:rPr>
              <a:t>D</a:t>
            </a:r>
            <a:r>
              <a:rPr lang="zh-CN" altLang="en-US" sz="3200" b="1">
                <a:solidFill>
                  <a:srgbClr val="000000"/>
                </a:solidFill>
              </a:rPr>
              <a:t>．必然事件</a:t>
            </a:r>
          </a:p>
        </p:txBody>
      </p:sp>
      <p:sp>
        <p:nvSpPr>
          <p:cNvPr id="30724" name="WordArt 8"/>
          <p:cNvSpPr>
            <a:spLocks noChangeArrowheads="1" noChangeShapeType="1" noTextEdit="1"/>
          </p:cNvSpPr>
          <p:nvPr/>
        </p:nvSpPr>
        <p:spPr bwMode="auto">
          <a:xfrm>
            <a:off x="990600" y="0"/>
            <a:ext cx="18288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走近中考</a:t>
            </a:r>
          </a:p>
        </p:txBody>
      </p:sp>
      <p:pic>
        <p:nvPicPr>
          <p:cNvPr id="30725" name="Picture 9" descr="gif003[1]">
            <a:hlinkClick r:id="" action="ppaction://hlinkshowjump?jump=las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381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8077200" y="20574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</a:rPr>
              <a:t>D</a:t>
            </a: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8077200" y="38100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2" grpId="0"/>
      <p:bldP spid="1413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533400" y="685800"/>
            <a:ext cx="783431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0C0C"/>
                </a:solidFill>
              </a:rPr>
              <a:t>3</a:t>
            </a:r>
            <a:r>
              <a:rPr lang="zh-CN" altLang="en-US" sz="2800" b="1" dirty="0">
                <a:solidFill>
                  <a:srgbClr val="000C0C"/>
                </a:solidFill>
              </a:rPr>
              <a:t>（</a:t>
            </a:r>
            <a:r>
              <a:rPr lang="en-US" altLang="zh-CN" sz="2800" b="1" dirty="0">
                <a:solidFill>
                  <a:srgbClr val="000C0C"/>
                </a:solidFill>
              </a:rPr>
              <a:t>06</a:t>
            </a:r>
            <a:r>
              <a:rPr lang="zh-CN" altLang="en-US" sz="2800" b="1" dirty="0">
                <a:solidFill>
                  <a:srgbClr val="000C0C"/>
                </a:solidFill>
              </a:rPr>
              <a:t>佛山）下列说法中，正确的是（         ）</a:t>
            </a:r>
          </a:p>
          <a:p>
            <a:pPr eaLnBrk="1" hangingPunct="1"/>
            <a:r>
              <a:rPr lang="en-US" altLang="zh-CN" sz="2800" b="1" dirty="0">
                <a:solidFill>
                  <a:srgbClr val="000C0C"/>
                </a:solidFill>
              </a:rPr>
              <a:t>A</a:t>
            </a:r>
            <a:r>
              <a:rPr lang="zh-CN" altLang="en-US" sz="2800" b="1" dirty="0">
                <a:solidFill>
                  <a:srgbClr val="000C0C"/>
                </a:solidFill>
              </a:rPr>
              <a:t>．买一张电影票，座位号一定是偶数      </a:t>
            </a:r>
          </a:p>
          <a:p>
            <a:pPr eaLnBrk="1" hangingPunct="1"/>
            <a:r>
              <a:rPr lang="en-US" altLang="zh-CN" sz="2800" b="1" dirty="0">
                <a:solidFill>
                  <a:srgbClr val="000C0C"/>
                </a:solidFill>
              </a:rPr>
              <a:t>B</a:t>
            </a:r>
            <a:r>
              <a:rPr lang="zh-CN" altLang="en-US" sz="2800" b="1" dirty="0">
                <a:solidFill>
                  <a:srgbClr val="000C0C"/>
                </a:solidFill>
              </a:rPr>
              <a:t>．投掷一枚均匀硬币，正面朝上</a:t>
            </a:r>
          </a:p>
          <a:p>
            <a:pPr eaLnBrk="1" hangingPunct="1"/>
            <a:r>
              <a:rPr lang="en-US" altLang="zh-CN" sz="2800" b="1" dirty="0">
                <a:solidFill>
                  <a:srgbClr val="000C0C"/>
                </a:solidFill>
              </a:rPr>
              <a:t>C</a:t>
            </a:r>
            <a:r>
              <a:rPr lang="zh-CN" altLang="en-US" sz="2800" b="1" dirty="0">
                <a:solidFill>
                  <a:srgbClr val="000C0C"/>
                </a:solidFill>
              </a:rPr>
              <a:t>．三条任意长的线段可以组成一个三角形   </a:t>
            </a:r>
          </a:p>
          <a:p>
            <a:pPr eaLnBrk="1" hangingPunct="1"/>
            <a:r>
              <a:rPr lang="en-US" altLang="zh-CN" sz="2800" b="1" dirty="0">
                <a:solidFill>
                  <a:srgbClr val="000C0C"/>
                </a:solidFill>
              </a:rPr>
              <a:t>D</a:t>
            </a:r>
            <a:r>
              <a:rPr lang="zh-CN" altLang="en-US" sz="2800" b="1" dirty="0">
                <a:solidFill>
                  <a:srgbClr val="000C0C"/>
                </a:solidFill>
              </a:rPr>
              <a:t>．从</a:t>
            </a:r>
            <a:r>
              <a:rPr lang="en-US" altLang="zh-CN" sz="2800" b="1" dirty="0">
                <a:solidFill>
                  <a:srgbClr val="000C0C"/>
                </a:solidFill>
              </a:rPr>
              <a:t>1</a:t>
            </a:r>
            <a:r>
              <a:rPr lang="zh-CN" altLang="en-US" sz="2800" b="1" dirty="0">
                <a:solidFill>
                  <a:srgbClr val="000C0C"/>
                </a:solidFill>
              </a:rPr>
              <a:t>，</a:t>
            </a:r>
            <a:r>
              <a:rPr lang="en-US" altLang="zh-CN" sz="2800" b="1" dirty="0">
                <a:solidFill>
                  <a:srgbClr val="000C0C"/>
                </a:solidFill>
              </a:rPr>
              <a:t>2</a:t>
            </a:r>
            <a:r>
              <a:rPr lang="zh-CN" altLang="en-US" sz="2800" b="1" dirty="0">
                <a:solidFill>
                  <a:srgbClr val="000C0C"/>
                </a:solidFill>
              </a:rPr>
              <a:t>，</a:t>
            </a:r>
            <a:r>
              <a:rPr lang="en-US" altLang="zh-CN" sz="2800" b="1" dirty="0">
                <a:solidFill>
                  <a:srgbClr val="000C0C"/>
                </a:solidFill>
              </a:rPr>
              <a:t>3</a:t>
            </a:r>
            <a:r>
              <a:rPr lang="zh-CN" altLang="en-US" sz="2800" b="1" dirty="0">
                <a:solidFill>
                  <a:srgbClr val="000C0C"/>
                </a:solidFill>
              </a:rPr>
              <a:t>，</a:t>
            </a:r>
            <a:r>
              <a:rPr lang="en-US" altLang="zh-CN" sz="2800" b="1" dirty="0">
                <a:solidFill>
                  <a:srgbClr val="000C0C"/>
                </a:solidFill>
              </a:rPr>
              <a:t>4</a:t>
            </a:r>
            <a:r>
              <a:rPr lang="zh-CN" altLang="en-US" sz="2800" b="1" dirty="0">
                <a:solidFill>
                  <a:srgbClr val="000C0C"/>
                </a:solidFill>
              </a:rPr>
              <a:t>，</a:t>
            </a:r>
            <a:r>
              <a:rPr lang="en-US" altLang="zh-CN" sz="2800" b="1" dirty="0">
                <a:solidFill>
                  <a:srgbClr val="000C0C"/>
                </a:solidFill>
              </a:rPr>
              <a:t>5</a:t>
            </a:r>
            <a:r>
              <a:rPr lang="zh-CN" altLang="en-US" sz="2800" b="1" dirty="0">
                <a:solidFill>
                  <a:srgbClr val="000C0C"/>
                </a:solidFill>
              </a:rPr>
              <a:t>这五个数字中任取一个数，</a:t>
            </a:r>
          </a:p>
          <a:p>
            <a:pPr eaLnBrk="1" hangingPunct="1"/>
            <a:r>
              <a:rPr lang="zh-CN" altLang="en-US" sz="2800" b="1">
                <a:solidFill>
                  <a:srgbClr val="000C0C"/>
                </a:solidFill>
              </a:rPr>
              <a:t>     取得奇数的可能性大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6477000" y="6858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</a:rPr>
              <a:t>D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381000" y="3444875"/>
            <a:ext cx="7989888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00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C0C"/>
                </a:solidFill>
              </a:rPr>
              <a:t>4</a:t>
            </a:r>
            <a:r>
              <a:rPr lang="zh-CN" altLang="en-US" sz="2800" b="1">
                <a:solidFill>
                  <a:srgbClr val="000C0C"/>
                </a:solidFill>
              </a:rPr>
              <a:t>（</a:t>
            </a:r>
            <a:r>
              <a:rPr lang="en-US" altLang="zh-CN" sz="2800" b="1">
                <a:solidFill>
                  <a:srgbClr val="000C0C"/>
                </a:solidFill>
              </a:rPr>
              <a:t>06</a:t>
            </a:r>
            <a:r>
              <a:rPr lang="zh-CN" altLang="en-US" sz="2800" b="1">
                <a:solidFill>
                  <a:srgbClr val="000C0C"/>
                </a:solidFill>
              </a:rPr>
              <a:t>厦门）下列事件中是必然事件的是</a:t>
            </a:r>
            <a:r>
              <a:rPr lang="en-US" altLang="zh-CN" sz="2800" b="1">
                <a:solidFill>
                  <a:srgbClr val="000C0C"/>
                </a:solidFill>
              </a:rPr>
              <a:t>(           )</a:t>
            </a:r>
          </a:p>
          <a:p>
            <a:pPr eaLnBrk="1" hangingPunct="1"/>
            <a:r>
              <a:rPr lang="en-US" altLang="zh-CN" sz="2800" b="1">
                <a:solidFill>
                  <a:srgbClr val="000C0C"/>
                </a:solidFill>
              </a:rPr>
              <a:t>A. </a:t>
            </a:r>
            <a:r>
              <a:rPr lang="zh-CN" altLang="en-US" sz="2800" b="1">
                <a:solidFill>
                  <a:srgbClr val="000C0C"/>
                </a:solidFill>
              </a:rPr>
              <a:t>打开电视机，正在播广告</a:t>
            </a:r>
            <a:r>
              <a:rPr lang="en-US" altLang="zh-CN" sz="2800" b="1">
                <a:solidFill>
                  <a:srgbClr val="000C0C"/>
                </a:solidFill>
              </a:rPr>
              <a:t>.       </a:t>
            </a:r>
          </a:p>
          <a:p>
            <a:pPr eaLnBrk="1" hangingPunct="1"/>
            <a:r>
              <a:rPr lang="en-US" altLang="zh-CN" sz="2800" b="1">
                <a:solidFill>
                  <a:srgbClr val="000C0C"/>
                </a:solidFill>
              </a:rPr>
              <a:t>B. </a:t>
            </a:r>
            <a:r>
              <a:rPr lang="zh-CN" altLang="en-US" sz="2800" b="1">
                <a:solidFill>
                  <a:srgbClr val="000C0C"/>
                </a:solidFill>
              </a:rPr>
              <a:t>从一个只装有白球的缸里摸出一个球，摸出的</a:t>
            </a:r>
          </a:p>
          <a:p>
            <a:pPr eaLnBrk="1" hangingPunct="1"/>
            <a:r>
              <a:rPr lang="zh-CN" altLang="en-US" sz="2800" b="1">
                <a:solidFill>
                  <a:srgbClr val="000C0C"/>
                </a:solidFill>
              </a:rPr>
              <a:t>     球是白球</a:t>
            </a:r>
            <a:r>
              <a:rPr lang="en-US" altLang="zh-CN" sz="2800" b="1">
                <a:solidFill>
                  <a:srgbClr val="000C0C"/>
                </a:solidFill>
              </a:rPr>
              <a:t>.</a:t>
            </a:r>
          </a:p>
          <a:p>
            <a:pPr eaLnBrk="1" hangingPunct="1"/>
            <a:r>
              <a:rPr lang="en-US" altLang="zh-CN" sz="2800" b="1">
                <a:solidFill>
                  <a:srgbClr val="000C0C"/>
                </a:solidFill>
              </a:rPr>
              <a:t>C. </a:t>
            </a:r>
            <a:r>
              <a:rPr lang="zh-CN" altLang="en-US" sz="2800" b="1">
                <a:solidFill>
                  <a:srgbClr val="000C0C"/>
                </a:solidFill>
              </a:rPr>
              <a:t>从一定高度落下的图钉，落地后钉尖朝上</a:t>
            </a:r>
            <a:r>
              <a:rPr lang="en-US" altLang="zh-CN" sz="2800" b="1">
                <a:solidFill>
                  <a:srgbClr val="000C0C"/>
                </a:solidFill>
              </a:rPr>
              <a:t>.  </a:t>
            </a:r>
          </a:p>
          <a:p>
            <a:pPr eaLnBrk="1" hangingPunct="1"/>
            <a:r>
              <a:rPr lang="en-US" altLang="zh-CN" sz="2800" b="1">
                <a:solidFill>
                  <a:srgbClr val="000C0C"/>
                </a:solidFill>
              </a:rPr>
              <a:t>D. </a:t>
            </a:r>
            <a:r>
              <a:rPr lang="zh-CN" altLang="en-US" sz="2800" b="1">
                <a:solidFill>
                  <a:srgbClr val="000C0C"/>
                </a:solidFill>
              </a:rPr>
              <a:t>今年</a:t>
            </a:r>
            <a:r>
              <a:rPr lang="en-US" altLang="zh-CN" sz="2800" b="1">
                <a:solidFill>
                  <a:srgbClr val="000C0C"/>
                </a:solidFill>
              </a:rPr>
              <a:t>10</a:t>
            </a:r>
            <a:r>
              <a:rPr lang="zh-CN" altLang="en-US" sz="2800" b="1">
                <a:solidFill>
                  <a:srgbClr val="000C0C"/>
                </a:solidFill>
              </a:rPr>
              <a:t>月</a:t>
            </a:r>
            <a:r>
              <a:rPr lang="en-US" altLang="zh-CN" sz="2800" b="1">
                <a:solidFill>
                  <a:srgbClr val="000C0C"/>
                </a:solidFill>
              </a:rPr>
              <a:t>1</a:t>
            </a:r>
            <a:r>
              <a:rPr lang="zh-CN" altLang="en-US" sz="2800" b="1">
                <a:solidFill>
                  <a:srgbClr val="000C0C"/>
                </a:solidFill>
              </a:rPr>
              <a:t>日 ，厦门市的天气一定是晴天</a:t>
            </a:r>
            <a:r>
              <a:rPr lang="en-US" altLang="zh-CN" sz="2800" b="1">
                <a:solidFill>
                  <a:srgbClr val="000C0C"/>
                </a:solidFill>
              </a:rPr>
              <a:t>.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7319809" y="3444081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</a:rPr>
              <a:t>B</a:t>
            </a:r>
          </a:p>
        </p:txBody>
      </p:sp>
      <p:pic>
        <p:nvPicPr>
          <p:cNvPr id="31750" name="Picture 7" descr="AG00317_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81600"/>
            <a:ext cx="10382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/>
      <p:bldP spid="1669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33400" y="5029200"/>
            <a:ext cx="8305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3300"/>
                </a:solidFill>
              </a:rPr>
              <a:t>●</a:t>
            </a:r>
            <a:r>
              <a:rPr lang="zh-CN" altLang="en-US" sz="3600">
                <a:solidFill>
                  <a:srgbClr val="FF3300"/>
                </a:solidFill>
                <a:ea typeface="华文新魏" panose="02010800040101010101" pitchFamily="2" charset="-122"/>
              </a:rPr>
              <a:t>欲知答案如何，请看下节内容：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600">
                <a:solidFill>
                  <a:srgbClr val="FF3300"/>
                </a:solidFill>
                <a:ea typeface="华文新魏" panose="02010800040101010101" pitchFamily="2" charset="-122"/>
              </a:rPr>
              <a:t>      概率意义</a:t>
            </a:r>
          </a:p>
        </p:txBody>
      </p: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1371600" y="762000"/>
            <a:ext cx="7481888" cy="4183063"/>
            <a:chOff x="480" y="890"/>
            <a:chExt cx="4713" cy="2635"/>
          </a:xfrm>
        </p:grpSpPr>
        <p:pic>
          <p:nvPicPr>
            <p:cNvPr id="32774" name="Picture 2" descr="2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2" t="5762" r="4475" b="11140"/>
            <a:stretch>
              <a:fillRect/>
            </a:stretch>
          </p:blipFill>
          <p:spPr bwMode="auto">
            <a:xfrm>
              <a:off x="657" y="890"/>
              <a:ext cx="4536" cy="2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Text Box 5"/>
            <p:cNvSpPr txBox="1">
              <a:spLocks noChangeArrowheads="1"/>
            </p:cNvSpPr>
            <p:nvPr/>
          </p:nvSpPr>
          <p:spPr bwMode="auto">
            <a:xfrm>
              <a:off x="480" y="960"/>
              <a:ext cx="11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CN" altLang="zh-CN" sz="2800" b="1"/>
            </a:p>
          </p:txBody>
        </p:sp>
      </p:grpSp>
      <p:pic>
        <p:nvPicPr>
          <p:cNvPr id="32772" name="Picture 7" descr="AG00317_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0382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WordArt 8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990600" cy="10048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思考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作业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/>
          <p:cNvGrpSpPr>
            <a:grpSpLocks/>
          </p:cNvGrpSpPr>
          <p:nvPr/>
        </p:nvGrpSpPr>
        <p:grpSpPr bwMode="auto">
          <a:xfrm>
            <a:off x="755650" y="620713"/>
            <a:ext cx="3625850" cy="3227387"/>
            <a:chOff x="476" y="391"/>
            <a:chExt cx="2284" cy="2033"/>
          </a:xfrm>
        </p:grpSpPr>
        <p:sp>
          <p:nvSpPr>
            <p:cNvPr id="10253" name="Rectangle 4"/>
            <p:cNvSpPr>
              <a:spLocks noChangeArrowheads="1"/>
            </p:cNvSpPr>
            <p:nvPr/>
          </p:nvSpPr>
          <p:spPr bwMode="auto">
            <a:xfrm>
              <a:off x="476" y="1752"/>
              <a:ext cx="228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en-US" altLang="zh-CN" sz="3200" b="1">
                  <a:solidFill>
                    <a:srgbClr val="000000"/>
                  </a:solidFill>
                  <a:latin typeface="方正舒体" panose="02010601030101010101" pitchFamily="2" charset="-122"/>
                  <a:ea typeface="方正舒体" panose="02010601030101010101" pitchFamily="2" charset="-122"/>
                </a:rPr>
                <a:t> </a:t>
              </a:r>
              <a:r>
                <a:rPr kumimoji="1" lang="en-US" altLang="zh-CN" sz="2400" b="1">
                  <a:latin typeface="隶书" panose="02010509060101010101" pitchFamily="49" charset="-122"/>
                  <a:ea typeface="隶书" panose="02010509060101010101" pitchFamily="49" charset="-122"/>
                </a:rPr>
                <a:t>①</a:t>
              </a:r>
              <a:r>
                <a:rPr kumimoji="1" lang="zh-CN" altLang="en-US" sz="3200" b="1">
                  <a:latin typeface="隶书" panose="02010509060101010101" pitchFamily="49" charset="-122"/>
                  <a:ea typeface="隶书" panose="02010509060101010101" pitchFamily="49" charset="-122"/>
                </a:rPr>
                <a:t>木柴燃烧</a:t>
              </a:r>
              <a:r>
                <a:rPr kumimoji="1" lang="en-US" altLang="zh-CN" sz="3200" b="1">
                  <a:latin typeface="隶书" panose="02010509060101010101" pitchFamily="49" charset="-122"/>
                  <a:ea typeface="隶书" panose="02010509060101010101" pitchFamily="49" charset="-122"/>
                </a:rPr>
                <a:t>,</a:t>
              </a:r>
              <a:r>
                <a:rPr kumimoji="1" lang="zh-CN" altLang="en-US" sz="3200" b="1">
                  <a:latin typeface="隶书" panose="02010509060101010101" pitchFamily="49" charset="-122"/>
                  <a:ea typeface="隶书" panose="02010509060101010101" pitchFamily="49" charset="-122"/>
                </a:rPr>
                <a:t>产生热量</a:t>
              </a:r>
            </a:p>
          </p:txBody>
        </p:sp>
        <p:pic>
          <p:nvPicPr>
            <p:cNvPr id="10254" name="Picture 5" descr="ZQ_00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391"/>
              <a:ext cx="1091" cy="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3" name="Group 6"/>
          <p:cNvGrpSpPr>
            <a:grpSpLocks/>
          </p:cNvGrpSpPr>
          <p:nvPr/>
        </p:nvGrpSpPr>
        <p:grpSpPr bwMode="auto">
          <a:xfrm>
            <a:off x="4724400" y="1052513"/>
            <a:ext cx="4419600" cy="2308225"/>
            <a:chOff x="2976" y="436"/>
            <a:chExt cx="2784" cy="1454"/>
          </a:xfrm>
        </p:grpSpPr>
        <p:pic>
          <p:nvPicPr>
            <p:cNvPr id="10251" name="Picture 7" descr="EARTH4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436"/>
              <a:ext cx="998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2" name="Text Box 8"/>
            <p:cNvSpPr txBox="1">
              <a:spLocks noChangeArrowheads="1"/>
            </p:cNvSpPr>
            <p:nvPr/>
          </p:nvSpPr>
          <p:spPr bwMode="auto">
            <a:xfrm>
              <a:off x="2976" y="1525"/>
              <a:ext cx="27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ea typeface="隶书" panose="02010509060101010101" pitchFamily="49" charset="-122"/>
                </a:rPr>
                <a:t>②</a:t>
              </a:r>
              <a:r>
                <a:rPr kumimoji="1" lang="zh-CN" altLang="en-US" sz="3200" b="1">
                  <a:latin typeface="Times New Roman" panose="02020603050405020304" pitchFamily="18" charset="0"/>
                  <a:ea typeface="隶书" panose="02010509060101010101" pitchFamily="49" charset="-122"/>
                </a:rPr>
                <a:t>明天，地球还会转动</a:t>
              </a:r>
            </a:p>
          </p:txBody>
        </p:sp>
      </p:grpSp>
      <p:grpSp>
        <p:nvGrpSpPr>
          <p:cNvPr id="10244" name="Group 9"/>
          <p:cNvGrpSpPr>
            <a:grpSpLocks/>
          </p:cNvGrpSpPr>
          <p:nvPr/>
        </p:nvGrpSpPr>
        <p:grpSpPr bwMode="auto">
          <a:xfrm>
            <a:off x="900113" y="3860800"/>
            <a:ext cx="4114800" cy="2235200"/>
            <a:chOff x="567" y="1979"/>
            <a:chExt cx="2592" cy="1408"/>
          </a:xfrm>
        </p:grpSpPr>
        <p:sp>
          <p:nvSpPr>
            <p:cNvPr id="10249" name="Text Box 10"/>
            <p:cNvSpPr txBox="1">
              <a:spLocks noChangeArrowheads="1"/>
            </p:cNvSpPr>
            <p:nvPr/>
          </p:nvSpPr>
          <p:spPr bwMode="auto">
            <a:xfrm>
              <a:off x="567" y="3022"/>
              <a:ext cx="25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ea typeface="隶书" panose="02010509060101010101" pitchFamily="49" charset="-122"/>
                </a:rPr>
                <a:t>③</a:t>
              </a:r>
              <a:r>
                <a:rPr kumimoji="1" lang="zh-CN" altLang="en-US" sz="3200" b="1">
                  <a:latin typeface="Times New Roman" panose="02020603050405020304" pitchFamily="18" charset="0"/>
                  <a:ea typeface="隶书" panose="02010509060101010101" pitchFamily="49" charset="-122"/>
                </a:rPr>
                <a:t>煮熟的鸭子，飞了</a:t>
              </a:r>
            </a:p>
          </p:txBody>
        </p:sp>
        <p:pic>
          <p:nvPicPr>
            <p:cNvPr id="10250" name="Picture 11" descr="烤鸭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979"/>
              <a:ext cx="1497" cy="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5" name="Group 12"/>
          <p:cNvGrpSpPr>
            <a:grpSpLocks/>
          </p:cNvGrpSpPr>
          <p:nvPr/>
        </p:nvGrpSpPr>
        <p:grpSpPr bwMode="auto">
          <a:xfrm>
            <a:off x="4716463" y="3933825"/>
            <a:ext cx="4427537" cy="2163763"/>
            <a:chOff x="2971" y="2024"/>
            <a:chExt cx="2789" cy="1363"/>
          </a:xfrm>
        </p:grpSpPr>
        <p:sp>
          <p:nvSpPr>
            <p:cNvPr id="10247" name="Text Box 13"/>
            <p:cNvSpPr txBox="1">
              <a:spLocks noChangeArrowheads="1"/>
            </p:cNvSpPr>
            <p:nvPr/>
          </p:nvSpPr>
          <p:spPr bwMode="auto">
            <a:xfrm>
              <a:off x="2971" y="3022"/>
              <a:ext cx="278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latin typeface="隶书" panose="02010509060101010101" pitchFamily="49" charset="-122"/>
                  <a:ea typeface="隶书" panose="02010509060101010101" pitchFamily="49" charset="-122"/>
                </a:rPr>
                <a:t>④</a:t>
              </a:r>
              <a:r>
                <a:rPr kumimoji="1" lang="zh-CN" altLang="en-US" sz="3200" b="1">
                  <a:latin typeface="隶书" panose="02010509060101010101" pitchFamily="49" charset="-122"/>
                  <a:ea typeface="隶书" panose="02010509060101010101" pitchFamily="49" charset="-122"/>
                </a:rPr>
                <a:t>在</a:t>
              </a:r>
              <a:r>
                <a:rPr kumimoji="1" lang="en-US" altLang="zh-CN" sz="3200" b="1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0</a:t>
              </a:r>
              <a:r>
                <a:rPr kumimoji="1" lang="en-US" altLang="zh-CN" sz="3200" b="1" baseline="4400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0</a:t>
              </a:r>
              <a:r>
                <a:rPr kumimoji="1" lang="en-US" altLang="zh-CN" sz="3200" b="1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C</a:t>
              </a:r>
              <a:r>
                <a:rPr kumimoji="1" lang="zh-CN" altLang="en-US" sz="3200" b="1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下</a:t>
              </a:r>
              <a:r>
                <a:rPr kumimoji="1" lang="zh-CN" altLang="en-US" sz="3200" b="1">
                  <a:solidFill>
                    <a:schemeClr val="accent2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，</a:t>
              </a:r>
              <a:r>
                <a:rPr kumimoji="1" lang="zh-CN" altLang="en-US" sz="3200" b="1">
                  <a:latin typeface="隶书" panose="02010509060101010101" pitchFamily="49" charset="-122"/>
                  <a:ea typeface="隶书" panose="02010509060101010101" pitchFamily="49" charset="-122"/>
                </a:rPr>
                <a:t>这些雪融化</a:t>
              </a:r>
            </a:p>
          </p:txBody>
        </p:sp>
        <p:pic>
          <p:nvPicPr>
            <p:cNvPr id="10248" name="Picture 14" descr="雪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2024"/>
              <a:ext cx="1317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6" name="Rectangle 15"/>
          <p:cNvSpPr>
            <a:spLocks noChangeArrowheads="1"/>
          </p:cNvSpPr>
          <p:nvPr/>
        </p:nvSpPr>
        <p:spPr bwMode="auto">
          <a:xfrm>
            <a:off x="323850" y="260350"/>
            <a:ext cx="8569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下列现象哪些是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必然发生</a:t>
            </a:r>
            <a:r>
              <a:rPr kumimoji="1"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的，哪些是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不可能发生</a:t>
            </a:r>
            <a:r>
              <a:rPr kumimoji="1"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图片1TRT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u=3995218507,3362801062&amp;gp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038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914400" y="4267200"/>
            <a:ext cx="30972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打开电视正在播刘翔夺冠的体育片</a:t>
            </a:r>
            <a:r>
              <a:rPr lang="zh-CN" altLang="en-US" b="1">
                <a:solidFill>
                  <a:srgbClr val="FF3300"/>
                </a:solidFill>
              </a:rPr>
              <a:t>        </a:t>
            </a:r>
          </a:p>
        </p:txBody>
      </p:sp>
      <p:pic>
        <p:nvPicPr>
          <p:cNvPr id="164869" name="刘翔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125538"/>
            <a:ext cx="28384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91000" y="838200"/>
            <a:ext cx="4953000" cy="4357688"/>
            <a:chOff x="3168" y="480"/>
            <a:chExt cx="2592" cy="2390"/>
          </a:xfrm>
        </p:grpSpPr>
        <p:pic>
          <p:nvPicPr>
            <p:cNvPr id="11271" name="Picture 7" descr="jsfc_r2_c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480"/>
              <a:ext cx="1776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3168" y="2351"/>
              <a:ext cx="259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800" b="1">
                  <a:latin typeface="Times New Roman" panose="02020603050405020304" pitchFamily="18" charset="0"/>
                  <a:ea typeface="方正舒体" panose="02010601030101010101" pitchFamily="2" charset="-122"/>
                </a:rPr>
                <a:t>这两人各买</a:t>
              </a:r>
              <a:r>
                <a:rPr kumimoji="1" lang="en-US" altLang="zh-CN" sz="2800" b="1">
                  <a:latin typeface="Times New Roman" panose="02020603050405020304" pitchFamily="18" charset="0"/>
                  <a:ea typeface="方正舒体" panose="02010601030101010101" pitchFamily="2" charset="-122"/>
                </a:rPr>
                <a:t>1</a:t>
              </a:r>
              <a:r>
                <a:rPr kumimoji="1" lang="zh-CN" altLang="en-US" sz="2800" b="1">
                  <a:latin typeface="Times New Roman" panose="02020603050405020304" pitchFamily="18" charset="0"/>
                  <a:ea typeface="方正舒体" panose="02010601030101010101" pitchFamily="2" charset="-122"/>
                </a:rPr>
                <a:t>张彩票，她们中奖了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4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64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869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486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533400" y="457200"/>
            <a:ext cx="8305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altLang="zh-CN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、想一想：５名同学参加讲演比赛，以抽签方式决定每个人的出场顺序。签筒中有５张形状大小、完全相同的纸签，上面分别标有出场的序号１、２、３、４、５，小军首先抽签，他在看不到纸签上数字的情况下从筒中随机（任意）地取一张纸签，请考虑以下问题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 rot="2375531">
            <a:off x="8008938" y="4473575"/>
            <a:ext cx="696912" cy="1528763"/>
            <a:chOff x="295" y="1344"/>
            <a:chExt cx="817" cy="1043"/>
          </a:xfrm>
        </p:grpSpPr>
        <p:sp>
          <p:nvSpPr>
            <p:cNvPr id="12334" name="Rectangle 15" descr="TN_BBK025W"/>
            <p:cNvSpPr>
              <a:spLocks noChangeArrowheads="1"/>
            </p:cNvSpPr>
            <p:nvPr/>
          </p:nvSpPr>
          <p:spPr bwMode="auto">
            <a:xfrm>
              <a:off x="295" y="1344"/>
              <a:ext cx="817" cy="104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35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612" y="1616"/>
              <a:ext cx="222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400" b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宋体" panose="02010600030101010101" pitchFamily="2" charset="-122"/>
                </a:rPr>
                <a:t>5</a:t>
              </a:r>
              <a:endParaRPr lang="zh-CN" altLang="en-US" sz="54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rot="1509190">
            <a:off x="7340600" y="4157663"/>
            <a:ext cx="762000" cy="1489075"/>
            <a:chOff x="1292" y="1344"/>
            <a:chExt cx="817" cy="1043"/>
          </a:xfrm>
        </p:grpSpPr>
        <p:sp>
          <p:nvSpPr>
            <p:cNvPr id="12332" name="Rectangle 18" descr="TN_BBK025W"/>
            <p:cNvSpPr>
              <a:spLocks noChangeArrowheads="1"/>
            </p:cNvSpPr>
            <p:nvPr/>
          </p:nvSpPr>
          <p:spPr bwMode="auto">
            <a:xfrm>
              <a:off x="1292" y="1344"/>
              <a:ext cx="817" cy="104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33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610" y="1616"/>
              <a:ext cx="222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400" b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宋体" panose="02010600030101010101" pitchFamily="2" charset="-122"/>
                </a:rPr>
                <a:t>4</a:t>
              </a:r>
              <a:endParaRPr lang="zh-CN" altLang="en-US" sz="54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705600" y="4114800"/>
            <a:ext cx="717550" cy="1447800"/>
            <a:chOff x="2200" y="1344"/>
            <a:chExt cx="817" cy="1043"/>
          </a:xfrm>
        </p:grpSpPr>
        <p:sp>
          <p:nvSpPr>
            <p:cNvPr id="12330" name="Rectangle 21" descr="TN_BBK025W"/>
            <p:cNvSpPr>
              <a:spLocks noChangeArrowheads="1"/>
            </p:cNvSpPr>
            <p:nvPr/>
          </p:nvSpPr>
          <p:spPr bwMode="auto">
            <a:xfrm>
              <a:off x="2200" y="1344"/>
              <a:ext cx="817" cy="104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31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2517" y="1616"/>
              <a:ext cx="222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400" b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宋体" panose="02010600030101010101" pitchFamily="2" charset="-122"/>
                </a:rPr>
                <a:t>3</a:t>
              </a:r>
              <a:endParaRPr lang="zh-CN" altLang="en-US" sz="54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 rot="-2194856">
            <a:off x="5562600" y="4495800"/>
            <a:ext cx="776288" cy="1447800"/>
            <a:chOff x="3106" y="1344"/>
            <a:chExt cx="817" cy="1043"/>
          </a:xfrm>
        </p:grpSpPr>
        <p:sp>
          <p:nvSpPr>
            <p:cNvPr id="12328" name="Rectangle 24" descr="TN_BBK025W"/>
            <p:cNvSpPr>
              <a:spLocks noChangeArrowheads="1"/>
            </p:cNvSpPr>
            <p:nvPr/>
          </p:nvSpPr>
          <p:spPr bwMode="auto">
            <a:xfrm>
              <a:off x="3106" y="1344"/>
              <a:ext cx="817" cy="104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29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424" y="1616"/>
              <a:ext cx="222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400" b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宋体" panose="02010600030101010101" pitchFamily="2" charset="-122"/>
                </a:rPr>
                <a:t>1</a:t>
              </a:r>
              <a:endParaRPr lang="zh-CN" altLang="en-US" sz="54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 rot="-1363753">
            <a:off x="6096000" y="4191000"/>
            <a:ext cx="771525" cy="1447800"/>
            <a:chOff x="4014" y="1344"/>
            <a:chExt cx="817" cy="1043"/>
          </a:xfrm>
        </p:grpSpPr>
        <p:sp>
          <p:nvSpPr>
            <p:cNvPr id="12326" name="Rectangle 27" descr="TN_BBK025W"/>
            <p:cNvSpPr>
              <a:spLocks noChangeArrowheads="1"/>
            </p:cNvSpPr>
            <p:nvPr/>
          </p:nvSpPr>
          <p:spPr bwMode="auto">
            <a:xfrm>
              <a:off x="4014" y="1344"/>
              <a:ext cx="817" cy="104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27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332" y="1616"/>
              <a:ext cx="222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400" b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宋体" panose="02010600030101010101" pitchFamily="2" charset="-122"/>
                </a:rPr>
                <a:t>2</a:t>
              </a:r>
              <a:endParaRPr lang="zh-CN" altLang="en-US" sz="54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7162800" y="4495800"/>
            <a:ext cx="850900" cy="1371600"/>
            <a:chOff x="2200" y="1344"/>
            <a:chExt cx="817" cy="1043"/>
          </a:xfrm>
        </p:grpSpPr>
        <p:sp>
          <p:nvSpPr>
            <p:cNvPr id="12324" name="Rectangle 30" descr="TN_BBK025W"/>
            <p:cNvSpPr>
              <a:spLocks noChangeArrowheads="1"/>
            </p:cNvSpPr>
            <p:nvPr/>
          </p:nvSpPr>
          <p:spPr bwMode="auto">
            <a:xfrm>
              <a:off x="2200" y="1344"/>
              <a:ext cx="817" cy="104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25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517" y="1616"/>
              <a:ext cx="222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400" b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宋体" panose="02010600030101010101" pitchFamily="2" charset="-122"/>
                </a:rPr>
                <a:t>3</a:t>
              </a:r>
              <a:endParaRPr lang="zh-CN" altLang="en-US" sz="54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7239000" y="4572000"/>
            <a:ext cx="838200" cy="1371600"/>
            <a:chOff x="1111" y="164"/>
            <a:chExt cx="817" cy="1043"/>
          </a:xfrm>
        </p:grpSpPr>
        <p:sp>
          <p:nvSpPr>
            <p:cNvPr id="12322" name="Rectangle 33" descr="TN_BBK025W"/>
            <p:cNvSpPr>
              <a:spLocks noChangeArrowheads="1"/>
            </p:cNvSpPr>
            <p:nvPr/>
          </p:nvSpPr>
          <p:spPr bwMode="auto">
            <a:xfrm>
              <a:off x="1111" y="164"/>
              <a:ext cx="817" cy="104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23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1429" y="436"/>
              <a:ext cx="222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5400" b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宋体" panose="02010600030101010101" pitchFamily="2" charset="-122"/>
                </a:rPr>
                <a:t>？</a:t>
              </a: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7239000" y="4724400"/>
            <a:ext cx="838200" cy="1371600"/>
            <a:chOff x="3106" y="1344"/>
            <a:chExt cx="817" cy="1043"/>
          </a:xfrm>
        </p:grpSpPr>
        <p:sp>
          <p:nvSpPr>
            <p:cNvPr id="12320" name="Rectangle 36" descr="TN_BBK025W"/>
            <p:cNvSpPr>
              <a:spLocks noChangeArrowheads="1"/>
            </p:cNvSpPr>
            <p:nvPr/>
          </p:nvSpPr>
          <p:spPr bwMode="auto">
            <a:xfrm>
              <a:off x="3106" y="1344"/>
              <a:ext cx="817" cy="104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21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424" y="1616"/>
              <a:ext cx="222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400" b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宋体" panose="02010600030101010101" pitchFamily="2" charset="-122"/>
                </a:rPr>
                <a:t>1</a:t>
              </a:r>
              <a:endParaRPr lang="zh-CN" altLang="en-US" sz="54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7315200" y="4800600"/>
            <a:ext cx="838200" cy="1371600"/>
            <a:chOff x="4014" y="1344"/>
            <a:chExt cx="817" cy="1043"/>
          </a:xfrm>
        </p:grpSpPr>
        <p:sp>
          <p:nvSpPr>
            <p:cNvPr id="12318" name="Rectangle 39" descr="TN_BBK025W"/>
            <p:cNvSpPr>
              <a:spLocks noChangeArrowheads="1"/>
            </p:cNvSpPr>
            <p:nvPr/>
          </p:nvSpPr>
          <p:spPr bwMode="auto">
            <a:xfrm>
              <a:off x="4014" y="1344"/>
              <a:ext cx="817" cy="104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19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332" y="1616"/>
              <a:ext cx="222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400" b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宋体" panose="02010600030101010101" pitchFamily="2" charset="-122"/>
                </a:rPr>
                <a:t>2</a:t>
              </a:r>
              <a:endParaRPr lang="zh-CN" altLang="en-US" sz="54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40329" name="Rectangle 41" descr="TN_BBK025W"/>
          <p:cNvSpPr>
            <a:spLocks noChangeArrowheads="1"/>
          </p:cNvSpPr>
          <p:nvPr/>
        </p:nvSpPr>
        <p:spPr bwMode="auto">
          <a:xfrm>
            <a:off x="7315200" y="4953000"/>
            <a:ext cx="838200" cy="1371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6858000" y="4419600"/>
            <a:ext cx="874713" cy="1303338"/>
            <a:chOff x="1701" y="1298"/>
            <a:chExt cx="914" cy="1242"/>
          </a:xfrm>
        </p:grpSpPr>
        <p:sp>
          <p:nvSpPr>
            <p:cNvPr id="12313" name="Rectangle 43" descr="TN_BBK025W"/>
            <p:cNvSpPr>
              <a:spLocks noChangeArrowheads="1"/>
            </p:cNvSpPr>
            <p:nvPr/>
          </p:nvSpPr>
          <p:spPr bwMode="auto">
            <a:xfrm>
              <a:off x="1701" y="1298"/>
              <a:ext cx="551" cy="83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endParaRPr lang="zh-CN" altLang="zh-CN" sz="3200">
                <a:latin typeface="Verdana" panose="020B0604030504040204" pitchFamily="34" charset="0"/>
              </a:endParaRPr>
            </a:p>
          </p:txBody>
        </p:sp>
        <p:sp>
          <p:nvSpPr>
            <p:cNvPr id="12314" name="Rectangle 44" descr="TN_BBK025W"/>
            <p:cNvSpPr>
              <a:spLocks noChangeArrowheads="1"/>
            </p:cNvSpPr>
            <p:nvPr/>
          </p:nvSpPr>
          <p:spPr bwMode="auto">
            <a:xfrm>
              <a:off x="1791" y="1389"/>
              <a:ext cx="551" cy="83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ea typeface="华文行楷" panose="02010800040101010101" pitchFamily="2" charset="-122"/>
              </a:endParaRPr>
            </a:p>
          </p:txBody>
        </p:sp>
        <p:sp>
          <p:nvSpPr>
            <p:cNvPr id="12315" name="Rectangle 45" descr="TN_BBK025W"/>
            <p:cNvSpPr>
              <a:spLocks noChangeArrowheads="1"/>
            </p:cNvSpPr>
            <p:nvPr/>
          </p:nvSpPr>
          <p:spPr bwMode="auto">
            <a:xfrm>
              <a:off x="1882" y="1525"/>
              <a:ext cx="551" cy="83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ea typeface="华文行楷" panose="02010800040101010101" pitchFamily="2" charset="-122"/>
              </a:endParaRPr>
            </a:p>
          </p:txBody>
        </p:sp>
        <p:sp>
          <p:nvSpPr>
            <p:cNvPr id="12316" name="Rectangle 46" descr="TN_BBK025W"/>
            <p:cNvSpPr>
              <a:spLocks noChangeArrowheads="1"/>
            </p:cNvSpPr>
            <p:nvPr/>
          </p:nvSpPr>
          <p:spPr bwMode="auto">
            <a:xfrm>
              <a:off x="1973" y="1616"/>
              <a:ext cx="551" cy="83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ea typeface="华文行楷" panose="02010800040101010101" pitchFamily="2" charset="-122"/>
              </a:endParaRPr>
            </a:p>
          </p:txBody>
        </p:sp>
        <p:sp>
          <p:nvSpPr>
            <p:cNvPr id="12317" name="Rectangle 47" descr="TN_BBK025W"/>
            <p:cNvSpPr>
              <a:spLocks noChangeArrowheads="1"/>
            </p:cNvSpPr>
            <p:nvPr/>
          </p:nvSpPr>
          <p:spPr bwMode="auto">
            <a:xfrm>
              <a:off x="2064" y="1706"/>
              <a:ext cx="551" cy="83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ea typeface="华文行楷" panose="02010800040101010101" pitchFamily="2" charset="-122"/>
              </a:endParaRPr>
            </a:p>
          </p:txBody>
        </p:sp>
      </p:grpSp>
      <p:sp>
        <p:nvSpPr>
          <p:cNvPr id="12302" name="Rectangle 48"/>
          <p:cNvSpPr>
            <a:spLocks noChangeArrowheads="1"/>
          </p:cNvSpPr>
          <p:nvPr/>
        </p:nvSpPr>
        <p:spPr bwMode="auto">
          <a:xfrm>
            <a:off x="304800" y="27432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1.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抽到的序号有几 种可能的结果？</a:t>
            </a:r>
            <a:endParaRPr kumimoji="1" lang="zh-CN" altLang="en-US" sz="2800" b="1">
              <a:solidFill>
                <a:srgbClr val="000000"/>
              </a:solidFill>
            </a:endParaRPr>
          </a:p>
        </p:txBody>
      </p:sp>
      <p:sp>
        <p:nvSpPr>
          <p:cNvPr id="12303" name="Text Box 49"/>
          <p:cNvSpPr txBox="1">
            <a:spLocks noChangeArrowheads="1"/>
          </p:cNvSpPr>
          <p:nvPr/>
        </p:nvSpPr>
        <p:spPr bwMode="auto">
          <a:xfrm>
            <a:off x="228600" y="3810000"/>
            <a:ext cx="4195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 b="1">
                <a:solidFill>
                  <a:srgbClr val="000000"/>
                </a:solidFill>
              </a:rPr>
              <a:t>2.</a:t>
            </a:r>
            <a:r>
              <a:rPr kumimoji="1" lang="zh-CN" altLang="en-US" sz="2800" b="1">
                <a:solidFill>
                  <a:srgbClr val="000000"/>
                </a:solidFill>
              </a:rPr>
              <a:t>抽到的序号小于</a:t>
            </a:r>
            <a:r>
              <a:rPr kumimoji="1" lang="en-US" altLang="zh-CN" sz="2800" b="1">
                <a:solidFill>
                  <a:srgbClr val="000000"/>
                </a:solidFill>
              </a:rPr>
              <a:t>6</a:t>
            </a:r>
            <a:r>
              <a:rPr kumimoji="1" lang="zh-CN" altLang="en-US" sz="2800" b="1">
                <a:solidFill>
                  <a:srgbClr val="000000"/>
                </a:solidFill>
              </a:rPr>
              <a:t>吗？</a:t>
            </a:r>
          </a:p>
        </p:txBody>
      </p:sp>
      <p:sp>
        <p:nvSpPr>
          <p:cNvPr id="12304" name="Text Box 50"/>
          <p:cNvSpPr txBox="1">
            <a:spLocks noChangeArrowheads="1"/>
          </p:cNvSpPr>
          <p:nvPr/>
        </p:nvSpPr>
        <p:spPr bwMode="auto">
          <a:xfrm>
            <a:off x="228600" y="4724400"/>
            <a:ext cx="4895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 b="1">
                <a:solidFill>
                  <a:srgbClr val="000000"/>
                </a:solidFill>
              </a:rPr>
              <a:t>3.</a:t>
            </a:r>
            <a:r>
              <a:rPr kumimoji="1" lang="zh-CN" altLang="en-US" sz="2800" b="1">
                <a:solidFill>
                  <a:srgbClr val="000000"/>
                </a:solidFill>
              </a:rPr>
              <a:t>抽到的序号会是</a:t>
            </a:r>
            <a:r>
              <a:rPr kumimoji="1" lang="en-US" altLang="zh-CN" sz="2800" b="1">
                <a:solidFill>
                  <a:srgbClr val="000000"/>
                </a:solidFill>
              </a:rPr>
              <a:t>0</a:t>
            </a:r>
            <a:r>
              <a:rPr kumimoji="1" lang="zh-CN" altLang="en-US" sz="2800" b="1">
                <a:solidFill>
                  <a:srgbClr val="000000"/>
                </a:solidFill>
              </a:rPr>
              <a:t>吗？</a:t>
            </a:r>
          </a:p>
        </p:txBody>
      </p:sp>
      <p:sp>
        <p:nvSpPr>
          <p:cNvPr id="12305" name="Text Box 51"/>
          <p:cNvSpPr txBox="1">
            <a:spLocks noChangeArrowheads="1"/>
          </p:cNvSpPr>
          <p:nvPr/>
        </p:nvSpPr>
        <p:spPr bwMode="auto">
          <a:xfrm>
            <a:off x="228600" y="5638800"/>
            <a:ext cx="4895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 b="1">
                <a:solidFill>
                  <a:srgbClr val="000000"/>
                </a:solidFill>
              </a:rPr>
              <a:t>4.</a:t>
            </a:r>
            <a:r>
              <a:rPr kumimoji="1" lang="zh-CN" altLang="en-US" sz="2800" b="1">
                <a:solidFill>
                  <a:srgbClr val="000000"/>
                </a:solidFill>
              </a:rPr>
              <a:t>抽到的序号会是</a:t>
            </a:r>
            <a:r>
              <a:rPr kumimoji="1" lang="en-US" altLang="zh-CN" sz="2800" b="1">
                <a:solidFill>
                  <a:srgbClr val="000000"/>
                </a:solidFill>
              </a:rPr>
              <a:t>1</a:t>
            </a:r>
            <a:r>
              <a:rPr kumimoji="1" lang="zh-CN" altLang="en-US" sz="2800" b="1">
                <a:solidFill>
                  <a:srgbClr val="000000"/>
                </a:solidFill>
              </a:rPr>
              <a:t>吗？</a:t>
            </a:r>
          </a:p>
        </p:txBody>
      </p:sp>
      <p:sp>
        <p:nvSpPr>
          <p:cNvPr id="12306" name="AutoShape 52"/>
          <p:cNvSpPr>
            <a:spLocks noChangeArrowheads="1"/>
          </p:cNvSpPr>
          <p:nvPr/>
        </p:nvSpPr>
        <p:spPr bwMode="auto">
          <a:xfrm>
            <a:off x="6096000" y="3124200"/>
            <a:ext cx="2519363" cy="5032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307" name="Text Box 53"/>
          <p:cNvSpPr txBox="1">
            <a:spLocks noChangeArrowheads="1"/>
          </p:cNvSpPr>
          <p:nvPr/>
        </p:nvSpPr>
        <p:spPr bwMode="auto">
          <a:xfrm>
            <a:off x="6019800" y="3124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形状大小相同的签</a:t>
            </a:r>
          </a:p>
        </p:txBody>
      </p:sp>
      <p:sp>
        <p:nvSpPr>
          <p:cNvPr id="12308" name="AutoShape 54"/>
          <p:cNvSpPr>
            <a:spLocks noChangeArrowheads="1"/>
          </p:cNvSpPr>
          <p:nvPr/>
        </p:nvSpPr>
        <p:spPr bwMode="auto">
          <a:xfrm>
            <a:off x="8077200" y="3733800"/>
            <a:ext cx="720725" cy="431800"/>
          </a:xfrm>
          <a:prstGeom prst="curvedLeftArrow">
            <a:avLst>
              <a:gd name="adj1" fmla="val 40000"/>
              <a:gd name="adj2" fmla="val 40000"/>
              <a:gd name="adj3" fmla="val 5563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0343" name="Text Box 55"/>
          <p:cNvSpPr txBox="1">
            <a:spLocks noChangeArrowheads="1"/>
          </p:cNvSpPr>
          <p:nvPr/>
        </p:nvSpPr>
        <p:spPr bwMode="auto">
          <a:xfrm>
            <a:off x="609600" y="3276600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答：</a:t>
            </a:r>
            <a:r>
              <a:rPr lang="en-US" altLang="zh-CN" sz="2800" b="1">
                <a:solidFill>
                  <a:srgbClr val="FF3300"/>
                </a:solidFill>
              </a:rPr>
              <a:t>1</a:t>
            </a:r>
            <a:r>
              <a:rPr lang="zh-CN" altLang="en-US" sz="2800" b="1">
                <a:solidFill>
                  <a:srgbClr val="FF3300"/>
                </a:solidFill>
              </a:rPr>
              <a:t>、</a:t>
            </a:r>
            <a:r>
              <a:rPr lang="en-US" altLang="zh-CN" sz="2800" b="1">
                <a:solidFill>
                  <a:srgbClr val="FF3300"/>
                </a:solidFill>
              </a:rPr>
              <a:t>2</a:t>
            </a:r>
            <a:r>
              <a:rPr lang="zh-CN" altLang="en-US" sz="2800" b="1">
                <a:solidFill>
                  <a:srgbClr val="FF3300"/>
                </a:solidFill>
              </a:rPr>
              <a:t>、</a:t>
            </a:r>
            <a:r>
              <a:rPr lang="en-US" altLang="zh-CN" sz="2800" b="1">
                <a:solidFill>
                  <a:srgbClr val="FF3300"/>
                </a:solidFill>
              </a:rPr>
              <a:t>3</a:t>
            </a:r>
            <a:r>
              <a:rPr lang="zh-CN" altLang="en-US" sz="2800" b="1">
                <a:solidFill>
                  <a:srgbClr val="FF3300"/>
                </a:solidFill>
              </a:rPr>
              <a:t>、</a:t>
            </a:r>
            <a:r>
              <a:rPr lang="en-US" altLang="zh-CN" sz="2800" b="1">
                <a:solidFill>
                  <a:srgbClr val="FF3300"/>
                </a:solidFill>
              </a:rPr>
              <a:t>4</a:t>
            </a:r>
            <a:r>
              <a:rPr lang="zh-CN" altLang="en-US" sz="2800" b="1">
                <a:solidFill>
                  <a:srgbClr val="FF3300"/>
                </a:solidFill>
              </a:rPr>
              <a:t>、</a:t>
            </a:r>
            <a:r>
              <a:rPr lang="en-US" altLang="zh-CN" sz="2800" b="1">
                <a:solidFill>
                  <a:srgbClr val="FF3300"/>
                </a:solidFill>
              </a:rPr>
              <a:t>5</a:t>
            </a:r>
            <a:r>
              <a:rPr lang="zh-CN" altLang="en-US" sz="2800" b="1">
                <a:solidFill>
                  <a:srgbClr val="FF3300"/>
                </a:solidFill>
              </a:rPr>
              <a:t>。</a:t>
            </a:r>
          </a:p>
        </p:txBody>
      </p:sp>
      <p:sp>
        <p:nvSpPr>
          <p:cNvPr id="140344" name="Text Box 56"/>
          <p:cNvSpPr txBox="1">
            <a:spLocks noChangeArrowheads="1"/>
          </p:cNvSpPr>
          <p:nvPr/>
        </p:nvSpPr>
        <p:spPr bwMode="auto">
          <a:xfrm>
            <a:off x="609600" y="4267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答：一定是</a:t>
            </a:r>
          </a:p>
        </p:txBody>
      </p:sp>
      <p:sp>
        <p:nvSpPr>
          <p:cNvPr id="140345" name="Text Box 57"/>
          <p:cNvSpPr txBox="1">
            <a:spLocks noChangeArrowheads="1"/>
          </p:cNvSpPr>
          <p:nvPr/>
        </p:nvSpPr>
        <p:spPr bwMode="auto">
          <a:xfrm>
            <a:off x="685800" y="51816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答</a:t>
            </a:r>
            <a:r>
              <a:rPr lang="en-US" altLang="zh-CN" sz="2800" b="1">
                <a:solidFill>
                  <a:srgbClr val="FF3300"/>
                </a:solidFill>
              </a:rPr>
              <a:t>:</a:t>
            </a:r>
            <a:r>
              <a:rPr lang="zh-CN" altLang="en-US" sz="2800" b="1">
                <a:solidFill>
                  <a:srgbClr val="FF3300"/>
                </a:solidFill>
              </a:rPr>
              <a:t>不可能</a:t>
            </a:r>
          </a:p>
        </p:txBody>
      </p:sp>
      <p:sp>
        <p:nvSpPr>
          <p:cNvPr id="140346" name="Text Box 58"/>
          <p:cNvSpPr txBox="1">
            <a:spLocks noChangeArrowheads="1"/>
          </p:cNvSpPr>
          <p:nvPr/>
        </p:nvSpPr>
        <p:spPr bwMode="auto">
          <a:xfrm>
            <a:off x="762000" y="6096000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答：可能是，也可能不是。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2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3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5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1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2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4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0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1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3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9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0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2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8" dur="123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9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7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71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7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0.04885 L -0.17917 -0.0555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5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40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40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40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40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9" grpId="0" animBg="1"/>
      <p:bldP spid="140343" grpId="0"/>
      <p:bldP spid="140344" grpId="0"/>
      <p:bldP spid="140345" grpId="0"/>
      <p:bldP spid="1403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0" y="381000"/>
            <a:ext cx="2447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66FF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b="1" u="sng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玩一玩</a:t>
            </a:r>
          </a:p>
        </p:txBody>
      </p:sp>
      <p:sp>
        <p:nvSpPr>
          <p:cNvPr id="78851" name="WordArt 3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1439863" cy="7921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活动</a:t>
            </a:r>
            <a:r>
              <a:rPr lang="en-US" altLang="zh-CN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3</a:t>
            </a:r>
            <a:endParaRPr lang="zh-CN" altLang="en-US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81375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2</a:t>
            </a:r>
            <a:r>
              <a:rPr lang="zh-CN" altLang="en-US" sz="2800" b="1">
                <a:solidFill>
                  <a:srgbClr val="000000"/>
                </a:solidFill>
              </a:rPr>
              <a:t>、投掷一个质地均匀的正方体骰子。骰子六个面上分别刻有</a:t>
            </a:r>
            <a:r>
              <a:rPr lang="en-US" altLang="zh-CN" sz="2800" b="1">
                <a:solidFill>
                  <a:srgbClr val="000000"/>
                </a:solidFill>
              </a:rPr>
              <a:t>1</a:t>
            </a:r>
            <a:r>
              <a:rPr lang="zh-CN" altLang="en-US" sz="2800" b="1">
                <a:solidFill>
                  <a:srgbClr val="000000"/>
                </a:solidFill>
              </a:rPr>
              <a:t>到</a:t>
            </a:r>
            <a:r>
              <a:rPr lang="en-US" altLang="zh-CN" sz="2800" b="1">
                <a:solidFill>
                  <a:srgbClr val="000000"/>
                </a:solidFill>
              </a:rPr>
              <a:t>6</a:t>
            </a:r>
            <a:r>
              <a:rPr lang="zh-CN" altLang="en-US" sz="2800" b="1">
                <a:solidFill>
                  <a:srgbClr val="000000"/>
                </a:solidFill>
              </a:rPr>
              <a:t>的点数。每组同学掷</a:t>
            </a:r>
            <a:r>
              <a:rPr lang="en-US" altLang="zh-CN" sz="2800" b="1">
                <a:solidFill>
                  <a:srgbClr val="000000"/>
                </a:solidFill>
              </a:rPr>
              <a:t>10</a:t>
            </a:r>
            <a:r>
              <a:rPr lang="zh-CN" altLang="en-US" sz="2800" b="1">
                <a:solidFill>
                  <a:srgbClr val="000000"/>
                </a:solidFill>
              </a:rPr>
              <a:t>次并记录结果，并完成以下练习。</a:t>
            </a:r>
            <a:endParaRPr lang="zh-CN" altLang="en-US" sz="2800" b="1">
              <a:solidFill>
                <a:srgbClr val="0066FF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85800" y="2667000"/>
            <a:ext cx="4608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（</a:t>
            </a:r>
            <a:r>
              <a:rPr lang="en-US" altLang="zh-CN" sz="2800" b="1">
                <a:solidFill>
                  <a:srgbClr val="000000"/>
                </a:solidFill>
              </a:rPr>
              <a:t>1</a:t>
            </a:r>
            <a:r>
              <a:rPr lang="zh-CN" altLang="en-US" sz="2800" b="1">
                <a:solidFill>
                  <a:srgbClr val="000000"/>
                </a:solidFill>
              </a:rPr>
              <a:t>）可能出现哪些点数？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09600" y="3200400"/>
            <a:ext cx="7885113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66FF"/>
                </a:solidFill>
              </a:rPr>
              <a:t> </a:t>
            </a:r>
            <a:r>
              <a:rPr lang="zh-CN" altLang="en-US" sz="2800" b="1">
                <a:solidFill>
                  <a:srgbClr val="000000"/>
                </a:solidFill>
              </a:rPr>
              <a:t>（</a:t>
            </a:r>
            <a:r>
              <a:rPr lang="en-US" altLang="zh-CN" sz="2800" b="1">
                <a:solidFill>
                  <a:srgbClr val="000000"/>
                </a:solidFill>
              </a:rPr>
              <a:t>2</a:t>
            </a:r>
            <a:r>
              <a:rPr lang="zh-CN" altLang="en-US" sz="2800" b="1">
                <a:solidFill>
                  <a:srgbClr val="000000"/>
                </a:solidFill>
              </a:rPr>
              <a:t>）出现的点数大于</a:t>
            </a:r>
            <a:r>
              <a:rPr lang="en-US" altLang="zh-CN" sz="2800" b="1">
                <a:solidFill>
                  <a:srgbClr val="000000"/>
                </a:solidFill>
              </a:rPr>
              <a:t>0</a:t>
            </a:r>
            <a:r>
              <a:rPr lang="zh-CN" altLang="en-US" sz="2800" b="1">
                <a:solidFill>
                  <a:srgbClr val="000000"/>
                </a:solidFill>
              </a:rPr>
              <a:t>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 （</a:t>
            </a:r>
            <a:r>
              <a:rPr lang="en-US" altLang="zh-CN" sz="2800" b="1">
                <a:solidFill>
                  <a:srgbClr val="000000"/>
                </a:solidFill>
              </a:rPr>
              <a:t>3</a:t>
            </a:r>
            <a:r>
              <a:rPr lang="zh-CN" altLang="en-US" sz="2800" b="1">
                <a:solidFill>
                  <a:srgbClr val="000000"/>
                </a:solidFill>
              </a:rPr>
              <a:t>）出现的点数是</a:t>
            </a:r>
            <a:r>
              <a:rPr lang="en-US" altLang="zh-CN" sz="2800" b="1">
                <a:solidFill>
                  <a:srgbClr val="000000"/>
                </a:solidFill>
              </a:rPr>
              <a:t>7</a:t>
            </a:r>
            <a:r>
              <a:rPr lang="zh-CN" altLang="en-US" sz="2800" b="1">
                <a:solidFill>
                  <a:srgbClr val="000000"/>
                </a:solidFill>
              </a:rPr>
              <a:t>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 （</a:t>
            </a:r>
            <a:r>
              <a:rPr lang="en-US" altLang="zh-CN" sz="2800" b="1">
                <a:solidFill>
                  <a:srgbClr val="000000"/>
                </a:solidFill>
              </a:rPr>
              <a:t>4</a:t>
            </a:r>
            <a:r>
              <a:rPr lang="zh-CN" altLang="en-US" sz="2800" b="1">
                <a:solidFill>
                  <a:srgbClr val="000000"/>
                </a:solidFill>
              </a:rPr>
              <a:t>）出现的点数是</a:t>
            </a:r>
            <a:r>
              <a:rPr lang="en-US" altLang="zh-CN" sz="2800" b="1">
                <a:solidFill>
                  <a:srgbClr val="000000"/>
                </a:solidFill>
              </a:rPr>
              <a:t>4</a:t>
            </a:r>
            <a:r>
              <a:rPr lang="zh-CN" altLang="en-US" sz="2800" b="1">
                <a:solidFill>
                  <a:srgbClr val="000000"/>
                </a:solidFill>
              </a:rPr>
              <a:t>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      在（</a:t>
            </a:r>
            <a:r>
              <a:rPr lang="en-US" altLang="zh-CN" sz="2800" b="1">
                <a:solidFill>
                  <a:srgbClr val="000000"/>
                </a:solidFill>
              </a:rPr>
              <a:t>2</a:t>
            </a:r>
            <a:r>
              <a:rPr lang="zh-CN" altLang="en-US" sz="2800" b="1">
                <a:solidFill>
                  <a:srgbClr val="000000"/>
                </a:solidFill>
              </a:rPr>
              <a:t>）（</a:t>
            </a:r>
            <a:r>
              <a:rPr lang="en-US" altLang="zh-CN" sz="2800" b="1">
                <a:solidFill>
                  <a:srgbClr val="000000"/>
                </a:solidFill>
              </a:rPr>
              <a:t>3</a:t>
            </a:r>
            <a:r>
              <a:rPr lang="zh-CN" altLang="en-US" sz="2800" b="1">
                <a:solidFill>
                  <a:srgbClr val="000000"/>
                </a:solidFill>
              </a:rPr>
              <a:t>）（</a:t>
            </a:r>
            <a:r>
              <a:rPr lang="en-US" altLang="zh-CN" sz="2800" b="1">
                <a:solidFill>
                  <a:srgbClr val="000000"/>
                </a:solidFill>
              </a:rPr>
              <a:t>4</a:t>
            </a:r>
            <a:r>
              <a:rPr lang="zh-CN" altLang="en-US" sz="2800" b="1">
                <a:solidFill>
                  <a:srgbClr val="000000"/>
                </a:solidFill>
              </a:rPr>
              <a:t>）三种结果中哪些是必然发生的？哪些是不可能发生的？哪些有可能发生也有可能不发生？</a:t>
            </a:r>
          </a:p>
        </p:txBody>
      </p:sp>
      <p:pic>
        <p:nvPicPr>
          <p:cNvPr id="13319" name="Picture 7" descr="2006623322581752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4572000" y="26670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（</a:t>
            </a:r>
            <a:r>
              <a:rPr lang="en-US" altLang="zh-CN" sz="2800" b="1">
                <a:solidFill>
                  <a:srgbClr val="FF3300"/>
                </a:solidFill>
              </a:rPr>
              <a:t>1</a:t>
            </a:r>
            <a:r>
              <a:rPr lang="zh-CN" altLang="en-US" sz="2800" b="1">
                <a:solidFill>
                  <a:srgbClr val="FF3300"/>
                </a:solidFill>
              </a:rPr>
              <a:t>、</a:t>
            </a:r>
            <a:r>
              <a:rPr lang="en-US" altLang="zh-CN" sz="2800" b="1">
                <a:solidFill>
                  <a:srgbClr val="FF3300"/>
                </a:solidFill>
              </a:rPr>
              <a:t>2</a:t>
            </a:r>
            <a:r>
              <a:rPr lang="zh-CN" altLang="en-US" sz="2800" b="1">
                <a:solidFill>
                  <a:srgbClr val="FF3300"/>
                </a:solidFill>
              </a:rPr>
              <a:t>、</a:t>
            </a:r>
            <a:r>
              <a:rPr lang="en-US" altLang="zh-CN" sz="2800" b="1">
                <a:solidFill>
                  <a:srgbClr val="FF3300"/>
                </a:solidFill>
              </a:rPr>
              <a:t>3</a:t>
            </a:r>
            <a:r>
              <a:rPr lang="zh-CN" altLang="en-US" sz="2800" b="1">
                <a:solidFill>
                  <a:srgbClr val="FF3300"/>
                </a:solidFill>
              </a:rPr>
              <a:t>、</a:t>
            </a:r>
            <a:r>
              <a:rPr lang="en-US" altLang="zh-CN" sz="2800" b="1">
                <a:solidFill>
                  <a:srgbClr val="FF3300"/>
                </a:solidFill>
              </a:rPr>
              <a:t>4</a:t>
            </a:r>
            <a:r>
              <a:rPr lang="zh-CN" altLang="en-US" sz="2800" b="1">
                <a:solidFill>
                  <a:srgbClr val="FF3300"/>
                </a:solidFill>
              </a:rPr>
              <a:t>、</a:t>
            </a:r>
            <a:r>
              <a:rPr lang="en-US" altLang="zh-CN" sz="2800" b="1">
                <a:solidFill>
                  <a:srgbClr val="FF3300"/>
                </a:solidFill>
              </a:rPr>
              <a:t>5</a:t>
            </a:r>
            <a:r>
              <a:rPr lang="zh-CN" altLang="en-US" sz="2800" b="1">
                <a:solidFill>
                  <a:srgbClr val="FF3300"/>
                </a:solidFill>
              </a:rPr>
              <a:t>、</a:t>
            </a:r>
            <a:r>
              <a:rPr lang="en-US" altLang="zh-CN" sz="2800" b="1">
                <a:solidFill>
                  <a:srgbClr val="FF3300"/>
                </a:solidFill>
              </a:rPr>
              <a:t>6</a:t>
            </a:r>
            <a:r>
              <a:rPr lang="zh-CN" altLang="en-US" sz="2800" b="1">
                <a:solidFill>
                  <a:srgbClr val="FF3300"/>
                </a:solidFill>
              </a:rPr>
              <a:t>）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4572000" y="320040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（必然发生）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4038600" y="38862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（不可能发生）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4267200" y="4572000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（可能发生也可能不发生）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00200" y="3505200"/>
            <a:ext cx="6705600" cy="1600200"/>
            <a:chOff x="1008" y="2208"/>
            <a:chExt cx="4224" cy="1008"/>
          </a:xfrm>
        </p:grpSpPr>
        <p:sp>
          <p:nvSpPr>
            <p:cNvPr id="13331" name="AutoShape 14"/>
            <p:cNvSpPr>
              <a:spLocks noChangeArrowheads="1"/>
            </p:cNvSpPr>
            <p:nvPr/>
          </p:nvSpPr>
          <p:spPr bwMode="auto">
            <a:xfrm>
              <a:off x="1008" y="2208"/>
              <a:ext cx="2016" cy="768"/>
            </a:xfrm>
            <a:prstGeom prst="cloudCallout">
              <a:avLst>
                <a:gd name="adj1" fmla="val 58731"/>
                <a:gd name="adj2" fmla="val 671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3300"/>
                  </a:solidFill>
                </a:rPr>
                <a:t>随机事件</a:t>
              </a:r>
            </a:p>
          </p:txBody>
        </p:sp>
        <p:sp>
          <p:nvSpPr>
            <p:cNvPr id="13332" name="Line 15"/>
            <p:cNvSpPr>
              <a:spLocks noChangeShapeType="1"/>
            </p:cNvSpPr>
            <p:nvPr/>
          </p:nvSpPr>
          <p:spPr bwMode="auto">
            <a:xfrm>
              <a:off x="3120" y="3216"/>
              <a:ext cx="2112" cy="0"/>
            </a:xfrm>
            <a:prstGeom prst="line">
              <a:avLst/>
            </a:prstGeom>
            <a:noFill/>
            <a:ln w="476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981200" y="1828800"/>
            <a:ext cx="4495800" cy="1905000"/>
            <a:chOff x="1248" y="1152"/>
            <a:chExt cx="2832" cy="1200"/>
          </a:xfrm>
        </p:grpSpPr>
        <p:sp>
          <p:nvSpPr>
            <p:cNvPr id="13329" name="AutoShape 12"/>
            <p:cNvSpPr>
              <a:spLocks noChangeArrowheads="1"/>
            </p:cNvSpPr>
            <p:nvPr/>
          </p:nvSpPr>
          <p:spPr bwMode="auto">
            <a:xfrm>
              <a:off x="1248" y="1152"/>
              <a:ext cx="2208" cy="720"/>
            </a:xfrm>
            <a:prstGeom prst="cloudCallout">
              <a:avLst>
                <a:gd name="adj1" fmla="val 43069"/>
                <a:gd name="adj2" fmla="val 9361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3300"/>
                  </a:solidFill>
                </a:rPr>
                <a:t>必然事件</a:t>
              </a:r>
            </a:p>
          </p:txBody>
        </p:sp>
        <p:sp>
          <p:nvSpPr>
            <p:cNvPr id="13330" name="Line 16"/>
            <p:cNvSpPr>
              <a:spLocks noChangeShapeType="1"/>
            </p:cNvSpPr>
            <p:nvPr/>
          </p:nvSpPr>
          <p:spPr bwMode="auto">
            <a:xfrm>
              <a:off x="3072" y="2352"/>
              <a:ext cx="1008" cy="0"/>
            </a:xfrm>
            <a:prstGeom prst="line">
              <a:avLst/>
            </a:prstGeom>
            <a:noFill/>
            <a:ln w="476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648200" y="2286000"/>
            <a:ext cx="3352800" cy="2209800"/>
            <a:chOff x="2928" y="1440"/>
            <a:chExt cx="2112" cy="1392"/>
          </a:xfrm>
        </p:grpSpPr>
        <p:sp>
          <p:nvSpPr>
            <p:cNvPr id="13327" name="Line 17"/>
            <p:cNvSpPr>
              <a:spLocks noChangeShapeType="1"/>
            </p:cNvSpPr>
            <p:nvPr/>
          </p:nvSpPr>
          <p:spPr bwMode="auto">
            <a:xfrm>
              <a:off x="2928" y="2832"/>
              <a:ext cx="1104" cy="0"/>
            </a:xfrm>
            <a:prstGeom prst="line">
              <a:avLst/>
            </a:prstGeom>
            <a:noFill/>
            <a:ln w="476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8" name="AutoShape 13"/>
            <p:cNvSpPr>
              <a:spLocks noChangeArrowheads="1"/>
            </p:cNvSpPr>
            <p:nvPr/>
          </p:nvSpPr>
          <p:spPr bwMode="auto">
            <a:xfrm>
              <a:off x="3312" y="1440"/>
              <a:ext cx="1728" cy="1056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3300"/>
                  </a:solidFill>
                </a:rPr>
                <a:t>不可能事件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6" grpId="0"/>
      <p:bldP spid="78857" grpId="0"/>
      <p:bldP spid="78858" grpId="0"/>
      <p:bldP spid="788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038600" y="609600"/>
            <a:ext cx="2447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66FF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b="1" u="sng">
                <a:solidFill>
                  <a:srgbClr val="66FF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说一说</a:t>
            </a:r>
          </a:p>
        </p:txBody>
      </p:sp>
      <p:sp>
        <p:nvSpPr>
          <p:cNvPr id="79875" name="WordArt 3"/>
          <p:cNvSpPr>
            <a:spLocks noChangeArrowheads="1" noChangeShapeType="1" noTextEdit="1"/>
          </p:cNvSpPr>
          <p:nvPr/>
        </p:nvSpPr>
        <p:spPr bwMode="auto">
          <a:xfrm>
            <a:off x="914400" y="609600"/>
            <a:ext cx="1439863" cy="7921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活动</a:t>
            </a:r>
            <a:r>
              <a:rPr lang="en-US" altLang="zh-CN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4</a:t>
            </a:r>
            <a:endParaRPr lang="zh-CN" altLang="en-US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143000" y="1524000"/>
            <a:ext cx="6626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3</a:t>
            </a:r>
            <a:r>
              <a:rPr lang="zh-CN" altLang="en-US" sz="2800" b="1"/>
              <a:t>、盒中有</a:t>
            </a:r>
            <a:r>
              <a:rPr lang="en-US" altLang="zh-CN" sz="2800" b="1"/>
              <a:t>4</a:t>
            </a:r>
            <a:r>
              <a:rPr lang="zh-CN" altLang="en-US" sz="2800" b="1"/>
              <a:t>个黄球，</a:t>
            </a:r>
            <a:r>
              <a:rPr lang="en-US" altLang="zh-CN" sz="2800" b="1"/>
              <a:t>2</a:t>
            </a:r>
            <a:r>
              <a:rPr lang="zh-CN" altLang="en-US" sz="2800" b="1"/>
              <a:t>个白球，摸出一个球是白球，这一事件是随机事件吗？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42988" y="3644900"/>
            <a:ext cx="69119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</a:rPr>
              <a:t>★</a:t>
            </a:r>
            <a:r>
              <a:rPr lang="zh-CN" altLang="en-US" sz="2800" b="1"/>
              <a:t>盒中有</a:t>
            </a:r>
            <a:r>
              <a:rPr lang="en-US" altLang="zh-CN" sz="2800" b="1"/>
              <a:t>4</a:t>
            </a:r>
            <a:r>
              <a:rPr lang="zh-CN" altLang="en-US" sz="2800" b="1"/>
              <a:t>个黄球，</a:t>
            </a:r>
            <a:r>
              <a:rPr lang="en-US" altLang="zh-CN" sz="2800" b="1"/>
              <a:t>2</a:t>
            </a:r>
            <a:r>
              <a:rPr lang="zh-CN" altLang="en-US" sz="2800" b="1"/>
              <a:t>个白球，这些球的形状、大小、质地等完全相同。在看不到球的条件下，随意摸出一个球是白球，这一事件是随机事件吗？</a:t>
            </a:r>
          </a:p>
        </p:txBody>
      </p:sp>
      <p:pic>
        <p:nvPicPr>
          <p:cNvPr id="14342" name="Picture 21" descr="ss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12509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838200" y="2514600"/>
            <a:ext cx="830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不是。如果白球都有一个小洞的前提条件下摸白球是必然事件。如果看着摸一样是必然事件。</a:t>
            </a:r>
          </a:p>
        </p:txBody>
      </p:sp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1524000" y="5562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是</a:t>
            </a:r>
          </a:p>
        </p:txBody>
      </p:sp>
      <p:sp>
        <p:nvSpPr>
          <p:cNvPr id="79896" name="AutoShape 24"/>
          <p:cNvSpPr>
            <a:spLocks noChangeArrowheads="1"/>
          </p:cNvSpPr>
          <p:nvPr/>
        </p:nvSpPr>
        <p:spPr bwMode="auto">
          <a:xfrm>
            <a:off x="1447800" y="304800"/>
            <a:ext cx="7696200" cy="3200400"/>
          </a:xfrm>
          <a:prstGeom prst="cloudCallout">
            <a:avLst>
              <a:gd name="adj1" fmla="val -16852"/>
              <a:gd name="adj2" fmla="val 7648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>
                <a:solidFill>
                  <a:srgbClr val="000000"/>
                </a:solidFill>
              </a:rPr>
              <a:t>要判断事件是不是随机事件还应注意：必须在一定的条件下进行。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143000" y="4114800"/>
            <a:ext cx="6400800" cy="838200"/>
            <a:chOff x="720" y="2592"/>
            <a:chExt cx="4032" cy="528"/>
          </a:xfrm>
        </p:grpSpPr>
        <p:sp>
          <p:nvSpPr>
            <p:cNvPr id="14347" name="Line 25"/>
            <p:cNvSpPr>
              <a:spLocks noChangeShapeType="1"/>
            </p:cNvSpPr>
            <p:nvPr/>
          </p:nvSpPr>
          <p:spPr bwMode="auto">
            <a:xfrm>
              <a:off x="720" y="2880"/>
              <a:ext cx="4032" cy="0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8" name="Line 26"/>
            <p:cNvSpPr>
              <a:spLocks noChangeShapeType="1"/>
            </p:cNvSpPr>
            <p:nvPr/>
          </p:nvSpPr>
          <p:spPr bwMode="auto">
            <a:xfrm>
              <a:off x="768" y="3120"/>
              <a:ext cx="912" cy="0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9" name="Line 27"/>
            <p:cNvSpPr>
              <a:spLocks noChangeShapeType="1"/>
            </p:cNvSpPr>
            <p:nvPr/>
          </p:nvSpPr>
          <p:spPr bwMode="auto">
            <a:xfrm>
              <a:off x="3744" y="2592"/>
              <a:ext cx="960" cy="0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4" grpId="0"/>
      <p:bldP spid="79895" grpId="0"/>
      <p:bldP spid="798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11325" y="2493963"/>
            <a:ext cx="4608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90600" y="2133600"/>
            <a:ext cx="3546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</a:rPr>
              <a:t>必然会发生的事件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457825" y="2133600"/>
            <a:ext cx="1870075" cy="5889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</a:rPr>
              <a:t>必然事件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27100" y="3327400"/>
            <a:ext cx="3600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</a:rPr>
              <a:t>不可能发生的事件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457825" y="3287713"/>
            <a:ext cx="2301875" cy="5889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</a:rPr>
              <a:t>不可能事件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47750" y="4416425"/>
            <a:ext cx="34020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</a:rPr>
              <a:t>可能发生也有可能不发生的事件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457825" y="4606925"/>
            <a:ext cx="2085975" cy="5889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</a:rPr>
              <a:t>随机事件</a:t>
            </a: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4375150" y="2273300"/>
            <a:ext cx="1008063" cy="360363"/>
          </a:xfrm>
          <a:prstGeom prst="rightArrow">
            <a:avLst>
              <a:gd name="adj1" fmla="val 50000"/>
              <a:gd name="adj2" fmla="val 69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4303713" y="3429000"/>
            <a:ext cx="1079500" cy="360363"/>
          </a:xfrm>
          <a:prstGeom prst="rightArrow">
            <a:avLst>
              <a:gd name="adj1" fmla="val 50000"/>
              <a:gd name="adj2" fmla="val 7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4303713" y="4652963"/>
            <a:ext cx="1079500" cy="431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2819400" y="914400"/>
            <a:ext cx="373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/>
              <a:t>在</a:t>
            </a:r>
            <a:r>
              <a:rPr lang="zh-CN" altLang="en-US" sz="4000" b="1">
                <a:solidFill>
                  <a:srgbClr val="FF3300"/>
                </a:solidFill>
              </a:rPr>
              <a:t>一定条件</a:t>
            </a:r>
            <a:r>
              <a:rPr lang="zh-CN" altLang="en-US" sz="4000" b="1"/>
              <a:t>下</a:t>
            </a:r>
          </a:p>
        </p:txBody>
      </p:sp>
      <p:pic>
        <p:nvPicPr>
          <p:cNvPr id="15373" name="Picture 13" descr="房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2954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2057400" y="762000"/>
            <a:ext cx="5638800" cy="1143000"/>
          </a:xfrm>
          <a:prstGeom prst="cloudCallout">
            <a:avLst>
              <a:gd name="adj1" fmla="val -2560"/>
              <a:gd name="adj2" fmla="val 9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/>
              <a:t>在</a:t>
            </a:r>
            <a:r>
              <a:rPr lang="zh-CN" altLang="en-US" sz="4000" b="1">
                <a:solidFill>
                  <a:srgbClr val="FF3300"/>
                </a:solidFill>
              </a:rPr>
              <a:t>一定条件</a:t>
            </a:r>
            <a:r>
              <a:rPr lang="zh-CN" altLang="en-US" sz="4000" b="1"/>
              <a:t>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70" grpId="0" animBg="1"/>
      <p:bldP spid="36872" grpId="0" animBg="1"/>
      <p:bldP spid="36873" grpId="0" animBg="1"/>
      <p:bldP spid="36874" grpId="0" animBg="1"/>
      <p:bldP spid="36875" grpId="0" animBg="1"/>
      <p:bldP spid="368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03325" y="19208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kumimoji="1" lang="zh-CN" altLang="zh-CN" sz="3600">
              <a:latin typeface="Times New Roman" panose="02020603050405020304" pitchFamily="18" charset="0"/>
            </a:endParaRPr>
          </a:p>
        </p:txBody>
      </p:sp>
      <p:pic>
        <p:nvPicPr>
          <p:cNvPr id="16387" name="Picture 3" descr="嘴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2772">
            <a:off x="4419600" y="685800"/>
            <a:ext cx="19431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2376487" cy="1008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4000" b="1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自由讨论</a:t>
            </a:r>
          </a:p>
        </p:txBody>
      </p:sp>
      <p:pic>
        <p:nvPicPr>
          <p:cNvPr id="16389" name="Picture 5" descr="j00889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7529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35075" y="1524000"/>
            <a:ext cx="6715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</a:rPr>
              <a:t>下面情况是什么事件。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9.1|1.2|1.5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.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28.6|1.9|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0.6|2.7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古瓶荷花">
  <a:themeElements>
    <a:clrScheme name="古瓶荷花 1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7D7DA9"/>
      </a:folHlink>
    </a:clrScheme>
    <a:fontScheme name="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诗情画意">
  <a:themeElements>
    <a:clrScheme name="1_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1_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</TotalTime>
  <Words>1774</Words>
  <Application>Microsoft Office PowerPoint</Application>
  <PresentationFormat>全屏显示(4:3)</PresentationFormat>
  <Paragraphs>215</Paragraphs>
  <Slides>26</Slides>
  <Notes>5</Notes>
  <HiddenSlides>0</HiddenSlides>
  <MMClips>5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方正舒体</vt:lpstr>
      <vt:lpstr>方正姚体</vt:lpstr>
      <vt:lpstr>黑体</vt:lpstr>
      <vt:lpstr>华文行楷</vt:lpstr>
      <vt:lpstr>华文新魏</vt:lpstr>
      <vt:lpstr>楷体_GB2312</vt:lpstr>
      <vt:lpstr>隶书</vt:lpstr>
      <vt:lpstr>宋体</vt:lpstr>
      <vt:lpstr>Arial</vt:lpstr>
      <vt:lpstr>Tahoma</vt:lpstr>
      <vt:lpstr>Times New Roman</vt:lpstr>
      <vt:lpstr>Verdana</vt:lpstr>
      <vt:lpstr>Wingdings</vt:lpstr>
      <vt:lpstr>默认设计模板</vt:lpstr>
      <vt:lpstr>诗情画意</vt:lpstr>
      <vt:lpstr>古瓶荷花</vt:lpstr>
      <vt:lpstr>Balloons</vt:lpstr>
      <vt:lpstr>1_诗情画意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活动五：盒子中装有4个黄球2个白球，这些球形状、大小、质地等完全相同，在看不到球的条件下，随机地从袋子中摸出一个球。你想一下：究竟</vt:lpstr>
      <vt:lpstr>通过从盒中摸球的实验，有谁可用课本一句 话总结随机事件发生的可能性的特点呢？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作业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yuanyuan yuan</cp:lastModifiedBy>
  <cp:revision>1</cp:revision>
  <cp:lastPrinted>1601-01-01T00:00:00Z</cp:lastPrinted>
  <dcterms:created xsi:type="dcterms:W3CDTF">1601-01-01T00:00:00Z</dcterms:created>
  <dcterms:modified xsi:type="dcterms:W3CDTF">2016-07-26T05:11:41Z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