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7" r:id="rId1"/>
    <p:sldMasterId id="2147483858" r:id="rId2"/>
    <p:sldMasterId id="2147483859" r:id="rId3"/>
  </p:sldMasterIdLst>
  <p:sldIdLst>
    <p:sldId id="310" r:id="rId4"/>
    <p:sldId id="311" r:id="rId5"/>
    <p:sldId id="312" r:id="rId6"/>
    <p:sldId id="313" r:id="rId7"/>
    <p:sldId id="314" r:id="rId8"/>
    <p:sldId id="315" r:id="rId9"/>
    <p:sldId id="316" r:id="rId10"/>
    <p:sldId id="319" r:id="rId11"/>
    <p:sldId id="323" r:id="rId12"/>
    <p:sldId id="318" r:id="rId13"/>
    <p:sldId id="320" r:id="rId14"/>
    <p:sldId id="327" r:id="rId15"/>
    <p:sldId id="328" r:id="rId16"/>
    <p:sldId id="329" r:id="rId17"/>
    <p:sldId id="330" r:id="rId18"/>
    <p:sldId id="331" r:id="rId19"/>
    <p:sldId id="321" r:id="rId20"/>
    <p:sldId id="317" r:id="rId21"/>
    <p:sldId id="324" r:id="rId22"/>
    <p:sldId id="325" r:id="rId23"/>
    <p:sldId id="326" r:id="rId24"/>
    <p:sldId id="322" r:id="rId25"/>
    <p:sldId id="308" r:id="rId2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7" autoAdjust="0"/>
    <p:restoredTop sz="94669" autoAdjust="0"/>
  </p:normalViewPr>
  <p:slideViewPr>
    <p:cSldViewPr>
      <p:cViewPr varScale="1">
        <p:scale>
          <a:sx n="104" d="100"/>
          <a:sy n="104" d="100"/>
        </p:scale>
        <p:origin x="1590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80952380952382"/>
          <c:y val="8.3932853717026384E-2"/>
          <c:w val="0.553968253968254"/>
          <c:h val="0.8369304556354916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东部</c:v>
                </c:pt>
              </c:strCache>
            </c:strRef>
          </c:tx>
          <c:spPr>
            <a:solidFill>
              <a:schemeClr val="accent1"/>
            </a:solidFill>
            <a:ln w="975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rgbClr val="FFFF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5EEE-4955-A34D-882F2BE503C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5EEE-4955-A34D-882F2BE503C2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5EEE-4955-A34D-882F2BE503C2}"/>
              </c:ext>
            </c:extLst>
          </c:dPt>
          <c:dPt>
            <c:idx val="3"/>
            <c:bubble3D val="0"/>
            <c:spPr>
              <a:solidFill>
                <a:srgbClr val="0080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5EEE-4955-A34D-882F2BE503C2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5EEE-4955-A34D-882F2BE503C2}"/>
              </c:ext>
            </c:extLst>
          </c:dPt>
          <c:dPt>
            <c:idx val="5"/>
            <c:bubble3D val="0"/>
            <c:spPr>
              <a:solidFill>
                <a:srgbClr val="0080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5EEE-4955-A34D-882F2BE503C2}"/>
              </c:ext>
            </c:extLst>
          </c:dPt>
          <c:dPt>
            <c:idx val="6"/>
            <c:bubble3D val="0"/>
            <c:spPr>
              <a:solidFill>
                <a:srgbClr val="FF0000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5EEE-4955-A34D-882F2BE503C2}"/>
              </c:ext>
            </c:extLst>
          </c:dPt>
          <c:cat>
            <c:strRef>
              <c:f>Sheet1!$B$1:$H$1</c:f>
              <c:strCache>
                <c:ptCount val="7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EEE-4955-A34D-882F2BE503C2}"/>
            </c:ext>
          </c:extLst>
        </c:ser>
        <c:ser>
          <c:idx val="2"/>
          <c:order val="1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9755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5EEE-4955-A34D-882F2BE503C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5EEE-4955-A34D-882F2BE503C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3-5EEE-4955-A34D-882F2BE503C2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5-5EEE-4955-A34D-882F2BE503C2}"/>
              </c:ext>
            </c:extLst>
          </c:dPt>
          <c:dPt>
            <c:idx val="4"/>
            <c:bubble3D val="0"/>
            <c:spPr>
              <a:solidFill>
                <a:schemeClr val="bg2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7-5EEE-4955-A34D-882F2BE503C2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9-5EEE-4955-A34D-882F2BE503C2}"/>
              </c:ext>
            </c:extLst>
          </c:dPt>
          <c:dPt>
            <c:idx val="6"/>
            <c:bubble3D val="0"/>
            <c:spPr>
              <a:solidFill>
                <a:srgbClr val="0066CC"/>
              </a:solidFill>
              <a:ln w="975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5EEE-4955-A34D-882F2BE503C2}"/>
              </c:ext>
            </c:extLst>
          </c:dPt>
          <c:cat>
            <c:strRef>
              <c:f>Sheet1!$B$1:$H$1</c:f>
              <c:strCache>
                <c:ptCount val="7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strCache>
            </c:strRef>
          </c:cat>
          <c:val>
            <c:numRef>
              <c:f>Sheet1!$B$4:$H$4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1C-5EEE-4955-A34D-882F2BE503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9511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383" b="1" i="0" u="none" strike="noStrike" baseline="0">
          <a:solidFill>
            <a:schemeClr val="tx1"/>
          </a:solidFill>
          <a:latin typeface="宋体"/>
          <a:ea typeface="宋体"/>
          <a:cs typeface="宋体"/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4E7B0-24FE-4B11-ABBD-72F6D7C35E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1079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1CDAD9-3661-41E5-866D-DB45D46EAC8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9430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02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02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0B51-9D8B-496A-98FA-7E90F291C5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105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标题，文本与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914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图表占位符 3"/>
          <p:cNvSpPr>
            <a:spLocks noGrp="1"/>
          </p:cNvSpPr>
          <p:nvPr>
            <p:ph type="chart"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524E6-3D98-4871-B45A-2573BB16CB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4579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51A5B-77FB-48E4-8263-B7C9E4F47B8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4001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55357-A5A0-4ED8-A0DC-97C602633B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5532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85D2DF-57BD-42B7-A743-4CC43645B6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83082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15297-D9F4-435F-A4D9-655D8E3B6C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04214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83936-15D2-4FAA-A316-BF262BD3519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169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5791C-EBD9-45BF-9782-4CDD9BA669C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36098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21D65-06C0-4129-AB57-4F9F739874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2687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3FE11B-9561-48CC-9871-62F7A0EA05F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081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8FB2CC-6A7E-44D1-8F2F-05E22482646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58911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C75C47-9001-4F9D-9B0F-BCB08EC217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47413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93F981-50A2-4258-AFA2-1639068E6A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1952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762000"/>
            <a:ext cx="1943100" cy="5029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762000"/>
            <a:ext cx="5676900" cy="5029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8546E-3586-4FEC-9ADF-D749B862040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429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2D4A2A-AD43-49ED-9FD8-8D5320A8AAA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9004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FB2C-6A5E-4E20-94A6-D82A3963012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4504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D5E59-904A-42FB-8414-2E17ADDD7DB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0312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8FFCF-878B-40AA-AF2E-9DBE5B76B7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74239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2BC087-3A76-4052-A088-A1D3B110797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75643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C0157-98F9-4C64-9ACC-2D75DFAE3EC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411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380A9-E12D-49DD-84DC-2CAC4DA01B4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9185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B7CCE3-1710-46CB-96EE-BDA68C26B4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4607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AAFD5-C363-445A-A469-319BDC81433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164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D1A6A1-0DB5-40DC-A0CE-DB7442D722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50462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C9A77-9246-4949-A39F-EBF4D5E809A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203806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A5D9F-F767-4C39-AA6B-A1CEFC3873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9681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095430-1A75-482B-A9AA-238C52B969F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57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95191F-07FB-4FCC-A23E-68E06003BF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6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1B011-584C-4C11-8ABE-7636F9DCE05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7449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C4E880-50A9-4AFA-A3BC-640B05215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82545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C615D9-10F5-4FDD-999A-ADF61D6A29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499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4AA6A1-5EB1-46DF-A843-69289F167A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1131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ow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73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/>
            </a:lvl1pPr>
          </a:lstStyle>
          <a:p>
            <a:fld id="{2F916C6F-3BFA-41F6-BA42-9594714D43CD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68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8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68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/>
            </a:lvl1pPr>
          </a:lstStyle>
          <a:p>
            <a:fld id="{66318604-76E8-455C-84D1-CD2488AE459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FF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71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kumimoji="0" sz="1400" b="1" i="1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kumimoji="0" sz="1400" b="1" i="1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71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400" b="1" i="1"/>
            </a:lvl1pPr>
          </a:lstStyle>
          <a:p>
            <a:fld id="{2207E23F-455A-4FB7-BCC1-40109589B1C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i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winmine.exe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7.gi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winmine.exe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gif"/><Relationship Id="rId4" Type="http://schemas.openxmlformats.org/officeDocument/2006/relationships/image" Target="../media/image2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35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4.e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40.png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39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WordArt 2"/>
          <p:cNvSpPr>
            <a:spLocks noChangeArrowheads="1" noChangeShapeType="1" noTextEdit="1"/>
          </p:cNvSpPr>
          <p:nvPr/>
        </p:nvSpPr>
        <p:spPr bwMode="auto">
          <a:xfrm>
            <a:off x="1619250" y="908050"/>
            <a:ext cx="6119813" cy="2087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zh-CN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25.1.2</a:t>
            </a:r>
            <a:r>
              <a:rPr lang="zh-CN" altLang="en-US" sz="36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宋体"/>
                <a:ea typeface="宋体"/>
              </a:rPr>
              <a:t>概率</a:t>
            </a:r>
          </a:p>
        </p:txBody>
      </p:sp>
      <p:pic>
        <p:nvPicPr>
          <p:cNvPr id="8195" name="Picture 3" descr="PE01955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357563"/>
            <a:ext cx="232092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200412211312367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429000"/>
            <a:ext cx="28797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732588" y="4652963"/>
            <a:ext cx="358775" cy="360362"/>
            <a:chOff x="3833" y="2341"/>
            <a:chExt cx="226" cy="227"/>
          </a:xfrm>
        </p:grpSpPr>
        <p:pic>
          <p:nvPicPr>
            <p:cNvPr id="8199" name="Picture 6" descr="2006623322581752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432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7" descr="20066233225817521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341"/>
              <a:ext cx="13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8" name="Picture 8" descr="2006623322581752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589588"/>
            <a:ext cx="7366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4686300" y="3044825"/>
            <a:ext cx="544513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学</a:t>
            </a:r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科</a:t>
            </a:r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  <a:r>
              <a:rPr lang="zh-CN" altLang="en-US" sz="800">
                <a:solidFill>
                  <a:srgbClr val="FFFFFF"/>
                </a:solidFill>
                <a:latin typeface="Arial" panose="020B0604020202020204" pitchFamily="34" charset="0"/>
              </a:rPr>
              <a:t>网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333375"/>
            <a:ext cx="8280400" cy="5715000"/>
          </a:xfrm>
        </p:spPr>
        <p:txBody>
          <a:bodyPr/>
          <a:lstStyle/>
          <a:p>
            <a:r>
              <a:rPr lang="zh-CN" altLang="en-US" sz="4000">
                <a:ea typeface="宋体" panose="02010600030101010101" pitchFamily="2" charset="-122"/>
              </a:rPr>
              <a:t>例</a:t>
            </a:r>
            <a:r>
              <a:rPr lang="en-US" altLang="zh-CN" sz="4000">
                <a:ea typeface="宋体" panose="02010600030101010101" pitchFamily="2" charset="-122"/>
              </a:rPr>
              <a:t>1</a:t>
            </a:r>
            <a:r>
              <a:rPr lang="zh-CN" altLang="en-US" sz="4000">
                <a:ea typeface="宋体" panose="02010600030101010101" pitchFamily="2" charset="-122"/>
              </a:rPr>
              <a:t>：</a:t>
            </a:r>
            <a:r>
              <a:rPr lang="zh-CN" altLang="en-GB" sz="4000">
                <a:ea typeface="宋体" panose="02010600030101010101" pitchFamily="2" charset="-122"/>
              </a:rPr>
              <a:t>投掷一个骰子，观察向上的一面的点数，求下列事件的概率：</a:t>
            </a:r>
          </a:p>
          <a:p>
            <a:r>
              <a:rPr lang="zh-CN" altLang="en-GB" sz="4000">
                <a:ea typeface="宋体" panose="02010600030101010101" pitchFamily="2" charset="-122"/>
              </a:rPr>
              <a:t>（</a:t>
            </a:r>
            <a:r>
              <a:rPr lang="en-US" altLang="zh-CN" sz="4000">
                <a:ea typeface="宋体" panose="02010600030101010101" pitchFamily="2" charset="-122"/>
              </a:rPr>
              <a:t>1</a:t>
            </a:r>
            <a:r>
              <a:rPr lang="zh-CN" altLang="en-US" sz="4000">
                <a:ea typeface="宋体" panose="02010600030101010101" pitchFamily="2" charset="-122"/>
              </a:rPr>
              <a:t>）掷</a:t>
            </a:r>
            <a:r>
              <a:rPr lang="zh-CN" altLang="en-GB" sz="4000">
                <a:ea typeface="宋体" panose="02010600030101010101" pitchFamily="2" charset="-122"/>
              </a:rPr>
              <a:t>得点数为</a:t>
            </a:r>
            <a:r>
              <a:rPr lang="en-GB" altLang="zh-CN" sz="4000">
                <a:ea typeface="宋体" panose="02010600030101010101" pitchFamily="2" charset="-122"/>
              </a:rPr>
              <a:t>2</a:t>
            </a:r>
          </a:p>
          <a:p>
            <a:r>
              <a:rPr lang="zh-CN" altLang="en-GB" sz="4000">
                <a:ea typeface="宋体" panose="02010600030101010101" pitchFamily="2" charset="-122"/>
              </a:rPr>
              <a:t>（</a:t>
            </a:r>
            <a:r>
              <a:rPr lang="en-US" altLang="zh-CN" sz="4000">
                <a:ea typeface="宋体" panose="02010600030101010101" pitchFamily="2" charset="-122"/>
              </a:rPr>
              <a:t>2</a:t>
            </a:r>
            <a:r>
              <a:rPr lang="zh-CN" altLang="en-US" sz="4000">
                <a:ea typeface="宋体" panose="02010600030101010101" pitchFamily="2" charset="-122"/>
              </a:rPr>
              <a:t>）掷</a:t>
            </a:r>
            <a:r>
              <a:rPr lang="zh-CN" altLang="en-GB" sz="4000">
                <a:ea typeface="宋体" panose="02010600030101010101" pitchFamily="2" charset="-122"/>
              </a:rPr>
              <a:t>得点数为奇数</a:t>
            </a:r>
          </a:p>
          <a:p>
            <a:r>
              <a:rPr lang="zh-CN" altLang="en-GB" sz="4000">
                <a:ea typeface="宋体" panose="02010600030101010101" pitchFamily="2" charset="-122"/>
              </a:rPr>
              <a:t>（</a:t>
            </a:r>
            <a:r>
              <a:rPr lang="en-US" altLang="zh-CN" sz="4000">
                <a:ea typeface="宋体" panose="02010600030101010101" pitchFamily="2" charset="-122"/>
              </a:rPr>
              <a:t>3</a:t>
            </a:r>
            <a:r>
              <a:rPr lang="zh-CN" altLang="en-US" sz="4000">
                <a:ea typeface="宋体" panose="02010600030101010101" pitchFamily="2" charset="-122"/>
              </a:rPr>
              <a:t>）掷得的点数大于</a:t>
            </a:r>
            <a:r>
              <a:rPr lang="en-US" altLang="zh-CN" sz="4000">
                <a:ea typeface="宋体" panose="02010600030101010101" pitchFamily="2" charset="-122"/>
              </a:rPr>
              <a:t>2</a:t>
            </a:r>
            <a:r>
              <a:rPr lang="zh-CN" altLang="en-US" sz="4000">
                <a:ea typeface="宋体" panose="02010600030101010101" pitchFamily="2" charset="-122"/>
              </a:rPr>
              <a:t>且小于</a:t>
            </a:r>
            <a:r>
              <a:rPr lang="en-US" altLang="zh-CN" sz="4000">
                <a:ea typeface="宋体" panose="02010600030101010101" pitchFamily="2" charset="-122"/>
              </a:rPr>
              <a:t>5</a:t>
            </a:r>
            <a:r>
              <a:rPr lang="zh-CN" altLang="en-US" sz="4000">
                <a:ea typeface="宋体" panose="02010600030101010101" pitchFamily="2" charset="-122"/>
              </a:rPr>
              <a:t>；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2"/>
          <p:cNvGrpSpPr>
            <a:grpSpLocks/>
          </p:cNvGrpSpPr>
          <p:nvPr/>
        </p:nvGrpSpPr>
        <p:grpSpPr bwMode="auto">
          <a:xfrm>
            <a:off x="5414963" y="2543175"/>
            <a:ext cx="4686300" cy="3022600"/>
            <a:chOff x="32" y="1602"/>
            <a:chExt cx="2952" cy="1904"/>
          </a:xfrm>
        </p:grpSpPr>
        <p:graphicFrame>
          <p:nvGraphicFramePr>
            <p:cNvPr id="2" name="Object 3"/>
            <p:cNvGraphicFramePr>
              <a:graphicFrameLocks noChangeAspect="1"/>
            </p:cNvGraphicFramePr>
            <p:nvPr/>
          </p:nvGraphicFramePr>
          <p:xfrm>
            <a:off x="32" y="1602"/>
            <a:ext cx="2952" cy="19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3077" name="Group 4"/>
            <p:cNvGrpSpPr>
              <a:grpSpLocks/>
            </p:cNvGrpSpPr>
            <p:nvPr/>
          </p:nvGrpSpPr>
          <p:grpSpPr bwMode="auto">
            <a:xfrm>
              <a:off x="1474" y="2024"/>
              <a:ext cx="181" cy="680"/>
              <a:chOff x="1474" y="2024"/>
              <a:chExt cx="181" cy="680"/>
            </a:xfrm>
          </p:grpSpPr>
          <p:sp>
            <p:nvSpPr>
              <p:cNvPr id="3078" name="Line 5"/>
              <p:cNvSpPr>
                <a:spLocks noChangeShapeType="1"/>
              </p:cNvSpPr>
              <p:nvPr/>
            </p:nvSpPr>
            <p:spPr bwMode="auto">
              <a:xfrm flipV="1">
                <a:off x="1474" y="2024"/>
                <a:ext cx="181" cy="680"/>
              </a:xfrm>
              <a:prstGeom prst="line">
                <a:avLst/>
              </a:prstGeom>
              <a:noFill/>
              <a:ln w="47625">
                <a:solidFill>
                  <a:srgbClr val="0000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9" name="Oval 6"/>
              <p:cNvSpPr>
                <a:spLocks noChangeArrowheads="1"/>
              </p:cNvSpPr>
              <p:nvPr/>
            </p:nvSpPr>
            <p:spPr bwMode="auto">
              <a:xfrm>
                <a:off x="1474" y="2523"/>
                <a:ext cx="90" cy="7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</p:grpSp>
      </p:grp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3850" y="0"/>
            <a:ext cx="88201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3200" b="1">
                <a:latin typeface="Arial" panose="020B0604020202020204" pitchFamily="34" charset="0"/>
              </a:rPr>
              <a:t>例</a:t>
            </a:r>
            <a:r>
              <a:rPr kumimoji="0" lang="en-US" altLang="zh-CN" sz="3200" b="1">
                <a:latin typeface="Arial" panose="020B0604020202020204" pitchFamily="34" charset="0"/>
              </a:rPr>
              <a:t>2.</a:t>
            </a:r>
            <a:r>
              <a:rPr kumimoji="0" lang="zh-CN" altLang="en-US" sz="3200" b="1">
                <a:latin typeface="Arial" panose="020B0604020202020204" pitchFamily="34" charset="0"/>
              </a:rPr>
              <a:t>如图：是一个转盘，转盘分成</a:t>
            </a:r>
            <a:r>
              <a:rPr kumimoji="0" lang="en-US" altLang="zh-CN" sz="3200" b="1">
                <a:latin typeface="Arial" panose="020B0604020202020204" pitchFamily="34" charset="0"/>
              </a:rPr>
              <a:t>7</a:t>
            </a:r>
            <a:r>
              <a:rPr kumimoji="0" lang="zh-CN" altLang="en-US" sz="3200" b="1">
                <a:latin typeface="Arial" panose="020B0604020202020204" pitchFamily="34" charset="0"/>
              </a:rPr>
              <a:t>个相同的扇形，颜色分为红黄绿三种，指针固定，转动转盘后任其自由停止，某个扇形会停在指针所指的位置，（指针指向交线时当作指向右边的扇形）求下列事件的概率。</a:t>
            </a:r>
          </a:p>
          <a:p>
            <a:pPr eaLnBrk="1" hangingPunct="1"/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1</a:t>
            </a:r>
            <a:r>
              <a:rPr kumimoji="0" lang="zh-CN" altLang="en-US" sz="3200" b="1">
                <a:latin typeface="Arial" panose="020B0604020202020204" pitchFamily="34" charset="0"/>
              </a:rPr>
              <a:t>）指向红色；</a:t>
            </a:r>
          </a:p>
          <a:p>
            <a:pPr eaLnBrk="1" hangingPunct="1"/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2</a:t>
            </a:r>
            <a:r>
              <a:rPr kumimoji="0" lang="zh-CN" altLang="en-US" sz="3200" b="1">
                <a:latin typeface="Arial" panose="020B0604020202020204" pitchFamily="34" charset="0"/>
              </a:rPr>
              <a:t>） 指向红色或黄色；</a:t>
            </a:r>
          </a:p>
          <a:p>
            <a:pPr eaLnBrk="1" hangingPunct="1"/>
            <a:r>
              <a:rPr kumimoji="0" lang="zh-CN" altLang="en-US" sz="3200" b="1">
                <a:latin typeface="Arial" panose="020B0604020202020204" pitchFamily="34" charset="0"/>
              </a:rPr>
              <a:t>（</a:t>
            </a:r>
            <a:r>
              <a:rPr kumimoji="0" lang="en-US" altLang="zh-CN" sz="3200" b="1">
                <a:latin typeface="Arial" panose="020B0604020202020204" pitchFamily="34" charset="0"/>
              </a:rPr>
              <a:t>3</a:t>
            </a:r>
            <a:r>
              <a:rPr kumimoji="0" lang="zh-CN" altLang="en-US" sz="3200" b="1">
                <a:latin typeface="Arial" panose="020B0604020202020204" pitchFamily="34" charset="0"/>
              </a:rPr>
              <a:t>） 不指向红色。</a:t>
            </a: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1828800" y="2351088"/>
            <a:ext cx="4603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zxxkw</a:t>
            </a:r>
            <a:endParaRPr lang="en-US" altLang="zh-C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7"/>
          <p:cNvGrpSpPr>
            <a:grpSpLocks/>
          </p:cNvGrpSpPr>
          <p:nvPr/>
        </p:nvGrpSpPr>
        <p:grpSpPr bwMode="auto">
          <a:xfrm>
            <a:off x="214313" y="-77788"/>
            <a:ext cx="5000625" cy="1560513"/>
            <a:chOff x="498" y="267"/>
            <a:chExt cx="3150" cy="497"/>
          </a:xfrm>
        </p:grpSpPr>
        <p:sp>
          <p:nvSpPr>
            <p:cNvPr id="57347" name="Rectangle 9"/>
            <p:cNvSpPr>
              <a:spLocks noChangeArrowheads="1"/>
            </p:cNvSpPr>
            <p:nvPr/>
          </p:nvSpPr>
          <p:spPr bwMode="auto">
            <a:xfrm>
              <a:off x="813" y="449"/>
              <a:ext cx="2835" cy="31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chemeClr val="accent2"/>
                </a:buClr>
              </a:pPr>
              <a:r>
                <a:rPr lang="zh-CN" altLang="en-US" sz="8000" baseline="-2500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7200" baseline="-25000">
                  <a:solidFill>
                    <a:schemeClr val="accent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“扫雷”游戏</a:t>
              </a:r>
              <a:endParaRPr lang="en-US" altLang="zh-CN" sz="7200" baseline="-2500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57348" name="Picture 11" descr="67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267"/>
              <a:ext cx="99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2" descr="{A5E4A445-8A2E-4552-97BC-C09CD7E9B4D8}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143125"/>
            <a:ext cx="25003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500563" y="2143125"/>
            <a:ext cx="31432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endParaRPr lang="en-US" altLang="zh-CN" sz="40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有没有游戏获胜的方法？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7"/>
          <p:cNvGrpSpPr>
            <a:grpSpLocks/>
          </p:cNvGrpSpPr>
          <p:nvPr/>
        </p:nvGrpSpPr>
        <p:grpSpPr bwMode="auto">
          <a:xfrm>
            <a:off x="214313" y="-77788"/>
            <a:ext cx="3643312" cy="1647826"/>
            <a:chOff x="498" y="267"/>
            <a:chExt cx="2295" cy="525"/>
          </a:xfrm>
        </p:grpSpPr>
        <p:sp>
          <p:nvSpPr>
            <p:cNvPr id="58371" name="Rectangle 9"/>
            <p:cNvSpPr>
              <a:spLocks noChangeArrowheads="1"/>
            </p:cNvSpPr>
            <p:nvPr/>
          </p:nvSpPr>
          <p:spPr bwMode="auto">
            <a:xfrm>
              <a:off x="813" y="449"/>
              <a:ext cx="1980" cy="343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chemeClr val="accent2"/>
                </a:buClr>
              </a:pPr>
              <a:r>
                <a:rPr lang="zh-CN" altLang="en-US" sz="8000" baseline="-2500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7200" baseline="-25000">
                  <a:solidFill>
                    <a:schemeClr val="accent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探索新知</a:t>
              </a:r>
              <a:endParaRPr lang="en-US" altLang="zh-CN" sz="7200" baseline="-2500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58372" name="Picture 11" descr="678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267"/>
              <a:ext cx="99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5750" y="1714500"/>
            <a:ext cx="35718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如图：计算机扫雷游戏，在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9×9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个小方格中，随机埋藏着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个地雷，每个小方格只有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个地雷，小王开始随机踩一个小方格，标号为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，在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的周围的正方形中有</a:t>
            </a:r>
            <a:r>
              <a:rPr lang="en-US" altLang="zh-CN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个地雷，我们把这个区域记为</a:t>
            </a:r>
            <a:r>
              <a:rPr lang="en-US" altLang="zh-CN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区，</a:t>
            </a:r>
            <a:r>
              <a:rPr lang="en-US" altLang="zh-CN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区外记为</a:t>
            </a:r>
            <a:r>
              <a:rPr lang="en-US" altLang="zh-CN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区，下一步小王应该踩在</a:t>
            </a:r>
            <a:r>
              <a:rPr lang="en-US" altLang="zh-CN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区还是</a:t>
            </a:r>
            <a:r>
              <a:rPr lang="en-US" altLang="zh-CN" b="1" i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区？</a:t>
            </a:r>
          </a:p>
        </p:txBody>
      </p:sp>
      <p:pic>
        <p:nvPicPr>
          <p:cNvPr id="58374" name="Picture 2" descr="{A5E4A445-8A2E-4552-97BC-C09CD7E9B4D8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4786313" y="3643313"/>
            <a:ext cx="1512887" cy="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6286500" y="3643313"/>
            <a:ext cx="0" cy="12969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4786313" y="4929188"/>
            <a:ext cx="1512887" cy="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4786313" y="3643313"/>
            <a:ext cx="0" cy="1296987"/>
          </a:xfrm>
          <a:prstGeom prst="line">
            <a:avLst/>
          </a:prstGeom>
          <a:noFill/>
          <a:ln w="41275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4071938" y="71438"/>
            <a:ext cx="5072062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解：</a:t>
            </a:r>
            <a:r>
              <a:rPr kumimoji="0" lang="en-US" altLang="zh-CN" b="1" i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A</a:t>
            </a: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区有</a:t>
            </a:r>
            <a:r>
              <a:rPr kumimoji="0"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格</a:t>
            </a:r>
            <a:r>
              <a:rPr kumimoji="0"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个雷，</a:t>
            </a:r>
          </a:p>
          <a:p>
            <a:pPr eaLnBrk="1" hangingPunct="1">
              <a:buClr>
                <a:schemeClr val="accent2"/>
              </a:buClr>
            </a:pP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   遇雷的概率为</a:t>
            </a:r>
            <a:r>
              <a:rPr kumimoji="0" lang="en-US" altLang="zh-CN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kumimoji="0" lang="zh-CN" altLang="en-US" b="1">
                <a:solidFill>
                  <a:srgbClr val="00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</a:p>
        </p:txBody>
      </p:sp>
      <p:sp>
        <p:nvSpPr>
          <p:cNvPr id="27" name="Rectangle 10"/>
          <p:cNvSpPr>
            <a:spLocks noChangeArrowheads="1"/>
          </p:cNvSpPr>
          <p:nvPr/>
        </p:nvSpPr>
        <p:spPr bwMode="auto">
          <a:xfrm>
            <a:off x="3929063" y="928688"/>
            <a:ext cx="5214937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en-US" altLang="zh-CN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区有</a:t>
            </a: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9×9-9=72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个小方格，</a:t>
            </a:r>
          </a:p>
          <a:p>
            <a:pPr eaLnBrk="1" hangingPunct="1">
              <a:buClr>
                <a:schemeClr val="accent2"/>
              </a:buClr>
            </a:pP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还有</a:t>
            </a: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10-3=7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个地雷，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3994150" y="1741488"/>
            <a:ext cx="514985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由于</a:t>
            </a: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</a:p>
          <a:p>
            <a:pPr eaLnBrk="1" hangingPunct="1">
              <a:buClr>
                <a:schemeClr val="accent2"/>
              </a:buClr>
            </a:pP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 所以第二步应踩</a:t>
            </a:r>
            <a:r>
              <a:rPr lang="en-US" altLang="zh-CN" b="1" i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r>
              <a:rPr lang="zh-CN" altLang="en-US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区</a:t>
            </a:r>
            <a:r>
              <a:rPr lang="en-US" altLang="zh-CN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7524750" y="333375"/>
          <a:ext cx="26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8" name="Equation" r:id="rId5" imgW="139680" imgH="393480" progId="Equation.DSMT4">
                  <p:embed/>
                </p:oleObj>
              </mc:Choice>
              <mc:Fallback>
                <p:oleObj name="Equation" r:id="rId5" imgW="139680" imgH="393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333375"/>
                        <a:ext cx="26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/>
        </p:nvGraphicFramePr>
        <p:xfrm>
          <a:off x="6667500" y="1714500"/>
          <a:ext cx="3333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9"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0" y="1714500"/>
                        <a:ext cx="3333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4" name="Object 16"/>
          <p:cNvGraphicFramePr>
            <a:graphicFrameLocks noChangeAspect="1"/>
          </p:cNvGraphicFramePr>
          <p:nvPr/>
        </p:nvGraphicFramePr>
        <p:xfrm>
          <a:off x="5597525" y="1643063"/>
          <a:ext cx="2603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9" imgW="139680" imgH="393480" progId="Equation.DSMT4">
                  <p:embed/>
                </p:oleObj>
              </mc:Choice>
              <mc:Fallback>
                <p:oleObj name="Equation" r:id="rId9" imgW="139680" imgH="39348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97525" y="1643063"/>
                        <a:ext cx="2603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 autoUpdateAnimBg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7"/>
          <p:cNvGrpSpPr>
            <a:grpSpLocks/>
          </p:cNvGrpSpPr>
          <p:nvPr/>
        </p:nvGrpSpPr>
        <p:grpSpPr bwMode="auto">
          <a:xfrm>
            <a:off x="214313" y="-77788"/>
            <a:ext cx="5357812" cy="1560513"/>
            <a:chOff x="498" y="267"/>
            <a:chExt cx="3375" cy="497"/>
          </a:xfrm>
        </p:grpSpPr>
        <p:sp>
          <p:nvSpPr>
            <p:cNvPr id="59395" name="Rectangle 9"/>
            <p:cNvSpPr>
              <a:spLocks noChangeArrowheads="1"/>
            </p:cNvSpPr>
            <p:nvPr/>
          </p:nvSpPr>
          <p:spPr bwMode="auto">
            <a:xfrm>
              <a:off x="813" y="449"/>
              <a:ext cx="3060" cy="315"/>
            </a:xfrm>
            <a:prstGeom prst="rect">
              <a:avLst/>
            </a:prstGeom>
            <a:gradFill rotWithShape="0">
              <a:gsLst>
                <a:gs pos="0">
                  <a:srgbClr val="FFCC99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CC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20000"/>
                </a:lnSpc>
                <a:spcBef>
                  <a:spcPct val="50000"/>
                </a:spcBef>
                <a:buClr>
                  <a:schemeClr val="accent2"/>
                </a:buClr>
              </a:pPr>
              <a:r>
                <a:rPr lang="zh-CN" altLang="en-US" sz="8000" baseline="-2500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 </a:t>
              </a:r>
              <a:r>
                <a:rPr lang="zh-CN" altLang="en-US" sz="7200" baseline="-25000">
                  <a:solidFill>
                    <a:schemeClr val="accent2"/>
                  </a:solidFill>
                  <a:latin typeface="华文琥珀" panose="02010800040101010101" pitchFamily="2" charset="-122"/>
                  <a:ea typeface="华文琥珀" panose="02010800040101010101" pitchFamily="2" charset="-122"/>
                </a:rPr>
                <a:t>“扫雷”游戏</a:t>
              </a:r>
              <a:endParaRPr lang="en-US" altLang="zh-CN" sz="7200" baseline="-2500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endParaRPr>
            </a:p>
          </p:txBody>
        </p:sp>
        <p:pic>
          <p:nvPicPr>
            <p:cNvPr id="59396" name="Picture 11" descr="678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" y="267"/>
              <a:ext cx="990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7" name="Picture 2" descr="{A5E4A445-8A2E-4552-97BC-C09CD7E9B4D8}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143125"/>
            <a:ext cx="2500312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4500563" y="3429000"/>
            <a:ext cx="31432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Clr>
                <a:schemeClr val="accent2"/>
              </a:buClr>
            </a:pPr>
            <a:r>
              <a:rPr lang="zh-CN" altLang="en-US" sz="40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一起试一试！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9"/>
          <p:cNvSpPr>
            <a:spLocks noChangeArrowheads="1"/>
          </p:cNvSpPr>
          <p:nvPr/>
        </p:nvSpPr>
        <p:spPr bwMode="auto">
          <a:xfrm>
            <a:off x="714375" y="357188"/>
            <a:ext cx="6715125" cy="97948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7200" baseline="-2500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解析、应用与拓展</a:t>
            </a:r>
            <a:endParaRPr lang="en-US" altLang="zh-CN" sz="7200" baseline="-2500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9183" y="1928813"/>
            <a:ext cx="3076483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1.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练习第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r>
              <a:rPr lang="en-US" altLang="zh-CN" sz="28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188" y="2500313"/>
            <a:ext cx="8358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2.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张编有序号的卡片（从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号到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号），从中任取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张，求：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>
                <a:schemeClr val="accent2"/>
              </a:buClr>
            </a:pP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）取到的卡片号是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的倍数的情况有多少种？ 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）取到的卡片号是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的倍数的概率是多少？</a:t>
            </a:r>
            <a:endParaRPr lang="en-US" altLang="zh-CN" sz="2800" b="1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8" y="4357688"/>
            <a:ext cx="57864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0"/>
              </a:spcBef>
              <a:buClr>
                <a:schemeClr val="accent2"/>
              </a:buClr>
              <a:defRPr/>
            </a:pP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解：取到的卡片号是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的倍数的情况有</a:t>
            </a:r>
            <a:r>
              <a:rPr lang="en-US" altLang="zh-CN" sz="2800" b="1" dirty="0">
                <a:solidFill>
                  <a:schemeClr val="tx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种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取到的卡片号是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的倍数的概率是   </a:t>
            </a:r>
            <a:r>
              <a:rPr lang="en-US" altLang="zh-CN" sz="2800" b="1" dirty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.</a:t>
            </a:r>
            <a:endParaRPr lang="zh-CN" altLang="en-US" sz="2800" b="1" dirty="0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70125" y="5143500"/>
          <a:ext cx="5159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6" name="Equation" r:id="rId3" imgW="203040" imgH="393480" progId="Equation.DSMT4">
                  <p:embed/>
                </p:oleObj>
              </mc:Choice>
              <mc:Fallback>
                <p:oleObj name="Equation" r:id="rId3" imgW="20304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25" y="5143500"/>
                        <a:ext cx="515938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11" descr="67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77788"/>
            <a:ext cx="15716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43063" y="4786313"/>
            <a:ext cx="365125" cy="541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zh-CN" sz="2800" b="1" dirty="0">
                <a:solidFill>
                  <a:schemeClr val="tx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4</a:t>
            </a:r>
            <a:endParaRPr lang="zh-CN" altLang="en-US" sz="2800" b="1" dirty="0">
              <a:solidFill>
                <a:schemeClr val="tx1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4"/>
          <p:cNvSpPr txBox="1">
            <a:spLocks noChangeArrowheads="1"/>
          </p:cNvSpPr>
          <p:nvPr/>
        </p:nvSpPr>
        <p:spPr bwMode="auto">
          <a:xfrm>
            <a:off x="500063" y="2286000"/>
            <a:ext cx="7643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3.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某火车站的显示屏，每隔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分钟显示一次火车班次的信息，显示时间持续</a:t>
            </a:r>
            <a:r>
              <a:rPr lang="en-US" altLang="zh-CN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分钟，某人到达该车站时，显示屏上正好显示火车班次信息的概率是（  ）</a:t>
            </a:r>
            <a:endParaRPr lang="en-US" altLang="zh-CN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Clr>
                <a:schemeClr val="accent2"/>
              </a:buClr>
            </a:pPr>
            <a:endParaRPr lang="zh-CN" altLang="en-US" sz="2800" b="1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4197350"/>
            <a:ext cx="576263" cy="87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143375"/>
            <a:ext cx="44767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141788"/>
            <a:ext cx="35718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10"/>
          <p:cNvSpPr txBox="1">
            <a:spLocks noChangeArrowheads="1"/>
          </p:cNvSpPr>
          <p:nvPr/>
        </p:nvSpPr>
        <p:spPr bwMode="auto">
          <a:xfrm>
            <a:off x="1357313" y="4286250"/>
            <a:ext cx="5476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A.</a:t>
            </a:r>
            <a:endParaRPr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47" name="TextBox 11"/>
          <p:cNvSpPr txBox="1">
            <a:spLocks noChangeArrowheads="1"/>
          </p:cNvSpPr>
          <p:nvPr/>
        </p:nvSpPr>
        <p:spPr bwMode="auto">
          <a:xfrm>
            <a:off x="3071813" y="4357688"/>
            <a:ext cx="5476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B.</a:t>
            </a:r>
            <a:endParaRPr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48" name="TextBox 12"/>
          <p:cNvSpPr txBox="1">
            <a:spLocks noChangeArrowheads="1"/>
          </p:cNvSpPr>
          <p:nvPr/>
        </p:nvSpPr>
        <p:spPr bwMode="auto">
          <a:xfrm>
            <a:off x="4643438" y="4357688"/>
            <a:ext cx="54768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C.</a:t>
            </a:r>
            <a:endParaRPr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49" name="TextBox 13"/>
          <p:cNvSpPr txBox="1">
            <a:spLocks noChangeArrowheads="1"/>
          </p:cNvSpPr>
          <p:nvPr/>
        </p:nvSpPr>
        <p:spPr bwMode="auto">
          <a:xfrm>
            <a:off x="6000750" y="4357688"/>
            <a:ext cx="547688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en-US" altLang="zh-CN" sz="2800" b="1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D.</a:t>
            </a:r>
            <a:endParaRPr lang="zh-CN" altLang="en-US" sz="2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6145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14813"/>
            <a:ext cx="3587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428875" y="3571875"/>
            <a:ext cx="365125" cy="541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  <a:defRPr/>
            </a:pPr>
            <a:r>
              <a:rPr lang="en-US" altLang="zh-CN" sz="2800" b="1" dirty="0">
                <a:solidFill>
                  <a:schemeClr val="tx1">
                    <a:lumMod val="75000"/>
                  </a:schemeClr>
                </a:solidFill>
                <a:latin typeface="楷体_GB2312" pitchFamily="49" charset="-122"/>
                <a:ea typeface="楷体_GB2312" pitchFamily="49" charset="-122"/>
              </a:rPr>
              <a:t>B</a:t>
            </a:r>
            <a:endParaRPr lang="zh-CN" altLang="en-US" sz="2800" b="1" dirty="0">
              <a:solidFill>
                <a:schemeClr val="tx1">
                  <a:lumMod val="75000"/>
                </a:schemeClr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1452" name="Rectangle 9"/>
          <p:cNvSpPr>
            <a:spLocks noChangeArrowheads="1"/>
          </p:cNvSpPr>
          <p:nvPr/>
        </p:nvSpPr>
        <p:spPr bwMode="auto">
          <a:xfrm>
            <a:off x="714375" y="357188"/>
            <a:ext cx="6715125" cy="979487"/>
          </a:xfrm>
          <a:prstGeom prst="rect">
            <a:avLst/>
          </a:prstGeom>
          <a:gradFill rotWithShape="0">
            <a:gsLst>
              <a:gs pos="0">
                <a:srgbClr val="FFCC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buClr>
                <a:schemeClr val="accent2"/>
              </a:buClr>
            </a:pPr>
            <a:r>
              <a:rPr lang="zh-CN" altLang="en-US" sz="7200" baseline="-25000">
                <a:solidFill>
                  <a:schemeClr val="accent2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    解析、应用与拓展</a:t>
            </a:r>
            <a:endParaRPr lang="en-US" altLang="zh-CN" sz="7200" baseline="-25000">
              <a:solidFill>
                <a:schemeClr val="accent2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61453" name="Picture 11" descr="67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-77788"/>
            <a:ext cx="15716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Grp="1" noChangeArrowheads="1"/>
          </p:cNvSpPr>
          <p:nvPr/>
        </p:nvSpPr>
        <p:spPr bwMode="auto">
          <a:xfrm>
            <a:off x="0" y="914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kumimoji="0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甲、乙 两人做如下的游戏：</a:t>
            </a:r>
          </a:p>
        </p:txBody>
      </p:sp>
      <p:sp>
        <p:nvSpPr>
          <p:cNvPr id="595971" name="Text Box 3"/>
          <p:cNvSpPr txBox="1">
            <a:spLocks noChangeArrowheads="1"/>
          </p:cNvSpPr>
          <p:nvPr/>
        </p:nvSpPr>
        <p:spPr bwMode="auto">
          <a:xfrm>
            <a:off x="76200" y="3581400"/>
            <a:ext cx="5562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CN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你认为这个游戏</a:t>
            </a:r>
          </a:p>
          <a:p>
            <a:pPr eaLnBrk="0" hangingPunct="0">
              <a:defRPr/>
            </a:pPr>
            <a:r>
              <a:rPr kumimoji="0" lang="zh-CN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itchFamily="2" charset="-122"/>
                <a:ea typeface="华文中宋" pitchFamily="2" charset="-122"/>
              </a:rPr>
              <a:t>  对甲、乙双方公平吗？</a:t>
            </a:r>
          </a:p>
        </p:txBody>
      </p:sp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3352800" y="0"/>
            <a:ext cx="2209800" cy="884238"/>
            <a:chOff x="96" y="2467"/>
            <a:chExt cx="1392" cy="557"/>
          </a:xfrm>
        </p:grpSpPr>
        <p:sp>
          <p:nvSpPr>
            <p:cNvPr id="4108" name="Rectangle 5"/>
            <p:cNvSpPr>
              <a:spLocks noChangeArrowheads="1"/>
            </p:cNvSpPr>
            <p:nvPr/>
          </p:nvSpPr>
          <p:spPr bwMode="auto">
            <a:xfrm>
              <a:off x="96" y="2784"/>
              <a:ext cx="1296" cy="24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8ED0F4"/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95974" name="Text Box 6"/>
            <p:cNvSpPr txBox="1">
              <a:spLocks noChangeArrowheads="1"/>
            </p:cNvSpPr>
            <p:nvPr/>
          </p:nvSpPr>
          <p:spPr bwMode="auto">
            <a:xfrm>
              <a:off x="528" y="2467"/>
              <a:ext cx="96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zh-CN" altLang="en-US" sz="3200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华文中宋" pitchFamily="2" charset="-122"/>
                  <a:ea typeface="华文中宋" pitchFamily="2" charset="-122"/>
                </a:rPr>
                <a:t>做一做</a:t>
              </a:r>
            </a:p>
          </p:txBody>
        </p:sp>
        <p:sp>
          <p:nvSpPr>
            <p:cNvPr id="4110" name="Freeform 7"/>
            <p:cNvSpPr>
              <a:spLocks/>
            </p:cNvSpPr>
            <p:nvPr/>
          </p:nvSpPr>
          <p:spPr bwMode="auto">
            <a:xfrm>
              <a:off x="144" y="2736"/>
              <a:ext cx="384" cy="192"/>
            </a:xfrm>
            <a:custGeom>
              <a:avLst/>
              <a:gdLst>
                <a:gd name="T0" fmla="*/ 0 w 384"/>
                <a:gd name="T1" fmla="*/ 0 h 240"/>
                <a:gd name="T2" fmla="*/ 384 w 384"/>
                <a:gd name="T3" fmla="*/ 0 h 240"/>
                <a:gd name="T4" fmla="*/ 192 w 384"/>
                <a:gd name="T5" fmla="*/ 240 h 240"/>
                <a:gd name="T6" fmla="*/ 0 w 384"/>
                <a:gd name="T7" fmla="*/ 0 h 24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4"/>
                <a:gd name="T13" fmla="*/ 0 h 240"/>
                <a:gd name="T14" fmla="*/ 384 w 384"/>
                <a:gd name="T15" fmla="*/ 240 h 24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4" h="240">
                  <a:moveTo>
                    <a:pt x="0" y="0"/>
                  </a:moveTo>
                  <a:lnTo>
                    <a:pt x="384" y="0"/>
                  </a:lnTo>
                  <a:lnTo>
                    <a:pt x="192" y="24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777777"/>
                </a:gs>
                <a:gs pos="50000">
                  <a:srgbClr val="FFFFFF"/>
                </a:gs>
                <a:gs pos="100000">
                  <a:srgbClr val="77777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595976" name="Freeform 8"/>
            <p:cNvSpPr>
              <a:spLocks/>
            </p:cNvSpPr>
            <p:nvPr/>
          </p:nvSpPr>
          <p:spPr bwMode="auto">
            <a:xfrm>
              <a:off x="288" y="2891"/>
              <a:ext cx="96" cy="9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" y="0"/>
                </a:cxn>
                <a:cxn ang="0">
                  <a:pos x="48" y="96"/>
                </a:cxn>
                <a:cxn ang="0">
                  <a:pos x="0" y="0"/>
                </a:cxn>
              </a:cxnLst>
              <a:rect l="0" t="0" r="r" b="b"/>
              <a:pathLst>
                <a:path w="96" h="96">
                  <a:moveTo>
                    <a:pt x="0" y="0"/>
                  </a:moveTo>
                  <a:lnTo>
                    <a:pt x="96" y="0"/>
                  </a:lnTo>
                  <a:lnTo>
                    <a:pt x="48" y="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969696"/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2" name="Freeform 9"/>
            <p:cNvSpPr>
              <a:spLocks/>
            </p:cNvSpPr>
            <p:nvPr/>
          </p:nvSpPr>
          <p:spPr bwMode="auto">
            <a:xfrm>
              <a:off x="144" y="2544"/>
              <a:ext cx="384" cy="240"/>
            </a:xfrm>
            <a:custGeom>
              <a:avLst/>
              <a:gdLst>
                <a:gd name="T0" fmla="*/ 0 w 336"/>
                <a:gd name="T1" fmla="*/ 0 h 240"/>
                <a:gd name="T2" fmla="*/ 336 w 336"/>
                <a:gd name="T3" fmla="*/ 0 h 240"/>
                <a:gd name="T4" fmla="*/ 336 w 336"/>
                <a:gd name="T5" fmla="*/ 192 h 240"/>
                <a:gd name="T6" fmla="*/ 192 w 336"/>
                <a:gd name="T7" fmla="*/ 240 h 240"/>
                <a:gd name="T8" fmla="*/ 96 w 336"/>
                <a:gd name="T9" fmla="*/ 240 h 240"/>
                <a:gd name="T10" fmla="*/ 0 w 336"/>
                <a:gd name="T11" fmla="*/ 192 h 240"/>
                <a:gd name="T12" fmla="*/ 0 w 336"/>
                <a:gd name="T13" fmla="*/ 0 h 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6"/>
                <a:gd name="T22" fmla="*/ 0 h 240"/>
                <a:gd name="T23" fmla="*/ 336 w 336"/>
                <a:gd name="T24" fmla="*/ 240 h 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6" h="240">
                  <a:moveTo>
                    <a:pt x="0" y="0"/>
                  </a:moveTo>
                  <a:lnTo>
                    <a:pt x="336" y="0"/>
                  </a:lnTo>
                  <a:lnTo>
                    <a:pt x="336" y="192"/>
                  </a:lnTo>
                  <a:lnTo>
                    <a:pt x="192" y="240"/>
                  </a:lnTo>
                  <a:lnTo>
                    <a:pt x="96" y="240"/>
                  </a:lnTo>
                  <a:lnTo>
                    <a:pt x="0" y="192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33"/>
                </a:gs>
                <a:gs pos="50000">
                  <a:srgbClr val="FFFF99"/>
                </a:gs>
                <a:gs pos="100000">
                  <a:srgbClr val="FF9933"/>
                </a:gs>
              </a:gsLst>
              <a:lin ang="0" scaled="1"/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3" name="Oval 10"/>
            <p:cNvSpPr>
              <a:spLocks noChangeArrowheads="1"/>
            </p:cNvSpPr>
            <p:nvPr/>
          </p:nvSpPr>
          <p:spPr bwMode="auto">
            <a:xfrm>
              <a:off x="144" y="2496"/>
              <a:ext cx="383" cy="9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  <p:sp>
          <p:nvSpPr>
            <p:cNvPr id="4114" name="Oval 11"/>
            <p:cNvSpPr>
              <a:spLocks noChangeArrowheads="1"/>
            </p:cNvSpPr>
            <p:nvPr/>
          </p:nvSpPr>
          <p:spPr bwMode="auto">
            <a:xfrm>
              <a:off x="288" y="2496"/>
              <a:ext cx="96" cy="4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1447800"/>
            <a:ext cx="9144000" cy="5410200"/>
            <a:chOff x="0" y="912"/>
            <a:chExt cx="5760" cy="3408"/>
          </a:xfrm>
        </p:grpSpPr>
        <p:graphicFrame>
          <p:nvGraphicFramePr>
            <p:cNvPr id="4098" name="Object 13" descr="底色1"/>
            <p:cNvGraphicFramePr>
              <a:graphicFrameLocks noChangeAspect="1"/>
            </p:cNvGraphicFramePr>
            <p:nvPr/>
          </p:nvGraphicFramePr>
          <p:xfrm>
            <a:off x="3146" y="2238"/>
            <a:ext cx="2614" cy="20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9" name="BMP 图像" r:id="rId3" imgW="2762636" imgH="2200582" progId="Paint.Picture">
                    <p:embed/>
                  </p:oleObj>
                </mc:Choice>
                <mc:Fallback>
                  <p:oleObj name="BMP 图像" r:id="rId3" imgW="2762636" imgH="2200582" progId="Paint.Picture">
                    <p:embed/>
                    <p:pic>
                      <p:nvPicPr>
                        <p:cNvPr id="0" name="Object 13" descr="底色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6" y="2238"/>
                          <a:ext cx="2614" cy="20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blipFill dpi="0" rotWithShape="0">
                                <a:blip r:embed="rId5"/>
                                <a:srcRect/>
                                <a:stretch>
                                  <a:fillRect/>
                                </a:stretch>
                              </a:blip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99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5982" name="Rectangle 14" descr="底色1"/>
            <p:cNvSpPr>
              <a:spLocks noChangeArrowheads="1"/>
            </p:cNvSpPr>
            <p:nvPr/>
          </p:nvSpPr>
          <p:spPr bwMode="auto">
            <a:xfrm>
              <a:off x="0" y="912"/>
              <a:ext cx="5760" cy="9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        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如图是一个均匀的骰子，它的每个面上分别标有数字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1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，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2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，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3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，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4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，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5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，</a:t>
              </a:r>
              <a:r>
                <a:rPr kumimoji="0" lang="en-US" altLang="zh-CN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6</a:t>
              </a:r>
              <a:r>
                <a:rPr kumimoji="0" lang="zh-CN" altLang="en-US" sz="3200" b="1">
                  <a:solidFill>
                    <a:srgbClr val="0000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ea typeface="华文中宋" pitchFamily="2" charset="-122"/>
                </a:rPr>
                <a:t>。</a:t>
              </a:r>
            </a:p>
            <a:p>
              <a:pPr eaLnBrk="0" hangingPunct="0">
                <a:defRPr/>
              </a:pPr>
              <a:endParaRPr lang="en-US" altLang="zh-CN"/>
            </a:p>
          </p:txBody>
        </p:sp>
      </p:grpSp>
      <p:sp>
        <p:nvSpPr>
          <p:cNvPr id="4103" name="Rectangle 15" descr="底色1"/>
          <p:cNvSpPr>
            <a:spLocks noChangeArrowheads="1"/>
          </p:cNvSpPr>
          <p:nvPr/>
        </p:nvSpPr>
        <p:spPr bwMode="auto">
          <a:xfrm>
            <a:off x="0" y="4144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5984" name="Rectangle 16" descr="底色1"/>
          <p:cNvSpPr>
            <a:spLocks noChangeArrowheads="1"/>
          </p:cNvSpPr>
          <p:nvPr/>
        </p:nvSpPr>
        <p:spPr bwMode="auto">
          <a:xfrm>
            <a:off x="0" y="24384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任意掷出骰子后，若朝上的数字是</a:t>
            </a:r>
            <a:r>
              <a:rPr kumimoji="0" lang="en-US" altLang="zh-CN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6</a:t>
            </a:r>
            <a:r>
              <a:rPr kumimoji="0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，则甲获胜；</a:t>
            </a:r>
            <a:endParaRPr lang="zh-CN" altLang="en-US"/>
          </a:p>
        </p:txBody>
      </p:sp>
      <p:sp>
        <p:nvSpPr>
          <p:cNvPr id="4105" name="Rectangle 17" descr="底色1"/>
          <p:cNvSpPr>
            <a:spLocks noChangeArrowheads="1"/>
          </p:cNvSpPr>
          <p:nvPr/>
        </p:nvSpPr>
        <p:spPr bwMode="auto">
          <a:xfrm>
            <a:off x="0" y="3902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595986" name="Rectangle 18" descr="底色1"/>
          <p:cNvSpPr>
            <a:spLocks noChangeArrowheads="1"/>
          </p:cNvSpPr>
          <p:nvPr/>
        </p:nvSpPr>
        <p:spPr bwMode="auto">
          <a:xfrm>
            <a:off x="0" y="29718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若朝上的数字不是</a:t>
            </a:r>
            <a:r>
              <a:rPr kumimoji="0" lang="en-US" altLang="zh-CN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6</a:t>
            </a:r>
            <a:r>
              <a:rPr kumimoji="0" lang="zh-CN" altLang="en-US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中宋" pitchFamily="2" charset="-122"/>
              </a:rPr>
              <a:t>，则乙获胜。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95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5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5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971" grpId="0" autoUpdateAnimBg="0"/>
      <p:bldP spid="595984" grpId="0" autoUpdateAnimBg="0"/>
      <p:bldP spid="59598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3200" b="1">
                <a:solidFill>
                  <a:srgbClr val="0000CC"/>
                </a:solidFill>
              </a:rPr>
              <a:t>课堂练习：</a:t>
            </a:r>
            <a:r>
              <a:rPr lang="en-US" altLang="zh-CN" sz="3200" b="1">
                <a:solidFill>
                  <a:srgbClr val="0000CC"/>
                </a:solidFill>
              </a:rPr>
              <a:t>P130</a:t>
            </a:r>
          </a:p>
        </p:txBody>
      </p:sp>
      <p:pic>
        <p:nvPicPr>
          <p:cNvPr id="15363" name="Picture 5" descr="2010-11-17_2258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4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828800" y="2351088"/>
            <a:ext cx="4603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zxxkw</a:t>
            </a:r>
            <a:endParaRPr lang="en-US" altLang="zh-C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5080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0033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活动四  课堂练习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4213" y="1412875"/>
            <a:ext cx="8066087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22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填空：</a:t>
            </a:r>
          </a:p>
          <a:p>
            <a:pPr eaLnBrk="1" hangingPunct="1">
              <a:lnSpc>
                <a:spcPct val="22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1.掷一枚质地均匀的硬币，正面向上的概率是______.</a:t>
            </a:r>
          </a:p>
          <a:p>
            <a:pPr eaLnBrk="1" hangingPunct="1">
              <a:lnSpc>
                <a:spcPct val="22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2.设有12只型号相同的杯子,其中一等品7只,二等品3只,三等品2只,则从中任意取1只,是二等品的概率为_____.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7019925" y="3789363"/>
          <a:ext cx="43021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0" name="Equation" r:id="rId3" imgW="114480" imgH="343080" progId="Equation.DSMT4">
                  <p:embed/>
                </p:oleObj>
              </mc:Choice>
              <mc:Fallback>
                <p:oleObj name="Equation" r:id="rId3" imgW="114480" imgH="343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3789363"/>
                        <a:ext cx="430213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7164388" y="2205038"/>
          <a:ext cx="43180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5" imgW="153199" imgH="395352" progId="Equation.DSMT4">
                  <p:embed/>
                </p:oleObj>
              </mc:Choice>
              <mc:Fallback>
                <p:oleObj name="Equation" r:id="rId5" imgW="153199" imgH="39535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2205038"/>
                        <a:ext cx="431800" cy="68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WordArt 2"/>
          <p:cNvSpPr>
            <a:spLocks noChangeArrowheads="1" noChangeShapeType="1" noTextEdit="1"/>
          </p:cNvSpPr>
          <p:nvPr/>
        </p:nvSpPr>
        <p:spPr bwMode="auto">
          <a:xfrm>
            <a:off x="2771775" y="333375"/>
            <a:ext cx="2376488" cy="949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守株待兔</a:t>
            </a:r>
          </a:p>
        </p:txBody>
      </p:sp>
      <p:pic>
        <p:nvPicPr>
          <p:cNvPr id="585731" name="Picture 3" descr="114580251248426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84860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5732" name="Picture 4" descr="200731695332797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91138"/>
            <a:ext cx="16700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5733" name="AutoShape 5"/>
          <p:cNvSpPr>
            <a:spLocks noChangeArrowheads="1"/>
          </p:cNvSpPr>
          <p:nvPr/>
        </p:nvSpPr>
        <p:spPr bwMode="auto">
          <a:xfrm>
            <a:off x="7019925" y="2349500"/>
            <a:ext cx="2339975" cy="2879725"/>
          </a:xfrm>
          <a:prstGeom prst="cloudCallout">
            <a:avLst>
              <a:gd name="adj1" fmla="val -40366"/>
              <a:gd name="adj2" fmla="val 65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>
                <a:latin typeface="Arial" panose="020B0604020202020204" pitchFamily="34" charset="0"/>
              </a:rPr>
              <a:t>我可没我朋友那么粗心，撞到树上去，让他在那等着吧，嘿嘿</a:t>
            </a:r>
            <a:r>
              <a:rPr kumimoji="0" lang="en-US" altLang="zh-CN" sz="1800">
                <a:latin typeface="Arial" panose="020B0604020202020204" pitchFamily="34" charset="0"/>
              </a:rPr>
              <a:t>!</a:t>
            </a:r>
          </a:p>
        </p:txBody>
      </p:sp>
      <p:sp>
        <p:nvSpPr>
          <p:cNvPr id="585734" name="Text Box 6"/>
          <p:cNvSpPr txBox="1">
            <a:spLocks noChangeArrowheads="1"/>
          </p:cNvSpPr>
          <p:nvPr/>
        </p:nvSpPr>
        <p:spPr bwMode="auto">
          <a:xfrm>
            <a:off x="539750" y="476250"/>
            <a:ext cx="54927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b="1">
                <a:solidFill>
                  <a:srgbClr val="FF3300"/>
                </a:solidFill>
                <a:latin typeface="Arial" panose="020B0604020202020204" pitchFamily="34" charset="0"/>
              </a:rPr>
              <a:t>随机事件发生的可能性究竟有多大？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5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5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85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85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730" grpId="0" animBg="1"/>
      <p:bldP spid="5857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5080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0033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活动四  课堂练习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66725" y="4437063"/>
            <a:ext cx="8280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4.袋子中装有5个红球、3个绿球，这些球除了颜色外都相同.从袋子中随机地摸出一个球，它是红色的概率是____，是绿色的概率是____.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7019925" y="5013325"/>
          <a:ext cx="4318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3" imgW="140565" imgH="395561" progId="Equation.DSMT4">
                  <p:embed/>
                </p:oleObj>
              </mc:Choice>
              <mc:Fallback>
                <p:oleObj name="Equation" r:id="rId3" imgW="140565" imgH="395561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9925" y="5013325"/>
                        <a:ext cx="4318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2195513" y="5518150"/>
          <a:ext cx="431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Equation" r:id="rId5" imgW="140549" imgH="395352" progId="Equation.DSMT4">
                  <p:embed/>
                </p:oleObj>
              </mc:Choice>
              <mc:Fallback>
                <p:oleObj name="Equation" r:id="rId5" imgW="140549" imgH="39535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5518150"/>
                        <a:ext cx="431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74596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6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3.一副扑克牌,从中任意抽出一张,求下列事件的概率:</a:t>
            </a:r>
          </a:p>
          <a:p>
            <a:pPr eaLnBrk="1" hangingPunct="1">
              <a:lnSpc>
                <a:spcPct val="16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   ①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P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(抽到红桃5)=____；</a:t>
            </a:r>
          </a:p>
          <a:p>
            <a:pPr eaLnBrk="1" hangingPunct="1">
              <a:lnSpc>
                <a:spcPct val="16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   ②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P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(抽到大王或小王)=____；</a:t>
            </a:r>
          </a:p>
          <a:p>
            <a:pPr eaLnBrk="1" hangingPunct="1">
              <a:lnSpc>
                <a:spcPct val="16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   ③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P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(抽到A)=____；</a:t>
            </a:r>
          </a:p>
          <a:p>
            <a:pPr eaLnBrk="1" hangingPunct="1">
              <a:lnSpc>
                <a:spcPct val="16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   ④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P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(抽到方块)=____；</a:t>
            </a:r>
            <a:endParaRPr kumimoji="0" lang="zh-CN" altLang="en-US">
              <a:latin typeface="宋体" panose="02010600030101010101" pitchFamily="2" charset="-122"/>
            </a:endParaRPr>
          </a:p>
        </p:txBody>
      </p:sp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3505200" y="1628775"/>
          <a:ext cx="4238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Equation" r:id="rId7" imgW="241200" imgH="470160" progId="Equation.DSMT4">
                  <p:embed/>
                </p:oleObj>
              </mc:Choice>
              <mc:Fallback>
                <p:oleObj name="Equation" r:id="rId7" imgW="241200" imgH="4701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628775"/>
                        <a:ext cx="4238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4268788" y="2276475"/>
          <a:ext cx="4460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6" name="Equation" r:id="rId9" imgW="254160" imgH="470160" progId="Equation.DSMT4">
                  <p:embed/>
                </p:oleObj>
              </mc:Choice>
              <mc:Fallback>
                <p:oleObj name="Equation" r:id="rId9" imgW="254160" imgH="4701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2276475"/>
                        <a:ext cx="4460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2916238" y="2859088"/>
          <a:ext cx="44132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11" imgW="254160" imgH="470160" progId="Equation.DSMT4">
                  <p:embed/>
                </p:oleObj>
              </mc:Choice>
              <mc:Fallback>
                <p:oleObj name="Equation" r:id="rId11" imgW="254160" imgH="4701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859088"/>
                        <a:ext cx="441325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3351213" y="3425825"/>
          <a:ext cx="434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8" name="Equation" r:id="rId13" imgW="241200" imgH="470160" progId="Equation.DSMT4">
                  <p:embed/>
                </p:oleObj>
              </mc:Choice>
              <mc:Fallback>
                <p:oleObj name="Equation" r:id="rId13" imgW="241200" imgH="4701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3425825"/>
                        <a:ext cx="4349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74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741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539750" y="260350"/>
            <a:ext cx="5080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0033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活动四  课堂练习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66725" y="1196975"/>
            <a:ext cx="82804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5.如图，能自由转动的转盘中，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A、B、C、D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四个</a:t>
            </a:r>
          </a:p>
          <a:p>
            <a:pPr eaLnBrk="1" hangingPunct="1">
              <a:lnSpc>
                <a:spcPct val="18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扇形的圆心角的度数分为180°、30°、60°、</a:t>
            </a:r>
          </a:p>
          <a:p>
            <a:pPr eaLnBrk="1" hangingPunct="1">
              <a:lnSpc>
                <a:spcPct val="18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90°，转动转盘，当转盘停止时，指针指向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B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的</a:t>
            </a:r>
          </a:p>
          <a:p>
            <a:pPr eaLnBrk="1" hangingPunct="1">
              <a:lnSpc>
                <a:spcPct val="18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概率是_____，指向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C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或</a:t>
            </a:r>
            <a:r>
              <a:rPr kumimoji="0" lang="zh-CN" altLang="en-US" b="1" i="1">
                <a:cs typeface="Times New Roman" panose="02020603050405020304" pitchFamily="18" charset="0"/>
                <a:sym typeface="宋体" panose="02010600030101010101" pitchFamily="2" charset="-122"/>
              </a:rPr>
              <a:t>D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的概率是____.</a:t>
            </a:r>
          </a:p>
        </p:txBody>
      </p:sp>
      <p:pic>
        <p:nvPicPr>
          <p:cNvPr id="1843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1917700"/>
            <a:ext cx="19431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66725" y="4294188"/>
            <a:ext cx="8283575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80000"/>
              </a:lnSpc>
            </a:pP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6.一次抽奖活动中，印发奖券</a:t>
            </a:r>
            <a:r>
              <a:rPr kumimoji="0" lang="zh-CN" altLang="en-US" b="1">
                <a:latin typeface="宋体" panose="02010600030101010101" pitchFamily="2" charset="-122"/>
                <a:sym typeface="Times New Roman" panose="02020603050405020304" pitchFamily="18" charset="0"/>
              </a:rPr>
              <a:t>10 000</a:t>
            </a:r>
            <a:r>
              <a:rPr kumimoji="0" lang="zh-CN" altLang="en-US" b="1">
                <a:latin typeface="宋体" panose="02010600030101010101" pitchFamily="2" charset="-122"/>
                <a:sym typeface="宋体" panose="02010600030101010101" pitchFamily="2" charset="-122"/>
              </a:rPr>
              <a:t>张，其中一等奖一名奖金5 000元，那么第一位抽奖者，仅买一张中奖概率为______.</a:t>
            </a:r>
            <a:endParaRPr kumimoji="0" lang="zh-CN" altLang="en-US" b="1">
              <a:latin typeface="宋体" panose="02010600030101010101" pitchFamily="2" charset="-122"/>
            </a:endParaRP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1619250" y="3141663"/>
          <a:ext cx="4318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Equation" r:id="rId4" imgW="204225" imgH="395389" progId="Equation.DSMT4">
                  <p:embed/>
                </p:oleObj>
              </mc:Choice>
              <mc:Fallback>
                <p:oleObj name="Equation" r:id="rId4" imgW="204225" imgH="395389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141663"/>
                        <a:ext cx="4318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5214938" y="3143250"/>
          <a:ext cx="430212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3" name="Equation" r:id="rId6" imgW="204225" imgH="395389" progId="Equation.DSMT4">
                  <p:embed/>
                </p:oleObj>
              </mc:Choice>
              <mc:Fallback>
                <p:oleObj name="Equation" r:id="rId6" imgW="204225" imgH="395389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4938" y="3143250"/>
                        <a:ext cx="430212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7812088" y="5013325"/>
          <a:ext cx="8636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Equation" r:id="rId8" imgW="458238" imgH="394418" progId="Equation.DSMT4">
                  <p:embed/>
                </p:oleObj>
              </mc:Choice>
              <mc:Fallback>
                <p:oleObj name="Equation" r:id="rId8" imgW="458238" imgH="394418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088" y="5013325"/>
                        <a:ext cx="863600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7" grpId="0" bldLvl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Char char="n"/>
            </a:pPr>
            <a:r>
              <a:rPr lang="zh-CN" altLang="en-US" sz="3200" b="1">
                <a:solidFill>
                  <a:srgbClr val="0000CC"/>
                </a:solidFill>
              </a:rPr>
              <a:t>课堂小结：</a:t>
            </a:r>
          </a:p>
        </p:txBody>
      </p:sp>
      <p:sp>
        <p:nvSpPr>
          <p:cNvPr id="596996" name="Text Box 4"/>
          <p:cNvSpPr txBox="1">
            <a:spLocks noChangeArrowheads="1"/>
          </p:cNvSpPr>
          <p:nvPr/>
        </p:nvSpPr>
        <p:spPr bwMode="auto">
          <a:xfrm>
            <a:off x="539750" y="2133600"/>
            <a:ext cx="79248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b="1"/>
              <a:t>2</a:t>
            </a:r>
            <a:r>
              <a:rPr lang="zh-CN" altLang="en-US" sz="2800" b="1"/>
              <a:t>、必然事件Ａ，则Ｐ（Ａ）＝１；</a:t>
            </a:r>
          </a:p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/>
              <a:t>　 不可能事件Ｂ，则Ｐ（Ｂ）＝０；</a:t>
            </a:r>
          </a:p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zh-CN" altLang="en-US" sz="2800" b="1"/>
              <a:t>　 随机事件Ｃ，则０＜Ｐ（Ｃ）＜１。</a:t>
            </a:r>
          </a:p>
        </p:txBody>
      </p:sp>
      <p:sp>
        <p:nvSpPr>
          <p:cNvPr id="596997" name="Text Box 5"/>
          <p:cNvSpPr txBox="1">
            <a:spLocks noChangeArrowheads="1"/>
          </p:cNvSpPr>
          <p:nvPr/>
        </p:nvSpPr>
        <p:spPr bwMode="auto">
          <a:xfrm>
            <a:off x="468313" y="4149725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b="1"/>
              <a:t>3</a:t>
            </a:r>
            <a:r>
              <a:rPr lang="zh-CN" altLang="en-US" sz="2800" b="1"/>
              <a:t>、古典概率的条件及求法</a:t>
            </a:r>
          </a:p>
        </p:txBody>
      </p:sp>
      <p:sp>
        <p:nvSpPr>
          <p:cNvPr id="596998" name="Text Box 6"/>
          <p:cNvSpPr txBox="1">
            <a:spLocks noChangeArrowheads="1"/>
          </p:cNvSpPr>
          <p:nvPr/>
        </p:nvSpPr>
        <p:spPr bwMode="auto">
          <a:xfrm>
            <a:off x="539750" y="1268413"/>
            <a:ext cx="6019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A5002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800" b="1"/>
              <a:t>1</a:t>
            </a:r>
            <a:r>
              <a:rPr lang="zh-CN" altLang="en-US" sz="2800" b="1"/>
              <a:t>、概率的定义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908175" y="4724400"/>
            <a:ext cx="3962400" cy="701675"/>
            <a:chOff x="1536" y="3207"/>
            <a:chExt cx="2496" cy="442"/>
          </a:xfrm>
        </p:grpSpPr>
        <p:grpSp>
          <p:nvGrpSpPr>
            <p:cNvPr id="16391" name="Group 8"/>
            <p:cNvGrpSpPr>
              <a:grpSpLocks/>
            </p:cNvGrpSpPr>
            <p:nvPr/>
          </p:nvGrpSpPr>
          <p:grpSpPr bwMode="auto">
            <a:xfrm>
              <a:off x="1872" y="3207"/>
              <a:ext cx="2160" cy="442"/>
              <a:chOff x="3072" y="288"/>
              <a:chExt cx="2160" cy="442"/>
            </a:xfrm>
          </p:grpSpPr>
          <p:sp>
            <p:nvSpPr>
              <p:cNvPr id="16393" name="Text Box 9"/>
              <p:cNvSpPr txBox="1">
                <a:spLocks noChangeArrowheads="1"/>
              </p:cNvSpPr>
              <p:nvPr/>
            </p:nvSpPr>
            <p:spPr bwMode="auto">
              <a:xfrm>
                <a:off x="3168" y="288"/>
                <a:ext cx="206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zh-CN" altLang="en-US" sz="2000" b="1">
                    <a:solidFill>
                      <a:srgbClr val="FF0000"/>
                    </a:solidFill>
                  </a:rPr>
                  <a:t>事件结果的发生数</a:t>
                </a:r>
              </a:p>
            </p:txBody>
          </p:sp>
          <p:sp>
            <p:nvSpPr>
              <p:cNvPr id="16394" name="Line 10"/>
              <p:cNvSpPr>
                <a:spLocks noChangeShapeType="1"/>
              </p:cNvSpPr>
              <p:nvPr/>
            </p:nvSpPr>
            <p:spPr bwMode="auto">
              <a:xfrm>
                <a:off x="3120" y="528"/>
                <a:ext cx="1632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6395" name="Text Box 11"/>
              <p:cNvSpPr txBox="1">
                <a:spLocks noChangeArrowheads="1"/>
              </p:cNvSpPr>
              <p:nvPr/>
            </p:nvSpPr>
            <p:spPr bwMode="auto">
              <a:xfrm>
                <a:off x="3072" y="480"/>
                <a:ext cx="172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kumimoji="0" lang="zh-CN" altLang="en-US" sz="2000" b="1">
                    <a:solidFill>
                      <a:srgbClr val="FF0000"/>
                    </a:solidFill>
                  </a:rPr>
                  <a:t>所有均等出现的结果数</a:t>
                </a:r>
              </a:p>
            </p:txBody>
          </p:sp>
        </p:grpSp>
        <p:sp>
          <p:nvSpPr>
            <p:cNvPr id="16392" name="Text Box 12"/>
            <p:cNvSpPr txBox="1">
              <a:spLocks noChangeArrowheads="1"/>
            </p:cNvSpPr>
            <p:nvPr/>
          </p:nvSpPr>
          <p:spPr bwMode="auto">
            <a:xfrm>
              <a:off x="1536" y="3264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0" lang="en-US" altLang="zh-CN" sz="2800" b="1">
                  <a:solidFill>
                    <a:srgbClr val="FF0000"/>
                  </a:solidFill>
                </a:rPr>
                <a:t>P=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6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96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8" dur="500"/>
                                        <p:tgtEl>
                                          <p:spTgt spid="596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6996" grpId="0" autoUpdateAnimBg="0"/>
      <p:bldP spid="596997" grpId="0" autoUpdateAnimBg="0"/>
      <p:bldP spid="5969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484438" y="1196975"/>
            <a:ext cx="30241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</a:rPr>
              <a:t>作业</a:t>
            </a:r>
            <a:r>
              <a:rPr lang="en-US" altLang="zh-CN" sz="4000" b="1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619250" y="2205038"/>
            <a:ext cx="62642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必做</a:t>
            </a:r>
            <a:r>
              <a:rPr lang="en-US" altLang="zh-CN" sz="3600" b="1">
                <a:solidFill>
                  <a:srgbClr val="0000FF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选做</a:t>
            </a:r>
            <a:r>
              <a:rPr lang="en-US" altLang="zh-CN" sz="3600" b="1">
                <a:solidFill>
                  <a:srgbClr val="0000FF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</a:rPr>
              <a:t>练习册</a:t>
            </a:r>
            <a:r>
              <a:rPr lang="en-US" altLang="zh-CN" sz="3600" b="1">
                <a:solidFill>
                  <a:srgbClr val="0000FF"/>
                </a:solidFill>
              </a:rPr>
              <a:t>: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828800" y="2351088"/>
            <a:ext cx="4603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zxxkw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484313"/>
            <a:ext cx="7632700" cy="1600200"/>
          </a:xfrm>
        </p:spPr>
        <p:txBody>
          <a:bodyPr/>
          <a:lstStyle/>
          <a:p>
            <a:pPr algn="l"/>
            <a:r>
              <a:rPr lang="en-US" altLang="zh-CN" sz="3200" b="1">
                <a:ea typeface="宋体" panose="02010600030101010101" pitchFamily="2" charset="-122"/>
              </a:rPr>
              <a:t>     </a:t>
            </a:r>
            <a:r>
              <a:rPr lang="zh-CN" altLang="en-US" sz="3200" b="1">
                <a:ea typeface="宋体" panose="02010600030101010101" pitchFamily="2" charset="-122"/>
              </a:rPr>
              <a:t>在同样条件下，随机事件可能发生，也可能不发生，那么它发生的可能性有多大呢？能否用数值进行刻画呢</a:t>
            </a:r>
            <a:r>
              <a:rPr lang="en-US" altLang="zh-CN" sz="3200" b="1">
                <a:ea typeface="宋体" panose="02010600030101010101" pitchFamily="2" charset="-122"/>
              </a:rPr>
              <a:t>?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114120" imgH="215640" progId="Equation.DSMT4">
                  <p:embed/>
                </p:oleObj>
              </mc:Choice>
              <mc:Fallback>
                <p:oleObj name="Equation" r:id="rId3" imgW="1141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6756" name="Rectangle 4"/>
          <p:cNvSpPr>
            <a:spLocks noChangeArrowheads="1"/>
          </p:cNvSpPr>
          <p:nvPr/>
        </p:nvSpPr>
        <p:spPr bwMode="auto">
          <a:xfrm>
            <a:off x="1258888" y="3284538"/>
            <a:ext cx="4826000" cy="6635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kumimoji="0" lang="zh-CN" altLang="en-US" sz="4000" b="1">
                <a:solidFill>
                  <a:srgbClr val="000099"/>
                </a:solidFill>
                <a:latin typeface="Arial" panose="020B0604020202020204" pitchFamily="34" charset="0"/>
              </a:rPr>
              <a:t>请看以下两个试验</a:t>
            </a:r>
            <a:r>
              <a:rPr kumimoji="0" lang="en-US" altLang="zh-CN" sz="4000" b="1">
                <a:solidFill>
                  <a:srgbClr val="000099"/>
                </a:solidFill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1029" name="WordArt 6"/>
          <p:cNvSpPr>
            <a:spLocks noChangeArrowheads="1" noChangeShapeType="1" noTextEdit="1"/>
          </p:cNvSpPr>
          <p:nvPr/>
        </p:nvSpPr>
        <p:spPr bwMode="auto">
          <a:xfrm>
            <a:off x="611188" y="333375"/>
            <a:ext cx="2232025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宋体" panose="02010600030101010101" pitchFamily="2" charset="-122"/>
              </a:rPr>
              <a:t>探究：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3348038" y="260350"/>
            <a:ext cx="18192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4400" b="1">
                <a:solidFill>
                  <a:srgbClr val="0000FF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概率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6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67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2010-11-17_2147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7781" name="Picture 5" descr="2010-11-17_215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86756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87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ChangeArrowheads="1"/>
          </p:cNvSpPr>
          <p:nvPr/>
        </p:nvSpPr>
        <p:spPr bwMode="auto">
          <a:xfrm>
            <a:off x="0" y="620713"/>
            <a:ext cx="9144000" cy="36020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pic>
        <p:nvPicPr>
          <p:cNvPr id="11267" name="Picture 4" descr="2010-11-17_215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765175"/>
            <a:ext cx="8966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851275" y="4221163"/>
            <a:ext cx="4537075" cy="2017712"/>
            <a:chOff x="2426" y="2659"/>
            <a:chExt cx="2858" cy="1271"/>
          </a:xfrm>
        </p:grpSpPr>
        <p:sp>
          <p:nvSpPr>
            <p:cNvPr id="11269" name="AutoShape 5"/>
            <p:cNvSpPr>
              <a:spLocks noChangeArrowheads="1"/>
            </p:cNvSpPr>
            <p:nvPr/>
          </p:nvSpPr>
          <p:spPr bwMode="auto">
            <a:xfrm>
              <a:off x="2426" y="2659"/>
              <a:ext cx="2858" cy="1271"/>
            </a:xfrm>
            <a:prstGeom prst="wedgeRoundRectCallout">
              <a:avLst>
                <a:gd name="adj1" fmla="val 31667"/>
                <a:gd name="adj2" fmla="val -80528"/>
                <a:gd name="adj3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2608" y="2750"/>
              <a:ext cx="2631" cy="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3200" b="1">
                  <a:solidFill>
                    <a:srgbClr val="FF3300"/>
                  </a:solidFill>
                </a:rPr>
                <a:t>概率从数量上有刻画了一个随机事件发生的可能性的大小</a:t>
              </a:r>
              <a:r>
                <a:rPr lang="en-US" altLang="zh-CN" sz="3200" b="1">
                  <a:solidFill>
                    <a:srgbClr val="FF3300"/>
                  </a:solidFill>
                </a:rPr>
                <a:t>.</a:t>
              </a:r>
            </a:p>
          </p:txBody>
        </p:sp>
      </p:grp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828800" y="2351088"/>
            <a:ext cx="460375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CC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10199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en-US" altLang="zh-CN" sz="800">
                <a:solidFill>
                  <a:srgbClr val="FFFFFF"/>
                </a:solidFill>
                <a:latin typeface="Arial" panose="020B0604020202020204" pitchFamily="34" charset="0"/>
              </a:rPr>
              <a:t>zxxkw</a:t>
            </a:r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323850" y="692150"/>
            <a:ext cx="8135938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0000FF"/>
                </a:solidFill>
              </a:rPr>
              <a:t>以上的两个试验中有两共同点</a:t>
            </a:r>
            <a:r>
              <a:rPr kumimoji="0" lang="en-US" altLang="zh-CN" sz="2800" b="1">
                <a:solidFill>
                  <a:srgbClr val="0000FF"/>
                </a:solidFill>
              </a:rPr>
              <a:t>:</a:t>
            </a:r>
          </a:p>
          <a:p>
            <a:pPr eaLnBrk="1" hangingPunct="1"/>
            <a:r>
              <a:rPr kumimoji="0" lang="en-US" altLang="zh-CN" sz="2800" b="1">
                <a:solidFill>
                  <a:srgbClr val="0000FF"/>
                </a:solidFill>
              </a:rPr>
              <a:t>(1)</a:t>
            </a:r>
            <a:r>
              <a:rPr kumimoji="0" lang="zh-CN" altLang="en-US" sz="2800" b="1">
                <a:solidFill>
                  <a:srgbClr val="0000FF"/>
                </a:solidFill>
              </a:rPr>
              <a:t>每一次试验中，可能出现的结果只有有限个。</a:t>
            </a:r>
          </a:p>
          <a:p>
            <a:pPr eaLnBrk="1" hangingPunct="1"/>
            <a:r>
              <a:rPr kumimoji="0" lang="en-US" altLang="zh-CN" sz="2800" b="1">
                <a:solidFill>
                  <a:srgbClr val="0000FF"/>
                </a:solidFill>
              </a:rPr>
              <a:t>(2)</a:t>
            </a:r>
            <a:r>
              <a:rPr kumimoji="0" lang="zh-CN" altLang="en-US" sz="2800" b="1">
                <a:solidFill>
                  <a:srgbClr val="0000FF"/>
                </a:solidFill>
              </a:rPr>
              <a:t>每一次试验中，各种结果出现的可能性相等。</a:t>
            </a:r>
          </a:p>
        </p:txBody>
      </p:sp>
      <p:pic>
        <p:nvPicPr>
          <p:cNvPr id="589829" name="Picture 5" descr="2010-11-17_2227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91440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9830" name="Picture 6" descr="2010-11-17_2228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8500"/>
            <a:ext cx="91440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852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8147050" cy="36639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3600" b="1">
                <a:solidFill>
                  <a:srgbClr val="000000"/>
                </a:solidFill>
                <a:latin typeface="宋体" panose="02010600030101010101" pitchFamily="2" charset="-122"/>
              </a:rPr>
              <a:t>    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一般地，如果在一次试验中，有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n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种可能的结果，并且它们发生的可能性都相等，事件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包含其中的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m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种结果，那么事件</a:t>
            </a:r>
            <a:r>
              <a:rPr lang="en-US" altLang="zh-CN" sz="3600" b="1">
                <a:solidFill>
                  <a:srgbClr val="000000"/>
                </a:solidFill>
                <a:latin typeface="Comic Sans MS" panose="030F0702030302020204" pitchFamily="66" charset="0"/>
              </a:rPr>
              <a:t>A</a:t>
            </a:r>
            <a:r>
              <a:rPr lang="zh-CN" altLang="en-US" sz="3600" b="1">
                <a:solidFill>
                  <a:srgbClr val="000000"/>
                </a:solidFill>
                <a:latin typeface="宋体" panose="02010600030101010101" pitchFamily="2" charset="-122"/>
              </a:rPr>
              <a:t>发生的概率           ．</a:t>
            </a:r>
          </a:p>
          <a:p>
            <a:pPr eaLnBrk="1" hangingPunct="1">
              <a:lnSpc>
                <a:spcPct val="130000"/>
              </a:lnSpc>
            </a:pPr>
            <a:r>
              <a:rPr lang="zh-CN" altLang="en-US" sz="3600" b="1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900113" y="620713"/>
            <a:ext cx="38877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6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古典概率</a:t>
            </a:r>
            <a:r>
              <a:rPr lang="en-US" altLang="zh-CN" sz="6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graphicFrame>
        <p:nvGraphicFramePr>
          <p:cNvPr id="590854" name="Object 6"/>
          <p:cNvGraphicFramePr>
            <a:graphicFrameLocks noChangeAspect="1"/>
          </p:cNvGraphicFramePr>
          <p:nvPr/>
        </p:nvGraphicFramePr>
        <p:xfrm>
          <a:off x="5219700" y="3933825"/>
          <a:ext cx="2027238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634680" imgH="393480" progId="Equation.DSMT4">
                  <p:embed/>
                </p:oleObj>
              </mc:Choice>
              <mc:Fallback>
                <p:oleObj name="Equation" r:id="rId3" imgW="6346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3933825"/>
                        <a:ext cx="2027238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9085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08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4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2087563" cy="6477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 panose="02010600030101010101" pitchFamily="2" charset="-122"/>
              </a:rPr>
              <a:t>思考？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1258888" y="1125538"/>
            <a:ext cx="7561262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kumimoji="0" lang="zh-CN" altLang="en-US" sz="3200" b="1">
                <a:solidFill>
                  <a:srgbClr val="29009E"/>
                </a:solidFill>
                <a:latin typeface="Comic Sans MS" panose="030F0702030302020204" pitchFamily="66" charset="0"/>
              </a:rPr>
              <a:t>必然事件的概率和不可能事件的概率</a:t>
            </a:r>
          </a:p>
          <a:p>
            <a:pPr eaLnBrk="1" hangingPunct="1">
              <a:spcBef>
                <a:spcPct val="20000"/>
              </a:spcBef>
            </a:pPr>
            <a:r>
              <a:rPr kumimoji="0" lang="zh-CN" altLang="en-US" sz="3200" b="1">
                <a:solidFill>
                  <a:srgbClr val="29009E"/>
                </a:solidFill>
                <a:latin typeface="Comic Sans MS" panose="030F0702030302020204" pitchFamily="66" charset="0"/>
              </a:rPr>
              <a:t>分别是多少呢？</a:t>
            </a:r>
            <a:r>
              <a:rPr kumimoji="0" lang="en-US" altLang="zh-CN" sz="3200" b="1">
                <a:solidFill>
                  <a:srgbClr val="29009E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93926" name="Rectangle 6"/>
          <p:cNvSpPr>
            <a:spLocks noChangeArrowheads="1"/>
          </p:cNvSpPr>
          <p:nvPr/>
        </p:nvSpPr>
        <p:spPr bwMode="auto">
          <a:xfrm>
            <a:off x="900113" y="2349500"/>
            <a:ext cx="29146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200">
                <a:latin typeface="Comic Sans MS" panose="030F0702030302020204" pitchFamily="66" charset="0"/>
              </a:rPr>
              <a:t>P(</a:t>
            </a:r>
            <a:r>
              <a:rPr kumimoji="0" lang="zh-CN" altLang="en-US" sz="3200" b="1">
                <a:latin typeface="Comic Sans MS" panose="030F0702030302020204" pitchFamily="66" charset="0"/>
              </a:rPr>
              <a:t>必然事件</a:t>
            </a:r>
            <a:r>
              <a:rPr kumimoji="0" lang="en-US" altLang="zh-CN" sz="3200">
                <a:latin typeface="Comic Sans MS" panose="030F0702030302020204" pitchFamily="66" charset="0"/>
              </a:rPr>
              <a:t>)</a:t>
            </a:r>
            <a:r>
              <a:rPr kumimoji="0" lang="zh-CN" altLang="en-US" sz="3200">
                <a:latin typeface="Comic Sans MS" panose="030F0702030302020204" pitchFamily="66" charset="0"/>
              </a:rPr>
              <a:t>＝</a:t>
            </a:r>
            <a:r>
              <a:rPr kumimoji="0" lang="en-US" altLang="zh-CN" sz="320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593927" name="Rectangle 7"/>
          <p:cNvSpPr>
            <a:spLocks noChangeArrowheads="1"/>
          </p:cNvSpPr>
          <p:nvPr/>
        </p:nvSpPr>
        <p:spPr bwMode="auto">
          <a:xfrm>
            <a:off x="4572000" y="2349500"/>
            <a:ext cx="33877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en-US" altLang="zh-CN" sz="3200">
                <a:latin typeface="Comic Sans MS" panose="030F0702030302020204" pitchFamily="66" charset="0"/>
              </a:rPr>
              <a:t>P(</a:t>
            </a:r>
            <a:r>
              <a:rPr kumimoji="0" lang="zh-CN" altLang="en-US" sz="3200" b="1">
                <a:latin typeface="Comic Sans MS" panose="030F0702030302020204" pitchFamily="66" charset="0"/>
              </a:rPr>
              <a:t>不可能事件</a:t>
            </a:r>
            <a:r>
              <a:rPr kumimoji="0" lang="en-US" altLang="zh-CN" sz="3200">
                <a:latin typeface="Comic Sans MS" panose="030F0702030302020204" pitchFamily="66" charset="0"/>
              </a:rPr>
              <a:t>)</a:t>
            </a:r>
            <a:r>
              <a:rPr kumimoji="0" lang="zh-CN" altLang="en-US" sz="3200">
                <a:latin typeface="Comic Sans MS" panose="030F0702030302020204" pitchFamily="66" charset="0"/>
              </a:rPr>
              <a:t>＝</a:t>
            </a:r>
            <a:r>
              <a:rPr kumimoji="0" lang="en-US" altLang="zh-CN" sz="320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593928" name="Rectangle 8"/>
          <p:cNvSpPr>
            <a:spLocks noChangeArrowheads="1"/>
          </p:cNvSpPr>
          <p:nvPr/>
        </p:nvSpPr>
        <p:spPr bwMode="auto">
          <a:xfrm>
            <a:off x="323850" y="3200400"/>
            <a:ext cx="84248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如果事件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在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n</a:t>
            </a: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次试验中发生了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m</a:t>
            </a: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次，那么有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0≤m≤n,        0≤m/n≤1  </a:t>
            </a: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于是可得　　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                   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0≤P(A) ≤1.</a:t>
            </a:r>
          </a:p>
          <a:p>
            <a:pPr>
              <a:spcBef>
                <a:spcPct val="20000"/>
              </a:spcBef>
            </a:pP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显然，必然事件的概率是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1</a:t>
            </a:r>
            <a:r>
              <a:rPr kumimoji="0" lang="zh-CN" altLang="en-US" sz="3200" b="1">
                <a:solidFill>
                  <a:srgbClr val="0000FF"/>
                </a:solidFill>
                <a:latin typeface="Arial" panose="020B0604020202020204" pitchFamily="34" charset="0"/>
              </a:rPr>
              <a:t>，不可能事件的概率是</a:t>
            </a:r>
            <a:r>
              <a:rPr kumimoji="0" lang="en-US" altLang="zh-CN" sz="3200" b="1">
                <a:solidFill>
                  <a:srgbClr val="0000FF"/>
                </a:solidFill>
                <a:latin typeface="Arial" panose="020B0604020202020204" pitchFamily="34" charset="0"/>
              </a:rPr>
              <a:t>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93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4" grpId="0" animBg="1"/>
      <p:bldP spid="593925" grpId="0"/>
      <p:bldP spid="593926" grpId="0"/>
      <p:bldP spid="593927" grpId="0"/>
      <p:bldP spid="5939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331913" y="4279900"/>
            <a:ext cx="6196012" cy="720725"/>
            <a:chOff x="0" y="0"/>
            <a:chExt cx="3903" cy="454"/>
          </a:xfrm>
        </p:grpSpPr>
        <p:sp>
          <p:nvSpPr>
            <p:cNvPr id="53251" name="Line 6"/>
            <p:cNvSpPr>
              <a:spLocks noChangeShapeType="1"/>
            </p:cNvSpPr>
            <p:nvPr/>
          </p:nvSpPr>
          <p:spPr bwMode="auto">
            <a:xfrm>
              <a:off x="90" y="454"/>
              <a:ext cx="36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2" name="Line 7"/>
            <p:cNvSpPr>
              <a:spLocks noChangeShapeType="1"/>
            </p:cNvSpPr>
            <p:nvPr/>
          </p:nvSpPr>
          <p:spPr bwMode="auto">
            <a:xfrm>
              <a:off x="90" y="317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3" name="Line 8"/>
            <p:cNvSpPr>
              <a:spLocks noChangeShapeType="1"/>
            </p:cNvSpPr>
            <p:nvPr/>
          </p:nvSpPr>
          <p:spPr bwMode="auto">
            <a:xfrm>
              <a:off x="3765" y="317"/>
              <a:ext cx="0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4" name="Line 9"/>
            <p:cNvSpPr>
              <a:spLocks noChangeShapeType="1"/>
            </p:cNvSpPr>
            <p:nvPr/>
          </p:nvSpPr>
          <p:spPr bwMode="auto">
            <a:xfrm>
              <a:off x="1905" y="363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255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en-US" altLang="zh-CN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256" name="Text Box 11"/>
            <p:cNvSpPr txBox="1">
              <a:spLocks noChangeArrowheads="1"/>
            </p:cNvSpPr>
            <p:nvPr/>
          </p:nvSpPr>
          <p:spPr bwMode="auto">
            <a:xfrm>
              <a:off x="3707" y="5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kumimoji="0" lang="en-US" altLang="zh-CN" sz="1800">
                  <a:latin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13321" name="Line 12"/>
          <p:cNvSpPr>
            <a:spLocks noChangeShapeType="1"/>
          </p:cNvSpPr>
          <p:nvPr/>
        </p:nvSpPr>
        <p:spPr bwMode="auto">
          <a:xfrm flipH="1">
            <a:off x="1619250" y="4568825"/>
            <a:ext cx="540067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2916238" y="5503863"/>
            <a:ext cx="292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b="1">
                <a:latin typeface="Arial" panose="020B0604020202020204" pitchFamily="34" charset="0"/>
              </a:rPr>
              <a:t>事件发生的可能性越来越大</a:t>
            </a:r>
          </a:p>
        </p:txBody>
      </p:sp>
      <p:sp>
        <p:nvSpPr>
          <p:cNvPr id="13323" name="Text Box 14"/>
          <p:cNvSpPr txBox="1">
            <a:spLocks noChangeArrowheads="1"/>
          </p:cNvSpPr>
          <p:nvPr/>
        </p:nvSpPr>
        <p:spPr bwMode="auto">
          <a:xfrm>
            <a:off x="2916238" y="4064000"/>
            <a:ext cx="292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b="1">
                <a:latin typeface="Arial" panose="020B0604020202020204" pitchFamily="34" charset="0"/>
              </a:rPr>
              <a:t>事件发生的可能性越来越小</a:t>
            </a:r>
          </a:p>
        </p:txBody>
      </p:sp>
      <p:sp>
        <p:nvSpPr>
          <p:cNvPr id="13324" name="Text Box 15"/>
          <p:cNvSpPr txBox="1">
            <a:spLocks noChangeArrowheads="1"/>
          </p:cNvSpPr>
          <p:nvPr/>
        </p:nvSpPr>
        <p:spPr bwMode="auto">
          <a:xfrm>
            <a:off x="827088" y="5287963"/>
            <a:ext cx="1327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b="1">
                <a:latin typeface="Arial" panose="020B0604020202020204" pitchFamily="34" charset="0"/>
              </a:rPr>
              <a:t>不可能发生</a:t>
            </a:r>
          </a:p>
        </p:txBody>
      </p:sp>
      <p:sp>
        <p:nvSpPr>
          <p:cNvPr id="13325" name="Text Box 16"/>
          <p:cNvSpPr txBox="1">
            <a:spLocks noChangeArrowheads="1"/>
          </p:cNvSpPr>
          <p:nvPr/>
        </p:nvSpPr>
        <p:spPr bwMode="auto">
          <a:xfrm>
            <a:off x="6804025" y="5287963"/>
            <a:ext cx="1098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b="1">
                <a:latin typeface="Arial" panose="020B0604020202020204" pitchFamily="34" charset="0"/>
              </a:rPr>
              <a:t>必然发生</a:t>
            </a:r>
          </a:p>
        </p:txBody>
      </p:sp>
      <p:sp>
        <p:nvSpPr>
          <p:cNvPr id="13326" name="Text Box 17"/>
          <p:cNvSpPr txBox="1">
            <a:spLocks noChangeArrowheads="1"/>
          </p:cNvSpPr>
          <p:nvPr/>
        </p:nvSpPr>
        <p:spPr bwMode="auto">
          <a:xfrm>
            <a:off x="7648575" y="4645025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1800" b="1">
                <a:latin typeface="Arial" panose="020B0604020202020204" pitchFamily="34" charset="0"/>
              </a:rPr>
              <a:t>概率的值</a:t>
            </a:r>
          </a:p>
        </p:txBody>
      </p:sp>
      <p:sp>
        <p:nvSpPr>
          <p:cNvPr id="13327" name="Line 18"/>
          <p:cNvSpPr>
            <a:spLocks noChangeShapeType="1"/>
          </p:cNvSpPr>
          <p:nvPr/>
        </p:nvSpPr>
        <p:spPr bwMode="auto">
          <a:xfrm>
            <a:off x="1692275" y="5287963"/>
            <a:ext cx="5472113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28" name="Text Box 19"/>
          <p:cNvSpPr txBox="1">
            <a:spLocks noChangeArrowheads="1"/>
          </p:cNvSpPr>
          <p:nvPr/>
        </p:nvSpPr>
        <p:spPr bwMode="auto">
          <a:xfrm>
            <a:off x="682625" y="2628900"/>
            <a:ext cx="806608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altLang="zh-CN" sz="2800" b="1">
                <a:latin typeface="Arial" panose="020B0604020202020204" pitchFamily="34" charset="0"/>
              </a:rPr>
              <a:t>    </a:t>
            </a:r>
            <a:r>
              <a:rPr kumimoji="0" lang="zh-CN" altLang="en-US" sz="2800" b="1">
                <a:latin typeface="Arial" panose="020B0604020202020204" pitchFamily="34" charset="0"/>
              </a:rPr>
              <a:t>   </a:t>
            </a:r>
            <a:r>
              <a:rPr kumimoji="0" lang="en-US" altLang="zh-CN" sz="2800" b="1">
                <a:latin typeface="Arial" panose="020B0604020202020204" pitchFamily="34" charset="0"/>
              </a:rPr>
              <a:t>  </a:t>
            </a:r>
            <a:r>
              <a:rPr kumimoji="0" lang="zh-CN" altLang="en-US" sz="2800" b="1">
                <a:latin typeface="Arial" panose="020B0604020202020204" pitchFamily="34" charset="0"/>
              </a:rPr>
              <a:t>事件发生的可能性越大，它的概率越接近</a:t>
            </a:r>
            <a:r>
              <a:rPr kumimoji="0" lang="en-US" altLang="zh-CN" sz="2800" b="1">
                <a:latin typeface="Arial" panose="020B0604020202020204" pitchFamily="34" charset="0"/>
              </a:rPr>
              <a:t>1</a:t>
            </a:r>
            <a:r>
              <a:rPr kumimoji="0" lang="zh-CN" altLang="en-US" sz="2800" b="1">
                <a:latin typeface="Arial" panose="020B0604020202020204" pitchFamily="34" charset="0"/>
              </a:rPr>
              <a:t>；反之，事件发生的可能性越小，它的概率越接近</a:t>
            </a:r>
            <a:r>
              <a:rPr kumimoji="0" lang="en-US" altLang="zh-CN" sz="2800" b="1">
                <a:latin typeface="Arial" panose="020B0604020202020204" pitchFamily="34" charset="0"/>
              </a:rPr>
              <a:t>0</a:t>
            </a:r>
            <a:r>
              <a:rPr kumimoji="0" lang="zh-CN" altLang="en-US" sz="2800" b="1">
                <a:latin typeface="Arial" panose="020B0604020202020204" pitchFamily="34" charset="0"/>
              </a:rPr>
              <a:t>.</a:t>
            </a:r>
            <a:endParaRPr kumimoji="0" lang="en-US" altLang="zh-CN" sz="2800" b="1">
              <a:latin typeface="Arial" panose="020B0604020202020204" pitchFamily="34" charset="0"/>
            </a:endParaRP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39750" y="260350"/>
            <a:ext cx="5080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0" lang="zh-CN" altLang="en-US" sz="2800" b="1">
                <a:solidFill>
                  <a:srgbClr val="0033CC"/>
                </a:solidFill>
                <a:latin typeface="宋体" panose="02010600030101010101" pitchFamily="2" charset="-122"/>
                <a:sym typeface="宋体" panose="02010600030101010101" pitchFamily="2" charset="-122"/>
              </a:rPr>
              <a:t>活动二  探索新知</a:t>
            </a:r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66725" y="1196975"/>
            <a:ext cx="842645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（二）概率求法</a:t>
            </a:r>
          </a:p>
          <a:p>
            <a:pPr eaLnBrk="1" hangingPunct="1">
              <a:spcBef>
                <a:spcPct val="50000"/>
              </a:spcBef>
            </a:pPr>
            <a:r>
              <a:rPr kumimoji="0"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问题：6.你能用数轴来表示</a:t>
            </a:r>
            <a:r>
              <a:rPr kumimoji="0" lang="zh-CN" altLang="en-US" sz="2800" b="1" i="1">
                <a:cs typeface="Times New Roman" panose="02020603050405020304" pitchFamily="18" charset="0"/>
                <a:sym typeface="宋体" panose="02010600030101010101" pitchFamily="2" charset="-122"/>
              </a:rPr>
              <a:t>P(A)</a:t>
            </a:r>
            <a:r>
              <a:rPr kumimoji="0" lang="zh-CN" altLang="en-US" sz="2800" b="1">
                <a:latin typeface="宋体" panose="02010600030101010101" pitchFamily="2" charset="-122"/>
                <a:sym typeface="宋体" panose="02010600030101010101" pitchFamily="2" charset="-122"/>
              </a:rPr>
              <a:t>的取值吗？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2" grpId="0" autoUpdateAnimBg="0"/>
      <p:bldP spid="13323" grpId="0" autoUpdateAnimBg="0"/>
      <p:bldP spid="13324" grpId="0" autoUpdateAnimBg="0"/>
      <p:bldP spid="13325" grpId="0" autoUpdateAnimBg="0"/>
      <p:bldP spid="13326" grpId="0" autoUpdateAnimBg="0"/>
      <p:bldP spid="13327" grpId="0" animBg="1"/>
      <p:bldP spid="13328" grpId="0" bldLvl="0" autoUpdateAnimBg="0"/>
    </p:bldLst>
  </p:timing>
</p:sld>
</file>

<file path=ppt/theme/theme1.xml><?xml version="1.0" encoding="utf-8"?>
<a:theme xmlns:a="http://schemas.openxmlformats.org/drawingml/2006/main" name="9_Default Design">
  <a:themeElements>
    <a:clrScheme name="9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Default Design">
  <a:themeElements>
    <a:clrScheme name="10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0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1_Default Design">
  <a:themeElements>
    <a:clrScheme name="1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682</Template>
  <TotalTime>94</TotalTime>
  <Words>1191</Words>
  <Application>Microsoft Office PowerPoint</Application>
  <PresentationFormat>全屏显示(4:3)</PresentationFormat>
  <Paragraphs>112</Paragraphs>
  <Slides>23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黑体</vt:lpstr>
      <vt:lpstr>华文行楷</vt:lpstr>
      <vt:lpstr>华文琥珀</vt:lpstr>
      <vt:lpstr>华文楷体</vt:lpstr>
      <vt:lpstr>华文中宋</vt:lpstr>
      <vt:lpstr>楷体_GB2312</vt:lpstr>
      <vt:lpstr>宋体</vt:lpstr>
      <vt:lpstr>Arial</vt:lpstr>
      <vt:lpstr>Comic Sans MS</vt:lpstr>
      <vt:lpstr>Times New Roman</vt:lpstr>
      <vt:lpstr>Wingdings</vt:lpstr>
      <vt:lpstr>9_Default Design</vt:lpstr>
      <vt:lpstr>10_Default Design</vt:lpstr>
      <vt:lpstr>11_Default Design</vt:lpstr>
      <vt:lpstr>Equation</vt:lpstr>
      <vt:lpstr>BMP 图像</vt:lpstr>
      <vt:lpstr>PowerPoint 演示文稿</vt:lpstr>
      <vt:lpstr>PowerPoint 演示文稿</vt:lpstr>
      <vt:lpstr>     在同样条件下，随机事件可能发生，也可能不发生，那么它发生的可能性有多大呢？能否用数值进行刻画呢?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yuanyuan yuan</cp:lastModifiedBy>
  <cp:revision>1</cp:revision>
  <dcterms:created xsi:type="dcterms:W3CDTF">2010-11-17T13:38:27Z</dcterms:created>
  <dcterms:modified xsi:type="dcterms:W3CDTF">2016-08-04T08:56:00Z</dcterms:modified>
</cp:coreProperties>
</file>