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71" r:id="rId12"/>
    <p:sldId id="272" r:id="rId1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1C1C1C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image" Target="../media/image3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image" Target="../media/image26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image" Target="../media/image32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未标题-1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8001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练闯考2016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5181600" cy="225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ChangeArrowheads="1"/>
          </p:cNvSpPr>
          <p:nvPr userDrawn="1"/>
        </p:nvSpPr>
        <p:spPr bwMode="auto">
          <a:xfrm>
            <a:off x="5226050" y="1554163"/>
            <a:ext cx="3535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zh-CN" altLang="zh-CN" sz="2400" b="1">
                <a:solidFill>
                  <a:schemeClr val="accent2"/>
                </a:solidFill>
                <a:latin typeface="方正美黑简体" pitchFamily="1" charset="-122"/>
                <a:ea typeface="方正美黑简体" pitchFamily="1" charset="-122"/>
              </a:rPr>
              <a:t>九年级数学上册(人教版)</a:t>
            </a:r>
          </a:p>
        </p:txBody>
      </p:sp>
      <p:sp>
        <p:nvSpPr>
          <p:cNvPr id="2053" name="Rectangle 5"/>
          <p:cNvSpPr>
            <a:spLocks noChangeArrowheads="1"/>
          </p:cNvSpPr>
          <p:nvPr userDrawn="1"/>
        </p:nvSpPr>
        <p:spPr bwMode="auto">
          <a:xfrm>
            <a:off x="3581400" y="3352800"/>
            <a:ext cx="434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zh-CN" sz="3200" b="1">
                <a:latin typeface="方正美黑简体" pitchFamily="1" charset="-122"/>
                <a:ea typeface="方正美黑简体" pitchFamily="1" charset="-122"/>
              </a:rPr>
              <a:t>第二十五章　概率初步</a:t>
            </a:r>
          </a:p>
        </p:txBody>
      </p:sp>
    </p:spTree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4892129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3995691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矩形 16"/>
          <p:cNvSpPr>
            <a:spLocks noChangeArrowheads="1"/>
          </p:cNvSpPr>
          <p:nvPr/>
        </p:nvSpPr>
        <p:spPr bwMode="auto">
          <a:xfrm>
            <a:off x="0" y="2259013"/>
            <a:ext cx="9144000" cy="2339975"/>
          </a:xfrm>
          <a:prstGeom prst="rect">
            <a:avLst/>
          </a:prstGeom>
          <a:solidFill>
            <a:srgbClr val="E74E3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grpSp>
        <p:nvGrpSpPr>
          <p:cNvPr id="4100" name="Group 4"/>
          <p:cNvGrpSpPr>
            <a:grpSpLocks/>
          </p:cNvGrpSpPr>
          <p:nvPr userDrawn="1"/>
        </p:nvGrpSpPr>
        <p:grpSpPr bwMode="auto">
          <a:xfrm>
            <a:off x="1185863" y="2676525"/>
            <a:ext cx="2003425" cy="1720850"/>
            <a:chOff x="0" y="0"/>
            <a:chExt cx="3219" cy="2998"/>
          </a:xfrm>
        </p:grpSpPr>
        <p:sp>
          <p:nvSpPr>
            <p:cNvPr id="4101" name="Freeform 6"/>
            <p:cNvSpPr>
              <a:spLocks/>
            </p:cNvSpPr>
            <p:nvPr/>
          </p:nvSpPr>
          <p:spPr bwMode="auto">
            <a:xfrm>
              <a:off x="0" y="0"/>
              <a:ext cx="3219" cy="2998"/>
            </a:xfrm>
            <a:custGeom>
              <a:avLst/>
              <a:gdLst>
                <a:gd name="T0" fmla="*/ 96 w 1360"/>
                <a:gd name="T1" fmla="*/ 404 h 1266"/>
                <a:gd name="T2" fmla="*/ 96 w 1360"/>
                <a:gd name="T3" fmla="*/ 527 h 1266"/>
                <a:gd name="T4" fmla="*/ 105 w 1360"/>
                <a:gd name="T5" fmla="*/ 537 h 1266"/>
                <a:gd name="T6" fmla="*/ 123 w 1360"/>
                <a:gd name="T7" fmla="*/ 616 h 1266"/>
                <a:gd name="T8" fmla="*/ 119 w 1360"/>
                <a:gd name="T9" fmla="*/ 629 h 1266"/>
                <a:gd name="T10" fmla="*/ 147 w 1360"/>
                <a:gd name="T11" fmla="*/ 940 h 1266"/>
                <a:gd name="T12" fmla="*/ 169 w 1360"/>
                <a:gd name="T13" fmla="*/ 1194 h 1266"/>
                <a:gd name="T14" fmla="*/ 175 w 1360"/>
                <a:gd name="T15" fmla="*/ 1266 h 1266"/>
                <a:gd name="T16" fmla="*/ 0 w 1360"/>
                <a:gd name="T17" fmla="*/ 1266 h 1266"/>
                <a:gd name="T18" fmla="*/ 6 w 1360"/>
                <a:gd name="T19" fmla="*/ 1197 h 1266"/>
                <a:gd name="T20" fmla="*/ 38 w 1360"/>
                <a:gd name="T21" fmla="*/ 811 h 1266"/>
                <a:gd name="T22" fmla="*/ 54 w 1360"/>
                <a:gd name="T23" fmla="*/ 629 h 1266"/>
                <a:gd name="T24" fmla="*/ 50 w 1360"/>
                <a:gd name="T25" fmla="*/ 613 h 1266"/>
                <a:gd name="T26" fmla="*/ 71 w 1360"/>
                <a:gd name="T27" fmla="*/ 537 h 1266"/>
                <a:gd name="T28" fmla="*/ 79 w 1360"/>
                <a:gd name="T29" fmla="*/ 525 h 1266"/>
                <a:gd name="T30" fmla="*/ 79 w 1360"/>
                <a:gd name="T31" fmla="*/ 407 h 1266"/>
                <a:gd name="T32" fmla="*/ 70 w 1360"/>
                <a:gd name="T33" fmla="*/ 392 h 1266"/>
                <a:gd name="T34" fmla="*/ 31 w 1360"/>
                <a:gd name="T35" fmla="*/ 374 h 1266"/>
                <a:gd name="T36" fmla="*/ 44 w 1360"/>
                <a:gd name="T37" fmla="*/ 366 h 1266"/>
                <a:gd name="T38" fmla="*/ 624 w 1360"/>
                <a:gd name="T39" fmla="*/ 44 h 1266"/>
                <a:gd name="T40" fmla="*/ 692 w 1360"/>
                <a:gd name="T41" fmla="*/ 5 h 1266"/>
                <a:gd name="T42" fmla="*/ 718 w 1360"/>
                <a:gd name="T43" fmla="*/ 5 h 1266"/>
                <a:gd name="T44" fmla="*/ 1255 w 1360"/>
                <a:gd name="T45" fmla="*/ 275 h 1266"/>
                <a:gd name="T46" fmla="*/ 1360 w 1360"/>
                <a:gd name="T47" fmla="*/ 328 h 1266"/>
                <a:gd name="T48" fmla="*/ 1302 w 1360"/>
                <a:gd name="T49" fmla="*/ 360 h 1266"/>
                <a:gd name="T50" fmla="*/ 723 w 1360"/>
                <a:gd name="T51" fmla="*/ 666 h 1266"/>
                <a:gd name="T52" fmla="*/ 688 w 1360"/>
                <a:gd name="T53" fmla="*/ 668 h 1266"/>
                <a:gd name="T54" fmla="*/ 112 w 1360"/>
                <a:gd name="T55" fmla="*/ 411 h 1266"/>
                <a:gd name="T56" fmla="*/ 96 w 1360"/>
                <a:gd name="T57" fmla="*/ 404 h 1266"/>
                <a:gd name="T58" fmla="*/ 0 w 1360"/>
                <a:gd name="T59" fmla="*/ 0 h 1266"/>
                <a:gd name="T60" fmla="*/ 1360 w 1360"/>
                <a:gd name="T61" fmla="*/ 1266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T58" t="T59" r="T60" b="T61"/>
              <a:pathLst>
                <a:path w="1360" h="1266">
                  <a:moveTo>
                    <a:pt x="96" y="404"/>
                  </a:moveTo>
                  <a:cubicBezTo>
                    <a:pt x="96" y="447"/>
                    <a:pt x="96" y="487"/>
                    <a:pt x="96" y="527"/>
                  </a:cubicBezTo>
                  <a:cubicBezTo>
                    <a:pt x="96" y="531"/>
                    <a:pt x="101" y="535"/>
                    <a:pt x="105" y="537"/>
                  </a:cubicBezTo>
                  <a:cubicBezTo>
                    <a:pt x="136" y="555"/>
                    <a:pt x="144" y="585"/>
                    <a:pt x="123" y="616"/>
                  </a:cubicBezTo>
                  <a:cubicBezTo>
                    <a:pt x="121" y="620"/>
                    <a:pt x="119" y="625"/>
                    <a:pt x="119" y="629"/>
                  </a:cubicBezTo>
                  <a:cubicBezTo>
                    <a:pt x="128" y="733"/>
                    <a:pt x="138" y="836"/>
                    <a:pt x="147" y="940"/>
                  </a:cubicBezTo>
                  <a:cubicBezTo>
                    <a:pt x="154" y="1024"/>
                    <a:pt x="162" y="1109"/>
                    <a:pt x="169" y="1194"/>
                  </a:cubicBezTo>
                  <a:cubicBezTo>
                    <a:pt x="171" y="1217"/>
                    <a:pt x="173" y="1239"/>
                    <a:pt x="175" y="1266"/>
                  </a:cubicBezTo>
                  <a:cubicBezTo>
                    <a:pt x="117" y="1266"/>
                    <a:pt x="60" y="1266"/>
                    <a:pt x="0" y="1266"/>
                  </a:cubicBezTo>
                  <a:cubicBezTo>
                    <a:pt x="2" y="1244"/>
                    <a:pt x="4" y="1220"/>
                    <a:pt x="6" y="1197"/>
                  </a:cubicBezTo>
                  <a:cubicBezTo>
                    <a:pt x="16" y="1068"/>
                    <a:pt x="27" y="940"/>
                    <a:pt x="38" y="811"/>
                  </a:cubicBezTo>
                  <a:cubicBezTo>
                    <a:pt x="43" y="750"/>
                    <a:pt x="49" y="690"/>
                    <a:pt x="54" y="629"/>
                  </a:cubicBezTo>
                  <a:cubicBezTo>
                    <a:pt x="54" y="624"/>
                    <a:pt x="52" y="617"/>
                    <a:pt x="50" y="613"/>
                  </a:cubicBezTo>
                  <a:cubicBezTo>
                    <a:pt x="32" y="583"/>
                    <a:pt x="40" y="553"/>
                    <a:pt x="71" y="537"/>
                  </a:cubicBezTo>
                  <a:cubicBezTo>
                    <a:pt x="75" y="535"/>
                    <a:pt x="79" y="529"/>
                    <a:pt x="79" y="525"/>
                  </a:cubicBezTo>
                  <a:cubicBezTo>
                    <a:pt x="79" y="486"/>
                    <a:pt x="80" y="446"/>
                    <a:pt x="79" y="407"/>
                  </a:cubicBezTo>
                  <a:cubicBezTo>
                    <a:pt x="79" y="402"/>
                    <a:pt x="74" y="395"/>
                    <a:pt x="70" y="392"/>
                  </a:cubicBezTo>
                  <a:cubicBezTo>
                    <a:pt x="58" y="386"/>
                    <a:pt x="45" y="381"/>
                    <a:pt x="31" y="374"/>
                  </a:cubicBezTo>
                  <a:cubicBezTo>
                    <a:pt x="36" y="371"/>
                    <a:pt x="40" y="368"/>
                    <a:pt x="44" y="366"/>
                  </a:cubicBezTo>
                  <a:cubicBezTo>
                    <a:pt x="237" y="259"/>
                    <a:pt x="431" y="151"/>
                    <a:pt x="624" y="44"/>
                  </a:cubicBezTo>
                  <a:cubicBezTo>
                    <a:pt x="647" y="31"/>
                    <a:pt x="670" y="19"/>
                    <a:pt x="692" y="5"/>
                  </a:cubicBezTo>
                  <a:cubicBezTo>
                    <a:pt x="702" y="0"/>
                    <a:pt x="709" y="1"/>
                    <a:pt x="718" y="5"/>
                  </a:cubicBezTo>
                  <a:cubicBezTo>
                    <a:pt x="897" y="96"/>
                    <a:pt x="1076" y="185"/>
                    <a:pt x="1255" y="275"/>
                  </a:cubicBezTo>
                  <a:cubicBezTo>
                    <a:pt x="1289" y="293"/>
                    <a:pt x="1324" y="310"/>
                    <a:pt x="1360" y="328"/>
                  </a:cubicBezTo>
                  <a:cubicBezTo>
                    <a:pt x="1339" y="340"/>
                    <a:pt x="1320" y="350"/>
                    <a:pt x="1302" y="360"/>
                  </a:cubicBezTo>
                  <a:cubicBezTo>
                    <a:pt x="1109" y="462"/>
                    <a:pt x="916" y="564"/>
                    <a:pt x="723" y="666"/>
                  </a:cubicBezTo>
                  <a:cubicBezTo>
                    <a:pt x="711" y="672"/>
                    <a:pt x="701" y="674"/>
                    <a:pt x="688" y="668"/>
                  </a:cubicBezTo>
                  <a:cubicBezTo>
                    <a:pt x="496" y="582"/>
                    <a:pt x="304" y="496"/>
                    <a:pt x="112" y="411"/>
                  </a:cubicBezTo>
                  <a:cubicBezTo>
                    <a:pt x="108" y="409"/>
                    <a:pt x="103" y="407"/>
                    <a:pt x="96" y="40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02" name="Freeform 7"/>
            <p:cNvSpPr>
              <a:spLocks/>
            </p:cNvSpPr>
            <p:nvPr/>
          </p:nvSpPr>
          <p:spPr bwMode="auto">
            <a:xfrm>
              <a:off x="665" y="1272"/>
              <a:ext cx="2000" cy="947"/>
            </a:xfrm>
            <a:custGeom>
              <a:avLst/>
              <a:gdLst>
                <a:gd name="T0" fmla="*/ 0 w 845"/>
                <a:gd name="T1" fmla="*/ 147 h 400"/>
                <a:gd name="T2" fmla="*/ 78 w 845"/>
                <a:gd name="T3" fmla="*/ 32 h 400"/>
                <a:gd name="T4" fmla="*/ 96 w 845"/>
                <a:gd name="T5" fmla="*/ 28 h 400"/>
                <a:gd name="T6" fmla="*/ 262 w 845"/>
                <a:gd name="T7" fmla="*/ 101 h 400"/>
                <a:gd name="T8" fmla="*/ 417 w 845"/>
                <a:gd name="T9" fmla="*/ 170 h 400"/>
                <a:gd name="T10" fmla="*/ 434 w 845"/>
                <a:gd name="T11" fmla="*/ 167 h 400"/>
                <a:gd name="T12" fmla="*/ 724 w 845"/>
                <a:gd name="T13" fmla="*/ 13 h 400"/>
                <a:gd name="T14" fmla="*/ 749 w 845"/>
                <a:gd name="T15" fmla="*/ 0 h 400"/>
                <a:gd name="T16" fmla="*/ 845 w 845"/>
                <a:gd name="T17" fmla="*/ 143 h 400"/>
                <a:gd name="T18" fmla="*/ 743 w 845"/>
                <a:gd name="T19" fmla="*/ 207 h 400"/>
                <a:gd name="T20" fmla="*/ 448 w 845"/>
                <a:gd name="T21" fmla="*/ 393 h 400"/>
                <a:gd name="T22" fmla="*/ 421 w 845"/>
                <a:gd name="T23" fmla="*/ 394 h 400"/>
                <a:gd name="T24" fmla="*/ 8 w 845"/>
                <a:gd name="T25" fmla="*/ 153 h 400"/>
                <a:gd name="T26" fmla="*/ 0 w 845"/>
                <a:gd name="T27" fmla="*/ 147 h 400"/>
                <a:gd name="T28" fmla="*/ 0 w 845"/>
                <a:gd name="T29" fmla="*/ 0 h 400"/>
                <a:gd name="T30" fmla="*/ 845 w 845"/>
                <a:gd name="T31" fmla="*/ 40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T28" t="T29" r="T30" b="T31"/>
              <a:pathLst>
                <a:path w="845" h="400">
                  <a:moveTo>
                    <a:pt x="0" y="147"/>
                  </a:moveTo>
                  <a:cubicBezTo>
                    <a:pt x="27" y="108"/>
                    <a:pt x="53" y="70"/>
                    <a:pt x="78" y="32"/>
                  </a:cubicBezTo>
                  <a:cubicBezTo>
                    <a:pt x="84" y="24"/>
                    <a:pt x="89" y="25"/>
                    <a:pt x="96" y="28"/>
                  </a:cubicBezTo>
                  <a:cubicBezTo>
                    <a:pt x="151" y="53"/>
                    <a:pt x="206" y="77"/>
                    <a:pt x="262" y="101"/>
                  </a:cubicBezTo>
                  <a:cubicBezTo>
                    <a:pt x="313" y="124"/>
                    <a:pt x="365" y="147"/>
                    <a:pt x="417" y="170"/>
                  </a:cubicBezTo>
                  <a:cubicBezTo>
                    <a:pt x="421" y="172"/>
                    <a:pt x="429" y="170"/>
                    <a:pt x="434" y="167"/>
                  </a:cubicBezTo>
                  <a:cubicBezTo>
                    <a:pt x="531" y="116"/>
                    <a:pt x="627" y="65"/>
                    <a:pt x="724" y="13"/>
                  </a:cubicBezTo>
                  <a:cubicBezTo>
                    <a:pt x="732" y="9"/>
                    <a:pt x="740" y="5"/>
                    <a:pt x="749" y="0"/>
                  </a:cubicBezTo>
                  <a:cubicBezTo>
                    <a:pt x="781" y="48"/>
                    <a:pt x="813" y="95"/>
                    <a:pt x="845" y="143"/>
                  </a:cubicBezTo>
                  <a:cubicBezTo>
                    <a:pt x="811" y="165"/>
                    <a:pt x="777" y="186"/>
                    <a:pt x="743" y="207"/>
                  </a:cubicBezTo>
                  <a:cubicBezTo>
                    <a:pt x="645" y="269"/>
                    <a:pt x="546" y="331"/>
                    <a:pt x="448" y="393"/>
                  </a:cubicBezTo>
                  <a:cubicBezTo>
                    <a:pt x="438" y="399"/>
                    <a:pt x="431" y="400"/>
                    <a:pt x="421" y="394"/>
                  </a:cubicBezTo>
                  <a:cubicBezTo>
                    <a:pt x="284" y="313"/>
                    <a:pt x="146" y="233"/>
                    <a:pt x="8" y="153"/>
                  </a:cubicBezTo>
                  <a:cubicBezTo>
                    <a:pt x="6" y="151"/>
                    <a:pt x="3" y="149"/>
                    <a:pt x="0" y="1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103" name="KSO_FD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104" name="KSO_FT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105" name="KSO_FN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6C7EEC6-5133-45D9-8B27-05F939FF8815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4106" name="KSO_BT1"/>
          <p:cNvSpPr>
            <a:spLocks noGrp="1" noChangeArrowheads="1"/>
          </p:cNvSpPr>
          <p:nvPr>
            <p:ph type="ctrTitle"/>
          </p:nvPr>
        </p:nvSpPr>
        <p:spPr>
          <a:xfrm>
            <a:off x="3230563" y="2787650"/>
            <a:ext cx="5405437" cy="8207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zh-CN" noProof="0" smtClean="0"/>
              <a:t>单击此处编辑母版标题样式</a:t>
            </a:r>
          </a:p>
        </p:txBody>
      </p:sp>
      <p:sp>
        <p:nvSpPr>
          <p:cNvPr id="4107" name="KSO_BC1"/>
          <p:cNvSpPr>
            <a:spLocks noGrp="1" noChangeArrowheads="1"/>
          </p:cNvSpPr>
          <p:nvPr>
            <p:ph type="subTitle" idx="1"/>
          </p:nvPr>
        </p:nvSpPr>
        <p:spPr>
          <a:xfrm>
            <a:off x="3249613" y="3651250"/>
            <a:ext cx="5384800" cy="452438"/>
          </a:xfrm>
        </p:spPr>
        <p:txBody>
          <a:bodyPr/>
          <a:lstStyle>
            <a:lvl1pPr marL="0" indent="0" algn="l">
              <a:buFont typeface="Wingdings" panose="05000000000000000000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zh-CN" noProof="0" smtClean="0"/>
              <a:t>单击此处编辑母版副标题样式</a:t>
            </a:r>
          </a:p>
        </p:txBody>
      </p:sp>
    </p:spTree>
  </p:cSld>
  <p:clrMapOvr>
    <a:masterClrMapping/>
  </p:clrMapOvr>
  <p:transition>
    <p:strips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2A361-CF4A-413B-AABA-DDF189763101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1801599"/>
      </p:ext>
    </p:extLst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80B15-96B6-4151-9E6B-EB380F8951B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935623"/>
      </p:ext>
    </p:extLst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47675" y="1200150"/>
            <a:ext cx="4030663" cy="51006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30738" y="1200150"/>
            <a:ext cx="4032250" cy="51006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87EA3-FF5D-4F32-A561-F9C5611D3BEC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7120979"/>
      </p:ext>
    </p:extLst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F530A-28B9-4064-880B-DEBB0D8DC21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32791224"/>
      </p:ext>
    </p:extLst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4BEC6-2F14-4784-8BB9-F75AC2DA581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79781111"/>
      </p:ext>
    </p:extLst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EC0BE-F7F9-47C5-B740-3C35B6EA780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60020209"/>
      </p:ext>
    </p:extLst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97653-7877-42B8-9146-771046468245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958828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6615177"/>
      </p:ext>
    </p:extLst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2C74BD-F60D-46D6-9D83-1B628CDBD3DF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1777570"/>
      </p:ext>
    </p:extLst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304F0-1F84-4B2F-99A2-584418BEE5C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1223706"/>
      </p:ext>
    </p:extLst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10350" y="133350"/>
            <a:ext cx="2052638" cy="61674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47675" y="133350"/>
            <a:ext cx="6010275" cy="61674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9A9AD-6390-471F-95A4-4BC6419C514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76504307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250765764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2735638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7756123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6397576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9147075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116039806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933075991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>
    <p:fade thruBlk="1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2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矩形 16"/>
          <p:cNvSpPr>
            <a:spLocks noChangeArrowheads="1"/>
          </p:cNvSpPr>
          <p:nvPr/>
        </p:nvSpPr>
        <p:spPr bwMode="auto">
          <a:xfrm>
            <a:off x="0" y="-7938"/>
            <a:ext cx="9144000" cy="1071563"/>
          </a:xfrm>
          <a:prstGeom prst="rect">
            <a:avLst/>
          </a:prstGeom>
          <a:solidFill>
            <a:srgbClr val="E74E3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076" name="KSO_FD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D9D9D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3077" name="KSO_F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9D9D9D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3078" name="KSO_FN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D9D9D"/>
                </a:solidFill>
              </a:defRPr>
            </a:lvl1pPr>
          </a:lstStyle>
          <a:p>
            <a:fld id="{67785FB5-6CD8-4D57-B7F8-337EAABEDAEB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3079" name="KSO_BT1"/>
          <p:cNvSpPr>
            <a:spLocks noGrp="1" noChangeArrowheads="1"/>
          </p:cNvSpPr>
          <p:nvPr>
            <p:ph type="title"/>
          </p:nvPr>
        </p:nvSpPr>
        <p:spPr bwMode="auto">
          <a:xfrm>
            <a:off x="447675" y="133350"/>
            <a:ext cx="8215313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单击此处编辑母版标题样式</a:t>
            </a:r>
          </a:p>
        </p:txBody>
      </p:sp>
      <p:sp>
        <p:nvSpPr>
          <p:cNvPr id="3080" name="KSO_BC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7675" y="1200150"/>
            <a:ext cx="8215313" cy="510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单击此处编辑母版文本样式</a:t>
            </a:r>
          </a:p>
          <a:p>
            <a:pPr lvl="1"/>
            <a:r>
              <a:rPr lang="zh-CN" altLang="zh-CN" smtClean="0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9pPr>
    </p:titleStyle>
    <p:bodyStyle>
      <a:lvl1pPr marL="361950" indent="-361950" algn="just" defTabSz="685800" rtl="0" fontAlgn="base">
        <a:lnSpc>
          <a:spcPct val="110000"/>
        </a:lnSpc>
        <a:spcBef>
          <a:spcPts val="12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u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61950" indent="-361950" algn="just" defTabSz="685800" rtl="0" fontAlgn="base">
        <a:lnSpc>
          <a:spcPct val="120000"/>
        </a:lnSpc>
        <a:spcBef>
          <a:spcPct val="0"/>
        </a:spcBef>
        <a:spcAft>
          <a:spcPts val="1200"/>
        </a:spcAft>
        <a:buClr>
          <a:srgbClr val="ECA280"/>
        </a:buClr>
        <a:buFont typeface="幼圆" panose="02010509060101010101" pitchFamily="49" charset="-122"/>
        <a:buChar char=" 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32.emf"/><Relationship Id="rId12" Type="http://schemas.openxmlformats.org/officeDocument/2006/relationships/image" Target="../media/image33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Microsoft_Word_97_-_2003___18.doc"/><Relationship Id="rId11" Type="http://schemas.openxmlformats.org/officeDocument/2006/relationships/oleObject" Target="../embeddings/Microsoft_Word_97_-_2003___19.doc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19.bin"/><Relationship Id="rId4" Type="http://schemas.openxmlformats.org/officeDocument/2006/relationships/image" Target="../../../../../../&#20061;&#19978;&#25968;&#23398;&#65288;&#20154;&#25945;&#65289;&#32451;&#38383;&#32771;&#65298;&#65296;&#65297;&#65301;&#24429;&#31435;&#29618;/&#35838;&#26102;&#36798;&#26631;.TIF" TargetMode="External"/><Relationship Id="rId9" Type="http://schemas.openxmlformats.org/officeDocument/2006/relationships/image" Target="../../../../../../&#20061;&#19978;&#25968;&#23398;&#65288;&#20154;&#25945;&#65289;&#32451;&#38383;&#32771;&#65298;&#65296;&#65297;&#65301;&#24429;&#31435;&#29618;/479.TIF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37.png"/><Relationship Id="rId7" Type="http://schemas.openxmlformats.org/officeDocument/2006/relationships/image" Target="../media/image35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Microsoft_Word_97_-_2003___20.doc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36.emf"/><Relationship Id="rId4" Type="http://schemas.openxmlformats.org/officeDocument/2006/relationships/image" Target="../../../../../../&#20061;&#19978;&#25968;&#23398;&#65288;&#20154;&#25945;&#65289;&#32451;&#38383;&#32771;&#65298;&#65296;&#65297;&#65301;&#24429;&#31435;&#29618;/&#25361;&#25112;&#33258;&#25105;.TIF" TargetMode="External"/><Relationship Id="rId9" Type="http://schemas.openxmlformats.org/officeDocument/2006/relationships/oleObject" Target="../embeddings/Microsoft_Word_97_-_2003___2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8.png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__1.doc"/><Relationship Id="rId5" Type="http://schemas.openxmlformats.org/officeDocument/2006/relationships/oleObject" Target="../embeddings/oleObject1.bin"/><Relationship Id="rId10" Type="http://schemas.openxmlformats.org/officeDocument/2006/relationships/image" Target="../media/image7.emf"/><Relationship Id="rId4" Type="http://schemas.openxmlformats.org/officeDocument/2006/relationships/image" Target="../../../../../../&#20061;&#19978;&#25968;&#23398;&#65288;&#20154;&#25945;&#65289;&#32451;&#38383;&#32771;&#65298;&#65296;&#65297;&#65301;&#24429;&#31435;&#29618;/&#39044;&#20064;&#23548;&#23398;.TIF" TargetMode="External"/><Relationship Id="rId9" Type="http://schemas.openxmlformats.org/officeDocument/2006/relationships/oleObject" Target="../embeddings/Microsoft_Word_97_-_2003___2.doc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oleObject" Target="../embeddings/Microsoft_Word_97_-_2003___4.doc"/><Relationship Id="rId3" Type="http://schemas.openxmlformats.org/officeDocument/2006/relationships/image" Target="../media/image12.png"/><Relationship Id="rId7" Type="http://schemas.openxmlformats.org/officeDocument/2006/relationships/image" Target="../media/image9.emf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11.e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Microsoft_Word_97_-_2003___5.doc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Word_97_-_2003___3.doc"/><Relationship Id="rId11" Type="http://schemas.openxmlformats.org/officeDocument/2006/relationships/image" Target="../../../../../../&#20061;&#19978;&#25968;&#23398;&#65288;&#20154;&#25945;&#65289;&#32451;&#38383;&#32771;&#65298;&#65296;&#65297;&#65301;&#24429;&#31435;&#29618;/474.TIF" TargetMode="External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5.bin"/><Relationship Id="rId10" Type="http://schemas.openxmlformats.org/officeDocument/2006/relationships/image" Target="../media/image14.png"/><Relationship Id="rId4" Type="http://schemas.openxmlformats.org/officeDocument/2006/relationships/image" Target="../../../../../../&#20061;&#19978;&#25968;&#23398;&#65288;&#20154;&#25945;&#65289;&#32451;&#38383;&#32771;&#65298;&#65296;&#65297;&#65301;&#24429;&#31435;&#29618;/&#35838;&#20869;&#31934;&#32451;.TIF" TargetMode="External"/><Relationship Id="rId9" Type="http://schemas.openxmlformats.org/officeDocument/2006/relationships/image" Target="../../../../../../&#20061;&#19978;&#25968;&#23398;&#65288;&#20154;&#25945;&#65289;&#32451;&#38383;&#32771;&#65298;&#65296;&#65297;&#65301;&#24429;&#31435;&#29618;/473.TIF" TargetMode="External"/><Relationship Id="rId1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Microsoft_Word_97_-_2003___6.doc"/><Relationship Id="rId5" Type="http://schemas.openxmlformats.org/officeDocument/2006/relationships/oleObject" Target="../embeddings/oleObject6.bin"/><Relationship Id="rId4" Type="http://schemas.openxmlformats.org/officeDocument/2006/relationships/image" Target="../../../../../../&#20061;&#19978;&#25968;&#23398;&#65288;&#20154;&#25945;&#65289;&#32451;&#38383;&#32771;&#65298;&#65296;&#65297;&#65301;&#24429;&#31435;&#29618;/&#35838;&#20869;&#31934;&#32451;.TIF" TargetMode="External"/><Relationship Id="rId9" Type="http://schemas.openxmlformats.org/officeDocument/2006/relationships/image" Target="../../../../../../&#20061;&#19978;&#25968;&#23398;&#65288;&#20154;&#25945;&#65289;&#32451;&#38383;&#32771;&#65298;&#65296;&#65297;&#65301;&#24429;&#31435;&#29618;/475.TI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9.emf"/><Relationship Id="rId3" Type="http://schemas.openxmlformats.org/officeDocument/2006/relationships/image" Target="../media/image12.png"/><Relationship Id="rId7" Type="http://schemas.openxmlformats.org/officeDocument/2006/relationships/image" Target="../media/image17.emf"/><Relationship Id="rId12" Type="http://schemas.openxmlformats.org/officeDocument/2006/relationships/oleObject" Target="../embeddings/Microsoft_Word_97_-_2003___9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Microsoft_Word_97_-_2003___7.doc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8.emf"/><Relationship Id="rId4" Type="http://schemas.openxmlformats.org/officeDocument/2006/relationships/image" Target="../../../../../../&#20061;&#19978;&#25968;&#23398;&#65288;&#20154;&#25945;&#65289;&#32451;&#38383;&#32771;&#65298;&#65296;&#65297;&#65301;&#24429;&#31435;&#29618;/&#35838;&#20869;&#31934;&#32451;.TIF" TargetMode="External"/><Relationship Id="rId9" Type="http://schemas.openxmlformats.org/officeDocument/2006/relationships/oleObject" Target="../embeddings/Microsoft_Word_97_-_2003___8.doc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20.emf"/><Relationship Id="rId12" Type="http://schemas.openxmlformats.org/officeDocument/2006/relationships/image" Target="../media/image21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Microsoft_Word_97_-_2003___10.doc"/><Relationship Id="rId11" Type="http://schemas.openxmlformats.org/officeDocument/2006/relationships/oleObject" Target="../embeddings/Microsoft_Word_97_-_2003___11.doc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1.bin"/><Relationship Id="rId4" Type="http://schemas.openxmlformats.org/officeDocument/2006/relationships/image" Target="../../../../../../&#20061;&#19978;&#25968;&#23398;&#65288;&#20154;&#25945;&#65289;&#32451;&#38383;&#32771;&#65298;&#65296;&#65297;&#65301;&#24429;&#31435;&#29618;/&#35838;&#20869;&#31934;&#32451;.TIF" TargetMode="External"/><Relationship Id="rId9" Type="http://schemas.openxmlformats.org/officeDocument/2006/relationships/image" Target="../../../../../../&#20061;&#19978;&#25968;&#23398;&#65288;&#20154;&#25945;&#65289;&#32451;&#38383;&#32771;&#65298;&#65296;&#65297;&#65301;&#24429;&#31435;&#29618;/476.TIF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4.png"/><Relationship Id="rId7" Type="http://schemas.openxmlformats.org/officeDocument/2006/relationships/image" Target="../media/image23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Microsoft_Word_97_-_2003___12.doc"/><Relationship Id="rId5" Type="http://schemas.openxmlformats.org/officeDocument/2006/relationships/oleObject" Target="../embeddings/oleObject12.bin"/><Relationship Id="rId4" Type="http://schemas.openxmlformats.org/officeDocument/2006/relationships/image" Target="../../../../../../&#20061;&#19978;&#25968;&#23398;&#65288;&#20154;&#25945;&#65289;&#32451;&#38383;&#32771;&#65298;&#65296;&#65297;&#65301;&#24429;&#31435;&#29618;/&#35838;&#26102;&#36798;&#26631;.TIF" TargetMode="External"/><Relationship Id="rId9" Type="http://schemas.openxmlformats.org/officeDocument/2006/relationships/image" Target="../../../../../../&#20061;&#19978;&#25968;&#23398;&#65288;&#20154;&#25945;&#65289;&#32451;&#38383;&#32771;&#65298;&#65296;&#65297;&#65301;&#24429;&#31435;&#29618;/477.TIF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Word_97_-_2003___13.doc"/><Relationship Id="rId13" Type="http://schemas.openxmlformats.org/officeDocument/2006/relationships/oleObject" Target="../embeddings/oleObject15.bin"/><Relationship Id="rId3" Type="http://schemas.openxmlformats.org/officeDocument/2006/relationships/image" Target="../media/image24.png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27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image" Target="../../../../../../&#20061;&#19978;&#25968;&#23398;&#65288;&#20154;&#25945;&#65289;&#32451;&#38383;&#32771;&#65298;&#65296;&#65297;&#65301;&#24429;&#31435;&#29618;/478.TIF" TargetMode="External"/><Relationship Id="rId11" Type="http://schemas.openxmlformats.org/officeDocument/2006/relationships/oleObject" Target="../embeddings/Microsoft_Word_97_-_2003___14.doc"/><Relationship Id="rId5" Type="http://schemas.openxmlformats.org/officeDocument/2006/relationships/image" Target="../media/image29.png"/><Relationship Id="rId15" Type="http://schemas.openxmlformats.org/officeDocument/2006/relationships/image" Target="../media/image28.emf"/><Relationship Id="rId10" Type="http://schemas.openxmlformats.org/officeDocument/2006/relationships/oleObject" Target="../embeddings/oleObject14.bin"/><Relationship Id="rId4" Type="http://schemas.openxmlformats.org/officeDocument/2006/relationships/image" Target="../../../../../../&#20061;&#19978;&#25968;&#23398;&#65288;&#20154;&#25945;&#65289;&#32451;&#38383;&#32771;&#65298;&#65296;&#65297;&#65301;&#24429;&#31435;&#29618;/&#35838;&#26102;&#36798;&#26631;.TIF" TargetMode="External"/><Relationship Id="rId9" Type="http://schemas.openxmlformats.org/officeDocument/2006/relationships/image" Target="../media/image26.emf"/><Relationship Id="rId14" Type="http://schemas.openxmlformats.org/officeDocument/2006/relationships/oleObject" Target="../embeddings/Microsoft_Word_97_-_2003___15.doc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24.png"/><Relationship Id="rId7" Type="http://schemas.openxmlformats.org/officeDocument/2006/relationships/image" Target="../media/image30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Microsoft_Word_97_-_2003___16.doc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31.emf"/><Relationship Id="rId4" Type="http://schemas.openxmlformats.org/officeDocument/2006/relationships/image" Target="../../../../../../&#20061;&#19978;&#25968;&#23398;&#65288;&#20154;&#25945;&#65289;&#32451;&#38383;&#32771;&#65298;&#65296;&#65297;&#65301;&#24429;&#31435;&#29618;/&#35838;&#26102;&#36798;&#26631;.TIF" TargetMode="External"/><Relationship Id="rId9" Type="http://schemas.openxmlformats.org/officeDocument/2006/relationships/oleObject" Target="../embeddings/Microsoft_Word_97_-_2003___17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209862" y="1371654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3200" b="1" dirty="0">
                <a:solidFill>
                  <a:srgbClr val="CC66FF"/>
                </a:solidFill>
                <a:latin typeface="方正美黑简体" pitchFamily="1" charset="-122"/>
                <a:ea typeface="方正美黑简体" pitchFamily="1" charset="-122"/>
              </a:rPr>
              <a:t>25．2　</a:t>
            </a:r>
            <a:r>
              <a:rPr lang="en-US" altLang="zh-CN" sz="3200" b="1" dirty="0" err="1">
                <a:solidFill>
                  <a:srgbClr val="CC66FF"/>
                </a:solidFill>
                <a:latin typeface="方正美黑简体" pitchFamily="1" charset="-122"/>
                <a:ea typeface="方正美黑简体" pitchFamily="1" charset="-122"/>
              </a:rPr>
              <a:t>用列举法求概率</a:t>
            </a:r>
            <a:endParaRPr lang="zh-CN" altLang="en-US" sz="3200" b="1" dirty="0">
              <a:solidFill>
                <a:srgbClr val="CC66FF"/>
              </a:solidFill>
              <a:latin typeface="方正美黑简体" pitchFamily="1" charset="-122"/>
              <a:ea typeface="方正美黑简体" pitchFamily="1" charset="-122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349687" y="3276604"/>
            <a:ext cx="36639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2667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zh-CN" sz="2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zh-CN" sz="2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课时　用列表法求概率</a:t>
            </a:r>
            <a:endParaRPr lang="zh-CN" altLang="zh-CN" sz="2200" dirty="0"/>
          </a:p>
          <a:p>
            <a:pPr eaLnBrk="0" hangingPunct="0"/>
            <a:endParaRPr lang="zh-CN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../../../../../../九上数学（人教）练闯考２０１５彭立玲/课时达标.TIF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6629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533400" y="1219200"/>
          <a:ext cx="8139113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Document" r:id="rId6" imgW="8300880" imgH="4444200" progId="Word.Document.8">
                  <p:embed/>
                </p:oleObj>
              </mc:Choice>
              <mc:Fallback>
                <p:oleObj name="Document" r:id="rId6" imgW="8300880" imgH="44442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19200"/>
                        <a:ext cx="8139113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4" name="Picture 4" descr="../../../../../../九上数学（人教）练闯考２０１５彭立玲/479.TIF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286000"/>
            <a:ext cx="342900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219200" y="5486400"/>
          <a:ext cx="4957763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Document" r:id="rId11" imgW="5018760" imgH="1023480" progId="Word.Document.8">
                  <p:embed/>
                </p:oleObj>
              </mc:Choice>
              <mc:Fallback>
                <p:oleObj name="Document" r:id="rId11" imgW="5018760" imgH="102348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486400"/>
                        <a:ext cx="4957763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../../../../../../九上数学（人教）练闯考２０１５彭立玲/挑战自我.TIF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9550"/>
            <a:ext cx="3429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538163" y="1219200"/>
          <a:ext cx="8250237" cy="828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Document" r:id="rId6" imgW="8342280" imgH="8346600" progId="Word.Document.8">
                  <p:embed/>
                </p:oleObj>
              </mc:Choice>
              <mc:Fallback>
                <p:oleObj name="Document" r:id="rId6" imgW="8342280" imgH="83466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1219200"/>
                        <a:ext cx="8250237" cy="828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381000" y="5181600"/>
          <a:ext cx="8289925" cy="140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Document" r:id="rId9" imgW="8361360" imgH="1413360" progId="Word.Document.8">
                  <p:embed/>
                </p:oleObj>
              </mc:Choice>
              <mc:Fallback>
                <p:oleObj name="Document" r:id="rId9" imgW="8361360" imgH="141336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181600"/>
                        <a:ext cx="8289925" cy="1401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../../../../../../九上数学（人教）练闯考２０１５彭立玲/预习导学.TIF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04800"/>
            <a:ext cx="6705600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304800" y="1676400"/>
          <a:ext cx="8107363" cy="419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Document" r:id="rId6" imgW="8261640" imgH="4276440" progId="Word.Document.8">
                  <p:embed/>
                </p:oleObj>
              </mc:Choice>
              <mc:Fallback>
                <p:oleObj name="Document" r:id="rId6" imgW="8261640" imgH="427644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676400"/>
                        <a:ext cx="8107363" cy="419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791200" y="1600200"/>
            <a:ext cx="8207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有限</a:t>
            </a:r>
            <a:r>
              <a:rPr lang="zh-CN" altLang="zh-CN" sz="2200"/>
              <a:t> 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438400" y="1981200"/>
            <a:ext cx="8207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相等</a:t>
            </a:r>
            <a:r>
              <a:rPr lang="zh-CN" altLang="zh-CN" sz="2200"/>
              <a:t> 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838200" y="4800600"/>
            <a:ext cx="8207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列表</a:t>
            </a:r>
            <a:r>
              <a:rPr lang="zh-CN" altLang="zh-CN" sz="2200"/>
              <a:t> </a:t>
            </a:r>
          </a:p>
        </p:txBody>
      </p:sp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2667000" y="5181600"/>
          <a:ext cx="1198563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Document" r:id="rId9" imgW="1218960" imgH="792000" progId="Word.Document.8">
                  <p:embed/>
                </p:oleObj>
              </mc:Choice>
              <mc:Fallback>
                <p:oleObj name="Document" r:id="rId9" imgW="1218960" imgH="792000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181600"/>
                        <a:ext cx="1198563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  <p:bldP spid="7173" grpId="0" autoUpdateAnimBg="0"/>
      <p:bldP spid="717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../../../../../../九上数学（人教）练闯考２０１５彭立玲/课内精练.TIF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"/>
            <a:ext cx="7239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457200" y="1219200"/>
          <a:ext cx="8067675" cy="612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Document" r:id="rId6" imgW="8311320" imgH="6318360" progId="Word.Document.8">
                  <p:embed/>
                </p:oleObj>
              </mc:Choice>
              <mc:Fallback>
                <p:oleObj name="Document" r:id="rId6" imgW="8311320" imgH="631836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19200"/>
                        <a:ext cx="8067675" cy="612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6" name="Picture 4" descr="../../../../../../九上数学（人教）练闯考２０１５彭立玲/473.TIF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810000"/>
            <a:ext cx="1752600" cy="133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 descr="../../../../../../九上数学（人教）练闯考２０１５彭立玲/474.TIF"/>
          <p:cNvPicPr>
            <a:picLocks noChangeAspect="1" noChangeArrowheads="1"/>
          </p:cNvPicPr>
          <p:nvPr/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886200"/>
            <a:ext cx="23622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752600" y="1905000"/>
            <a:ext cx="33353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正正、正反、反正、反反</a:t>
            </a:r>
            <a:r>
              <a:rPr lang="zh-CN" altLang="zh-CN" sz="2200"/>
              <a:t> </a:t>
            </a:r>
          </a:p>
        </p:txBody>
      </p:sp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5486400" y="2057400"/>
          <a:ext cx="34607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Document" r:id="rId13" imgW="352080" imgH="792000" progId="Word.Document.8">
                  <p:embed/>
                </p:oleObj>
              </mc:Choice>
              <mc:Fallback>
                <p:oleObj name="Document" r:id="rId13" imgW="352080" imgH="792000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057400"/>
                        <a:ext cx="346075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3124200" y="3505200"/>
          <a:ext cx="265113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Document" r:id="rId16" imgW="273960" imgH="798120" progId="Word.Document.8">
                  <p:embed/>
                </p:oleObj>
              </mc:Choice>
              <mc:Fallback>
                <p:oleObj name="Document" r:id="rId16" imgW="273960" imgH="798120" progId="Word.Documen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505200"/>
                        <a:ext cx="265113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2819400" y="5410200"/>
            <a:ext cx="4333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2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utoUpdateAnimBg="0"/>
      <p:bldP spid="820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../../../../../../九上数学（人教）练闯考２０１５彭立玲/课内精练.TIF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"/>
            <a:ext cx="7239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 descr="../../../../../../九上数学（人教）练闯考２０１５彭立玲/课内精练.TIF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"/>
            <a:ext cx="7239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533400" y="1228725"/>
          <a:ext cx="8107363" cy="562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Document" r:id="rId6" imgW="8270640" imgH="5745240" progId="Word.Document.8">
                  <p:embed/>
                </p:oleObj>
              </mc:Choice>
              <mc:Fallback>
                <p:oleObj name="Document" r:id="rId6" imgW="8270640" imgH="574524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28725"/>
                        <a:ext cx="8107363" cy="562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1" name="Picture 5" descr="../../../../../../九上数学（人教）练闯考２０１５彭立玲/475.TIF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276600"/>
            <a:ext cx="2590800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267200" y="2667000"/>
            <a:ext cx="4333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2200"/>
              <a:t> 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724400" y="5334000"/>
            <a:ext cx="4476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zh-CN" sz="2200"/>
              <a:t> 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utoUpdateAnimBg="0"/>
      <p:bldP spid="922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../../../../../../九上数学（人教）练闯考２０１５彭立玲/课内精练.TIF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"/>
            <a:ext cx="7239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457200" y="1300163"/>
          <a:ext cx="7813675" cy="512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Document" r:id="rId6" imgW="8147160" imgH="5335200" progId="Word.Document.8">
                  <p:embed/>
                </p:oleObj>
              </mc:Choice>
              <mc:Fallback>
                <p:oleObj name="Document" r:id="rId6" imgW="8147160" imgH="53352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00163"/>
                        <a:ext cx="7813675" cy="512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315200" y="1981200"/>
            <a:ext cx="4476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zh-CN" sz="2200"/>
              <a:t> </a:t>
            </a:r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5105400" y="3733800"/>
          <a:ext cx="284163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Document" r:id="rId9" imgW="291240" imgH="792000" progId="Word.Document.8">
                  <p:embed/>
                </p:oleObj>
              </mc:Choice>
              <mc:Fallback>
                <p:oleObj name="Document" r:id="rId9" imgW="291240" imgH="7920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733800"/>
                        <a:ext cx="284163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6248400" y="5029200"/>
          <a:ext cx="25400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Document" r:id="rId12" imgW="257400" imgH="792000" progId="Word.Document.8">
                  <p:embed/>
                </p:oleObj>
              </mc:Choice>
              <mc:Fallback>
                <p:oleObj name="Document" r:id="rId12" imgW="257400" imgH="792000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029200"/>
                        <a:ext cx="254000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../../../../../../九上数学（人教）练闯考２０１５彭立玲/课内精练.TIF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"/>
            <a:ext cx="7239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609600" y="1295400"/>
          <a:ext cx="7945438" cy="356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Document" r:id="rId6" imgW="8034120" imgH="3593880" progId="Word.Document.8">
                  <p:embed/>
                </p:oleObj>
              </mc:Choice>
              <mc:Fallback>
                <p:oleObj name="Document" r:id="rId6" imgW="8034120" imgH="359388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95400"/>
                        <a:ext cx="7945438" cy="3567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68" name="Picture 4" descr="../../../../../../九上数学（人教）练闯考２０１５彭立玲/476.TIF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743200"/>
            <a:ext cx="39624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1752600" y="5029200"/>
          <a:ext cx="555625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Document" r:id="rId11" imgW="5624640" imgH="1023480" progId="Word.Document.8">
                  <p:embed/>
                </p:oleObj>
              </mc:Choice>
              <mc:Fallback>
                <p:oleObj name="Document" r:id="rId11" imgW="5624640" imgH="102348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029200"/>
                        <a:ext cx="5556250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../../../../../../九上数学（人教）练闯考２０１５彭立玲/课时达标.TIF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6629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457200" y="1295400"/>
          <a:ext cx="8229600" cy="745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Document" r:id="rId6" imgW="8393760" imgH="7608960" progId="Word.Document.8">
                  <p:embed/>
                </p:oleObj>
              </mc:Choice>
              <mc:Fallback>
                <p:oleObj name="Document" r:id="rId6" imgW="8393760" imgH="760896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95400"/>
                        <a:ext cx="8229600" cy="745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2" name="Picture 4" descr="../../../../../../九上数学（人教）练闯考２０１５彭立玲/477.TIF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286000"/>
            <a:ext cx="16002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905000" y="1981200"/>
            <a:ext cx="4635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zh-CN" sz="2200"/>
              <a:t> 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600200" y="5486400"/>
            <a:ext cx="4635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zh-CN" sz="2200"/>
              <a:t> 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utoUpdateAnimBg="0"/>
      <p:bldP spid="1229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../../../../../../九上数学（人教）练闯考２０１５彭立玲/课时达标.TIF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6629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 descr="../../../../../../九上数学（人教）练闯考２０１５彭立玲/478.TIF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133600"/>
            <a:ext cx="2895600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609600" y="1371600"/>
          <a:ext cx="8026400" cy="586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Document" r:id="rId8" imgW="8271000" imgH="6043320" progId="Word.Document.8">
                  <p:embed/>
                </p:oleObj>
              </mc:Choice>
              <mc:Fallback>
                <p:oleObj name="Document" r:id="rId8" imgW="8271000" imgH="604332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371600"/>
                        <a:ext cx="8026400" cy="586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828800" y="2057400"/>
            <a:ext cx="4333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2200"/>
              <a:t> </a:t>
            </a: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4876800" y="4419600"/>
          <a:ext cx="39687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Document" r:id="rId11" imgW="402840" imgH="792000" progId="Word.Document.8">
                  <p:embed/>
                </p:oleObj>
              </mc:Choice>
              <mc:Fallback>
                <p:oleObj name="Document" r:id="rId11" imgW="402840" imgH="792000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419600"/>
                        <a:ext cx="396875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3810000" y="5715000"/>
          <a:ext cx="34607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Document" r:id="rId14" imgW="352080" imgH="792000" progId="Word.Document.8">
                  <p:embed/>
                </p:oleObj>
              </mc:Choice>
              <mc:Fallback>
                <p:oleObj name="Document" r:id="rId14" imgW="352080" imgH="792000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715000"/>
                        <a:ext cx="346075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../../../../../../九上数学（人教）练闯考２０１５彭立玲/课时达标.TIF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6629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457200" y="1295400"/>
          <a:ext cx="8097838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Document" r:id="rId6" imgW="8187840" imgH="4762080" progId="Word.Document.8">
                  <p:embed/>
                </p:oleObj>
              </mc:Choice>
              <mc:Fallback>
                <p:oleObj name="Document" r:id="rId6" imgW="8187840" imgH="476208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95400"/>
                        <a:ext cx="8097838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533400" y="3886200"/>
          <a:ext cx="8128000" cy="199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Document" r:id="rId9" imgW="8197560" imgH="2010600" progId="Word.Document.8">
                  <p:embed/>
                </p:oleObj>
              </mc:Choice>
              <mc:Fallback>
                <p:oleObj name="Document" r:id="rId9" imgW="8197560" imgH="20106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886200"/>
                        <a:ext cx="8128000" cy="199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000120150508A07PWBG">
  <a:themeElements>
    <a:clrScheme name="A000120150508A07PWBG 1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E74E3E"/>
      </a:accent1>
      <a:accent2>
        <a:srgbClr val="E0642C"/>
      </a:accent2>
      <a:accent3>
        <a:srgbClr val="FFFFFF"/>
      </a:accent3>
      <a:accent4>
        <a:srgbClr val="505050"/>
      </a:accent4>
      <a:accent5>
        <a:srgbClr val="F1B2AF"/>
      </a:accent5>
      <a:accent6>
        <a:srgbClr val="CB5A27"/>
      </a:accent6>
      <a:hlink>
        <a:srgbClr val="00B0F0"/>
      </a:hlink>
      <a:folHlink>
        <a:srgbClr val="7F7F7F"/>
      </a:folHlink>
    </a:clrScheme>
    <a:fontScheme name="A000120150508A07PWBG">
      <a:majorFont>
        <a:latin typeface="华文中宋"/>
        <a:ea typeface="华文中宋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A000120150508A07PWBG 1">
        <a:dk1>
          <a:srgbClr val="5F5F5F"/>
        </a:dk1>
        <a:lt1>
          <a:srgbClr val="FFFFFF"/>
        </a:lt1>
        <a:dk2>
          <a:srgbClr val="5F5F5F"/>
        </a:dk2>
        <a:lt2>
          <a:srgbClr val="FFFFFF"/>
        </a:lt2>
        <a:accent1>
          <a:srgbClr val="E74E3E"/>
        </a:accent1>
        <a:accent2>
          <a:srgbClr val="E0642C"/>
        </a:accent2>
        <a:accent3>
          <a:srgbClr val="FFFFFF"/>
        </a:accent3>
        <a:accent4>
          <a:srgbClr val="505050"/>
        </a:accent4>
        <a:accent5>
          <a:srgbClr val="F1B2AF"/>
        </a:accent5>
        <a:accent6>
          <a:srgbClr val="CB5A27"/>
        </a:accent6>
        <a:hlink>
          <a:srgbClr val="00B0F0"/>
        </a:hlink>
        <a:folHlink>
          <a:srgbClr val="7F7F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0</Pages>
  <Words>22</Words>
  <Characters>0</Characters>
  <DocSecurity>0</DocSecurity>
  <PresentationFormat>全屏显示(4:3)</PresentationFormat>
  <Lines>0</Lines>
  <Paragraphs>13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方正美黑简体</vt:lpstr>
      <vt:lpstr>黑体</vt:lpstr>
      <vt:lpstr>华文中宋</vt:lpstr>
      <vt:lpstr>宋体</vt:lpstr>
      <vt:lpstr>幼圆</vt:lpstr>
      <vt:lpstr>Arial</vt:lpstr>
      <vt:lpstr>Times New Roman</vt:lpstr>
      <vt:lpstr>Wingdings</vt:lpstr>
      <vt:lpstr>默认设计模板</vt:lpstr>
      <vt:lpstr>A000120150508A07PWBG</vt:lpstr>
      <vt:lpstr>Document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/>
  <cp:keywords/>
  <dc:description/>
  <dcterms:created xsi:type="dcterms:W3CDTF">2015-03-09T07:57:25Z</dcterms:created>
  <dcterms:modified xsi:type="dcterms:W3CDTF">2016-05-08T09:41:31Z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2052-9.1.0.5041</vt:lpwstr>
  </property>
</Properties>
</file>