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6" r:id="rId2"/>
    <p:sldMasterId id="2147483657" r:id="rId3"/>
    <p:sldMasterId id="2147483703" r:id="rId4"/>
  </p:sldMasterIdLst>
  <p:sldIdLst>
    <p:sldId id="437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45" r:id="rId13"/>
    <p:sldId id="446" r:id="rId14"/>
    <p:sldId id="447" r:id="rId15"/>
    <p:sldId id="448" r:id="rId16"/>
    <p:sldId id="449" r:id="rId17"/>
    <p:sldId id="450" r:id="rId18"/>
    <p:sldId id="452" r:id="rId19"/>
    <p:sldId id="453" r:id="rId20"/>
  </p:sldIdLst>
  <p:sldSz cx="9144000" cy="571341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sz="2200" b="1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sz="2200" b="1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sz="2200" b="1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sz="2200" b="1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sz="2200" b="1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31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0000FF"/>
    <a:srgbClr val="254061"/>
    <a:srgbClr val="C40404"/>
    <a:srgbClr val="FF6600"/>
    <a:srgbClr val="FF0000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1146" y="102"/>
      </p:cViewPr>
      <p:guideLst>
        <p:guide orient="horz" pos="1800"/>
        <p:guide pos="31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935038"/>
            <a:ext cx="6858000" cy="19891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000375"/>
            <a:ext cx="6858000" cy="13795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9840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520825"/>
            <a:ext cx="7886700" cy="3625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93966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04800"/>
            <a:ext cx="1971675" cy="484187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04800"/>
            <a:ext cx="5762625" cy="4841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42852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935038"/>
            <a:ext cx="6858000" cy="19891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000375"/>
            <a:ext cx="6858000" cy="13795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244380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20825"/>
            <a:ext cx="788670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583445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423988"/>
            <a:ext cx="7886700" cy="237648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822700"/>
            <a:ext cx="7886700" cy="1250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3366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520825"/>
            <a:ext cx="386715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20825"/>
            <a:ext cx="386715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583364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400175"/>
            <a:ext cx="3868737" cy="6873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087563"/>
            <a:ext cx="3868737" cy="30686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400175"/>
            <a:ext cx="3887788" cy="6873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788" cy="30686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663699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6514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324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822325"/>
            <a:ext cx="4629150" cy="40608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85769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20825"/>
            <a:ext cx="788670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4021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822325"/>
            <a:ext cx="4629150" cy="4060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0991254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520825"/>
            <a:ext cx="7886700" cy="3625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674565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04800"/>
            <a:ext cx="1971675" cy="484187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04800"/>
            <a:ext cx="5762625" cy="4841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7429145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935038"/>
            <a:ext cx="6858000" cy="19891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000375"/>
            <a:ext cx="6858000" cy="13795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8B421-EC1C-480C-9C53-E26D9E1F731C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958582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7D50A-8D49-48C6-BC0F-48AB2B9DE347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733778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423988"/>
            <a:ext cx="7886700" cy="237648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822700"/>
            <a:ext cx="7886700" cy="12509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C9083-129B-4818-BB58-8B83C0AAB5D5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1396654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03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03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9B2F3-E3A9-42C3-810E-2A548A7BA6CB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297710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04800"/>
            <a:ext cx="7886700" cy="110331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400175"/>
            <a:ext cx="3868737" cy="687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087563"/>
            <a:ext cx="3868737" cy="30686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400175"/>
            <a:ext cx="3887788" cy="687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788" cy="30686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2A3CA-3DA9-42AC-AF8D-26B2C0390CE8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200659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6766D-BC0D-4429-833D-606C6959CBCB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056813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2BAB2-B06B-4B52-B4D2-C593A3B19CCE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8657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423988"/>
            <a:ext cx="7886700" cy="237648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822700"/>
            <a:ext cx="7886700" cy="1250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4616568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822325"/>
            <a:ext cx="4629150" cy="4060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5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F110B-B5E9-46F0-9CCE-A08D4017E7F4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381860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822325"/>
            <a:ext cx="4629150" cy="4060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5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3EFB1-7D92-4779-B21C-6BC73E0330D2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828238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AC36-9540-40FA-857E-817C094C59B5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3756288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52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52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3449A-4AE3-4CBA-80A9-1A11F873A863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3932166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094919"/>
            <a:ext cx="6686549" cy="1885127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980044"/>
            <a:ext cx="6686549" cy="93830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Freeform 6"/>
          <p:cNvSpPr/>
          <p:nvPr/>
        </p:nvSpPr>
        <p:spPr bwMode="auto">
          <a:xfrm>
            <a:off x="0" y="3602175"/>
            <a:ext cx="1308489" cy="648644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773569"/>
            <a:ext cx="584825" cy="304186"/>
          </a:xfrm>
        </p:spPr>
        <p:txBody>
          <a:bodyPr/>
          <a:lstStyle/>
          <a:p>
            <a:fld id="{61C46F9A-411C-4720-AE31-A911F0BF431A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89889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519947"/>
            <a:ext cx="6683765" cy="10671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777506"/>
            <a:ext cx="6686550" cy="314714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9514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7ECB9-E3EF-495B-9B96-6891BD1C8EE9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50836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715149"/>
            <a:ext cx="6686549" cy="122366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940957"/>
            <a:ext cx="6686549" cy="716801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647744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702699"/>
            <a:ext cx="584825" cy="304186"/>
          </a:xfrm>
        </p:spPr>
        <p:txBody>
          <a:bodyPr/>
          <a:lstStyle/>
          <a:p>
            <a:fld id="{1AA989CF-3C9F-42AC-B710-247A1419FCB3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05611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777506"/>
            <a:ext cx="3235398" cy="3147144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771360"/>
            <a:ext cx="3235398" cy="3147144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9514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656303"/>
            <a:ext cx="584825" cy="304186"/>
          </a:xfrm>
        </p:spPr>
        <p:txBody>
          <a:bodyPr/>
          <a:lstStyle/>
          <a:p>
            <a:fld id="{557F41BB-C98F-47F2-9144-49FDACB82C2A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5521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643463"/>
            <a:ext cx="2994549" cy="480085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123548"/>
            <a:ext cx="3257170" cy="2794274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640773"/>
            <a:ext cx="2999251" cy="480085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120859"/>
            <a:ext cx="3254006" cy="2794274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9514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656303"/>
            <a:ext cx="584825" cy="304186"/>
          </a:xfrm>
        </p:spPr>
        <p:txBody>
          <a:bodyPr/>
          <a:lstStyle/>
          <a:p>
            <a:fld id="{2B779C06-57F2-451F-B020-7AC35787D293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154047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9514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EE90-24A6-43D2-8BD1-D4A96B3521E8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684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520825"/>
            <a:ext cx="386715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20825"/>
            <a:ext cx="386715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835651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9514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FD528-C59C-4509-BEBE-19DE8342BD2E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9625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71637"/>
            <a:ext cx="2628899" cy="813367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71637"/>
            <a:ext cx="3886200" cy="4511216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331807"/>
            <a:ext cx="2628899" cy="355104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9514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0432-50FE-4B97-8186-43E58AD9FAB1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91971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999389"/>
            <a:ext cx="6686550" cy="4721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528991"/>
            <a:ext cx="6686550" cy="321158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471540"/>
            <a:ext cx="6686550" cy="4113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09196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1420"/>
            <a:ext cx="584825" cy="304186"/>
          </a:xfrm>
        </p:spPr>
        <p:txBody>
          <a:bodyPr/>
          <a:lstStyle/>
          <a:p>
            <a:fld id="{76D57A29-9F59-460B-B2AD-99DCB227F3EF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19461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507859"/>
            <a:ext cx="6686549" cy="2596812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627364"/>
            <a:ext cx="6686549" cy="1296193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647744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702699"/>
            <a:ext cx="584825" cy="304186"/>
          </a:xfrm>
        </p:spPr>
        <p:txBody>
          <a:bodyPr/>
          <a:lstStyle/>
          <a:p>
            <a:fld id="{292EAEF2-9E81-4EC9-9367-A6CA0F86B28E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07812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507859"/>
            <a:ext cx="6295445" cy="241233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920189"/>
            <a:ext cx="5652416" cy="31741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627364"/>
            <a:ext cx="6686549" cy="1296193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647744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702699"/>
            <a:ext cx="584825" cy="304186"/>
          </a:xfrm>
        </p:spPr>
        <p:txBody>
          <a:bodyPr/>
          <a:lstStyle/>
          <a:p>
            <a:fld id="{292EAEF2-9E81-4EC9-9367-A6CA0F86B28E}" type="slidenum">
              <a:rPr lang="zh-CN" altLang="en-US" smtClean="0"/>
              <a:pPr/>
              <a:t>‹#›</a:t>
            </a:fld>
            <a:endParaRPr lang="en-US" altLang="zh-CN"/>
          </a:p>
        </p:txBody>
      </p:sp>
      <p:sp>
        <p:nvSpPr>
          <p:cNvPr id="14" name="TextBox 13"/>
          <p:cNvSpPr txBox="1"/>
          <p:nvPr/>
        </p:nvSpPr>
        <p:spPr>
          <a:xfrm>
            <a:off x="1850739" y="539854"/>
            <a:ext cx="457200" cy="48717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420416"/>
            <a:ext cx="457200" cy="48717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1859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31436"/>
            <a:ext cx="6686550" cy="227007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316801"/>
            <a:ext cx="6686550" cy="60784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09196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1420"/>
            <a:ext cx="584825" cy="304186"/>
          </a:xfrm>
        </p:spPr>
        <p:txBody>
          <a:bodyPr/>
          <a:lstStyle/>
          <a:p>
            <a:fld id="{292EAEF2-9E81-4EC9-9367-A6CA0F86B28E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49570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507859"/>
            <a:ext cx="6295445" cy="241233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618495"/>
            <a:ext cx="6686550" cy="69830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316801"/>
            <a:ext cx="6686550" cy="60784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09196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1420"/>
            <a:ext cx="584825" cy="304186"/>
          </a:xfrm>
        </p:spPr>
        <p:txBody>
          <a:bodyPr/>
          <a:lstStyle/>
          <a:p>
            <a:fld id="{292EAEF2-9E81-4EC9-9367-A6CA0F86B28E}" type="slidenum">
              <a:rPr lang="zh-CN" altLang="en-US" smtClean="0"/>
              <a:pPr/>
              <a:t>‹#›</a:t>
            </a:fld>
            <a:endParaRPr lang="en-US" altLang="zh-CN"/>
          </a:p>
        </p:txBody>
      </p:sp>
      <p:sp>
        <p:nvSpPr>
          <p:cNvPr id="17" name="TextBox 16"/>
          <p:cNvSpPr txBox="1"/>
          <p:nvPr/>
        </p:nvSpPr>
        <p:spPr>
          <a:xfrm>
            <a:off x="1850739" y="539854"/>
            <a:ext cx="457200" cy="48717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420416"/>
            <a:ext cx="457200" cy="48717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30791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522694"/>
            <a:ext cx="6686549" cy="239935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618495"/>
            <a:ext cx="6686550" cy="69830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316801"/>
            <a:ext cx="6686550" cy="60784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09196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151420"/>
            <a:ext cx="584825" cy="304186"/>
          </a:xfrm>
        </p:spPr>
        <p:txBody>
          <a:bodyPr/>
          <a:lstStyle/>
          <a:p>
            <a:fld id="{292EAEF2-9E81-4EC9-9367-A6CA0F86B28E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01172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9514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1D58-61A0-4EE0-8CDE-B333AE7E338D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59933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522693"/>
            <a:ext cx="1655701" cy="4401958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522693"/>
            <a:ext cx="4857750" cy="440195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95148"/>
            <a:ext cx="1191395" cy="42263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F9DBC-CCBF-4C86-8257-583E7FF1EF44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784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400175"/>
            <a:ext cx="3868737" cy="6873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087563"/>
            <a:ext cx="3868737" cy="30686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400175"/>
            <a:ext cx="3887788" cy="6873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788" cy="30686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99743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331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7005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1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822325"/>
            <a:ext cx="4629150" cy="40608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03976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822325"/>
            <a:ext cx="4629150" cy="4060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92709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slide" Target="../slides/slid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../../../../&#30446;&#24405;.ppt#-1,1,6. &#24187;&#28783;&#29255; 6" TargetMode="External"/><Relationship Id="rId23" Type="http://schemas.openxmlformats.org/officeDocument/2006/relationships/image" Target="../media/image9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Relationship Id="rId2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0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hyperlink" Target="../../../../&#30446;&#24405;.ppt#-1,1,6. &#24187;&#28783;&#29255; 6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末页">
            <a:hlinkClick r:id="" action="ppaction://hlinkshowjump?jump=lastslide" tooltip="点击进入"/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4692650"/>
            <a:ext cx="573088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目录">
            <a:hlinkClick r:id="rId15" action="ppaction://hlinkpres?slideindex=1&amp;slidetitle=6. 幻灯片 6" tooltip="点击进入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3905250"/>
            <a:ext cx="573088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首页">
            <a:hlinkClick r:id="" action="ppaction://hlinkshowjump?jump=firstslide" tooltip="点击进入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4298950"/>
            <a:ext cx="573088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333">
            <a:hlinkClick r:id="rId18" action="ppaction://hlinksldjump" tooltip="点击进入"/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758950"/>
            <a:ext cx="890588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444">
            <a:hlinkClick r:id="rId18" action="ppaction://hlinksldjump" tooltip="点击进入"/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2179638"/>
            <a:ext cx="890588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555">
            <a:hlinkClick r:id="rId18" action="ppaction://hlinksldjump" tooltip="点击进入"/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2601913"/>
            <a:ext cx="890588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111">
            <a:hlinkClick r:id="rId18" action="ppaction://hlinksldjump" tooltip="点击进入"/>
          </p:cNvPr>
          <p:cNvPicPr>
            <a:picLocks noChangeAspect="1" noChangeArrowheads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917575"/>
            <a:ext cx="890588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222">
            <a:hlinkClick r:id="rId18" action="ppaction://hlinksldjump" tooltip="点击进入"/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338263"/>
            <a:ext cx="890588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14" action="ppaction://hlinkpres?slideindex=1&amp;slidetitle=6. 幻灯片 6" tooltip="点击返回目录"/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713288"/>
            <a:ext cx="1358900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2238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zh-CN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2238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zh-CN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2238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58646286-7A72-49BE-A77B-DC079340F39A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90447"/>
            <a:ext cx="2138637" cy="5530654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654"/>
            <a:ext cx="1767506" cy="5710113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7134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519947"/>
            <a:ext cx="6683765" cy="10671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777506"/>
            <a:ext cx="6686550" cy="323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5107279"/>
            <a:ext cx="859712" cy="308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5111754"/>
            <a:ext cx="5714999" cy="3041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656303"/>
            <a:ext cx="584825" cy="3041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14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2.jpeg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8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66738" y="1438275"/>
            <a:ext cx="4818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第二十五章  概率初步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392238" y="2033588"/>
            <a:ext cx="61833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4400">
                <a:solidFill>
                  <a:srgbClr val="FF0000"/>
                </a:solidFill>
              </a:rPr>
              <a:t>25.3   用频率估计概率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403475" y="915988"/>
          <a:ext cx="3492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3" imgW="177809" imgH="393335" progId="Equation.DSMT4">
                  <p:embed/>
                </p:oleObj>
              </mc:Choice>
              <mc:Fallback>
                <p:oleObj name="Equation" r:id="rId3" imgW="177809" imgH="39333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915988"/>
                        <a:ext cx="34925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78263" y="2081213"/>
            <a:ext cx="3744912" cy="270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5364" name="Picture 4" descr="pic_2199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173288"/>
            <a:ext cx="2392363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927475" y="2090738"/>
            <a:ext cx="3695700" cy="266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由频率可以估计概率</a:t>
            </a:r>
          </a:p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是由瑞士数学家雅各</a:t>
            </a:r>
          </a:p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布</a:t>
            </a:r>
            <a:r>
              <a:rPr lang="zh-CN" altLang="zh-CN" sz="2400">
                <a:solidFill>
                  <a:srgbClr val="000000"/>
                </a:solidFill>
                <a:ea typeface="幼圆" panose="02010509060101010101" pitchFamily="49" charset="-122"/>
              </a:rPr>
              <a:t>·</a:t>
            </a:r>
            <a:r>
              <a:rPr lang="zh-CN" altLang="zh-CN" sz="240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伯努利（1654－</a:t>
            </a:r>
          </a:p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1705）最早阐明的，</a:t>
            </a:r>
          </a:p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因而他被公认为是概</a:t>
            </a:r>
          </a:p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率论的先驱之一．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1200" y="315913"/>
            <a:ext cx="7896225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zh-CN" altLang="zh-CN" sz="32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归纳 </a:t>
            </a:r>
            <a:r>
              <a:rPr lang="zh-CN" altLang="zh-CN" sz="2800">
                <a:latin typeface="楷体_GB2312" pitchFamily="1" charset="-122"/>
                <a:ea typeface="楷体_GB2312" pitchFamily="1" charset="-122"/>
              </a:rPr>
              <a:t>一般地,在大量重复试验中,如果事件 </a:t>
            </a:r>
            <a:r>
              <a:rPr lang="zh-CN" altLang="zh-CN" sz="2800" i="1">
                <a:latin typeface="Times New Roman" panose="02020603050405020304" pitchFamily="18" charset="0"/>
                <a:ea typeface="楷体_GB2312" pitchFamily="1" charset="-122"/>
              </a:rPr>
              <a:t>A  </a:t>
            </a:r>
            <a:r>
              <a:rPr lang="zh-CN" altLang="zh-CN" sz="2800">
                <a:latin typeface="楷体_GB2312" pitchFamily="1" charset="-122"/>
                <a:ea typeface="楷体_GB2312" pitchFamily="1" charset="-122"/>
              </a:rPr>
              <a:t>发生的频率   稳定于某个常数 </a:t>
            </a:r>
            <a:r>
              <a:rPr lang="zh-CN" altLang="zh-CN" sz="2800" i="1">
                <a:latin typeface="Times New Roman" panose="02020603050405020304" pitchFamily="18" charset="0"/>
                <a:ea typeface="楷体_GB2312" pitchFamily="1" charset="-122"/>
              </a:rPr>
              <a:t>p ,</a:t>
            </a:r>
            <a:r>
              <a:rPr lang="zh-CN" altLang="zh-CN" sz="2800">
                <a:latin typeface="Times New Roman" panose="02020603050405020304" pitchFamily="18" charset="0"/>
                <a:ea typeface="楷体_GB2312" pitchFamily="1" charset="-122"/>
              </a:rPr>
              <a:t>那么事件 </a:t>
            </a:r>
            <a:r>
              <a:rPr lang="zh-CN" altLang="zh-CN" sz="2800" i="1">
                <a:latin typeface="Times New Roman" panose="02020603050405020304" pitchFamily="18" charset="0"/>
                <a:ea typeface="楷体_GB2312" pitchFamily="1" charset="-122"/>
              </a:rPr>
              <a:t>A </a:t>
            </a:r>
            <a:r>
              <a:rPr lang="zh-CN" altLang="zh-CN" sz="2800">
                <a:latin typeface="Times New Roman" panose="02020603050405020304" pitchFamily="18" charset="0"/>
                <a:ea typeface="楷体_GB2312" pitchFamily="1" charset="-122"/>
              </a:rPr>
              <a:t>发生的概率 </a:t>
            </a:r>
            <a:r>
              <a:rPr lang="zh-CN" altLang="zh-CN" sz="2800" i="1">
                <a:latin typeface="Times New Roman" panose="02020603050405020304" pitchFamily="18" charset="0"/>
                <a:ea typeface="楷体_GB2312" pitchFamily="1" charset="-122"/>
              </a:rPr>
              <a:t>P </a:t>
            </a:r>
            <a:r>
              <a:rPr lang="zh-CN" altLang="zh-CN" sz="2800">
                <a:latin typeface="Times New Roman" panose="02020603050405020304" pitchFamily="18" charset="0"/>
                <a:ea typeface="楷体_GB2312" pitchFamily="1" charset="-122"/>
              </a:rPr>
              <a:t>( </a:t>
            </a:r>
            <a:r>
              <a:rPr lang="zh-CN" altLang="zh-CN" sz="2800" i="1">
                <a:latin typeface="Times New Roman" panose="02020603050405020304" pitchFamily="18" charset="0"/>
                <a:ea typeface="楷体_GB2312" pitchFamily="1" charset="-122"/>
              </a:rPr>
              <a:t>A </a:t>
            </a:r>
            <a:r>
              <a:rPr lang="zh-CN" altLang="zh-CN" sz="2800">
                <a:latin typeface="Times New Roman" panose="02020603050405020304" pitchFamily="18" charset="0"/>
                <a:ea typeface="楷体_GB2312" pitchFamily="1" charset="-122"/>
              </a:rPr>
              <a:t>) </a:t>
            </a:r>
            <a:r>
              <a:rPr lang="zh-CN" altLang="zh-CN" sz="2800" i="1">
                <a:latin typeface="Times New Roman" panose="02020603050405020304" pitchFamily="18" charset="0"/>
                <a:ea typeface="楷体_GB2312" pitchFamily="1" charset="-122"/>
              </a:rPr>
              <a:t>= 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5" grpId="0" autoUpdateAnimBg="0"/>
      <p:bldP spid="1536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71475" y="423863"/>
            <a:ext cx="8374063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活动二:把全班同学分成10组,每组同学抛掷一枚图钉50次,统计</a:t>
            </a:r>
            <a:r>
              <a:rPr lang="zh-CN" altLang="zh-CN" sz="3600">
                <a:latin typeface="Times New Roman" panose="02020603050405020304" pitchFamily="18" charset="0"/>
                <a:ea typeface="楷体_GB2312" pitchFamily="1" charset="-122"/>
              </a:rPr>
              <a:t>“</a:t>
            </a: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钉尖不着地</a:t>
            </a:r>
            <a:r>
              <a:rPr lang="zh-CN" altLang="zh-CN" sz="3600">
                <a:latin typeface="Times New Roman" panose="02020603050405020304" pitchFamily="18" charset="0"/>
                <a:ea typeface="楷体_GB2312" pitchFamily="1" charset="-122"/>
              </a:rPr>
              <a:t>”</a:t>
            </a: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的频数</a:t>
            </a:r>
            <a:r>
              <a:rPr lang="zh-CN" altLang="zh-CN" sz="3600" i="1">
                <a:latin typeface="Times New Roman" panose="02020603050405020304" pitchFamily="18" charset="0"/>
                <a:ea typeface="楷体_GB2312" pitchFamily="1" charset="-122"/>
              </a:rPr>
              <a:t>m</a:t>
            </a: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，填写下表:</a:t>
            </a:r>
          </a:p>
        </p:txBody>
      </p:sp>
      <p:graphicFrame>
        <p:nvGraphicFramePr>
          <p:cNvPr id="16387" name="Group 3"/>
          <p:cNvGraphicFramePr>
            <a:graphicFrameLocks noGrp="1"/>
          </p:cNvGraphicFramePr>
          <p:nvPr/>
        </p:nvGraphicFramePr>
        <p:xfrm>
          <a:off x="100013" y="2032000"/>
          <a:ext cx="8912225" cy="1609725"/>
        </p:xfrm>
        <a:graphic>
          <a:graphicData uri="http://schemas.openxmlformats.org/drawingml/2006/table">
            <a:tbl>
              <a:tblPr/>
              <a:tblGrid>
                <a:gridCol w="160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0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50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6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23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31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次数(</a:t>
                      </a:r>
                      <a:r>
                        <a:rPr kumimoji="0" lang="zh-CN" altLang="zh-CN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频数(</a:t>
                      </a:r>
                      <a:r>
                        <a:rPr kumimoji="0" lang="zh-CN" altLang="zh-CN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频率(    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6437" name="Group 53"/>
          <p:cNvGrpSpPr>
            <a:grpSpLocks noChangeAspect="1"/>
          </p:cNvGrpSpPr>
          <p:nvPr/>
        </p:nvGrpSpPr>
        <p:grpSpPr bwMode="auto">
          <a:xfrm>
            <a:off x="1079500" y="2947988"/>
            <a:ext cx="330200" cy="625475"/>
            <a:chOff x="0" y="0"/>
            <a:chExt cx="208" cy="473"/>
          </a:xfrm>
        </p:grpSpPr>
        <p:sp>
          <p:nvSpPr>
            <p:cNvPr id="16438" name="AutoShape 54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208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9" name="Line 55"/>
            <p:cNvSpPr>
              <a:spLocks noChangeShapeType="1"/>
            </p:cNvSpPr>
            <p:nvPr/>
          </p:nvSpPr>
          <p:spPr bwMode="auto">
            <a:xfrm>
              <a:off x="30" y="237"/>
              <a:ext cx="147" cy="1"/>
            </a:xfrm>
            <a:prstGeom prst="line">
              <a:avLst/>
            </a:prstGeom>
            <a:noFill/>
            <a:ln w="14288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40" name="Rectangle 56"/>
            <p:cNvSpPr>
              <a:spLocks noChangeArrowheads="1"/>
            </p:cNvSpPr>
            <p:nvPr/>
          </p:nvSpPr>
          <p:spPr bwMode="auto">
            <a:xfrm>
              <a:off x="41" y="11"/>
              <a:ext cx="12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zh-CN" altLang="zh-CN" b="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m</a:t>
              </a:r>
              <a:endParaRPr lang="zh-CN" altLang="zh-CN" sz="1800" b="0">
                <a:latin typeface="Arial" panose="020B0604020202020204" pitchFamily="34" charset="0"/>
              </a:endParaRPr>
            </a:p>
          </p:txBody>
        </p:sp>
        <p:sp>
          <p:nvSpPr>
            <p:cNvPr id="16441" name="Rectangle 57"/>
            <p:cNvSpPr>
              <a:spLocks noChangeArrowheads="1"/>
            </p:cNvSpPr>
            <p:nvPr/>
          </p:nvSpPr>
          <p:spPr bwMode="auto">
            <a:xfrm>
              <a:off x="60" y="262"/>
              <a:ext cx="88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zh-CN" altLang="zh-CN" b="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n</a:t>
              </a:r>
              <a:endParaRPr lang="zh-CN" altLang="zh-CN" sz="1800" b="0">
                <a:latin typeface="Arial" panose="020B0604020202020204" pitchFamily="34" charset="0"/>
              </a:endParaRPr>
            </a:p>
          </p:txBody>
        </p:sp>
      </p:grpSp>
      <p:sp>
        <p:nvSpPr>
          <p:cNvPr id="16442" name="Text Box 58"/>
          <p:cNvSpPr txBox="1">
            <a:spLocks noChangeArrowheads="1"/>
          </p:cNvSpPr>
          <p:nvPr/>
        </p:nvSpPr>
        <p:spPr bwMode="auto">
          <a:xfrm>
            <a:off x="300038" y="3846513"/>
            <a:ext cx="871220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200">
                <a:latin typeface="Arial" panose="020B0604020202020204" pitchFamily="34" charset="0"/>
              </a:rPr>
              <a:t>      请你估计抛掷一枚这种图钉,“钉尖不着地”的概率是多大?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44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9375" y="785813"/>
            <a:ext cx="83883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800">
                <a:latin typeface="Times New Roman" panose="02020603050405020304" pitchFamily="18" charset="0"/>
              </a:rPr>
              <a:t>1. 下表记录了一名球员在罚球线上投篮的结果.</a:t>
            </a: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703263" y="1430338"/>
          <a:ext cx="7853362" cy="1641476"/>
        </p:xfrm>
        <a:graphic>
          <a:graphicData uri="http://schemas.openxmlformats.org/drawingml/2006/table">
            <a:tbl>
              <a:tblPr/>
              <a:tblGrid>
                <a:gridCol w="2039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99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投篮次数(</a:t>
                      </a:r>
                      <a:r>
                        <a:rPr kumimoji="0" lang="zh-CN" altLang="zh-CN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投中次数(</a:t>
                      </a:r>
                      <a:r>
                        <a:rPr kumimoji="0" lang="zh-CN" altLang="zh-CN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投中频率(  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449" name="Object 41"/>
          <p:cNvGraphicFramePr>
            <a:graphicFrameLocks noChangeAspect="1"/>
          </p:cNvGraphicFramePr>
          <p:nvPr/>
        </p:nvGraphicFramePr>
        <p:xfrm>
          <a:off x="2163763" y="2486025"/>
          <a:ext cx="2952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Equation" r:id="rId3" imgW="177809" imgH="393335" progId="Equation.DSMT4">
                  <p:embed/>
                </p:oleObj>
              </mc:Choice>
              <mc:Fallback>
                <p:oleObj name="Equation" r:id="rId3" imgW="177809" imgH="393335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2486025"/>
                        <a:ext cx="295275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-88900" y="3411538"/>
            <a:ext cx="83883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800">
                <a:latin typeface="Times New Roman" panose="02020603050405020304" pitchFamily="18" charset="0"/>
              </a:rPr>
              <a:t>      (1) 计算表中的投中频率(精确到0.01);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411163" y="3949700"/>
            <a:ext cx="897572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800">
                <a:latin typeface="Times New Roman" panose="02020603050405020304" pitchFamily="18" charset="0"/>
              </a:rPr>
              <a:t>(2) 这名球员投篮一次,投中的概率约是多少(精确到0.1)?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2849563" y="2638425"/>
            <a:ext cx="9445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0.56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3722688" y="2638425"/>
            <a:ext cx="9445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0.60</a:t>
            </a:r>
          </a:p>
        </p:txBody>
      </p:sp>
      <p:sp>
        <p:nvSpPr>
          <p:cNvPr id="17454" name="Text Box 46"/>
          <p:cNvSpPr txBox="1">
            <a:spLocks noChangeArrowheads="1"/>
          </p:cNvSpPr>
          <p:nvPr/>
        </p:nvSpPr>
        <p:spPr bwMode="auto">
          <a:xfrm>
            <a:off x="4549775" y="2638425"/>
            <a:ext cx="9445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0.52</a:t>
            </a:r>
          </a:p>
        </p:txBody>
      </p:sp>
      <p:sp>
        <p:nvSpPr>
          <p:cNvPr id="17455" name="Text Box 47"/>
          <p:cNvSpPr txBox="1">
            <a:spLocks noChangeArrowheads="1"/>
          </p:cNvSpPr>
          <p:nvPr/>
        </p:nvSpPr>
        <p:spPr bwMode="auto">
          <a:xfrm>
            <a:off x="5391150" y="2644775"/>
            <a:ext cx="9445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0.52</a:t>
            </a:r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6132513" y="2638425"/>
            <a:ext cx="9445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0.49</a:t>
            </a: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6958013" y="2644775"/>
            <a:ext cx="9445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0.51</a:t>
            </a:r>
          </a:p>
        </p:txBody>
      </p:sp>
      <p:sp>
        <p:nvSpPr>
          <p:cNvPr id="17458" name="Text Box 50"/>
          <p:cNvSpPr txBox="1">
            <a:spLocks noChangeArrowheads="1"/>
          </p:cNvSpPr>
          <p:nvPr/>
        </p:nvSpPr>
        <p:spPr bwMode="auto">
          <a:xfrm>
            <a:off x="7742238" y="2644775"/>
            <a:ext cx="94456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0.50</a:t>
            </a:r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911225" y="4443413"/>
            <a:ext cx="44132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800">
                <a:solidFill>
                  <a:srgbClr val="FF0000"/>
                </a:solidFill>
                <a:latin typeface="Times New Roman" panose="02020603050405020304" pitchFamily="18" charset="0"/>
              </a:rPr>
              <a:t>答:投中的概率约是0.5.</a:t>
            </a:r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342900" y="193675"/>
            <a:ext cx="1735138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练 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745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745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745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745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745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745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745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0" grpId="0" autoUpdateAnimBg="0"/>
      <p:bldP spid="17451" grpId="0" autoUpdateAnimBg="0"/>
      <p:bldP spid="17452" grpId="0" autoUpdateAnimBg="0"/>
      <p:bldP spid="17453" grpId="0" autoUpdateAnimBg="0"/>
      <p:bldP spid="17454" grpId="0" autoUpdateAnimBg="0"/>
      <p:bldP spid="17455" grpId="0" autoUpdateAnimBg="0"/>
      <p:bldP spid="17456" grpId="0" autoUpdateAnimBg="0"/>
      <p:bldP spid="17457" grpId="0" autoUpdateAnimBg="0"/>
      <p:bldP spid="17458" grpId="0" autoUpdateAnimBg="0"/>
      <p:bldP spid="1745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500063"/>
            <a:ext cx="8229600" cy="37703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zh-CN" sz="2800" b="1">
                <a:latin typeface="Times New Roman" panose="02020603050405020304" pitchFamily="18" charset="0"/>
              </a:rPr>
              <a:t>2.（1）天气预报说下星期一降水概率为90%，下星期三降水概率为10%，于是有位同学说：下星期一肯定下雨，下星期三肯定不下雨，你认为他说的对吗？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zh-CN" sz="2800" b="1">
                <a:latin typeface="Times New Roman" panose="02020603050405020304" pitchFamily="18" charset="0"/>
              </a:rPr>
              <a:t>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zh-CN" sz="2800" b="1">
                <a:latin typeface="Times New Roman" panose="02020603050405020304" pitchFamily="18" charset="0"/>
              </a:rPr>
              <a:t>   （2）连续抛掷硬币100次，一定有50次正面向上吗？抛掷2n次一定有n次正面向上吗？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zh-CN" sz="2800" b="1">
                <a:latin typeface="Times New Roman" panose="02020603050405020304" pitchFamily="18" charset="0"/>
              </a:rPr>
              <a:t>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zh-CN" sz="2800" b="1">
                <a:latin typeface="Times New Roman" panose="02020603050405020304" pitchFamily="18" charset="0"/>
              </a:rPr>
              <a:t>   （3）小明投篮5次，命中4次，他说一次投中的概率为5分之4对吗？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-117475" y="1230313"/>
            <a:ext cx="9236075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200">
                <a:latin typeface="Times New Roman" panose="02020603050405020304" pitchFamily="18" charset="0"/>
              </a:rPr>
              <a:t>        </a:t>
            </a:r>
            <a:r>
              <a:rPr lang="zh-CN" altLang="zh-CN" sz="4400">
                <a:latin typeface="Times New Roman" panose="02020603050405020304" pitchFamily="18" charset="0"/>
              </a:rPr>
              <a:t>通过今天的学习,你有哪些收获?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503238"/>
            <a:ext cx="1735138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作业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42925" y="1287463"/>
            <a:ext cx="8296275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 1.用试验的方法，估计掷一次瓶盖时，</a:t>
            </a:r>
            <a:r>
              <a:rPr lang="zh-CN" altLang="zh-CN" sz="3600">
                <a:latin typeface="Times New Roman" panose="02020603050405020304" pitchFamily="18" charset="0"/>
                <a:ea typeface="楷体_GB2312" pitchFamily="1" charset="-122"/>
              </a:rPr>
              <a:t>“</a:t>
            </a: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其中一面朝上</a:t>
            </a:r>
            <a:r>
              <a:rPr lang="zh-CN" altLang="zh-CN" sz="3600">
                <a:latin typeface="Times New Roman" panose="02020603050405020304" pitchFamily="18" charset="0"/>
                <a:ea typeface="楷体_GB2312" pitchFamily="1" charset="-122"/>
              </a:rPr>
              <a:t>”</a:t>
            </a: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的概率是多少？ </a:t>
            </a:r>
          </a:p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 2.如何考察某一种树苗的移植成活率?</a:t>
            </a:r>
          </a:p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 3.如何估计某个水塘中的鱼的数目?</a:t>
            </a:r>
          </a:p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 4.如何估计某个森林公园内鸟的数量?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/>
          </p:cNvSpPr>
          <p:nvPr/>
        </p:nvSpPr>
        <p:spPr bwMode="auto">
          <a:xfrm>
            <a:off x="1347788" y="738188"/>
            <a:ext cx="5153025" cy="27924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zh-CN" altLang="en-US" sz="3600">
                <a:ln w="9525" cmpd="sng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</a:rPr>
              <a:t>欢迎指导</a:t>
            </a:r>
          </a:p>
        </p:txBody>
      </p:sp>
      <p:sp>
        <p:nvSpPr>
          <p:cNvPr id="22531" name="WordArt 3"/>
          <p:cNvSpPr>
            <a:spLocks noChangeArrowheads="1" noChangeShapeType="1"/>
          </p:cNvSpPr>
          <p:nvPr/>
        </p:nvSpPr>
        <p:spPr bwMode="auto">
          <a:xfrm>
            <a:off x="4786313" y="3530600"/>
            <a:ext cx="3079750" cy="134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9050" cmpd="sng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</a:rPr>
              <a:t>谢谢！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6593637_182754139746_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1" t="5849" r="14838" b="2319"/>
          <a:stretch>
            <a:fillRect/>
          </a:stretch>
        </p:blipFill>
        <p:spPr bwMode="auto">
          <a:xfrm>
            <a:off x="5800725" y="1912938"/>
            <a:ext cx="24542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85800" y="1185863"/>
            <a:ext cx="746760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1.抛掷一枚均匀的骰子,向上一面的点数为 5 的概率是多大?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762000" y="2797175"/>
            <a:ext cx="3733800" cy="952500"/>
            <a:chOff x="0" y="0"/>
            <a:chExt cx="2352" cy="720"/>
          </a:xfrm>
        </p:grpSpPr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0" y="144"/>
              <a:ext cx="23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zh-CN" altLang="zh-CN" sz="4000" i="1">
                  <a:latin typeface="Times New Roman" panose="02020603050405020304" pitchFamily="18" charset="0"/>
                </a:rPr>
                <a:t>P</a:t>
              </a:r>
              <a:r>
                <a:rPr lang="zh-CN" altLang="zh-CN" sz="4000" baseline="-25000"/>
                <a:t>(点数为5)</a:t>
              </a:r>
              <a:r>
                <a:rPr lang="zh-CN" altLang="zh-CN" sz="4000"/>
                <a:t>= </a:t>
              </a:r>
            </a:p>
          </p:txBody>
        </p:sp>
        <p:graphicFrame>
          <p:nvGraphicFramePr>
            <p:cNvPr id="7174" name="Object 6"/>
            <p:cNvGraphicFramePr>
              <a:graphicFrameLocks noChangeAspect="1"/>
            </p:cNvGraphicFramePr>
            <p:nvPr/>
          </p:nvGraphicFramePr>
          <p:xfrm>
            <a:off x="1488" y="0"/>
            <a:ext cx="256" cy="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9" name="Equation" r:id="rId4" imgW="139956" imgH="393846" progId="Equation.DSMT4">
                    <p:embed/>
                  </p:oleObj>
                </mc:Choice>
                <mc:Fallback>
                  <p:oleObj name="Equation" r:id="rId4" imgW="139956" imgH="393846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0"/>
                          <a:ext cx="256" cy="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85800" y="519113"/>
            <a:ext cx="1735138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复  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4499633_192456255000_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EEDF2"/>
              </a:clrFrom>
              <a:clrTo>
                <a:srgbClr val="EEED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19"/>
          <a:stretch>
            <a:fillRect/>
          </a:stretch>
        </p:blipFill>
        <p:spPr bwMode="auto">
          <a:xfrm>
            <a:off x="4291013" y="1992313"/>
            <a:ext cx="4205287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42900" y="908050"/>
            <a:ext cx="81534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2.如果同时掷两枚大小、质地完全相同的骰子，共有几种等可能的结果?</a:t>
            </a: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4291013" y="1928813"/>
            <a:ext cx="1143000" cy="63500"/>
            <a:chOff x="0" y="0"/>
            <a:chExt cx="720" cy="48"/>
          </a:xfrm>
        </p:grpSpPr>
        <p:sp>
          <p:nvSpPr>
            <p:cNvPr id="8197" name="Oval 5"/>
            <p:cNvSpPr>
              <a:spLocks noChangeArrowheads="1"/>
            </p:cNvSpPr>
            <p:nvPr/>
          </p:nvSpPr>
          <p:spPr bwMode="auto">
            <a:xfrm>
              <a:off x="336" y="0"/>
              <a:ext cx="48" cy="48"/>
            </a:xfrm>
            <a:prstGeom prst="ellipse">
              <a:avLst/>
            </a:prstGeom>
            <a:solidFill>
              <a:srgbClr val="FF0000"/>
            </a:solidFill>
            <a:ln w="952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98" name="Oval 6"/>
            <p:cNvSpPr>
              <a:spLocks noChangeArrowheads="1"/>
            </p:cNvSpPr>
            <p:nvPr/>
          </p:nvSpPr>
          <p:spPr bwMode="auto">
            <a:xfrm>
              <a:off x="0" y="0"/>
              <a:ext cx="48" cy="48"/>
            </a:xfrm>
            <a:prstGeom prst="ellipse">
              <a:avLst/>
            </a:prstGeom>
            <a:solidFill>
              <a:srgbClr val="FF0000"/>
            </a:solidFill>
            <a:ln w="952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99" name="Oval 7"/>
            <p:cNvSpPr>
              <a:spLocks noChangeArrowheads="1"/>
            </p:cNvSpPr>
            <p:nvPr/>
          </p:nvSpPr>
          <p:spPr bwMode="auto">
            <a:xfrm>
              <a:off x="672" y="0"/>
              <a:ext cx="48" cy="48"/>
            </a:xfrm>
            <a:prstGeom prst="ellipse">
              <a:avLst/>
            </a:prstGeom>
            <a:solidFill>
              <a:srgbClr val="FF0000"/>
            </a:solidFill>
            <a:ln w="952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zh-CN" sz="1800" b="0">
                  <a:latin typeface="Arial" panose="020B0604020202020204" pitchFamily="34" charset="0"/>
                </a:rPr>
                <a:t>  </a:t>
              </a:r>
            </a:p>
          </p:txBody>
        </p:sp>
      </p:grp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22288" y="3911600"/>
            <a:ext cx="8153400" cy="144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当一次试验涉及两个因素(或者更多)时,可以用列举法(</a:t>
            </a:r>
            <a:r>
              <a:rPr lang="zh-CN" altLang="zh-CN" sz="3600">
                <a:latin typeface="Arial" panose="020B0604020202020204" pitchFamily="34" charset="0"/>
                <a:ea typeface="楷体_GB2312" pitchFamily="1" charset="-122"/>
              </a:rPr>
              <a:t>“</a:t>
            </a: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树形图</a:t>
            </a:r>
            <a:r>
              <a:rPr lang="zh-CN" altLang="zh-CN" sz="3600">
                <a:latin typeface="Arial" panose="020B0604020202020204" pitchFamily="34" charset="0"/>
                <a:ea typeface="楷体_GB2312" pitchFamily="1" charset="-122"/>
              </a:rPr>
              <a:t>”</a:t>
            </a: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或者</a:t>
            </a:r>
            <a:r>
              <a:rPr lang="zh-CN" altLang="zh-CN" sz="3600">
                <a:latin typeface="Arial" panose="020B0604020202020204" pitchFamily="34" charset="0"/>
                <a:ea typeface="楷体_GB2312" pitchFamily="1" charset="-122"/>
              </a:rPr>
              <a:t>“</a:t>
            </a: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列表法</a:t>
            </a:r>
            <a:r>
              <a:rPr lang="zh-CN" altLang="zh-CN" sz="3600">
                <a:latin typeface="Arial" panose="020B0604020202020204" pitchFamily="34" charset="0"/>
                <a:ea typeface="楷体_GB2312" pitchFamily="1" charset="-122"/>
              </a:rPr>
              <a:t>”</a:t>
            </a: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)，列举出所有可能出现的结果.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2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Group 2"/>
          <p:cNvGraphicFramePr>
            <a:graphicFrameLocks noGrp="1"/>
          </p:cNvGraphicFramePr>
          <p:nvPr/>
        </p:nvGraphicFramePr>
        <p:xfrm>
          <a:off x="579438" y="808038"/>
          <a:ext cx="7097712" cy="3919539"/>
        </p:xfrm>
        <a:graphic>
          <a:graphicData uri="http://schemas.openxmlformats.org/drawingml/2006/table">
            <a:tbl>
              <a:tblPr/>
              <a:tblGrid>
                <a:gridCol w="1014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4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44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（1,1）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（2,1）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（3,1）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（4,1）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（5,1）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（6,1）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（1,2）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（2,2）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（3,2）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（4,2）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（5,2）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（6,2）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（1,3）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（2,3）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（3,3）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（4,3）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（5,3）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（6,3）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（1,4）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（2,4）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（3,4）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（4,4）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（5,4）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（6,4）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（1,5）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（2,5）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（3,5）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（4,5）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（5,5）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（6,5）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（1,6）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（2,6）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（3,6）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（4,6）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（5,6）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（6,6）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284" name="Line 68"/>
          <p:cNvSpPr>
            <a:spLocks noChangeShapeType="1"/>
          </p:cNvSpPr>
          <p:nvPr/>
        </p:nvSpPr>
        <p:spPr bwMode="auto">
          <a:xfrm>
            <a:off x="608013" y="820738"/>
            <a:ext cx="1014412" cy="566737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85" name="Text Box 69"/>
          <p:cNvSpPr txBox="1">
            <a:spLocks noChangeArrowheads="1"/>
          </p:cNvSpPr>
          <p:nvPr/>
        </p:nvSpPr>
        <p:spPr bwMode="auto">
          <a:xfrm>
            <a:off x="885825" y="749300"/>
            <a:ext cx="841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1800">
                <a:latin typeface="Arial" panose="020B0604020202020204" pitchFamily="34" charset="0"/>
              </a:rPr>
              <a:t>第1枚</a:t>
            </a:r>
          </a:p>
        </p:txBody>
      </p:sp>
      <p:sp>
        <p:nvSpPr>
          <p:cNvPr id="9286" name="Text Box 70"/>
          <p:cNvSpPr txBox="1">
            <a:spLocks noChangeArrowheads="1"/>
          </p:cNvSpPr>
          <p:nvPr/>
        </p:nvSpPr>
        <p:spPr bwMode="auto">
          <a:xfrm>
            <a:off x="508000" y="1049338"/>
            <a:ext cx="84137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1800">
                <a:latin typeface="Arial" panose="020B0604020202020204" pitchFamily="34" charset="0"/>
              </a:rPr>
              <a:t>第2枚</a:t>
            </a:r>
          </a:p>
        </p:txBody>
      </p:sp>
      <p:sp>
        <p:nvSpPr>
          <p:cNvPr id="9287" name="Text Box 71"/>
          <p:cNvSpPr txBox="1">
            <a:spLocks noChangeArrowheads="1"/>
          </p:cNvSpPr>
          <p:nvPr/>
        </p:nvSpPr>
        <p:spPr bwMode="auto">
          <a:xfrm>
            <a:off x="508000" y="4721225"/>
            <a:ext cx="815340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可以看出,共有36种等可能的结果.</a:t>
            </a:r>
          </a:p>
        </p:txBody>
      </p:sp>
      <p:sp>
        <p:nvSpPr>
          <p:cNvPr id="9288" name="Text Box 72"/>
          <p:cNvSpPr txBox="1">
            <a:spLocks noChangeArrowheads="1"/>
          </p:cNvSpPr>
          <p:nvPr/>
        </p:nvSpPr>
        <p:spPr bwMode="auto">
          <a:xfrm>
            <a:off x="487363" y="214313"/>
            <a:ext cx="8153400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列表如下: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" grpId="0" autoUpdateAnimBg="0"/>
      <p:bldP spid="928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381_P_133320450358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238" y="1571625"/>
            <a:ext cx="3440112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5800" y="503238"/>
            <a:ext cx="1735138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引 入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36563" y="1092200"/>
            <a:ext cx="82486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  <a:spcBef>
                <a:spcPct val="50000"/>
              </a:spcBef>
            </a:pPr>
            <a:r>
              <a:rPr lang="zh-CN" altLang="zh-CN" sz="3200"/>
              <a:t>问题: 抛掷一枚图钉,可能出现 </a:t>
            </a:r>
            <a:r>
              <a:rPr lang="zh-CN" altLang="zh-CN" sz="3200">
                <a:latin typeface="Times New Roman" panose="02020603050405020304" pitchFamily="18" charset="0"/>
              </a:rPr>
              <a:t>“</a:t>
            </a:r>
            <a:r>
              <a:rPr lang="zh-CN" altLang="zh-CN" sz="3200"/>
              <a:t>钉尖着地”, 也可能 </a:t>
            </a:r>
            <a:r>
              <a:rPr lang="zh-CN" altLang="zh-CN" sz="3200">
                <a:latin typeface="Times New Roman" panose="02020603050405020304" pitchFamily="18" charset="0"/>
              </a:rPr>
              <a:t>“</a:t>
            </a:r>
            <a:r>
              <a:rPr lang="zh-CN" altLang="zh-CN" sz="3200"/>
              <a:t>钉尖不着地”两种可能, </a:t>
            </a:r>
            <a:r>
              <a:rPr lang="zh-CN" altLang="zh-CN" sz="3200">
                <a:latin typeface="Arial" panose="020B0604020202020204" pitchFamily="34" charset="0"/>
              </a:rPr>
              <a:t>“钉尖不着地” </a:t>
            </a:r>
            <a:r>
              <a:rPr lang="zh-CN" altLang="zh-CN" sz="3200"/>
              <a:t>的概率是多少?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4bed9b8dfd211f04bdf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2" t="16740" r="19925" b="15404"/>
          <a:stretch>
            <a:fillRect/>
          </a:stretch>
        </p:blipFill>
        <p:spPr bwMode="auto">
          <a:xfrm>
            <a:off x="5921375" y="279400"/>
            <a:ext cx="2686050" cy="190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85800" y="503238"/>
            <a:ext cx="1735138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新 课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12725" y="1203325"/>
            <a:ext cx="8672513" cy="363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  为了节省时间和尽可能条件的统</a:t>
            </a:r>
          </a:p>
          <a:p>
            <a:pPr algn="just">
              <a:spcBef>
                <a:spcPct val="50000"/>
              </a:spcBef>
            </a:pP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一，我们约定:</a:t>
            </a:r>
          </a:p>
          <a:p>
            <a:pPr algn="just">
              <a:spcBef>
                <a:spcPct val="50000"/>
              </a:spcBef>
            </a:pP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  (1) 四个人一组, 一人丢币,一人记总次数，另一人记正面向上的次数，最后一人填表;</a:t>
            </a:r>
          </a:p>
          <a:p>
            <a:pPr algn="just">
              <a:spcBef>
                <a:spcPct val="50000"/>
              </a:spcBef>
            </a:pP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  (2) 每组掷一枚硬币50次, (约定数字一面为正面);</a:t>
            </a:r>
          </a:p>
          <a:p>
            <a:pPr algn="just">
              <a:spcBef>
                <a:spcPct val="50000"/>
              </a:spcBef>
            </a:pP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  (3) 丢币同学坐在座位上,身体挺直,在与眼睛高度平行的位置,无初速度自由丢下硬币,下落过程中,硬币不得碰到任何物体,否则,重丢一次.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68338" y="217488"/>
            <a:ext cx="8026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1800" b="0">
              <a:latin typeface="Arial" panose="020B0604020202020204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14363" y="369888"/>
            <a:ext cx="7704137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latin typeface="楷体_GB2312" pitchFamily="1" charset="-122"/>
                <a:ea typeface="楷体_GB2312" pitchFamily="1" charset="-122"/>
              </a:rPr>
              <a:t>活动一:把全班同学分成10组,每组同学抛掷一枚硬币50次,填写下表: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84325" y="1281113"/>
            <a:ext cx="50403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1800" b="0">
              <a:latin typeface="Arial" panose="020B0604020202020204" pitchFamily="34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33375" y="3597275"/>
            <a:ext cx="8640763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   请同学们根据试验数据想一想：</a:t>
            </a:r>
            <a:r>
              <a:rPr lang="zh-CN" altLang="zh-CN" sz="360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“</a:t>
            </a:r>
            <a:r>
              <a:rPr lang="zh-CN" altLang="zh-CN" sz="360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正面向上</a:t>
            </a:r>
            <a:r>
              <a:rPr lang="zh-CN" altLang="zh-CN" sz="360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”</a:t>
            </a:r>
            <a:r>
              <a:rPr lang="zh-CN" altLang="zh-CN" sz="360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的频率有什么规律?</a:t>
            </a:r>
          </a:p>
        </p:txBody>
      </p:sp>
      <p:graphicFrame>
        <p:nvGraphicFramePr>
          <p:cNvPr id="12294" name="Group 6"/>
          <p:cNvGraphicFramePr>
            <a:graphicFrameLocks noGrp="1"/>
          </p:cNvGraphicFramePr>
          <p:nvPr/>
        </p:nvGraphicFramePr>
        <p:xfrm>
          <a:off x="474663" y="1436688"/>
          <a:ext cx="8286750" cy="1982788"/>
        </p:xfrm>
        <a:graphic>
          <a:graphicData uri="http://schemas.openxmlformats.org/drawingml/2006/table">
            <a:tbl>
              <a:tblPr/>
              <a:tblGrid>
                <a:gridCol w="151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3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85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4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抛掷次数(</a:t>
                      </a:r>
                      <a:r>
                        <a:rPr kumimoji="0" lang="zh-CN" altLang="zh-CN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频数(</a:t>
                      </a:r>
                      <a:r>
                        <a:rPr kumimoji="0" lang="zh-CN" altLang="zh-CN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频率(    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344" name="Object 56"/>
          <p:cNvGraphicFramePr>
            <a:graphicFrameLocks noChangeAspect="1"/>
          </p:cNvGraphicFramePr>
          <p:nvPr/>
        </p:nvGraphicFramePr>
        <p:xfrm>
          <a:off x="1303338" y="2665413"/>
          <a:ext cx="3492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Equation" r:id="rId3" imgW="177809" imgH="393335" progId="Equation.DSMT4">
                  <p:embed/>
                </p:oleObj>
              </mc:Choice>
              <mc:Fallback>
                <p:oleObj name="Equation" r:id="rId3" imgW="177809" imgH="393335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2665413"/>
                        <a:ext cx="34925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158750" y="225425"/>
          <a:ext cx="8810625" cy="3389376"/>
        </p:xfrm>
        <a:graphic>
          <a:graphicData uri="http://schemas.openxmlformats.org/drawingml/2006/table">
            <a:tbl>
              <a:tblPr/>
              <a:tblGrid>
                <a:gridCol w="1336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7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试验者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抛掷次数(</a:t>
                      </a:r>
                      <a:r>
                        <a:rPr kumimoji="0" lang="zh-CN" altLang="zh-CN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“正面向上”次数(</a:t>
                      </a:r>
                      <a:r>
                        <a:rPr kumimoji="0" lang="zh-CN" altLang="zh-CN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“正面向上”频率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棣莫弗</a:t>
                      </a:r>
                      <a:r>
                        <a:rPr kumimoji="0" lang="zh-CN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endParaRPr kumimoji="0" lang="zh-CN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布丰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费勒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皮尔逊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皮尔逊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2 048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4 040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24 000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1 061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2 048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4 979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6 019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12 012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0.506 9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0.497 9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0.501 6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0.500 5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311150" y="2935288"/>
            <a:ext cx="8705850" cy="1654175"/>
            <a:chOff x="0" y="0"/>
            <a:chExt cx="5484" cy="1250"/>
          </a:xfrm>
        </p:grpSpPr>
        <p:grpSp>
          <p:nvGrpSpPr>
            <p:cNvPr id="13332" name="Group 20"/>
            <p:cNvGrpSpPr>
              <a:grpSpLocks/>
            </p:cNvGrpSpPr>
            <p:nvPr/>
          </p:nvGrpSpPr>
          <p:grpSpPr bwMode="auto">
            <a:xfrm>
              <a:off x="0" y="48"/>
              <a:ext cx="1406" cy="1197"/>
              <a:chOff x="0" y="0"/>
              <a:chExt cx="1406" cy="1197"/>
            </a:xfrm>
          </p:grpSpPr>
          <p:pic>
            <p:nvPicPr>
              <p:cNvPr id="13333" name="Picture 21" descr="image0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8" y="0"/>
                <a:ext cx="796" cy="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mpd="sng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34" name="Text Box 22"/>
              <p:cNvSpPr txBox="1">
                <a:spLocks noChangeArrowheads="1"/>
              </p:cNvSpPr>
              <p:nvPr/>
            </p:nvSpPr>
            <p:spPr bwMode="auto">
              <a:xfrm>
                <a:off x="0" y="966"/>
                <a:ext cx="140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zh-CN" sz="1800">
                    <a:latin typeface="Times New Roman" panose="02020603050405020304" pitchFamily="18" charset="0"/>
                  </a:rPr>
                  <a:t>棣莫弗 (1667—1754)</a:t>
                </a:r>
              </a:p>
            </p:txBody>
          </p:sp>
        </p:grpSp>
        <p:grpSp>
          <p:nvGrpSpPr>
            <p:cNvPr id="13335" name="Group 23"/>
            <p:cNvGrpSpPr>
              <a:grpSpLocks/>
            </p:cNvGrpSpPr>
            <p:nvPr/>
          </p:nvGrpSpPr>
          <p:grpSpPr bwMode="auto">
            <a:xfrm>
              <a:off x="1406" y="16"/>
              <a:ext cx="1412" cy="1229"/>
              <a:chOff x="0" y="0"/>
              <a:chExt cx="1412" cy="1229"/>
            </a:xfrm>
          </p:grpSpPr>
          <p:pic>
            <p:nvPicPr>
              <p:cNvPr id="13336" name="Picture 24" descr="3c2c4bfbbbba5b566d22eba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" y="0"/>
                <a:ext cx="794" cy="9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mpd="sng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37" name="Text Box 25"/>
              <p:cNvSpPr txBox="1">
                <a:spLocks noChangeArrowheads="1"/>
              </p:cNvSpPr>
              <p:nvPr/>
            </p:nvSpPr>
            <p:spPr bwMode="auto">
              <a:xfrm>
                <a:off x="0" y="998"/>
                <a:ext cx="14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zh-CN" altLang="zh-CN" sz="1800">
                    <a:latin typeface="Times New Roman" panose="02020603050405020304" pitchFamily="18" charset="0"/>
                  </a:rPr>
                  <a:t>布丰(1707—1788)</a:t>
                </a:r>
              </a:p>
            </p:txBody>
          </p:sp>
        </p:grpSp>
        <p:grpSp>
          <p:nvGrpSpPr>
            <p:cNvPr id="13338" name="Group 26"/>
            <p:cNvGrpSpPr>
              <a:grpSpLocks/>
            </p:cNvGrpSpPr>
            <p:nvPr/>
          </p:nvGrpSpPr>
          <p:grpSpPr bwMode="auto">
            <a:xfrm>
              <a:off x="2674" y="4"/>
              <a:ext cx="1323" cy="1246"/>
              <a:chOff x="0" y="0"/>
              <a:chExt cx="1323" cy="1246"/>
            </a:xfrm>
          </p:grpSpPr>
          <p:pic>
            <p:nvPicPr>
              <p:cNvPr id="13339" name="Picture 27" descr="bd704260c11bcc928cb10d2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1" y="0"/>
                <a:ext cx="708" cy="1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mpd="sng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40" name="Text Box 28"/>
              <p:cNvSpPr txBox="1">
                <a:spLocks noChangeArrowheads="1"/>
              </p:cNvSpPr>
              <p:nvPr/>
            </p:nvSpPr>
            <p:spPr bwMode="auto">
              <a:xfrm>
                <a:off x="0" y="1015"/>
                <a:ext cx="132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zh-CN" altLang="zh-CN" sz="1800">
                    <a:latin typeface="Times New Roman" panose="02020603050405020304" pitchFamily="18" charset="0"/>
                  </a:rPr>
                  <a:t>费勒(1906—1970)</a:t>
                </a:r>
              </a:p>
            </p:txBody>
          </p:sp>
        </p:grpSp>
        <p:grpSp>
          <p:nvGrpSpPr>
            <p:cNvPr id="13341" name="Group 29"/>
            <p:cNvGrpSpPr>
              <a:grpSpLocks/>
            </p:cNvGrpSpPr>
            <p:nvPr/>
          </p:nvGrpSpPr>
          <p:grpSpPr bwMode="auto">
            <a:xfrm>
              <a:off x="3997" y="0"/>
              <a:ext cx="1487" cy="1233"/>
              <a:chOff x="0" y="0"/>
              <a:chExt cx="1487" cy="1233"/>
            </a:xfrm>
          </p:grpSpPr>
          <p:pic>
            <p:nvPicPr>
              <p:cNvPr id="13342" name="Picture 30" descr="11794d434886292b9313c69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166" r="4343"/>
              <a:stretch>
                <a:fillRect/>
              </a:stretch>
            </p:blipFill>
            <p:spPr bwMode="auto">
              <a:xfrm>
                <a:off x="307" y="0"/>
                <a:ext cx="750" cy="9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mpd="sng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43" name="Text Box 31"/>
              <p:cNvSpPr txBox="1">
                <a:spLocks noChangeArrowheads="1"/>
              </p:cNvSpPr>
              <p:nvPr/>
            </p:nvSpPr>
            <p:spPr bwMode="auto">
              <a:xfrm>
                <a:off x="0" y="1002"/>
                <a:ext cx="148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zh-CN" altLang="zh-CN" sz="1800">
                    <a:latin typeface="Times New Roman" panose="02020603050405020304" pitchFamily="18" charset="0"/>
                  </a:rPr>
                  <a:t>皮尔逊 (1857—1936)</a:t>
                </a:r>
              </a:p>
            </p:txBody>
          </p:sp>
        </p:grpSp>
      </p:grpSp>
      <p:graphicFrame>
        <p:nvGraphicFramePr>
          <p:cNvPr id="13344" name="Object 32"/>
          <p:cNvGraphicFramePr>
            <a:graphicFrameLocks noChangeAspect="1"/>
          </p:cNvGraphicFramePr>
          <p:nvPr/>
        </p:nvGraphicFramePr>
        <p:xfrm>
          <a:off x="8475663" y="193675"/>
          <a:ext cx="4889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Equation" r:id="rId7" imgW="330374" imgH="431930" progId="Equation.DSMT4">
                  <p:embed/>
                </p:oleObj>
              </mc:Choice>
              <mc:Fallback>
                <p:oleObj name="Equation" r:id="rId7" imgW="330374" imgH="43193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5663" y="193675"/>
                        <a:ext cx="48895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53975" y="4629150"/>
            <a:ext cx="8640763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   随着抛掷次数的增加, </a:t>
            </a:r>
            <a:r>
              <a:rPr lang="zh-CN" altLang="zh-CN" sz="360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“</a:t>
            </a:r>
            <a:r>
              <a:rPr lang="zh-CN" altLang="zh-CN" sz="360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正面向上</a:t>
            </a:r>
            <a:r>
              <a:rPr lang="zh-CN" altLang="zh-CN" sz="360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”</a:t>
            </a:r>
            <a:r>
              <a:rPr lang="zh-CN" altLang="zh-CN" sz="360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的频率的变化趋势有何规律?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38175" y="614363"/>
            <a:ext cx="7664450" cy="236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zh-CN" sz="3600"/>
              <a:t>    可以发现,在重复抛掷一枚硬币时,“正面向上”的频率在0.5左右摆动.随着抛掷次数的增加，摆动的幅度越来越小.称作“正面向上”的频率</a:t>
            </a:r>
            <a:r>
              <a:rPr lang="zh-CN" altLang="zh-CN" sz="3600">
                <a:solidFill>
                  <a:srgbClr val="FF0000"/>
                </a:solidFill>
              </a:rPr>
              <a:t>稳定于0.5.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7_默认设计模板">
  <a:themeElements>
    <a:clrScheme name="7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7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默认设计模板">
  <a:themeElements>
    <a:clrScheme name="8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8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1141</Words>
  <Characters>0</Characters>
  <Application>Microsoft Office PowerPoint</Application>
  <DocSecurity>0</DocSecurity>
  <PresentationFormat>自定义</PresentationFormat>
  <Lines>0</Lines>
  <Paragraphs>182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4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黑体</vt:lpstr>
      <vt:lpstr>楷体_GB2312</vt:lpstr>
      <vt:lpstr>宋体</vt:lpstr>
      <vt:lpstr>幼圆</vt:lpstr>
      <vt:lpstr>Arial</vt:lpstr>
      <vt:lpstr>Century Gothic</vt:lpstr>
      <vt:lpstr>Times New Roman</vt:lpstr>
      <vt:lpstr>Wingdings 3</vt:lpstr>
      <vt:lpstr>7_默认设计模板</vt:lpstr>
      <vt:lpstr>8_默认设计模板</vt:lpstr>
      <vt:lpstr>默认设计模板</vt:lpstr>
      <vt:lpstr>丝状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 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> </dc:subject>
  <cp:keywords/>
  <dc:description> </dc:description>
  <cp:lastModifiedBy>yuanyuan yuan</cp:lastModifiedBy>
  <cp:revision>2</cp:revision>
  <dcterms:created xsi:type="dcterms:W3CDTF">2015-03-06T13:09:18Z</dcterms:created>
  <dcterms:modified xsi:type="dcterms:W3CDTF">2016-08-04T08:58:16Z</dcterms:modified>
  <cp:category>   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2052-9.1.0.4885</vt:lpwstr>
  </property>
</Properties>
</file>