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7" r:id="rId2"/>
    <p:sldId id="264" r:id="rId3"/>
    <p:sldId id="265" r:id="rId4"/>
    <p:sldId id="261" r:id="rId5"/>
    <p:sldId id="266" r:id="rId6"/>
    <p:sldId id="267" r:id="rId7"/>
    <p:sldId id="268" r:id="rId8"/>
    <p:sldId id="271" r:id="rId9"/>
    <p:sldId id="278" r:id="rId10"/>
    <p:sldId id="279" r:id="rId11"/>
    <p:sldId id="280" r:id="rId12"/>
    <p:sldId id="282" r:id="rId13"/>
    <p:sldId id="281" r:id="rId14"/>
    <p:sldId id="283" r:id="rId15"/>
    <p:sldId id="284" r:id="rId16"/>
    <p:sldId id="269" r:id="rId17"/>
    <p:sldId id="277" r:id="rId18"/>
    <p:sldId id="272" r:id="rId19"/>
    <p:sldId id="273" r:id="rId20"/>
    <p:sldId id="274" r:id="rId21"/>
    <p:sldId id="275" r:id="rId22"/>
    <p:sldId id="276" r:id="rId23"/>
    <p:sldId id="286" r:id="rId24"/>
    <p:sldId id="287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00"/>
    <a:srgbClr val="006600"/>
    <a:srgbClr val="66FF33"/>
    <a:srgbClr val="FFFF00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75" autoAdjust="0"/>
  </p:normalViewPr>
  <p:slideViewPr>
    <p:cSldViewPr>
      <p:cViewPr varScale="1">
        <p:scale>
          <a:sx n="85" d="100"/>
          <a:sy n="85" d="100"/>
        </p:scale>
        <p:origin x="4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1A0F8E5-72E6-4BF2-AE91-EF713F892A7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3444A-7DD8-4407-9138-C7110129C2B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80843-FE4B-4509-90CC-CCDB024BB65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87039-821A-46AF-97E5-EA2059DFB32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8B831-C9B0-4AC2-A21E-AF6D37A51CA9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67D0B-7E00-443F-A401-3F86645ABC69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F1AEA-66AE-4660-A52D-2689EF33F4F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6E403-5248-4331-9629-F4FF9201046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79704-97C6-40CD-A1BD-9227CF5EA25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7CCE-B1D7-4B18-9487-A74C77D7861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7D491-80AB-48E8-96A5-A2E35ECAD23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675B1-0A79-4BE3-8141-BAE6B7ED659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新泰市协庄学校 李贞彬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B194F9-61F9-470F-B32B-8F0A1620D91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2895600" y="457200"/>
            <a:ext cx="22479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华文行楷"/>
              </a:rPr>
              <a:t>食物的营养成分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524000" y="13716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Arial" charset="0"/>
              </a:rPr>
              <a:t>糖类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447800" y="22098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Arial" charset="0"/>
              </a:rPr>
              <a:t>脂肪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371600" y="32004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Arial" charset="0"/>
              </a:rPr>
              <a:t>蛋白质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524000" y="38862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Arial" charset="0"/>
              </a:rPr>
              <a:t>水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295400" y="45720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Arial" charset="0"/>
              </a:rPr>
              <a:t>无机盐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295400" y="53340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Arial" charset="0"/>
              </a:rPr>
              <a:t>维生素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971800" y="13716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Arial" charset="0"/>
              </a:rPr>
              <a:t>直接供能物质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971800" y="22098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Arial" charset="0"/>
              </a:rPr>
              <a:t>能量储备物质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971800" y="3124200"/>
            <a:ext cx="374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>
                <a:latin typeface="Arial" charset="0"/>
              </a:rPr>
              <a:t>构造人体和细胞的原料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048000" y="38862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Arial" charset="0"/>
              </a:rPr>
              <a:t>各项生理活动必须在水中进行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971800" y="46482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Arial" charset="0"/>
              </a:rPr>
              <a:t>构造人体的原料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819400" y="54864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Arial" charset="0"/>
              </a:rPr>
              <a:t>调节人体的各项生理活动</a:t>
            </a:r>
          </a:p>
        </p:txBody>
      </p:sp>
    </p:spTree>
  </p:cSld>
  <p:clrMapOvr>
    <a:masterClrMapping/>
  </p:clrMapOvr>
  <p:transition spd="slow">
    <p:split orient="vert"/>
    <p:sndAc>
      <p:stSnd>
        <p:snd r:embed="rId2" name="projctor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62000" y="396875"/>
            <a:ext cx="70707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charset="0"/>
              </a:rPr>
              <a:t>合理膳食之一二三四五      </a:t>
            </a:r>
            <a:endParaRPr lang="zh-CN" altLang="en-US" sz="3200" b="1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endParaRPr lang="en-US" altLang="zh-CN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143000" y="1371600"/>
            <a:ext cx="4076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>
                <a:latin typeface="Arial" charset="0"/>
              </a:rPr>
              <a:t>“</a:t>
            </a:r>
            <a:r>
              <a:rPr lang="zh-CN" altLang="en-US" sz="2800">
                <a:latin typeface="Arial" charset="0"/>
              </a:rPr>
              <a:t>一”是指每天喝一袋牛奶 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219200" y="2133600"/>
            <a:ext cx="6450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>
                <a:latin typeface="Arial" charset="0"/>
              </a:rPr>
              <a:t>“</a:t>
            </a:r>
            <a:r>
              <a:rPr lang="zh-CN" altLang="en-US" sz="2800">
                <a:latin typeface="Arial" charset="0"/>
              </a:rPr>
              <a:t>二”是</a:t>
            </a:r>
            <a:r>
              <a:rPr lang="en-US" altLang="zh-CN" sz="2800">
                <a:latin typeface="Arial" charset="0"/>
              </a:rPr>
              <a:t>250</a:t>
            </a:r>
            <a:r>
              <a:rPr lang="zh-CN" altLang="en-US" sz="2800">
                <a:latin typeface="Arial" charset="0"/>
              </a:rPr>
              <a:t>克碳水化合物，意指调控主食 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295400" y="2757488"/>
            <a:ext cx="324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>
                <a:latin typeface="Arial" charset="0"/>
              </a:rPr>
              <a:t>三”是指三份高蛋白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212850" y="3365500"/>
            <a:ext cx="78898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>
                <a:latin typeface="Arial" charset="0"/>
              </a:rPr>
              <a:t>四”是指四句话，</a:t>
            </a:r>
          </a:p>
          <a:p>
            <a:r>
              <a:rPr lang="zh-CN" altLang="en-US" sz="2800">
                <a:latin typeface="Arial" charset="0"/>
              </a:rPr>
              <a:t>即“有粗有细，不甜不咸，三四五顿，七八分饱”；</a:t>
            </a:r>
          </a:p>
          <a:p>
            <a:endParaRPr lang="en-US" altLang="zh-CN" sz="2800">
              <a:latin typeface="Arial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143000" y="4724400"/>
            <a:ext cx="4217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>
                <a:latin typeface="Arial" charset="0"/>
              </a:rPr>
              <a:t>“</a:t>
            </a:r>
            <a:r>
              <a:rPr lang="zh-CN" altLang="en-US" sz="2800">
                <a:latin typeface="Arial" charset="0"/>
              </a:rPr>
              <a:t>五”是指</a:t>
            </a:r>
            <a:r>
              <a:rPr lang="en-US" altLang="zh-CN" sz="2800">
                <a:latin typeface="Arial" charset="0"/>
              </a:rPr>
              <a:t>500</a:t>
            </a:r>
            <a:r>
              <a:rPr lang="zh-CN" altLang="en-US" sz="2800">
                <a:latin typeface="Arial" charset="0"/>
              </a:rPr>
              <a:t>克蔬菜和水果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6200" y="1157288"/>
            <a:ext cx="702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latin typeface="Arial" charset="0"/>
              </a:rPr>
              <a:t>“</a:t>
            </a:r>
            <a:r>
              <a:rPr lang="zh-CN" altLang="en-US">
                <a:latin typeface="Arial" charset="0"/>
              </a:rPr>
              <a:t>红”是指红番茄、红辣椒，最好能一天吃一个番茄，熟的番茄更好。 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33350" y="1539875"/>
            <a:ext cx="650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latin typeface="Arial" charset="0"/>
              </a:rPr>
              <a:t>“</a:t>
            </a:r>
            <a:r>
              <a:rPr lang="zh-CN" altLang="en-US">
                <a:latin typeface="Arial" charset="0"/>
              </a:rPr>
              <a:t>黄”是指胡萝卜、西瓜、红薯、老玉米、南瓜等红黄色的蔬菜，</a:t>
            </a:r>
          </a:p>
          <a:p>
            <a:r>
              <a:rPr lang="zh-CN" altLang="en-US">
                <a:latin typeface="Arial" charset="0"/>
              </a:rPr>
              <a:t>        这些蔬菜里含维生素</a:t>
            </a:r>
            <a:r>
              <a:rPr lang="en-US" altLang="zh-CN">
                <a:latin typeface="Arial" charset="0"/>
              </a:rPr>
              <a:t>A</a:t>
            </a:r>
            <a:r>
              <a:rPr lang="zh-CN" altLang="en-US">
                <a:latin typeface="Arial" charset="0"/>
              </a:rPr>
              <a:t>多</a:t>
            </a:r>
            <a:r>
              <a:rPr lang="en-US" altLang="zh-CN">
                <a:latin typeface="Arial" charset="0"/>
              </a:rPr>
              <a:t>. 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04800" y="2590800"/>
            <a:ext cx="650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latin typeface="Arial" charset="0"/>
              </a:rPr>
              <a:t>“</a:t>
            </a:r>
            <a:r>
              <a:rPr lang="zh-CN" altLang="en-US">
                <a:latin typeface="Arial" charset="0"/>
              </a:rPr>
              <a:t>绿”则是指茶，当中又以绿茶最好。绿茶有一种抗氧化自由基，</a:t>
            </a:r>
          </a:p>
          <a:p>
            <a:r>
              <a:rPr lang="zh-CN" altLang="en-US">
                <a:latin typeface="Arial" charset="0"/>
              </a:rPr>
              <a:t>      能减少老龄化，越喝越年轻，减少肿瘤，减少动脉硬化。 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20650" y="3444875"/>
            <a:ext cx="605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latin typeface="Arial" charset="0"/>
              </a:rPr>
              <a:t>“</a:t>
            </a:r>
            <a:r>
              <a:rPr lang="zh-CN" altLang="en-US">
                <a:latin typeface="Arial" charset="0"/>
              </a:rPr>
              <a:t>黑”是指黑木耳。黑木耳可降低血粘度，吃后血液变稀释，</a:t>
            </a:r>
          </a:p>
          <a:p>
            <a:r>
              <a:rPr lang="zh-CN" altLang="en-US">
                <a:latin typeface="Arial" charset="0"/>
              </a:rPr>
              <a:t>       减少得脑血栓和冠心病的几率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81000" y="4876800"/>
            <a:ext cx="7778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latin typeface="Arial" charset="0"/>
              </a:rPr>
              <a:t>“</a:t>
            </a:r>
            <a:r>
              <a:rPr lang="zh-CN" altLang="en-US">
                <a:latin typeface="Arial" charset="0"/>
              </a:rPr>
              <a:t>白”是指燕麦粉、燕麦片。燕麦粥不但降胆固醇，降甘油三脂，</a:t>
            </a:r>
          </a:p>
          <a:p>
            <a:r>
              <a:rPr lang="zh-CN" altLang="en-US">
                <a:latin typeface="Arial" charset="0"/>
              </a:rPr>
              <a:t>        还对糖尿病、减肥特别好，特别是燕麦粥通大便，很多老年人大便干，</a:t>
            </a:r>
          </a:p>
          <a:p>
            <a:r>
              <a:rPr lang="zh-CN" altLang="en-US">
                <a:latin typeface="Arial" charset="0"/>
              </a:rPr>
              <a:t>        造成脑血管意外，燕麦通大便很好。 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85800" y="228600"/>
            <a:ext cx="70707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charset="0"/>
              </a:rPr>
              <a:t>合理膳食之红</a:t>
            </a:r>
            <a:r>
              <a:rPr lang="zh-CN" altLang="en-US" sz="3200" b="1">
                <a:solidFill>
                  <a:srgbClr val="FFFF00"/>
                </a:solidFill>
                <a:latin typeface="Arial" charset="0"/>
              </a:rPr>
              <a:t>黄</a:t>
            </a:r>
            <a:r>
              <a:rPr lang="zh-CN" altLang="en-US" sz="3200" b="1">
                <a:solidFill>
                  <a:srgbClr val="009900"/>
                </a:solidFill>
                <a:latin typeface="Arial" charset="0"/>
              </a:rPr>
              <a:t>绿</a:t>
            </a:r>
            <a:r>
              <a:rPr lang="zh-CN" altLang="en-US" sz="3200" b="1">
                <a:latin typeface="Arial" charset="0"/>
              </a:rPr>
              <a:t>黑</a:t>
            </a:r>
            <a:r>
              <a:rPr lang="zh-CN" altLang="en-US" sz="3200" b="1">
                <a:solidFill>
                  <a:schemeClr val="bg1"/>
                </a:solidFill>
                <a:latin typeface="Arial" charset="0"/>
              </a:rPr>
              <a:t>白</a:t>
            </a:r>
          </a:p>
          <a:p>
            <a:pPr eaLnBrk="0" hangingPunct="0"/>
            <a:endParaRPr lang="en-US" altLang="zh-CN" sz="320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85800" y="517525"/>
            <a:ext cx="7070725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合理膳食之三高三低：</a:t>
            </a:r>
          </a:p>
          <a:p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三高</a:t>
            </a:r>
            <a:r>
              <a:rPr lang="en-US" altLang="zh-CN" sz="2800" b="1">
                <a:solidFill>
                  <a:srgbClr val="FF0000"/>
                </a:solidFill>
                <a:latin typeface="Arial" charset="0"/>
              </a:rPr>
              <a:t>——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高蛋白、高维生素、高食物纤维；</a:t>
            </a:r>
          </a:p>
          <a:p>
            <a:endParaRPr lang="zh-CN" altLang="en-US" sz="2800" b="1">
              <a:solidFill>
                <a:srgbClr val="FF0000"/>
              </a:solidFill>
              <a:latin typeface="Arial" charset="0"/>
            </a:endParaRPr>
          </a:p>
          <a:p>
            <a:endParaRPr lang="zh-CN" altLang="en-US" sz="2800" b="1">
              <a:solidFill>
                <a:srgbClr val="FF0000"/>
              </a:solidFill>
              <a:latin typeface="Arial" charset="0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三低</a:t>
            </a:r>
            <a:r>
              <a:rPr lang="en-US" altLang="zh-CN" sz="2800" b="1">
                <a:solidFill>
                  <a:srgbClr val="FF0000"/>
                </a:solidFill>
                <a:latin typeface="Arial" charset="0"/>
              </a:rPr>
              <a:t>——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低油、低盐、低糖；</a:t>
            </a:r>
            <a:r>
              <a:rPr lang="zh-CN" altLang="en-US" sz="2800">
                <a:solidFill>
                  <a:srgbClr val="FF0000"/>
                </a:solidFill>
                <a:latin typeface="Arial" charset="0"/>
              </a:rPr>
              <a:t> </a:t>
            </a:r>
            <a:endParaRPr lang="zh-CN" altLang="en-US" sz="2800" b="1">
              <a:solidFill>
                <a:srgbClr val="FF0000"/>
              </a:solidFill>
              <a:latin typeface="Arial" charset="0"/>
            </a:endParaRPr>
          </a:p>
          <a:p>
            <a:pPr eaLnBrk="0" hangingPunct="0"/>
            <a:endParaRPr lang="en-US" altLang="zh-CN" sz="280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pic>
        <p:nvPicPr>
          <p:cNvPr id="32772" name="Picture 4" descr="xinsimple_05205041809042592340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41300"/>
            <a:ext cx="3868738" cy="2892425"/>
          </a:xfrm>
          <a:prstGeom prst="rect">
            <a:avLst/>
          </a:prstGeom>
          <a:noFill/>
        </p:spPr>
      </p:pic>
      <p:pic>
        <p:nvPicPr>
          <p:cNvPr id="32773" name="Picture 1026" descr="E:\My Pictures\我的靓图片\消化和吸收\没有吃早餐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351213"/>
            <a:ext cx="5486400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3352800" y="2895600"/>
            <a:ext cx="4114800" cy="12954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zh-CN" altLang="en-US" sz="2000">
                <a:latin typeface="Arial" charset="0"/>
              </a:rPr>
              <a:t>考好了，妈妈带我去吃</a:t>
            </a:r>
          </a:p>
          <a:p>
            <a:pPr algn="ctr"/>
            <a:r>
              <a:rPr lang="zh-CN" altLang="en-US" sz="2000">
                <a:latin typeface="Arial" charset="0"/>
              </a:rPr>
              <a:t>肯德基</a:t>
            </a:r>
          </a:p>
        </p:txBody>
      </p:sp>
      <p:pic>
        <p:nvPicPr>
          <p:cNvPr id="32775" name="Picture 7" descr="sh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395663"/>
            <a:ext cx="3305175" cy="3252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09600" y="1722438"/>
            <a:ext cx="69691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85698" anchor="ctr">
            <a:spAutoFit/>
          </a:bodyPr>
          <a:lstStyle/>
          <a:p>
            <a:r>
              <a:rPr lang="en-US" altLang="zh-CN" sz="2400">
                <a:latin typeface="Arial" charset="0"/>
              </a:rPr>
              <a:t>“</a:t>
            </a:r>
            <a:r>
              <a:rPr lang="zh-CN" altLang="en-US" sz="2400">
                <a:latin typeface="Arial" charset="0"/>
              </a:rPr>
              <a:t>洋快餐”具有三高（高热量、高脂肪、高蛋白质）</a:t>
            </a:r>
          </a:p>
          <a:p>
            <a:endParaRPr lang="zh-CN" altLang="en-US" sz="2400">
              <a:latin typeface="Arial" charset="0"/>
            </a:endParaRPr>
          </a:p>
          <a:p>
            <a:r>
              <a:rPr lang="zh-CN" altLang="en-US" sz="2400">
                <a:latin typeface="Arial" charset="0"/>
              </a:rPr>
              <a:t>              三低（低矿物质、低维生素和低膳食纤维）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57200" y="423863"/>
            <a:ext cx="61722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3300"/>
                </a:solidFill>
                <a:latin typeface="Arial" charset="0"/>
              </a:rPr>
              <a:t>“</a:t>
            </a:r>
            <a:r>
              <a:rPr lang="zh-CN" altLang="en-US" sz="2800">
                <a:solidFill>
                  <a:srgbClr val="FF3300"/>
                </a:solidFill>
                <a:latin typeface="Arial" charset="0"/>
              </a:rPr>
              <a:t>能量炸弹”</a:t>
            </a:r>
            <a:r>
              <a:rPr lang="en-US" altLang="zh-CN" sz="2800">
                <a:solidFill>
                  <a:srgbClr val="FF3300"/>
                </a:solidFill>
                <a:latin typeface="Arial" charset="0"/>
              </a:rPr>
              <a:t>———“</a:t>
            </a:r>
            <a:r>
              <a:rPr lang="zh-CN" altLang="en-US" sz="2800">
                <a:solidFill>
                  <a:srgbClr val="FF3300"/>
                </a:solidFill>
                <a:latin typeface="Arial" charset="0"/>
              </a:rPr>
              <a:t>洋快餐”</a:t>
            </a:r>
          </a:p>
          <a:p>
            <a:endParaRPr lang="zh-CN" altLang="en-US" sz="2800">
              <a:solidFill>
                <a:srgbClr val="FF3300"/>
              </a:solidFill>
              <a:latin typeface="Arial" charset="0"/>
            </a:endParaRPr>
          </a:p>
          <a:p>
            <a:endParaRPr lang="zh-CN" altLang="en-US" sz="2800">
              <a:solidFill>
                <a:srgbClr val="FF33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zh-CN" sz="2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762000" y="3429000"/>
            <a:ext cx="7070725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合理膳食之三高三低：</a:t>
            </a:r>
          </a:p>
          <a:p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三高</a:t>
            </a:r>
            <a:r>
              <a:rPr lang="en-US" altLang="zh-CN" sz="2800" b="1">
                <a:solidFill>
                  <a:srgbClr val="FF0000"/>
                </a:solidFill>
                <a:latin typeface="Arial" charset="0"/>
              </a:rPr>
              <a:t>——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高蛋白、高维生素、高食物纤维；</a:t>
            </a:r>
          </a:p>
          <a:p>
            <a:endParaRPr lang="zh-CN" altLang="en-US" sz="2800" b="1">
              <a:solidFill>
                <a:srgbClr val="FF0000"/>
              </a:solidFill>
              <a:latin typeface="Arial" charset="0"/>
            </a:endParaRPr>
          </a:p>
          <a:p>
            <a:endParaRPr lang="zh-CN" altLang="en-US" sz="2800" b="1">
              <a:solidFill>
                <a:srgbClr val="FF0000"/>
              </a:solidFill>
              <a:latin typeface="Arial" charset="0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三低</a:t>
            </a:r>
            <a:r>
              <a:rPr lang="en-US" altLang="zh-CN" sz="2800" b="1">
                <a:solidFill>
                  <a:srgbClr val="FF0000"/>
                </a:solidFill>
                <a:latin typeface="Arial" charset="0"/>
              </a:rPr>
              <a:t>——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低油、低盐、低糖；</a:t>
            </a:r>
            <a:r>
              <a:rPr lang="zh-CN" altLang="en-US" sz="2800">
                <a:solidFill>
                  <a:srgbClr val="FF0000"/>
                </a:solidFill>
                <a:latin typeface="Arial" charset="0"/>
              </a:rPr>
              <a:t> </a:t>
            </a:r>
            <a:endParaRPr lang="zh-CN" altLang="en-US" sz="2800" b="1">
              <a:solidFill>
                <a:srgbClr val="FF0000"/>
              </a:solidFill>
              <a:latin typeface="Arial" charset="0"/>
            </a:endParaRPr>
          </a:p>
          <a:p>
            <a:pPr eaLnBrk="0" hangingPunct="0"/>
            <a:endParaRPr lang="en-US" altLang="zh-CN" sz="280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fe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971800"/>
            <a:ext cx="3200400" cy="3429000"/>
          </a:xfrm>
          <a:prstGeom prst="rect">
            <a:avLst/>
          </a:prstGeom>
          <a:noFill/>
        </p:spPr>
      </p:pic>
      <p:pic>
        <p:nvPicPr>
          <p:cNvPr id="37893" name="Picture 5" descr="feipa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895600"/>
            <a:ext cx="3335338" cy="3810000"/>
          </a:xfrm>
          <a:prstGeom prst="rect">
            <a:avLst/>
          </a:prstGeom>
          <a:noFill/>
        </p:spPr>
      </p:pic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1066800" y="457200"/>
            <a:ext cx="7467600" cy="21336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3200">
                <a:latin typeface="Arial" charset="0"/>
              </a:rPr>
              <a:t>他们营养过剩了？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18573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隶书"/>
              </a:rPr>
              <a:t>活动：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590800" y="381000"/>
            <a:ext cx="4672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chemeClr val="bg1"/>
                </a:solidFill>
                <a:latin typeface="Arial" charset="0"/>
                <a:ea typeface="黑体" pitchFamily="2" charset="-122"/>
              </a:rPr>
              <a:t>设计一份营养合理的食谱</a:t>
            </a:r>
          </a:p>
        </p:txBody>
      </p:sp>
      <p:graphicFrame>
        <p:nvGraphicFramePr>
          <p:cNvPr id="18468" name="Group 36"/>
          <p:cNvGraphicFramePr>
            <a:graphicFrameLocks noGrp="1"/>
          </p:cNvGraphicFramePr>
          <p:nvPr/>
        </p:nvGraphicFramePr>
        <p:xfrm>
          <a:off x="1295400" y="1066800"/>
          <a:ext cx="6477000" cy="4413251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ea typeface="隶书" pitchFamily="49" charset="-122"/>
                        </a:rPr>
                        <a:t>  </a:t>
                      </a:r>
                      <a:r>
                        <a:rPr kumimoji="0" lang="zh-CN" alt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oudy Old Style"/>
                          <a:ea typeface="隶书" pitchFamily="49" charset="-122"/>
                        </a:rPr>
                        <a:t>早餐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ea typeface="隶书" pitchFamily="49" charset="-122"/>
                        </a:rPr>
                        <a:t>  </a:t>
                      </a:r>
                      <a:r>
                        <a:rPr kumimoji="0" lang="zh-CN" alt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oudy Old Style"/>
                          <a:ea typeface="隶书" pitchFamily="49" charset="-122"/>
                        </a:rPr>
                        <a:t>午餐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ea typeface="隶书" pitchFamily="49" charset="-122"/>
                        </a:rPr>
                        <a:t>  </a:t>
                      </a:r>
                      <a:r>
                        <a:rPr kumimoji="0" lang="zh-CN" alt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oudy Old Style"/>
                          <a:ea typeface="隶书" pitchFamily="49" charset="-122"/>
                        </a:rPr>
                        <a:t>晚餐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zh-CN" alt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oudy Old Style"/>
                          <a:ea typeface="华文行楷" pitchFamily="2" charset="-122"/>
                        </a:rPr>
                        <a:t>油条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zh-CN" alt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oudy Old Style"/>
                          <a:ea typeface="华文行楷" pitchFamily="2" charset="-122"/>
                        </a:rPr>
                        <a:t>米饭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zh-CN" alt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oudy Old Style"/>
                          <a:ea typeface="华文行楷" pitchFamily="2" charset="-122"/>
                        </a:rPr>
                        <a:t>馒头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zh-CN" alt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oudy Old Style"/>
                          <a:ea typeface="华文行楷" pitchFamily="2" charset="-122"/>
                        </a:rPr>
                        <a:t>牛奶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zh-CN" alt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oudy Old Style"/>
                          <a:ea typeface="华文行楷" pitchFamily="2" charset="-122"/>
                        </a:rPr>
                        <a:t>排骨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zh-CN" alt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oudy Old Style"/>
                          <a:ea typeface="华文行楷" pitchFamily="2" charset="-122"/>
                        </a:rPr>
                        <a:t>炸鱼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 Old Style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 Old Style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 Old Style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 Old Style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 Old Style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 Old Style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1371600" y="3810000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9933"/>
                </a:solidFill>
                <a:latin typeface="Arial" charset="0"/>
                <a:ea typeface="隶书" pitchFamily="49" charset="-122"/>
              </a:rPr>
              <a:t>香菇油菜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1295400" y="4724400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9933"/>
                </a:solidFill>
                <a:latin typeface="Arial" charset="0"/>
                <a:ea typeface="隶书" pitchFamily="49" charset="-122"/>
              </a:rPr>
              <a:t>椒盐花生米</a:t>
            </a: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3352800" y="3886200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9933"/>
                </a:solidFill>
                <a:latin typeface="Arial" charset="0"/>
                <a:ea typeface="隶书" pitchFamily="49" charset="-122"/>
              </a:rPr>
              <a:t>番茄炒鸡蛋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5638800" y="4724400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9933"/>
                </a:solidFill>
                <a:latin typeface="Arial" charset="0"/>
                <a:ea typeface="隶书" pitchFamily="49" charset="-122"/>
              </a:rPr>
              <a:t>豆皮拌黄瓜</a:t>
            </a: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5638800" y="3886200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9933"/>
                </a:solidFill>
                <a:latin typeface="Arial" charset="0"/>
                <a:ea typeface="隶书" pitchFamily="49" charset="-122"/>
              </a:rPr>
              <a:t>小米稀饭</a:t>
            </a: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3429000" y="4724400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9933"/>
                </a:solidFill>
                <a:latin typeface="Arial" charset="0"/>
                <a:ea typeface="隶书" pitchFamily="49" charset="-122"/>
              </a:rPr>
              <a:t>紫菜海米汤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9" grpId="0"/>
      <p:bldP spid="18470" grpId="0"/>
      <p:bldP spid="18471" grpId="0"/>
      <p:bldP spid="18472" grpId="0"/>
      <p:bldP spid="18473" grpId="0"/>
      <p:bldP spid="184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9600" y="3124200"/>
            <a:ext cx="594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>
                <a:latin typeface="Arial" charset="0"/>
              </a:rPr>
              <a:t>什么都吃，适量而止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304800" y="990600"/>
            <a:ext cx="73929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>
                <a:latin typeface="Arial" charset="0"/>
              </a:rPr>
              <a:t>       </a:t>
            </a:r>
            <a:r>
              <a:rPr lang="zh-CN" altLang="en-US" sz="2800">
                <a:latin typeface="Arial" charset="0"/>
              </a:rPr>
              <a:t>现代人健康的四大基石，就是“合理膳食，</a:t>
            </a:r>
          </a:p>
          <a:p>
            <a:r>
              <a:rPr lang="zh-CN" altLang="en-US" sz="2800">
                <a:latin typeface="Arial" charset="0"/>
              </a:rPr>
              <a:t>适量运动，戒烟限酒，心理平衡”。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sp>
        <p:nvSpPr>
          <p:cNvPr id="22533" name="WordArt 5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24765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b="1" kern="1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隶书"/>
              </a:rPr>
              <a:t>食品安全</a:t>
            </a:r>
          </a:p>
        </p:txBody>
      </p:sp>
      <p:pic>
        <p:nvPicPr>
          <p:cNvPr id="22534" name="Picture 6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295400"/>
            <a:ext cx="2349500" cy="2438400"/>
          </a:xfrm>
          <a:prstGeom prst="rect">
            <a:avLst/>
          </a:prstGeom>
          <a:noFill/>
        </p:spPr>
      </p:pic>
      <p:pic>
        <p:nvPicPr>
          <p:cNvPr id="22535" name="Picture 7" descr="603879_4700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143000"/>
            <a:ext cx="3200400" cy="2779713"/>
          </a:xfrm>
          <a:prstGeom prst="rect">
            <a:avLst/>
          </a:prstGeom>
          <a:noFill/>
        </p:spPr>
      </p:pic>
      <p:pic>
        <p:nvPicPr>
          <p:cNvPr id="22536" name="Picture 8" descr="gonghai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733800"/>
            <a:ext cx="5029200" cy="2933700"/>
          </a:xfrm>
          <a:prstGeom prst="rect">
            <a:avLst/>
          </a:prstGeom>
          <a:noFill/>
        </p:spPr>
      </p:pic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6781800" y="4191000"/>
            <a:ext cx="1295400" cy="1066800"/>
          </a:xfrm>
          <a:prstGeom prst="cloudCallout">
            <a:avLst>
              <a:gd name="adj1" fmla="val -75000"/>
              <a:gd name="adj2" fmla="val 958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zh-CN" altLang="en-US" sz="2800" b="1">
                <a:latin typeface="Arial" charset="0"/>
                <a:ea typeface="黑体" pitchFamily="2" charset="-122"/>
              </a:rPr>
              <a:t>水俣病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009900"/>
                </a:solidFill>
                <a:latin typeface="Times New Roman" pitchFamily="18" charset="0"/>
                <a:ea typeface="华文行楷" pitchFamily="2" charset="-122"/>
              </a:rPr>
              <a:t>1</a:t>
            </a:r>
            <a:r>
              <a:rPr kumimoji="1" lang="zh-CN" altLang="en-US" sz="3600" b="1">
                <a:solidFill>
                  <a:srgbClr val="009900"/>
                </a:solidFill>
                <a:latin typeface="Times New Roman" pitchFamily="18" charset="0"/>
                <a:ea typeface="华文行楷" pitchFamily="2" charset="-122"/>
              </a:rPr>
              <a:t>、细菌性中毒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381000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>
                <a:solidFill>
                  <a:schemeClr val="accent2"/>
                </a:solidFill>
                <a:latin typeface="Times New Roman" pitchFamily="18" charset="0"/>
                <a:ea typeface="华文行楷" pitchFamily="2" charset="-122"/>
              </a:rPr>
              <a:t>食物中毒可分几类？</a:t>
            </a:r>
          </a:p>
        </p:txBody>
      </p:sp>
      <p:sp>
        <p:nvSpPr>
          <p:cNvPr id="23557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371600" y="3581400"/>
            <a:ext cx="6705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华文行楷" pitchFamily="2" charset="-122"/>
              </a:rPr>
              <a:t>有毒动植物食物中毒   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华文行楷" pitchFamily="2" charset="-122"/>
              </a:rPr>
              <a:t> 化学性食物中毒      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华文行楷" pitchFamily="2" charset="-122"/>
              </a:rPr>
              <a:t>真菌中毒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09600" y="2932113"/>
            <a:ext cx="3649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009900"/>
                </a:solidFill>
                <a:latin typeface="Arial" charset="0"/>
              </a:rPr>
              <a:t>2</a:t>
            </a:r>
            <a:r>
              <a:rPr kumimoji="1" lang="zh-CN" altLang="en-US" sz="3600" b="1">
                <a:solidFill>
                  <a:srgbClr val="009900"/>
                </a:solidFill>
                <a:latin typeface="Arial" charset="0"/>
              </a:rPr>
              <a:t>、非细菌性中毒</a:t>
            </a:r>
          </a:p>
        </p:txBody>
      </p:sp>
    </p:spTree>
  </p:cSld>
  <p:clrMapOvr>
    <a:masterClrMapping/>
  </p:clrMapOvr>
  <p:transition spd="slow">
    <p:split orient="vert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7" grpId="0"/>
      <p:bldP spid="235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26" descr="E:\My Pictures\我的靓图片\消化和吸收\没有吃早餐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"/>
            <a:ext cx="6400800" cy="593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pic>
        <p:nvPicPr>
          <p:cNvPr id="24580" name="Picture 4" descr="6a22e824b7855b138644f9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200" y="223838"/>
            <a:ext cx="3784600" cy="2574925"/>
          </a:xfrm>
          <a:prstGeom prst="rect">
            <a:avLst/>
          </a:prstGeom>
          <a:noFill/>
        </p:spPr>
      </p:pic>
      <p:pic>
        <p:nvPicPr>
          <p:cNvPr id="24581" name="Picture 5" descr="0db2c9caad2f5d66f31fe7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1850" y="928688"/>
            <a:ext cx="2546350" cy="1901825"/>
          </a:xfrm>
          <a:prstGeom prst="rect">
            <a:avLst/>
          </a:prstGeom>
          <a:noFill/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181600" y="3098800"/>
            <a:ext cx="1973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>
                <a:latin typeface="Arial" charset="0"/>
              </a:rPr>
              <a:t>河豚美味而有毒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17525" y="3121025"/>
            <a:ext cx="350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>
                <a:latin typeface="Arial" charset="0"/>
              </a:rPr>
              <a:t>发芽土豆是常见食物中毒因素</a:t>
            </a:r>
          </a:p>
        </p:txBody>
      </p:sp>
      <p:pic>
        <p:nvPicPr>
          <p:cNvPr id="24584" name="Picture 8" descr="caae680942eafb8f2fddd45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6688" y="3754438"/>
            <a:ext cx="1905000" cy="2854325"/>
          </a:xfrm>
          <a:prstGeom prst="rect">
            <a:avLst/>
          </a:prstGeom>
          <a:noFill/>
        </p:spPr>
      </p:pic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303463" y="3763963"/>
            <a:ext cx="48895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zh-CN" altLang="en-US" sz="2000" b="1">
                <a:latin typeface="Arial" charset="0"/>
                <a:ea typeface="黑体" pitchFamily="2" charset="-122"/>
              </a:rPr>
              <a:t>毒蕈中毒危及生命</a:t>
            </a:r>
          </a:p>
        </p:txBody>
      </p:sp>
      <p:pic>
        <p:nvPicPr>
          <p:cNvPr id="24586" name="Picture 10" descr="884302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5325" y="3754438"/>
            <a:ext cx="2146300" cy="2854325"/>
          </a:xfrm>
          <a:prstGeom prst="rect">
            <a:avLst/>
          </a:prstGeom>
          <a:noFill/>
        </p:spPr>
      </p:pic>
      <p:pic>
        <p:nvPicPr>
          <p:cNvPr id="24587" name="Picture 11" descr="1KJGT2-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91400" y="51054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584325" y="261938"/>
            <a:ext cx="4451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zh-CN" altLang="en-US" sz="4800" b="1">
                <a:latin typeface="Times New Roman" pitchFamily="18" charset="0"/>
                <a:ea typeface="华文行楷" pitchFamily="2" charset="-122"/>
              </a:rPr>
              <a:t>化学性食物中毒</a:t>
            </a:r>
          </a:p>
        </p:txBody>
      </p:sp>
      <p:pic>
        <p:nvPicPr>
          <p:cNvPr id="25605" name="Picture 5" descr="00508db286740aa0251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3035300" cy="3035300"/>
          </a:xfrm>
          <a:prstGeom prst="rect">
            <a:avLst/>
          </a:prstGeom>
          <a:noFill/>
        </p:spPr>
      </p:pic>
      <p:pic>
        <p:nvPicPr>
          <p:cNvPr id="25606" name="Picture 6" descr="12313895163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066800"/>
            <a:ext cx="3810000" cy="2857500"/>
          </a:xfrm>
          <a:prstGeom prst="rect">
            <a:avLst/>
          </a:prstGeom>
          <a:noFill/>
        </p:spPr>
      </p:pic>
      <p:pic>
        <p:nvPicPr>
          <p:cNvPr id="25607" name="Picture 7" descr="W0200812315378502611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038600"/>
            <a:ext cx="3505200" cy="2649538"/>
          </a:xfrm>
          <a:prstGeom prst="rect">
            <a:avLst/>
          </a:prstGeom>
          <a:noFill/>
        </p:spPr>
      </p:pic>
      <p:pic>
        <p:nvPicPr>
          <p:cNvPr id="25608" name="Picture 8" descr="20091018172500_132340285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3886200"/>
            <a:ext cx="2233613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新泰市协庄学校 李贞彬</a:t>
            </a:r>
          </a:p>
        </p:txBody>
      </p:sp>
      <p:pic>
        <p:nvPicPr>
          <p:cNvPr id="26628" name="Picture 4" descr="PicOnline_20091111170132_00e2be2e-abf3-406c-974a-19c8713b543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0"/>
            <a:ext cx="62007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0" y="304800"/>
            <a:ext cx="2700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Arial" charset="0"/>
              </a:rPr>
              <a:t>学生练习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Arial" charset="0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Arial" charset="0"/>
              </a:rPr>
              <a:t>、</a:t>
            </a:r>
            <a:r>
              <a:rPr lang="zh-CN" altLang="en-US" sz="2800" b="1">
                <a:latin typeface="Arial" charset="0"/>
              </a:rPr>
              <a:t>合理营养指的是：（     ）</a:t>
            </a:r>
          </a:p>
          <a:p>
            <a:r>
              <a:rPr lang="zh-CN" altLang="en-US" sz="2800" b="1">
                <a:latin typeface="Arial" charset="0"/>
              </a:rPr>
              <a:t>   </a:t>
            </a:r>
            <a:r>
              <a:rPr lang="en-US" altLang="zh-CN" sz="2800" b="1">
                <a:latin typeface="Arial" charset="0"/>
              </a:rPr>
              <a:t>A</a:t>
            </a:r>
            <a:r>
              <a:rPr lang="zh-CN" altLang="en-US" sz="2800" b="1">
                <a:latin typeface="Arial" charset="0"/>
              </a:rPr>
              <a:t>、多吃一些对人体提供能量的糖类食品。</a:t>
            </a:r>
          </a:p>
          <a:p>
            <a:r>
              <a:rPr lang="zh-CN" altLang="en-US" sz="2800" b="1">
                <a:latin typeface="Arial" charset="0"/>
              </a:rPr>
              <a:t>   </a:t>
            </a:r>
            <a:r>
              <a:rPr lang="en-US" altLang="zh-CN" sz="2800" b="1">
                <a:latin typeface="Arial" charset="0"/>
              </a:rPr>
              <a:t>B</a:t>
            </a:r>
            <a:r>
              <a:rPr lang="zh-CN" altLang="en-US" sz="2800" b="1">
                <a:latin typeface="Arial" charset="0"/>
              </a:rPr>
              <a:t>、多吃一些富含蛋白质的食品。</a:t>
            </a:r>
          </a:p>
          <a:p>
            <a:r>
              <a:rPr lang="zh-CN" altLang="en-US" sz="2800" b="1">
                <a:latin typeface="Arial" charset="0"/>
              </a:rPr>
              <a:t>   </a:t>
            </a:r>
            <a:r>
              <a:rPr lang="en-US" altLang="zh-CN" sz="2800" b="1">
                <a:latin typeface="Arial" charset="0"/>
              </a:rPr>
              <a:t>C</a:t>
            </a:r>
            <a:r>
              <a:rPr lang="zh-CN" altLang="en-US" sz="2800" b="1">
                <a:latin typeface="Arial" charset="0"/>
              </a:rPr>
              <a:t>、均衡地摄入五类食物，比例合适，搭配合理。</a:t>
            </a:r>
          </a:p>
          <a:p>
            <a:r>
              <a:rPr lang="zh-CN" altLang="en-US" sz="2800" b="1">
                <a:latin typeface="Arial" charset="0"/>
              </a:rPr>
              <a:t>   </a:t>
            </a:r>
            <a:r>
              <a:rPr lang="en-US" altLang="zh-CN" sz="2800" b="1">
                <a:latin typeface="Arial" charset="0"/>
              </a:rPr>
              <a:t>D</a:t>
            </a:r>
            <a:r>
              <a:rPr lang="zh-CN" altLang="en-US" sz="2800" b="1">
                <a:latin typeface="Arial" charset="0"/>
              </a:rPr>
              <a:t>、以肉、蛋、奶和水果为主。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810000" y="121920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411480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Arial" charset="0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Arial" charset="0"/>
              </a:rPr>
              <a:t>、</a:t>
            </a:r>
            <a:r>
              <a:rPr lang="zh-CN" altLang="en-US" sz="2800" b="1">
                <a:latin typeface="Arial" charset="0"/>
              </a:rPr>
              <a:t>绿色食品指的是：（     ） </a:t>
            </a:r>
          </a:p>
          <a:p>
            <a:r>
              <a:rPr lang="zh-CN" altLang="en-US" sz="2800" b="1">
                <a:latin typeface="Arial" charset="0"/>
              </a:rPr>
              <a:t>   </a:t>
            </a:r>
            <a:r>
              <a:rPr lang="en-US" altLang="zh-CN" sz="2800" b="1">
                <a:latin typeface="Arial" charset="0"/>
              </a:rPr>
              <a:t>A</a:t>
            </a:r>
            <a:r>
              <a:rPr lang="zh-CN" altLang="en-US" sz="2800" b="1">
                <a:latin typeface="Arial" charset="0"/>
              </a:rPr>
              <a:t>、新鲜的食品        </a:t>
            </a:r>
            <a:r>
              <a:rPr lang="en-US" altLang="zh-CN" sz="2800" b="1">
                <a:latin typeface="Arial" charset="0"/>
              </a:rPr>
              <a:t>B</a:t>
            </a:r>
            <a:r>
              <a:rPr lang="zh-CN" altLang="en-US" sz="2800" b="1">
                <a:latin typeface="Arial" charset="0"/>
              </a:rPr>
              <a:t>、无污染、安全、优质的食品</a:t>
            </a:r>
          </a:p>
          <a:p>
            <a:r>
              <a:rPr lang="zh-CN" altLang="en-US" sz="2800" b="1">
                <a:latin typeface="Arial" charset="0"/>
              </a:rPr>
              <a:t>   </a:t>
            </a:r>
            <a:r>
              <a:rPr lang="en-US" altLang="zh-CN" sz="2800" b="1">
                <a:latin typeface="Arial" charset="0"/>
              </a:rPr>
              <a:t>C</a:t>
            </a:r>
            <a:r>
              <a:rPr lang="zh-CN" altLang="en-US" sz="2800" b="1">
                <a:latin typeface="Arial" charset="0"/>
              </a:rPr>
              <a:t>、绿颜色的食品     </a:t>
            </a:r>
            <a:r>
              <a:rPr lang="en-US" altLang="zh-CN" sz="2800" b="1">
                <a:latin typeface="Arial" charset="0"/>
              </a:rPr>
              <a:t>D</a:t>
            </a:r>
            <a:r>
              <a:rPr lang="zh-CN" altLang="en-US" sz="2800" b="1">
                <a:latin typeface="Arial" charset="0"/>
              </a:rPr>
              <a:t>、营养价值高的食品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886200" y="411480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39" grpId="0"/>
      <p:bldP spid="44040" grpId="0"/>
      <p:bldP spid="440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404813"/>
            <a:ext cx="91440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Arial" charset="0"/>
              </a:rPr>
              <a:t>3</a:t>
            </a:r>
            <a:r>
              <a:rPr lang="zh-CN" altLang="en-US" sz="2800" b="1">
                <a:solidFill>
                  <a:srgbClr val="0000FF"/>
                </a:solidFill>
                <a:latin typeface="Arial" charset="0"/>
              </a:rPr>
              <a:t>、</a:t>
            </a:r>
            <a:r>
              <a:rPr lang="zh-CN" altLang="en-US" sz="2800" b="1">
                <a:latin typeface="Arial" charset="0"/>
              </a:rPr>
              <a:t>要做到合理营养，在我们每天的食物中，下面哪类的</a:t>
            </a:r>
          </a:p>
          <a:p>
            <a:r>
              <a:rPr lang="zh-CN" altLang="en-US" sz="2800" b="1">
                <a:latin typeface="Arial" charset="0"/>
              </a:rPr>
              <a:t>      食物应该摄入最多？ （     ）   ① 植物油 ② 米饭</a:t>
            </a:r>
          </a:p>
          <a:p>
            <a:r>
              <a:rPr lang="zh-CN" altLang="en-US" sz="2800" b="1">
                <a:latin typeface="Arial" charset="0"/>
              </a:rPr>
              <a:t>      ③ 玉米 ④ 鱼 ⑤ 苹果 ⑥ 猪肉 ⑦ 面包 ⑧ 牛奶</a:t>
            </a:r>
          </a:p>
          <a:p>
            <a:r>
              <a:rPr lang="zh-CN" altLang="en-US" sz="2800" b="1">
                <a:latin typeface="Arial" charset="0"/>
              </a:rPr>
              <a:t>   </a:t>
            </a:r>
            <a:r>
              <a:rPr lang="en-US" altLang="zh-CN" sz="2800" b="1">
                <a:latin typeface="Arial" charset="0"/>
              </a:rPr>
              <a:t>A</a:t>
            </a:r>
            <a:r>
              <a:rPr lang="zh-CN" altLang="en-US" sz="2800" b="1">
                <a:latin typeface="Arial" charset="0"/>
              </a:rPr>
              <a:t>、②③⑦                </a:t>
            </a:r>
            <a:r>
              <a:rPr lang="en-US" altLang="zh-CN" sz="2800" b="1">
                <a:latin typeface="Arial" charset="0"/>
              </a:rPr>
              <a:t>B</a:t>
            </a:r>
            <a:r>
              <a:rPr lang="zh-CN" altLang="en-US" sz="2800" b="1">
                <a:latin typeface="Arial" charset="0"/>
              </a:rPr>
              <a:t>、①③④⑥</a:t>
            </a:r>
          </a:p>
          <a:p>
            <a:r>
              <a:rPr lang="zh-CN" altLang="en-US" sz="2800" b="1">
                <a:latin typeface="Arial" charset="0"/>
              </a:rPr>
              <a:t>   </a:t>
            </a:r>
            <a:r>
              <a:rPr lang="en-US" altLang="zh-CN" sz="2800" b="1">
                <a:latin typeface="Arial" charset="0"/>
              </a:rPr>
              <a:t>C</a:t>
            </a:r>
            <a:r>
              <a:rPr lang="zh-CN" altLang="en-US" sz="2800" b="1">
                <a:latin typeface="Arial" charset="0"/>
              </a:rPr>
              <a:t>、③⑤⑥⑧            </a:t>
            </a:r>
            <a:r>
              <a:rPr lang="en-US" altLang="zh-CN" sz="2800" b="1">
                <a:latin typeface="Arial" charset="0"/>
              </a:rPr>
              <a:t>D</a:t>
            </a:r>
            <a:r>
              <a:rPr lang="zh-CN" altLang="en-US" sz="2800" b="1">
                <a:latin typeface="Arial" charset="0"/>
              </a:rPr>
              <a:t>、①④⑦⑧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356100" y="822325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2708275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Arial" charset="0"/>
              </a:rPr>
              <a:t>4</a:t>
            </a:r>
            <a:r>
              <a:rPr lang="zh-CN" altLang="en-US" sz="2800" b="1">
                <a:solidFill>
                  <a:srgbClr val="0000FF"/>
                </a:solidFill>
                <a:latin typeface="Arial" charset="0"/>
              </a:rPr>
              <a:t>、</a:t>
            </a:r>
            <a:r>
              <a:rPr lang="zh-CN" altLang="en-US" sz="2800" b="1">
                <a:latin typeface="Arial" charset="0"/>
              </a:rPr>
              <a:t>下列做法中，未注意到食品安全的是：（     ）</a:t>
            </a:r>
          </a:p>
          <a:p>
            <a:r>
              <a:rPr lang="zh-CN" altLang="en-US" sz="2800" b="1">
                <a:latin typeface="Arial" charset="0"/>
              </a:rPr>
              <a:t>   </a:t>
            </a:r>
            <a:r>
              <a:rPr lang="en-US" altLang="zh-CN" sz="2800" b="1">
                <a:latin typeface="Arial" charset="0"/>
              </a:rPr>
              <a:t>A</a:t>
            </a:r>
            <a:r>
              <a:rPr lang="zh-CN" altLang="en-US" sz="2800" b="1">
                <a:latin typeface="Arial" charset="0"/>
              </a:rPr>
              <a:t>、生产绿色食品              </a:t>
            </a:r>
            <a:r>
              <a:rPr lang="en-US" altLang="zh-CN" sz="2800" b="1">
                <a:latin typeface="Arial" charset="0"/>
              </a:rPr>
              <a:t>B</a:t>
            </a:r>
            <a:r>
              <a:rPr lang="zh-CN" altLang="en-US" sz="2800" b="1">
                <a:latin typeface="Arial" charset="0"/>
              </a:rPr>
              <a:t>、吃发芽的马铃薯</a:t>
            </a:r>
          </a:p>
          <a:p>
            <a:r>
              <a:rPr lang="zh-CN" altLang="en-US" sz="2800" b="1">
                <a:latin typeface="Arial" charset="0"/>
              </a:rPr>
              <a:t>   </a:t>
            </a:r>
            <a:r>
              <a:rPr lang="en-US" altLang="zh-CN" sz="2800" b="1">
                <a:latin typeface="Arial" charset="0"/>
              </a:rPr>
              <a:t>C</a:t>
            </a:r>
            <a:r>
              <a:rPr lang="zh-CN" altLang="en-US" sz="2800" b="1">
                <a:latin typeface="Arial" charset="0"/>
              </a:rPr>
              <a:t>、用清水浸泡、冲洗水果蔬菜 </a:t>
            </a:r>
          </a:p>
          <a:p>
            <a:r>
              <a:rPr lang="zh-CN" altLang="en-US" sz="2800" b="1">
                <a:latin typeface="Arial" charset="0"/>
              </a:rPr>
              <a:t>   </a:t>
            </a:r>
            <a:r>
              <a:rPr lang="en-US" altLang="zh-CN" sz="2800" b="1">
                <a:latin typeface="Arial" charset="0"/>
              </a:rPr>
              <a:t>D</a:t>
            </a:r>
            <a:r>
              <a:rPr lang="zh-CN" altLang="en-US" sz="2800" b="1">
                <a:latin typeface="Arial" charset="0"/>
              </a:rPr>
              <a:t>、买肉时看肉是否是检验合格的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7092950" y="2708275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4581525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Arial" charset="0"/>
              </a:rPr>
              <a:t>5</a:t>
            </a:r>
            <a:r>
              <a:rPr lang="zh-CN" altLang="en-US" sz="2800" b="1">
                <a:solidFill>
                  <a:srgbClr val="0000FF"/>
                </a:solidFill>
                <a:latin typeface="Arial" charset="0"/>
              </a:rPr>
              <a:t>、</a:t>
            </a:r>
            <a:r>
              <a:rPr lang="zh-CN" altLang="en-US" sz="2800" b="1">
                <a:latin typeface="Arial" charset="0"/>
              </a:rPr>
              <a:t>艾迪为妈妈设计了一份午餐食谱：米饭、红烧鲫鱼、</a:t>
            </a:r>
          </a:p>
          <a:p>
            <a:r>
              <a:rPr lang="zh-CN" altLang="en-US" sz="2800" b="1">
                <a:latin typeface="Arial" charset="0"/>
              </a:rPr>
              <a:t>      葱炒鸡蛋</a:t>
            </a:r>
            <a:r>
              <a:rPr lang="en-US" altLang="zh-CN" sz="2800" b="1">
                <a:latin typeface="Arial" charset="0"/>
              </a:rPr>
              <a:t>.</a:t>
            </a:r>
            <a:r>
              <a:rPr lang="zh-CN" altLang="en-US" sz="2800" b="1">
                <a:latin typeface="Arial" charset="0"/>
              </a:rPr>
              <a:t>根据所学的生物学知识</a:t>
            </a:r>
            <a:r>
              <a:rPr lang="en-US" altLang="zh-CN" sz="2800" b="1">
                <a:latin typeface="Arial" charset="0"/>
              </a:rPr>
              <a:t>,</a:t>
            </a:r>
            <a:r>
              <a:rPr lang="zh-CN" altLang="en-US" sz="2800" b="1">
                <a:latin typeface="Arial" charset="0"/>
              </a:rPr>
              <a:t>你认为再添加下列</a:t>
            </a:r>
          </a:p>
          <a:p>
            <a:r>
              <a:rPr lang="zh-CN" altLang="en-US" sz="2800" b="1">
                <a:latin typeface="Arial" charset="0"/>
              </a:rPr>
              <a:t>      哪项后会使这份食谱的营养更合理</a:t>
            </a:r>
            <a:r>
              <a:rPr lang="en-US" altLang="zh-CN" sz="2800" b="1">
                <a:latin typeface="Arial" charset="0"/>
              </a:rPr>
              <a:t>?  </a:t>
            </a:r>
            <a:r>
              <a:rPr lang="zh-CN" altLang="en-US" sz="2800" b="1">
                <a:latin typeface="Arial" charset="0"/>
              </a:rPr>
              <a:t>（     ）</a:t>
            </a:r>
          </a:p>
          <a:p>
            <a:r>
              <a:rPr lang="zh-CN" altLang="en-US" sz="2800" b="1">
                <a:latin typeface="Arial" charset="0"/>
              </a:rPr>
              <a:t>   </a:t>
            </a:r>
            <a:r>
              <a:rPr lang="en-US" altLang="zh-CN" sz="2800" b="1">
                <a:latin typeface="Arial" charset="0"/>
              </a:rPr>
              <a:t>A</a:t>
            </a:r>
            <a:r>
              <a:rPr lang="zh-CN" altLang="en-US" sz="2800" b="1">
                <a:latin typeface="Arial" charset="0"/>
              </a:rPr>
              <a:t>、素炒豆角   </a:t>
            </a:r>
            <a:r>
              <a:rPr lang="en-US" altLang="zh-CN" sz="2800" b="1">
                <a:latin typeface="Arial" charset="0"/>
              </a:rPr>
              <a:t>B</a:t>
            </a:r>
            <a:r>
              <a:rPr lang="zh-CN" altLang="en-US" sz="2800" b="1">
                <a:latin typeface="Arial" charset="0"/>
              </a:rPr>
              <a:t>、牛奶</a:t>
            </a:r>
            <a:r>
              <a:rPr lang="en-US" altLang="zh-CN" sz="2800" b="1">
                <a:latin typeface="Arial" charset="0"/>
              </a:rPr>
              <a:t>C</a:t>
            </a:r>
            <a:r>
              <a:rPr lang="zh-CN" altLang="en-US" sz="2800" b="1">
                <a:latin typeface="Arial" charset="0"/>
              </a:rPr>
              <a:t>、排骨汤     </a:t>
            </a:r>
            <a:r>
              <a:rPr lang="en-US" altLang="zh-CN" sz="2800" b="1">
                <a:latin typeface="Arial" charset="0"/>
              </a:rPr>
              <a:t>D</a:t>
            </a:r>
            <a:r>
              <a:rPr lang="zh-CN" altLang="en-US" sz="2800" b="1">
                <a:latin typeface="Arial" charset="0"/>
              </a:rPr>
              <a:t>、小米粥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6804025" y="5445125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/>
      <p:bldP spid="45063" grpId="0"/>
      <p:bldP spid="45064" grpId="0"/>
      <p:bldP spid="450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:\My Pictures\我的靓图片\消化和吸收\没有吃早餐.jpg"/>
          <p:cNvPicPr>
            <a:picLocks noChangeAspect="1" noChangeArrowheads="1"/>
          </p:cNvPicPr>
          <p:nvPr/>
        </p:nvPicPr>
        <p:blipFill>
          <a:blip r:embed="rId2"/>
          <a:srcRect l="7608" t="2222" r="2174" b="4445"/>
          <a:stretch>
            <a:fillRect/>
          </a:stretch>
        </p:blipFill>
        <p:spPr bwMode="auto">
          <a:xfrm>
            <a:off x="1295400" y="457200"/>
            <a:ext cx="6027738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000" b="1">
                <a:solidFill>
                  <a:srgbClr val="009900"/>
                </a:solidFill>
                <a:latin typeface="Times New Roman" pitchFamily="18" charset="0"/>
                <a:ea typeface="华文行楷" pitchFamily="2" charset="-122"/>
              </a:rPr>
              <a:t> </a:t>
            </a:r>
            <a:r>
              <a:rPr kumimoji="1" lang="zh-CN" altLang="en-US" sz="6000" b="1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一日三餐，按时进餐。</a:t>
            </a:r>
            <a:r>
              <a:rPr kumimoji="1" lang="zh-CN" altLang="en-US" sz="6000" b="1">
                <a:solidFill>
                  <a:srgbClr val="009900"/>
                </a:solidFill>
                <a:latin typeface="Times New Roman" pitchFamily="18" charset="0"/>
                <a:ea typeface="华文行楷" pitchFamily="2" charset="-122"/>
              </a:rPr>
              <a:t>  </a:t>
            </a:r>
            <a:endParaRPr kumimoji="1" lang="zh-CN" altLang="en-US" sz="6000" b="1">
              <a:solidFill>
                <a:srgbClr val="FF0000"/>
              </a:solidFill>
              <a:latin typeface="Times New Roman" pitchFamily="18" charset="0"/>
              <a:ea typeface="华文行楷" pitchFamily="2" charset="-122"/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W0200711214076689944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066800"/>
            <a:ext cx="6324600" cy="5294313"/>
          </a:xfrm>
          <a:prstGeom prst="rect">
            <a:avLst/>
          </a:prstGeom>
          <a:noFill/>
        </p:spPr>
      </p:pic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0" y="228600"/>
            <a:ext cx="30956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/>
              </a:rPr>
              <a:t>食物金字塔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203325" y="674688"/>
            <a:ext cx="74691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4400" b="1">
                <a:latin typeface="Arial" charset="0"/>
                <a:ea typeface="黑体" pitchFamily="2" charset="-122"/>
              </a:rPr>
              <a:t>食物金字塔提供了哪些信息？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0" y="2333625"/>
            <a:ext cx="74485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4400" b="1">
                <a:latin typeface="Arial" charset="0"/>
                <a:ea typeface="华文行楷" pitchFamily="2" charset="-122"/>
              </a:rPr>
              <a:t>食物金字塔显示的是各类食物</a:t>
            </a:r>
          </a:p>
          <a:p>
            <a:r>
              <a:rPr lang="zh-CN" altLang="en-US" sz="4400" b="1">
                <a:latin typeface="Arial" charset="0"/>
                <a:ea typeface="华文行楷" pitchFamily="2" charset="-122"/>
              </a:rPr>
              <a:t>摄入量的比例关系，食物在金</a:t>
            </a:r>
          </a:p>
          <a:p>
            <a:r>
              <a:rPr lang="zh-CN" altLang="en-US" sz="4400" b="1">
                <a:latin typeface="Arial" charset="0"/>
                <a:ea typeface="华文行楷" pitchFamily="2" charset="-122"/>
              </a:rPr>
              <a:t>字塔中占的比例越大，就表示</a:t>
            </a:r>
          </a:p>
          <a:p>
            <a:r>
              <a:rPr lang="zh-CN" altLang="en-US" sz="4400" b="1">
                <a:latin typeface="Arial" charset="0"/>
                <a:ea typeface="华文行楷" pitchFamily="2" charset="-122"/>
              </a:rPr>
              <a:t>进食量越多。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90600" y="381000"/>
            <a:ext cx="6711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chemeClr val="bg1"/>
                </a:solidFill>
                <a:latin typeface="Arial" charset="0"/>
                <a:ea typeface="黑体" pitchFamily="2" charset="-122"/>
              </a:rPr>
              <a:t>我们的日常饮食中应注意哪些问题？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2335213"/>
            <a:ext cx="5172075" cy="2236787"/>
          </a:xfrm>
          <a:prstGeom prst="rect">
            <a:avLst/>
          </a:prstGeom>
          <a:solidFill>
            <a:srgbClr val="666699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食物多样，以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谷</a:t>
            </a:r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类为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主</a:t>
            </a:r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；</a:t>
            </a:r>
          </a:p>
          <a:p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多</a:t>
            </a:r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吃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蔬菜</a:t>
            </a:r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、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水果</a:t>
            </a:r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和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薯类</a:t>
            </a:r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；</a:t>
            </a:r>
          </a:p>
          <a:p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常</a:t>
            </a:r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吃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奶类</a:t>
            </a:r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、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豆类</a:t>
            </a:r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或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其制品</a:t>
            </a:r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；</a:t>
            </a:r>
          </a:p>
          <a:p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经常</a:t>
            </a:r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吃</a:t>
            </a:r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适量</a:t>
            </a:r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鱼、禽、蛋、瘦肉；</a:t>
            </a:r>
          </a:p>
          <a:p>
            <a:r>
              <a:rPr lang="zh-CN" altLang="en-US" sz="2800" b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少</a:t>
            </a:r>
            <a:r>
              <a:rPr lang="zh-CN" altLang="en-US" sz="2800" b="1">
                <a:solidFill>
                  <a:schemeClr val="bg1"/>
                </a:solidFill>
                <a:latin typeface="Arial" charset="0"/>
                <a:ea typeface="隶书" pitchFamily="49" charset="-122"/>
              </a:rPr>
              <a:t>吃肥肉或荤油；膳食宜清淡。</a:t>
            </a:r>
          </a:p>
        </p:txBody>
      </p:sp>
      <p:pic>
        <p:nvPicPr>
          <p:cNvPr id="17414" name="Picture 6" descr="2007116847315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600200"/>
            <a:ext cx="3151188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CC0033"/>
                </a:solidFill>
                <a:latin typeface="黑体" pitchFamily="2" charset="-122"/>
                <a:ea typeface="黑体" pitchFamily="2" charset="-122"/>
              </a:rPr>
              <a:t>中学生（</a:t>
            </a:r>
            <a:r>
              <a:rPr kumimoji="1" lang="en-US" altLang="zh-CN" sz="2800" b="1" dirty="0">
                <a:solidFill>
                  <a:srgbClr val="CC0033"/>
                </a:solidFill>
                <a:latin typeface="黑体" pitchFamily="2" charset="-122"/>
                <a:ea typeface="黑体" pitchFamily="2" charset="-122"/>
              </a:rPr>
              <a:t>13~17</a:t>
            </a:r>
            <a:r>
              <a:rPr kumimoji="1" lang="zh-CN" altLang="en-US" sz="2800" b="1" dirty="0">
                <a:solidFill>
                  <a:srgbClr val="CC0033"/>
                </a:solidFill>
                <a:latin typeface="黑体" pitchFamily="2" charset="-122"/>
                <a:ea typeface="黑体" pitchFamily="2" charset="-122"/>
              </a:rPr>
              <a:t>岁）平均每天选择食物的参考量</a:t>
            </a:r>
            <a:br>
              <a:rPr kumimoji="1" lang="zh-CN" altLang="en-US" sz="2800" b="1" dirty="0">
                <a:solidFill>
                  <a:srgbClr val="CC0033"/>
                </a:solidFill>
                <a:latin typeface="Times New Roman" pitchFamily="18" charset="0"/>
              </a:rPr>
            </a:b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、谷类及薯类：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             米饭、馒头、面条、玉米、红薯等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500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克 </a:t>
            </a:r>
            <a:b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</a:b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、动物性食物：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          肉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100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克、鱼虾类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25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克、蛋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50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克、奶及奶制品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100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克 </a:t>
            </a:r>
            <a:b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</a:b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、豆类及豆制品：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          大豆及其制品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150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克 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4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、蔬菜和水果：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            水果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100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克、蔬菜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300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克                                                    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5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、烹调用油：  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            食用油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itchFamily="18" charset="0"/>
              </a:rPr>
              <a:t>15~25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itchFamily="18" charset="0"/>
              </a:rPr>
              <a:t>克</a:t>
            </a:r>
            <a:r>
              <a:rPr kumimoji="1" lang="zh-CN" altLang="en-US" sz="2800" b="1" dirty="0">
                <a:solidFill>
                  <a:srgbClr val="CC0033"/>
                </a:solidFill>
                <a:latin typeface="Times New Roman" pitchFamily="18" charset="0"/>
              </a:rPr>
              <a:t> </a:t>
            </a:r>
            <a:br>
              <a:rPr kumimoji="1" lang="zh-CN" altLang="en-US" sz="2800" b="1" dirty="0">
                <a:solidFill>
                  <a:srgbClr val="CC0033"/>
                </a:solidFill>
                <a:latin typeface="Times New Roman" pitchFamily="18" charset="0"/>
              </a:rPr>
            </a:br>
            <a:endParaRPr kumimoji="1" lang="zh-CN" altLang="en-US" sz="2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1</a:t>
            </a:r>
            <a:r>
              <a:rPr kumimoji="1" lang="zh-CN" altLang="en-US" sz="3600" b="1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、一日三餐，按时进餐；</a:t>
            </a:r>
            <a:r>
              <a:rPr kumimoji="1" lang="zh-CN" altLang="en-US" sz="3600" b="1">
                <a:solidFill>
                  <a:srgbClr val="009900"/>
                </a:solidFill>
                <a:latin typeface="Times New Roman" pitchFamily="18" charset="0"/>
                <a:ea typeface="华文行楷" pitchFamily="2" charset="-122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2</a:t>
            </a:r>
            <a:r>
              <a:rPr kumimoji="1" lang="zh-CN" altLang="en-US" sz="3600" b="1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、营养全面，不偏食、不挑食、不暴饮暴食；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14600" y="3810000"/>
            <a:ext cx="525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>
                <a:solidFill>
                  <a:srgbClr val="009900"/>
                </a:solidFill>
                <a:latin typeface="Arial" charset="0"/>
              </a:rPr>
              <a:t>合理膳食</a:t>
            </a:r>
          </a:p>
        </p:txBody>
      </p:sp>
    </p:spTree>
  </p:cSld>
  <p:clrMapOvr>
    <a:masterClrMapping/>
  </p:clrMapOvr>
  <p:transition spd="slow">
    <p:split orient="vert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928</Words>
  <Application>Microsoft Office PowerPoint</Application>
  <PresentationFormat>全屏显示(4:3)</PresentationFormat>
  <Paragraphs>137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黑体</vt:lpstr>
      <vt:lpstr>华文行楷</vt:lpstr>
      <vt:lpstr>隶书</vt:lpstr>
      <vt:lpstr>宋体</vt:lpstr>
      <vt:lpstr>Arial</vt:lpstr>
      <vt:lpstr>Calibri</vt:lpstr>
      <vt:lpstr>Goudy Old Style</vt:lpstr>
      <vt:lpstr>Tahoma</vt:lpstr>
      <vt:lpstr>Times New Roman</vt:lpstr>
      <vt:lpstr>Wingdings 2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1</cp:revision>
  <cp:lastPrinted>1601-01-01T00:00:00Z</cp:lastPrinted>
  <dcterms:created xsi:type="dcterms:W3CDTF">1601-01-01T00:00:00Z</dcterms:created>
  <dcterms:modified xsi:type="dcterms:W3CDTF">2016-07-14T03:47:49Z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