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6"/>
  </p:notesMasterIdLst>
  <p:sldIdLst>
    <p:sldId id="257" r:id="rId2"/>
    <p:sldId id="264" r:id="rId3"/>
    <p:sldId id="265" r:id="rId4"/>
    <p:sldId id="261" r:id="rId5"/>
    <p:sldId id="266" r:id="rId6"/>
    <p:sldId id="267" r:id="rId7"/>
    <p:sldId id="268" r:id="rId8"/>
    <p:sldId id="271" r:id="rId9"/>
    <p:sldId id="278" r:id="rId10"/>
    <p:sldId id="279" r:id="rId11"/>
    <p:sldId id="280" r:id="rId12"/>
    <p:sldId id="282" r:id="rId13"/>
    <p:sldId id="281" r:id="rId14"/>
    <p:sldId id="283" r:id="rId15"/>
    <p:sldId id="284" r:id="rId16"/>
    <p:sldId id="269" r:id="rId17"/>
    <p:sldId id="277" r:id="rId18"/>
    <p:sldId id="272" r:id="rId19"/>
    <p:sldId id="273" r:id="rId20"/>
    <p:sldId id="274" r:id="rId21"/>
    <p:sldId id="275" r:id="rId22"/>
    <p:sldId id="276" r:id="rId23"/>
    <p:sldId id="286" r:id="rId24"/>
    <p:sldId id="287" r:id="rId25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9900"/>
    <a:srgbClr val="006600"/>
    <a:srgbClr val="66FF33"/>
    <a:srgbClr val="FFFF00"/>
    <a:srgbClr val="FF00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75" autoAdjust="0"/>
  </p:normalViewPr>
  <p:slideViewPr>
    <p:cSldViewPr>
      <p:cViewPr varScale="1">
        <p:scale>
          <a:sx n="85" d="100"/>
          <a:sy n="85" d="100"/>
        </p:scale>
        <p:origin x="43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 altLang="zh-CN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 altLang="zh-CN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 altLang="zh-CN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1A0F8E5-72E6-4BF2-AE91-EF713F892A78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新泰市协庄学校 李贞彬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63444A-7DD8-4407-9138-C7110129C2B1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新泰市协庄学校 李贞彬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A80843-FE4B-4509-90CC-CCDB024BB658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新泰市协庄学校 李贞彬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E87039-821A-46AF-97E5-EA2059DFB328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新泰市协庄学校 李贞彬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38B831-C9B0-4AC2-A21E-AF6D37A51CA9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新泰市协庄学校 李贞彬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67D0B-7E00-443F-A401-3F86645ABC69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新泰市协庄学校 李贞彬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0F1AEA-66AE-4660-A52D-2689EF33F4FE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新泰市协庄学校 李贞彬</a:t>
            </a: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D6E403-5248-4331-9629-F4FF92010468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新泰市协庄学校 李贞彬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F79704-97C6-40CD-A1BD-9227CF5EA250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新泰市协庄学校 李贞彬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6D7CCE-B1D7-4B18-9487-A74C77D78618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新泰市协庄学校 李贞彬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97D491-80AB-48E8-96A5-A2E35ECAD236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新泰市协庄学校 李贞彬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B675B1-0A79-4BE3-8141-BAE6B7ED6597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/>
              <a:t>新泰市协庄学校 李贞彬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DB194F9-61F9-470F-B32B-8F0A1620D916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gif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WordArt 5"/>
          <p:cNvSpPr>
            <a:spLocks noChangeArrowheads="1" noChangeShapeType="1" noTextEdit="1"/>
          </p:cNvSpPr>
          <p:nvPr/>
        </p:nvSpPr>
        <p:spPr bwMode="auto">
          <a:xfrm>
            <a:off x="2895600" y="457200"/>
            <a:ext cx="2247900" cy="590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44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华文行楷"/>
              </a:rPr>
              <a:t>食物的营养成分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1524000" y="1371600"/>
            <a:ext cx="2057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>
                <a:latin typeface="Arial" charset="0"/>
              </a:rPr>
              <a:t>糖类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1447800" y="2209800"/>
            <a:ext cx="144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>
                <a:latin typeface="Arial" charset="0"/>
              </a:rPr>
              <a:t>脂肪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1371600" y="3200400"/>
            <a:ext cx="1752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>
                <a:latin typeface="Arial" charset="0"/>
              </a:rPr>
              <a:t>蛋白质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1524000" y="3886200"/>
            <a:ext cx="91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>
                <a:latin typeface="Arial" charset="0"/>
              </a:rPr>
              <a:t>水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1295400" y="4572000"/>
            <a:ext cx="152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>
                <a:latin typeface="Arial" charset="0"/>
              </a:rPr>
              <a:t>无机盐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1295400" y="5334000"/>
            <a:ext cx="152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>
                <a:latin typeface="Arial" charset="0"/>
              </a:rPr>
              <a:t>维生素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2971800" y="1371600"/>
            <a:ext cx="464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latin typeface="Arial" charset="0"/>
              </a:rPr>
              <a:t>直接供能物质</a:t>
            </a: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2971800" y="2209800"/>
            <a:ext cx="457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latin typeface="Arial" charset="0"/>
              </a:rPr>
              <a:t>能量储备物质</a:t>
            </a: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2971800" y="3124200"/>
            <a:ext cx="3740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2800">
                <a:latin typeface="Arial" charset="0"/>
              </a:rPr>
              <a:t>构造人体和细胞的原料</a:t>
            </a:r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3048000" y="3886200"/>
            <a:ext cx="541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latin typeface="Arial" charset="0"/>
              </a:rPr>
              <a:t>各项生理活动必须在水中进行</a:t>
            </a:r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2971800" y="4648200"/>
            <a:ext cx="3124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latin typeface="Arial" charset="0"/>
              </a:rPr>
              <a:t>构造人体的原料</a:t>
            </a:r>
          </a:p>
        </p:txBody>
      </p:sp>
      <p:sp>
        <p:nvSpPr>
          <p:cNvPr id="6164" name="Text Box 20"/>
          <p:cNvSpPr txBox="1">
            <a:spLocks noChangeArrowheads="1"/>
          </p:cNvSpPr>
          <p:nvPr/>
        </p:nvSpPr>
        <p:spPr bwMode="auto">
          <a:xfrm>
            <a:off x="2819400" y="5486400"/>
            <a:ext cx="541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latin typeface="Arial" charset="0"/>
              </a:rPr>
              <a:t>调节人体的各项生理活动</a:t>
            </a:r>
          </a:p>
        </p:txBody>
      </p:sp>
    </p:spTree>
  </p:cSld>
  <p:clrMapOvr>
    <a:masterClrMapping/>
  </p:clrMapOvr>
  <p:transition spd="slow">
    <p:split orient="vert"/>
    <p:sndAc>
      <p:stSnd>
        <p:snd r:embed="rId2" name="projctor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762000" y="396875"/>
            <a:ext cx="7070725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  <a:latin typeface="Arial" charset="0"/>
              </a:rPr>
              <a:t>合理膳食之一二三四五      </a:t>
            </a:r>
            <a:endParaRPr lang="zh-CN" altLang="en-US" sz="3200" b="1">
              <a:solidFill>
                <a:schemeClr val="bg1"/>
              </a:solidFill>
              <a:latin typeface="Arial" charset="0"/>
            </a:endParaRPr>
          </a:p>
          <a:p>
            <a:pPr eaLnBrk="0" hangingPunct="0"/>
            <a:endParaRPr lang="en-US" altLang="zh-CN" sz="32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1143000" y="1371600"/>
            <a:ext cx="4076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2800">
                <a:latin typeface="Arial" charset="0"/>
              </a:rPr>
              <a:t>“</a:t>
            </a:r>
            <a:r>
              <a:rPr lang="zh-CN" altLang="en-US" sz="2800">
                <a:latin typeface="Arial" charset="0"/>
              </a:rPr>
              <a:t>一”是指每天喝一袋牛奶 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1219200" y="2133600"/>
            <a:ext cx="64500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2800">
                <a:latin typeface="Arial" charset="0"/>
              </a:rPr>
              <a:t>“</a:t>
            </a:r>
            <a:r>
              <a:rPr lang="zh-CN" altLang="en-US" sz="2800">
                <a:latin typeface="Arial" charset="0"/>
              </a:rPr>
              <a:t>二”是</a:t>
            </a:r>
            <a:r>
              <a:rPr lang="en-US" altLang="zh-CN" sz="2800">
                <a:latin typeface="Arial" charset="0"/>
              </a:rPr>
              <a:t>250</a:t>
            </a:r>
            <a:r>
              <a:rPr lang="zh-CN" altLang="en-US" sz="2800">
                <a:latin typeface="Arial" charset="0"/>
              </a:rPr>
              <a:t>克碳水化合物，意指调控主食 </a:t>
            </a: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1295400" y="2757488"/>
            <a:ext cx="32464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zh-CN" altLang="en-US" sz="2800">
                <a:latin typeface="Arial" charset="0"/>
              </a:rPr>
              <a:t>三”是指三份高蛋白 </a:t>
            </a: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1212850" y="3365500"/>
            <a:ext cx="788987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zh-CN" altLang="en-US" sz="2800">
                <a:latin typeface="Arial" charset="0"/>
              </a:rPr>
              <a:t>四”是指四句话，</a:t>
            </a:r>
          </a:p>
          <a:p>
            <a:r>
              <a:rPr lang="zh-CN" altLang="en-US" sz="2800">
                <a:latin typeface="Arial" charset="0"/>
              </a:rPr>
              <a:t>即“有粗有细，不甜不咸，三四五顿，七八分饱”；</a:t>
            </a:r>
          </a:p>
          <a:p>
            <a:endParaRPr lang="en-US" altLang="zh-CN" sz="2800">
              <a:latin typeface="Arial" charset="0"/>
            </a:endParaRPr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1143000" y="4724400"/>
            <a:ext cx="42179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2800">
                <a:latin typeface="Arial" charset="0"/>
              </a:rPr>
              <a:t>“</a:t>
            </a:r>
            <a:r>
              <a:rPr lang="zh-CN" altLang="en-US" sz="2800">
                <a:latin typeface="Arial" charset="0"/>
              </a:rPr>
              <a:t>五”是指</a:t>
            </a:r>
            <a:r>
              <a:rPr lang="en-US" altLang="zh-CN" sz="2800">
                <a:latin typeface="Arial" charset="0"/>
              </a:rPr>
              <a:t>500</a:t>
            </a:r>
            <a:r>
              <a:rPr lang="zh-CN" altLang="en-US" sz="2800">
                <a:latin typeface="Arial" charset="0"/>
              </a:rPr>
              <a:t>克蔬菜和水果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76200" y="1157288"/>
            <a:ext cx="7029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>
                <a:latin typeface="Arial" charset="0"/>
              </a:rPr>
              <a:t>“</a:t>
            </a:r>
            <a:r>
              <a:rPr lang="zh-CN" altLang="en-US">
                <a:latin typeface="Arial" charset="0"/>
              </a:rPr>
              <a:t>红”是指红番茄、红辣椒，最好能一天吃一个番茄，熟的番茄更好。 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133350" y="1539875"/>
            <a:ext cx="6508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>
                <a:latin typeface="Arial" charset="0"/>
              </a:rPr>
              <a:t>“</a:t>
            </a:r>
            <a:r>
              <a:rPr lang="zh-CN" altLang="en-US">
                <a:latin typeface="Arial" charset="0"/>
              </a:rPr>
              <a:t>黄”是指胡萝卜、西瓜、红薯、老玉米、南瓜等红黄色的蔬菜，</a:t>
            </a:r>
          </a:p>
          <a:p>
            <a:r>
              <a:rPr lang="zh-CN" altLang="en-US">
                <a:latin typeface="Arial" charset="0"/>
              </a:rPr>
              <a:t>        这些蔬菜里含维生素</a:t>
            </a:r>
            <a:r>
              <a:rPr lang="en-US" altLang="zh-CN">
                <a:latin typeface="Arial" charset="0"/>
              </a:rPr>
              <a:t>A</a:t>
            </a:r>
            <a:r>
              <a:rPr lang="zh-CN" altLang="en-US">
                <a:latin typeface="Arial" charset="0"/>
              </a:rPr>
              <a:t>多</a:t>
            </a:r>
            <a:r>
              <a:rPr lang="en-US" altLang="zh-CN">
                <a:latin typeface="Arial" charset="0"/>
              </a:rPr>
              <a:t>. </a:t>
            </a: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304800" y="2590800"/>
            <a:ext cx="6508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>
                <a:latin typeface="Arial" charset="0"/>
              </a:rPr>
              <a:t>“</a:t>
            </a:r>
            <a:r>
              <a:rPr lang="zh-CN" altLang="en-US">
                <a:latin typeface="Arial" charset="0"/>
              </a:rPr>
              <a:t>绿”则是指茶，当中又以绿茶最好。绿茶有一种抗氧化自由基，</a:t>
            </a:r>
          </a:p>
          <a:p>
            <a:r>
              <a:rPr lang="zh-CN" altLang="en-US">
                <a:latin typeface="Arial" charset="0"/>
              </a:rPr>
              <a:t>      能减少老龄化，越喝越年轻，减少肿瘤，减少动脉硬化。 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120650" y="3444875"/>
            <a:ext cx="6051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>
                <a:latin typeface="Arial" charset="0"/>
              </a:rPr>
              <a:t>“</a:t>
            </a:r>
            <a:r>
              <a:rPr lang="zh-CN" altLang="en-US">
                <a:latin typeface="Arial" charset="0"/>
              </a:rPr>
              <a:t>黑”是指黑木耳。黑木耳可降低血粘度，吃后血液变稀释，</a:t>
            </a:r>
          </a:p>
          <a:p>
            <a:r>
              <a:rPr lang="zh-CN" altLang="en-US">
                <a:latin typeface="Arial" charset="0"/>
              </a:rPr>
              <a:t>       减少得脑血栓和冠心病的几率</a:t>
            </a: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381000" y="4876800"/>
            <a:ext cx="77787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>
                <a:latin typeface="Arial" charset="0"/>
              </a:rPr>
              <a:t>“</a:t>
            </a:r>
            <a:r>
              <a:rPr lang="zh-CN" altLang="en-US">
                <a:latin typeface="Arial" charset="0"/>
              </a:rPr>
              <a:t>白”是指燕麦粉、燕麦片。燕麦粥不但降胆固醇，降甘油三脂，</a:t>
            </a:r>
          </a:p>
          <a:p>
            <a:r>
              <a:rPr lang="zh-CN" altLang="en-US">
                <a:latin typeface="Arial" charset="0"/>
              </a:rPr>
              <a:t>        还对糖尿病、减肥特别好，特别是燕麦粥通大便，很多老年人大便干，</a:t>
            </a:r>
          </a:p>
          <a:p>
            <a:r>
              <a:rPr lang="zh-CN" altLang="en-US">
                <a:latin typeface="Arial" charset="0"/>
              </a:rPr>
              <a:t>        造成脑血管意外，燕麦通大便很好。 </a:t>
            </a:r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685800" y="228600"/>
            <a:ext cx="7070725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  <a:latin typeface="Arial" charset="0"/>
              </a:rPr>
              <a:t>合理膳食之红</a:t>
            </a:r>
            <a:r>
              <a:rPr lang="zh-CN" altLang="en-US" sz="3200" b="1">
                <a:solidFill>
                  <a:srgbClr val="FFFF00"/>
                </a:solidFill>
                <a:latin typeface="Arial" charset="0"/>
              </a:rPr>
              <a:t>黄</a:t>
            </a:r>
            <a:r>
              <a:rPr lang="zh-CN" altLang="en-US" sz="3200" b="1">
                <a:solidFill>
                  <a:srgbClr val="009900"/>
                </a:solidFill>
                <a:latin typeface="Arial" charset="0"/>
              </a:rPr>
              <a:t>绿</a:t>
            </a:r>
            <a:r>
              <a:rPr lang="zh-CN" altLang="en-US" sz="3200" b="1">
                <a:latin typeface="Arial" charset="0"/>
              </a:rPr>
              <a:t>黑</a:t>
            </a:r>
            <a:r>
              <a:rPr lang="zh-CN" altLang="en-US" sz="3200" b="1">
                <a:solidFill>
                  <a:schemeClr val="bg1"/>
                </a:solidFill>
                <a:latin typeface="Arial" charset="0"/>
              </a:rPr>
              <a:t>白</a:t>
            </a:r>
          </a:p>
          <a:p>
            <a:pPr eaLnBrk="0" hangingPunct="0"/>
            <a:endParaRPr lang="en-US" altLang="zh-CN" sz="3200">
              <a:solidFill>
                <a:srgbClr val="FF00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685800" y="517525"/>
            <a:ext cx="7070725" cy="298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Arial" charset="0"/>
              </a:rPr>
              <a:t>合理膳食之三高三低：</a:t>
            </a:r>
          </a:p>
          <a:p>
            <a:r>
              <a:rPr lang="zh-CN" altLang="en-US" sz="2800" b="1">
                <a:solidFill>
                  <a:srgbClr val="FF0000"/>
                </a:solidFill>
                <a:latin typeface="Arial" charset="0"/>
              </a:rPr>
              <a:t> </a:t>
            </a:r>
          </a:p>
          <a:p>
            <a:r>
              <a:rPr lang="zh-CN" altLang="en-US" sz="2800" b="1">
                <a:solidFill>
                  <a:srgbClr val="FF0000"/>
                </a:solidFill>
                <a:latin typeface="Arial" charset="0"/>
              </a:rPr>
              <a:t>三高</a:t>
            </a:r>
            <a:r>
              <a:rPr lang="en-US" altLang="zh-CN" sz="2800" b="1">
                <a:solidFill>
                  <a:srgbClr val="FF0000"/>
                </a:solidFill>
                <a:latin typeface="Arial" charset="0"/>
              </a:rPr>
              <a:t>——</a:t>
            </a:r>
            <a:r>
              <a:rPr lang="zh-CN" altLang="en-US" sz="2800" b="1">
                <a:solidFill>
                  <a:srgbClr val="FF0000"/>
                </a:solidFill>
                <a:latin typeface="Arial" charset="0"/>
              </a:rPr>
              <a:t>高蛋白、高维生素、高食物纤维；</a:t>
            </a:r>
          </a:p>
          <a:p>
            <a:endParaRPr lang="zh-CN" altLang="en-US" sz="2800" b="1">
              <a:solidFill>
                <a:srgbClr val="FF0000"/>
              </a:solidFill>
              <a:latin typeface="Arial" charset="0"/>
            </a:endParaRPr>
          </a:p>
          <a:p>
            <a:endParaRPr lang="zh-CN" altLang="en-US" sz="2800" b="1">
              <a:solidFill>
                <a:srgbClr val="FF0000"/>
              </a:solidFill>
              <a:latin typeface="Arial" charset="0"/>
            </a:endParaRPr>
          </a:p>
          <a:p>
            <a:r>
              <a:rPr lang="zh-CN" altLang="en-US" sz="2800" b="1">
                <a:solidFill>
                  <a:srgbClr val="FF0000"/>
                </a:solidFill>
                <a:latin typeface="Arial" charset="0"/>
              </a:rPr>
              <a:t>三低</a:t>
            </a:r>
            <a:r>
              <a:rPr lang="en-US" altLang="zh-CN" sz="2800" b="1">
                <a:solidFill>
                  <a:srgbClr val="FF0000"/>
                </a:solidFill>
                <a:latin typeface="Arial" charset="0"/>
              </a:rPr>
              <a:t>——</a:t>
            </a:r>
            <a:r>
              <a:rPr lang="zh-CN" altLang="en-US" sz="2800" b="1">
                <a:solidFill>
                  <a:srgbClr val="FF0000"/>
                </a:solidFill>
                <a:latin typeface="Arial" charset="0"/>
              </a:rPr>
              <a:t>低油、低盐、低糖；</a:t>
            </a:r>
            <a:r>
              <a:rPr lang="zh-CN" altLang="en-US" sz="2800">
                <a:solidFill>
                  <a:srgbClr val="FF0000"/>
                </a:solidFill>
                <a:latin typeface="Arial" charset="0"/>
              </a:rPr>
              <a:t> </a:t>
            </a:r>
            <a:endParaRPr lang="zh-CN" altLang="en-US" sz="2800" b="1">
              <a:solidFill>
                <a:srgbClr val="FF0000"/>
              </a:solidFill>
              <a:latin typeface="Arial" charset="0"/>
            </a:endParaRPr>
          </a:p>
          <a:p>
            <a:pPr eaLnBrk="0" hangingPunct="0"/>
            <a:endParaRPr lang="en-US" altLang="zh-CN" sz="2800">
              <a:solidFill>
                <a:srgbClr val="FF00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新泰市协庄学校 李贞彬</a:t>
            </a:r>
          </a:p>
        </p:txBody>
      </p:sp>
      <p:pic>
        <p:nvPicPr>
          <p:cNvPr id="32772" name="Picture 4" descr="xinsimple_052050418090425923405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241300"/>
            <a:ext cx="3868738" cy="2892425"/>
          </a:xfrm>
          <a:prstGeom prst="rect">
            <a:avLst/>
          </a:prstGeom>
          <a:noFill/>
        </p:spPr>
      </p:pic>
      <p:pic>
        <p:nvPicPr>
          <p:cNvPr id="32773" name="Picture 1026" descr="E:\My Pictures\我的靓图片\消化和吸收\没有吃早餐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0400" y="3351213"/>
            <a:ext cx="5486400" cy="350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4" name="AutoShape 6"/>
          <p:cNvSpPr>
            <a:spLocks noChangeArrowheads="1"/>
          </p:cNvSpPr>
          <p:nvPr/>
        </p:nvSpPr>
        <p:spPr bwMode="auto">
          <a:xfrm>
            <a:off x="3352800" y="2895600"/>
            <a:ext cx="4114800" cy="1295400"/>
          </a:xfrm>
          <a:prstGeom prst="cloudCallout">
            <a:avLst>
              <a:gd name="adj1" fmla="val -43750"/>
              <a:gd name="adj2" fmla="val 70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zh-CN" altLang="en-US" sz="2000">
                <a:latin typeface="Arial" charset="0"/>
              </a:rPr>
              <a:t>考好了，妈妈带我去吃</a:t>
            </a:r>
          </a:p>
          <a:p>
            <a:pPr algn="ctr"/>
            <a:r>
              <a:rPr lang="zh-CN" altLang="en-US" sz="2000">
                <a:latin typeface="Arial" charset="0"/>
              </a:rPr>
              <a:t>肯德基</a:t>
            </a:r>
          </a:p>
        </p:txBody>
      </p:sp>
      <p:pic>
        <p:nvPicPr>
          <p:cNvPr id="32775" name="Picture 7" descr="shu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395663"/>
            <a:ext cx="3305175" cy="32527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609600" y="1722438"/>
            <a:ext cx="6969125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85698" anchor="ctr">
            <a:spAutoFit/>
          </a:bodyPr>
          <a:lstStyle/>
          <a:p>
            <a:r>
              <a:rPr lang="en-US" altLang="zh-CN" sz="2400">
                <a:latin typeface="Arial" charset="0"/>
              </a:rPr>
              <a:t>“</a:t>
            </a:r>
            <a:r>
              <a:rPr lang="zh-CN" altLang="en-US" sz="2400">
                <a:latin typeface="Arial" charset="0"/>
              </a:rPr>
              <a:t>洋快餐”具有三高（高热量、高脂肪、高蛋白质）</a:t>
            </a:r>
          </a:p>
          <a:p>
            <a:endParaRPr lang="zh-CN" altLang="en-US" sz="2400">
              <a:latin typeface="Arial" charset="0"/>
            </a:endParaRPr>
          </a:p>
          <a:p>
            <a:r>
              <a:rPr lang="zh-CN" altLang="en-US" sz="2400">
                <a:latin typeface="Arial" charset="0"/>
              </a:rPr>
              <a:t>              三低（低矿物质、低维生素和低膳食纤维）</a:t>
            </a: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457200" y="423863"/>
            <a:ext cx="6172200" cy="201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2800">
                <a:solidFill>
                  <a:srgbClr val="FF3300"/>
                </a:solidFill>
                <a:latin typeface="Arial" charset="0"/>
              </a:rPr>
              <a:t>“</a:t>
            </a:r>
            <a:r>
              <a:rPr lang="zh-CN" altLang="en-US" sz="2800">
                <a:solidFill>
                  <a:srgbClr val="FF3300"/>
                </a:solidFill>
                <a:latin typeface="Arial" charset="0"/>
              </a:rPr>
              <a:t>能量炸弹”</a:t>
            </a:r>
            <a:r>
              <a:rPr lang="en-US" altLang="zh-CN" sz="2800">
                <a:solidFill>
                  <a:srgbClr val="FF3300"/>
                </a:solidFill>
                <a:latin typeface="Arial" charset="0"/>
              </a:rPr>
              <a:t>———“</a:t>
            </a:r>
            <a:r>
              <a:rPr lang="zh-CN" altLang="en-US" sz="2800">
                <a:solidFill>
                  <a:srgbClr val="FF3300"/>
                </a:solidFill>
                <a:latin typeface="Arial" charset="0"/>
              </a:rPr>
              <a:t>洋快餐”</a:t>
            </a:r>
          </a:p>
          <a:p>
            <a:endParaRPr lang="zh-CN" altLang="en-US" sz="2800">
              <a:solidFill>
                <a:srgbClr val="FF3300"/>
              </a:solidFill>
              <a:latin typeface="Arial" charset="0"/>
            </a:endParaRPr>
          </a:p>
          <a:p>
            <a:endParaRPr lang="zh-CN" altLang="en-US" sz="2800">
              <a:solidFill>
                <a:srgbClr val="FF3300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 altLang="zh-CN" sz="2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762000" y="3429000"/>
            <a:ext cx="7070725" cy="298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Arial" charset="0"/>
              </a:rPr>
              <a:t>合理膳食之三高三低：</a:t>
            </a:r>
          </a:p>
          <a:p>
            <a:r>
              <a:rPr lang="zh-CN" altLang="en-US" sz="2800" b="1">
                <a:solidFill>
                  <a:srgbClr val="FF0000"/>
                </a:solidFill>
                <a:latin typeface="Arial" charset="0"/>
              </a:rPr>
              <a:t> </a:t>
            </a:r>
          </a:p>
          <a:p>
            <a:r>
              <a:rPr lang="zh-CN" altLang="en-US" sz="2800" b="1">
                <a:solidFill>
                  <a:srgbClr val="FF0000"/>
                </a:solidFill>
                <a:latin typeface="Arial" charset="0"/>
              </a:rPr>
              <a:t>三高</a:t>
            </a:r>
            <a:r>
              <a:rPr lang="en-US" altLang="zh-CN" sz="2800" b="1">
                <a:solidFill>
                  <a:srgbClr val="FF0000"/>
                </a:solidFill>
                <a:latin typeface="Arial" charset="0"/>
              </a:rPr>
              <a:t>——</a:t>
            </a:r>
            <a:r>
              <a:rPr lang="zh-CN" altLang="en-US" sz="2800" b="1">
                <a:solidFill>
                  <a:srgbClr val="FF0000"/>
                </a:solidFill>
                <a:latin typeface="Arial" charset="0"/>
              </a:rPr>
              <a:t>高蛋白、高维生素、高食物纤维；</a:t>
            </a:r>
          </a:p>
          <a:p>
            <a:endParaRPr lang="zh-CN" altLang="en-US" sz="2800" b="1">
              <a:solidFill>
                <a:srgbClr val="FF0000"/>
              </a:solidFill>
              <a:latin typeface="Arial" charset="0"/>
            </a:endParaRPr>
          </a:p>
          <a:p>
            <a:endParaRPr lang="zh-CN" altLang="en-US" sz="2800" b="1">
              <a:solidFill>
                <a:srgbClr val="FF0000"/>
              </a:solidFill>
              <a:latin typeface="Arial" charset="0"/>
            </a:endParaRPr>
          </a:p>
          <a:p>
            <a:r>
              <a:rPr lang="zh-CN" altLang="en-US" sz="2800" b="1">
                <a:solidFill>
                  <a:srgbClr val="FF0000"/>
                </a:solidFill>
                <a:latin typeface="Arial" charset="0"/>
              </a:rPr>
              <a:t>三低</a:t>
            </a:r>
            <a:r>
              <a:rPr lang="en-US" altLang="zh-CN" sz="2800" b="1">
                <a:solidFill>
                  <a:srgbClr val="FF0000"/>
                </a:solidFill>
                <a:latin typeface="Arial" charset="0"/>
              </a:rPr>
              <a:t>——</a:t>
            </a:r>
            <a:r>
              <a:rPr lang="zh-CN" altLang="en-US" sz="2800" b="1">
                <a:solidFill>
                  <a:srgbClr val="FF0000"/>
                </a:solidFill>
                <a:latin typeface="Arial" charset="0"/>
              </a:rPr>
              <a:t>低油、低盐、低糖；</a:t>
            </a:r>
            <a:r>
              <a:rPr lang="zh-CN" altLang="en-US" sz="2800">
                <a:solidFill>
                  <a:srgbClr val="FF0000"/>
                </a:solidFill>
                <a:latin typeface="Arial" charset="0"/>
              </a:rPr>
              <a:t> </a:t>
            </a:r>
            <a:endParaRPr lang="zh-CN" altLang="en-US" sz="2800" b="1">
              <a:solidFill>
                <a:srgbClr val="FF0000"/>
              </a:solidFill>
              <a:latin typeface="Arial" charset="0"/>
            </a:endParaRPr>
          </a:p>
          <a:p>
            <a:pPr eaLnBrk="0" hangingPunct="0"/>
            <a:endParaRPr lang="en-US" altLang="zh-CN" sz="2800">
              <a:solidFill>
                <a:srgbClr val="FF00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2" name="Picture 4" descr="fe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971800"/>
            <a:ext cx="3200400" cy="3429000"/>
          </a:xfrm>
          <a:prstGeom prst="rect">
            <a:avLst/>
          </a:prstGeom>
          <a:noFill/>
        </p:spPr>
      </p:pic>
      <p:pic>
        <p:nvPicPr>
          <p:cNvPr id="37893" name="Picture 5" descr="feipa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2895600"/>
            <a:ext cx="3335338" cy="3810000"/>
          </a:xfrm>
          <a:prstGeom prst="rect">
            <a:avLst/>
          </a:prstGeom>
          <a:noFill/>
        </p:spPr>
      </p:pic>
      <p:sp>
        <p:nvSpPr>
          <p:cNvPr id="37896" name="AutoShape 8"/>
          <p:cNvSpPr>
            <a:spLocks noChangeArrowheads="1"/>
          </p:cNvSpPr>
          <p:nvPr/>
        </p:nvSpPr>
        <p:spPr bwMode="auto">
          <a:xfrm>
            <a:off x="1066800" y="457200"/>
            <a:ext cx="7467600" cy="2133600"/>
          </a:xfrm>
          <a:prstGeom prst="irregularSeal2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CN" altLang="en-US" sz="3200">
                <a:latin typeface="Arial" charset="0"/>
              </a:rPr>
              <a:t>他们营养过剩了？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WordArt 4"/>
          <p:cNvSpPr>
            <a:spLocks noChangeArrowheads="1" noChangeShapeType="1" noTextEdit="1"/>
          </p:cNvSpPr>
          <p:nvPr/>
        </p:nvSpPr>
        <p:spPr bwMode="auto">
          <a:xfrm>
            <a:off x="381000" y="304800"/>
            <a:ext cx="1857375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48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隶书"/>
              </a:rPr>
              <a:t>活动：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2590800" y="381000"/>
            <a:ext cx="46720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3200" b="1">
                <a:solidFill>
                  <a:schemeClr val="bg1"/>
                </a:solidFill>
                <a:latin typeface="Arial" charset="0"/>
                <a:ea typeface="黑体" pitchFamily="2" charset="-122"/>
              </a:rPr>
              <a:t>设计一份营养合理的食谱</a:t>
            </a:r>
          </a:p>
        </p:txBody>
      </p:sp>
      <p:graphicFrame>
        <p:nvGraphicFramePr>
          <p:cNvPr id="18468" name="Group 36"/>
          <p:cNvGraphicFramePr>
            <a:graphicFrameLocks noGrp="1"/>
          </p:cNvGraphicFramePr>
          <p:nvPr/>
        </p:nvGraphicFramePr>
        <p:xfrm>
          <a:off x="1295400" y="1066800"/>
          <a:ext cx="6477000" cy="4413251"/>
        </p:xfrm>
        <a:graphic>
          <a:graphicData uri="http://schemas.openxmlformats.org/drawingml/2006/table">
            <a:tbl>
              <a:tblPr/>
              <a:tblGrid>
                <a:gridCol w="215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9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00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zh-CN" sz="4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oudy Old Style"/>
                          <a:ea typeface="隶书" pitchFamily="49" charset="-122"/>
                        </a:rPr>
                        <a:t>  </a:t>
                      </a:r>
                      <a:r>
                        <a:rPr kumimoji="0" lang="zh-CN" altLang="en-US" sz="4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oudy Old Style"/>
                          <a:ea typeface="隶书" pitchFamily="49" charset="-122"/>
                        </a:rPr>
                        <a:t>早餐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zh-CN" sz="4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oudy Old Style"/>
                          <a:ea typeface="隶书" pitchFamily="49" charset="-122"/>
                        </a:rPr>
                        <a:t>  </a:t>
                      </a:r>
                      <a:r>
                        <a:rPr kumimoji="0" lang="zh-CN" altLang="en-US" sz="4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oudy Old Style"/>
                          <a:ea typeface="隶书" pitchFamily="49" charset="-122"/>
                        </a:rPr>
                        <a:t>午餐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zh-CN" sz="4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oudy Old Style"/>
                          <a:ea typeface="隶书" pitchFamily="49" charset="-122"/>
                        </a:rPr>
                        <a:t>  </a:t>
                      </a:r>
                      <a:r>
                        <a:rPr kumimoji="0" lang="zh-CN" altLang="en-US" sz="4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oudy Old Style"/>
                          <a:ea typeface="隶书" pitchFamily="49" charset="-122"/>
                        </a:rPr>
                        <a:t>晚餐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4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zh-CN" altLang="en-US" sz="4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oudy Old Style"/>
                          <a:ea typeface="华文行楷" pitchFamily="2" charset="-122"/>
                        </a:rPr>
                        <a:t>油条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zh-CN" altLang="en-US" sz="4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oudy Old Style"/>
                          <a:ea typeface="华文行楷" pitchFamily="2" charset="-122"/>
                        </a:rPr>
                        <a:t>米饭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zh-CN" altLang="en-US" sz="4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oudy Old Style"/>
                          <a:ea typeface="华文行楷" pitchFamily="2" charset="-122"/>
                        </a:rPr>
                        <a:t>馒头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2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zh-CN" altLang="en-US" sz="4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oudy Old Style"/>
                          <a:ea typeface="华文行楷" pitchFamily="2" charset="-122"/>
                        </a:rPr>
                        <a:t>牛奶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zh-CN" altLang="en-US" sz="4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oudy Old Style"/>
                          <a:ea typeface="华文行楷" pitchFamily="2" charset="-122"/>
                        </a:rPr>
                        <a:t>排骨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r>
                        <a:rPr kumimoji="0" lang="zh-CN" altLang="en-US" sz="4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oudy Old Style"/>
                          <a:ea typeface="华文行楷" pitchFamily="2" charset="-122"/>
                        </a:rPr>
                        <a:t>炸鱼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3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oudy Old Style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oudy Old Style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oudy Old Style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3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oudy Old Style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oudy Old Style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 2" pitchFamily="18" charset="2"/>
                        <a:buNone/>
                        <a:tabLst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oudy Old Style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8469" name="Text Box 37"/>
          <p:cNvSpPr txBox="1">
            <a:spLocks noChangeArrowheads="1"/>
          </p:cNvSpPr>
          <p:nvPr/>
        </p:nvSpPr>
        <p:spPr bwMode="auto">
          <a:xfrm>
            <a:off x="1371600" y="3810000"/>
            <a:ext cx="2012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3600">
                <a:solidFill>
                  <a:srgbClr val="FF9933"/>
                </a:solidFill>
                <a:latin typeface="Arial" charset="0"/>
                <a:ea typeface="隶书" pitchFamily="49" charset="-122"/>
              </a:rPr>
              <a:t>香菇油菜</a:t>
            </a:r>
          </a:p>
        </p:txBody>
      </p:sp>
      <p:sp>
        <p:nvSpPr>
          <p:cNvPr id="18470" name="Text Box 38"/>
          <p:cNvSpPr txBox="1">
            <a:spLocks noChangeArrowheads="1"/>
          </p:cNvSpPr>
          <p:nvPr/>
        </p:nvSpPr>
        <p:spPr bwMode="auto">
          <a:xfrm>
            <a:off x="1295400" y="4724400"/>
            <a:ext cx="2216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3200">
                <a:solidFill>
                  <a:srgbClr val="FF9933"/>
                </a:solidFill>
                <a:latin typeface="Arial" charset="0"/>
                <a:ea typeface="隶书" pitchFamily="49" charset="-122"/>
              </a:rPr>
              <a:t>椒盐花生米</a:t>
            </a:r>
          </a:p>
        </p:txBody>
      </p:sp>
      <p:sp>
        <p:nvSpPr>
          <p:cNvPr id="18471" name="Text Box 39"/>
          <p:cNvSpPr txBox="1">
            <a:spLocks noChangeArrowheads="1"/>
          </p:cNvSpPr>
          <p:nvPr/>
        </p:nvSpPr>
        <p:spPr bwMode="auto">
          <a:xfrm>
            <a:off x="3352800" y="3886200"/>
            <a:ext cx="2216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3200">
                <a:solidFill>
                  <a:srgbClr val="FF9933"/>
                </a:solidFill>
                <a:latin typeface="Arial" charset="0"/>
                <a:ea typeface="隶书" pitchFamily="49" charset="-122"/>
              </a:rPr>
              <a:t>番茄炒鸡蛋</a:t>
            </a:r>
          </a:p>
        </p:txBody>
      </p:sp>
      <p:sp>
        <p:nvSpPr>
          <p:cNvPr id="18472" name="Text Box 40"/>
          <p:cNvSpPr txBox="1">
            <a:spLocks noChangeArrowheads="1"/>
          </p:cNvSpPr>
          <p:nvPr/>
        </p:nvSpPr>
        <p:spPr bwMode="auto">
          <a:xfrm>
            <a:off x="5638800" y="4724400"/>
            <a:ext cx="2216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3200">
                <a:solidFill>
                  <a:srgbClr val="FF9933"/>
                </a:solidFill>
                <a:latin typeface="Arial" charset="0"/>
                <a:ea typeface="隶书" pitchFamily="49" charset="-122"/>
              </a:rPr>
              <a:t>豆皮拌黄瓜</a:t>
            </a:r>
          </a:p>
        </p:txBody>
      </p:sp>
      <p:sp>
        <p:nvSpPr>
          <p:cNvPr id="18473" name="Text Box 41"/>
          <p:cNvSpPr txBox="1">
            <a:spLocks noChangeArrowheads="1"/>
          </p:cNvSpPr>
          <p:nvPr/>
        </p:nvSpPr>
        <p:spPr bwMode="auto">
          <a:xfrm>
            <a:off x="5638800" y="3886200"/>
            <a:ext cx="2012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3600">
                <a:solidFill>
                  <a:srgbClr val="FF9933"/>
                </a:solidFill>
                <a:latin typeface="Arial" charset="0"/>
                <a:ea typeface="隶书" pitchFamily="49" charset="-122"/>
              </a:rPr>
              <a:t>小米稀饭</a:t>
            </a:r>
          </a:p>
        </p:txBody>
      </p:sp>
      <p:sp>
        <p:nvSpPr>
          <p:cNvPr id="18474" name="Text Box 42"/>
          <p:cNvSpPr txBox="1">
            <a:spLocks noChangeArrowheads="1"/>
          </p:cNvSpPr>
          <p:nvPr/>
        </p:nvSpPr>
        <p:spPr bwMode="auto">
          <a:xfrm>
            <a:off x="3429000" y="4724400"/>
            <a:ext cx="2216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3200">
                <a:solidFill>
                  <a:srgbClr val="FF9933"/>
                </a:solidFill>
                <a:latin typeface="Arial" charset="0"/>
                <a:ea typeface="隶书" pitchFamily="49" charset="-122"/>
              </a:rPr>
              <a:t>紫菜海米汤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8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8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69" grpId="0"/>
      <p:bldP spid="18470" grpId="0"/>
      <p:bldP spid="18471" grpId="0"/>
      <p:bldP spid="18472" grpId="0"/>
      <p:bldP spid="18473" grpId="0"/>
      <p:bldP spid="1847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609600" y="3124200"/>
            <a:ext cx="5943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800">
                <a:latin typeface="Arial" charset="0"/>
              </a:rPr>
              <a:t>什么都吃，适量而止</a:t>
            </a:r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304800" y="990600"/>
            <a:ext cx="739298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2800">
                <a:latin typeface="Arial" charset="0"/>
              </a:rPr>
              <a:t>       </a:t>
            </a:r>
            <a:r>
              <a:rPr lang="zh-CN" altLang="en-US" sz="2800">
                <a:latin typeface="Arial" charset="0"/>
              </a:rPr>
              <a:t>现代人健康的四大基石，就是“合理膳食，</a:t>
            </a:r>
          </a:p>
          <a:p>
            <a:r>
              <a:rPr lang="zh-CN" altLang="en-US" sz="2800">
                <a:latin typeface="Arial" charset="0"/>
              </a:rPr>
              <a:t>适量运动，戒烟限酒，心理平衡”。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新泰市协庄学校 李贞彬</a:t>
            </a:r>
          </a:p>
        </p:txBody>
      </p:sp>
      <p:sp>
        <p:nvSpPr>
          <p:cNvPr id="22533" name="WordArt 5">
            <a:hlinkClick r:id="" action="ppaction://hlinkshowjump?jump=nextslide"/>
          </p:cNvPr>
          <p:cNvSpPr>
            <a:spLocks noChangeArrowheads="1" noChangeShapeType="1" noTextEdit="1"/>
          </p:cNvSpPr>
          <p:nvPr/>
        </p:nvSpPr>
        <p:spPr bwMode="auto">
          <a:xfrm>
            <a:off x="685800" y="457200"/>
            <a:ext cx="24765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4800" b="1" kern="10">
                <a:ln w="9525">
                  <a:solidFill>
                    <a:srgbClr val="0099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隶书"/>
              </a:rPr>
              <a:t>食品安全</a:t>
            </a:r>
          </a:p>
        </p:txBody>
      </p:sp>
      <p:pic>
        <p:nvPicPr>
          <p:cNvPr id="22534" name="Picture 6" descr="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1295400"/>
            <a:ext cx="2349500" cy="2438400"/>
          </a:xfrm>
          <a:prstGeom prst="rect">
            <a:avLst/>
          </a:prstGeom>
          <a:noFill/>
        </p:spPr>
      </p:pic>
      <p:pic>
        <p:nvPicPr>
          <p:cNvPr id="22535" name="Picture 7" descr="603879_47003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86400" y="1143000"/>
            <a:ext cx="3200400" cy="2779713"/>
          </a:xfrm>
          <a:prstGeom prst="rect">
            <a:avLst/>
          </a:prstGeom>
          <a:noFill/>
        </p:spPr>
      </p:pic>
      <p:pic>
        <p:nvPicPr>
          <p:cNvPr id="22536" name="Picture 8" descr="gonghai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3000" y="3733800"/>
            <a:ext cx="5029200" cy="2933700"/>
          </a:xfrm>
          <a:prstGeom prst="rect">
            <a:avLst/>
          </a:prstGeom>
          <a:noFill/>
        </p:spPr>
      </p:pic>
      <p:sp>
        <p:nvSpPr>
          <p:cNvPr id="22537" name="AutoShape 9"/>
          <p:cNvSpPr>
            <a:spLocks noChangeArrowheads="1"/>
          </p:cNvSpPr>
          <p:nvPr/>
        </p:nvSpPr>
        <p:spPr bwMode="auto">
          <a:xfrm>
            <a:off x="6781800" y="4191000"/>
            <a:ext cx="1295400" cy="1066800"/>
          </a:xfrm>
          <a:prstGeom prst="cloudCallout">
            <a:avLst>
              <a:gd name="adj1" fmla="val -75000"/>
              <a:gd name="adj2" fmla="val 9583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zh-CN" altLang="en-US" sz="2800" b="1">
                <a:latin typeface="Arial" charset="0"/>
                <a:ea typeface="黑体" pitchFamily="2" charset="-122"/>
              </a:rPr>
              <a:t>水俣病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09600" y="1524000"/>
            <a:ext cx="815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600" b="1">
                <a:solidFill>
                  <a:srgbClr val="009900"/>
                </a:solidFill>
                <a:latin typeface="Times New Roman" pitchFamily="18" charset="0"/>
                <a:ea typeface="华文行楷" pitchFamily="2" charset="-122"/>
              </a:rPr>
              <a:t>1</a:t>
            </a:r>
            <a:r>
              <a:rPr kumimoji="1" lang="zh-CN" altLang="en-US" sz="3600" b="1">
                <a:solidFill>
                  <a:srgbClr val="009900"/>
                </a:solidFill>
                <a:latin typeface="Times New Roman" pitchFamily="18" charset="0"/>
                <a:ea typeface="华文行楷" pitchFamily="2" charset="-122"/>
              </a:rPr>
              <a:t>、细菌性中毒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381000" y="381000"/>
            <a:ext cx="6324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4400" b="1">
                <a:solidFill>
                  <a:schemeClr val="accent2"/>
                </a:solidFill>
                <a:latin typeface="Times New Roman" pitchFamily="18" charset="0"/>
                <a:ea typeface="华文行楷" pitchFamily="2" charset="-122"/>
              </a:rPr>
              <a:t>食物中毒可分几类？</a:t>
            </a:r>
          </a:p>
        </p:txBody>
      </p:sp>
      <p:sp>
        <p:nvSpPr>
          <p:cNvPr id="23557" name="Text Box 5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1371600" y="3581400"/>
            <a:ext cx="6705600" cy="204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200" b="1">
                <a:latin typeface="Times New Roman" pitchFamily="18" charset="0"/>
                <a:ea typeface="华文行楷" pitchFamily="2" charset="-122"/>
              </a:rPr>
              <a:t>有毒动植物食物中毒   </a:t>
            </a:r>
          </a:p>
          <a:p>
            <a:pPr>
              <a:spcBef>
                <a:spcPct val="50000"/>
              </a:spcBef>
            </a:pPr>
            <a:r>
              <a:rPr kumimoji="1" lang="zh-CN" altLang="en-US" sz="3200" b="1">
                <a:latin typeface="Times New Roman" pitchFamily="18" charset="0"/>
                <a:ea typeface="华文行楷" pitchFamily="2" charset="-122"/>
              </a:rPr>
              <a:t> 化学性食物中毒      </a:t>
            </a:r>
          </a:p>
          <a:p>
            <a:pPr>
              <a:spcBef>
                <a:spcPct val="50000"/>
              </a:spcBef>
            </a:pPr>
            <a:r>
              <a:rPr kumimoji="1" lang="zh-CN" altLang="en-US" sz="3200" b="1">
                <a:latin typeface="Times New Roman" pitchFamily="18" charset="0"/>
                <a:ea typeface="华文行楷" pitchFamily="2" charset="-122"/>
              </a:rPr>
              <a:t>真菌中毒</a:t>
            </a: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609600" y="2932113"/>
            <a:ext cx="36496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600" b="1">
                <a:solidFill>
                  <a:srgbClr val="009900"/>
                </a:solidFill>
                <a:latin typeface="Arial" charset="0"/>
              </a:rPr>
              <a:t>2</a:t>
            </a:r>
            <a:r>
              <a:rPr kumimoji="1" lang="zh-CN" altLang="en-US" sz="3600" b="1">
                <a:solidFill>
                  <a:srgbClr val="009900"/>
                </a:solidFill>
                <a:latin typeface="Arial" charset="0"/>
              </a:rPr>
              <a:t>、非细菌性中毒</a:t>
            </a:r>
          </a:p>
        </p:txBody>
      </p:sp>
    </p:spTree>
  </p:cSld>
  <p:clrMapOvr>
    <a:masterClrMapping/>
  </p:clrMapOvr>
  <p:transition spd="slow">
    <p:split orient="vert"/>
    <p:sndAc>
      <p:stSnd>
        <p:snd r:embed="rId2" name="projcto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/>
      <p:bldP spid="23557" grpId="0"/>
      <p:bldP spid="2356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026" descr="E:\My Pictures\我的靓图片\消化和吸收\没有吃早餐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533400"/>
            <a:ext cx="6400800" cy="593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新泰市协庄学校 李贞彬</a:t>
            </a:r>
          </a:p>
        </p:txBody>
      </p:sp>
      <p:pic>
        <p:nvPicPr>
          <p:cNvPr id="24580" name="Picture 4" descr="6a22e824b7855b138644f9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0200" y="223838"/>
            <a:ext cx="3784600" cy="2574925"/>
          </a:xfrm>
          <a:prstGeom prst="rect">
            <a:avLst/>
          </a:prstGeom>
          <a:noFill/>
        </p:spPr>
      </p:pic>
      <p:pic>
        <p:nvPicPr>
          <p:cNvPr id="24581" name="Picture 5" descr="0db2c9caad2f5d66f31fe7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1850" y="928688"/>
            <a:ext cx="2546350" cy="1901825"/>
          </a:xfrm>
          <a:prstGeom prst="rect">
            <a:avLst/>
          </a:prstGeom>
          <a:noFill/>
        </p:spPr>
      </p:pic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5181600" y="3098800"/>
            <a:ext cx="1973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2000" b="1">
                <a:latin typeface="Arial" charset="0"/>
              </a:rPr>
              <a:t>河豚美味而有毒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517525" y="3121025"/>
            <a:ext cx="3506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2000" b="1">
                <a:latin typeface="Arial" charset="0"/>
              </a:rPr>
              <a:t>发芽土豆是常见食物中毒因素</a:t>
            </a:r>
          </a:p>
        </p:txBody>
      </p:sp>
      <p:pic>
        <p:nvPicPr>
          <p:cNvPr id="24584" name="Picture 8" descr="caae680942eafb8f2fddd45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6688" y="3754438"/>
            <a:ext cx="1905000" cy="2854325"/>
          </a:xfrm>
          <a:prstGeom prst="rect">
            <a:avLst/>
          </a:prstGeom>
          <a:noFill/>
        </p:spPr>
      </p:pic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2303463" y="3763963"/>
            <a:ext cx="488950" cy="209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zh-CN" altLang="en-US" sz="2000" b="1">
                <a:latin typeface="Arial" charset="0"/>
                <a:ea typeface="黑体" pitchFamily="2" charset="-122"/>
              </a:rPr>
              <a:t>毒蕈中毒危及生命</a:t>
            </a:r>
          </a:p>
        </p:txBody>
      </p:sp>
      <p:pic>
        <p:nvPicPr>
          <p:cNvPr id="24586" name="Picture 10" descr="884302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35325" y="3754438"/>
            <a:ext cx="2146300" cy="2854325"/>
          </a:xfrm>
          <a:prstGeom prst="rect">
            <a:avLst/>
          </a:prstGeom>
          <a:noFill/>
        </p:spPr>
      </p:pic>
      <p:pic>
        <p:nvPicPr>
          <p:cNvPr id="24587" name="Picture 11" descr="1KJGT2-5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391400" y="5105400"/>
            <a:ext cx="1752600" cy="175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584325" y="261938"/>
            <a:ext cx="445135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zh-CN" altLang="en-US" sz="4800" b="1">
                <a:latin typeface="Times New Roman" pitchFamily="18" charset="0"/>
                <a:ea typeface="华文行楷" pitchFamily="2" charset="-122"/>
              </a:rPr>
              <a:t>化学性食物中毒</a:t>
            </a:r>
          </a:p>
        </p:txBody>
      </p:sp>
      <p:pic>
        <p:nvPicPr>
          <p:cNvPr id="25605" name="Picture 5" descr="00508db286740aa025104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914400"/>
            <a:ext cx="3035300" cy="3035300"/>
          </a:xfrm>
          <a:prstGeom prst="rect">
            <a:avLst/>
          </a:prstGeom>
          <a:noFill/>
        </p:spPr>
      </p:pic>
      <p:pic>
        <p:nvPicPr>
          <p:cNvPr id="25606" name="Picture 6" descr="123138951635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1066800"/>
            <a:ext cx="3810000" cy="2857500"/>
          </a:xfrm>
          <a:prstGeom prst="rect">
            <a:avLst/>
          </a:prstGeom>
          <a:noFill/>
        </p:spPr>
      </p:pic>
      <p:pic>
        <p:nvPicPr>
          <p:cNvPr id="25607" name="Picture 7" descr="W02008123153785026110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14400" y="4038600"/>
            <a:ext cx="3505200" cy="2649538"/>
          </a:xfrm>
          <a:prstGeom prst="rect">
            <a:avLst/>
          </a:prstGeom>
          <a:noFill/>
        </p:spPr>
      </p:pic>
      <p:pic>
        <p:nvPicPr>
          <p:cNvPr id="25608" name="Picture 8" descr="20091018172500_132340285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48400" y="3886200"/>
            <a:ext cx="2233613" cy="297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新泰市协庄学校 李贞彬</a:t>
            </a:r>
          </a:p>
        </p:txBody>
      </p:sp>
      <p:pic>
        <p:nvPicPr>
          <p:cNvPr id="26628" name="Picture 4" descr="PicOnline_20091111170132_00e2be2e-abf3-406c-974a-19c8713b543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1613" y="0"/>
            <a:ext cx="6200775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0" y="304800"/>
            <a:ext cx="27003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latin typeface="Arial" charset="0"/>
              </a:rPr>
              <a:t>学生练习</a:t>
            </a:r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0" y="1219200"/>
            <a:ext cx="9144000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  <a:latin typeface="Arial" charset="0"/>
              </a:rPr>
              <a:t>1</a:t>
            </a:r>
            <a:r>
              <a:rPr lang="zh-CN" altLang="en-US" sz="2800" b="1">
                <a:solidFill>
                  <a:srgbClr val="0000FF"/>
                </a:solidFill>
                <a:latin typeface="Arial" charset="0"/>
              </a:rPr>
              <a:t>、</a:t>
            </a:r>
            <a:r>
              <a:rPr lang="zh-CN" altLang="en-US" sz="2800" b="1">
                <a:latin typeface="Arial" charset="0"/>
              </a:rPr>
              <a:t>合理营养指的是：（     ）</a:t>
            </a:r>
          </a:p>
          <a:p>
            <a:r>
              <a:rPr lang="zh-CN" altLang="en-US" sz="2800" b="1">
                <a:latin typeface="Arial" charset="0"/>
              </a:rPr>
              <a:t>   </a:t>
            </a:r>
            <a:r>
              <a:rPr lang="en-US" altLang="zh-CN" sz="2800" b="1">
                <a:latin typeface="Arial" charset="0"/>
              </a:rPr>
              <a:t>A</a:t>
            </a:r>
            <a:r>
              <a:rPr lang="zh-CN" altLang="en-US" sz="2800" b="1">
                <a:latin typeface="Arial" charset="0"/>
              </a:rPr>
              <a:t>、多吃一些对人体提供能量的糖类食品。</a:t>
            </a:r>
          </a:p>
          <a:p>
            <a:r>
              <a:rPr lang="zh-CN" altLang="en-US" sz="2800" b="1">
                <a:latin typeface="Arial" charset="0"/>
              </a:rPr>
              <a:t>   </a:t>
            </a:r>
            <a:r>
              <a:rPr lang="en-US" altLang="zh-CN" sz="2800" b="1">
                <a:latin typeface="Arial" charset="0"/>
              </a:rPr>
              <a:t>B</a:t>
            </a:r>
            <a:r>
              <a:rPr lang="zh-CN" altLang="en-US" sz="2800" b="1">
                <a:latin typeface="Arial" charset="0"/>
              </a:rPr>
              <a:t>、多吃一些富含蛋白质的食品。</a:t>
            </a:r>
          </a:p>
          <a:p>
            <a:r>
              <a:rPr lang="zh-CN" altLang="en-US" sz="2800" b="1">
                <a:latin typeface="Arial" charset="0"/>
              </a:rPr>
              <a:t>   </a:t>
            </a:r>
            <a:r>
              <a:rPr lang="en-US" altLang="zh-CN" sz="2800" b="1">
                <a:latin typeface="Arial" charset="0"/>
              </a:rPr>
              <a:t>C</a:t>
            </a:r>
            <a:r>
              <a:rPr lang="zh-CN" altLang="en-US" sz="2800" b="1">
                <a:latin typeface="Arial" charset="0"/>
              </a:rPr>
              <a:t>、均衡地摄入五类食物，比例合适，搭配合理。</a:t>
            </a:r>
          </a:p>
          <a:p>
            <a:r>
              <a:rPr lang="zh-CN" altLang="en-US" sz="2800" b="1">
                <a:latin typeface="Arial" charset="0"/>
              </a:rPr>
              <a:t>   </a:t>
            </a:r>
            <a:r>
              <a:rPr lang="en-US" altLang="zh-CN" sz="2800" b="1">
                <a:latin typeface="Arial" charset="0"/>
              </a:rPr>
              <a:t>D</a:t>
            </a:r>
            <a:r>
              <a:rPr lang="zh-CN" altLang="en-US" sz="2800" b="1">
                <a:latin typeface="Arial" charset="0"/>
              </a:rPr>
              <a:t>、以肉、蛋、奶和水果为主。</a:t>
            </a:r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3810000" y="1219200"/>
            <a:ext cx="7921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Arial" charset="0"/>
              </a:rPr>
              <a:t>C</a:t>
            </a:r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0" y="4114800"/>
            <a:ext cx="91440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  <a:latin typeface="Arial" charset="0"/>
              </a:rPr>
              <a:t>2</a:t>
            </a:r>
            <a:r>
              <a:rPr lang="zh-CN" altLang="en-US" sz="2800" b="1">
                <a:solidFill>
                  <a:srgbClr val="0000FF"/>
                </a:solidFill>
                <a:latin typeface="Arial" charset="0"/>
              </a:rPr>
              <a:t>、</a:t>
            </a:r>
            <a:r>
              <a:rPr lang="zh-CN" altLang="en-US" sz="2800" b="1">
                <a:latin typeface="Arial" charset="0"/>
              </a:rPr>
              <a:t>绿色食品指的是：（     ） </a:t>
            </a:r>
          </a:p>
          <a:p>
            <a:r>
              <a:rPr lang="zh-CN" altLang="en-US" sz="2800" b="1">
                <a:latin typeface="Arial" charset="0"/>
              </a:rPr>
              <a:t>   </a:t>
            </a:r>
            <a:r>
              <a:rPr lang="en-US" altLang="zh-CN" sz="2800" b="1">
                <a:latin typeface="Arial" charset="0"/>
              </a:rPr>
              <a:t>A</a:t>
            </a:r>
            <a:r>
              <a:rPr lang="zh-CN" altLang="en-US" sz="2800" b="1">
                <a:latin typeface="Arial" charset="0"/>
              </a:rPr>
              <a:t>、新鲜的食品        </a:t>
            </a:r>
            <a:r>
              <a:rPr lang="en-US" altLang="zh-CN" sz="2800" b="1">
                <a:latin typeface="Arial" charset="0"/>
              </a:rPr>
              <a:t>B</a:t>
            </a:r>
            <a:r>
              <a:rPr lang="zh-CN" altLang="en-US" sz="2800" b="1">
                <a:latin typeface="Arial" charset="0"/>
              </a:rPr>
              <a:t>、无污染、安全、优质的食品</a:t>
            </a:r>
          </a:p>
          <a:p>
            <a:r>
              <a:rPr lang="zh-CN" altLang="en-US" sz="2800" b="1">
                <a:latin typeface="Arial" charset="0"/>
              </a:rPr>
              <a:t>   </a:t>
            </a:r>
            <a:r>
              <a:rPr lang="en-US" altLang="zh-CN" sz="2800" b="1">
                <a:latin typeface="Arial" charset="0"/>
              </a:rPr>
              <a:t>C</a:t>
            </a:r>
            <a:r>
              <a:rPr lang="zh-CN" altLang="en-US" sz="2800" b="1">
                <a:latin typeface="Arial" charset="0"/>
              </a:rPr>
              <a:t>、绿颜色的食品     </a:t>
            </a:r>
            <a:r>
              <a:rPr lang="en-US" altLang="zh-CN" sz="2800" b="1">
                <a:latin typeface="Arial" charset="0"/>
              </a:rPr>
              <a:t>D</a:t>
            </a:r>
            <a:r>
              <a:rPr lang="zh-CN" altLang="en-US" sz="2800" b="1">
                <a:latin typeface="Arial" charset="0"/>
              </a:rPr>
              <a:t>、营养价值高的食品</a:t>
            </a:r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3886200" y="4114800"/>
            <a:ext cx="7921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Arial" charset="0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4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7" grpId="0"/>
      <p:bldP spid="44038" grpId="0"/>
      <p:bldP spid="44039" grpId="0"/>
      <p:bldP spid="44040" grpId="0"/>
      <p:bldP spid="4404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0" y="404813"/>
            <a:ext cx="9144000" cy="222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  <a:latin typeface="Arial" charset="0"/>
              </a:rPr>
              <a:t>3</a:t>
            </a:r>
            <a:r>
              <a:rPr lang="zh-CN" altLang="en-US" sz="2800" b="1">
                <a:solidFill>
                  <a:srgbClr val="0000FF"/>
                </a:solidFill>
                <a:latin typeface="Arial" charset="0"/>
              </a:rPr>
              <a:t>、</a:t>
            </a:r>
            <a:r>
              <a:rPr lang="zh-CN" altLang="en-US" sz="2800" b="1">
                <a:latin typeface="Arial" charset="0"/>
              </a:rPr>
              <a:t>要做到合理营养，在我们每天的食物中，下面哪类的</a:t>
            </a:r>
          </a:p>
          <a:p>
            <a:r>
              <a:rPr lang="zh-CN" altLang="en-US" sz="2800" b="1">
                <a:latin typeface="Arial" charset="0"/>
              </a:rPr>
              <a:t>      食物应该摄入最多？ （     ）   ① 植物油 ② 米饭</a:t>
            </a:r>
          </a:p>
          <a:p>
            <a:r>
              <a:rPr lang="zh-CN" altLang="en-US" sz="2800" b="1">
                <a:latin typeface="Arial" charset="0"/>
              </a:rPr>
              <a:t>      ③ 玉米 ④ 鱼 ⑤ 苹果 ⑥ 猪肉 ⑦ 面包 ⑧ 牛奶</a:t>
            </a:r>
          </a:p>
          <a:p>
            <a:r>
              <a:rPr lang="zh-CN" altLang="en-US" sz="2800" b="1">
                <a:latin typeface="Arial" charset="0"/>
              </a:rPr>
              <a:t>   </a:t>
            </a:r>
            <a:r>
              <a:rPr lang="en-US" altLang="zh-CN" sz="2800" b="1">
                <a:latin typeface="Arial" charset="0"/>
              </a:rPr>
              <a:t>A</a:t>
            </a:r>
            <a:r>
              <a:rPr lang="zh-CN" altLang="en-US" sz="2800" b="1">
                <a:latin typeface="Arial" charset="0"/>
              </a:rPr>
              <a:t>、②③⑦                </a:t>
            </a:r>
            <a:r>
              <a:rPr lang="en-US" altLang="zh-CN" sz="2800" b="1">
                <a:latin typeface="Arial" charset="0"/>
              </a:rPr>
              <a:t>B</a:t>
            </a:r>
            <a:r>
              <a:rPr lang="zh-CN" altLang="en-US" sz="2800" b="1">
                <a:latin typeface="Arial" charset="0"/>
              </a:rPr>
              <a:t>、①③④⑥</a:t>
            </a:r>
          </a:p>
          <a:p>
            <a:r>
              <a:rPr lang="zh-CN" altLang="en-US" sz="2800" b="1">
                <a:latin typeface="Arial" charset="0"/>
              </a:rPr>
              <a:t>   </a:t>
            </a:r>
            <a:r>
              <a:rPr lang="en-US" altLang="zh-CN" sz="2800" b="1">
                <a:latin typeface="Arial" charset="0"/>
              </a:rPr>
              <a:t>C</a:t>
            </a:r>
            <a:r>
              <a:rPr lang="zh-CN" altLang="en-US" sz="2800" b="1">
                <a:latin typeface="Arial" charset="0"/>
              </a:rPr>
              <a:t>、③⑤⑥⑧            </a:t>
            </a:r>
            <a:r>
              <a:rPr lang="en-US" altLang="zh-CN" sz="2800" b="1">
                <a:latin typeface="Arial" charset="0"/>
              </a:rPr>
              <a:t>D</a:t>
            </a:r>
            <a:r>
              <a:rPr lang="zh-CN" altLang="en-US" sz="2800" b="1">
                <a:latin typeface="Arial" charset="0"/>
              </a:rPr>
              <a:t>、①④⑦⑧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4356100" y="822325"/>
            <a:ext cx="7921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Arial" charset="0"/>
              </a:rPr>
              <a:t>A</a:t>
            </a:r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0" y="2708275"/>
            <a:ext cx="91440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  <a:latin typeface="Arial" charset="0"/>
              </a:rPr>
              <a:t>4</a:t>
            </a:r>
            <a:r>
              <a:rPr lang="zh-CN" altLang="en-US" sz="2800" b="1">
                <a:solidFill>
                  <a:srgbClr val="0000FF"/>
                </a:solidFill>
                <a:latin typeface="Arial" charset="0"/>
              </a:rPr>
              <a:t>、</a:t>
            </a:r>
            <a:r>
              <a:rPr lang="zh-CN" altLang="en-US" sz="2800" b="1">
                <a:latin typeface="Arial" charset="0"/>
              </a:rPr>
              <a:t>下列做法中，未注意到食品安全的是：（     ）</a:t>
            </a:r>
          </a:p>
          <a:p>
            <a:r>
              <a:rPr lang="zh-CN" altLang="en-US" sz="2800" b="1">
                <a:latin typeface="Arial" charset="0"/>
              </a:rPr>
              <a:t>   </a:t>
            </a:r>
            <a:r>
              <a:rPr lang="en-US" altLang="zh-CN" sz="2800" b="1">
                <a:latin typeface="Arial" charset="0"/>
              </a:rPr>
              <a:t>A</a:t>
            </a:r>
            <a:r>
              <a:rPr lang="zh-CN" altLang="en-US" sz="2800" b="1">
                <a:latin typeface="Arial" charset="0"/>
              </a:rPr>
              <a:t>、生产绿色食品              </a:t>
            </a:r>
            <a:r>
              <a:rPr lang="en-US" altLang="zh-CN" sz="2800" b="1">
                <a:latin typeface="Arial" charset="0"/>
              </a:rPr>
              <a:t>B</a:t>
            </a:r>
            <a:r>
              <a:rPr lang="zh-CN" altLang="en-US" sz="2800" b="1">
                <a:latin typeface="Arial" charset="0"/>
              </a:rPr>
              <a:t>、吃发芽的马铃薯</a:t>
            </a:r>
          </a:p>
          <a:p>
            <a:r>
              <a:rPr lang="zh-CN" altLang="en-US" sz="2800" b="1">
                <a:latin typeface="Arial" charset="0"/>
              </a:rPr>
              <a:t>   </a:t>
            </a:r>
            <a:r>
              <a:rPr lang="en-US" altLang="zh-CN" sz="2800" b="1">
                <a:latin typeface="Arial" charset="0"/>
              </a:rPr>
              <a:t>C</a:t>
            </a:r>
            <a:r>
              <a:rPr lang="zh-CN" altLang="en-US" sz="2800" b="1">
                <a:latin typeface="Arial" charset="0"/>
              </a:rPr>
              <a:t>、用清水浸泡、冲洗水果蔬菜 </a:t>
            </a:r>
          </a:p>
          <a:p>
            <a:r>
              <a:rPr lang="zh-CN" altLang="en-US" sz="2800" b="1">
                <a:latin typeface="Arial" charset="0"/>
              </a:rPr>
              <a:t>   </a:t>
            </a:r>
            <a:r>
              <a:rPr lang="en-US" altLang="zh-CN" sz="2800" b="1">
                <a:latin typeface="Arial" charset="0"/>
              </a:rPr>
              <a:t>D</a:t>
            </a:r>
            <a:r>
              <a:rPr lang="zh-CN" altLang="en-US" sz="2800" b="1">
                <a:latin typeface="Arial" charset="0"/>
              </a:rPr>
              <a:t>、买肉时看肉是否是检验合格的</a:t>
            </a:r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7092950" y="2708275"/>
            <a:ext cx="7921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Arial" charset="0"/>
              </a:rPr>
              <a:t>B</a:t>
            </a:r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0" y="4581525"/>
            <a:ext cx="91440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  <a:latin typeface="Arial" charset="0"/>
              </a:rPr>
              <a:t>5</a:t>
            </a:r>
            <a:r>
              <a:rPr lang="zh-CN" altLang="en-US" sz="2800" b="1">
                <a:solidFill>
                  <a:srgbClr val="0000FF"/>
                </a:solidFill>
                <a:latin typeface="Arial" charset="0"/>
              </a:rPr>
              <a:t>、</a:t>
            </a:r>
            <a:r>
              <a:rPr lang="zh-CN" altLang="en-US" sz="2800" b="1">
                <a:latin typeface="Arial" charset="0"/>
              </a:rPr>
              <a:t>艾迪为妈妈设计了一份午餐食谱：米饭、红烧鲫鱼、</a:t>
            </a:r>
          </a:p>
          <a:p>
            <a:r>
              <a:rPr lang="zh-CN" altLang="en-US" sz="2800" b="1">
                <a:latin typeface="Arial" charset="0"/>
              </a:rPr>
              <a:t>      葱炒鸡蛋</a:t>
            </a:r>
            <a:r>
              <a:rPr lang="en-US" altLang="zh-CN" sz="2800" b="1">
                <a:latin typeface="Arial" charset="0"/>
              </a:rPr>
              <a:t>.</a:t>
            </a:r>
            <a:r>
              <a:rPr lang="zh-CN" altLang="en-US" sz="2800" b="1">
                <a:latin typeface="Arial" charset="0"/>
              </a:rPr>
              <a:t>根据所学的生物学知识</a:t>
            </a:r>
            <a:r>
              <a:rPr lang="en-US" altLang="zh-CN" sz="2800" b="1">
                <a:latin typeface="Arial" charset="0"/>
              </a:rPr>
              <a:t>,</a:t>
            </a:r>
            <a:r>
              <a:rPr lang="zh-CN" altLang="en-US" sz="2800" b="1">
                <a:latin typeface="Arial" charset="0"/>
              </a:rPr>
              <a:t>你认为再添加下列</a:t>
            </a:r>
          </a:p>
          <a:p>
            <a:r>
              <a:rPr lang="zh-CN" altLang="en-US" sz="2800" b="1">
                <a:latin typeface="Arial" charset="0"/>
              </a:rPr>
              <a:t>      哪项后会使这份食谱的营养更合理</a:t>
            </a:r>
            <a:r>
              <a:rPr lang="en-US" altLang="zh-CN" sz="2800" b="1">
                <a:latin typeface="Arial" charset="0"/>
              </a:rPr>
              <a:t>?  </a:t>
            </a:r>
            <a:r>
              <a:rPr lang="zh-CN" altLang="en-US" sz="2800" b="1">
                <a:latin typeface="Arial" charset="0"/>
              </a:rPr>
              <a:t>（     ）</a:t>
            </a:r>
          </a:p>
          <a:p>
            <a:r>
              <a:rPr lang="zh-CN" altLang="en-US" sz="2800" b="1">
                <a:latin typeface="Arial" charset="0"/>
              </a:rPr>
              <a:t>   </a:t>
            </a:r>
            <a:r>
              <a:rPr lang="en-US" altLang="zh-CN" sz="2800" b="1">
                <a:latin typeface="Arial" charset="0"/>
              </a:rPr>
              <a:t>A</a:t>
            </a:r>
            <a:r>
              <a:rPr lang="zh-CN" altLang="en-US" sz="2800" b="1">
                <a:latin typeface="Arial" charset="0"/>
              </a:rPr>
              <a:t>、素炒豆角   </a:t>
            </a:r>
            <a:r>
              <a:rPr lang="en-US" altLang="zh-CN" sz="2800" b="1">
                <a:latin typeface="Arial" charset="0"/>
              </a:rPr>
              <a:t>B</a:t>
            </a:r>
            <a:r>
              <a:rPr lang="zh-CN" altLang="en-US" sz="2800" b="1">
                <a:latin typeface="Arial" charset="0"/>
              </a:rPr>
              <a:t>、牛奶</a:t>
            </a:r>
            <a:r>
              <a:rPr lang="en-US" altLang="zh-CN" sz="2800" b="1">
                <a:latin typeface="Arial" charset="0"/>
              </a:rPr>
              <a:t>C</a:t>
            </a:r>
            <a:r>
              <a:rPr lang="zh-CN" altLang="en-US" sz="2800" b="1">
                <a:latin typeface="Arial" charset="0"/>
              </a:rPr>
              <a:t>、排骨汤     </a:t>
            </a:r>
            <a:r>
              <a:rPr lang="en-US" altLang="zh-CN" sz="2800" b="1">
                <a:latin typeface="Arial" charset="0"/>
              </a:rPr>
              <a:t>D</a:t>
            </a:r>
            <a:r>
              <a:rPr lang="zh-CN" altLang="en-US" sz="2800" b="1">
                <a:latin typeface="Arial" charset="0"/>
              </a:rPr>
              <a:t>、小米粥</a:t>
            </a:r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6804025" y="5445125"/>
            <a:ext cx="7921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Arial" charset="0"/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5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1" grpId="0"/>
      <p:bldP spid="45062" grpId="0"/>
      <p:bldP spid="45063" grpId="0"/>
      <p:bldP spid="45064" grpId="0"/>
      <p:bldP spid="4506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E:\My Pictures\我的靓图片\消化和吸收\没有吃早餐.jpg"/>
          <p:cNvPicPr>
            <a:picLocks noChangeAspect="1" noChangeArrowheads="1"/>
          </p:cNvPicPr>
          <p:nvPr/>
        </p:nvPicPr>
        <p:blipFill>
          <a:blip r:embed="rId2"/>
          <a:srcRect l="7608" t="2222" r="2174" b="4445"/>
          <a:stretch>
            <a:fillRect/>
          </a:stretch>
        </p:blipFill>
        <p:spPr bwMode="auto">
          <a:xfrm>
            <a:off x="1295400" y="457200"/>
            <a:ext cx="6027738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381000" y="1524000"/>
            <a:ext cx="822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6000" b="1">
                <a:solidFill>
                  <a:srgbClr val="009900"/>
                </a:solidFill>
                <a:latin typeface="Times New Roman" pitchFamily="18" charset="0"/>
                <a:ea typeface="华文行楷" pitchFamily="2" charset="-122"/>
              </a:rPr>
              <a:t> </a:t>
            </a:r>
            <a:r>
              <a:rPr kumimoji="1" lang="zh-CN" altLang="en-US" sz="6000" b="1">
                <a:solidFill>
                  <a:srgbClr val="FF0000"/>
                </a:solidFill>
                <a:latin typeface="Times New Roman" pitchFamily="18" charset="0"/>
                <a:ea typeface="华文行楷" pitchFamily="2" charset="-122"/>
              </a:rPr>
              <a:t>一日三餐，按时进餐。</a:t>
            </a:r>
            <a:r>
              <a:rPr kumimoji="1" lang="zh-CN" altLang="en-US" sz="6000" b="1">
                <a:solidFill>
                  <a:srgbClr val="009900"/>
                </a:solidFill>
                <a:latin typeface="Times New Roman" pitchFamily="18" charset="0"/>
                <a:ea typeface="华文行楷" pitchFamily="2" charset="-122"/>
              </a:rPr>
              <a:t>  </a:t>
            </a:r>
            <a:endParaRPr kumimoji="1" lang="zh-CN" altLang="en-US" sz="6000" b="1">
              <a:solidFill>
                <a:srgbClr val="FF0000"/>
              </a:solidFill>
              <a:latin typeface="Times New Roman" pitchFamily="18" charset="0"/>
              <a:ea typeface="华文行楷" pitchFamily="2" charset="-122"/>
            </a:endParaRPr>
          </a:p>
        </p:txBody>
      </p:sp>
    </p:spTree>
  </p:cSld>
  <p:clrMapOvr>
    <a:masterClrMapping/>
  </p:clrMapOvr>
  <p:transition spd="slow">
    <p:split orient="vert"/>
    <p:sndAc>
      <p:stSnd>
        <p:snd r:embed="rId2" name="projcto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W0200711214076689944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066800"/>
            <a:ext cx="6324600" cy="5294313"/>
          </a:xfrm>
          <a:prstGeom prst="rect">
            <a:avLst/>
          </a:prstGeom>
          <a:noFill/>
        </p:spPr>
      </p:pic>
      <p:sp>
        <p:nvSpPr>
          <p:cNvPr id="15366" name="WordArt 6"/>
          <p:cNvSpPr>
            <a:spLocks noChangeArrowheads="1" noChangeShapeType="1" noTextEdit="1"/>
          </p:cNvSpPr>
          <p:nvPr/>
        </p:nvSpPr>
        <p:spPr bwMode="auto">
          <a:xfrm>
            <a:off x="0" y="228600"/>
            <a:ext cx="3095625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48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隶书"/>
              </a:rPr>
              <a:t>食物金字塔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203325" y="674688"/>
            <a:ext cx="746918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4400" b="1">
                <a:latin typeface="Arial" charset="0"/>
                <a:ea typeface="黑体" pitchFamily="2" charset="-122"/>
              </a:rPr>
              <a:t>食物金字塔提供了哪些信息？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762000" y="2333625"/>
            <a:ext cx="7448550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4400" b="1">
                <a:latin typeface="Arial" charset="0"/>
                <a:ea typeface="华文行楷" pitchFamily="2" charset="-122"/>
              </a:rPr>
              <a:t>食物金字塔显示的是各类食物</a:t>
            </a:r>
          </a:p>
          <a:p>
            <a:r>
              <a:rPr lang="zh-CN" altLang="en-US" sz="4400" b="1">
                <a:latin typeface="Arial" charset="0"/>
                <a:ea typeface="华文行楷" pitchFamily="2" charset="-122"/>
              </a:rPr>
              <a:t>摄入量的比例关系，食物在金</a:t>
            </a:r>
          </a:p>
          <a:p>
            <a:r>
              <a:rPr lang="zh-CN" altLang="en-US" sz="4400" b="1">
                <a:latin typeface="Arial" charset="0"/>
                <a:ea typeface="华文行楷" pitchFamily="2" charset="-122"/>
              </a:rPr>
              <a:t>字塔中占的比例越大，就表示</a:t>
            </a:r>
          </a:p>
          <a:p>
            <a:r>
              <a:rPr lang="zh-CN" altLang="en-US" sz="4400" b="1">
                <a:latin typeface="Arial" charset="0"/>
                <a:ea typeface="华文行楷" pitchFamily="2" charset="-122"/>
              </a:rPr>
              <a:t>进食量越多。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990600" y="381000"/>
            <a:ext cx="6711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3200" b="1">
                <a:solidFill>
                  <a:schemeClr val="bg1"/>
                </a:solidFill>
                <a:latin typeface="Arial" charset="0"/>
                <a:ea typeface="黑体" pitchFamily="2" charset="-122"/>
              </a:rPr>
              <a:t>我们的日常饮食中应注意哪些问题？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0" y="2335213"/>
            <a:ext cx="5172075" cy="2236787"/>
          </a:xfrm>
          <a:prstGeom prst="rect">
            <a:avLst/>
          </a:prstGeom>
          <a:solidFill>
            <a:srgbClr val="666699"/>
          </a:soli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chemeClr val="bg1"/>
                </a:solidFill>
                <a:latin typeface="Arial" charset="0"/>
                <a:ea typeface="隶书" pitchFamily="49" charset="-122"/>
              </a:rPr>
              <a:t>食物多样，以</a:t>
            </a:r>
            <a:r>
              <a:rPr lang="zh-CN" altLang="en-US" sz="2800" b="1">
                <a:solidFill>
                  <a:srgbClr val="FF0000"/>
                </a:solidFill>
                <a:latin typeface="Arial" charset="0"/>
                <a:ea typeface="隶书" pitchFamily="49" charset="-122"/>
              </a:rPr>
              <a:t>谷</a:t>
            </a:r>
            <a:r>
              <a:rPr lang="zh-CN" altLang="en-US" sz="2800" b="1">
                <a:solidFill>
                  <a:schemeClr val="bg1"/>
                </a:solidFill>
                <a:latin typeface="Arial" charset="0"/>
                <a:ea typeface="隶书" pitchFamily="49" charset="-122"/>
              </a:rPr>
              <a:t>类为</a:t>
            </a:r>
            <a:r>
              <a:rPr lang="zh-CN" altLang="en-US" sz="2800" b="1">
                <a:solidFill>
                  <a:srgbClr val="FF0000"/>
                </a:solidFill>
                <a:latin typeface="Arial" charset="0"/>
                <a:ea typeface="隶书" pitchFamily="49" charset="-122"/>
              </a:rPr>
              <a:t>主</a:t>
            </a:r>
            <a:r>
              <a:rPr lang="zh-CN" altLang="en-US" sz="2800" b="1">
                <a:solidFill>
                  <a:schemeClr val="bg1"/>
                </a:solidFill>
                <a:latin typeface="Arial" charset="0"/>
                <a:ea typeface="隶书" pitchFamily="49" charset="-122"/>
              </a:rPr>
              <a:t>；</a:t>
            </a:r>
          </a:p>
          <a:p>
            <a:r>
              <a:rPr lang="zh-CN" altLang="en-US" sz="2800" b="1">
                <a:solidFill>
                  <a:srgbClr val="FF0000"/>
                </a:solidFill>
                <a:latin typeface="Arial" charset="0"/>
                <a:ea typeface="隶书" pitchFamily="49" charset="-122"/>
              </a:rPr>
              <a:t>多</a:t>
            </a:r>
            <a:r>
              <a:rPr lang="zh-CN" altLang="en-US" sz="2800" b="1">
                <a:solidFill>
                  <a:schemeClr val="bg1"/>
                </a:solidFill>
                <a:latin typeface="Arial" charset="0"/>
                <a:ea typeface="隶书" pitchFamily="49" charset="-122"/>
              </a:rPr>
              <a:t>吃</a:t>
            </a:r>
            <a:r>
              <a:rPr lang="zh-CN" altLang="en-US" sz="2800" b="1">
                <a:solidFill>
                  <a:srgbClr val="FF0000"/>
                </a:solidFill>
                <a:latin typeface="Arial" charset="0"/>
                <a:ea typeface="隶书" pitchFamily="49" charset="-122"/>
              </a:rPr>
              <a:t>蔬菜</a:t>
            </a:r>
            <a:r>
              <a:rPr lang="zh-CN" altLang="en-US" sz="2800" b="1">
                <a:solidFill>
                  <a:schemeClr val="bg1"/>
                </a:solidFill>
                <a:latin typeface="Arial" charset="0"/>
                <a:ea typeface="隶书" pitchFamily="49" charset="-122"/>
              </a:rPr>
              <a:t>、</a:t>
            </a:r>
            <a:r>
              <a:rPr lang="zh-CN" altLang="en-US" sz="2800" b="1">
                <a:solidFill>
                  <a:srgbClr val="FF0000"/>
                </a:solidFill>
                <a:latin typeface="Arial" charset="0"/>
                <a:ea typeface="隶书" pitchFamily="49" charset="-122"/>
              </a:rPr>
              <a:t>水果</a:t>
            </a:r>
            <a:r>
              <a:rPr lang="zh-CN" altLang="en-US" sz="2800" b="1">
                <a:solidFill>
                  <a:schemeClr val="bg1"/>
                </a:solidFill>
                <a:latin typeface="Arial" charset="0"/>
                <a:ea typeface="隶书" pitchFamily="49" charset="-122"/>
              </a:rPr>
              <a:t>和</a:t>
            </a:r>
            <a:r>
              <a:rPr lang="zh-CN" altLang="en-US" sz="2800" b="1">
                <a:solidFill>
                  <a:srgbClr val="FF0000"/>
                </a:solidFill>
                <a:latin typeface="Arial" charset="0"/>
                <a:ea typeface="隶书" pitchFamily="49" charset="-122"/>
              </a:rPr>
              <a:t>薯类</a:t>
            </a:r>
            <a:r>
              <a:rPr lang="zh-CN" altLang="en-US" sz="2800" b="1">
                <a:solidFill>
                  <a:schemeClr val="bg1"/>
                </a:solidFill>
                <a:latin typeface="Arial" charset="0"/>
                <a:ea typeface="隶书" pitchFamily="49" charset="-122"/>
              </a:rPr>
              <a:t>；</a:t>
            </a:r>
          </a:p>
          <a:p>
            <a:r>
              <a:rPr lang="zh-CN" altLang="en-US" sz="2800" b="1">
                <a:solidFill>
                  <a:srgbClr val="FF0000"/>
                </a:solidFill>
                <a:latin typeface="Arial" charset="0"/>
                <a:ea typeface="隶书" pitchFamily="49" charset="-122"/>
              </a:rPr>
              <a:t>常</a:t>
            </a:r>
            <a:r>
              <a:rPr lang="zh-CN" altLang="en-US" sz="2800" b="1">
                <a:solidFill>
                  <a:schemeClr val="bg1"/>
                </a:solidFill>
                <a:latin typeface="Arial" charset="0"/>
                <a:ea typeface="隶书" pitchFamily="49" charset="-122"/>
              </a:rPr>
              <a:t>吃</a:t>
            </a:r>
            <a:r>
              <a:rPr lang="zh-CN" altLang="en-US" sz="2800" b="1">
                <a:solidFill>
                  <a:srgbClr val="FF0000"/>
                </a:solidFill>
                <a:latin typeface="Arial" charset="0"/>
                <a:ea typeface="隶书" pitchFamily="49" charset="-122"/>
              </a:rPr>
              <a:t>奶类</a:t>
            </a:r>
            <a:r>
              <a:rPr lang="zh-CN" altLang="en-US" sz="2800" b="1">
                <a:solidFill>
                  <a:schemeClr val="bg1"/>
                </a:solidFill>
                <a:latin typeface="Arial" charset="0"/>
                <a:ea typeface="隶书" pitchFamily="49" charset="-122"/>
              </a:rPr>
              <a:t>、</a:t>
            </a:r>
            <a:r>
              <a:rPr lang="zh-CN" altLang="en-US" sz="2800" b="1">
                <a:solidFill>
                  <a:srgbClr val="FF0000"/>
                </a:solidFill>
                <a:latin typeface="Arial" charset="0"/>
                <a:ea typeface="隶书" pitchFamily="49" charset="-122"/>
              </a:rPr>
              <a:t>豆类</a:t>
            </a:r>
            <a:r>
              <a:rPr lang="zh-CN" altLang="en-US" sz="2800" b="1">
                <a:solidFill>
                  <a:schemeClr val="bg1"/>
                </a:solidFill>
                <a:latin typeface="Arial" charset="0"/>
                <a:ea typeface="隶书" pitchFamily="49" charset="-122"/>
              </a:rPr>
              <a:t>或</a:t>
            </a:r>
            <a:r>
              <a:rPr lang="zh-CN" altLang="en-US" sz="2800" b="1">
                <a:solidFill>
                  <a:srgbClr val="FF0000"/>
                </a:solidFill>
                <a:latin typeface="Arial" charset="0"/>
                <a:ea typeface="隶书" pitchFamily="49" charset="-122"/>
              </a:rPr>
              <a:t>其制品</a:t>
            </a:r>
            <a:r>
              <a:rPr lang="zh-CN" altLang="en-US" sz="2800" b="1">
                <a:solidFill>
                  <a:schemeClr val="bg1"/>
                </a:solidFill>
                <a:latin typeface="Arial" charset="0"/>
                <a:ea typeface="隶书" pitchFamily="49" charset="-122"/>
              </a:rPr>
              <a:t>；</a:t>
            </a:r>
          </a:p>
          <a:p>
            <a:r>
              <a:rPr lang="zh-CN" altLang="en-US" sz="2800" b="1">
                <a:solidFill>
                  <a:srgbClr val="FF0000"/>
                </a:solidFill>
                <a:latin typeface="Arial" charset="0"/>
                <a:ea typeface="隶书" pitchFamily="49" charset="-122"/>
              </a:rPr>
              <a:t>经常</a:t>
            </a:r>
            <a:r>
              <a:rPr lang="zh-CN" altLang="en-US" sz="2800" b="1">
                <a:solidFill>
                  <a:schemeClr val="bg1"/>
                </a:solidFill>
                <a:latin typeface="Arial" charset="0"/>
                <a:ea typeface="隶书" pitchFamily="49" charset="-122"/>
              </a:rPr>
              <a:t>吃</a:t>
            </a:r>
            <a:r>
              <a:rPr lang="zh-CN" altLang="en-US" sz="2800" b="1">
                <a:solidFill>
                  <a:srgbClr val="FF0000"/>
                </a:solidFill>
                <a:latin typeface="Arial" charset="0"/>
                <a:ea typeface="隶书" pitchFamily="49" charset="-122"/>
              </a:rPr>
              <a:t>适量</a:t>
            </a:r>
            <a:r>
              <a:rPr lang="zh-CN" altLang="en-US" sz="2800" b="1">
                <a:solidFill>
                  <a:schemeClr val="bg1"/>
                </a:solidFill>
                <a:latin typeface="Arial" charset="0"/>
                <a:ea typeface="隶书" pitchFamily="49" charset="-122"/>
              </a:rPr>
              <a:t>鱼、禽、蛋、瘦肉；</a:t>
            </a:r>
          </a:p>
          <a:p>
            <a:r>
              <a:rPr lang="zh-CN" altLang="en-US" sz="2800" b="1">
                <a:solidFill>
                  <a:srgbClr val="FF0000"/>
                </a:solidFill>
                <a:latin typeface="Arial" charset="0"/>
                <a:ea typeface="隶书" pitchFamily="49" charset="-122"/>
              </a:rPr>
              <a:t>少</a:t>
            </a:r>
            <a:r>
              <a:rPr lang="zh-CN" altLang="en-US" sz="2800" b="1">
                <a:solidFill>
                  <a:schemeClr val="bg1"/>
                </a:solidFill>
                <a:latin typeface="Arial" charset="0"/>
                <a:ea typeface="隶书" pitchFamily="49" charset="-122"/>
              </a:rPr>
              <a:t>吃肥肉或荤油；膳食宜清淡。</a:t>
            </a:r>
          </a:p>
        </p:txBody>
      </p:sp>
      <p:pic>
        <p:nvPicPr>
          <p:cNvPr id="17414" name="Picture 6" descr="20071168473158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1600200"/>
            <a:ext cx="3151188" cy="4495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  <p:bldP spid="174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0" y="228600"/>
            <a:ext cx="9144000" cy="650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 dirty="0">
                <a:solidFill>
                  <a:srgbClr val="CC0033"/>
                </a:solidFill>
                <a:latin typeface="黑体" pitchFamily="2" charset="-122"/>
                <a:ea typeface="黑体" pitchFamily="2" charset="-122"/>
              </a:rPr>
              <a:t>中学生（</a:t>
            </a:r>
            <a:r>
              <a:rPr kumimoji="1" lang="en-US" altLang="zh-CN" sz="2800" b="1" dirty="0">
                <a:solidFill>
                  <a:srgbClr val="CC0033"/>
                </a:solidFill>
                <a:latin typeface="黑体" pitchFamily="2" charset="-122"/>
                <a:ea typeface="黑体" pitchFamily="2" charset="-122"/>
              </a:rPr>
              <a:t>13~17</a:t>
            </a:r>
            <a:r>
              <a:rPr kumimoji="1" lang="zh-CN" altLang="en-US" sz="2800" b="1" dirty="0">
                <a:solidFill>
                  <a:srgbClr val="CC0033"/>
                </a:solidFill>
                <a:latin typeface="黑体" pitchFamily="2" charset="-122"/>
                <a:ea typeface="黑体" pitchFamily="2" charset="-122"/>
              </a:rPr>
              <a:t>岁）平均每天选择食物的参考量</a:t>
            </a:r>
            <a:br>
              <a:rPr kumimoji="1" lang="zh-CN" altLang="en-US" sz="2800" b="1" dirty="0">
                <a:solidFill>
                  <a:srgbClr val="CC0033"/>
                </a:solidFill>
                <a:latin typeface="Times New Roman" pitchFamily="18" charset="0"/>
              </a:rPr>
            </a:br>
            <a:r>
              <a:rPr kumimoji="1" lang="en-US" altLang="zh-CN" sz="2800" b="1" dirty="0">
                <a:solidFill>
                  <a:schemeClr val="accent2"/>
                </a:solidFill>
                <a:latin typeface="Times New Roman" pitchFamily="18" charset="0"/>
              </a:rPr>
              <a:t>1</a:t>
            </a:r>
            <a:r>
              <a:rPr kumimoji="1" lang="zh-CN" altLang="en-US" sz="2800" b="1" dirty="0">
                <a:solidFill>
                  <a:schemeClr val="accent2"/>
                </a:solidFill>
                <a:latin typeface="Times New Roman" pitchFamily="18" charset="0"/>
              </a:rPr>
              <a:t>、谷类及薯类：</a:t>
            </a:r>
          </a:p>
          <a:p>
            <a:pPr>
              <a:spcBef>
                <a:spcPct val="50000"/>
              </a:spcBef>
            </a:pPr>
            <a:r>
              <a:rPr kumimoji="1" lang="zh-CN" altLang="en-US" sz="2800" b="1" dirty="0">
                <a:solidFill>
                  <a:schemeClr val="accent2"/>
                </a:solidFill>
                <a:latin typeface="Times New Roman" pitchFamily="18" charset="0"/>
              </a:rPr>
              <a:t>             米饭、馒头、面条、玉米、红薯等</a:t>
            </a:r>
            <a:r>
              <a:rPr kumimoji="1" lang="en-US" altLang="zh-CN" sz="2800" b="1" dirty="0">
                <a:solidFill>
                  <a:schemeClr val="accent2"/>
                </a:solidFill>
                <a:latin typeface="Times New Roman" pitchFamily="18" charset="0"/>
              </a:rPr>
              <a:t>500</a:t>
            </a:r>
            <a:r>
              <a:rPr kumimoji="1" lang="zh-CN" altLang="en-US" sz="2800" b="1" dirty="0">
                <a:solidFill>
                  <a:schemeClr val="accent2"/>
                </a:solidFill>
                <a:latin typeface="Times New Roman" pitchFamily="18" charset="0"/>
              </a:rPr>
              <a:t>克 </a:t>
            </a:r>
            <a:br>
              <a:rPr kumimoji="1" lang="zh-CN" altLang="en-US" sz="2800" b="1" dirty="0">
                <a:solidFill>
                  <a:schemeClr val="accent2"/>
                </a:solidFill>
                <a:latin typeface="Times New Roman" pitchFamily="18" charset="0"/>
              </a:rPr>
            </a:br>
            <a:r>
              <a:rPr kumimoji="1" lang="en-US" altLang="zh-CN" sz="2800" b="1" dirty="0">
                <a:solidFill>
                  <a:schemeClr val="accent2"/>
                </a:solidFill>
                <a:latin typeface="Times New Roman" pitchFamily="18" charset="0"/>
              </a:rPr>
              <a:t>2</a:t>
            </a:r>
            <a:r>
              <a:rPr kumimoji="1" lang="zh-CN" altLang="en-US" sz="2800" b="1" dirty="0">
                <a:solidFill>
                  <a:schemeClr val="accent2"/>
                </a:solidFill>
                <a:latin typeface="Times New Roman" pitchFamily="18" charset="0"/>
              </a:rPr>
              <a:t>、动物性食物：</a:t>
            </a:r>
          </a:p>
          <a:p>
            <a:pPr>
              <a:spcBef>
                <a:spcPct val="50000"/>
              </a:spcBef>
            </a:pPr>
            <a:r>
              <a:rPr kumimoji="1" lang="zh-CN" altLang="en-US" sz="2800" b="1" dirty="0">
                <a:solidFill>
                  <a:schemeClr val="accent2"/>
                </a:solidFill>
                <a:latin typeface="Times New Roman" pitchFamily="18" charset="0"/>
              </a:rPr>
              <a:t>          肉</a:t>
            </a:r>
            <a:r>
              <a:rPr kumimoji="1" lang="en-US" altLang="zh-CN" sz="2800" b="1" dirty="0">
                <a:solidFill>
                  <a:schemeClr val="accent2"/>
                </a:solidFill>
                <a:latin typeface="Times New Roman" pitchFamily="18" charset="0"/>
              </a:rPr>
              <a:t>100</a:t>
            </a:r>
            <a:r>
              <a:rPr kumimoji="1" lang="zh-CN" altLang="en-US" sz="2800" b="1" dirty="0">
                <a:solidFill>
                  <a:schemeClr val="accent2"/>
                </a:solidFill>
                <a:latin typeface="Times New Roman" pitchFamily="18" charset="0"/>
              </a:rPr>
              <a:t>克、鱼虾类</a:t>
            </a:r>
            <a:r>
              <a:rPr kumimoji="1" lang="en-US" altLang="zh-CN" sz="2800" b="1" dirty="0">
                <a:solidFill>
                  <a:schemeClr val="accent2"/>
                </a:solidFill>
                <a:latin typeface="Times New Roman" pitchFamily="18" charset="0"/>
              </a:rPr>
              <a:t>25</a:t>
            </a:r>
            <a:r>
              <a:rPr kumimoji="1" lang="zh-CN" altLang="en-US" sz="2800" b="1" dirty="0">
                <a:solidFill>
                  <a:schemeClr val="accent2"/>
                </a:solidFill>
                <a:latin typeface="Times New Roman" pitchFamily="18" charset="0"/>
              </a:rPr>
              <a:t>克、蛋</a:t>
            </a:r>
            <a:r>
              <a:rPr kumimoji="1" lang="en-US" altLang="zh-CN" sz="2800" b="1" dirty="0">
                <a:solidFill>
                  <a:schemeClr val="accent2"/>
                </a:solidFill>
                <a:latin typeface="Times New Roman" pitchFamily="18" charset="0"/>
              </a:rPr>
              <a:t>50</a:t>
            </a:r>
            <a:r>
              <a:rPr kumimoji="1" lang="zh-CN" altLang="en-US" sz="2800" b="1" dirty="0">
                <a:solidFill>
                  <a:schemeClr val="accent2"/>
                </a:solidFill>
                <a:latin typeface="Times New Roman" pitchFamily="18" charset="0"/>
              </a:rPr>
              <a:t>克、奶及奶制品</a:t>
            </a:r>
            <a:r>
              <a:rPr kumimoji="1" lang="en-US" altLang="zh-CN" sz="2800" b="1" dirty="0">
                <a:solidFill>
                  <a:schemeClr val="accent2"/>
                </a:solidFill>
                <a:latin typeface="Times New Roman" pitchFamily="18" charset="0"/>
              </a:rPr>
              <a:t>100</a:t>
            </a:r>
            <a:r>
              <a:rPr kumimoji="1" lang="zh-CN" altLang="en-US" sz="2800" b="1" dirty="0">
                <a:solidFill>
                  <a:schemeClr val="accent2"/>
                </a:solidFill>
                <a:latin typeface="Times New Roman" pitchFamily="18" charset="0"/>
              </a:rPr>
              <a:t>克 </a:t>
            </a:r>
            <a:br>
              <a:rPr kumimoji="1" lang="zh-CN" altLang="en-US" sz="2800" b="1" dirty="0">
                <a:solidFill>
                  <a:schemeClr val="accent2"/>
                </a:solidFill>
                <a:latin typeface="Times New Roman" pitchFamily="18" charset="0"/>
              </a:rPr>
            </a:br>
            <a:r>
              <a:rPr kumimoji="1" lang="en-US" altLang="zh-CN" sz="2800" b="1" dirty="0">
                <a:solidFill>
                  <a:schemeClr val="accent2"/>
                </a:solidFill>
                <a:latin typeface="Times New Roman" pitchFamily="18" charset="0"/>
              </a:rPr>
              <a:t>3</a:t>
            </a:r>
            <a:r>
              <a:rPr kumimoji="1" lang="zh-CN" altLang="en-US" sz="2800" b="1" dirty="0">
                <a:solidFill>
                  <a:schemeClr val="accent2"/>
                </a:solidFill>
                <a:latin typeface="Times New Roman" pitchFamily="18" charset="0"/>
              </a:rPr>
              <a:t>、豆类及豆制品：</a:t>
            </a:r>
          </a:p>
          <a:p>
            <a:pPr>
              <a:spcBef>
                <a:spcPct val="50000"/>
              </a:spcBef>
            </a:pPr>
            <a:r>
              <a:rPr kumimoji="1" lang="zh-CN" altLang="en-US" sz="2800" b="1" dirty="0">
                <a:solidFill>
                  <a:schemeClr val="accent2"/>
                </a:solidFill>
                <a:latin typeface="Times New Roman" pitchFamily="18" charset="0"/>
              </a:rPr>
              <a:t>          大豆及其制品</a:t>
            </a:r>
            <a:r>
              <a:rPr kumimoji="1" lang="en-US" altLang="zh-CN" sz="2800" b="1" dirty="0">
                <a:solidFill>
                  <a:schemeClr val="accent2"/>
                </a:solidFill>
                <a:latin typeface="Times New Roman" pitchFamily="18" charset="0"/>
              </a:rPr>
              <a:t>150</a:t>
            </a:r>
            <a:r>
              <a:rPr kumimoji="1" lang="zh-CN" altLang="en-US" sz="2800" b="1" dirty="0">
                <a:solidFill>
                  <a:schemeClr val="accent2"/>
                </a:solidFill>
                <a:latin typeface="Times New Roman" pitchFamily="18" charset="0"/>
              </a:rPr>
              <a:t>克 </a:t>
            </a:r>
          </a:p>
          <a:p>
            <a:pPr>
              <a:spcBef>
                <a:spcPct val="50000"/>
              </a:spcBef>
            </a:pPr>
            <a:r>
              <a:rPr kumimoji="1" lang="en-US" altLang="zh-CN" sz="2800" b="1" dirty="0">
                <a:solidFill>
                  <a:schemeClr val="accent2"/>
                </a:solidFill>
                <a:latin typeface="Times New Roman" pitchFamily="18" charset="0"/>
              </a:rPr>
              <a:t>4</a:t>
            </a:r>
            <a:r>
              <a:rPr kumimoji="1" lang="zh-CN" altLang="en-US" sz="2800" b="1" dirty="0">
                <a:solidFill>
                  <a:schemeClr val="accent2"/>
                </a:solidFill>
                <a:latin typeface="Times New Roman" pitchFamily="18" charset="0"/>
              </a:rPr>
              <a:t>、蔬菜和水果：</a:t>
            </a:r>
          </a:p>
          <a:p>
            <a:pPr>
              <a:spcBef>
                <a:spcPct val="50000"/>
              </a:spcBef>
            </a:pPr>
            <a:r>
              <a:rPr kumimoji="1" lang="zh-CN" altLang="en-US" sz="2800" b="1" dirty="0">
                <a:solidFill>
                  <a:schemeClr val="accent2"/>
                </a:solidFill>
                <a:latin typeface="Times New Roman" pitchFamily="18" charset="0"/>
              </a:rPr>
              <a:t>            水果</a:t>
            </a:r>
            <a:r>
              <a:rPr kumimoji="1" lang="en-US" altLang="zh-CN" sz="2800" b="1" dirty="0">
                <a:solidFill>
                  <a:schemeClr val="accent2"/>
                </a:solidFill>
                <a:latin typeface="Times New Roman" pitchFamily="18" charset="0"/>
              </a:rPr>
              <a:t>100</a:t>
            </a:r>
            <a:r>
              <a:rPr kumimoji="1" lang="zh-CN" altLang="en-US" sz="2800" b="1" dirty="0">
                <a:solidFill>
                  <a:schemeClr val="accent2"/>
                </a:solidFill>
                <a:latin typeface="Times New Roman" pitchFamily="18" charset="0"/>
              </a:rPr>
              <a:t>克、蔬菜</a:t>
            </a:r>
            <a:r>
              <a:rPr kumimoji="1" lang="en-US" altLang="zh-CN" sz="2800" b="1" dirty="0">
                <a:solidFill>
                  <a:schemeClr val="accent2"/>
                </a:solidFill>
                <a:latin typeface="Times New Roman" pitchFamily="18" charset="0"/>
              </a:rPr>
              <a:t>300</a:t>
            </a:r>
            <a:r>
              <a:rPr kumimoji="1" lang="zh-CN" altLang="en-US" sz="2800" b="1" dirty="0">
                <a:solidFill>
                  <a:schemeClr val="accent2"/>
                </a:solidFill>
                <a:latin typeface="Times New Roman" pitchFamily="18" charset="0"/>
              </a:rPr>
              <a:t>克                                                    </a:t>
            </a:r>
            <a:r>
              <a:rPr kumimoji="1" lang="en-US" altLang="zh-CN" sz="2800" b="1" dirty="0">
                <a:solidFill>
                  <a:schemeClr val="accent2"/>
                </a:solidFill>
                <a:latin typeface="Times New Roman" pitchFamily="18" charset="0"/>
              </a:rPr>
              <a:t>5</a:t>
            </a:r>
            <a:r>
              <a:rPr kumimoji="1" lang="zh-CN" altLang="en-US" sz="2800" b="1" dirty="0">
                <a:solidFill>
                  <a:schemeClr val="accent2"/>
                </a:solidFill>
                <a:latin typeface="Times New Roman" pitchFamily="18" charset="0"/>
              </a:rPr>
              <a:t>、烹调用油：  </a:t>
            </a:r>
          </a:p>
          <a:p>
            <a:pPr>
              <a:spcBef>
                <a:spcPct val="50000"/>
              </a:spcBef>
            </a:pPr>
            <a:r>
              <a:rPr kumimoji="1" lang="zh-CN" altLang="en-US" sz="2800" b="1" dirty="0">
                <a:solidFill>
                  <a:schemeClr val="accent2"/>
                </a:solidFill>
                <a:latin typeface="Times New Roman" pitchFamily="18" charset="0"/>
              </a:rPr>
              <a:t>            食用油</a:t>
            </a:r>
            <a:r>
              <a:rPr kumimoji="1" lang="en-US" altLang="zh-CN" sz="2800" b="1" dirty="0">
                <a:solidFill>
                  <a:schemeClr val="accent2"/>
                </a:solidFill>
                <a:latin typeface="Times New Roman" pitchFamily="18" charset="0"/>
              </a:rPr>
              <a:t>15~25</a:t>
            </a:r>
            <a:r>
              <a:rPr kumimoji="1" lang="zh-CN" altLang="en-US" sz="2800" b="1" dirty="0">
                <a:solidFill>
                  <a:schemeClr val="accent2"/>
                </a:solidFill>
                <a:latin typeface="Times New Roman" pitchFamily="18" charset="0"/>
              </a:rPr>
              <a:t>克</a:t>
            </a:r>
            <a:r>
              <a:rPr kumimoji="1" lang="zh-CN" altLang="en-US" sz="2800" b="1" dirty="0">
                <a:solidFill>
                  <a:srgbClr val="CC0033"/>
                </a:solidFill>
                <a:latin typeface="Times New Roman" pitchFamily="18" charset="0"/>
              </a:rPr>
              <a:t> </a:t>
            </a:r>
            <a:br>
              <a:rPr kumimoji="1" lang="zh-CN" altLang="en-US" sz="2800" b="1" dirty="0">
                <a:solidFill>
                  <a:srgbClr val="CC0033"/>
                </a:solidFill>
                <a:latin typeface="Times New Roman" pitchFamily="18" charset="0"/>
              </a:rPr>
            </a:br>
            <a:endParaRPr kumimoji="1" lang="zh-CN" altLang="en-US" sz="2800" dirty="0">
              <a:solidFill>
                <a:schemeClr val="accent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381000" y="838200"/>
            <a:ext cx="822960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600" b="1">
                <a:solidFill>
                  <a:srgbClr val="FF0000"/>
                </a:solidFill>
                <a:latin typeface="Times New Roman" pitchFamily="18" charset="0"/>
                <a:ea typeface="华文行楷" pitchFamily="2" charset="-122"/>
              </a:rPr>
              <a:t>1</a:t>
            </a:r>
            <a:r>
              <a:rPr kumimoji="1" lang="zh-CN" altLang="en-US" sz="3600" b="1">
                <a:solidFill>
                  <a:srgbClr val="FF0000"/>
                </a:solidFill>
                <a:latin typeface="Times New Roman" pitchFamily="18" charset="0"/>
                <a:ea typeface="华文行楷" pitchFamily="2" charset="-122"/>
              </a:rPr>
              <a:t>、一日三餐，按时进餐；</a:t>
            </a:r>
            <a:r>
              <a:rPr kumimoji="1" lang="zh-CN" altLang="en-US" sz="3600" b="1">
                <a:solidFill>
                  <a:srgbClr val="009900"/>
                </a:solidFill>
                <a:latin typeface="Times New Roman" pitchFamily="18" charset="0"/>
                <a:ea typeface="华文行楷" pitchFamily="2" charset="-122"/>
              </a:rPr>
              <a:t>    </a:t>
            </a:r>
          </a:p>
          <a:p>
            <a:pPr>
              <a:spcBef>
                <a:spcPct val="50000"/>
              </a:spcBef>
            </a:pPr>
            <a:r>
              <a:rPr kumimoji="1" lang="en-US" altLang="zh-CN" sz="3600" b="1">
                <a:solidFill>
                  <a:srgbClr val="FF0000"/>
                </a:solidFill>
                <a:latin typeface="Times New Roman" pitchFamily="18" charset="0"/>
                <a:ea typeface="华文行楷" pitchFamily="2" charset="-122"/>
              </a:rPr>
              <a:t>2</a:t>
            </a:r>
            <a:r>
              <a:rPr kumimoji="1" lang="zh-CN" altLang="en-US" sz="3600" b="1">
                <a:solidFill>
                  <a:srgbClr val="FF0000"/>
                </a:solidFill>
                <a:latin typeface="Times New Roman" pitchFamily="18" charset="0"/>
                <a:ea typeface="华文行楷" pitchFamily="2" charset="-122"/>
              </a:rPr>
              <a:t>、营养全面，不偏食、不挑食、不暴饮暴食；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2514600" y="3810000"/>
            <a:ext cx="5257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6000">
                <a:solidFill>
                  <a:srgbClr val="009900"/>
                </a:solidFill>
                <a:latin typeface="Arial" charset="0"/>
              </a:rPr>
              <a:t>合理膳食</a:t>
            </a:r>
          </a:p>
        </p:txBody>
      </p:sp>
    </p:spTree>
  </p:cSld>
  <p:clrMapOvr>
    <a:masterClrMapping/>
  </p:clrMapOvr>
  <p:transition spd="slow">
    <p:split orient="vert"/>
    <p:sndAc>
      <p:stSnd>
        <p:snd r:embed="rId2" name="projcto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utoUpdateAnimBg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513</TotalTime>
  <Words>928</Words>
  <Application>Microsoft Office PowerPoint</Application>
  <PresentationFormat>全屏显示(4:3)</PresentationFormat>
  <Paragraphs>137</Paragraphs>
  <Slides>24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5" baseType="lpstr">
      <vt:lpstr>黑体</vt:lpstr>
      <vt:lpstr>华文行楷</vt:lpstr>
      <vt:lpstr>隶书</vt:lpstr>
      <vt:lpstr>宋体</vt:lpstr>
      <vt:lpstr>Arial</vt:lpstr>
      <vt:lpstr>Calibri</vt:lpstr>
      <vt:lpstr>Goudy Old Style</vt:lpstr>
      <vt:lpstr>Tahoma</vt:lpstr>
      <vt:lpstr>Times New Roman</vt:lpstr>
      <vt:lpstr>Wingdings 2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Administrator</cp:lastModifiedBy>
  <cp:revision>1</cp:revision>
  <cp:lastPrinted>1601-01-01T00:00:00Z</cp:lastPrinted>
  <dcterms:created xsi:type="dcterms:W3CDTF">1601-01-01T00:00:00Z</dcterms:created>
  <dcterms:modified xsi:type="dcterms:W3CDTF">2016-07-14T03:47:49Z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