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60" r:id="rId2"/>
    <p:sldId id="256" r:id="rId3"/>
    <p:sldId id="257" r:id="rId4"/>
    <p:sldId id="259" r:id="rId5"/>
    <p:sldId id="258" r:id="rId6"/>
    <p:sldId id="261" r:id="rId7"/>
    <p:sldId id="262" r:id="rId8"/>
    <p:sldId id="263" r:id="rId9"/>
    <p:sldId id="266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1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ADA8621-AAF0-4772-AB5D-B661F0D834E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AB3C2F4-0AED-4AE6-970E-42D84B21CBF8}" type="slidenum">
              <a:rPr lang="en-US" altLang="zh-CN"/>
              <a:pPr/>
              <a:t>1</a:t>
            </a:fld>
            <a:endParaRPr lang="en-US" altLang="zh-CN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>
                <a:latin typeface="Arial" charset="0"/>
              </a:rPr>
              <a:t>一、引入：让学生听各种声音：歌声、鸟叫、鼓掌、电话铃引入课题。你是怎样听到声音的呢？假如人失去听觉，还能听到动听的歌声吗？今天我们就来一起学习耳和听觉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BB0AEE1-6779-48CF-A8B0-00A99CE1AAE1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zh-CN">
                <a:latin typeface="Arial" charset="0"/>
              </a:rPr>
              <a:t>1</a:t>
            </a:r>
            <a:r>
              <a:rPr lang="zh-CN" altLang="en-US">
                <a:latin typeface="Arial" charset="0"/>
              </a:rPr>
              <a:t>、耳的结构是怎样的？它们怎样适合接受声信号的刺激以致产生听觉的？ （让学生观察耳的结构）</a:t>
            </a:r>
            <a:r>
              <a:rPr lang="en-US" altLang="zh-CN">
                <a:latin typeface="Arial" charset="0"/>
              </a:rPr>
              <a:t>2</a:t>
            </a:r>
            <a:r>
              <a:rPr lang="zh-CN" altLang="en-US">
                <a:latin typeface="Arial" charset="0"/>
              </a:rPr>
              <a:t>、互相观察耳廓，当用手掌挡在耳廓后边时，听到声音的感觉是不是被加强了？想一想耳廓有作用？其他各部分有什么作用？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B29F4B-0837-49BB-AAF4-E0FB024146F8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>
                <a:latin typeface="Arial" charset="0"/>
              </a:rPr>
              <a:t>讲解各部分的作用，听觉的感受器在哪里呢？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A29653B-7721-48E8-A076-416C350CFF7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>
                <a:latin typeface="Arial" charset="0"/>
              </a:rPr>
              <a:t>讲解半规管和耳蜗的作用。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DD8907-D0DF-432E-8A10-843B93AA4FD1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zh-CN" altLang="en-US">
                <a:latin typeface="Arial" charset="0"/>
              </a:rPr>
              <a:t>先让学生说说听觉是怎样形成的。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84714-68C6-424D-81AE-9DE979E0DFBB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786FB-5C61-4CE9-98EB-F8BE3B6D7E36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74AC-489C-47D2-AB92-88A91D0C391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DDA2-782E-4B7B-82A6-351BDB7294A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58405-A5DA-448F-AC11-2771D0A9239A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C6CF7-D83D-4B2A-A0D6-B14A71A6D7F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FAB23-4C34-42AA-89B5-88E087D90655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BB2D7-D6BA-435E-81FB-39D96D6CC0D9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026A3-15FA-4C3F-A36A-8E6B5FB885B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F8803-3C54-40E7-930C-C2EFF5AEDEAE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A09BE-8A95-462F-A082-E0CEB303EBA0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174AC-489C-47D2-AB92-88A91D0C3913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6" descr="pic_8674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9592" y="1124744"/>
            <a:ext cx="7056437" cy="420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>
                <a:solidFill>
                  <a:srgbClr val="FF6600"/>
                </a:solidFill>
              </a:rPr>
              <a:t>练习与思考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/>
              <a:t>1</a:t>
            </a:r>
            <a:r>
              <a:rPr lang="zh-CN" altLang="en-US"/>
              <a:t>、能够感受头部位置变动的情况的是（ ）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/>
              <a:t>A </a:t>
            </a:r>
            <a:r>
              <a:rPr lang="zh-CN" altLang="en-US" b="1"/>
              <a:t>听小骨   </a:t>
            </a:r>
            <a:r>
              <a:rPr lang="en-US" altLang="zh-CN" b="1"/>
              <a:t>B </a:t>
            </a:r>
            <a:r>
              <a:rPr lang="zh-CN" altLang="en-US" b="1"/>
              <a:t>半规管  </a:t>
            </a:r>
            <a:r>
              <a:rPr lang="en-US" altLang="zh-CN" b="1"/>
              <a:t>C </a:t>
            </a:r>
            <a:r>
              <a:rPr lang="zh-CN" altLang="en-US" b="1"/>
              <a:t>前庭   </a:t>
            </a:r>
            <a:r>
              <a:rPr lang="en-US" altLang="zh-CN" b="1"/>
              <a:t>D </a:t>
            </a:r>
            <a:r>
              <a:rPr lang="zh-CN" altLang="en-US" b="1"/>
              <a:t>耳蜗</a:t>
            </a:r>
          </a:p>
          <a:p>
            <a:pPr eaLnBrk="1" hangingPunct="1">
              <a:buFont typeface="Wingdings" pitchFamily="2" charset="2"/>
              <a:buNone/>
            </a:pPr>
            <a:endParaRPr lang="zh-CN" altLang="en-US" b="1"/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2</a:t>
            </a:r>
            <a:r>
              <a:rPr lang="zh-CN" altLang="en-US"/>
              <a:t>、有对声波敏感的感觉细胞的是（    ）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b="1"/>
              <a:t>A </a:t>
            </a:r>
            <a:r>
              <a:rPr lang="zh-CN" altLang="en-US" b="1"/>
              <a:t>听小骨   </a:t>
            </a:r>
            <a:r>
              <a:rPr lang="en-US" altLang="zh-CN" b="1"/>
              <a:t>B </a:t>
            </a:r>
            <a:r>
              <a:rPr lang="zh-CN" altLang="en-US" b="1"/>
              <a:t>半规管  </a:t>
            </a:r>
            <a:r>
              <a:rPr lang="en-US" altLang="zh-CN" b="1"/>
              <a:t>C </a:t>
            </a:r>
            <a:r>
              <a:rPr lang="zh-CN" altLang="en-US" b="1"/>
              <a:t>前庭   </a:t>
            </a:r>
            <a:r>
              <a:rPr lang="en-US" altLang="zh-CN" b="1"/>
              <a:t>D </a:t>
            </a:r>
            <a:r>
              <a:rPr lang="zh-CN" altLang="en-US" b="1"/>
              <a:t>耳蜗</a:t>
            </a:r>
          </a:p>
        </p:txBody>
      </p:sp>
      <p:sp>
        <p:nvSpPr>
          <p:cNvPr id="18437" name="WordArt 5"/>
          <p:cNvSpPr>
            <a:spLocks noChangeArrowheads="1" noChangeShapeType="1" noTextEdit="1"/>
          </p:cNvSpPr>
          <p:nvPr/>
        </p:nvSpPr>
        <p:spPr bwMode="auto">
          <a:xfrm>
            <a:off x="7667625" y="1700213"/>
            <a:ext cx="288925" cy="7413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宋体"/>
                <a:ea typeface="宋体"/>
              </a:rPr>
              <a:t>B</a:t>
            </a:r>
            <a:endParaRPr lang="zh-CN" alt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宋体"/>
              <a:ea typeface="宋体"/>
            </a:endParaRPr>
          </a:p>
        </p:txBody>
      </p:sp>
      <p:sp>
        <p:nvSpPr>
          <p:cNvPr id="18439" name="WordArt 7"/>
          <p:cNvSpPr>
            <a:spLocks noChangeArrowheads="1" noChangeShapeType="1" noTextEdit="1"/>
          </p:cNvSpPr>
          <p:nvPr/>
        </p:nvSpPr>
        <p:spPr bwMode="auto">
          <a:xfrm>
            <a:off x="6804025" y="3284538"/>
            <a:ext cx="479425" cy="8048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宋体"/>
                <a:ea typeface="宋体"/>
              </a:rPr>
              <a:t>D</a:t>
            </a:r>
            <a:endParaRPr lang="zh-CN" alt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宋体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 animBg="1"/>
      <p:bldP spid="184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/>
              <a:t>3</a:t>
            </a:r>
            <a:r>
              <a:rPr lang="zh-CN" altLang="en-US"/>
              <a:t>、听觉形成的过程，下列正确的是（   ）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A </a:t>
            </a:r>
            <a:r>
              <a:rPr lang="zh-CN" altLang="en-US" sz="3600"/>
              <a:t>声音→外耳道→鼓膜→耳蜗→听小骨→听神经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3600"/>
              <a:t>B </a:t>
            </a:r>
            <a:r>
              <a:rPr lang="zh-CN" altLang="en-US" sz="3600"/>
              <a:t>声音→外耳道→耳蜗→鼓膜→听小骨→听神经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 sz="3600"/>
              <a:t>C </a:t>
            </a:r>
            <a:r>
              <a:rPr lang="zh-CN" altLang="en-US" sz="3600"/>
              <a:t>声音→外耳道→鼓膜→耳蜗→听小骨→听神经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7092950" y="1484313"/>
            <a:ext cx="647700" cy="8048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宋体"/>
                <a:ea typeface="宋体"/>
              </a:rPr>
              <a:t>C</a:t>
            </a:r>
            <a:endParaRPr lang="zh-CN" alt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宋体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/>
              <a:t>4</a:t>
            </a:r>
            <a:r>
              <a:rPr lang="zh-CN" altLang="en-US"/>
              <a:t>、下列说法不正确的是（     ）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A </a:t>
            </a:r>
            <a:r>
              <a:rPr lang="zh-CN" altLang="en-US"/>
              <a:t>不要用尖锐的东西挖耳朵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B  </a:t>
            </a:r>
            <a:r>
              <a:rPr lang="zh-CN" altLang="en-US"/>
              <a:t>鼻咽发炎时，容易引起中耳炎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C </a:t>
            </a:r>
            <a:r>
              <a:rPr lang="zh-CN" altLang="en-US"/>
              <a:t>遇到巨大响声，要迅速张开口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D </a:t>
            </a:r>
            <a:r>
              <a:rPr lang="zh-CN" altLang="en-US"/>
              <a:t>噪声对听觉不会造成伤害</a:t>
            </a:r>
          </a:p>
        </p:txBody>
      </p:sp>
      <p:sp>
        <p:nvSpPr>
          <p:cNvPr id="22532" name="WordArt 4"/>
          <p:cNvSpPr>
            <a:spLocks noChangeArrowheads="1" noChangeShapeType="1" noTextEdit="1"/>
          </p:cNvSpPr>
          <p:nvPr/>
        </p:nvSpPr>
        <p:spPr bwMode="auto">
          <a:xfrm>
            <a:off x="5292725" y="1484313"/>
            <a:ext cx="406400" cy="8778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altLang="zh-CN" sz="3600" b="1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宋体"/>
                <a:ea typeface="宋体"/>
              </a:rPr>
              <a:t>D</a:t>
            </a:r>
            <a:endParaRPr lang="zh-CN" alt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宋体"/>
              <a:ea typeface="宋体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pic_785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954088"/>
            <a:ext cx="8280400" cy="490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6"/>
          <p:cNvSpPr txBox="1">
            <a:spLocks noChangeArrowheads="1"/>
          </p:cNvSpPr>
          <p:nvPr/>
        </p:nvSpPr>
        <p:spPr bwMode="auto">
          <a:xfrm>
            <a:off x="1619250" y="188913"/>
            <a:ext cx="51117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zh-CN" sz="4400" b="1">
                <a:solidFill>
                  <a:schemeClr val="hlink"/>
                </a:solidFill>
              </a:rPr>
              <a:t>        </a:t>
            </a:r>
            <a:r>
              <a:rPr lang="zh-CN" altLang="en-US" sz="4400" b="1">
                <a:solidFill>
                  <a:schemeClr val="hlink"/>
                </a:solidFill>
              </a:rPr>
              <a:t>耳朵的结构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pic_7838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412875"/>
            <a:ext cx="7704137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971550" y="260350"/>
            <a:ext cx="56165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400" b="1">
                <a:solidFill>
                  <a:schemeClr val="hlink"/>
                </a:solidFill>
              </a:rPr>
              <a:t>耳的各部分功能</a:t>
            </a:r>
          </a:p>
        </p:txBody>
      </p:sp>
      <p:sp>
        <p:nvSpPr>
          <p:cNvPr id="7172" name="Rectangle 7"/>
          <p:cNvSpPr>
            <a:spLocks noChangeArrowheads="1"/>
          </p:cNvSpPr>
          <p:nvPr/>
        </p:nvSpPr>
        <p:spPr bwMode="auto">
          <a:xfrm>
            <a:off x="766763" y="712788"/>
            <a:ext cx="1841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zh-CN" altLang="zh-CN" sz="440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U1018t0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04813"/>
            <a:ext cx="4681537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7" descr="U1018t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76825" y="333375"/>
            <a:ext cx="3673475" cy="525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 descr="25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1125538"/>
            <a:ext cx="7620000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Text Box 6"/>
          <p:cNvSpPr txBox="1">
            <a:spLocks noChangeArrowheads="1"/>
          </p:cNvSpPr>
          <p:nvPr/>
        </p:nvSpPr>
        <p:spPr bwMode="auto">
          <a:xfrm>
            <a:off x="1331913" y="260350"/>
            <a:ext cx="68405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zh-CN" altLang="en-US" sz="4400" b="1"/>
              <a:t>听觉是怎样形成的呢？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/>
              <a:t>听觉形成的过程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sz="3600"/>
              <a:t>声音→外耳→中耳→耳蜗听觉感受器→听神经→脑内听觉传导通路→大脑皮层听觉中枢</a:t>
            </a:r>
            <a:r>
              <a:rPr lang="en-US" altLang="zh-CN" sz="3600"/>
              <a:t>—</a:t>
            </a:r>
            <a:r>
              <a:rPr lang="zh-CN" altLang="en-US" sz="3600"/>
              <a:t>在此形成听觉意识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>
                <a:solidFill>
                  <a:srgbClr val="FF0000"/>
                </a:solidFill>
              </a:rPr>
              <a:t>耳朵的卫生和保健</a:t>
            </a: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1</a:t>
            </a:r>
            <a:r>
              <a:rPr lang="zh-CN" altLang="en-US"/>
              <a:t>、噪声对听觉有什么影响？</a:t>
            </a:r>
          </a:p>
          <a:p>
            <a:pPr eaLnBrk="1" hangingPunct="1"/>
            <a:r>
              <a:rPr lang="en-US" altLang="zh-CN"/>
              <a:t>2</a:t>
            </a:r>
            <a:r>
              <a:rPr lang="zh-CN" altLang="en-US"/>
              <a:t>、怎样保护外耳道？</a:t>
            </a:r>
          </a:p>
          <a:p>
            <a:pPr eaLnBrk="1" hangingPunct="1"/>
            <a:r>
              <a:rPr lang="en-US" altLang="zh-CN"/>
              <a:t>3</a:t>
            </a:r>
            <a:r>
              <a:rPr lang="zh-CN" altLang="en-US"/>
              <a:t>、怎样预防中耳炎？</a:t>
            </a:r>
          </a:p>
          <a:p>
            <a:pPr eaLnBrk="1" hangingPunct="1"/>
            <a:r>
              <a:rPr lang="en-US" altLang="zh-CN"/>
              <a:t>4</a:t>
            </a:r>
            <a:r>
              <a:rPr lang="zh-CN" altLang="en-US"/>
              <a:t>、怎样保护鼓膜？</a:t>
            </a:r>
          </a:p>
        </p:txBody>
      </p:sp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6825" y="2205038"/>
            <a:ext cx="3492500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保护耳和听力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zh-CN"/>
              <a:t>1</a:t>
            </a:r>
            <a:r>
              <a:rPr lang="zh-CN" altLang="en-US"/>
              <a:t>、减少和消除噪声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2</a:t>
            </a:r>
            <a:r>
              <a:rPr lang="zh-CN" altLang="en-US"/>
              <a:t>、不用尖锐的东西挖耳朵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3</a:t>
            </a:r>
            <a:r>
              <a:rPr lang="zh-CN" altLang="en-US"/>
              <a:t>、遇到巨大的声音，迅速张开口，或者堵耳、闭嘴。保持鼓膜大气压力平衡。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4</a:t>
            </a:r>
            <a:r>
              <a:rPr lang="zh-CN" altLang="en-US"/>
              <a:t>、鼻咽部有炎症，及时治疗，避免中耳炎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zh-CN"/>
              <a:t>5</a:t>
            </a:r>
            <a:r>
              <a:rPr lang="zh-CN" altLang="en-US"/>
              <a:t>、不让污水进入外耳道，避免其感染。</a:t>
            </a:r>
          </a:p>
        </p:txBody>
      </p:sp>
      <p:pic>
        <p:nvPicPr>
          <p:cNvPr id="15364" name="Picture 4" descr="j02407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333375"/>
            <a:ext cx="2016125" cy="200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5" descr="j029755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33963"/>
            <a:ext cx="1835150" cy="182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还有那些感觉器官？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CN" altLang="en-US" b="1"/>
              <a:t>鼻子   闻</a:t>
            </a:r>
          </a:p>
          <a:p>
            <a:pPr eaLnBrk="1" hangingPunct="1"/>
            <a:r>
              <a:rPr lang="zh-CN" altLang="en-US" b="1"/>
              <a:t>舌头   尝</a:t>
            </a:r>
          </a:p>
          <a:p>
            <a:pPr eaLnBrk="1" hangingPunct="1"/>
            <a:r>
              <a:rPr lang="zh-CN" altLang="en-US" b="1"/>
              <a:t>皮肤   冷、热、痛等刺激</a:t>
            </a:r>
          </a:p>
          <a:p>
            <a:pPr eaLnBrk="1" hangingPunct="1"/>
            <a:endParaRPr lang="en-US" altLang="zh-CN" b="1"/>
          </a:p>
        </p:txBody>
      </p:sp>
      <p:pic>
        <p:nvPicPr>
          <p:cNvPr id="17412" name="Picture 6" descr="j01958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0138" y="3810000"/>
            <a:ext cx="2963862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</TotalTime>
  <Words>449</Words>
  <Application>Microsoft Office PowerPoint</Application>
  <PresentationFormat>全屏显示(4:3)</PresentationFormat>
  <Paragraphs>49</Paragraphs>
  <Slides>12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宋体</vt:lpstr>
      <vt:lpstr>Arial</vt:lpstr>
      <vt:lpstr>Calibri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听觉形成的过程</vt:lpstr>
      <vt:lpstr>耳朵的卫生和保健</vt:lpstr>
      <vt:lpstr>保护耳和听力</vt:lpstr>
      <vt:lpstr>还有那些感觉器官？</vt:lpstr>
      <vt:lpstr>练习与思考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Administrator</cp:lastModifiedBy>
  <cp:revision>1</cp:revision>
  <dcterms:created xsi:type="dcterms:W3CDTF">2006-04-19T13:38:22Z</dcterms:created>
  <dcterms:modified xsi:type="dcterms:W3CDTF">2016-07-14T06:24:12Z</dcterms:modified>
</cp:coreProperties>
</file>