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ctiveX/activeX1.xml" ContentType="application/vnd.ms-office.activeX+xml"/>
  <Override PartName="/ppt/activeX/activeX1.bin" ContentType="application/vnd.ms-office.activeX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523" r:id="rId2"/>
    <p:sldId id="545" r:id="rId3"/>
    <p:sldId id="559" r:id="rId4"/>
    <p:sldId id="589" r:id="rId5"/>
    <p:sldId id="611" r:id="rId6"/>
    <p:sldId id="591" r:id="rId7"/>
    <p:sldId id="592" r:id="rId8"/>
    <p:sldId id="593" r:id="rId9"/>
    <p:sldId id="607" r:id="rId10"/>
    <p:sldId id="608" r:id="rId11"/>
    <p:sldId id="606" r:id="rId12"/>
    <p:sldId id="600" r:id="rId13"/>
    <p:sldId id="604" r:id="rId14"/>
    <p:sldId id="605" r:id="rId15"/>
    <p:sldId id="609" r:id="rId16"/>
  </p:sldIdLst>
  <p:sldSz cx="12198350" cy="6859588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6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586105" indent="-128905" algn="l" rtl="0" fontAlgn="base">
      <a:spcBef>
        <a:spcPct val="0"/>
      </a:spcBef>
      <a:spcAft>
        <a:spcPct val="0"/>
      </a:spcAft>
      <a:defRPr sz="26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1171575" indent="-257175" algn="l" rtl="0" fontAlgn="base">
      <a:spcBef>
        <a:spcPct val="0"/>
      </a:spcBef>
      <a:spcAft>
        <a:spcPct val="0"/>
      </a:spcAft>
      <a:defRPr sz="26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758950" indent="-387350" algn="l" rtl="0" fontAlgn="base">
      <a:spcBef>
        <a:spcPct val="0"/>
      </a:spcBef>
      <a:spcAft>
        <a:spcPct val="0"/>
      </a:spcAft>
      <a:defRPr sz="26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2345055" indent="-516255" algn="l" rtl="0" fontAlgn="base">
      <a:spcBef>
        <a:spcPct val="0"/>
      </a:spcBef>
      <a:spcAft>
        <a:spcPct val="0"/>
      </a:spcAft>
      <a:defRPr sz="26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26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26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26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26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FF66"/>
    <a:srgbClr val="00FFFF"/>
    <a:srgbClr val="FFFF99"/>
    <a:srgbClr val="DCDDFA"/>
    <a:srgbClr val="FF9900"/>
    <a:srgbClr val="FFCC00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57" autoAdjust="0"/>
    <p:restoredTop sz="86882" autoAdjust="0"/>
  </p:normalViewPr>
  <p:slideViewPr>
    <p:cSldViewPr showGuides="1">
      <p:cViewPr varScale="1">
        <p:scale>
          <a:sx n="96" d="100"/>
          <a:sy n="96" d="100"/>
        </p:scale>
        <p:origin x="96" y="210"/>
      </p:cViewPr>
      <p:guideLst>
        <p:guide orient="horz" pos="2160"/>
        <p:guide pos="29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2" d="100"/>
          <a:sy n="52" d="100"/>
        </p:scale>
        <p:origin x="-1890" y="-90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84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 eaLnBrk="1" hangingPunct="1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84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b="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CF1E5AB5-1DC5-4D2F-9262-864165D1E22F}" type="slidenum">
              <a:rPr lang="zh-CN" altLang="en-US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1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 eaLnBrk="1" hangingPunct="1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b="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3500FBE1-F2D6-4EE3-9160-42A3B438B8E4}" type="slidenum">
              <a:rPr lang="zh-CN" altLang="en-US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586105"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1171575"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758950"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2345055"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931795" algn="l" defTabSz="117221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517900" algn="l" defTabSz="117221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4104640" algn="l" defTabSz="117221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690745" algn="l" defTabSz="117221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3B2705D-A640-48C3-9EE8-A9737EDFBA9C}" type="slidenum">
              <a:rPr lang="en-US" altLang="zh-CN"/>
              <a:t>2</a:t>
            </a:fld>
            <a:endParaRPr lang="en-US" altLang="zh-CN"/>
          </a:p>
        </p:txBody>
      </p:sp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r"/>
            <a:fld id="{E70E68C7-2E85-406B-A0FA-89F0B4A25CE9}" type="slidenum">
              <a:rPr lang="en-US" altLang="zh-CN" sz="1200"/>
              <a:t>2</a:t>
            </a:fld>
            <a:endParaRPr lang="en-US" altLang="zh-CN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3B2705D-A640-48C3-9EE8-A9737EDFBA9C}" type="slidenum">
              <a:rPr lang="en-US" altLang="zh-CN"/>
              <a:t>12</a:t>
            </a:fld>
            <a:endParaRPr lang="en-US" altLang="zh-CN"/>
          </a:p>
        </p:txBody>
      </p:sp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r"/>
            <a:fld id="{E70E68C7-2E85-406B-A0FA-89F0B4A25CE9}" type="slidenum">
              <a:rPr lang="en-US" altLang="zh-CN" sz="1200"/>
              <a:t>12</a:t>
            </a:fld>
            <a:endParaRPr lang="en-US" altLang="zh-CN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3B2705D-A640-48C3-9EE8-A9737EDFBA9C}" type="slidenum">
              <a:rPr lang="en-US" altLang="zh-CN"/>
              <a:t>13</a:t>
            </a:fld>
            <a:endParaRPr lang="en-US" altLang="zh-CN"/>
          </a:p>
        </p:txBody>
      </p:sp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r"/>
            <a:fld id="{E70E68C7-2E85-406B-A0FA-89F0B4A25CE9}" type="slidenum">
              <a:rPr lang="en-US" altLang="zh-CN" sz="1200"/>
              <a:t>13</a:t>
            </a:fld>
            <a:endParaRPr lang="en-US" altLang="zh-CN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3B2705D-A640-48C3-9EE8-A9737EDFBA9C}" type="slidenum">
              <a:rPr lang="en-US" altLang="zh-CN"/>
              <a:t>14</a:t>
            </a:fld>
            <a:endParaRPr lang="en-US" altLang="zh-CN"/>
          </a:p>
        </p:txBody>
      </p:sp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r"/>
            <a:fld id="{E70E68C7-2E85-406B-A0FA-89F0B4A25CE9}" type="slidenum">
              <a:rPr lang="en-US" altLang="zh-CN" sz="1200"/>
              <a:t>14</a:t>
            </a:fld>
            <a:endParaRPr lang="en-US" altLang="zh-CN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3B2705D-A640-48C3-9EE8-A9737EDFBA9C}" type="slidenum">
              <a:rPr lang="en-US" altLang="zh-CN"/>
              <a:t>15</a:t>
            </a:fld>
            <a:endParaRPr lang="en-US" altLang="zh-CN"/>
          </a:p>
        </p:txBody>
      </p:sp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r"/>
            <a:fld id="{E70E68C7-2E85-406B-A0FA-89F0B4A25CE9}" type="slidenum">
              <a:rPr lang="en-US" altLang="zh-CN" sz="1200"/>
              <a:t>15</a:t>
            </a:fld>
            <a:endParaRPr lang="en-US" altLang="zh-CN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3B2705D-A640-48C3-9EE8-A9737EDFBA9C}" type="slidenum">
              <a:rPr lang="en-US" altLang="zh-CN"/>
              <a:t>3</a:t>
            </a:fld>
            <a:endParaRPr lang="en-US" altLang="zh-CN"/>
          </a:p>
        </p:txBody>
      </p:sp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r"/>
            <a:fld id="{E70E68C7-2E85-406B-A0FA-89F0B4A25CE9}" type="slidenum">
              <a:rPr lang="en-US" altLang="zh-CN" sz="1200"/>
              <a:t>3</a:t>
            </a:fld>
            <a:endParaRPr lang="en-US" altLang="zh-CN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3B2705D-A640-48C3-9EE8-A9737EDFBA9C}" type="slidenum">
              <a:rPr lang="en-US" altLang="zh-CN"/>
              <a:t>4</a:t>
            </a:fld>
            <a:endParaRPr lang="en-US" altLang="zh-CN"/>
          </a:p>
        </p:txBody>
      </p:sp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r"/>
            <a:fld id="{E70E68C7-2E85-406B-A0FA-89F0B4A25CE9}" type="slidenum">
              <a:rPr lang="en-US" altLang="zh-CN" sz="1200"/>
              <a:t>4</a:t>
            </a:fld>
            <a:endParaRPr lang="en-US" altLang="zh-CN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3B2705D-A640-48C3-9EE8-A9737EDFBA9C}" type="slidenum">
              <a:rPr lang="en-US" altLang="zh-CN"/>
              <a:t>6</a:t>
            </a:fld>
            <a:endParaRPr lang="en-US" altLang="zh-CN"/>
          </a:p>
        </p:txBody>
      </p:sp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r"/>
            <a:fld id="{E70E68C7-2E85-406B-A0FA-89F0B4A25CE9}" type="slidenum">
              <a:rPr lang="en-US" altLang="zh-CN" sz="1200"/>
              <a:t>6</a:t>
            </a:fld>
            <a:endParaRPr lang="en-US" altLang="zh-CN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3B2705D-A640-48C3-9EE8-A9737EDFBA9C}" type="slidenum">
              <a:rPr lang="en-US" altLang="zh-CN"/>
              <a:t>7</a:t>
            </a:fld>
            <a:endParaRPr lang="en-US" altLang="zh-CN"/>
          </a:p>
        </p:txBody>
      </p:sp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r"/>
            <a:fld id="{E70E68C7-2E85-406B-A0FA-89F0B4A25CE9}" type="slidenum">
              <a:rPr lang="en-US" altLang="zh-CN" sz="1200"/>
              <a:t>7</a:t>
            </a:fld>
            <a:endParaRPr lang="en-US" altLang="zh-CN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3B2705D-A640-48C3-9EE8-A9737EDFBA9C}" type="slidenum">
              <a:rPr lang="en-US" altLang="zh-CN"/>
              <a:t>8</a:t>
            </a:fld>
            <a:endParaRPr lang="en-US" altLang="zh-CN"/>
          </a:p>
        </p:txBody>
      </p:sp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r"/>
            <a:fld id="{E70E68C7-2E85-406B-A0FA-89F0B4A25CE9}" type="slidenum">
              <a:rPr lang="en-US" altLang="zh-CN" sz="1200"/>
              <a:t>8</a:t>
            </a:fld>
            <a:endParaRPr lang="en-US" altLang="zh-CN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3B2705D-A640-48C3-9EE8-A9737EDFBA9C}" type="slidenum">
              <a:rPr lang="en-US" altLang="zh-CN"/>
              <a:t>9</a:t>
            </a:fld>
            <a:endParaRPr lang="en-US" altLang="zh-CN"/>
          </a:p>
        </p:txBody>
      </p:sp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r"/>
            <a:fld id="{E70E68C7-2E85-406B-A0FA-89F0B4A25CE9}" type="slidenum">
              <a:rPr lang="en-US" altLang="zh-CN" sz="1200"/>
              <a:t>9</a:t>
            </a:fld>
            <a:endParaRPr lang="en-US" altLang="zh-CN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3B2705D-A640-48C3-9EE8-A9737EDFBA9C}" type="slidenum">
              <a:rPr lang="en-US" altLang="zh-CN"/>
              <a:t>10</a:t>
            </a:fld>
            <a:endParaRPr lang="en-US" altLang="zh-CN"/>
          </a:p>
        </p:txBody>
      </p:sp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r"/>
            <a:fld id="{E70E68C7-2E85-406B-A0FA-89F0B4A25CE9}" type="slidenum">
              <a:rPr lang="en-US" altLang="zh-CN" sz="1200"/>
              <a:t>10</a:t>
            </a:fld>
            <a:endParaRPr lang="en-US" altLang="zh-CN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3B2705D-A640-48C3-9EE8-A9737EDFBA9C}" type="slidenum">
              <a:rPr lang="en-US" altLang="zh-CN"/>
              <a:t>11</a:t>
            </a:fld>
            <a:endParaRPr lang="en-US" altLang="zh-CN"/>
          </a:p>
        </p:txBody>
      </p:sp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r"/>
            <a:fld id="{E70E68C7-2E85-406B-A0FA-89F0B4A25CE9}" type="slidenum">
              <a:rPr lang="en-US" altLang="zh-CN" sz="1200"/>
              <a:t>11</a:t>
            </a:fld>
            <a:endParaRPr lang="en-US" altLang="zh-CN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9332274" y="53359"/>
            <a:ext cx="26613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rgbClr val="FFFF00"/>
                </a:solidFill>
                <a:latin typeface="楷体_GB2312" pitchFamily="49" charset="-122"/>
                <a:ea typeface="楷体_GB2312" pitchFamily="49" charset="-122"/>
              </a:rPr>
              <a:t>第五章  曲线运动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98350" cy="5944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400" b="1" i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400" b="1" i="1">
          <a:solidFill>
            <a:schemeClr val="tx1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400" b="1" i="1">
          <a:solidFill>
            <a:schemeClr val="tx1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400" b="1" i="1">
          <a:solidFill>
            <a:schemeClr val="tx1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400" b="1" i="1">
          <a:solidFill>
            <a:schemeClr val="tx1"/>
          </a:solidFill>
          <a:latin typeface="Arial" charset="0"/>
          <a:ea typeface="宋体" pitchFamily="2" charset="-122"/>
        </a:defRPr>
      </a:lvl5pPr>
      <a:lvl6pPr marL="586105" algn="ctr" rtl="0" fontAlgn="base">
        <a:spcBef>
          <a:spcPct val="0"/>
        </a:spcBef>
        <a:spcAft>
          <a:spcPct val="0"/>
        </a:spcAft>
        <a:defRPr sz="5400" b="1" i="1">
          <a:solidFill>
            <a:schemeClr val="tx1"/>
          </a:solidFill>
          <a:latin typeface="Arial" charset="0"/>
          <a:ea typeface="宋体" pitchFamily="2" charset="-122"/>
        </a:defRPr>
      </a:lvl6pPr>
      <a:lvl7pPr marL="1172845" algn="ctr" rtl="0" fontAlgn="base">
        <a:spcBef>
          <a:spcPct val="0"/>
        </a:spcBef>
        <a:spcAft>
          <a:spcPct val="0"/>
        </a:spcAft>
        <a:defRPr sz="5400" b="1" i="1">
          <a:solidFill>
            <a:schemeClr val="tx1"/>
          </a:solidFill>
          <a:latin typeface="Arial" charset="0"/>
          <a:ea typeface="宋体" pitchFamily="2" charset="-122"/>
        </a:defRPr>
      </a:lvl7pPr>
      <a:lvl8pPr marL="1758950" algn="ctr" rtl="0" fontAlgn="base">
        <a:spcBef>
          <a:spcPct val="0"/>
        </a:spcBef>
        <a:spcAft>
          <a:spcPct val="0"/>
        </a:spcAft>
        <a:defRPr sz="5400" b="1" i="1">
          <a:solidFill>
            <a:schemeClr val="tx1"/>
          </a:solidFill>
          <a:latin typeface="Arial" charset="0"/>
          <a:ea typeface="宋体" pitchFamily="2" charset="-122"/>
        </a:defRPr>
      </a:lvl8pPr>
      <a:lvl9pPr marL="2345690" algn="ctr" rtl="0" fontAlgn="base">
        <a:spcBef>
          <a:spcPct val="0"/>
        </a:spcBef>
        <a:spcAft>
          <a:spcPct val="0"/>
        </a:spcAft>
        <a:defRPr sz="5400" b="1" i="1">
          <a:solidFill>
            <a:schemeClr val="tx1"/>
          </a:solidFill>
          <a:latin typeface="Arial" charset="0"/>
          <a:ea typeface="宋体" pitchFamily="2" charset="-122"/>
        </a:defRPr>
      </a:lvl9pPr>
    </p:titleStyle>
    <p:bodyStyle>
      <a:lvl1pPr marL="440055" indent="-44005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v"/>
        <a:defRPr sz="4100">
          <a:solidFill>
            <a:schemeClr val="tx1"/>
          </a:solidFill>
          <a:latin typeface="+mn-lt"/>
          <a:ea typeface="+mn-ea"/>
          <a:cs typeface="+mn-cs"/>
        </a:defRPr>
      </a:lvl1pPr>
      <a:lvl2pPr marL="952500" indent="-365125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3600">
          <a:solidFill>
            <a:schemeClr val="tx1"/>
          </a:solidFill>
          <a:latin typeface="+mn-lt"/>
          <a:ea typeface="+mn-ea"/>
        </a:defRPr>
      </a:lvl2pPr>
      <a:lvl3pPr marL="1465580" indent="-292100" algn="l" rtl="0" eaLnBrk="0" fontAlgn="base" hangingPunct="0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  <a:ea typeface="+mn-ea"/>
        </a:defRPr>
      </a:lvl3pPr>
      <a:lvl4pPr marL="2051050" indent="-29210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  <a:ea typeface="+mn-ea"/>
        </a:defRPr>
      </a:lvl4pPr>
      <a:lvl5pPr marL="2638425" indent="-292100" algn="l" rtl="0" eaLnBrk="0" fontAlgn="base" hangingPunct="0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  <a:ea typeface="+mn-ea"/>
        </a:defRPr>
      </a:lvl5pPr>
      <a:lvl6pPr marL="3225165" indent="-293370" algn="l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  <a:ea typeface="+mn-ea"/>
        </a:defRPr>
      </a:lvl6pPr>
      <a:lvl7pPr marL="3811270" indent="-293370" algn="l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  <a:ea typeface="+mn-ea"/>
        </a:defRPr>
      </a:lvl7pPr>
      <a:lvl8pPr marL="4398010" indent="-293370" algn="l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  <a:ea typeface="+mn-ea"/>
        </a:defRPr>
      </a:lvl8pPr>
      <a:lvl9pPr marL="4984115" indent="-293370" algn="l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11722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6105" algn="l" defTabSz="11722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2845" algn="l" defTabSz="11722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58950" algn="l" defTabSz="11722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5690" algn="l" defTabSz="11722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1795" algn="l" defTabSz="11722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17900" algn="l" defTabSz="11722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04640" algn="l" defTabSz="11722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90745" algn="l" defTabSz="11722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11" Type="http://schemas.openxmlformats.org/officeDocument/2006/relationships/image" Target="../media/image19.wmf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20.png"/><Relationship Id="rId9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4981083" y="3766310"/>
          <a:ext cx="7217268" cy="1247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" name="Document" r:id="rId3" imgW="2067560" imgH="452120" progId="Word.Document.8">
                  <p:embed/>
                </p:oleObj>
              </mc:Choice>
              <mc:Fallback>
                <p:oleObj name="Document" r:id="rId3" imgW="2067560" imgH="452120" progId="Word.Document.8">
                  <p:embed/>
                  <p:pic>
                    <p:nvPicPr>
                      <p:cNvPr id="0" name="图片 11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1083" y="3766310"/>
                        <a:ext cx="7217268" cy="1247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28"/>
          <p:cNvSpPr>
            <a:spLocks noChangeArrowheads="1"/>
          </p:cNvSpPr>
          <p:nvPr/>
        </p:nvSpPr>
        <p:spPr bwMode="auto">
          <a:xfrm>
            <a:off x="5207960" y="2439987"/>
            <a:ext cx="5672138" cy="949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7250" tIns="58626" rIns="117250" bIns="58626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4500" dirty="0">
                <a:latin typeface="黑体" pitchFamily="2" charset="-122"/>
                <a:ea typeface="黑体" pitchFamily="2" charset="-122"/>
              </a:rPr>
              <a:t>第五章 曲线运动   </a:t>
            </a:r>
          </a:p>
        </p:txBody>
      </p:sp>
      <p:sp>
        <p:nvSpPr>
          <p:cNvPr id="3078" name="矩形 28"/>
          <p:cNvSpPr>
            <a:spLocks noChangeArrowheads="1"/>
          </p:cNvSpPr>
          <p:nvPr/>
        </p:nvSpPr>
        <p:spPr bwMode="auto">
          <a:xfrm>
            <a:off x="4749006" y="3789834"/>
            <a:ext cx="6931025" cy="801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7250" tIns="58626" rIns="117250" bIns="58626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3700" dirty="0">
                <a:solidFill>
                  <a:srgbClr val="0000FF"/>
                </a:solidFill>
                <a:ea typeface="黑体" pitchFamily="2" charset="-122"/>
              </a:rPr>
              <a:t>第  三  节</a:t>
            </a:r>
            <a:r>
              <a:rPr lang="en-US" altLang="zh-CN" sz="3700" dirty="0">
                <a:solidFill>
                  <a:srgbClr val="0000FF"/>
                </a:solidFill>
                <a:ea typeface="黑体" pitchFamily="2" charset="-122"/>
              </a:rPr>
              <a:t>      </a:t>
            </a:r>
            <a:r>
              <a:rPr lang="zh-CN" altLang="en-US" sz="3700" dirty="0">
                <a:solidFill>
                  <a:srgbClr val="0000FF"/>
                </a:solidFill>
                <a:ea typeface="黑体" pitchFamily="2" charset="-122"/>
              </a:rPr>
              <a:t>实验  研究平抛运动</a:t>
            </a:r>
            <a:endParaRPr lang="en-US" altLang="zh-CN" sz="3700" dirty="0">
              <a:solidFill>
                <a:srgbClr val="0000FF"/>
              </a:solidFill>
              <a:latin typeface="黑体" pitchFamily="2" charset="-122"/>
              <a:ea typeface="黑体" pitchFamily="2" charset="-122"/>
            </a:endParaRP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5559425" y="2439988"/>
            <a:ext cx="5310188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149" name="Picture 12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94" y="639484"/>
            <a:ext cx="4749006" cy="3195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50" name="Picture 12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036" y="4002088"/>
            <a:ext cx="425397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直接连接符 3"/>
          <p:cNvCxnSpPr/>
          <p:nvPr/>
        </p:nvCxnSpPr>
        <p:spPr>
          <a:xfrm>
            <a:off x="4614010" y="639484"/>
            <a:ext cx="0" cy="6220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0" y="3879844"/>
            <a:ext cx="46140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259169" y="600827"/>
            <a:ext cx="551144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CN" sz="3600" dirty="0"/>
              <a:t>2</a:t>
            </a:r>
            <a:r>
              <a:rPr lang="zh-CN" altLang="en-US" sz="3600" dirty="0"/>
              <a:t>、计算平抛物体的初速度</a:t>
            </a:r>
            <a:endParaRPr lang="zh-CN" altLang="en-US" sz="3600" b="0" dirty="0"/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203520" y="271367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 sz="2000" b="0">
              <a:latin typeface="Arial" charset="0"/>
              <a:ea typeface="宋体" charset="-122"/>
            </a:endParaRPr>
          </a:p>
        </p:txBody>
      </p:sp>
      <p:graphicFrame>
        <p:nvGraphicFramePr>
          <p:cNvPr id="27" name="Object 6"/>
          <p:cNvGraphicFramePr>
            <a:graphicFrameLocks noChangeAspect="1"/>
          </p:cNvGraphicFramePr>
          <p:nvPr/>
        </p:nvGraphicFramePr>
        <p:xfrm>
          <a:off x="1175070" y="2681923"/>
          <a:ext cx="2376488" cy="221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公式" r:id="rId4" imgW="1091565" imgH="1028065" progId="Equation.3">
                  <p:embed/>
                </p:oleObj>
              </mc:Choice>
              <mc:Fallback>
                <p:oleObj name="公式" r:id="rId4" imgW="1091565" imgH="1028065" progId="Equation.3">
                  <p:embed/>
                  <p:pic>
                    <p:nvPicPr>
                      <p:cNvPr id="0" name="图片 6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5070" y="2681923"/>
                        <a:ext cx="2376488" cy="2217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5246688" y="1518219"/>
            <a:ext cx="6264275" cy="91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kumimoji="1" lang="en-US" altLang="zh-CN" sz="2800" dirty="0">
                <a:solidFill>
                  <a:srgbClr val="FF0066"/>
                </a:solidFill>
              </a:rPr>
              <a:t>  </a:t>
            </a:r>
            <a:r>
              <a:rPr kumimoji="1" lang="zh-CN" altLang="en-US" sz="2800" dirty="0">
                <a:solidFill>
                  <a:srgbClr val="FF0066"/>
                </a:solidFill>
              </a:rPr>
              <a:t>水平方向上的匀速直线运动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kumimoji="1" lang="zh-CN" altLang="en-US" sz="2800" dirty="0">
                <a:solidFill>
                  <a:srgbClr val="FF0066"/>
                </a:solidFill>
              </a:rPr>
              <a:t>  竖直方向上的自由落体运动</a:t>
            </a:r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612373" y="1712119"/>
            <a:ext cx="58880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1" lang="zh-CN" altLang="en-US" sz="2800" dirty="0"/>
              <a:t>平抛运动的两个分运动为：</a:t>
            </a:r>
          </a:p>
        </p:txBody>
      </p:sp>
      <p:sp>
        <p:nvSpPr>
          <p:cNvPr id="40" name="AutoShape 34"/>
          <p:cNvSpPr>
            <a:spLocks noChangeArrowheads="1"/>
          </p:cNvSpPr>
          <p:nvPr/>
        </p:nvSpPr>
        <p:spPr bwMode="auto">
          <a:xfrm>
            <a:off x="3718245" y="3613785"/>
            <a:ext cx="914400" cy="304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3938 h 21600"/>
              <a:gd name="T14" fmla="*/ 18169 w 21600"/>
              <a:gd name="T15" fmla="*/ 1766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3938"/>
                </a:lnTo>
                <a:lnTo>
                  <a:pt x="3375" y="3938"/>
                </a:lnTo>
                <a:lnTo>
                  <a:pt x="3375" y="17662"/>
                </a:lnTo>
                <a:lnTo>
                  <a:pt x="16200" y="17662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938"/>
                </a:moveTo>
                <a:lnTo>
                  <a:pt x="1350" y="17662"/>
                </a:lnTo>
                <a:lnTo>
                  <a:pt x="2700" y="17662"/>
                </a:lnTo>
                <a:lnTo>
                  <a:pt x="2700" y="3938"/>
                </a:lnTo>
                <a:close/>
              </a:path>
              <a:path w="21600" h="21600">
                <a:moveTo>
                  <a:pt x="0" y="3938"/>
                </a:moveTo>
                <a:lnTo>
                  <a:pt x="0" y="17662"/>
                </a:lnTo>
                <a:lnTo>
                  <a:pt x="675" y="17662"/>
                </a:lnTo>
                <a:lnTo>
                  <a:pt x="675" y="3938"/>
                </a:lnTo>
                <a:close/>
              </a:path>
            </a:pathLst>
          </a:custGeom>
          <a:gradFill rotWithShape="1">
            <a:gsLst>
              <a:gs pos="0">
                <a:srgbClr val="FF3399"/>
              </a:gs>
              <a:gs pos="12500">
                <a:srgbClr val="FF6633"/>
              </a:gs>
              <a:gs pos="25000">
                <a:srgbClr val="FFFF00"/>
              </a:gs>
              <a:gs pos="37500">
                <a:srgbClr val="01A78F"/>
              </a:gs>
              <a:gs pos="50000">
                <a:srgbClr val="3366FF"/>
              </a:gs>
              <a:gs pos="62500">
                <a:srgbClr val="01A78F"/>
              </a:gs>
              <a:gs pos="75000">
                <a:srgbClr val="FFFF00"/>
              </a:gs>
              <a:gs pos="87500">
                <a:srgbClr val="FF6633"/>
              </a:gs>
              <a:gs pos="100000">
                <a:srgbClr val="FF3399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 sz="2000" b="0">
              <a:latin typeface="Arial" charset="0"/>
              <a:ea typeface="宋体" charset="-122"/>
            </a:endParaRPr>
          </a:p>
        </p:txBody>
      </p:sp>
      <p:sp>
        <p:nvSpPr>
          <p:cNvPr id="41" name="Rectangle 35"/>
          <p:cNvSpPr>
            <a:spLocks noChangeArrowheads="1"/>
          </p:cNvSpPr>
          <p:nvPr/>
        </p:nvSpPr>
        <p:spPr bwMode="auto">
          <a:xfrm>
            <a:off x="989333" y="5347335"/>
            <a:ext cx="7604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i="1">
                <a:latin typeface="Times New Roman" pitchFamily="18" charset="0"/>
                <a:ea typeface="宋体" charset="-122"/>
                <a:cs typeface="Times New Roman" pitchFamily="18" charset="0"/>
              </a:rPr>
              <a:t>v</a:t>
            </a:r>
            <a:r>
              <a:rPr lang="en-US" altLang="zh-CN" sz="3200" baseline="-25000">
                <a:latin typeface="Times New Roman" pitchFamily="18" charset="0"/>
                <a:ea typeface="宋体" charset="-122"/>
                <a:cs typeface="Times New Roman" pitchFamily="18" charset="0"/>
              </a:rPr>
              <a:t>0</a:t>
            </a:r>
            <a:r>
              <a:rPr lang="en-US" altLang="zh-CN" sz="3200">
                <a:latin typeface="Times New Roman" pitchFamily="18" charset="0"/>
                <a:ea typeface="宋体" charset="-122"/>
                <a:cs typeface="Times New Roman" pitchFamily="18" charset="0"/>
              </a:rPr>
              <a:t>=</a:t>
            </a:r>
          </a:p>
        </p:txBody>
      </p:sp>
      <p:graphicFrame>
        <p:nvGraphicFramePr>
          <p:cNvPr id="42" name="Object 36"/>
          <p:cNvGraphicFramePr>
            <a:graphicFrameLocks noChangeAspect="1"/>
          </p:cNvGraphicFramePr>
          <p:nvPr/>
        </p:nvGraphicFramePr>
        <p:xfrm>
          <a:off x="1632270" y="4871085"/>
          <a:ext cx="739775" cy="148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公式" r:id="rId6" imgW="228600" imgH="622300" progId="Equation.3">
                  <p:embed/>
                </p:oleObj>
              </mc:Choice>
              <mc:Fallback>
                <p:oleObj name="公式" r:id="rId6" imgW="228600" imgH="622300" progId="Equation.3">
                  <p:embed/>
                  <p:pic>
                    <p:nvPicPr>
                      <p:cNvPr id="0" name="图片 61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2270" y="4871085"/>
                        <a:ext cx="739775" cy="148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37"/>
          <p:cNvGraphicFramePr>
            <a:graphicFrameLocks noChangeAspect="1"/>
          </p:cNvGraphicFramePr>
          <p:nvPr/>
        </p:nvGraphicFramePr>
        <p:xfrm>
          <a:off x="2805433" y="4899660"/>
          <a:ext cx="1028700" cy="137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公式" r:id="rId8" imgW="533400" imgH="711200" progId="Equation.3">
                  <p:embed/>
                </p:oleObj>
              </mc:Choice>
              <mc:Fallback>
                <p:oleObj name="公式" r:id="rId8" imgW="533400" imgH="711200" progId="Equation.3">
                  <p:embed/>
                  <p:pic>
                    <p:nvPicPr>
                      <p:cNvPr id="0" name="图片 61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5433" y="4899660"/>
                        <a:ext cx="1028700" cy="1374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38"/>
          <p:cNvSpPr>
            <a:spLocks noChangeArrowheads="1"/>
          </p:cNvSpPr>
          <p:nvPr/>
        </p:nvSpPr>
        <p:spPr bwMode="auto">
          <a:xfrm>
            <a:off x="2275208" y="5350510"/>
            <a:ext cx="790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zh-CN" sz="3200">
                <a:latin typeface="Times New Roman" pitchFamily="18" charset="0"/>
                <a:ea typeface="宋体" charset="-122"/>
                <a:cs typeface="Times New Roman" pitchFamily="18" charset="0"/>
              </a:rPr>
              <a:t>=</a:t>
            </a:r>
            <a:r>
              <a:rPr lang="en-US" altLang="zh-CN" sz="3200" i="1">
                <a:latin typeface="Times New Roman" pitchFamily="18" charset="0"/>
                <a:ea typeface="宋体" charset="-122"/>
                <a:cs typeface="Times New Roman" pitchFamily="18" charset="0"/>
              </a:rPr>
              <a:t> x</a:t>
            </a:r>
          </a:p>
        </p:txBody>
      </p:sp>
      <p:sp>
        <p:nvSpPr>
          <p:cNvPr id="45" name="Rectangle 39"/>
          <p:cNvSpPr>
            <a:spLocks noChangeArrowheads="1"/>
          </p:cNvSpPr>
          <p:nvPr/>
        </p:nvSpPr>
        <p:spPr bwMode="auto">
          <a:xfrm>
            <a:off x="4918395" y="5036185"/>
            <a:ext cx="599631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3200" dirty="0">
                <a:latin typeface="Times New Roman" pitchFamily="18" charset="0"/>
                <a:ea typeface="华文新魏" pitchFamily="2" charset="-122"/>
              </a:rPr>
              <a:t>测出轨迹上某一点的坐标</a:t>
            </a:r>
            <a:r>
              <a:rPr lang="en-US" altLang="zh-CN" sz="3200" dirty="0">
                <a:latin typeface="Times New Roman" pitchFamily="18" charset="0"/>
                <a:ea typeface="华文新魏" pitchFamily="2" charset="-122"/>
              </a:rPr>
              <a:t>(</a:t>
            </a:r>
            <a:r>
              <a:rPr lang="en-US" altLang="zh-CN" sz="3200" i="1" dirty="0">
                <a:latin typeface="Times New Roman" pitchFamily="18" charset="0"/>
                <a:ea typeface="华文新魏" pitchFamily="2" charset="-122"/>
              </a:rPr>
              <a:t>x</a:t>
            </a:r>
            <a:r>
              <a:rPr lang="zh-CN" altLang="en-US" sz="3200" dirty="0">
                <a:latin typeface="Times New Roman" pitchFamily="18" charset="0"/>
                <a:ea typeface="华文新魏" pitchFamily="2" charset="-122"/>
              </a:rPr>
              <a:t>、</a:t>
            </a:r>
            <a:r>
              <a:rPr lang="en-US" altLang="zh-CN" sz="3200" i="1" dirty="0">
                <a:latin typeface="Times New Roman" pitchFamily="18" charset="0"/>
                <a:ea typeface="华文新魏" pitchFamily="2" charset="-122"/>
              </a:rPr>
              <a:t>y</a:t>
            </a:r>
            <a:r>
              <a:rPr lang="en-US" altLang="zh-CN" sz="3200" dirty="0">
                <a:latin typeface="Times New Roman" pitchFamily="18" charset="0"/>
                <a:ea typeface="华文新魏" pitchFamily="2" charset="-122"/>
              </a:rPr>
              <a:t>)</a:t>
            </a:r>
            <a:r>
              <a:rPr lang="zh-CN" altLang="en-US" sz="3200" dirty="0">
                <a:latin typeface="Times New Roman" pitchFamily="18" charset="0"/>
                <a:ea typeface="华文新魏" pitchFamily="2" charset="-122"/>
              </a:rPr>
              <a:t>代入可求出</a:t>
            </a:r>
            <a:r>
              <a:rPr lang="en-US" altLang="zh-CN" sz="32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v</a:t>
            </a:r>
            <a:r>
              <a:rPr lang="en-US" altLang="zh-CN" sz="3200" baseline="-25000" dirty="0">
                <a:latin typeface="Arial" charset="0"/>
                <a:ea typeface="宋体" charset="-122"/>
              </a:rPr>
              <a:t>0</a:t>
            </a:r>
            <a:endParaRPr lang="en-US" altLang="zh-CN" sz="3200" dirty="0">
              <a:latin typeface="Times New Roman" pitchFamily="18" charset="0"/>
              <a:ea typeface="华文新魏" pitchFamily="2" charset="-122"/>
            </a:endParaRPr>
          </a:p>
        </p:txBody>
      </p:sp>
      <p:sp>
        <p:nvSpPr>
          <p:cNvPr id="46" name="AutoShape 40"/>
          <p:cNvSpPr>
            <a:spLocks noChangeArrowheads="1"/>
          </p:cNvSpPr>
          <p:nvPr/>
        </p:nvSpPr>
        <p:spPr bwMode="auto">
          <a:xfrm flipH="1">
            <a:off x="3989708" y="5429885"/>
            <a:ext cx="928687" cy="2667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3938 h 21600"/>
              <a:gd name="T14" fmla="*/ 18169 w 21600"/>
              <a:gd name="T15" fmla="*/ 1766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3938"/>
                </a:lnTo>
                <a:lnTo>
                  <a:pt x="3375" y="3938"/>
                </a:lnTo>
                <a:lnTo>
                  <a:pt x="3375" y="17662"/>
                </a:lnTo>
                <a:lnTo>
                  <a:pt x="16200" y="17662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938"/>
                </a:moveTo>
                <a:lnTo>
                  <a:pt x="1350" y="17662"/>
                </a:lnTo>
                <a:lnTo>
                  <a:pt x="2700" y="17662"/>
                </a:lnTo>
                <a:lnTo>
                  <a:pt x="2700" y="3938"/>
                </a:lnTo>
                <a:close/>
              </a:path>
              <a:path w="21600" h="21600">
                <a:moveTo>
                  <a:pt x="0" y="3938"/>
                </a:moveTo>
                <a:lnTo>
                  <a:pt x="0" y="17662"/>
                </a:lnTo>
                <a:lnTo>
                  <a:pt x="675" y="17662"/>
                </a:lnTo>
                <a:lnTo>
                  <a:pt x="675" y="3938"/>
                </a:lnTo>
                <a:close/>
              </a:path>
            </a:pathLst>
          </a:custGeom>
          <a:gradFill rotWithShape="1">
            <a:gsLst>
              <a:gs pos="0">
                <a:srgbClr val="FF3399"/>
              </a:gs>
              <a:gs pos="12500">
                <a:srgbClr val="FF6633"/>
              </a:gs>
              <a:gs pos="25000">
                <a:srgbClr val="FFFF00"/>
              </a:gs>
              <a:gs pos="37500">
                <a:srgbClr val="01A78F"/>
              </a:gs>
              <a:gs pos="50000">
                <a:srgbClr val="3366FF"/>
              </a:gs>
              <a:gs pos="62500">
                <a:srgbClr val="01A78F"/>
              </a:gs>
              <a:gs pos="75000">
                <a:srgbClr val="FFFF00"/>
              </a:gs>
              <a:gs pos="87500">
                <a:srgbClr val="FF6633"/>
              </a:gs>
              <a:gs pos="100000">
                <a:srgbClr val="FF3399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 sz="2000" b="0">
              <a:latin typeface="Arial" charset="0"/>
              <a:ea typeface="宋体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5266058" y="2497198"/>
            <a:ext cx="4081462" cy="1992887"/>
            <a:chOff x="5266058" y="2497198"/>
            <a:chExt cx="4081462" cy="1992887"/>
          </a:xfrm>
        </p:grpSpPr>
        <p:sp>
          <p:nvSpPr>
            <p:cNvPr id="30" name="Line 10"/>
            <p:cNvSpPr>
              <a:spLocks noChangeShapeType="1"/>
            </p:cNvSpPr>
            <p:nvPr/>
          </p:nvSpPr>
          <p:spPr bwMode="auto">
            <a:xfrm>
              <a:off x="5837558" y="3053398"/>
              <a:ext cx="1587" cy="1436687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" name="Line 11"/>
            <p:cNvSpPr>
              <a:spLocks noChangeShapeType="1"/>
            </p:cNvSpPr>
            <p:nvPr/>
          </p:nvSpPr>
          <p:spPr bwMode="auto">
            <a:xfrm>
              <a:off x="5818508" y="3072448"/>
              <a:ext cx="2081212" cy="1587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" name="Freeform 12"/>
            <p:cNvSpPr/>
            <p:nvPr/>
          </p:nvSpPr>
          <p:spPr bwMode="auto">
            <a:xfrm>
              <a:off x="5828033" y="3081973"/>
              <a:ext cx="1828800" cy="1395412"/>
            </a:xfrm>
            <a:custGeom>
              <a:avLst/>
              <a:gdLst>
                <a:gd name="T0" fmla="*/ 0 w 1280"/>
                <a:gd name="T1" fmla="*/ 0 h 1280"/>
                <a:gd name="T2" fmla="*/ 2147483647 w 1280"/>
                <a:gd name="T3" fmla="*/ 2147483647 h 1280"/>
                <a:gd name="T4" fmla="*/ 2147483647 w 1280"/>
                <a:gd name="T5" fmla="*/ 2147483647 h 1280"/>
                <a:gd name="T6" fmla="*/ 2147483647 w 1280"/>
                <a:gd name="T7" fmla="*/ 2147483647 h 1280"/>
                <a:gd name="T8" fmla="*/ 2147483647 w 1280"/>
                <a:gd name="T9" fmla="*/ 2147483647 h 1280"/>
                <a:gd name="T10" fmla="*/ 2147483647 w 1280"/>
                <a:gd name="T11" fmla="*/ 2147483647 h 1280"/>
                <a:gd name="T12" fmla="*/ 2147483647 w 1280"/>
                <a:gd name="T13" fmla="*/ 2147483647 h 1280"/>
                <a:gd name="T14" fmla="*/ 2147483647 w 1280"/>
                <a:gd name="T15" fmla="*/ 2147483647 h 1280"/>
                <a:gd name="T16" fmla="*/ 2147483647 w 1280"/>
                <a:gd name="T17" fmla="*/ 2147483647 h 12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80"/>
                <a:gd name="T28" fmla="*/ 0 h 1280"/>
                <a:gd name="T29" fmla="*/ 1280 w 1280"/>
                <a:gd name="T30" fmla="*/ 1280 h 12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80" h="1280">
                  <a:moveTo>
                    <a:pt x="0" y="0"/>
                  </a:moveTo>
                  <a:cubicBezTo>
                    <a:pt x="53" y="3"/>
                    <a:pt x="107" y="7"/>
                    <a:pt x="160" y="20"/>
                  </a:cubicBezTo>
                  <a:cubicBezTo>
                    <a:pt x="213" y="33"/>
                    <a:pt x="267" y="53"/>
                    <a:pt x="320" y="80"/>
                  </a:cubicBezTo>
                  <a:cubicBezTo>
                    <a:pt x="373" y="107"/>
                    <a:pt x="427" y="140"/>
                    <a:pt x="480" y="180"/>
                  </a:cubicBezTo>
                  <a:cubicBezTo>
                    <a:pt x="533" y="220"/>
                    <a:pt x="587" y="267"/>
                    <a:pt x="640" y="320"/>
                  </a:cubicBezTo>
                  <a:cubicBezTo>
                    <a:pt x="693" y="373"/>
                    <a:pt x="747" y="433"/>
                    <a:pt x="800" y="500"/>
                  </a:cubicBezTo>
                  <a:cubicBezTo>
                    <a:pt x="853" y="567"/>
                    <a:pt x="907" y="640"/>
                    <a:pt x="960" y="720"/>
                  </a:cubicBezTo>
                  <a:cubicBezTo>
                    <a:pt x="1013" y="800"/>
                    <a:pt x="1067" y="887"/>
                    <a:pt x="1120" y="980"/>
                  </a:cubicBezTo>
                  <a:cubicBezTo>
                    <a:pt x="1173" y="1073"/>
                    <a:pt x="1226" y="1176"/>
                    <a:pt x="1280" y="1280"/>
                  </a:cubicBezTo>
                </a:path>
              </a:pathLst>
            </a:custGeom>
            <a:noFill/>
            <a:ln w="44450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2000" b="0">
                <a:latin typeface="Arial" charset="0"/>
                <a:ea typeface="宋体" charset="-122"/>
              </a:endParaRPr>
            </a:p>
          </p:txBody>
        </p:sp>
        <p:sp>
          <p:nvSpPr>
            <p:cNvPr id="33" name="Text Box 13"/>
            <p:cNvSpPr txBox="1">
              <a:spLocks noChangeArrowheads="1"/>
            </p:cNvSpPr>
            <p:nvPr/>
          </p:nvSpPr>
          <p:spPr bwMode="auto">
            <a:xfrm>
              <a:off x="5266058" y="2775585"/>
              <a:ext cx="277812" cy="25082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70409" tIns="35204" rIns="70409" bIns="35204"/>
            <a:lstStyle/>
            <a:p>
              <a:pPr algn="just">
                <a:defRPr/>
              </a:pPr>
              <a:r>
                <a:rPr lang="en-US" altLang="zh-CN" sz="27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宋体" pitchFamily="2" charset="-122"/>
                </a:rPr>
                <a:t>O</a:t>
              </a:r>
              <a:endParaRPr lang="en-US" altLang="zh-CN" sz="1800" b="0" i="1" dirty="0">
                <a:latin typeface="Arial" charset="0"/>
                <a:ea typeface="宋体" pitchFamily="2" charset="-122"/>
              </a:endParaRPr>
            </a:p>
          </p:txBody>
        </p:sp>
        <p:sp>
          <p:nvSpPr>
            <p:cNvPr id="34" name="Text Box 14"/>
            <p:cNvSpPr txBox="1">
              <a:spLocks noChangeArrowheads="1"/>
            </p:cNvSpPr>
            <p:nvPr/>
          </p:nvSpPr>
          <p:spPr bwMode="auto">
            <a:xfrm>
              <a:off x="5450208" y="4194810"/>
              <a:ext cx="203200" cy="284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0409" tIns="35204" rIns="70409" bIns="35204"/>
            <a:lstStyle>
              <a:lvl1pPr eaLnBrk="0" hangingPunct="0"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9pPr>
            </a:lstStyle>
            <a:p>
              <a:pPr algn="just" eaLnBrk="1" hangingPunct="1"/>
              <a:r>
                <a:rPr lang="en-US" altLang="zh-CN" sz="2700" i="1" dirty="0">
                  <a:solidFill>
                    <a:srgbClr val="000000"/>
                  </a:solidFill>
                  <a:latin typeface="Times New Roman" pitchFamily="18" charset="0"/>
                  <a:ea typeface="宋体" charset="-122"/>
                </a:rPr>
                <a:t>y</a:t>
              </a:r>
              <a:endParaRPr lang="en-US" altLang="zh-CN" sz="1800" b="0" i="1" dirty="0">
                <a:latin typeface="Arial" charset="0"/>
                <a:ea typeface="宋体" charset="-122"/>
              </a:endParaRPr>
            </a:p>
          </p:txBody>
        </p:sp>
        <p:sp>
          <p:nvSpPr>
            <p:cNvPr id="35" name="Text Box 15"/>
            <p:cNvSpPr txBox="1">
              <a:spLocks noChangeArrowheads="1"/>
            </p:cNvSpPr>
            <p:nvPr/>
          </p:nvSpPr>
          <p:spPr bwMode="auto">
            <a:xfrm>
              <a:off x="8028308" y="2826385"/>
              <a:ext cx="203200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0409" tIns="35204" rIns="70409" bIns="35204"/>
            <a:lstStyle>
              <a:lvl1pPr eaLnBrk="0" hangingPunct="0"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9pPr>
            </a:lstStyle>
            <a:p>
              <a:pPr algn="just" eaLnBrk="1" hangingPunct="1"/>
              <a:r>
                <a:rPr lang="en-US" altLang="zh-CN" sz="2700" i="1" dirty="0">
                  <a:solidFill>
                    <a:srgbClr val="000000"/>
                  </a:solidFill>
                  <a:latin typeface="Times New Roman" pitchFamily="18" charset="0"/>
                  <a:ea typeface="宋体" charset="-122"/>
                </a:rPr>
                <a:t>x</a:t>
              </a:r>
              <a:endParaRPr lang="en-US" altLang="zh-CN" sz="1800" b="0" i="1" dirty="0">
                <a:latin typeface="Arial" charset="0"/>
                <a:ea typeface="宋体" charset="-122"/>
              </a:endParaRPr>
            </a:p>
          </p:txBody>
        </p:sp>
        <p:sp>
          <p:nvSpPr>
            <p:cNvPr id="36" name="Rectangle 30"/>
            <p:cNvSpPr>
              <a:spLocks noChangeArrowheads="1"/>
            </p:cNvSpPr>
            <p:nvPr/>
          </p:nvSpPr>
          <p:spPr bwMode="auto">
            <a:xfrm>
              <a:off x="6301108" y="2497198"/>
              <a:ext cx="45236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3200" i="1" dirty="0">
                  <a:solidFill>
                    <a:srgbClr val="3333FF"/>
                  </a:solidFill>
                  <a:ea typeface="宋体" charset="-122"/>
                  <a:cs typeface="Times New Roman" pitchFamily="18" charset="0"/>
                </a:rPr>
                <a:t>v</a:t>
              </a:r>
              <a:r>
                <a:rPr kumimoji="1" lang="en-US" altLang="zh-CN" sz="1800" baseline="-25000" dirty="0">
                  <a:solidFill>
                    <a:srgbClr val="3333FF"/>
                  </a:solidFill>
                  <a:latin typeface="Arial" charset="0"/>
                  <a:ea typeface="宋体" charset="-122"/>
                </a:rPr>
                <a:t>0</a:t>
              </a:r>
            </a:p>
          </p:txBody>
        </p:sp>
        <p:sp>
          <p:nvSpPr>
            <p:cNvPr id="37" name="Line 31"/>
            <p:cNvSpPr>
              <a:spLocks noChangeShapeType="1"/>
            </p:cNvSpPr>
            <p:nvPr/>
          </p:nvSpPr>
          <p:spPr bwMode="auto">
            <a:xfrm>
              <a:off x="5847083" y="3067685"/>
              <a:ext cx="64770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" name="Line 32"/>
            <p:cNvSpPr>
              <a:spLocks noChangeShapeType="1"/>
            </p:cNvSpPr>
            <p:nvPr/>
          </p:nvSpPr>
          <p:spPr bwMode="auto">
            <a:xfrm>
              <a:off x="5796283" y="3907473"/>
              <a:ext cx="14398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" name="Line 33"/>
            <p:cNvSpPr>
              <a:spLocks noChangeShapeType="1"/>
            </p:cNvSpPr>
            <p:nvPr/>
          </p:nvSpPr>
          <p:spPr bwMode="auto">
            <a:xfrm flipV="1">
              <a:off x="7236145" y="3042285"/>
              <a:ext cx="0" cy="8651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" name="TextBox 23"/>
            <p:cNvSpPr txBox="1">
              <a:spLocks noChangeArrowheads="1"/>
            </p:cNvSpPr>
            <p:nvPr/>
          </p:nvSpPr>
          <p:spPr bwMode="auto">
            <a:xfrm>
              <a:off x="7275833" y="3529648"/>
              <a:ext cx="2071687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defRPr>
              </a:lvl9pPr>
            </a:lstStyle>
            <a:p>
              <a:pPr eaLnBrk="1" hangingPunct="1"/>
              <a:r>
                <a:rPr lang="en-US" altLang="zh-CN" sz="3200" dirty="0">
                  <a:latin typeface="Times New Roman" pitchFamily="18" charset="0"/>
                  <a:ea typeface="宋体" charset="-122"/>
                  <a:cs typeface="Times New Roman" pitchFamily="18" charset="0"/>
                </a:rPr>
                <a:t>P</a:t>
              </a:r>
              <a:r>
                <a:rPr lang="zh-CN" altLang="en-US" sz="3200" dirty="0">
                  <a:latin typeface="Times New Roman" pitchFamily="18" charset="0"/>
                  <a:ea typeface="宋体" charset="-122"/>
                  <a:cs typeface="Times New Roman" pitchFamily="18" charset="0"/>
                </a:rPr>
                <a:t>（</a:t>
              </a:r>
              <a:r>
                <a:rPr lang="en-US" altLang="zh-CN" sz="3200" i="1" dirty="0">
                  <a:latin typeface="Times New Roman" pitchFamily="18" charset="0"/>
                  <a:ea typeface="宋体" charset="-122"/>
                  <a:cs typeface="Times New Roman" pitchFamily="18" charset="0"/>
                </a:rPr>
                <a:t>x</a:t>
              </a:r>
              <a:r>
                <a:rPr lang="zh-CN" altLang="en-US" sz="3200" dirty="0">
                  <a:latin typeface="Times New Roman" pitchFamily="18" charset="0"/>
                  <a:ea typeface="宋体" charset="-122"/>
                  <a:cs typeface="Times New Roman" pitchFamily="18" charset="0"/>
                </a:rPr>
                <a:t>，</a:t>
              </a:r>
              <a:r>
                <a:rPr lang="en-US" altLang="zh-CN" sz="3200" i="1" dirty="0">
                  <a:latin typeface="Times New Roman" pitchFamily="18" charset="0"/>
                  <a:ea typeface="宋体" charset="-122"/>
                  <a:cs typeface="Times New Roman" pitchFamily="18" charset="0"/>
                </a:rPr>
                <a:t>y</a:t>
              </a:r>
              <a:r>
                <a:rPr lang="zh-CN" altLang="en-US" sz="3200" dirty="0">
                  <a:latin typeface="Times New Roman" pitchFamily="18" charset="0"/>
                  <a:ea typeface="宋体" charset="-122"/>
                  <a:cs typeface="Times New Roman" pitchFamily="18" charset="0"/>
                </a:rPr>
                <a:t>）</a:t>
              </a:r>
            </a:p>
          </p:txBody>
        </p:sp>
      </p:grpSp>
      <p:sp>
        <p:nvSpPr>
          <p:cNvPr id="48" name="Text Box 73"/>
          <p:cNvSpPr txBox="1">
            <a:spLocks noChangeArrowheads="1"/>
          </p:cNvSpPr>
          <p:nvPr/>
        </p:nvSpPr>
        <p:spPr bwMode="auto">
          <a:xfrm>
            <a:off x="203520" y="9414"/>
            <a:ext cx="6705745" cy="540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96" tIns="54448" rIns="108896" bIns="5444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实验数据处理   </a:t>
            </a:r>
            <a:endParaRPr lang="en-US" altLang="zh-CN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40" grpId="0" animBg="1"/>
      <p:bldP spid="41" grpId="0"/>
      <p:bldP spid="44" grpId="0"/>
      <p:bldP spid="45" grpId="0"/>
      <p:bldP spid="4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73"/>
          <p:cNvSpPr txBox="1">
            <a:spLocks noChangeArrowheads="1"/>
          </p:cNvSpPr>
          <p:nvPr/>
        </p:nvSpPr>
        <p:spPr bwMode="auto">
          <a:xfrm>
            <a:off x="203520" y="9414"/>
            <a:ext cx="6705745" cy="540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96" tIns="54448" rIns="108896" bIns="5444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2800" dirty="0"/>
              <a:t>实验注意事项</a:t>
            </a:r>
            <a:endParaRPr lang="en-US" altLang="zh-CN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83539" y="945833"/>
            <a:ext cx="1138626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1" lang="en-US" altLang="zh-CN" sz="2800" b="1">
                <a:latin typeface="宋体" charset="-122"/>
              </a:rPr>
              <a:t>1</a:t>
            </a:r>
            <a:r>
              <a:rPr kumimoji="1" lang="zh-CN" altLang="en-US" sz="2800" b="1">
                <a:latin typeface="宋体" charset="-122"/>
              </a:rPr>
              <a:t>、实验中必须保证通过</a:t>
            </a:r>
            <a:r>
              <a:rPr kumimoji="1" lang="zh-CN" altLang="en-US" sz="2800" b="1">
                <a:solidFill>
                  <a:srgbClr val="FF0000"/>
                </a:solidFill>
                <a:latin typeface="宋体" charset="-122"/>
              </a:rPr>
              <a:t>斜槽末端点的切线水平</a:t>
            </a:r>
            <a:r>
              <a:rPr kumimoji="1" lang="zh-CN" altLang="en-US" sz="2800" b="1">
                <a:latin typeface="宋体" charset="-122"/>
              </a:rPr>
              <a:t>，方木板必须处在竖直面内且与小球运动轨迹所在的竖直平面平行，并使小球的运动靠近图板但不接触。 </a:t>
            </a: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363425" y="2560290"/>
            <a:ext cx="113862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1" lang="en-US" altLang="zh-CN" sz="2800" b="1" dirty="0">
                <a:solidFill>
                  <a:srgbClr val="0033CC"/>
                </a:solidFill>
                <a:latin typeface="宋体" charset="-122"/>
              </a:rPr>
              <a:t>2</a:t>
            </a:r>
            <a:r>
              <a:rPr kumimoji="1" lang="zh-CN" altLang="en-US" sz="2800" b="1" dirty="0">
                <a:solidFill>
                  <a:srgbClr val="0033CC"/>
                </a:solidFill>
                <a:latin typeface="宋体" charset="-122"/>
              </a:rPr>
              <a:t>、小球必须每次从同一位置滚下，即在斜槽上固定一个档板。 </a:t>
            </a: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383540" y="3249295"/>
            <a:ext cx="1161161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1" lang="en-US" altLang="zh-CN" sz="2800" b="1">
                <a:latin typeface="宋体" charset="-122"/>
              </a:rPr>
              <a:t>3</a:t>
            </a:r>
            <a:r>
              <a:rPr kumimoji="1" lang="zh-CN" altLang="en-US" sz="2800" b="1">
                <a:latin typeface="宋体" charset="-122"/>
              </a:rPr>
              <a:t>、坐标原点（小球做平抛态度的起点）不是槽口的端点，应是小球在槽口时，球的球心在木板上的水平投影点。 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383539" y="4185920"/>
            <a:ext cx="1138626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1" lang="en-US" altLang="zh-CN" sz="2800" b="1">
                <a:solidFill>
                  <a:srgbClr val="0033CC"/>
                </a:solidFill>
                <a:latin typeface="宋体" charset="-122"/>
              </a:rPr>
              <a:t>4</a:t>
            </a:r>
            <a:r>
              <a:rPr kumimoji="1" lang="zh-CN" altLang="en-US" sz="2800" b="1">
                <a:solidFill>
                  <a:srgbClr val="0033CC"/>
                </a:solidFill>
                <a:latin typeface="宋体" charset="-122"/>
              </a:rPr>
              <a:t>、要在斜轨上适当高度释放小球，使它以适当的水平初速度抛出，其轨道由图板左上角到达右上角，这样可以减小测量误差。 </a:t>
            </a: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383539" y="5265420"/>
            <a:ext cx="1138626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1" lang="en-US" altLang="zh-CN" sz="2800" b="1" dirty="0">
                <a:latin typeface="宋体" charset="-122"/>
              </a:rPr>
              <a:t>5</a:t>
            </a:r>
            <a:r>
              <a:rPr kumimoji="1" lang="zh-CN" altLang="en-US" sz="2800" b="1" dirty="0">
                <a:latin typeface="宋体" charset="-122"/>
              </a:rPr>
              <a:t>、要在平抛轨道上选取距</a:t>
            </a:r>
            <a:r>
              <a:rPr kumimoji="1" lang="en-US" altLang="zh-CN" sz="2800" b="1" i="1" dirty="0">
                <a:cs typeface="Times New Roman" pitchFamily="18" charset="0"/>
              </a:rPr>
              <a:t>O</a:t>
            </a:r>
            <a:r>
              <a:rPr kumimoji="1" lang="zh-CN" altLang="en-US" sz="2800" b="1" dirty="0">
                <a:latin typeface="宋体" charset="-122"/>
              </a:rPr>
              <a:t>点远些的点来计算球的初速度，这样可使结果的误差较小。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38535" y="-100600"/>
            <a:ext cx="39027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dirty="0">
                <a:ea typeface="华文隶书" pitchFamily="2" charset="-122"/>
              </a:rPr>
              <a:t>例题</a:t>
            </a:r>
            <a:endParaRPr lang="zh-CN" sz="4800" b="1" dirty="0">
              <a:ea typeface="华文隶书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199" y="908050"/>
            <a:ext cx="11627641" cy="5222875"/>
          </a:xfrm>
          <a:prstGeom prst="rect">
            <a:avLst/>
          </a:prstGeom>
        </p:spPr>
        <p:txBody>
          <a:bodyPr/>
          <a:lstStyle>
            <a:lvl1pPr marL="440055" indent="-44005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v"/>
              <a:defRPr sz="4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52500" indent="-3651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 sz="3600">
                <a:solidFill>
                  <a:schemeClr val="tx1"/>
                </a:solidFill>
                <a:latin typeface="+mn-lt"/>
                <a:ea typeface="+mn-ea"/>
              </a:defRPr>
            </a:lvl2pPr>
            <a:lvl3pPr marL="146558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100">
                <a:solidFill>
                  <a:schemeClr val="tx1"/>
                </a:solidFill>
                <a:latin typeface="+mn-lt"/>
                <a:ea typeface="+mn-ea"/>
              </a:defRPr>
            </a:lvl3pPr>
            <a:lvl4pPr marL="205105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  <a:ea typeface="+mn-ea"/>
              </a:defRPr>
            </a:lvl4pPr>
            <a:lvl5pPr marL="2638425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+mn-lt"/>
                <a:ea typeface="+mn-ea"/>
              </a:defRPr>
            </a:lvl5pPr>
            <a:lvl6pPr marL="3225165" indent="-29337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+mn-lt"/>
                <a:ea typeface="+mn-ea"/>
              </a:defRPr>
            </a:lvl6pPr>
            <a:lvl7pPr marL="3811270" indent="-29337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+mn-lt"/>
                <a:ea typeface="+mn-ea"/>
              </a:defRPr>
            </a:lvl7pPr>
            <a:lvl8pPr marL="4398010" indent="-29337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+mn-lt"/>
                <a:ea typeface="+mn-ea"/>
              </a:defRPr>
            </a:lvl8pPr>
            <a:lvl9pPr marL="4984115" indent="-29337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例</a:t>
            </a:r>
            <a:r>
              <a:rPr lang="en-US" altLang="zh-CN" b="1" dirty="0">
                <a:solidFill>
                  <a:srgbClr val="FF0000"/>
                </a:solidFill>
              </a:rPr>
              <a:t>1</a:t>
            </a:r>
            <a:r>
              <a:rPr lang="zh-CN" altLang="en-US" b="1" dirty="0"/>
              <a:t>．在做“研究平抛运动”实验时，除了木板、小球、斜槽、铅笔、图钉之外，下列器材中还需要的是（        ）．</a:t>
            </a:r>
          </a:p>
          <a:p>
            <a:pPr marL="0" indent="0">
              <a:buNone/>
            </a:pPr>
            <a:r>
              <a:rPr lang="en-US" altLang="zh-CN" b="1" dirty="0"/>
              <a:t>A</a:t>
            </a:r>
            <a:r>
              <a:rPr lang="zh-CN" altLang="en-US" b="1" dirty="0"/>
              <a:t>．游标卡尺　　  </a:t>
            </a:r>
            <a:r>
              <a:rPr lang="en-US" altLang="zh-CN" b="1" dirty="0"/>
              <a:t>B</a:t>
            </a:r>
            <a:r>
              <a:rPr lang="zh-CN" altLang="en-US" b="1" dirty="0"/>
              <a:t>．秒表</a:t>
            </a:r>
          </a:p>
          <a:p>
            <a:pPr marL="0" indent="0">
              <a:buNone/>
            </a:pPr>
            <a:r>
              <a:rPr lang="en-US" altLang="zh-CN" b="1" dirty="0"/>
              <a:t>C</a:t>
            </a:r>
            <a:r>
              <a:rPr lang="zh-CN" altLang="en-US" b="1" dirty="0"/>
              <a:t>．坐标纸  	     </a:t>
            </a:r>
            <a:r>
              <a:rPr lang="en-US" altLang="zh-CN" b="1" dirty="0"/>
              <a:t>D</a:t>
            </a:r>
            <a:r>
              <a:rPr lang="zh-CN" altLang="en-US" b="1" dirty="0"/>
              <a:t>．天平</a:t>
            </a:r>
          </a:p>
          <a:p>
            <a:pPr marL="0" indent="0">
              <a:buNone/>
            </a:pPr>
            <a:r>
              <a:rPr lang="en-US" altLang="zh-CN" b="1" dirty="0"/>
              <a:t>E</a:t>
            </a:r>
            <a:r>
              <a:rPr lang="zh-CN" altLang="en-US" b="1" dirty="0"/>
              <a:t>．弹簧秤  		     </a:t>
            </a:r>
            <a:r>
              <a:rPr lang="en-US" altLang="zh-CN" b="1" dirty="0"/>
              <a:t>F</a:t>
            </a:r>
            <a:r>
              <a:rPr lang="zh-CN" altLang="en-US" b="1" dirty="0"/>
              <a:t>．重垂线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723800" y="2167255"/>
            <a:ext cx="25193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dirty="0">
                <a:solidFill>
                  <a:srgbClr val="FF0000"/>
                </a:solidFill>
              </a:rPr>
              <a:t>C F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38535" y="-100600"/>
            <a:ext cx="39027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dirty="0">
                <a:ea typeface="华文隶书" pitchFamily="2" charset="-122"/>
              </a:rPr>
              <a:t>例题</a:t>
            </a:r>
            <a:endParaRPr lang="zh-CN" sz="4800" b="1" dirty="0">
              <a:ea typeface="华文隶书" pitchFamily="2" charset="-122"/>
            </a:endParaRP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07065" y="1335206"/>
            <a:ext cx="1170908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indent="266700"/>
            <a:r>
              <a:rPr lang="zh-CN" altLang="en-US" sz="3600" dirty="0">
                <a:solidFill>
                  <a:srgbClr val="FF0000"/>
                </a:solidFill>
              </a:rPr>
              <a:t>例</a:t>
            </a:r>
            <a:r>
              <a:rPr lang="en-US" altLang="zh-CN" sz="3600" dirty="0">
                <a:solidFill>
                  <a:srgbClr val="FF0000"/>
                </a:solidFill>
              </a:rPr>
              <a:t>2</a:t>
            </a:r>
            <a:r>
              <a:rPr lang="zh-CN" altLang="en-US" sz="3600" dirty="0"/>
              <a:t>、在做“研究平抛运动”实验中应采取下列哪些措施可减小误差 （　　    ）</a:t>
            </a:r>
          </a:p>
          <a:p>
            <a:pPr indent="266700"/>
            <a:r>
              <a:rPr lang="en-US" altLang="zh-CN" sz="3600" dirty="0"/>
              <a:t>A</a:t>
            </a:r>
            <a:r>
              <a:rPr lang="zh-CN" altLang="en-US" sz="3600" dirty="0"/>
              <a:t>．斜槽轨道必须光滑</a:t>
            </a:r>
          </a:p>
          <a:p>
            <a:pPr indent="266700"/>
            <a:r>
              <a:rPr lang="en-US" altLang="zh-CN" sz="3600" dirty="0"/>
              <a:t>B</a:t>
            </a:r>
            <a:r>
              <a:rPr lang="zh-CN" altLang="en-US" sz="3600" dirty="0"/>
              <a:t>．斜槽水平部分轨道必须水平</a:t>
            </a:r>
          </a:p>
          <a:p>
            <a:pPr indent="266700"/>
            <a:r>
              <a:rPr lang="en-US" altLang="zh-CN" sz="3600" dirty="0"/>
              <a:t>C</a:t>
            </a:r>
            <a:r>
              <a:rPr lang="zh-CN" altLang="en-US" sz="3600" dirty="0"/>
              <a:t>．每次要平衡摩擦力</a:t>
            </a:r>
          </a:p>
          <a:p>
            <a:pPr indent="266700"/>
            <a:r>
              <a:rPr lang="en-US" altLang="zh-CN" sz="3600" dirty="0"/>
              <a:t>D</a:t>
            </a:r>
            <a:r>
              <a:rPr lang="zh-CN" altLang="en-US" sz="3600" dirty="0"/>
              <a:t>．小球每次应从斜槽上同一高度释放</a:t>
            </a:r>
          </a:p>
          <a:p>
            <a:pPr indent="266700"/>
            <a:r>
              <a:rPr lang="en-US" altLang="zh-CN" sz="3600" dirty="0"/>
              <a:t>E. </a:t>
            </a:r>
            <a:r>
              <a:rPr lang="zh-CN" altLang="en-US" sz="3600" dirty="0"/>
              <a:t>在曲线上取作计算的点离原点</a:t>
            </a:r>
            <a:r>
              <a:rPr lang="en-US" altLang="zh-CN" sz="3600" i="1" dirty="0"/>
              <a:t>O</a:t>
            </a:r>
            <a:r>
              <a:rPr lang="zh-CN" altLang="en-US" sz="3600" dirty="0"/>
              <a:t>较远 </a:t>
            </a:r>
            <a:endParaRPr lang="en-US" altLang="zh-CN" sz="3600" dirty="0"/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533890" y="1924952"/>
            <a:ext cx="18539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dirty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B D E</a:t>
            </a:r>
            <a:endParaRPr lang="zh-CN" altLang="en-US" dirty="0">
              <a:solidFill>
                <a:srgbClr val="FF0000"/>
              </a:solidFill>
              <a:latin typeface="Times New Roman" pitchFamily="18" charset="0"/>
              <a:ea typeface="宋体" charset="-122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38535" y="-100600"/>
            <a:ext cx="39027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dirty="0">
                <a:ea typeface="华文隶书" pitchFamily="2" charset="-122"/>
              </a:rPr>
              <a:t>例题</a:t>
            </a:r>
            <a:endParaRPr lang="zh-CN" sz="4800" b="1" dirty="0">
              <a:ea typeface="华文隶书" pitchFamily="2" charset="-122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63434" y="746102"/>
            <a:ext cx="11521279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just" eaLnBrk="0" hangingPunct="0">
              <a:lnSpc>
                <a:spcPct val="115000"/>
              </a:lnSpc>
            </a:pPr>
            <a:r>
              <a:rPr lang="zh-CN" altLang="en-US" sz="3200" dirty="0">
                <a:solidFill>
                  <a:srgbClr val="FF0000"/>
                </a:solidFill>
              </a:rPr>
              <a:t>例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</a:rPr>
              <a:t>3</a:t>
            </a:r>
            <a:r>
              <a:rPr lang="zh-CN" altLang="en-US" sz="3200" b="1" dirty="0">
                <a:latin typeface="Times New Roman" pitchFamily="18" charset="0"/>
              </a:rPr>
              <a:t>、在研究平抛物体运动的实验中，用一张印有小方格的纸记录轨迹，小方格的边长</a:t>
            </a:r>
            <a:r>
              <a:rPr lang="en-US" altLang="zh-CN" sz="3200" b="1" i="1" dirty="0">
                <a:latin typeface="Times New Roman" pitchFamily="18" charset="0"/>
              </a:rPr>
              <a:t>l</a:t>
            </a:r>
            <a:r>
              <a:rPr lang="zh-CN" altLang="en-US" sz="3200" b="1" dirty="0">
                <a:latin typeface="Times New Roman" pitchFamily="18" charset="0"/>
              </a:rPr>
              <a:t>＝</a:t>
            </a:r>
            <a:r>
              <a:rPr lang="en-US" altLang="zh-CN" sz="3200" b="1" dirty="0">
                <a:latin typeface="Times New Roman" pitchFamily="18" charset="0"/>
              </a:rPr>
              <a:t>1.25cm</a:t>
            </a:r>
            <a:r>
              <a:rPr lang="zh-CN" altLang="en-US" sz="3200" b="1" dirty="0">
                <a:latin typeface="Times New Roman" pitchFamily="18" charset="0"/>
              </a:rPr>
              <a:t>，若小球在平抛运动中先后经过的几个位置如图中的</a:t>
            </a:r>
            <a:r>
              <a:rPr lang="en-US" altLang="zh-CN" sz="3200" b="1" i="1" dirty="0">
                <a:latin typeface="Times New Roman" pitchFamily="18" charset="0"/>
              </a:rPr>
              <a:t>a</a:t>
            </a:r>
            <a:r>
              <a:rPr lang="zh-CN" altLang="en-US" sz="3200" b="1" dirty="0">
                <a:latin typeface="Times New Roman" pitchFamily="18" charset="0"/>
              </a:rPr>
              <a:t>、</a:t>
            </a:r>
            <a:r>
              <a:rPr lang="en-US" altLang="zh-CN" sz="3200" b="1" i="1" dirty="0">
                <a:latin typeface="Times New Roman" pitchFamily="18" charset="0"/>
              </a:rPr>
              <a:t>b</a:t>
            </a:r>
            <a:r>
              <a:rPr lang="zh-CN" altLang="en-US" sz="3200" b="1" dirty="0">
                <a:latin typeface="Times New Roman" pitchFamily="18" charset="0"/>
              </a:rPr>
              <a:t>、</a:t>
            </a:r>
            <a:r>
              <a:rPr lang="en-US" altLang="zh-CN" sz="3200" b="1" i="1" dirty="0">
                <a:latin typeface="Times New Roman" pitchFamily="18" charset="0"/>
              </a:rPr>
              <a:t>c</a:t>
            </a:r>
            <a:r>
              <a:rPr lang="zh-CN" altLang="en-US" sz="3200" b="1" dirty="0">
                <a:latin typeface="Times New Roman" pitchFamily="18" charset="0"/>
              </a:rPr>
              <a:t>、</a:t>
            </a:r>
            <a:r>
              <a:rPr lang="en-US" altLang="zh-CN" sz="3200" b="1" i="1" dirty="0">
                <a:latin typeface="Times New Roman" pitchFamily="18" charset="0"/>
              </a:rPr>
              <a:t>d</a:t>
            </a:r>
            <a:r>
              <a:rPr lang="zh-CN" altLang="en-US" sz="3200" b="1" dirty="0">
                <a:latin typeface="Times New Roman" pitchFamily="18" charset="0"/>
              </a:rPr>
              <a:t>所示，则小球平抛的初速度的计算式为</a:t>
            </a:r>
            <a:r>
              <a:rPr lang="en-US" altLang="zh-CN" sz="3200" b="1" i="1" dirty="0">
                <a:latin typeface="Times New Roman" pitchFamily="18" charset="0"/>
              </a:rPr>
              <a:t>v</a:t>
            </a:r>
            <a:r>
              <a:rPr lang="en-US" altLang="zh-CN" sz="3200" b="1" baseline="-25000" dirty="0">
                <a:latin typeface="Times New Roman" pitchFamily="18" charset="0"/>
              </a:rPr>
              <a:t>0</a:t>
            </a:r>
            <a:r>
              <a:rPr lang="zh-CN" altLang="en-US" sz="3200" b="1" dirty="0">
                <a:latin typeface="Times New Roman" pitchFamily="18" charset="0"/>
              </a:rPr>
              <a:t>＝＿＿＿＿＿ </a:t>
            </a:r>
            <a:r>
              <a:rPr lang="en-US" altLang="zh-CN" sz="3200" b="1" dirty="0">
                <a:latin typeface="Times New Roman" pitchFamily="18" charset="0"/>
              </a:rPr>
              <a:t>(</a:t>
            </a:r>
            <a:r>
              <a:rPr lang="zh-CN" altLang="en-US" sz="3200" b="1" dirty="0">
                <a:latin typeface="Times New Roman" pitchFamily="18" charset="0"/>
              </a:rPr>
              <a:t>用</a:t>
            </a:r>
            <a:r>
              <a:rPr lang="en-US" altLang="zh-CN" sz="3200" b="1" i="1" dirty="0">
                <a:latin typeface="Times New Roman" pitchFamily="18" charset="0"/>
              </a:rPr>
              <a:t>l</a:t>
            </a:r>
            <a:r>
              <a:rPr lang="zh-CN" altLang="en-US" sz="3200" b="1" dirty="0">
                <a:latin typeface="Times New Roman" pitchFamily="18" charset="0"/>
              </a:rPr>
              <a:t>、</a:t>
            </a:r>
            <a:r>
              <a:rPr lang="en-US" altLang="zh-CN" sz="3200" b="1" i="1" dirty="0">
                <a:latin typeface="Times New Roman" pitchFamily="18" charset="0"/>
              </a:rPr>
              <a:t>g</a:t>
            </a:r>
            <a:r>
              <a:rPr lang="zh-CN" altLang="en-US" sz="3200" b="1" dirty="0">
                <a:latin typeface="Times New Roman" pitchFamily="18" charset="0"/>
              </a:rPr>
              <a:t>表示</a:t>
            </a:r>
            <a:r>
              <a:rPr lang="en-US" altLang="zh-CN" sz="3200" b="1" dirty="0">
                <a:latin typeface="Times New Roman" pitchFamily="18" charset="0"/>
              </a:rPr>
              <a:t>)</a:t>
            </a:r>
            <a:r>
              <a:rPr lang="zh-CN" altLang="en-US" sz="3200" b="1" dirty="0">
                <a:latin typeface="Times New Roman" pitchFamily="18" charset="0"/>
              </a:rPr>
              <a:t>，</a:t>
            </a:r>
            <a:endParaRPr lang="en-US" altLang="zh-CN" sz="3200" b="1" dirty="0">
              <a:latin typeface="Times New Roman" pitchFamily="18" charset="0"/>
            </a:endParaRPr>
          </a:p>
          <a:p>
            <a:pPr algn="just" eaLnBrk="0" hangingPunct="0">
              <a:lnSpc>
                <a:spcPct val="115000"/>
              </a:lnSpc>
            </a:pPr>
            <a:r>
              <a:rPr lang="zh-CN" altLang="en-US" sz="3200" b="1" dirty="0">
                <a:latin typeface="Times New Roman" pitchFamily="18" charset="0"/>
              </a:rPr>
              <a:t>其值是</a:t>
            </a:r>
            <a:r>
              <a:rPr lang="zh-CN" altLang="en-US" sz="3200" b="1" u="sng" dirty="0">
                <a:latin typeface="Times New Roman" pitchFamily="18" charset="0"/>
              </a:rPr>
              <a:t>                  </a:t>
            </a:r>
            <a:r>
              <a:rPr lang="en-US" altLang="zh-CN" sz="3200" b="1" dirty="0">
                <a:latin typeface="Times New Roman" pitchFamily="18" charset="0"/>
              </a:rPr>
              <a:t>(</a:t>
            </a:r>
            <a:r>
              <a:rPr lang="en-US" altLang="zh-CN" sz="3200" b="1" i="1" dirty="0">
                <a:latin typeface="Times New Roman" pitchFamily="18" charset="0"/>
              </a:rPr>
              <a:t>g</a:t>
            </a:r>
            <a:r>
              <a:rPr lang="zh-CN" altLang="en-US" sz="3200" b="1" dirty="0">
                <a:latin typeface="Times New Roman" pitchFamily="18" charset="0"/>
              </a:rPr>
              <a:t>取</a:t>
            </a:r>
            <a:r>
              <a:rPr lang="en-US" altLang="zh-CN" sz="3200" b="1" dirty="0">
                <a:latin typeface="Times New Roman" pitchFamily="18" charset="0"/>
              </a:rPr>
              <a:t>9.8m</a:t>
            </a:r>
            <a:r>
              <a:rPr lang="zh-CN" altLang="en-US" sz="3200" b="1" dirty="0">
                <a:latin typeface="Times New Roman" pitchFamily="18" charset="0"/>
              </a:rPr>
              <a:t>／</a:t>
            </a:r>
            <a:r>
              <a:rPr lang="en-US" altLang="zh-CN" sz="3200" b="1" dirty="0">
                <a:latin typeface="Times New Roman" pitchFamily="18" charset="0"/>
              </a:rPr>
              <a:t>s</a:t>
            </a:r>
            <a:r>
              <a:rPr lang="en-US" altLang="zh-CN" sz="3200" b="1" baseline="30000" dirty="0">
                <a:latin typeface="Times New Roman" pitchFamily="18" charset="0"/>
              </a:rPr>
              <a:t>2</a:t>
            </a:r>
            <a:r>
              <a:rPr lang="en-US" altLang="zh-CN" sz="3200" b="1" dirty="0">
                <a:latin typeface="Times New Roman" pitchFamily="18" charset="0"/>
              </a:rPr>
              <a:t>)</a:t>
            </a:r>
            <a:r>
              <a:rPr lang="zh-CN" altLang="en-US" sz="3200" b="1" dirty="0">
                <a:latin typeface="Times New Roman" pitchFamily="18" charset="0"/>
              </a:rPr>
              <a:t>．</a:t>
            </a:r>
          </a:p>
        </p:txBody>
      </p:sp>
      <p:grpSp>
        <p:nvGrpSpPr>
          <p:cNvPr id="8" name="Group 5"/>
          <p:cNvGrpSpPr/>
          <p:nvPr/>
        </p:nvGrpSpPr>
        <p:grpSpPr bwMode="auto">
          <a:xfrm>
            <a:off x="8754470" y="2563019"/>
            <a:ext cx="2996955" cy="3117025"/>
            <a:chOff x="3612" y="2496"/>
            <a:chExt cx="1576" cy="1641"/>
          </a:xfrm>
        </p:grpSpPr>
        <p:grpSp>
          <p:nvGrpSpPr>
            <p:cNvPr id="9" name="Group 6"/>
            <p:cNvGrpSpPr/>
            <p:nvPr/>
          </p:nvGrpSpPr>
          <p:grpSpPr bwMode="auto">
            <a:xfrm>
              <a:off x="3612" y="2496"/>
              <a:ext cx="1576" cy="1641"/>
              <a:chOff x="2400" y="2400"/>
              <a:chExt cx="1600" cy="1600"/>
            </a:xfrm>
          </p:grpSpPr>
          <p:sp>
            <p:nvSpPr>
              <p:cNvPr id="18" name="Freeform 7"/>
              <p:cNvSpPr/>
              <p:nvPr/>
            </p:nvSpPr>
            <p:spPr bwMode="auto">
              <a:xfrm>
                <a:off x="2400" y="2400"/>
                <a:ext cx="1600" cy="1600"/>
              </a:xfrm>
              <a:custGeom>
                <a:avLst/>
                <a:gdLst>
                  <a:gd name="T0" fmla="*/ 0 w 1600"/>
                  <a:gd name="T1" fmla="*/ 0 h 1600"/>
                  <a:gd name="T2" fmla="*/ 1600 w 1600"/>
                  <a:gd name="T3" fmla="*/ 0 h 1600"/>
                  <a:gd name="T4" fmla="*/ 1600 w 1600"/>
                  <a:gd name="T5" fmla="*/ 160 h 1600"/>
                  <a:gd name="T6" fmla="*/ 0 w 1600"/>
                  <a:gd name="T7" fmla="*/ 160 h 1600"/>
                  <a:gd name="T8" fmla="*/ 0 w 1600"/>
                  <a:gd name="T9" fmla="*/ 320 h 1600"/>
                  <a:gd name="T10" fmla="*/ 1600 w 1600"/>
                  <a:gd name="T11" fmla="*/ 320 h 1600"/>
                  <a:gd name="T12" fmla="*/ 1600 w 1600"/>
                  <a:gd name="T13" fmla="*/ 480 h 1600"/>
                  <a:gd name="T14" fmla="*/ 0 w 1600"/>
                  <a:gd name="T15" fmla="*/ 480 h 1600"/>
                  <a:gd name="T16" fmla="*/ 0 w 1600"/>
                  <a:gd name="T17" fmla="*/ 640 h 1600"/>
                  <a:gd name="T18" fmla="*/ 1600 w 1600"/>
                  <a:gd name="T19" fmla="*/ 640 h 1600"/>
                  <a:gd name="T20" fmla="*/ 1600 w 1600"/>
                  <a:gd name="T21" fmla="*/ 800 h 1600"/>
                  <a:gd name="T22" fmla="*/ 0 w 1600"/>
                  <a:gd name="T23" fmla="*/ 800 h 1600"/>
                  <a:gd name="T24" fmla="*/ 0 w 1600"/>
                  <a:gd name="T25" fmla="*/ 960 h 1600"/>
                  <a:gd name="T26" fmla="*/ 1600 w 1600"/>
                  <a:gd name="T27" fmla="*/ 960 h 1600"/>
                  <a:gd name="T28" fmla="*/ 1600 w 1600"/>
                  <a:gd name="T29" fmla="*/ 1120 h 1600"/>
                  <a:gd name="T30" fmla="*/ 0 w 1600"/>
                  <a:gd name="T31" fmla="*/ 1120 h 1600"/>
                  <a:gd name="T32" fmla="*/ 0 w 1600"/>
                  <a:gd name="T33" fmla="*/ 1280 h 1600"/>
                  <a:gd name="T34" fmla="*/ 1600 w 1600"/>
                  <a:gd name="T35" fmla="*/ 1280 h 1600"/>
                  <a:gd name="T36" fmla="*/ 1600 w 1600"/>
                  <a:gd name="T37" fmla="*/ 1440 h 1600"/>
                  <a:gd name="T38" fmla="*/ 0 w 1600"/>
                  <a:gd name="T39" fmla="*/ 1440 h 1600"/>
                  <a:gd name="T40" fmla="*/ 0 w 1600"/>
                  <a:gd name="T41" fmla="*/ 1600 h 1600"/>
                  <a:gd name="T42" fmla="*/ 1600 w 1600"/>
                  <a:gd name="T43" fmla="*/ 1600 h 160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00"/>
                  <a:gd name="T67" fmla="*/ 0 h 1600"/>
                  <a:gd name="T68" fmla="*/ 1600 w 1600"/>
                  <a:gd name="T69" fmla="*/ 1600 h 160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00" h="1600">
                    <a:moveTo>
                      <a:pt x="0" y="0"/>
                    </a:moveTo>
                    <a:lnTo>
                      <a:pt x="1600" y="0"/>
                    </a:lnTo>
                    <a:lnTo>
                      <a:pt x="1600" y="160"/>
                    </a:lnTo>
                    <a:lnTo>
                      <a:pt x="0" y="160"/>
                    </a:lnTo>
                    <a:lnTo>
                      <a:pt x="0" y="320"/>
                    </a:lnTo>
                    <a:lnTo>
                      <a:pt x="1600" y="320"/>
                    </a:lnTo>
                    <a:lnTo>
                      <a:pt x="1600" y="480"/>
                    </a:lnTo>
                    <a:lnTo>
                      <a:pt x="0" y="480"/>
                    </a:lnTo>
                    <a:lnTo>
                      <a:pt x="0" y="640"/>
                    </a:lnTo>
                    <a:lnTo>
                      <a:pt x="1600" y="640"/>
                    </a:lnTo>
                    <a:lnTo>
                      <a:pt x="1600" y="800"/>
                    </a:lnTo>
                    <a:lnTo>
                      <a:pt x="0" y="800"/>
                    </a:lnTo>
                    <a:lnTo>
                      <a:pt x="0" y="960"/>
                    </a:lnTo>
                    <a:lnTo>
                      <a:pt x="1600" y="960"/>
                    </a:lnTo>
                    <a:lnTo>
                      <a:pt x="1600" y="1120"/>
                    </a:lnTo>
                    <a:lnTo>
                      <a:pt x="0" y="1120"/>
                    </a:lnTo>
                    <a:lnTo>
                      <a:pt x="0" y="1280"/>
                    </a:lnTo>
                    <a:lnTo>
                      <a:pt x="1600" y="1280"/>
                    </a:lnTo>
                    <a:lnTo>
                      <a:pt x="1600" y="1440"/>
                    </a:lnTo>
                    <a:lnTo>
                      <a:pt x="0" y="1440"/>
                    </a:lnTo>
                    <a:lnTo>
                      <a:pt x="0" y="1600"/>
                    </a:lnTo>
                    <a:lnTo>
                      <a:pt x="1600" y="160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zh-CN" b="1">
                  <a:latin typeface="Times New Roman" pitchFamily="18" charset="0"/>
                </a:endParaRPr>
              </a:p>
            </p:txBody>
          </p:sp>
          <p:sp>
            <p:nvSpPr>
              <p:cNvPr id="19" name="Freeform 8"/>
              <p:cNvSpPr/>
              <p:nvPr/>
            </p:nvSpPr>
            <p:spPr bwMode="auto">
              <a:xfrm>
                <a:off x="2400" y="2400"/>
                <a:ext cx="1600" cy="1600"/>
              </a:xfrm>
              <a:custGeom>
                <a:avLst/>
                <a:gdLst>
                  <a:gd name="T0" fmla="*/ 0 w 1600"/>
                  <a:gd name="T1" fmla="*/ 0 h 1600"/>
                  <a:gd name="T2" fmla="*/ 0 w 1600"/>
                  <a:gd name="T3" fmla="*/ 1600 h 1600"/>
                  <a:gd name="T4" fmla="*/ 160 w 1600"/>
                  <a:gd name="T5" fmla="*/ 1600 h 1600"/>
                  <a:gd name="T6" fmla="*/ 160 w 1600"/>
                  <a:gd name="T7" fmla="*/ 0 h 1600"/>
                  <a:gd name="T8" fmla="*/ 320 w 1600"/>
                  <a:gd name="T9" fmla="*/ 0 h 1600"/>
                  <a:gd name="T10" fmla="*/ 320 w 1600"/>
                  <a:gd name="T11" fmla="*/ 1600 h 1600"/>
                  <a:gd name="T12" fmla="*/ 480 w 1600"/>
                  <a:gd name="T13" fmla="*/ 1600 h 1600"/>
                  <a:gd name="T14" fmla="*/ 480 w 1600"/>
                  <a:gd name="T15" fmla="*/ 0 h 1600"/>
                  <a:gd name="T16" fmla="*/ 640 w 1600"/>
                  <a:gd name="T17" fmla="*/ 0 h 1600"/>
                  <a:gd name="T18" fmla="*/ 640 w 1600"/>
                  <a:gd name="T19" fmla="*/ 1600 h 1600"/>
                  <a:gd name="T20" fmla="*/ 800 w 1600"/>
                  <a:gd name="T21" fmla="*/ 1600 h 1600"/>
                  <a:gd name="T22" fmla="*/ 800 w 1600"/>
                  <a:gd name="T23" fmla="*/ 0 h 1600"/>
                  <a:gd name="T24" fmla="*/ 960 w 1600"/>
                  <a:gd name="T25" fmla="*/ 0 h 1600"/>
                  <a:gd name="T26" fmla="*/ 960 w 1600"/>
                  <a:gd name="T27" fmla="*/ 1600 h 1600"/>
                  <a:gd name="T28" fmla="*/ 1120 w 1600"/>
                  <a:gd name="T29" fmla="*/ 1600 h 1600"/>
                  <a:gd name="T30" fmla="*/ 1120 w 1600"/>
                  <a:gd name="T31" fmla="*/ 0 h 1600"/>
                  <a:gd name="T32" fmla="*/ 1280 w 1600"/>
                  <a:gd name="T33" fmla="*/ 0 h 1600"/>
                  <a:gd name="T34" fmla="*/ 1280 w 1600"/>
                  <a:gd name="T35" fmla="*/ 1600 h 1600"/>
                  <a:gd name="T36" fmla="*/ 1440 w 1600"/>
                  <a:gd name="T37" fmla="*/ 1600 h 1600"/>
                  <a:gd name="T38" fmla="*/ 1440 w 1600"/>
                  <a:gd name="T39" fmla="*/ 0 h 1600"/>
                  <a:gd name="T40" fmla="*/ 1600 w 1600"/>
                  <a:gd name="T41" fmla="*/ 0 h 1600"/>
                  <a:gd name="T42" fmla="*/ 1600 w 1600"/>
                  <a:gd name="T43" fmla="*/ 1600 h 160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00"/>
                  <a:gd name="T67" fmla="*/ 0 h 1600"/>
                  <a:gd name="T68" fmla="*/ 1600 w 1600"/>
                  <a:gd name="T69" fmla="*/ 1600 h 160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00" h="1600">
                    <a:moveTo>
                      <a:pt x="0" y="0"/>
                    </a:moveTo>
                    <a:lnTo>
                      <a:pt x="0" y="1600"/>
                    </a:lnTo>
                    <a:lnTo>
                      <a:pt x="160" y="1600"/>
                    </a:lnTo>
                    <a:lnTo>
                      <a:pt x="160" y="0"/>
                    </a:lnTo>
                    <a:lnTo>
                      <a:pt x="320" y="0"/>
                    </a:lnTo>
                    <a:lnTo>
                      <a:pt x="320" y="1600"/>
                    </a:lnTo>
                    <a:lnTo>
                      <a:pt x="480" y="1600"/>
                    </a:lnTo>
                    <a:lnTo>
                      <a:pt x="480" y="0"/>
                    </a:lnTo>
                    <a:lnTo>
                      <a:pt x="640" y="0"/>
                    </a:lnTo>
                    <a:lnTo>
                      <a:pt x="640" y="1600"/>
                    </a:lnTo>
                    <a:lnTo>
                      <a:pt x="800" y="1600"/>
                    </a:lnTo>
                    <a:lnTo>
                      <a:pt x="800" y="0"/>
                    </a:lnTo>
                    <a:lnTo>
                      <a:pt x="960" y="0"/>
                    </a:lnTo>
                    <a:lnTo>
                      <a:pt x="960" y="1600"/>
                    </a:lnTo>
                    <a:lnTo>
                      <a:pt x="1120" y="1600"/>
                    </a:lnTo>
                    <a:lnTo>
                      <a:pt x="1120" y="0"/>
                    </a:lnTo>
                    <a:lnTo>
                      <a:pt x="1280" y="0"/>
                    </a:lnTo>
                    <a:lnTo>
                      <a:pt x="1280" y="1600"/>
                    </a:lnTo>
                    <a:lnTo>
                      <a:pt x="1440" y="1600"/>
                    </a:lnTo>
                    <a:lnTo>
                      <a:pt x="1440" y="0"/>
                    </a:lnTo>
                    <a:lnTo>
                      <a:pt x="1600" y="0"/>
                    </a:lnTo>
                    <a:lnTo>
                      <a:pt x="1600" y="160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zh-CN" b="1">
                  <a:latin typeface="Times New Roman" pitchFamily="18" charset="0"/>
                </a:endParaRPr>
              </a:p>
            </p:txBody>
          </p:sp>
        </p:grpSp>
        <p:sp>
          <p:nvSpPr>
            <p:cNvPr id="10" name="Oval 9"/>
            <p:cNvSpPr>
              <a:spLocks noChangeAspect="1" noChangeArrowheads="1"/>
            </p:cNvSpPr>
            <p:nvPr/>
          </p:nvSpPr>
          <p:spPr bwMode="auto">
            <a:xfrm>
              <a:off x="3898" y="2780"/>
              <a:ext cx="42" cy="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zh-CN" b="1">
                <a:latin typeface="Times New Roman" pitchFamily="18" charset="0"/>
              </a:endParaRPr>
            </a:p>
          </p:txBody>
        </p:sp>
        <p:sp>
          <p:nvSpPr>
            <p:cNvPr id="11" name="Oval 10"/>
            <p:cNvSpPr>
              <a:spLocks noChangeAspect="1" noChangeArrowheads="1"/>
            </p:cNvSpPr>
            <p:nvPr/>
          </p:nvSpPr>
          <p:spPr bwMode="auto">
            <a:xfrm>
              <a:off x="4860" y="3765"/>
              <a:ext cx="42" cy="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zh-CN" b="1">
                <a:latin typeface="Times New Roman" pitchFamily="18" charset="0"/>
              </a:endParaRPr>
            </a:p>
          </p:txBody>
        </p:sp>
        <p:sp>
          <p:nvSpPr>
            <p:cNvPr id="12" name="Oval 11"/>
            <p:cNvSpPr>
              <a:spLocks noChangeAspect="1" noChangeArrowheads="1"/>
            </p:cNvSpPr>
            <p:nvPr/>
          </p:nvSpPr>
          <p:spPr bwMode="auto">
            <a:xfrm>
              <a:off x="4531" y="3284"/>
              <a:ext cx="43" cy="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zh-CN" b="1">
                <a:latin typeface="Times New Roman" pitchFamily="18" charset="0"/>
              </a:endParaRPr>
            </a:p>
          </p:txBody>
        </p:sp>
        <p:sp>
          <p:nvSpPr>
            <p:cNvPr id="13" name="Oval 12"/>
            <p:cNvSpPr>
              <a:spLocks noChangeAspect="1" noChangeArrowheads="1"/>
            </p:cNvSpPr>
            <p:nvPr/>
          </p:nvSpPr>
          <p:spPr bwMode="auto">
            <a:xfrm>
              <a:off x="4203" y="2955"/>
              <a:ext cx="42" cy="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zh-CN" b="1">
                <a:latin typeface="Times New Roman" pitchFamily="18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4685" y="3744"/>
              <a:ext cx="178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just" eaLnBrk="0" hangingPunct="0"/>
              <a:r>
                <a:rPr lang="en-US" altLang="zh-CN" sz="2400" b="1" i="1" dirty="0">
                  <a:solidFill>
                    <a:srgbClr val="000000"/>
                  </a:solidFill>
                  <a:latin typeface="Times New Roman" pitchFamily="18" charset="0"/>
                </a:rPr>
                <a:t>d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741" y="2592"/>
              <a:ext cx="178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just" eaLnBrk="0" hangingPunct="0"/>
              <a:r>
                <a:rPr lang="en-US" altLang="zh-CN" sz="2400" b="1" i="1" dirty="0">
                  <a:solidFill>
                    <a:srgbClr val="000000"/>
                  </a:solidFill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4071" y="2928"/>
              <a:ext cx="178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just" eaLnBrk="0" hangingPunct="0"/>
              <a:r>
                <a:rPr lang="en-US" altLang="zh-CN" sz="2400" b="1" i="1" dirty="0">
                  <a:solidFill>
                    <a:srgbClr val="000000"/>
                  </a:solidFill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4384" y="3264"/>
              <a:ext cx="169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just" eaLnBrk="0" hangingPunct="0"/>
              <a:r>
                <a:rPr lang="en-US" altLang="zh-CN" sz="2400" b="1" i="1" dirty="0">
                  <a:solidFill>
                    <a:srgbClr val="000000"/>
                  </a:solidFill>
                  <a:latin typeface="Times New Roman" pitchFamily="18" charset="0"/>
                </a:rPr>
                <a:t>c</a:t>
              </a:r>
            </a:p>
          </p:txBody>
        </p:sp>
      </p:grp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688975" y="3655227"/>
            <a:ext cx="4495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</a:rPr>
              <a:t>解析：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由平抛运动规律</a:t>
            </a: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1146934" y="4233878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CN" sz="2800" b="1" dirty="0" err="1">
                <a:solidFill>
                  <a:srgbClr val="0000FF"/>
                </a:solidFill>
                <a:latin typeface="Times New Roman" pitchFamily="18" charset="0"/>
              </a:rPr>
              <a:t>Δ</a:t>
            </a:r>
            <a:r>
              <a:rPr lang="en-US" altLang="zh-CN" sz="2800" b="1" i="1" dirty="0" err="1">
                <a:solidFill>
                  <a:srgbClr val="0000FF"/>
                </a:solidFill>
                <a:latin typeface="Times New Roman" pitchFamily="18" charset="0"/>
              </a:rPr>
              <a:t>y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=</a:t>
            </a:r>
            <a:r>
              <a:rPr lang="en-US" altLang="zh-CN" sz="2800" b="1" i="1" dirty="0" err="1">
                <a:solidFill>
                  <a:srgbClr val="0000FF"/>
                </a:solidFill>
                <a:latin typeface="Times New Roman" pitchFamily="18" charset="0"/>
              </a:rPr>
              <a:t>gT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zh-CN" sz="2800" b="1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= 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4041775" y="4174339"/>
            <a:ext cx="11890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=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</a:rPr>
              <a:t>v</a:t>
            </a:r>
            <a:r>
              <a:rPr lang="en-US" altLang="zh-CN" sz="2800" b="1" baseline="-25000" dirty="0">
                <a:solidFill>
                  <a:srgbClr val="0000FF"/>
                </a:solidFill>
                <a:latin typeface="Times New Roman" pitchFamily="18" charset="0"/>
              </a:rPr>
              <a:t>0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</a:rPr>
              <a:t>T</a:t>
            </a:r>
          </a:p>
        </p:txBody>
      </p:sp>
      <p:grpSp>
        <p:nvGrpSpPr>
          <p:cNvPr id="23" name="Group 20"/>
          <p:cNvGrpSpPr/>
          <p:nvPr/>
        </p:nvGrpSpPr>
        <p:grpSpPr bwMode="auto">
          <a:xfrm>
            <a:off x="993775" y="4766476"/>
            <a:ext cx="3884613" cy="754063"/>
            <a:chOff x="528" y="2773"/>
            <a:chExt cx="2447" cy="475"/>
          </a:xfrm>
        </p:grpSpPr>
        <p:graphicFrame>
          <p:nvGraphicFramePr>
            <p:cNvPr id="24" name="Object 21"/>
            <p:cNvGraphicFramePr>
              <a:graphicFrameLocks noChangeAspect="1"/>
            </p:cNvGraphicFramePr>
            <p:nvPr/>
          </p:nvGraphicFramePr>
          <p:xfrm>
            <a:off x="2304" y="2773"/>
            <a:ext cx="671" cy="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9" name="Equation" r:id="rId4" imgW="9144000" imgH="6400800" progId="Equation.DSMT4">
                    <p:embed/>
                  </p:oleObj>
                </mc:Choice>
                <mc:Fallback>
                  <p:oleObj name="Equation" r:id="rId4" imgW="9144000" imgH="6400800" progId="Equation.DSMT4">
                    <p:embed/>
                    <p:pic>
                      <p:nvPicPr>
                        <p:cNvPr id="0" name="图片 41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4" y="2773"/>
                          <a:ext cx="671" cy="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528" y="2832"/>
              <a:ext cx="184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800" b="1" dirty="0">
                  <a:solidFill>
                    <a:srgbClr val="0000FF"/>
                  </a:solidFill>
                  <a:latin typeface="Times New Roman" pitchFamily="18" charset="0"/>
                </a:rPr>
                <a:t>∴ </a:t>
              </a:r>
              <a:r>
                <a:rPr lang="en-US" altLang="zh-CN" sz="2800" b="1" i="1" dirty="0">
                  <a:solidFill>
                    <a:srgbClr val="0000FF"/>
                  </a:solidFill>
                  <a:latin typeface="Times New Roman" pitchFamily="18" charset="0"/>
                </a:rPr>
                <a:t>v</a:t>
              </a:r>
              <a:r>
                <a:rPr lang="en-US" altLang="zh-CN" sz="2800" b="1" baseline="-25000" dirty="0">
                  <a:solidFill>
                    <a:srgbClr val="0000FF"/>
                  </a:solidFill>
                  <a:latin typeface="Times New Roman" pitchFamily="18" charset="0"/>
                </a:rPr>
                <a:t>0</a:t>
              </a:r>
              <a:r>
                <a:rPr lang="en-US" altLang="zh-CN" sz="2800" b="1" dirty="0">
                  <a:solidFill>
                    <a:srgbClr val="0000FF"/>
                  </a:solidFill>
                  <a:latin typeface="Times New Roman" pitchFamily="18" charset="0"/>
                </a:rPr>
                <a:t> = </a:t>
              </a:r>
              <a:r>
                <a:rPr lang="en-US" altLang="zh-CN" sz="2800" b="1" i="1" dirty="0">
                  <a:solidFill>
                    <a:srgbClr val="0000FF"/>
                  </a:solidFill>
                  <a:latin typeface="Times New Roman" pitchFamily="18" charset="0"/>
                </a:rPr>
                <a:t>x</a:t>
              </a:r>
              <a:r>
                <a:rPr lang="en-US" altLang="zh-CN" sz="2800" b="1" dirty="0">
                  <a:solidFill>
                    <a:srgbClr val="0000FF"/>
                  </a:solidFill>
                  <a:latin typeface="Times New Roman" pitchFamily="18" charset="0"/>
                </a:rPr>
                <a:t>/</a:t>
              </a:r>
              <a:r>
                <a:rPr lang="en-US" altLang="zh-CN" sz="2800" b="1" i="1" dirty="0">
                  <a:solidFill>
                    <a:srgbClr val="0000FF"/>
                  </a:solidFill>
                  <a:latin typeface="Times New Roman" pitchFamily="18" charset="0"/>
                </a:rPr>
                <a:t>T</a:t>
              </a:r>
              <a:r>
                <a:rPr lang="en-US" altLang="zh-CN" sz="2800" b="1" dirty="0">
                  <a:solidFill>
                    <a:srgbClr val="0000FF"/>
                  </a:solidFill>
                  <a:latin typeface="Times New Roman" pitchFamily="18" charset="0"/>
                </a:rPr>
                <a:t>=2</a:t>
              </a:r>
              <a:r>
                <a:rPr lang="en-US" altLang="zh-CN" sz="2800" b="1" i="1" dirty="0">
                  <a:solidFill>
                    <a:srgbClr val="0000FF"/>
                  </a:solidFill>
                  <a:latin typeface="Times New Roman" pitchFamily="18" charset="0"/>
                </a:rPr>
                <a:t>l </a:t>
              </a:r>
              <a:r>
                <a:rPr lang="en-US" altLang="zh-CN" sz="2800" b="1" dirty="0">
                  <a:solidFill>
                    <a:srgbClr val="0000FF"/>
                  </a:solidFill>
                  <a:latin typeface="Times New Roman" pitchFamily="18" charset="0"/>
                </a:rPr>
                <a:t>/</a:t>
              </a:r>
              <a:r>
                <a:rPr lang="en-US" altLang="zh-CN" sz="2800" b="1" i="1" dirty="0">
                  <a:solidFill>
                    <a:srgbClr val="0000FF"/>
                  </a:solidFill>
                  <a:latin typeface="Times New Roman" pitchFamily="18" charset="0"/>
                </a:rPr>
                <a:t>T</a:t>
              </a:r>
              <a:r>
                <a:rPr lang="en-US" altLang="zh-CN" sz="2800" b="1" dirty="0">
                  <a:solidFill>
                    <a:srgbClr val="0000FF"/>
                  </a:solidFill>
                  <a:latin typeface="Times New Roman" pitchFamily="18" charset="0"/>
                </a:rPr>
                <a:t>=</a:t>
              </a:r>
            </a:p>
          </p:txBody>
        </p:sp>
      </p:grp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993775" y="5469739"/>
            <a:ext cx="45672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800" b="1">
                <a:solidFill>
                  <a:srgbClr val="0000FF"/>
                </a:solidFill>
                <a:latin typeface="Times New Roman" pitchFamily="18" charset="0"/>
              </a:rPr>
              <a:t>代入数字 </a:t>
            </a:r>
            <a:r>
              <a:rPr lang="zh-CN" altLang="en-US" sz="2800" b="1" i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zh-CN" sz="2800" b="1" i="1">
                <a:solidFill>
                  <a:srgbClr val="0000FF"/>
                </a:solidFill>
                <a:latin typeface="Times New Roman" pitchFamily="18" charset="0"/>
              </a:rPr>
              <a:t>l </a:t>
            </a:r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= 1.25cm=1/80 m</a:t>
            </a: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1025525" y="6031714"/>
            <a:ext cx="35461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得到      </a:t>
            </a:r>
            <a:r>
              <a:rPr lang="en-US" altLang="zh-CN" sz="3200" b="1" i="1" dirty="0">
                <a:solidFill>
                  <a:srgbClr val="0000FF"/>
                </a:solidFill>
                <a:latin typeface="Times New Roman" pitchFamily="18" charset="0"/>
              </a:rPr>
              <a:t>v</a:t>
            </a:r>
            <a:r>
              <a:rPr lang="en-US" altLang="zh-CN" sz="3200" b="1" baseline="-25000" dirty="0">
                <a:solidFill>
                  <a:srgbClr val="0000FF"/>
                </a:solidFill>
                <a:latin typeface="Times New Roman" pitchFamily="18" charset="0"/>
              </a:rPr>
              <a:t>0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</a:rPr>
              <a:t> =0.70m/s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28" name="Object 25"/>
          <p:cNvGraphicFramePr>
            <a:graphicFrameLocks noChangeAspect="1"/>
          </p:cNvGraphicFramePr>
          <p:nvPr/>
        </p:nvGraphicFramePr>
        <p:xfrm>
          <a:off x="3581400" y="2295525"/>
          <a:ext cx="99060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6" imgW="9144000" imgH="6400800" progId="Equation.DSMT4">
                  <p:embed/>
                </p:oleObj>
              </mc:Choice>
              <mc:Fallback>
                <p:oleObj name="Equation" r:id="rId6" imgW="9144000" imgH="6400800" progId="Equation.DSMT4">
                  <p:embed/>
                  <p:pic>
                    <p:nvPicPr>
                      <p:cNvPr id="0" name="图片 4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295525"/>
                        <a:ext cx="990600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928869" y="2927441"/>
            <a:ext cx="13398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</a:rPr>
              <a:t>0.70m/s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21" grpId="0" autoUpdateAnimBg="0"/>
      <p:bldP spid="22" grpId="0" autoUpdateAnimBg="0"/>
      <p:bldP spid="26" grpId="0" autoUpdateAnimBg="0"/>
      <p:bldP spid="27" grpId="0" autoUpdateAnimBg="0"/>
      <p:bldP spid="29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38535" y="-100600"/>
            <a:ext cx="39027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>
                <a:ea typeface="华文隶书" pitchFamily="2" charset="-122"/>
              </a:rPr>
              <a:t>练习　</a:t>
            </a:r>
            <a:endParaRPr lang="zh-CN" sz="4800" b="1" dirty="0">
              <a:ea typeface="华文隶书" pitchFamily="2" charset="-122"/>
            </a:endParaRPr>
          </a:p>
        </p:txBody>
      </p:sp>
      <p:sp>
        <p:nvSpPr>
          <p:cNvPr id="30" name="Rectangle 6"/>
          <p:cNvSpPr>
            <a:spLocks noChangeArrowheads="1"/>
          </p:cNvSpPr>
          <p:nvPr/>
        </p:nvSpPr>
        <p:spPr bwMode="auto">
          <a:xfrm>
            <a:off x="311150" y="724295"/>
            <a:ext cx="1177369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indent="125730"/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一学生做“研究平抛物体的运动”实验时，画运动轨迹只在白纸上画出了与初速度平行的</a:t>
            </a:r>
            <a:r>
              <a:rPr lang="en-US" altLang="zh-CN" sz="2800" b="1" i="1" dirty="0">
                <a:latin typeface="Times New Roman" pitchFamily="18" charset="0"/>
                <a:cs typeface="Times New Roman" pitchFamily="18" charset="0"/>
              </a:rPr>
              <a:t>Ox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轴，忘了画坐标原点和</a:t>
            </a:r>
            <a:r>
              <a:rPr lang="en-US" altLang="zh-CN" sz="2800" b="1" i="1" dirty="0" err="1">
                <a:latin typeface="Times New Roman" pitchFamily="18" charset="0"/>
                <a:cs typeface="Times New Roman" pitchFamily="18" charset="0"/>
              </a:rPr>
              <a:t>Oy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轴，而且也只画出了中间一部分轨迹，如图所示．如何只用一刻度尺得出小球的初速度</a:t>
            </a: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不需测实际数据只用物理量的符号代表所测量</a:t>
            </a: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．</a:t>
            </a:r>
          </a:p>
          <a:p>
            <a:pPr indent="125730" eaLnBrk="0" hangingPunct="0"/>
            <a:endParaRPr lang="en-US" altLang="zh-C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7"/>
          <p:cNvSpPr>
            <a:spLocks noChangeArrowheads="1"/>
          </p:cNvSpPr>
          <p:nvPr/>
        </p:nvSpPr>
        <p:spPr bwMode="auto">
          <a:xfrm>
            <a:off x="230187" y="2540989"/>
            <a:ext cx="67833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indent="125730"/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测量方法：</a:t>
            </a: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简答</a:t>
            </a: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)___________________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．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347735" y="3060102"/>
            <a:ext cx="6559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得到的</a:t>
            </a:r>
            <a:r>
              <a:rPr lang="en-US" altLang="zh-CN" sz="2800" b="1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sz="2800" b="1" baseline="-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=_________________________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．</a:t>
            </a:r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365475" y="3732052"/>
            <a:ext cx="766891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解析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任取水平间距相等的三点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，如图示，测量水平间距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，竖直间距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CN" sz="2800" b="1" baseline="-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3200" dirty="0">
                <a:solidFill>
                  <a:srgbClr val="0000FF"/>
                </a:solidFill>
                <a:latin typeface="Times New Roman" pitchFamily="18" charset="0"/>
              </a:rPr>
              <a:t>、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</a:rPr>
              <a:t>h</a:t>
            </a:r>
            <a:r>
              <a:rPr lang="en-US" altLang="zh-CN" sz="2800" b="1" baseline="-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．</a:t>
            </a:r>
          </a:p>
        </p:txBody>
      </p:sp>
      <p:pic>
        <p:nvPicPr>
          <p:cNvPr id="34" name="Picture 2" descr="D:\My Documents\复件 My Pictures\图片1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505" y="2102045"/>
            <a:ext cx="2643187" cy="191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5" name="Object 1"/>
          <p:cNvGraphicFramePr>
            <a:graphicFrameLocks noChangeAspect="1"/>
          </p:cNvGraphicFramePr>
          <p:nvPr/>
        </p:nvGraphicFramePr>
        <p:xfrm>
          <a:off x="3893930" y="5092707"/>
          <a:ext cx="2857500" cy="130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2" name="Equation" r:id="rId5" imgW="25298400" imgH="11582400" progId="Equation.DSMT4">
                  <p:embed/>
                </p:oleObj>
              </mc:Choice>
              <mc:Fallback>
                <p:oleObj name="Equation" r:id="rId5" imgW="25298400" imgH="11582400" progId="Equation.DSMT4">
                  <p:embed/>
                  <p:pic>
                    <p:nvPicPr>
                      <p:cNvPr id="0" name="图片 71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3930" y="5092707"/>
                        <a:ext cx="2857500" cy="1309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6" name="Picture 8" descr="D:\My Documents\复件 My Pictures\图片11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808" y="4239884"/>
            <a:ext cx="3821112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1148625" y="4869087"/>
          <a:ext cx="1377950" cy="67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Equation" r:id="rId8" imgW="12192000" imgH="5486400" progId="Equation.DSMT4">
                  <p:embed/>
                </p:oleObj>
              </mc:Choice>
              <mc:Fallback>
                <p:oleObj name="Equation" r:id="rId8" imgW="12192000" imgH="5486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8625" y="4869087"/>
                        <a:ext cx="1377950" cy="67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对象 36"/>
          <p:cNvGraphicFramePr>
            <a:graphicFrameLocks noChangeAspect="1"/>
          </p:cNvGraphicFramePr>
          <p:nvPr/>
        </p:nvGraphicFramePr>
        <p:xfrm>
          <a:off x="985838" y="5770563"/>
          <a:ext cx="1722437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Equation" r:id="rId10" imgW="15240000" imgH="5791200" progId="Equation.DSMT4">
                  <p:embed/>
                </p:oleObj>
              </mc:Choice>
              <mc:Fallback>
                <p:oleObj name="Equation" r:id="rId10" imgW="15240000" imgH="5791200" progId="Equation.DSMT4">
                  <p:embed/>
                  <p:pic>
                    <p:nvPicPr>
                      <p:cNvPr id="0" name="图片 71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5770563"/>
                        <a:ext cx="1722437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右大括号 2"/>
          <p:cNvSpPr/>
          <p:nvPr/>
        </p:nvSpPr>
        <p:spPr>
          <a:xfrm>
            <a:off x="2768805" y="5139984"/>
            <a:ext cx="853076" cy="1215135"/>
          </a:xfrm>
          <a:prstGeom prst="rightBrac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1" name="Text Box 73"/>
          <p:cNvSpPr txBox="1">
            <a:spLocks noChangeArrowheads="1"/>
          </p:cNvSpPr>
          <p:nvPr/>
        </p:nvSpPr>
        <p:spPr bwMode="auto">
          <a:xfrm>
            <a:off x="473550" y="7447"/>
            <a:ext cx="5042409" cy="540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96" tIns="54448" rIns="108896" bIns="5444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dirty="0"/>
              <a:t>实验目的</a:t>
            </a:r>
          </a:p>
        </p:txBody>
      </p:sp>
      <p:sp>
        <p:nvSpPr>
          <p:cNvPr id="6" name="Rectangle 24"/>
          <p:cNvSpPr txBox="1">
            <a:spLocks noChangeArrowheads="1"/>
          </p:cNvSpPr>
          <p:nvPr/>
        </p:nvSpPr>
        <p:spPr>
          <a:xfrm>
            <a:off x="1768865" y="1449574"/>
            <a:ext cx="7058025" cy="3660775"/>
          </a:xfrm>
          <a:prstGeom prst="rect">
            <a:avLst/>
          </a:prstGeom>
          <a:noFill/>
          <a:ln>
            <a:solidFill>
              <a:schemeClr val="bg1"/>
            </a:solidFill>
            <a:miter lim="800000"/>
          </a:ln>
        </p:spPr>
        <p:txBody>
          <a:bodyPr/>
          <a:lstStyle>
            <a:lvl1pPr marL="440055" indent="-44005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v"/>
              <a:defRPr sz="4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52500" indent="-3651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 sz="3600">
                <a:solidFill>
                  <a:schemeClr val="tx1"/>
                </a:solidFill>
                <a:latin typeface="+mn-lt"/>
                <a:ea typeface="+mn-ea"/>
              </a:defRPr>
            </a:lvl2pPr>
            <a:lvl3pPr marL="146558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100">
                <a:solidFill>
                  <a:schemeClr val="tx1"/>
                </a:solidFill>
                <a:latin typeface="+mn-lt"/>
                <a:ea typeface="+mn-ea"/>
              </a:defRPr>
            </a:lvl3pPr>
            <a:lvl4pPr marL="205105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  <a:ea typeface="+mn-ea"/>
              </a:defRPr>
            </a:lvl4pPr>
            <a:lvl5pPr marL="2638425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+mn-lt"/>
                <a:ea typeface="+mn-ea"/>
              </a:defRPr>
            </a:lvl5pPr>
            <a:lvl6pPr marL="3225165" indent="-29337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+mn-lt"/>
                <a:ea typeface="+mn-ea"/>
              </a:defRPr>
            </a:lvl6pPr>
            <a:lvl7pPr marL="3811270" indent="-29337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+mn-lt"/>
                <a:ea typeface="+mn-ea"/>
              </a:defRPr>
            </a:lvl7pPr>
            <a:lvl8pPr marL="4398010" indent="-29337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+mn-lt"/>
                <a:ea typeface="+mn-ea"/>
              </a:defRPr>
            </a:lvl8pPr>
            <a:lvl9pPr marL="4984115" indent="-29337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CN" sz="3600" b="1" dirty="0">
              <a:latin typeface="黑体" pitchFamily="2" charset="-122"/>
              <a:ea typeface="黑体" pitchFamily="2" charset="-12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3600" b="1" dirty="0">
                <a:latin typeface="黑体" pitchFamily="2" charset="-122"/>
                <a:ea typeface="黑体" pitchFamily="2" charset="-122"/>
              </a:rPr>
              <a:t>1.</a:t>
            </a:r>
            <a:r>
              <a:rPr lang="zh-CN" altLang="en-US" sz="3600" b="1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探究</a:t>
            </a:r>
            <a:r>
              <a:rPr lang="zh-CN" altLang="en-US" sz="3600" b="1" dirty="0">
                <a:latin typeface="黑体" pitchFamily="2" charset="-122"/>
                <a:ea typeface="黑体" pitchFamily="2" charset="-122"/>
              </a:rPr>
              <a:t>平抛运动的</a:t>
            </a:r>
            <a:r>
              <a:rPr lang="zh-CN" altLang="en-US" sz="3600" b="1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规律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CN" sz="3600" b="1" dirty="0">
              <a:latin typeface="黑体" pitchFamily="2" charset="-122"/>
              <a:ea typeface="黑体" pitchFamily="2" charset="-12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3600" b="1" dirty="0">
                <a:latin typeface="黑体" pitchFamily="2" charset="-122"/>
                <a:ea typeface="黑体" pitchFamily="2" charset="-122"/>
              </a:rPr>
              <a:t>2.</a:t>
            </a:r>
            <a:r>
              <a:rPr lang="zh-CN" altLang="en-US" sz="3600" b="1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描绘</a:t>
            </a:r>
            <a:r>
              <a:rPr lang="zh-CN" altLang="en-US" sz="3600" b="1" dirty="0">
                <a:latin typeface="黑体" pitchFamily="2" charset="-122"/>
                <a:ea typeface="黑体" pitchFamily="2" charset="-122"/>
              </a:rPr>
              <a:t>出平抛物体的</a:t>
            </a:r>
            <a:r>
              <a:rPr lang="zh-CN" altLang="en-US" sz="3600" b="1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运动轨迹</a:t>
            </a:r>
            <a:r>
              <a:rPr lang="zh-CN" altLang="en-US" sz="3600" b="1" dirty="0">
                <a:latin typeface="黑体" pitchFamily="2" charset="-122"/>
                <a:ea typeface="黑体" pitchFamily="2" charset="-122"/>
              </a:rPr>
              <a:t>；</a:t>
            </a:r>
            <a:endParaRPr lang="en-US" altLang="zh-CN" sz="3600" b="1" dirty="0">
              <a:latin typeface="黑体" pitchFamily="2" charset="-122"/>
              <a:ea typeface="黑体" pitchFamily="2" charset="-12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3600" b="1" dirty="0">
                <a:latin typeface="黑体" pitchFamily="2" charset="-122"/>
                <a:ea typeface="黑体" pitchFamily="2" charset="-122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3600" b="1" dirty="0">
                <a:latin typeface="黑体" pitchFamily="2" charset="-122"/>
                <a:ea typeface="黑体" pitchFamily="2" charset="-122"/>
              </a:rPr>
              <a:t>3.</a:t>
            </a:r>
            <a:r>
              <a:rPr lang="zh-CN" altLang="en-US" sz="3600" b="1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求</a:t>
            </a:r>
            <a:r>
              <a:rPr lang="zh-CN" altLang="en-US" sz="3600" b="1" dirty="0">
                <a:latin typeface="黑体" pitchFamily="2" charset="-122"/>
                <a:ea typeface="黑体" pitchFamily="2" charset="-122"/>
              </a:rPr>
              <a:t>出平抛运动物体的</a:t>
            </a:r>
            <a:r>
              <a:rPr lang="zh-CN" altLang="en-US" sz="3600" b="1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初速度</a:t>
            </a:r>
            <a:r>
              <a:rPr lang="zh-CN" altLang="en-US" sz="3600" b="1" dirty="0">
                <a:latin typeface="黑体" pitchFamily="2" charset="-122"/>
                <a:ea typeface="黑体" pitchFamily="2" charset="-122"/>
              </a:rPr>
              <a:t>。</a:t>
            </a:r>
            <a:endParaRPr lang="en-US" altLang="zh-CN" sz="3600" b="1" dirty="0"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1" name="Text Box 73"/>
          <p:cNvSpPr txBox="1">
            <a:spLocks noChangeArrowheads="1"/>
          </p:cNvSpPr>
          <p:nvPr/>
        </p:nvSpPr>
        <p:spPr bwMode="auto">
          <a:xfrm>
            <a:off x="203520" y="9414"/>
            <a:ext cx="5042409" cy="540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96" tIns="54448" rIns="108896" bIns="5444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dirty="0"/>
              <a:t>实验原理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473550" y="1719604"/>
            <a:ext cx="11116235" cy="2953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>
                <a:latin typeface="Times New Roman" pitchFamily="18" charset="0"/>
                <a:ea typeface="黑体" pitchFamily="2" charset="-122"/>
              </a:rPr>
              <a:t>⑴</a:t>
            </a:r>
            <a:r>
              <a:rPr lang="zh-CN" altLang="en-US" sz="3200" b="1" dirty="0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水平方向的匀速直线运动</a:t>
            </a:r>
            <a:r>
              <a:rPr lang="zh-CN" altLang="en-US" sz="3200" b="1" dirty="0">
                <a:latin typeface="Times New Roman" pitchFamily="18" charset="0"/>
                <a:ea typeface="黑体" pitchFamily="2" charset="-122"/>
              </a:rPr>
              <a:t>；</a:t>
            </a: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latin typeface="Times New Roman" pitchFamily="18" charset="0"/>
                <a:ea typeface="黑体" pitchFamily="2" charset="-122"/>
              </a:rPr>
              <a:t>⑵</a:t>
            </a:r>
            <a:r>
              <a:rPr lang="zh-CN" altLang="en-US" sz="3200" b="1" dirty="0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竖直方向的自由落体运动</a:t>
            </a:r>
            <a:r>
              <a:rPr lang="zh-CN" altLang="en-US" sz="3200" b="1" dirty="0">
                <a:latin typeface="Times New Roman" pitchFamily="18" charset="0"/>
                <a:ea typeface="黑体" pitchFamily="2" charset="-122"/>
              </a:rPr>
              <a:t>．利用有孔的卡片确定做平抛运动的小球运动时的若干不同位置，然后描出运动轨迹，</a:t>
            </a: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latin typeface="Times New Roman" pitchFamily="18" charset="0"/>
                <a:ea typeface="黑体" pitchFamily="2" charset="-122"/>
              </a:rPr>
              <a:t>测出曲线上任一点的坐标</a:t>
            </a:r>
            <a:r>
              <a:rPr lang="en-US" altLang="zh-CN" sz="3200" b="1" i="1" dirty="0">
                <a:latin typeface="Times New Roman" pitchFamily="18" charset="0"/>
                <a:ea typeface="黑体" pitchFamily="2" charset="-122"/>
              </a:rPr>
              <a:t>x</a:t>
            </a:r>
            <a:r>
              <a:rPr lang="zh-CN" altLang="en-US" sz="3200" b="1" dirty="0">
                <a:latin typeface="Times New Roman" pitchFamily="18" charset="0"/>
                <a:ea typeface="黑体" pitchFamily="2" charset="-122"/>
              </a:rPr>
              <a:t>和</a:t>
            </a:r>
            <a:r>
              <a:rPr lang="en-US" altLang="zh-CN" sz="3200" b="1" i="1" dirty="0">
                <a:latin typeface="Times New Roman" pitchFamily="18" charset="0"/>
                <a:ea typeface="黑体" pitchFamily="2" charset="-122"/>
              </a:rPr>
              <a:t>y</a:t>
            </a:r>
            <a:r>
              <a:rPr lang="zh-CN" altLang="en-US" sz="3200" b="1" dirty="0">
                <a:latin typeface="Times New Roman" pitchFamily="18" charset="0"/>
                <a:ea typeface="黑体" pitchFamily="2" charset="-122"/>
              </a:rPr>
              <a:t>，利用</a:t>
            </a:r>
          </a:p>
        </p:txBody>
      </p:sp>
      <p:graphicFrame>
        <p:nvGraphicFramePr>
          <p:cNvPr id="8" name="Object 9"/>
          <p:cNvGraphicFramePr>
            <a:graphicFrameLocks noChangeAspect="1"/>
          </p:cNvGraphicFramePr>
          <p:nvPr/>
        </p:nvGraphicFramePr>
        <p:xfrm>
          <a:off x="3077526" y="4564160"/>
          <a:ext cx="3824362" cy="1295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Equation" r:id="rId4" imgW="27736800" imgH="9448800" progId="Equation.DSMT4">
                  <p:embed/>
                </p:oleObj>
              </mc:Choice>
              <mc:Fallback>
                <p:oleObj name="Equation" r:id="rId4" imgW="27736800" imgH="9448800" progId="Equation.DSMT4">
                  <p:embed/>
                  <p:pic>
                    <p:nvPicPr>
                      <p:cNvPr id="0" name="图片 5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7526" y="4564160"/>
                        <a:ext cx="3824362" cy="12959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489145" y="5860064"/>
            <a:ext cx="90011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 dirty="0">
                <a:latin typeface="Times New Roman" pitchFamily="18" charset="0"/>
                <a:ea typeface="黑体" pitchFamily="2" charset="-122"/>
              </a:rPr>
              <a:t>就可以求出平抛物体的初速度</a:t>
            </a:r>
            <a:r>
              <a:rPr lang="zh-CN" altLang="en-US" sz="3200" b="1" dirty="0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　　　　</a:t>
            </a:r>
          </a:p>
        </p:txBody>
      </p:sp>
      <p:graphicFrame>
        <p:nvGraphicFramePr>
          <p:cNvPr id="10" name="Object 12"/>
          <p:cNvGraphicFramePr>
            <a:graphicFrameLocks noChangeAspect="1"/>
          </p:cNvGraphicFramePr>
          <p:nvPr/>
        </p:nvGraphicFramePr>
        <p:xfrm>
          <a:off x="6144180" y="5530658"/>
          <a:ext cx="1873250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Equation" r:id="rId6" imgW="17068800" imgH="11277600" progId="Equation.DSMT4">
                  <p:embed/>
                </p:oleObj>
              </mc:Choice>
              <mc:Fallback>
                <p:oleObj name="Equation" r:id="rId6" imgW="17068800" imgH="11277600" progId="Equation.DSMT4">
                  <p:embed/>
                  <p:pic>
                    <p:nvPicPr>
                      <p:cNvPr id="0" name="图片 51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4180" y="5530658"/>
                        <a:ext cx="1873250" cy="123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489145" y="1017894"/>
            <a:ext cx="8670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ea typeface="黑体" pitchFamily="2" charset="-122"/>
              </a:rPr>
              <a:t>平抛运动可以看成是两个分运动的合运动：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1" name="Text Box 73"/>
          <p:cNvSpPr txBox="1">
            <a:spLocks noChangeArrowheads="1"/>
          </p:cNvSpPr>
          <p:nvPr/>
        </p:nvSpPr>
        <p:spPr bwMode="auto">
          <a:xfrm>
            <a:off x="203520" y="9414"/>
            <a:ext cx="6705745" cy="540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96" tIns="54448" rIns="108896" bIns="5444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实验器材</a:t>
            </a:r>
            <a:endParaRPr lang="en-US" altLang="zh-CN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28625" y="1044529"/>
            <a:ext cx="7777163" cy="61555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方案</a:t>
            </a:r>
            <a:r>
              <a:rPr lang="en-US" altLang="zh-CN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2273750" y="1056780"/>
            <a:ext cx="2286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dirty="0">
                <a:solidFill>
                  <a:srgbClr val="FF0000"/>
                </a:solidFill>
                <a:latin typeface="Arial" charset="0"/>
              </a:rPr>
              <a:t>描迹法</a:t>
            </a: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3252" y="3339784"/>
            <a:ext cx="3671888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878595" y="1863338"/>
            <a:ext cx="912120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dirty="0"/>
              <a:t>斜槽，金属小球，木板</a:t>
            </a:r>
            <a:r>
              <a:rPr lang="en-US" altLang="zh-CN" dirty="0"/>
              <a:t>(</a:t>
            </a:r>
            <a:r>
              <a:rPr lang="zh-CN" altLang="en-US" dirty="0"/>
              <a:t>附竖直固定支架</a:t>
            </a:r>
            <a:r>
              <a:rPr lang="en-US" altLang="zh-CN" dirty="0"/>
              <a:t>)</a:t>
            </a:r>
            <a:r>
              <a:rPr lang="zh-CN" altLang="en-US" dirty="0"/>
              <a:t>，坐标纸，图钉，刻度尺，重锤线，铅笔。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39566" y="2541699"/>
            <a:ext cx="296863" cy="740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96" tIns="54448" rIns="108896" bIns="54448" anchor="ctr">
            <a:spAutoFit/>
          </a:bodyPr>
          <a:lstStyle/>
          <a:p>
            <a:r>
              <a:rPr kumimoji="1" lang="en-US" altLang="zh-CN" sz="1200">
                <a:latin typeface="宋体" charset="-122"/>
              </a:rPr>
              <a:t> </a:t>
            </a:r>
            <a:endParaRPr kumimoji="1" lang="en-US" altLang="zh-CN" sz="1300"/>
          </a:p>
          <a:p>
            <a:pPr eaLnBrk="0" hangingPunct="0"/>
            <a:endParaRPr kumimoji="1" lang="en-US" altLang="zh-CN" sz="2900"/>
          </a:p>
        </p:txBody>
      </p:sp>
      <p:sp>
        <p:nvSpPr>
          <p:cNvPr id="6" name="Text Box 73"/>
          <p:cNvSpPr txBox="1">
            <a:spLocks noChangeArrowheads="1"/>
          </p:cNvSpPr>
          <p:nvPr/>
        </p:nvSpPr>
        <p:spPr bwMode="auto">
          <a:xfrm>
            <a:off x="203520" y="9414"/>
            <a:ext cx="6705745" cy="540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96" tIns="54448" rIns="108896" bIns="5444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实验模拟</a:t>
            </a:r>
            <a:endParaRPr lang="en-US" altLang="zh-CN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8203" name="ShockwaveFlash1" r:id="rId2" imgW="8999640" imgH="5945040"/>
        </mc:Choice>
        <mc:Fallback>
          <p:control name="ShockwaveFlash1" r:id="rId2" imgW="8999640" imgH="5945040">
            <p:pic>
              <p:nvPicPr>
                <p:cNvPr id="2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1103313" y="914400"/>
                  <a:ext cx="8999537" cy="59451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1" name="Text Box 73"/>
          <p:cNvSpPr txBox="1">
            <a:spLocks noChangeArrowheads="1"/>
          </p:cNvSpPr>
          <p:nvPr/>
        </p:nvSpPr>
        <p:spPr bwMode="auto">
          <a:xfrm>
            <a:off x="203520" y="9414"/>
            <a:ext cx="6705745" cy="540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96" tIns="54448" rIns="108896" bIns="5444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实验步骤</a:t>
            </a:r>
            <a:endParaRPr lang="en-US" altLang="zh-CN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430213" y="981075"/>
            <a:ext cx="1097572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 dirty="0">
                <a:latin typeface="宋体" charset="-122"/>
              </a:rPr>
              <a:t>1</a:t>
            </a:r>
            <a:r>
              <a:rPr kumimoji="1" lang="zh-CN" altLang="en-US" sz="2800" b="1" dirty="0">
                <a:latin typeface="宋体" charset="-122"/>
              </a:rPr>
              <a:t>、</a:t>
            </a:r>
            <a:r>
              <a:rPr kumimoji="1" lang="zh-CN" altLang="en-US" sz="2800" b="1" dirty="0">
                <a:solidFill>
                  <a:srgbClr val="FF0000"/>
                </a:solidFill>
                <a:latin typeface="宋体" charset="-122"/>
              </a:rPr>
              <a:t>安装调整斜槽</a:t>
            </a:r>
            <a:r>
              <a:rPr kumimoji="1" lang="zh-CN" altLang="en-US" sz="2800" b="1" dirty="0">
                <a:latin typeface="宋体" charset="-122"/>
              </a:rPr>
              <a:t>，用图钉把白纸钉在竖直板上，在木板的左上角固定斜槽</a:t>
            </a:r>
            <a:r>
              <a:rPr kumimoji="1" lang="en-US" altLang="zh-CN" sz="2800" b="1" dirty="0">
                <a:latin typeface="宋体" charset="-122"/>
              </a:rPr>
              <a:t>.</a:t>
            </a:r>
          </a:p>
        </p:txBody>
      </p:sp>
      <p:sp>
        <p:nvSpPr>
          <p:cNvPr id="62" name="Text Box 6"/>
          <p:cNvSpPr txBox="1">
            <a:spLocks noChangeArrowheads="1"/>
          </p:cNvSpPr>
          <p:nvPr/>
        </p:nvSpPr>
        <p:spPr bwMode="auto">
          <a:xfrm>
            <a:off x="860426" y="2133600"/>
            <a:ext cx="10459329" cy="954107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宋体" charset="-122"/>
              </a:rPr>
              <a:t>平衡法调整斜槽</a:t>
            </a:r>
            <a:r>
              <a:rPr kumimoji="1" lang="en-US" altLang="zh-CN" sz="2800" b="1">
                <a:latin typeface="宋体" charset="-122"/>
              </a:rPr>
              <a:t>:</a:t>
            </a:r>
            <a:r>
              <a:rPr kumimoji="1" lang="zh-CN" altLang="en-US" sz="2800" b="1">
                <a:latin typeface="宋体" charset="-122"/>
              </a:rPr>
              <a:t>将小球轻放在斜槽平直部分的末端处，若小球在平直轨道上的任意位置都静止，就表明水平已调好。 </a:t>
            </a:r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430213" y="3429794"/>
            <a:ext cx="10975722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 dirty="0">
                <a:latin typeface="宋体" charset="-122"/>
              </a:rPr>
              <a:t>2</a:t>
            </a:r>
            <a:r>
              <a:rPr kumimoji="1" lang="zh-CN" altLang="en-US" sz="2800" b="1" dirty="0">
                <a:latin typeface="宋体" charset="-122"/>
              </a:rPr>
              <a:t>、</a:t>
            </a:r>
            <a:r>
              <a:rPr kumimoji="1" lang="zh-CN" altLang="en-US" sz="2800" b="1" dirty="0">
                <a:solidFill>
                  <a:srgbClr val="FF0000"/>
                </a:solidFill>
                <a:latin typeface="宋体" charset="-122"/>
              </a:rPr>
              <a:t>调整木板</a:t>
            </a:r>
            <a:r>
              <a:rPr kumimoji="1" lang="zh-CN" altLang="en-US" sz="2800" b="1" dirty="0">
                <a:latin typeface="宋体" charset="-122"/>
              </a:rPr>
              <a:t>：用悬挂在槽口的</a:t>
            </a:r>
            <a:r>
              <a:rPr kumimoji="1" lang="zh-CN" altLang="en-US" sz="2800" b="1" dirty="0">
                <a:solidFill>
                  <a:srgbClr val="FF0000"/>
                </a:solidFill>
                <a:latin typeface="宋体" charset="-122"/>
              </a:rPr>
              <a:t>重垂线</a:t>
            </a:r>
            <a:r>
              <a:rPr kumimoji="1" lang="zh-CN" altLang="en-US" sz="2800" b="1" dirty="0">
                <a:latin typeface="宋体" charset="-122"/>
              </a:rPr>
              <a:t>把木板调整到竖直方向，并使木板平面与小球下落的竖直面平行。然后把重垂线方向记录到木板的白纸上，固定木板，使在重复实验的过程中，</a:t>
            </a:r>
            <a:r>
              <a:rPr kumimoji="1" lang="zh-CN" altLang="en-US" sz="2800" b="1" dirty="0">
                <a:solidFill>
                  <a:srgbClr val="FF0000"/>
                </a:solidFill>
                <a:latin typeface="宋体" charset="-122"/>
              </a:rPr>
              <a:t>木板与斜槽的相对位置保持不变。 </a:t>
            </a:r>
          </a:p>
        </p:txBody>
      </p:sp>
      <p:sp>
        <p:nvSpPr>
          <p:cNvPr id="64" name="Text Box 8"/>
          <p:cNvSpPr txBox="1">
            <a:spLocks noChangeArrowheads="1"/>
          </p:cNvSpPr>
          <p:nvPr/>
        </p:nvSpPr>
        <p:spPr bwMode="auto">
          <a:xfrm>
            <a:off x="430213" y="5480050"/>
            <a:ext cx="1097572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 dirty="0">
                <a:latin typeface="宋体" charset="-122"/>
              </a:rPr>
              <a:t>3</a:t>
            </a:r>
            <a:r>
              <a:rPr kumimoji="1" lang="zh-CN" altLang="en-US" sz="2800" b="1" dirty="0">
                <a:latin typeface="宋体" charset="-122"/>
              </a:rPr>
              <a:t>、</a:t>
            </a:r>
            <a:r>
              <a:rPr kumimoji="1" lang="zh-CN" altLang="en-US" sz="2800" b="1" dirty="0">
                <a:solidFill>
                  <a:srgbClr val="0000FF"/>
                </a:solidFill>
                <a:latin typeface="宋体" charset="-122"/>
              </a:rPr>
              <a:t>确定坐标</a:t>
            </a:r>
            <a:r>
              <a:rPr kumimoji="1" lang="en-US" altLang="zh-CN" sz="2800" b="1" i="1" dirty="0">
                <a:solidFill>
                  <a:srgbClr val="0000FF"/>
                </a:solidFill>
                <a:cs typeface="Times New Roman" pitchFamily="18" charset="0"/>
              </a:rPr>
              <a:t>O</a:t>
            </a:r>
            <a:r>
              <a:rPr kumimoji="1" lang="zh-CN" altLang="en-US" sz="2800" b="1" dirty="0">
                <a:latin typeface="宋体" charset="-122"/>
              </a:rPr>
              <a:t>：把小球放在槽口处，用铅笔记下球在槽口时球心在图板上的</a:t>
            </a:r>
            <a:r>
              <a:rPr kumimoji="1" lang="zh-CN" altLang="en-US" sz="2800" b="1" dirty="0">
                <a:solidFill>
                  <a:srgbClr val="0033CC"/>
                </a:solidFill>
                <a:latin typeface="宋体" charset="-122"/>
              </a:rPr>
              <a:t>水平投影点</a:t>
            </a:r>
            <a:r>
              <a:rPr kumimoji="1" lang="en-US" altLang="zh-CN" sz="2800" b="1" i="1" dirty="0">
                <a:solidFill>
                  <a:srgbClr val="0033CC"/>
                </a:solidFill>
                <a:cs typeface="Times New Roman" pitchFamily="18" charset="0"/>
              </a:rPr>
              <a:t>O</a:t>
            </a:r>
            <a:r>
              <a:rPr kumimoji="1" lang="zh-CN" altLang="en-US" sz="2800" b="1" dirty="0">
                <a:solidFill>
                  <a:srgbClr val="0033CC"/>
                </a:solidFill>
                <a:latin typeface="宋体" charset="-122"/>
              </a:rPr>
              <a:t>，</a:t>
            </a:r>
            <a:r>
              <a:rPr kumimoji="1" lang="en-US" altLang="zh-CN" sz="2800" b="1" i="1" dirty="0">
                <a:solidFill>
                  <a:srgbClr val="0033CC"/>
                </a:solidFill>
                <a:cs typeface="Times New Roman" pitchFamily="18" charset="0"/>
              </a:rPr>
              <a:t>O</a:t>
            </a:r>
            <a:r>
              <a:rPr kumimoji="1" lang="zh-CN" altLang="en-US" sz="2800" b="1" dirty="0">
                <a:solidFill>
                  <a:srgbClr val="0033CC"/>
                </a:solidFill>
                <a:latin typeface="宋体" charset="-122"/>
              </a:rPr>
              <a:t>点即为坐标原点。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 animBg="1"/>
      <p:bldP spid="63" grpId="0"/>
      <p:bldP spid="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93915" y="616446"/>
            <a:ext cx="11598672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9pPr>
          </a:lstStyle>
          <a:p>
            <a:pPr eaLnBrk="1" hangingPunct="1"/>
            <a:r>
              <a:rPr lang="en-US" altLang="zh-CN" sz="2800" dirty="0">
                <a:solidFill>
                  <a:srgbClr val="FF0000"/>
                </a:solidFill>
                <a:latin typeface="Arial" charset="0"/>
                <a:ea typeface="宋体" charset="-122"/>
              </a:rPr>
              <a:t>4</a:t>
            </a:r>
            <a:r>
              <a:rPr lang="zh-CN" altLang="en-US" sz="2800" dirty="0">
                <a:solidFill>
                  <a:srgbClr val="FF0000"/>
                </a:solidFill>
                <a:latin typeface="Arial" charset="0"/>
                <a:ea typeface="宋体" charset="-122"/>
              </a:rPr>
              <a:t>．描绘运动轨迹</a:t>
            </a:r>
            <a:r>
              <a:rPr lang="zh-CN" altLang="en-US" sz="2800" dirty="0">
                <a:latin typeface="Arial" charset="0"/>
                <a:ea typeface="宋体" charset="-122"/>
              </a:rPr>
              <a:t>：在木板的平面上用手按住卡片，使卡片上有孔的一面保持水平，调整卡片的位置，使从槽上滚下的小球正好穿过卡片的孔，而不擦碰孔的边缘。</a:t>
            </a:r>
          </a:p>
        </p:txBody>
      </p:sp>
      <p:pic>
        <p:nvPicPr>
          <p:cNvPr id="4" name="Picture 1" descr="D:\My Documents\复件 My Pictures\图片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615" y="3743819"/>
            <a:ext cx="4511675" cy="30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32580" y="1890642"/>
            <a:ext cx="11302209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9pPr>
          </a:lstStyle>
          <a:p>
            <a:pPr eaLnBrk="1" hangingPunct="1"/>
            <a:r>
              <a:rPr lang="zh-CN" altLang="en-US" sz="2800" dirty="0">
                <a:latin typeface="Arial" charset="0"/>
                <a:ea typeface="宋体" charset="-122"/>
              </a:rPr>
              <a:t>    用铅笔在卡片缺口处的白纸上点个黑点，这就在白纸上记下了小球穿过孔时球心所对应的位置。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48525" y="2835747"/>
            <a:ext cx="11527234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9pPr>
          </a:lstStyle>
          <a:p>
            <a:pPr eaLnBrk="1" hangingPunct="1"/>
            <a:r>
              <a:rPr lang="zh-CN" altLang="en-US" sz="2800" dirty="0">
                <a:latin typeface="Arial" charset="0"/>
                <a:ea typeface="宋体" charset="-122"/>
              </a:rPr>
              <a:t>    保证小球每次</a:t>
            </a:r>
            <a:r>
              <a:rPr lang="zh-CN" altLang="en-US" sz="2800" dirty="0">
                <a:latin typeface="Arial" charset="0"/>
                <a:ea typeface="华文细黑" pitchFamily="2" charset="-122"/>
              </a:rPr>
              <a:t>从斜槽上的同一位置由静止开始滑下</a:t>
            </a:r>
            <a:r>
              <a:rPr lang="zh-CN" altLang="en-US" sz="2800" dirty="0">
                <a:latin typeface="Arial" charset="0"/>
                <a:ea typeface="宋体" charset="-122"/>
              </a:rPr>
              <a:t>，用同样的方法，可找出小球平抛轨迹上的一系列位置。</a:t>
            </a:r>
          </a:p>
        </p:txBody>
      </p:sp>
      <p:grpSp>
        <p:nvGrpSpPr>
          <p:cNvPr id="7" name="Group 7"/>
          <p:cNvGrpSpPr/>
          <p:nvPr/>
        </p:nvGrpSpPr>
        <p:grpSpPr bwMode="auto">
          <a:xfrm>
            <a:off x="6594230" y="3804088"/>
            <a:ext cx="3657600" cy="2844800"/>
            <a:chOff x="3360" y="96"/>
            <a:chExt cx="2304" cy="1792"/>
          </a:xfrm>
        </p:grpSpPr>
        <p:pic>
          <p:nvPicPr>
            <p:cNvPr id="8" name="Picture 8"/>
            <p:cNvPicPr>
              <a:picLocks noChangeAspect="1" noChangeArrowheads="1"/>
            </p:cNvPicPr>
            <p:nvPr/>
          </p:nvPicPr>
          <p:blipFill>
            <a:blip r:embed="rId4">
              <a:lum contrast="4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0" y="96"/>
              <a:ext cx="2304" cy="1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" name="Group 9"/>
            <p:cNvGrpSpPr/>
            <p:nvPr/>
          </p:nvGrpSpPr>
          <p:grpSpPr bwMode="auto">
            <a:xfrm>
              <a:off x="3948" y="593"/>
              <a:ext cx="132" cy="1023"/>
              <a:chOff x="2446" y="1872"/>
              <a:chExt cx="154" cy="1193"/>
            </a:xfrm>
          </p:grpSpPr>
          <p:grpSp>
            <p:nvGrpSpPr>
              <p:cNvPr id="10" name="Group 10"/>
              <p:cNvGrpSpPr>
                <a:grpSpLocks noChangeAspect="1"/>
              </p:cNvGrpSpPr>
              <p:nvPr/>
            </p:nvGrpSpPr>
            <p:grpSpPr bwMode="auto">
              <a:xfrm>
                <a:off x="2446" y="2864"/>
                <a:ext cx="154" cy="201"/>
                <a:chOff x="864" y="2400"/>
                <a:chExt cx="384" cy="616"/>
              </a:xfrm>
            </p:grpSpPr>
            <p:sp>
              <p:nvSpPr>
                <p:cNvPr id="12" name="AutoShape 11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864" y="2491"/>
                  <a:ext cx="384" cy="525"/>
                </a:xfrm>
                <a:prstGeom prst="triangle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 algn="ctr">
                  <a:solidFill>
                    <a:schemeClr val="tx1"/>
                  </a:solidFill>
                  <a:miter lim="800000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13" name="Oval 12"/>
                <p:cNvSpPr>
                  <a:spLocks noChangeAspect="1" noChangeArrowheads="1"/>
                </p:cNvSpPr>
                <p:nvPr/>
              </p:nvSpPr>
              <p:spPr bwMode="auto">
                <a:xfrm>
                  <a:off x="864" y="2400"/>
                  <a:ext cx="384" cy="14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B2B2B2"/>
                    </a:gs>
                    <a:gs pos="100000">
                      <a:srgbClr val="525252"/>
                    </a:gs>
                  </a:gsLst>
                  <a:path path="shape">
                    <a:fillToRect l="50000" t="50000" r="50000" b="50000"/>
                  </a:path>
                </a:gradFill>
                <a:ln w="9525" algn="ctr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1" name="Line 13"/>
              <p:cNvSpPr>
                <a:spLocks noChangeShapeType="1"/>
              </p:cNvSpPr>
              <p:nvPr/>
            </p:nvSpPr>
            <p:spPr bwMode="auto">
              <a:xfrm>
                <a:off x="2528" y="1872"/>
                <a:ext cx="0" cy="100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4" name="Group 14"/>
          <p:cNvGrpSpPr/>
          <p:nvPr/>
        </p:nvGrpSpPr>
        <p:grpSpPr bwMode="auto">
          <a:xfrm>
            <a:off x="6995318" y="5043925"/>
            <a:ext cx="550863" cy="361950"/>
            <a:chOff x="4501" y="672"/>
            <a:chExt cx="347" cy="228"/>
          </a:xfrm>
        </p:grpSpPr>
        <p:sp>
          <p:nvSpPr>
            <p:cNvPr id="15" name="Rectangle 15"/>
            <p:cNvSpPr>
              <a:spLocks noChangeAspect="1" noChangeArrowheads="1"/>
            </p:cNvSpPr>
            <p:nvPr/>
          </p:nvSpPr>
          <p:spPr bwMode="auto">
            <a:xfrm>
              <a:off x="4588" y="672"/>
              <a:ext cx="260" cy="122"/>
            </a:xfrm>
            <a:prstGeom prst="rect">
              <a:avLst/>
            </a:prstGeom>
            <a:solidFill>
              <a:srgbClr val="5F5F5F"/>
            </a:solidFill>
            <a:ln w="9525" algn="ctr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AutoShape 16"/>
            <p:cNvSpPr>
              <a:spLocks noChangeAspect="1" noChangeArrowheads="1"/>
            </p:cNvSpPr>
            <p:nvPr/>
          </p:nvSpPr>
          <p:spPr bwMode="auto">
            <a:xfrm>
              <a:off x="4501" y="799"/>
              <a:ext cx="347" cy="101"/>
            </a:xfrm>
            <a:prstGeom prst="parallelogram">
              <a:avLst>
                <a:gd name="adj" fmla="val 85891"/>
              </a:avLst>
            </a:prstGeom>
            <a:solidFill>
              <a:srgbClr val="5F5F5F"/>
            </a:solidFill>
            <a:ln w="9525" algn="ctr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 algn="ctr"/>
              <a:endParaRPr lang="zh-CN" altLang="en-US" sz="1800" b="0">
                <a:latin typeface="Arial" charset="0"/>
                <a:ea typeface="宋体" charset="-122"/>
              </a:endParaRPr>
            </a:p>
          </p:txBody>
        </p:sp>
        <p:sp>
          <p:nvSpPr>
            <p:cNvPr id="17" name="AutoShape 17"/>
            <p:cNvSpPr>
              <a:spLocks noChangeAspect="1" noChangeArrowheads="1"/>
            </p:cNvSpPr>
            <p:nvPr/>
          </p:nvSpPr>
          <p:spPr bwMode="auto">
            <a:xfrm>
              <a:off x="4605" y="794"/>
              <a:ext cx="174" cy="49"/>
            </a:xfrm>
            <a:prstGeom prst="parallelogram">
              <a:avLst>
                <a:gd name="adj" fmla="val 88776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Oval 18"/>
            <p:cNvSpPr>
              <a:spLocks noChangeAspect="1" noChangeArrowheads="1"/>
            </p:cNvSpPr>
            <p:nvPr/>
          </p:nvSpPr>
          <p:spPr bwMode="auto">
            <a:xfrm>
              <a:off x="4685" y="765"/>
              <a:ext cx="39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9" name="Text Box 73"/>
          <p:cNvSpPr txBox="1">
            <a:spLocks noChangeArrowheads="1"/>
          </p:cNvSpPr>
          <p:nvPr/>
        </p:nvSpPr>
        <p:spPr bwMode="auto">
          <a:xfrm>
            <a:off x="203520" y="9414"/>
            <a:ext cx="6705745" cy="540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96" tIns="54448" rIns="108896" bIns="5444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实验步骤</a:t>
            </a:r>
            <a:endParaRPr lang="en-US" altLang="zh-CN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My Documents\复件 My Pictures\图片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605" y="2155211"/>
            <a:ext cx="4500563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任意多边形 3"/>
          <p:cNvSpPr>
            <a:spLocks noChangeArrowheads="1"/>
          </p:cNvSpPr>
          <p:nvPr/>
        </p:nvSpPr>
        <p:spPr bwMode="auto">
          <a:xfrm>
            <a:off x="6258880" y="2352061"/>
            <a:ext cx="3332163" cy="3735388"/>
          </a:xfrm>
          <a:custGeom>
            <a:avLst/>
            <a:gdLst>
              <a:gd name="T0" fmla="*/ 0 w 3629465"/>
              <a:gd name="T1" fmla="*/ 1873 h 4180450"/>
              <a:gd name="T2" fmla="*/ 94874 w 3629465"/>
              <a:gd name="T3" fmla="*/ 1873 h 4180450"/>
              <a:gd name="T4" fmla="*/ 106734 w 3629465"/>
              <a:gd name="T5" fmla="*/ 13106 h 4180450"/>
              <a:gd name="T6" fmla="*/ 249046 w 3629465"/>
              <a:gd name="T7" fmla="*/ 46804 h 4180450"/>
              <a:gd name="T8" fmla="*/ 343920 w 3629465"/>
              <a:gd name="T9" fmla="*/ 80503 h 4180450"/>
              <a:gd name="T10" fmla="*/ 438795 w 3629465"/>
              <a:gd name="T11" fmla="*/ 125436 h 4180450"/>
              <a:gd name="T12" fmla="*/ 592967 w 3629465"/>
              <a:gd name="T13" fmla="*/ 181600 h 4180450"/>
              <a:gd name="T14" fmla="*/ 699700 w 3629465"/>
              <a:gd name="T15" fmla="*/ 248999 h 4180450"/>
              <a:gd name="T16" fmla="*/ 818294 w 3629465"/>
              <a:gd name="T17" fmla="*/ 316397 h 4180450"/>
              <a:gd name="T18" fmla="*/ 960605 w 3629465"/>
              <a:gd name="T19" fmla="*/ 406260 h 4180450"/>
              <a:gd name="T20" fmla="*/ 1055480 w 3629465"/>
              <a:gd name="T21" fmla="*/ 484892 h 4180450"/>
              <a:gd name="T22" fmla="*/ 1197791 w 3629465"/>
              <a:gd name="T23" fmla="*/ 608454 h 4180450"/>
              <a:gd name="T24" fmla="*/ 1209651 w 3629465"/>
              <a:gd name="T25" fmla="*/ 619687 h 4180450"/>
              <a:gd name="T26" fmla="*/ 1316385 w 3629465"/>
              <a:gd name="T27" fmla="*/ 709551 h 4180450"/>
              <a:gd name="T28" fmla="*/ 1458697 w 3629465"/>
              <a:gd name="T29" fmla="*/ 844347 h 4180450"/>
              <a:gd name="T30" fmla="*/ 1553571 w 3629465"/>
              <a:gd name="T31" fmla="*/ 934211 h 4180450"/>
              <a:gd name="T32" fmla="*/ 1695883 w 3629465"/>
              <a:gd name="T33" fmla="*/ 1080240 h 4180450"/>
              <a:gd name="T34" fmla="*/ 1814476 w 3629465"/>
              <a:gd name="T35" fmla="*/ 1192570 h 4180450"/>
              <a:gd name="T36" fmla="*/ 1944927 w 3629465"/>
              <a:gd name="T37" fmla="*/ 1383530 h 4180450"/>
              <a:gd name="T38" fmla="*/ 2039802 w 3629465"/>
              <a:gd name="T39" fmla="*/ 1529559 h 4180450"/>
              <a:gd name="T40" fmla="*/ 2158397 w 3629465"/>
              <a:gd name="T41" fmla="*/ 1698053 h 4180450"/>
              <a:gd name="T42" fmla="*/ 2288848 w 3629465"/>
              <a:gd name="T43" fmla="*/ 1889015 h 4180450"/>
              <a:gd name="T44" fmla="*/ 2395583 w 3629465"/>
              <a:gd name="T45" fmla="*/ 2046276 h 4180450"/>
              <a:gd name="T46" fmla="*/ 2632770 w 3629465"/>
              <a:gd name="T47" fmla="*/ 2484363 h 4180450"/>
              <a:gd name="T48" fmla="*/ 3059704 w 3629465"/>
              <a:gd name="T49" fmla="*/ 3338070 h 418045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629465"/>
              <a:gd name="T76" fmla="*/ 0 h 4180450"/>
              <a:gd name="T77" fmla="*/ 3629465 w 3629465"/>
              <a:gd name="T78" fmla="*/ 4180450 h 4180450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629465" h="4180450">
                <a:moveTo>
                  <a:pt x="0" y="2345"/>
                </a:moveTo>
                <a:cubicBezTo>
                  <a:pt x="45719" y="1172"/>
                  <a:pt x="91439" y="0"/>
                  <a:pt x="112541" y="2345"/>
                </a:cubicBezTo>
                <a:cubicBezTo>
                  <a:pt x="133643" y="4690"/>
                  <a:pt x="96129" y="7035"/>
                  <a:pt x="126609" y="16413"/>
                </a:cubicBezTo>
                <a:cubicBezTo>
                  <a:pt x="157089" y="25792"/>
                  <a:pt x="248529" y="44548"/>
                  <a:pt x="295421" y="58616"/>
                </a:cubicBezTo>
                <a:cubicBezTo>
                  <a:pt x="342313" y="72684"/>
                  <a:pt x="370449" y="84407"/>
                  <a:pt x="407963" y="100819"/>
                </a:cubicBezTo>
                <a:cubicBezTo>
                  <a:pt x="445477" y="117231"/>
                  <a:pt x="471268" y="135989"/>
                  <a:pt x="520505" y="157090"/>
                </a:cubicBezTo>
                <a:cubicBezTo>
                  <a:pt x="569742" y="178192"/>
                  <a:pt x="651804" y="201637"/>
                  <a:pt x="703385" y="227428"/>
                </a:cubicBezTo>
                <a:cubicBezTo>
                  <a:pt x="754966" y="253219"/>
                  <a:pt x="785446" y="283699"/>
                  <a:pt x="829994" y="311834"/>
                </a:cubicBezTo>
                <a:cubicBezTo>
                  <a:pt x="874542" y="339969"/>
                  <a:pt x="919090" y="363416"/>
                  <a:pt x="970671" y="396241"/>
                </a:cubicBezTo>
                <a:cubicBezTo>
                  <a:pt x="1022252" y="429066"/>
                  <a:pt x="1092591" y="473613"/>
                  <a:pt x="1139483" y="508782"/>
                </a:cubicBezTo>
                <a:cubicBezTo>
                  <a:pt x="1186375" y="543951"/>
                  <a:pt x="1205133" y="565053"/>
                  <a:pt x="1252025" y="607256"/>
                </a:cubicBezTo>
                <a:cubicBezTo>
                  <a:pt x="1298917" y="649459"/>
                  <a:pt x="1390357" y="733866"/>
                  <a:pt x="1420837" y="762001"/>
                </a:cubicBezTo>
                <a:cubicBezTo>
                  <a:pt x="1451317" y="790136"/>
                  <a:pt x="1411459" y="754967"/>
                  <a:pt x="1434905" y="776068"/>
                </a:cubicBezTo>
                <a:cubicBezTo>
                  <a:pt x="1458351" y="797170"/>
                  <a:pt x="1512277" y="841718"/>
                  <a:pt x="1561514" y="888610"/>
                </a:cubicBezTo>
                <a:cubicBezTo>
                  <a:pt x="1610751" y="935502"/>
                  <a:pt x="1730326" y="1057422"/>
                  <a:pt x="1730326" y="1057422"/>
                </a:cubicBezTo>
                <a:cubicBezTo>
                  <a:pt x="1777218" y="1104314"/>
                  <a:pt x="1795976" y="1120727"/>
                  <a:pt x="1842868" y="1169964"/>
                </a:cubicBezTo>
                <a:cubicBezTo>
                  <a:pt x="1889760" y="1219201"/>
                  <a:pt x="1960099" y="1298918"/>
                  <a:pt x="2011680" y="1352844"/>
                </a:cubicBezTo>
                <a:cubicBezTo>
                  <a:pt x="2063261" y="1406770"/>
                  <a:pt x="2103120" y="1430217"/>
                  <a:pt x="2152357" y="1493521"/>
                </a:cubicBezTo>
                <a:cubicBezTo>
                  <a:pt x="2201594" y="1556825"/>
                  <a:pt x="2262553" y="1662333"/>
                  <a:pt x="2307101" y="1732671"/>
                </a:cubicBezTo>
                <a:cubicBezTo>
                  <a:pt x="2351649" y="1803009"/>
                  <a:pt x="2377440" y="1849902"/>
                  <a:pt x="2419643" y="1915551"/>
                </a:cubicBezTo>
                <a:cubicBezTo>
                  <a:pt x="2461846" y="1981200"/>
                  <a:pt x="2511083" y="2051539"/>
                  <a:pt x="2560320" y="2126567"/>
                </a:cubicBezTo>
                <a:cubicBezTo>
                  <a:pt x="2609557" y="2201595"/>
                  <a:pt x="2715065" y="2365718"/>
                  <a:pt x="2715065" y="2365718"/>
                </a:cubicBezTo>
                <a:cubicBezTo>
                  <a:pt x="2761957" y="2438401"/>
                  <a:pt x="2773680" y="2438401"/>
                  <a:pt x="2841674" y="2562665"/>
                </a:cubicBezTo>
                <a:cubicBezTo>
                  <a:pt x="2909668" y="2686930"/>
                  <a:pt x="2991730" y="2841674"/>
                  <a:pt x="3123028" y="3111305"/>
                </a:cubicBezTo>
                <a:cubicBezTo>
                  <a:pt x="3254326" y="3380936"/>
                  <a:pt x="3519268" y="4002259"/>
                  <a:pt x="3629465" y="4180450"/>
                </a:cubicBezTo>
              </a:path>
            </a:pathLst>
          </a:custGeom>
          <a:noFill/>
          <a:ln w="38100" algn="ctr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1" lang="zh-CN" altLang="en-US" sz="2400" b="0">
              <a:latin typeface="Times New Roman" pitchFamily="18" charset="0"/>
              <a:ea typeface="宋体" charset="-122"/>
            </a:endParaRPr>
          </a:p>
        </p:txBody>
      </p:sp>
      <p:cxnSp>
        <p:nvCxnSpPr>
          <p:cNvPr id="5" name="直接箭头连接符 4"/>
          <p:cNvCxnSpPr>
            <a:cxnSpLocks noChangeShapeType="1"/>
            <a:stCxn id="4" idx="0"/>
          </p:cNvCxnSpPr>
          <p:nvPr/>
        </p:nvCxnSpPr>
        <p:spPr bwMode="auto">
          <a:xfrm flipV="1">
            <a:off x="6258880" y="2352061"/>
            <a:ext cx="4332288" cy="158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直接箭头连接符 5"/>
          <p:cNvCxnSpPr>
            <a:cxnSpLocks noChangeShapeType="1"/>
          </p:cNvCxnSpPr>
          <p:nvPr/>
        </p:nvCxnSpPr>
        <p:spPr bwMode="auto">
          <a:xfrm rot="5400000">
            <a:off x="4235612" y="4424542"/>
            <a:ext cx="4140200" cy="158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" name="组合 21"/>
          <p:cNvGrpSpPr/>
          <p:nvPr/>
        </p:nvGrpSpPr>
        <p:grpSpPr bwMode="auto">
          <a:xfrm>
            <a:off x="5919155" y="1899624"/>
            <a:ext cx="3179389" cy="3119220"/>
            <a:chOff x="4258396" y="2262838"/>
            <a:chExt cx="3177974" cy="3117925"/>
          </a:xfrm>
        </p:grpSpPr>
        <p:cxnSp>
          <p:nvCxnSpPr>
            <p:cNvPr id="8" name="直接连接符 15"/>
            <p:cNvCxnSpPr>
              <a:cxnSpLocks noChangeShapeType="1"/>
            </p:cNvCxnSpPr>
            <p:nvPr/>
          </p:nvCxnSpPr>
          <p:spPr bwMode="auto">
            <a:xfrm rot="5400000">
              <a:off x="6072198" y="3929066"/>
              <a:ext cx="2428892" cy="1588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直接连接符 17"/>
            <p:cNvCxnSpPr>
              <a:cxnSpLocks noChangeShapeType="1"/>
            </p:cNvCxnSpPr>
            <p:nvPr/>
          </p:nvCxnSpPr>
          <p:spPr bwMode="auto">
            <a:xfrm rot="10800000">
              <a:off x="4643438" y="5143512"/>
              <a:ext cx="2643206" cy="1588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矩形 19"/>
            <p:cNvSpPr>
              <a:spLocks noChangeArrowheads="1"/>
            </p:cNvSpPr>
            <p:nvPr/>
          </p:nvSpPr>
          <p:spPr bwMode="auto">
            <a:xfrm>
              <a:off x="7072330" y="2262838"/>
              <a:ext cx="364040" cy="5230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i="1" dirty="0">
                  <a:solidFill>
                    <a:srgbClr val="FF0000"/>
                  </a:solidFill>
                  <a:ea typeface="宋体" charset="-122"/>
                  <a:cs typeface="Times New Roman" pitchFamily="18" charset="0"/>
                </a:rPr>
                <a:t>x</a:t>
              </a:r>
              <a:endParaRPr lang="en-US" altLang="zh-CN" sz="1800" b="0" i="1" dirty="0">
                <a:solidFill>
                  <a:srgbClr val="FF0000"/>
                </a:solidFill>
                <a:ea typeface="宋体" charset="-122"/>
                <a:cs typeface="Times New Roman" pitchFamily="18" charset="0"/>
              </a:endParaRPr>
            </a:p>
          </p:txBody>
        </p:sp>
        <p:sp>
          <p:nvSpPr>
            <p:cNvPr id="11" name="矩形 20"/>
            <p:cNvSpPr>
              <a:spLocks noChangeArrowheads="1"/>
            </p:cNvSpPr>
            <p:nvPr/>
          </p:nvSpPr>
          <p:spPr bwMode="auto">
            <a:xfrm>
              <a:off x="4258396" y="4857760"/>
              <a:ext cx="343211" cy="5230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i="1" dirty="0">
                  <a:solidFill>
                    <a:srgbClr val="FF0000"/>
                  </a:solidFill>
                  <a:ea typeface="宋体" charset="-122"/>
                  <a:cs typeface="Times New Roman" pitchFamily="18" charset="0"/>
                </a:rPr>
                <a:t>y</a:t>
              </a:r>
              <a:endParaRPr lang="en-US" altLang="zh-CN" sz="1800" b="0" i="1" dirty="0">
                <a:solidFill>
                  <a:srgbClr val="FF0000"/>
                </a:solidFill>
                <a:ea typeface="宋体" charset="-122"/>
                <a:cs typeface="Times New Roman" pitchFamily="18" charset="0"/>
              </a:endParaRPr>
            </a:p>
          </p:txBody>
        </p:sp>
      </p:grp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03520" y="994567"/>
            <a:ext cx="1169828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9pPr>
          </a:lstStyle>
          <a:p>
            <a:pPr eaLnBrk="1" hangingPunct="1"/>
            <a:r>
              <a:rPr lang="en-US" altLang="zh-CN" sz="2800" dirty="0">
                <a:solidFill>
                  <a:srgbClr val="FF0000"/>
                </a:solidFill>
                <a:latin typeface="Arial" charset="0"/>
                <a:ea typeface="宋体" charset="-122"/>
              </a:rPr>
              <a:t>5</a:t>
            </a:r>
            <a:r>
              <a:rPr lang="zh-CN" altLang="en-US" sz="2800" dirty="0">
                <a:solidFill>
                  <a:srgbClr val="FF0000"/>
                </a:solidFill>
                <a:latin typeface="Arial" charset="0"/>
                <a:ea typeface="宋体" charset="-122"/>
              </a:rPr>
              <a:t>、计算初速度</a:t>
            </a:r>
            <a:r>
              <a:rPr lang="zh-CN" altLang="en-US" sz="2800" dirty="0">
                <a:latin typeface="Arial" charset="0"/>
                <a:ea typeface="宋体" charset="-122"/>
              </a:rPr>
              <a:t>：取下白纸，以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O</a:t>
            </a:r>
            <a:r>
              <a:rPr lang="zh-CN" altLang="en-US" sz="2800" dirty="0">
                <a:latin typeface="Arial" charset="0"/>
                <a:ea typeface="宋体" charset="-122"/>
              </a:rPr>
              <a:t>点为原点画出竖直向下的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y</a:t>
            </a:r>
            <a:r>
              <a:rPr lang="zh-CN" altLang="en-US" sz="2800" dirty="0">
                <a:latin typeface="Arial" charset="0"/>
                <a:ea typeface="宋体" charset="-122"/>
              </a:rPr>
              <a:t>轴和水平向右的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x</a:t>
            </a:r>
            <a:r>
              <a:rPr lang="zh-CN" altLang="en-US" sz="2800" dirty="0">
                <a:latin typeface="Arial" charset="0"/>
                <a:ea typeface="宋体" charset="-122"/>
              </a:rPr>
              <a:t>轴，用平滑的曲线把这些位置连接起来即得小球做平抛运动的轨迹。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08565" y="4433311"/>
            <a:ext cx="4860541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9pPr>
          </a:lstStyle>
          <a:p>
            <a:pPr eaLnBrk="1" hangingPunct="1"/>
            <a:r>
              <a:rPr lang="zh-CN" altLang="en-US" sz="2800" dirty="0">
                <a:latin typeface="Arial" charset="0"/>
                <a:ea typeface="宋体" charset="-122"/>
              </a:rPr>
              <a:t>  用公式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x</a:t>
            </a:r>
            <a:r>
              <a:rPr lang="zh-CN" altLang="en-US" sz="2800" dirty="0">
                <a:latin typeface="Arial" charset="0"/>
                <a:ea typeface="宋体" charset="-122"/>
              </a:rPr>
              <a:t>＝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v</a:t>
            </a:r>
            <a:r>
              <a:rPr lang="en-US" altLang="zh-CN" sz="2800" baseline="-25000" dirty="0">
                <a:latin typeface="Times New Roman" pitchFamily="18" charset="0"/>
                <a:ea typeface="宋体" charset="-122"/>
                <a:cs typeface="Times New Roman" pitchFamily="18" charset="0"/>
              </a:rPr>
              <a:t>0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t</a:t>
            </a:r>
            <a:r>
              <a:rPr lang="zh-CN" altLang="en-US" sz="2800" dirty="0">
                <a:latin typeface="Arial" charset="0"/>
                <a:ea typeface="宋体" charset="-122"/>
              </a:rPr>
              <a:t>和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y</a:t>
            </a:r>
            <a:r>
              <a:rPr lang="zh-CN" altLang="en-US" sz="2800" dirty="0">
                <a:latin typeface="Arial" charset="0"/>
                <a:ea typeface="宋体" charset="-122"/>
              </a:rPr>
              <a:t>＝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gt</a:t>
            </a:r>
            <a:r>
              <a:rPr lang="en-US" altLang="zh-CN" sz="2800" baseline="30000" dirty="0">
                <a:latin typeface="Arial" charset="0"/>
                <a:ea typeface="宋体" charset="-122"/>
              </a:rPr>
              <a:t>2</a:t>
            </a:r>
            <a:r>
              <a:rPr lang="en-US" altLang="zh-CN" sz="2800" dirty="0">
                <a:latin typeface="Arial" charset="0"/>
                <a:ea typeface="宋体" charset="-122"/>
              </a:rPr>
              <a:t>/2</a:t>
            </a:r>
            <a:r>
              <a:rPr lang="zh-CN" altLang="en-US" sz="2800" dirty="0">
                <a:latin typeface="Arial" charset="0"/>
                <a:ea typeface="宋体" charset="-122"/>
              </a:rPr>
              <a:t>计算出小球的初速度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v</a:t>
            </a:r>
            <a:r>
              <a:rPr lang="en-US" altLang="zh-CN" sz="2800" baseline="-25000" dirty="0">
                <a:latin typeface="Arial" charset="0"/>
                <a:ea typeface="宋体" charset="-122"/>
              </a:rPr>
              <a:t>0</a:t>
            </a:r>
            <a:r>
              <a:rPr lang="zh-CN" altLang="en-US" sz="2800" dirty="0">
                <a:latin typeface="Arial" charset="0"/>
                <a:ea typeface="宋体" charset="-122"/>
              </a:rPr>
              <a:t>，最后计算出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v</a:t>
            </a:r>
            <a:r>
              <a:rPr lang="en-US" altLang="zh-CN" sz="2800" baseline="-25000" dirty="0">
                <a:latin typeface="Arial" charset="0"/>
                <a:ea typeface="宋体" charset="-122"/>
              </a:rPr>
              <a:t>0</a:t>
            </a:r>
            <a:r>
              <a:rPr lang="zh-CN" altLang="en-US" sz="2800" dirty="0">
                <a:latin typeface="Arial" charset="0"/>
                <a:ea typeface="宋体" charset="-122"/>
              </a:rPr>
              <a:t>的平均值。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13435" y="2517774"/>
            <a:ext cx="513057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9pPr>
          </a:lstStyle>
          <a:p>
            <a:pPr eaLnBrk="1" hangingPunct="1"/>
            <a:r>
              <a:rPr lang="zh-CN" altLang="en-US" sz="2800" dirty="0">
                <a:latin typeface="Arial" charset="0"/>
                <a:ea typeface="宋体" charset="-122"/>
              </a:rPr>
              <a:t>    在曲线上选取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A</a:t>
            </a:r>
            <a:r>
              <a:rPr lang="zh-CN" altLang="en-US" sz="2800" dirty="0">
                <a:latin typeface="Arial" charset="0"/>
                <a:ea typeface="宋体" charset="-122"/>
              </a:rPr>
              <a:t>、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B</a:t>
            </a:r>
            <a:r>
              <a:rPr lang="zh-CN" altLang="en-US" sz="2800" dirty="0">
                <a:latin typeface="Arial" charset="0"/>
                <a:ea typeface="宋体" charset="-122"/>
              </a:rPr>
              <a:t>、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C</a:t>
            </a:r>
            <a:r>
              <a:rPr lang="zh-CN" altLang="en-US" sz="2800" dirty="0">
                <a:latin typeface="Arial" charset="0"/>
                <a:ea typeface="宋体" charset="-122"/>
              </a:rPr>
              <a:t>、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D</a:t>
            </a:r>
            <a:r>
              <a:rPr lang="zh-CN" altLang="en-US" sz="2800" dirty="0">
                <a:latin typeface="Arial" charset="0"/>
                <a:ea typeface="宋体" charset="-122"/>
              </a:rPr>
              <a:t>、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E</a:t>
            </a:r>
            <a:r>
              <a:rPr lang="zh-CN" altLang="en-US" sz="2800" dirty="0">
                <a:latin typeface="Arial" charset="0"/>
                <a:ea typeface="宋体" charset="-122"/>
              </a:rPr>
              <a:t>、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F</a:t>
            </a:r>
            <a:r>
              <a:rPr lang="zh-CN" altLang="en-US" sz="2800" dirty="0">
                <a:latin typeface="Arial" charset="0"/>
                <a:ea typeface="宋体" charset="-122"/>
              </a:rPr>
              <a:t>六个不同的点，用刻度尺和三角板测出它们的坐标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x</a:t>
            </a:r>
            <a:r>
              <a:rPr lang="zh-CN" altLang="en-US" sz="2800" dirty="0">
                <a:latin typeface="Arial" charset="0"/>
                <a:ea typeface="宋体" charset="-122"/>
              </a:rPr>
              <a:t>和</a:t>
            </a:r>
            <a:r>
              <a:rPr lang="en-US" altLang="zh-CN" sz="2800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y</a:t>
            </a:r>
            <a:r>
              <a:rPr lang="zh-CN" altLang="en-US" sz="2800" dirty="0">
                <a:latin typeface="Arial" charset="0"/>
                <a:ea typeface="宋体" charset="-122"/>
              </a:rPr>
              <a:t>。</a:t>
            </a:r>
          </a:p>
        </p:txBody>
      </p:sp>
      <p:sp>
        <p:nvSpPr>
          <p:cNvPr id="16" name="Text Box 73"/>
          <p:cNvSpPr txBox="1">
            <a:spLocks noChangeArrowheads="1"/>
          </p:cNvSpPr>
          <p:nvPr/>
        </p:nvSpPr>
        <p:spPr bwMode="auto">
          <a:xfrm>
            <a:off x="203520" y="9414"/>
            <a:ext cx="6705745" cy="540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96" tIns="54448" rIns="108896" bIns="5444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实验步骤</a:t>
            </a:r>
            <a:endParaRPr lang="en-US" altLang="zh-CN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4"/>
          <p:cNvSpPr>
            <a:spLocks noChangeShapeType="1"/>
          </p:cNvSpPr>
          <p:nvPr/>
        </p:nvSpPr>
        <p:spPr bwMode="auto">
          <a:xfrm>
            <a:off x="3095625" y="1960826"/>
            <a:ext cx="0" cy="2833688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3076575" y="1979876"/>
            <a:ext cx="3425825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" name="Freeform 6"/>
          <p:cNvSpPr/>
          <p:nvPr/>
        </p:nvSpPr>
        <p:spPr bwMode="auto">
          <a:xfrm>
            <a:off x="3086100" y="1989401"/>
            <a:ext cx="3009900" cy="2752725"/>
          </a:xfrm>
          <a:custGeom>
            <a:avLst/>
            <a:gdLst>
              <a:gd name="T0" fmla="*/ 0 w 1280"/>
              <a:gd name="T1" fmla="*/ 0 h 1280"/>
              <a:gd name="T2" fmla="*/ 2147483647 w 1280"/>
              <a:gd name="T3" fmla="*/ 2147483647 h 1280"/>
              <a:gd name="T4" fmla="*/ 2147483647 w 1280"/>
              <a:gd name="T5" fmla="*/ 2147483647 h 1280"/>
              <a:gd name="T6" fmla="*/ 2147483647 w 1280"/>
              <a:gd name="T7" fmla="*/ 2147483647 h 1280"/>
              <a:gd name="T8" fmla="*/ 2147483647 w 1280"/>
              <a:gd name="T9" fmla="*/ 2147483647 h 1280"/>
              <a:gd name="T10" fmla="*/ 2147483647 w 1280"/>
              <a:gd name="T11" fmla="*/ 2147483647 h 1280"/>
              <a:gd name="T12" fmla="*/ 2147483647 w 1280"/>
              <a:gd name="T13" fmla="*/ 2147483647 h 1280"/>
              <a:gd name="T14" fmla="*/ 2147483647 w 1280"/>
              <a:gd name="T15" fmla="*/ 2147483647 h 1280"/>
              <a:gd name="T16" fmla="*/ 2147483647 w 1280"/>
              <a:gd name="T17" fmla="*/ 2147483647 h 128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280"/>
              <a:gd name="T28" fmla="*/ 0 h 1280"/>
              <a:gd name="T29" fmla="*/ 1280 w 1280"/>
              <a:gd name="T30" fmla="*/ 1280 h 128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280" h="1280">
                <a:moveTo>
                  <a:pt x="0" y="0"/>
                </a:moveTo>
                <a:cubicBezTo>
                  <a:pt x="53" y="3"/>
                  <a:pt x="107" y="7"/>
                  <a:pt x="160" y="20"/>
                </a:cubicBezTo>
                <a:cubicBezTo>
                  <a:pt x="213" y="33"/>
                  <a:pt x="267" y="53"/>
                  <a:pt x="320" y="80"/>
                </a:cubicBezTo>
                <a:cubicBezTo>
                  <a:pt x="373" y="107"/>
                  <a:pt x="427" y="140"/>
                  <a:pt x="480" y="180"/>
                </a:cubicBezTo>
                <a:cubicBezTo>
                  <a:pt x="533" y="220"/>
                  <a:pt x="587" y="267"/>
                  <a:pt x="640" y="320"/>
                </a:cubicBezTo>
                <a:cubicBezTo>
                  <a:pt x="693" y="373"/>
                  <a:pt x="747" y="433"/>
                  <a:pt x="800" y="500"/>
                </a:cubicBezTo>
                <a:cubicBezTo>
                  <a:pt x="853" y="567"/>
                  <a:pt x="907" y="640"/>
                  <a:pt x="960" y="720"/>
                </a:cubicBezTo>
                <a:cubicBezTo>
                  <a:pt x="1013" y="800"/>
                  <a:pt x="1067" y="887"/>
                  <a:pt x="1120" y="980"/>
                </a:cubicBezTo>
                <a:cubicBezTo>
                  <a:pt x="1173" y="1073"/>
                  <a:pt x="1226" y="1176"/>
                  <a:pt x="1280" y="1280"/>
                </a:cubicBezTo>
              </a:path>
            </a:pathLst>
          </a:custGeom>
          <a:noFill/>
          <a:ln w="44450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sz="2000" b="0">
              <a:latin typeface="Arial" charset="0"/>
              <a:ea typeface="宋体" charset="-12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524125" y="1683014"/>
            <a:ext cx="457200" cy="495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70409" tIns="35204" rIns="70409" bIns="35204"/>
          <a:lstStyle/>
          <a:p>
            <a:pPr algn="just">
              <a:defRPr/>
            </a:pPr>
            <a:r>
              <a:rPr lang="en-US" altLang="zh-CN" sz="27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O</a:t>
            </a:r>
            <a:endParaRPr lang="en-US" altLang="zh-CN" sz="1800" b="0" i="1" dirty="0">
              <a:latin typeface="Arial" charset="0"/>
              <a:ea typeface="宋体" pitchFamily="2" charset="-122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638425" y="4257939"/>
            <a:ext cx="3333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409" tIns="35204" rIns="70409" bIns="35204"/>
          <a:lstStyle>
            <a:lvl1pPr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9pPr>
          </a:lstStyle>
          <a:p>
            <a:pPr algn="just" eaLnBrk="1" hangingPunct="1"/>
            <a:r>
              <a:rPr lang="en-US" altLang="zh-CN" sz="2700" i="1" dirty="0">
                <a:solidFill>
                  <a:srgbClr val="000000"/>
                </a:solidFill>
                <a:latin typeface="Times New Roman" pitchFamily="18" charset="0"/>
                <a:ea typeface="宋体" charset="-122"/>
              </a:rPr>
              <a:t>y</a:t>
            </a:r>
            <a:endParaRPr lang="en-US" altLang="zh-CN" sz="1800" b="0" i="1" dirty="0">
              <a:latin typeface="Arial" charset="0"/>
              <a:ea typeface="宋体" charset="-122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524625" y="1781439"/>
            <a:ext cx="333375" cy="95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409" tIns="35204" rIns="70409" bIns="35204"/>
          <a:lstStyle>
            <a:lvl1pPr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9pPr>
          </a:lstStyle>
          <a:p>
            <a:pPr algn="just" eaLnBrk="1" hangingPunct="1"/>
            <a:r>
              <a:rPr lang="en-US" altLang="zh-CN" sz="2700" i="1" dirty="0">
                <a:solidFill>
                  <a:srgbClr val="000000"/>
                </a:solidFill>
                <a:latin typeface="Times New Roman" pitchFamily="18" charset="0"/>
                <a:ea typeface="宋体" charset="-122"/>
              </a:rPr>
              <a:t>x</a:t>
            </a:r>
            <a:endParaRPr lang="en-US" altLang="zh-CN" sz="1800" b="0" i="1" dirty="0">
              <a:latin typeface="Arial" charset="0"/>
              <a:ea typeface="宋体" charset="-122"/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4467225" y="1979876"/>
            <a:ext cx="0" cy="595313"/>
          </a:xfrm>
          <a:prstGeom prst="line">
            <a:avLst/>
          </a:prstGeom>
          <a:noFill/>
          <a:ln w="12700">
            <a:solidFill>
              <a:srgbClr val="0000FF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5153025" y="1979876"/>
            <a:ext cx="0" cy="1287463"/>
          </a:xfrm>
          <a:prstGeom prst="line">
            <a:avLst/>
          </a:prstGeom>
          <a:noFill/>
          <a:ln w="12700">
            <a:solidFill>
              <a:srgbClr val="0000FF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5838825" y="1979876"/>
            <a:ext cx="0" cy="2278063"/>
          </a:xfrm>
          <a:prstGeom prst="line">
            <a:avLst/>
          </a:prstGeom>
          <a:noFill/>
          <a:ln w="12700">
            <a:solidFill>
              <a:srgbClr val="0000FF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3829050" y="1979876"/>
            <a:ext cx="0" cy="198438"/>
          </a:xfrm>
          <a:prstGeom prst="line">
            <a:avLst/>
          </a:prstGeom>
          <a:noFill/>
          <a:ln w="12700">
            <a:solidFill>
              <a:srgbClr val="0000FF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 flipH="1">
            <a:off x="3095625" y="3267339"/>
            <a:ext cx="2057400" cy="0"/>
          </a:xfrm>
          <a:prstGeom prst="line">
            <a:avLst/>
          </a:prstGeom>
          <a:noFill/>
          <a:ln w="12700">
            <a:solidFill>
              <a:srgbClr val="0000FF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5724525" y="1584589"/>
            <a:ext cx="4572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9pPr>
          </a:lstStyle>
          <a:p>
            <a:pPr algn="just" eaLnBrk="1" hangingPunct="1"/>
            <a:r>
              <a:rPr lang="en-US" altLang="zh-CN" sz="1600" i="1" dirty="0">
                <a:latin typeface="Times New Roman" pitchFamily="18" charset="0"/>
                <a:ea typeface="宋体" charset="-122"/>
              </a:rPr>
              <a:t>A</a:t>
            </a:r>
            <a:r>
              <a:rPr lang="en-US" altLang="zh-CN" sz="1600" baseline="-25000" dirty="0">
                <a:latin typeface="Times New Roman" pitchFamily="18" charset="0"/>
                <a:ea typeface="宋体" charset="-122"/>
              </a:rPr>
              <a:t>4</a:t>
            </a:r>
            <a:endParaRPr lang="en-US" altLang="zh-CN" sz="1800" b="0" dirty="0">
              <a:latin typeface="Arial" charset="0"/>
              <a:ea typeface="宋体" charset="-122"/>
            </a:endParaRP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5038725" y="1584589"/>
            <a:ext cx="4572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9pPr>
          </a:lstStyle>
          <a:p>
            <a:pPr algn="just" eaLnBrk="1" hangingPunct="1"/>
            <a:r>
              <a:rPr lang="en-US" altLang="zh-CN" sz="1600" i="1" dirty="0">
                <a:latin typeface="Times New Roman" pitchFamily="18" charset="0"/>
                <a:ea typeface="宋体" charset="-122"/>
              </a:rPr>
              <a:t>A</a:t>
            </a:r>
            <a:r>
              <a:rPr lang="en-US" altLang="zh-CN" sz="1600" baseline="-25000" dirty="0">
                <a:latin typeface="Times New Roman" pitchFamily="18" charset="0"/>
                <a:ea typeface="宋体" charset="-122"/>
              </a:rPr>
              <a:t>3</a:t>
            </a:r>
            <a:endParaRPr lang="en-US" altLang="zh-CN" sz="1800" b="0" dirty="0">
              <a:latin typeface="Arial" charset="0"/>
              <a:ea typeface="宋体" charset="-122"/>
            </a:endParaRP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4352925" y="1584589"/>
            <a:ext cx="5715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9pPr>
          </a:lstStyle>
          <a:p>
            <a:pPr algn="just" eaLnBrk="1" hangingPunct="1"/>
            <a:r>
              <a:rPr lang="en-US" altLang="zh-CN" sz="1600" i="1" dirty="0">
                <a:latin typeface="Times New Roman" pitchFamily="18" charset="0"/>
                <a:ea typeface="宋体" charset="-122"/>
              </a:rPr>
              <a:t>A</a:t>
            </a:r>
            <a:r>
              <a:rPr lang="en-US" altLang="zh-CN" sz="1600" baseline="-25000" dirty="0">
                <a:latin typeface="Times New Roman" pitchFamily="18" charset="0"/>
                <a:ea typeface="宋体" charset="-122"/>
              </a:rPr>
              <a:t>2</a:t>
            </a:r>
            <a:endParaRPr lang="en-US" altLang="zh-CN" sz="1800" b="0" dirty="0">
              <a:latin typeface="Arial" charset="0"/>
              <a:ea typeface="宋体" charset="-122"/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3667125" y="1584589"/>
            <a:ext cx="4572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9pPr>
          </a:lstStyle>
          <a:p>
            <a:pPr algn="just" eaLnBrk="1" hangingPunct="1"/>
            <a:r>
              <a:rPr lang="en-US" altLang="zh-CN" sz="1600" i="1" dirty="0">
                <a:latin typeface="Times New Roman" pitchFamily="18" charset="0"/>
                <a:ea typeface="宋体" charset="-122"/>
              </a:rPr>
              <a:t>A</a:t>
            </a:r>
            <a:r>
              <a:rPr lang="en-US" altLang="zh-CN" sz="1600" baseline="-25000" dirty="0">
                <a:latin typeface="Times New Roman" pitchFamily="18" charset="0"/>
                <a:ea typeface="宋体" charset="-122"/>
              </a:rPr>
              <a:t>1</a:t>
            </a:r>
            <a:endParaRPr lang="en-US" altLang="zh-CN" sz="1800" b="0" dirty="0">
              <a:latin typeface="Arial" charset="0"/>
              <a:ea typeface="宋体" charset="-122"/>
            </a:endParaRP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5514975" y="4188089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9pPr>
          </a:lstStyle>
          <a:p>
            <a:pPr algn="just" eaLnBrk="1" hangingPunct="1"/>
            <a:r>
              <a:rPr lang="en-US" altLang="zh-CN" sz="1600" i="1" dirty="0">
                <a:latin typeface="Times New Roman" pitchFamily="18" charset="0"/>
                <a:ea typeface="宋体" charset="-122"/>
              </a:rPr>
              <a:t>M</a:t>
            </a:r>
            <a:r>
              <a:rPr lang="en-US" altLang="zh-CN" sz="1600" baseline="-25000" dirty="0">
                <a:latin typeface="Times New Roman" pitchFamily="18" charset="0"/>
                <a:ea typeface="宋体" charset="-122"/>
              </a:rPr>
              <a:t>4</a:t>
            </a:r>
            <a:endParaRPr lang="en-US" altLang="zh-CN" sz="1800" b="0" dirty="0">
              <a:latin typeface="Arial" charset="0"/>
              <a:ea typeface="宋体" charset="-122"/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4886325" y="3219714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9pPr>
          </a:lstStyle>
          <a:p>
            <a:pPr algn="just" eaLnBrk="1" hangingPunct="1"/>
            <a:r>
              <a:rPr lang="en-US" altLang="zh-CN" sz="1600" i="1" dirty="0">
                <a:latin typeface="Times New Roman" pitchFamily="18" charset="0"/>
                <a:ea typeface="宋体" charset="-122"/>
              </a:rPr>
              <a:t>M</a:t>
            </a:r>
            <a:r>
              <a:rPr lang="en-US" altLang="zh-CN" sz="1600" baseline="-25000" dirty="0">
                <a:latin typeface="Times New Roman" pitchFamily="18" charset="0"/>
                <a:ea typeface="宋体" charset="-122"/>
              </a:rPr>
              <a:t>3</a:t>
            </a:r>
            <a:endParaRPr lang="en-US" altLang="zh-CN" sz="1800" b="0" dirty="0">
              <a:latin typeface="Arial" charset="0"/>
              <a:ea typeface="宋体" charset="-122"/>
            </a:endParaRP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4171950" y="2475176"/>
            <a:ext cx="4572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9pPr>
          </a:lstStyle>
          <a:p>
            <a:pPr algn="just" eaLnBrk="1" hangingPunct="1"/>
            <a:r>
              <a:rPr lang="en-US" altLang="zh-CN" sz="1600" i="1" dirty="0">
                <a:latin typeface="Times New Roman" pitchFamily="18" charset="0"/>
                <a:ea typeface="宋体" charset="-122"/>
              </a:rPr>
              <a:t>M</a:t>
            </a:r>
            <a:r>
              <a:rPr lang="en-US" altLang="zh-CN" sz="1600" baseline="-25000" dirty="0">
                <a:latin typeface="Times New Roman" pitchFamily="18" charset="0"/>
                <a:ea typeface="宋体" charset="-122"/>
              </a:rPr>
              <a:t>2</a:t>
            </a:r>
            <a:endParaRPr lang="en-US" altLang="zh-CN" sz="1800" b="0" dirty="0">
              <a:latin typeface="Arial" charset="0"/>
              <a:ea typeface="宋体" charset="-122"/>
            </a:endParaRP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3533775" y="2089414"/>
            <a:ext cx="457200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9pPr>
          </a:lstStyle>
          <a:p>
            <a:pPr algn="just" eaLnBrk="1" hangingPunct="1"/>
            <a:r>
              <a:rPr lang="en-US" altLang="zh-CN" sz="1600" i="1" dirty="0">
                <a:latin typeface="Times New Roman" pitchFamily="18" charset="0"/>
                <a:ea typeface="宋体" charset="-122"/>
              </a:rPr>
              <a:t>M</a:t>
            </a:r>
            <a:r>
              <a:rPr lang="en-US" altLang="zh-CN" sz="1600" baseline="-25000" dirty="0">
                <a:latin typeface="Times New Roman" pitchFamily="18" charset="0"/>
                <a:ea typeface="宋体" charset="-122"/>
              </a:rPr>
              <a:t>1</a:t>
            </a:r>
            <a:endParaRPr lang="en-US" altLang="zh-CN" sz="1800" b="0" dirty="0">
              <a:latin typeface="Arial" charset="0"/>
              <a:ea typeface="宋体" charset="-122"/>
            </a:endParaRP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2638425" y="3019689"/>
            <a:ext cx="457200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9pPr>
          </a:lstStyle>
          <a:p>
            <a:pPr algn="just" eaLnBrk="1" hangingPunct="1"/>
            <a:r>
              <a:rPr lang="en-US" altLang="zh-CN" sz="1600" i="1" dirty="0">
                <a:latin typeface="Times New Roman" pitchFamily="18" charset="0"/>
                <a:ea typeface="宋体" charset="-122"/>
              </a:rPr>
              <a:t>y</a:t>
            </a:r>
            <a:r>
              <a:rPr lang="en-US" altLang="zh-CN" sz="1600" baseline="-25000" dirty="0">
                <a:latin typeface="Times New Roman" pitchFamily="18" charset="0"/>
                <a:ea typeface="宋体" charset="-122"/>
              </a:rPr>
              <a:t>3</a:t>
            </a:r>
            <a:endParaRPr lang="en-US" altLang="zh-CN" sz="1800" b="0" dirty="0">
              <a:latin typeface="Arial" charset="0"/>
              <a:ea typeface="宋体" charset="-122"/>
            </a:endParaRPr>
          </a:p>
        </p:txBody>
      </p:sp>
      <p:sp>
        <p:nvSpPr>
          <p:cNvPr id="23" name="Rectangle 24"/>
          <p:cNvSpPr>
            <a:spLocks noChangeArrowheads="1"/>
          </p:cNvSpPr>
          <p:nvPr/>
        </p:nvSpPr>
        <p:spPr bwMode="auto">
          <a:xfrm>
            <a:off x="361949" y="774499"/>
            <a:ext cx="1095780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zh-CN" sz="4000" dirty="0"/>
              <a:t>1</a:t>
            </a:r>
            <a:r>
              <a:rPr lang="zh-CN" altLang="en-US" sz="4000" dirty="0"/>
              <a:t>、判断平抛运动的轨迹是不是</a:t>
            </a:r>
            <a:r>
              <a:rPr lang="zh-CN" altLang="en-US" sz="4000" dirty="0">
                <a:solidFill>
                  <a:srgbClr val="FF0000"/>
                </a:solidFill>
              </a:rPr>
              <a:t>抛物线</a:t>
            </a:r>
            <a:endParaRPr lang="zh-CN" altLang="en-US" sz="4000" b="0" dirty="0"/>
          </a:p>
        </p:txBody>
      </p:sp>
      <p:sp>
        <p:nvSpPr>
          <p:cNvPr id="24" name="Rectangle 25"/>
          <p:cNvSpPr>
            <a:spLocks noChangeArrowheads="1"/>
          </p:cNvSpPr>
          <p:nvPr/>
        </p:nvSpPr>
        <p:spPr bwMode="auto">
          <a:xfrm>
            <a:off x="363164" y="4869954"/>
            <a:ext cx="1149665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3200" dirty="0"/>
              <a:t>假设轨迹是一条抛物线，则轨迹上各点应满足</a:t>
            </a:r>
            <a:r>
              <a:rPr lang="en-US" altLang="zh-CN" sz="3200" i="1" dirty="0"/>
              <a:t>y=ax</a:t>
            </a:r>
            <a:r>
              <a:rPr lang="en-US" altLang="zh-CN" sz="3200" baseline="30000" dirty="0"/>
              <a:t>2 </a:t>
            </a:r>
            <a:r>
              <a:rPr lang="zh-CN" altLang="en-US" sz="3200" dirty="0"/>
              <a:t>。测出轨迹上某点的坐标</a:t>
            </a:r>
            <a:r>
              <a:rPr lang="en-US" altLang="zh-CN" sz="3200" dirty="0"/>
              <a:t>(</a:t>
            </a:r>
            <a:r>
              <a:rPr lang="en-US" altLang="zh-CN" sz="3200" i="1" dirty="0"/>
              <a:t>x</a:t>
            </a:r>
            <a:r>
              <a:rPr lang="zh-CN" altLang="en-US" sz="3200" dirty="0"/>
              <a:t>、</a:t>
            </a:r>
            <a:r>
              <a:rPr lang="en-US" altLang="zh-CN" sz="3200" i="1" dirty="0"/>
              <a:t>y</a:t>
            </a:r>
            <a:r>
              <a:rPr lang="en-US" altLang="zh-CN" sz="3200" dirty="0"/>
              <a:t>)</a:t>
            </a:r>
            <a:r>
              <a:rPr lang="zh-CN" altLang="en-US" sz="3200" dirty="0"/>
              <a:t>，带入</a:t>
            </a:r>
            <a:r>
              <a:rPr lang="en-US" altLang="zh-CN" sz="3200" i="1" dirty="0"/>
              <a:t>y=ax</a:t>
            </a:r>
            <a:r>
              <a:rPr lang="en-US" altLang="zh-CN" sz="3200" baseline="30000" dirty="0"/>
              <a:t>2</a:t>
            </a:r>
            <a:r>
              <a:rPr lang="zh-CN" altLang="en-US" sz="3200" dirty="0"/>
              <a:t>中求出</a:t>
            </a:r>
            <a:r>
              <a:rPr lang="en-US" altLang="zh-CN" sz="3200" i="1" dirty="0"/>
              <a:t>a</a:t>
            </a:r>
            <a:r>
              <a:rPr lang="zh-CN" altLang="en-US" sz="3200" dirty="0"/>
              <a:t>，就可知道代表这个轨迹的可能关系式；再测几个点的坐标代入验证。</a:t>
            </a:r>
          </a:p>
        </p:txBody>
      </p:sp>
      <p:sp>
        <p:nvSpPr>
          <p:cNvPr id="26" name="Text Box 73"/>
          <p:cNvSpPr txBox="1">
            <a:spLocks noChangeArrowheads="1"/>
          </p:cNvSpPr>
          <p:nvPr/>
        </p:nvSpPr>
        <p:spPr bwMode="auto">
          <a:xfrm>
            <a:off x="203520" y="9414"/>
            <a:ext cx="6705745" cy="540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96" tIns="54448" rIns="108896" bIns="5444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实验数据处理   </a:t>
            </a:r>
            <a:endParaRPr lang="en-US" altLang="zh-CN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theme/theme1.xml><?xml version="1.0" encoding="utf-8"?>
<a:theme xmlns:a="http://schemas.openxmlformats.org/drawingml/2006/main" name="3_Default Design">
  <a:themeElements>
    <a:clrScheme name="3_Default Design 3">
      <a:dk1>
        <a:srgbClr val="080808"/>
      </a:dk1>
      <a:lt1>
        <a:srgbClr val="FFFFFF"/>
      </a:lt1>
      <a:dk2>
        <a:srgbClr val="A59A55"/>
      </a:dk2>
      <a:lt2>
        <a:srgbClr val="DDDDDD"/>
      </a:lt2>
      <a:accent1>
        <a:srgbClr val="4AB1E4"/>
      </a:accent1>
      <a:accent2>
        <a:srgbClr val="8F038F"/>
      </a:accent2>
      <a:accent3>
        <a:srgbClr val="FFFFFF"/>
      </a:accent3>
      <a:accent4>
        <a:srgbClr val="060606"/>
      </a:accent4>
      <a:accent5>
        <a:srgbClr val="B1D5EF"/>
      </a:accent5>
      <a:accent6>
        <a:srgbClr val="810281"/>
      </a:accent6>
      <a:hlink>
        <a:srgbClr val="F77A1D"/>
      </a:hlink>
      <a:folHlink>
        <a:srgbClr val="5BBE4E"/>
      </a:folHlink>
    </a:clrScheme>
    <a:fontScheme name="3_Default Design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5F5F5F"/>
        </a:dk1>
        <a:lt1>
          <a:srgbClr val="FFFFFF"/>
        </a:lt1>
        <a:dk2>
          <a:srgbClr val="C36609"/>
        </a:dk2>
        <a:lt2>
          <a:srgbClr val="DDDDDD"/>
        </a:lt2>
        <a:accent1>
          <a:srgbClr val="D2B94E"/>
        </a:accent1>
        <a:accent2>
          <a:srgbClr val="2395B9"/>
        </a:accent2>
        <a:accent3>
          <a:srgbClr val="FFFFFF"/>
        </a:accent3>
        <a:accent4>
          <a:srgbClr val="505050"/>
        </a:accent4>
        <a:accent5>
          <a:srgbClr val="E5D9B2"/>
        </a:accent5>
        <a:accent6>
          <a:srgbClr val="1F87A7"/>
        </a:accent6>
        <a:hlink>
          <a:srgbClr val="5C984E"/>
        </a:hlink>
        <a:folHlink>
          <a:srgbClr val="B5C77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5F5F5F"/>
        </a:dk1>
        <a:lt1>
          <a:srgbClr val="FFFFFF"/>
        </a:lt1>
        <a:dk2>
          <a:srgbClr val="9FC591"/>
        </a:dk2>
        <a:lt2>
          <a:srgbClr val="DDDDDD"/>
        </a:lt2>
        <a:accent1>
          <a:srgbClr val="7B82B7"/>
        </a:accent1>
        <a:accent2>
          <a:srgbClr val="8D337C"/>
        </a:accent2>
        <a:accent3>
          <a:srgbClr val="FFFFFF"/>
        </a:accent3>
        <a:accent4>
          <a:srgbClr val="505050"/>
        </a:accent4>
        <a:accent5>
          <a:srgbClr val="BFC1D8"/>
        </a:accent5>
        <a:accent6>
          <a:srgbClr val="7F2D70"/>
        </a:accent6>
        <a:hlink>
          <a:srgbClr val="CC87E1"/>
        </a:hlink>
        <a:folHlink>
          <a:srgbClr val="76C5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80808"/>
        </a:dk1>
        <a:lt1>
          <a:srgbClr val="FFFFFF"/>
        </a:lt1>
        <a:dk2>
          <a:srgbClr val="A59A55"/>
        </a:dk2>
        <a:lt2>
          <a:srgbClr val="DDDDDD"/>
        </a:lt2>
        <a:accent1>
          <a:srgbClr val="4AB1E4"/>
        </a:accent1>
        <a:accent2>
          <a:srgbClr val="8F038F"/>
        </a:accent2>
        <a:accent3>
          <a:srgbClr val="FFFFFF"/>
        </a:accent3>
        <a:accent4>
          <a:srgbClr val="060606"/>
        </a:accent4>
        <a:accent5>
          <a:srgbClr val="B1D5EF"/>
        </a:accent5>
        <a:accent6>
          <a:srgbClr val="810281"/>
        </a:accent6>
        <a:hlink>
          <a:srgbClr val="F77A1D"/>
        </a:hlink>
        <a:folHlink>
          <a:srgbClr val="5BBE4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1206</Words>
  <Application>Microsoft Office PowerPoint</Application>
  <PresentationFormat>自定义</PresentationFormat>
  <Paragraphs>129</Paragraphs>
  <Slides>15</Slides>
  <Notes>13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15</vt:i4>
      </vt:variant>
    </vt:vector>
  </HeadingPairs>
  <TitlesOfParts>
    <vt:vector size="28" baseType="lpstr">
      <vt:lpstr>黑体</vt:lpstr>
      <vt:lpstr>华文隶书</vt:lpstr>
      <vt:lpstr>华文细黑</vt:lpstr>
      <vt:lpstr>华文新魏</vt:lpstr>
      <vt:lpstr>楷体_GB2312</vt:lpstr>
      <vt:lpstr>宋体</vt:lpstr>
      <vt:lpstr>Arial</vt:lpstr>
      <vt:lpstr>Times New Roman</vt:lpstr>
      <vt:lpstr>Wingdings</vt:lpstr>
      <vt:lpstr>3_Default Design</vt:lpstr>
      <vt:lpstr>Document</vt:lpstr>
      <vt:lpstr>Equation</vt:lpstr>
      <vt:lpstr>公式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Administrator</cp:lastModifiedBy>
  <cp:revision>2</cp:revision>
  <dcterms:created xsi:type="dcterms:W3CDTF">2007-02-20T07:59:00Z</dcterms:created>
  <dcterms:modified xsi:type="dcterms:W3CDTF">2016-07-25T08:47:32Z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2052-10.1.0.5511</vt:lpwstr>
  </property>
</Properties>
</file>