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307" r:id="rId3"/>
    <p:sldId id="257" r:id="rId4"/>
    <p:sldId id="270" r:id="rId5"/>
    <p:sldId id="301" r:id="rId6"/>
    <p:sldId id="265" r:id="rId7"/>
    <p:sldId id="290" r:id="rId8"/>
    <p:sldId id="291" r:id="rId9"/>
    <p:sldId id="302" r:id="rId11"/>
    <p:sldId id="292" r:id="rId12"/>
    <p:sldId id="293" r:id="rId13"/>
    <p:sldId id="288" r:id="rId14"/>
    <p:sldId id="287" r:id="rId15"/>
    <p:sldId id="286" r:id="rId16"/>
    <p:sldId id="267" r:id="rId17"/>
    <p:sldId id="298" r:id="rId18"/>
    <p:sldId id="299" r:id="rId19"/>
    <p:sldId id="295" r:id="rId20"/>
    <p:sldId id="296" r:id="rId21"/>
    <p:sldId id="268" r:id="rId22"/>
  </p:sldIdLst>
  <p:sldSz cx="9144000" cy="6858000" type="screen4x3"/>
  <p:notesSz cx="6858000" cy="9144000"/>
  <p:embeddedFontLst>
    <p:embeddedFont>
      <p:font typeface="Franklin Gothic Medium" panose="020B0603020102020204" pitchFamily="34" charset="0"/>
      <p:regular r:id="rId26"/>
      <p:italic r:id="rId27"/>
    </p:embeddedFont>
    <p:embeddedFont>
      <p:font typeface="微软雅黑" panose="020B0503020204020204" pitchFamily="34" charset="-122"/>
      <p:regular r:id="rId28"/>
    </p:embeddedFont>
    <p:embeddedFont>
      <p:font typeface="Calibri" panose="020F0502020204030204"/>
      <p:regular r:id="rId29"/>
      <p:bold r:id="rId30"/>
      <p:italic r:id="rId31"/>
      <p:boldItalic r:id="rId32"/>
    </p:embeddedFont>
    <p:embeddedFont>
      <p:font typeface="楷体" panose="02010609060101010101" pitchFamily="49" charset="-122"/>
      <p:regular r:id="rId33"/>
    </p:embeddedFont>
    <p:embeddedFont>
      <p:font typeface="Pinyin Adjust" panose="02000500000000000000" pitchFamily="2" charset="0"/>
      <p:regular r:id="rId34"/>
    </p:embeddedFont>
    <p:embeddedFont>
      <p:font typeface="黑体" panose="02010609060101010101" pitchFamily="49" charset="-122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450"/>
    <a:srgbClr val="71B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8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10" y="-264"/>
      </p:cViewPr>
      <p:guideLst>
        <p:guide orient="horz" pos="219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gs" Target="tags/tag1.xml"/><Relationship Id="rId4" Type="http://schemas.openxmlformats.org/officeDocument/2006/relationships/slide" Target="slides/slide2.xml"/><Relationship Id="rId39" Type="http://schemas.openxmlformats.org/officeDocument/2006/relationships/font" Target="fonts/font14.fntdata"/><Relationship Id="rId38" Type="http://schemas.openxmlformats.org/officeDocument/2006/relationships/font" Target="fonts/font13.fntdata"/><Relationship Id="rId37" Type="http://schemas.openxmlformats.org/officeDocument/2006/relationships/font" Target="fonts/font12.fntdata"/><Relationship Id="rId36" Type="http://schemas.openxmlformats.org/officeDocument/2006/relationships/font" Target="fonts/font11.fntdata"/><Relationship Id="rId35" Type="http://schemas.openxmlformats.org/officeDocument/2006/relationships/font" Target="fonts/font10.fntdata"/><Relationship Id="rId34" Type="http://schemas.openxmlformats.org/officeDocument/2006/relationships/font" Target="fonts/font9.fntdata"/><Relationship Id="rId33" Type="http://schemas.openxmlformats.org/officeDocument/2006/relationships/font" Target="fonts/font8.fntdata"/><Relationship Id="rId32" Type="http://schemas.openxmlformats.org/officeDocument/2006/relationships/font" Target="fonts/font7.fntdata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" Target="slides/slide1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159C4DEC-8AE2-483D-9AAF-26C47598C519}" type="datetimeFigureOut">
              <a:rPr lang="zh-CN" altLang="en-US"/>
            </a:fld>
            <a:endParaRPr lang="zh-CN" altLang="en-US"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43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B63276D-0FCB-40D2-9582-715A3573F0F6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97A484B-1DCF-46A7-843A-34EFE82BD22A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en-US" altLang="zh-CN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42875"/>
            <a:ext cx="2051050" cy="62388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42875"/>
            <a:ext cx="6003925" cy="6238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41450"/>
            <a:ext cx="4027487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1450"/>
            <a:ext cx="4027488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 userDrawn="1"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rgbClr val="B7D9FF"/>
              </a:gs>
              <a:gs pos="35001">
                <a:srgbClr val="CBE3FF"/>
              </a:gs>
              <a:gs pos="100000">
                <a:srgbClr val="E8F3FF"/>
              </a:gs>
            </a:gsLst>
            <a:lin ang="5400000" scaled="1"/>
          </a:gradFill>
          <a:ln w="9525">
            <a:noFill/>
            <a:miter lim="800000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lIns="92199" tIns="46099" rIns="92199" bIns="46099" anchor="ctr"/>
          <a:lstStyle/>
          <a:p>
            <a:pPr algn="ctr"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2875"/>
            <a:ext cx="8207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ctr" anchorCtr="0" compatLnSpc="1"/>
          <a:lstStyle/>
          <a:p>
            <a:pPr lvl="0"/>
            <a:r>
              <a:rPr lang="zh-CN" smtClean="0"/>
              <a:t>标题文本样式：微软雅黑</a:t>
            </a:r>
            <a:r>
              <a:rPr lang="zh-CN" altLang="zh-CN" smtClean="0"/>
              <a:t>/26</a:t>
            </a:r>
            <a:r>
              <a:rPr lang="zh-CN" smtClean="0"/>
              <a:t>号  </a:t>
            </a:r>
            <a:r>
              <a:rPr lang="zh-CN" altLang="zh-CN" smtClean="0"/>
              <a:t>Arial/26pt</a:t>
            </a:r>
            <a:endParaRPr lang="zh-CN" altLang="zh-CN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41450"/>
            <a:ext cx="82073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t" anchorCtr="0" compatLnSpc="1"/>
          <a:lstStyle/>
          <a:p>
            <a:pPr lvl="0"/>
            <a:r>
              <a:rPr lang="zh-CN" smtClean="0"/>
              <a:t>第一级内容文本样式：微软雅黑</a:t>
            </a:r>
            <a:r>
              <a:rPr lang="zh-CN" altLang="zh-CN" smtClean="0"/>
              <a:t>/20</a:t>
            </a:r>
            <a:r>
              <a:rPr lang="zh-CN" smtClean="0"/>
              <a:t>号  </a:t>
            </a:r>
            <a:r>
              <a:rPr lang="zh-CN" altLang="zh-CN" smtClean="0"/>
              <a:t>Arial/20pt</a:t>
            </a:r>
            <a:endParaRPr lang="zh-CN" altLang="zh-CN" smtClean="0"/>
          </a:p>
          <a:p>
            <a:pPr lvl="1"/>
            <a:r>
              <a:rPr lang="zh-CN" smtClean="0"/>
              <a:t>第二级内容文本样式：微软雅黑</a:t>
            </a:r>
            <a:r>
              <a:rPr lang="zh-CN" altLang="zh-CN" smtClean="0"/>
              <a:t>/18</a:t>
            </a:r>
            <a:r>
              <a:rPr lang="zh-CN" smtClean="0"/>
              <a:t>号  </a:t>
            </a:r>
            <a:r>
              <a:rPr lang="zh-CN" altLang="zh-CN" smtClean="0"/>
              <a:t>Arial/18pt</a:t>
            </a:r>
            <a:endParaRPr lang="zh-CN" altLang="zh-CN" smtClean="0"/>
          </a:p>
          <a:p>
            <a:pPr lvl="2"/>
            <a:r>
              <a:rPr lang="zh-CN" smtClean="0"/>
              <a:t>第三级内容文本样式：微软雅黑</a:t>
            </a:r>
            <a:r>
              <a:rPr lang="zh-CN" altLang="zh-CN" smtClean="0"/>
              <a:t>/16</a:t>
            </a:r>
            <a:r>
              <a:rPr lang="zh-CN" smtClean="0"/>
              <a:t>号  </a:t>
            </a:r>
            <a:r>
              <a:rPr lang="zh-CN" altLang="zh-CN" smtClean="0"/>
              <a:t>Arial/16pt</a:t>
            </a:r>
            <a:endParaRPr lang="zh-CN" altLang="zh-CN" smtClean="0"/>
          </a:p>
          <a:p>
            <a:pPr lvl="3"/>
            <a:r>
              <a:rPr lang="zh-CN" smtClean="0"/>
              <a:t>第四级内容文本样式：微软雅黑</a:t>
            </a:r>
            <a:r>
              <a:rPr lang="zh-CN" altLang="zh-CN" smtClean="0"/>
              <a:t>/14</a:t>
            </a:r>
            <a:r>
              <a:rPr lang="zh-CN" smtClean="0"/>
              <a:t>号  </a:t>
            </a:r>
            <a:r>
              <a:rPr lang="zh-CN" altLang="zh-CN" smtClean="0"/>
              <a:t>Arial/14pt</a:t>
            </a:r>
            <a:endParaRPr lang="zh-CN" altLang="zh-CN" smtClean="0"/>
          </a:p>
          <a:p>
            <a:pPr lvl="4"/>
            <a:r>
              <a:rPr lang="zh-CN" smtClean="0"/>
              <a:t>第五级内容文本样式：微软雅黑</a:t>
            </a:r>
            <a:r>
              <a:rPr lang="zh-CN" altLang="zh-CN" smtClean="0"/>
              <a:t>/12</a:t>
            </a:r>
            <a:r>
              <a:rPr lang="zh-CN" smtClean="0"/>
              <a:t>号  </a:t>
            </a:r>
            <a:r>
              <a:rPr lang="zh-CN" altLang="zh-CN" smtClean="0"/>
              <a:t>Arial/12pt</a:t>
            </a:r>
            <a:endParaRPr lang="zh-CN" altLang="zh-CN" smtClean="0"/>
          </a:p>
        </p:txBody>
      </p:sp>
      <p:pic>
        <p:nvPicPr>
          <p:cNvPr id="6" name="图片 5" descr="图层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+mj-lt"/>
          <a:ea typeface="+mj-ea"/>
          <a:cs typeface="+mj-cs"/>
        </a:defRPr>
      </a:lvl1pPr>
      <a:lvl2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8288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903605" indent="-17653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3pPr>
      <a:lvl4pPr marL="1266825" indent="-18415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</a:defRPr>
      </a:lvl4pPr>
      <a:lvl5pPr marL="16319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5pPr>
      <a:lvl6pPr marL="20891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6pPr>
      <a:lvl7pPr marL="25463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7pPr>
      <a:lvl8pPr marL="30035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8pPr>
      <a:lvl9pPr marL="34607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562101"/>
            <a:ext cx="8229600" cy="2285999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8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丁</a:t>
            </a:r>
            <a:r>
              <a:rPr lang="zh-CN" altLang="en-US" sz="8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</a:t>
            </a:r>
            <a:r>
              <a:rPr lang="zh-CN" altLang="en-US" sz="8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</a:t>
            </a:r>
            <a:endParaRPr lang="en-US" altLang="zh-CN" sz="8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731044" y="1300164"/>
            <a:ext cx="1476375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4800">
                <a:solidFill>
                  <a:srgbClr val="00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zhuō</a:t>
            </a:r>
            <a:endParaRPr lang="zh-CN" altLang="en-US" sz="4800">
              <a:solidFill>
                <a:srgbClr val="000000"/>
              </a:solidFill>
              <a:latin typeface="Pinyin Adjust" panose="020005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22" name="线形标注 2 21"/>
          <p:cNvSpPr/>
          <p:nvPr/>
        </p:nvSpPr>
        <p:spPr>
          <a:xfrm>
            <a:off x="2320529" y="1146176"/>
            <a:ext cx="2697956" cy="512763"/>
          </a:xfrm>
          <a:prstGeom prst="borderCallout2">
            <a:avLst>
              <a:gd name="adj1" fmla="val 96561"/>
              <a:gd name="adj2" fmla="val 49860"/>
              <a:gd name="adj3" fmla="val 96896"/>
              <a:gd name="adj4" fmla="val 50822"/>
              <a:gd name="adj5" fmla="val 324603"/>
              <a:gd name="adj6" fmla="val -19281"/>
            </a:avLst>
          </a:prstGeom>
          <a:grpFill/>
          <a:ln w="31750">
            <a:solidFill>
              <a:srgbClr val="FF0000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r>
              <a:rPr lang="zh-CN" altLang="en-US" sz="2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不要写成两个“山”。</a:t>
            </a:r>
            <a:endParaRPr lang="zh-CN" altLang="en-US" sz="200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593181" y="3260725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</a:rPr>
              <a:t>笨拙</a:t>
            </a:r>
            <a:endParaRPr lang="zh-CN" altLang="en-US" sz="2400">
              <a:latin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95312" y="4494213"/>
            <a:ext cx="5062538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</a:rPr>
              <a:t>大熊猫那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笨拙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</a:rPr>
              <a:t>的动作又滑稽又可爱。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131243" y="1983484"/>
            <a:ext cx="3532421" cy="265881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Group 12"/>
          <p:cNvGraphicFramePr>
            <a:graphicFrameLocks noGrp="1"/>
          </p:cNvGraphicFramePr>
          <p:nvPr/>
        </p:nvGraphicFramePr>
        <p:xfrm>
          <a:off x="702469" y="2082801"/>
          <a:ext cx="1110854" cy="1527175"/>
        </p:xfrm>
        <a:graphic>
          <a:graphicData uri="http://schemas.openxmlformats.org/drawingml/2006/table">
            <a:tbl>
              <a:tblPr/>
              <a:tblGrid>
                <a:gridCol w="555427"/>
                <a:gridCol w="555427"/>
              </a:tblGrid>
              <a:tr h="7782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宋体" panose="02010600030101010101" pitchFamily="2" charset="-122"/>
                      </a:endParaRPr>
                    </a:p>
                  </a:txBody>
                  <a:tcPr marL="43518" marR="43518" marT="28932" marB="289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宋体" panose="02010600030101010101" pitchFamily="2" charset="-122"/>
                      </a:endParaRPr>
                    </a:p>
                  </a:txBody>
                  <a:tcPr marL="43518" marR="43518" marT="28932" marB="28932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8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宋体" panose="02010600030101010101" pitchFamily="2" charset="-122"/>
                      </a:endParaRPr>
                    </a:p>
                  </a:txBody>
                  <a:tcPr marL="43518" marR="43518" marT="28932" marB="289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宋体" panose="02010600030101010101" pitchFamily="2" charset="-122"/>
                      </a:endParaRPr>
                    </a:p>
                  </a:txBody>
                  <a:tcPr marL="43518" marR="43518" marT="28932" marB="28932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731044" y="1982788"/>
            <a:ext cx="1065610" cy="142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8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拙</a:t>
            </a:r>
            <a:endParaRPr lang="zh-CN" altLang="en-US" sz="880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125141" y="2524126"/>
            <a:ext cx="661988" cy="1008063"/>
          </a:xfrm>
          <a:prstGeom prst="ellipse">
            <a:avLst/>
          </a:prstGeom>
          <a:grpFill/>
          <a:ln w="28575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400" noProof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3" grpId="0"/>
      <p:bldP spid="14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57238" y="1898651"/>
            <a:ext cx="3715941" cy="22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窥着：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从小孔、缝隙或隐蔽处偷看。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本课用拟人的手法写出了丁香枝丫伸出宅院的情态。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57238" y="5003800"/>
            <a:ext cx="5230416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动物园的猴子挂在树上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窥着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游客。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091899" y="2029499"/>
            <a:ext cx="3364406" cy="318497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圆角矩形 13"/>
          <p:cNvSpPr/>
          <p:nvPr/>
        </p:nvSpPr>
        <p:spPr>
          <a:xfrm>
            <a:off x="3202782" y="904876"/>
            <a:ext cx="2207419" cy="67151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词语解释</a:t>
            </a:r>
            <a:endParaRPr lang="zh-CN" altLang="en-US" sz="28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2915841" y="450851"/>
            <a:ext cx="778669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004887" y="1484314"/>
            <a:ext cx="3348038" cy="22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妩媚：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形容女子姿容美好，可爱。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本课指雨中的丁香花格外好看。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004888" y="4733925"/>
            <a:ext cx="3951685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雨中的丁香花格外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妩媚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619328" y="1603980"/>
            <a:ext cx="3562794" cy="3665141"/>
          </a:xfrm>
          <a:prstGeom prst="round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858442" y="1449388"/>
            <a:ext cx="3792140" cy="22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潇洒：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形容神情举止自然大方，不呆板。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本课指白丁香给人清新幽雅的感觉。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29853" y="5108575"/>
            <a:ext cx="5508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</a:rPr>
              <a:t> 海棠花花姿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潇洒</a:t>
            </a:r>
            <a:r>
              <a:rPr lang="zh-CN" altLang="en-US" sz="2400" dirty="0">
                <a:latin typeface="微软雅黑" panose="020B0503020204020204" pitchFamily="34" charset="-122"/>
              </a:rPr>
              <a:t>，素有“国艳”之誉。</a:t>
            </a:r>
            <a:endParaRPr lang="zh-CN" altLang="en-US" sz="2400" dirty="0">
              <a:latin typeface="微软雅黑" panose="020B0503020204020204" pitchFamily="34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127399" y="1608441"/>
            <a:ext cx="3634655" cy="3473774"/>
          </a:xfrm>
          <a:prstGeom prst="round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73932" y="1601789"/>
            <a:ext cx="40945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</a:rPr>
              <a:t> 作者在文中描写了哪四幅丁香图？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973932" y="2693988"/>
            <a:ext cx="265509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①城里丁香花 </a:t>
            </a:r>
            <a:endParaRPr lang="en-US" altLang="zh-CN" sz="280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②城外丁香花 </a:t>
            </a:r>
            <a:endParaRPr lang="en-US" altLang="zh-CN" sz="280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③斗室外三颗白丁香</a:t>
            </a:r>
            <a:endParaRPr lang="en-US" altLang="zh-CN" sz="280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</a:rPr>
              <a:t>④雨中丁香图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293998" y="3742839"/>
            <a:ext cx="2536221" cy="225216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68150" y="1203335"/>
            <a:ext cx="2562069" cy="227511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>
            <a:spLocks noChangeArrowheads="1"/>
          </p:cNvSpPr>
          <p:nvPr/>
        </p:nvSpPr>
        <p:spPr bwMode="auto">
          <a:xfrm>
            <a:off x="966788" y="4257895"/>
            <a:ext cx="3233737" cy="64131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①颜色 ②形状 ③气味 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文本框 6"/>
          <p:cNvSpPr txBox="1">
            <a:spLocks noChangeArrowheads="1"/>
          </p:cNvSpPr>
          <p:nvPr/>
        </p:nvSpPr>
        <p:spPr bwMode="auto">
          <a:xfrm>
            <a:off x="966788" y="2030634"/>
            <a:ext cx="41810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</a:rPr>
              <a:t>作者是从哪几个方面写丁香的？ 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84353" y="1349829"/>
            <a:ext cx="2597341" cy="238937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0793" y="3944403"/>
            <a:ext cx="2588435" cy="227066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标注 7"/>
          <p:cNvSpPr/>
          <p:nvPr/>
        </p:nvSpPr>
        <p:spPr>
          <a:xfrm>
            <a:off x="3269456" y="2332039"/>
            <a:ext cx="4692254" cy="1876425"/>
          </a:xfrm>
          <a:prstGeom prst="wedgeRoundRectCallout">
            <a:avLst>
              <a:gd name="adj1" fmla="val -69930"/>
              <a:gd name="adj2" fmla="val 45484"/>
              <a:gd name="adj3" fmla="val 16667"/>
            </a:avLst>
          </a:prstGeom>
          <a:solidFill>
            <a:srgbClr val="A1C450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noProof="1">
                <a:solidFill>
                  <a:schemeClr val="bg1"/>
                </a:solidFill>
                <a:latin typeface="微软雅黑" panose="020B0503020204020204" pitchFamily="34" charset="-122"/>
              </a:rPr>
              <a:t>思考课文分为哪几部分，根据每一部分的意思，小组讨论全文的层次划分。</a:t>
            </a:r>
            <a:endParaRPr lang="zh-CN" altLang="en-US" sz="2800" noProof="1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36866" name="图片 8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351360" y="2509838"/>
            <a:ext cx="111561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881062" y="1901825"/>
            <a:ext cx="452913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</a:rPr>
              <a:t>思考课文分为哪几部分，根据每一部分的意思，小组讨论全文的层次划分。</a:t>
            </a:r>
            <a:endParaRPr lang="zh-CN" altLang="en-US" sz="2800" dirty="0">
              <a:latin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10828" y="3889375"/>
            <a:ext cx="423743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</a:rPr>
              <a:t>第一部分</a:t>
            </a:r>
            <a:r>
              <a:rPr lang="en-US" altLang="zh-CN" sz="2800" dirty="0">
                <a:latin typeface="微软雅黑" panose="020B0503020204020204" pitchFamily="34" charset="-122"/>
              </a:rPr>
              <a:t>(</a:t>
            </a:r>
            <a:r>
              <a:rPr lang="zh-CN" altLang="en-US" sz="2800" dirty="0">
                <a:latin typeface="微软雅黑" panose="020B0503020204020204" pitchFamily="34" charset="-122"/>
              </a:rPr>
              <a:t>第</a:t>
            </a:r>
            <a:r>
              <a:rPr lang="zh-CN" altLang="en-US" sz="2800" u="sng" dirty="0">
                <a:latin typeface="微软雅黑" panose="020B0503020204020204" pitchFamily="34" charset="-122"/>
              </a:rPr>
              <a:t>         </a:t>
            </a:r>
            <a:r>
              <a:rPr lang="zh-CN" altLang="en-US" sz="2800" dirty="0">
                <a:latin typeface="微软雅黑" panose="020B0503020204020204" pitchFamily="34" charset="-122"/>
              </a:rPr>
              <a:t>自然段</a:t>
            </a:r>
            <a:r>
              <a:rPr lang="en-US" altLang="zh-CN" sz="2800" dirty="0">
                <a:latin typeface="微软雅黑" panose="020B0503020204020204" pitchFamily="34" charset="-122"/>
              </a:rPr>
              <a:t>)</a:t>
            </a:r>
            <a:r>
              <a:rPr lang="zh-CN" altLang="en-US" sz="2800" dirty="0">
                <a:latin typeface="微软雅黑" panose="020B0503020204020204" pitchFamily="34" charset="-122"/>
              </a:rPr>
              <a:t>：赏花。</a:t>
            </a:r>
            <a:endParaRPr lang="zh-CN" altLang="en-US" sz="2800" dirty="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</a:rPr>
              <a:t>第二部分</a:t>
            </a:r>
            <a:r>
              <a:rPr lang="en-US" altLang="zh-CN" sz="2800" dirty="0">
                <a:latin typeface="微软雅黑" panose="020B0503020204020204" pitchFamily="34" charset="-122"/>
              </a:rPr>
              <a:t>(</a:t>
            </a:r>
            <a:r>
              <a:rPr lang="zh-CN" altLang="en-US" sz="2800" dirty="0">
                <a:latin typeface="微软雅黑" panose="020B0503020204020204" pitchFamily="34" charset="-122"/>
              </a:rPr>
              <a:t>第</a:t>
            </a:r>
            <a:r>
              <a:rPr lang="zh-CN" altLang="en-US" sz="2800" u="sng" dirty="0">
                <a:latin typeface="微软雅黑" panose="020B0503020204020204" pitchFamily="34" charset="-122"/>
              </a:rPr>
              <a:t>     </a:t>
            </a:r>
            <a:r>
              <a:rPr lang="en-US" altLang="zh-CN" sz="2800" u="sng" dirty="0">
                <a:latin typeface="微软雅黑" panose="020B0503020204020204" pitchFamily="34" charset="-122"/>
              </a:rPr>
              <a:t>    </a:t>
            </a:r>
            <a:r>
              <a:rPr lang="zh-CN" altLang="en-US" sz="2800" dirty="0">
                <a:latin typeface="微软雅黑" panose="020B0503020204020204" pitchFamily="34" charset="-122"/>
              </a:rPr>
              <a:t>自然段</a:t>
            </a:r>
            <a:r>
              <a:rPr lang="en-US" altLang="zh-CN" sz="2800" dirty="0">
                <a:latin typeface="微软雅黑" panose="020B0503020204020204" pitchFamily="34" charset="-122"/>
              </a:rPr>
              <a:t>)</a:t>
            </a:r>
            <a:r>
              <a:rPr lang="zh-CN" altLang="en-US" sz="2800" dirty="0">
                <a:latin typeface="微软雅黑" panose="020B0503020204020204" pitchFamily="34" charset="-122"/>
              </a:rPr>
              <a:t>：悟花。</a:t>
            </a:r>
            <a:endParaRPr lang="zh-CN" altLang="en-US" sz="2800" dirty="0">
              <a:latin typeface="微软雅黑" panose="020B0503020204020204" pitchFamily="34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936082" y="4029075"/>
            <a:ext cx="8953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-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3</a:t>
            </a:r>
            <a:endParaRPr lang="zh-CN" altLang="en-US" sz="2800" dirty="0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828926" y="5174595"/>
            <a:ext cx="8965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4-6</a:t>
            </a:r>
            <a:endParaRPr lang="zh-CN" altLang="en-US" sz="28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917518" y="2232259"/>
            <a:ext cx="2795932" cy="280682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圆角矩形 11"/>
          <p:cNvSpPr/>
          <p:nvPr/>
        </p:nvSpPr>
        <p:spPr>
          <a:xfrm>
            <a:off x="3202782" y="904876"/>
            <a:ext cx="2207419" cy="67151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写一写</a:t>
            </a:r>
            <a:endParaRPr lang="en-US" altLang="zh-CN" sz="28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2915841" y="450851"/>
            <a:ext cx="778669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  <p:bldP spid="20" grpId="0"/>
      <p:bldP spid="21" grpId="0"/>
      <p:bldP spid="1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矩形 12"/>
          <p:cNvSpPr>
            <a:spLocks noChangeArrowheads="1"/>
          </p:cNvSpPr>
          <p:nvPr/>
        </p:nvSpPr>
        <p:spPr bwMode="auto">
          <a:xfrm>
            <a:off x="291704" y="1885951"/>
            <a:ext cx="565070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在细雨迷蒙中，着了水滴的丁香</a:t>
            </a:r>
            <a:r>
              <a:rPr lang="zh-CN" altLang="en-US" sz="2800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。花墙边两株紫色的，如同</a:t>
            </a:r>
            <a:r>
              <a:rPr lang="zh-CN" altLang="en-US" sz="2800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，线条模糊了，</a:t>
            </a:r>
            <a:r>
              <a:rPr lang="zh-CN" altLang="en-US" sz="2800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渗过来。让人觉得，丁香确实该和微雨连在一起。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718013" y="2347222"/>
            <a:ext cx="162736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格外妩媚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1351360" y="3031433"/>
            <a:ext cx="198804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印象派的画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076325" y="3675064"/>
            <a:ext cx="28563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直向窗外的莹白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6069931" y="2105373"/>
            <a:ext cx="2838071" cy="259078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任意多边形 9"/>
          <p:cNvSpPr/>
          <p:nvPr/>
        </p:nvSpPr>
        <p:spPr>
          <a:xfrm>
            <a:off x="89297" y="712788"/>
            <a:ext cx="404813" cy="592137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prstClr val="white"/>
                </a:solidFill>
                <a:latin typeface="微软雅黑" panose="020B0503020204020204" pitchFamily="34" charset="-122"/>
              </a:rPr>
              <a:t>1</a:t>
            </a:r>
            <a:endParaRPr lang="en-US" altLang="zh-CN" sz="2800" b="1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8919" name="Rectangle 1"/>
          <p:cNvSpPr>
            <a:spLocks noChangeArrowheads="1"/>
          </p:cNvSpPr>
          <p:nvPr/>
        </p:nvSpPr>
        <p:spPr bwMode="auto">
          <a:xfrm>
            <a:off x="454819" y="715963"/>
            <a:ext cx="498991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/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</a:rPr>
              <a:t>按原文填空。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20"/>
          <p:cNvSpPr>
            <a:spLocks noChangeArrowheads="1"/>
          </p:cNvSpPr>
          <p:nvPr/>
        </p:nvSpPr>
        <p:spPr bwMode="auto">
          <a:xfrm>
            <a:off x="2543175" y="2376489"/>
            <a:ext cx="1045369" cy="40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</a:rPr>
              <a:t>淡淡的</a:t>
            </a:r>
            <a:endParaRPr lang="zh-CN" altLang="en-US" sz="2000" dirty="0">
              <a:latin typeface="微软雅黑" panose="020B0503020204020204" pitchFamily="34" charset="-122"/>
            </a:endParaRPr>
          </a:p>
        </p:txBody>
      </p:sp>
      <p:sp>
        <p:nvSpPr>
          <p:cNvPr id="17" name="矩形 20"/>
          <p:cNvSpPr>
            <a:spLocks noChangeArrowheads="1"/>
          </p:cNvSpPr>
          <p:nvPr/>
        </p:nvSpPr>
        <p:spPr bwMode="auto">
          <a:xfrm>
            <a:off x="2562225" y="3898900"/>
            <a:ext cx="1134666" cy="40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latin typeface="微软雅黑" panose="020B0503020204020204" pitchFamily="34" charset="-122"/>
              </a:rPr>
              <a:t>鼓鼓的</a:t>
            </a:r>
            <a:endParaRPr lang="zh-CN" altLang="en-US" sz="2000">
              <a:latin typeface="微软雅黑" panose="020B0503020204020204" pitchFamily="34" charset="-122"/>
            </a:endParaRPr>
          </a:p>
        </p:txBody>
      </p:sp>
      <p:sp>
        <p:nvSpPr>
          <p:cNvPr id="19" name="矩形 20"/>
          <p:cNvSpPr>
            <a:spLocks noChangeArrowheads="1"/>
          </p:cNvSpPr>
          <p:nvPr/>
        </p:nvSpPr>
        <p:spPr bwMode="auto">
          <a:xfrm>
            <a:off x="5062538" y="2376489"/>
            <a:ext cx="917972" cy="40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latin typeface="微软雅黑" panose="020B0503020204020204" pitchFamily="34" charset="-122"/>
              </a:rPr>
              <a:t>花苞</a:t>
            </a:r>
            <a:endParaRPr lang="zh-CN" altLang="en-US" sz="2000">
              <a:latin typeface="微软雅黑" panose="020B0503020204020204" pitchFamily="34" charset="-122"/>
            </a:endParaRPr>
          </a:p>
        </p:txBody>
      </p:sp>
      <p:sp>
        <p:nvSpPr>
          <p:cNvPr id="20" name="矩形 20"/>
          <p:cNvSpPr>
            <a:spLocks noChangeArrowheads="1"/>
          </p:cNvSpPr>
          <p:nvPr/>
        </p:nvSpPr>
        <p:spPr bwMode="auto">
          <a:xfrm>
            <a:off x="5062538" y="3121026"/>
            <a:ext cx="809625" cy="40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latin typeface="微软雅黑" panose="020B0503020204020204" pitchFamily="34" charset="-122"/>
              </a:rPr>
              <a:t>甜香</a:t>
            </a:r>
            <a:endParaRPr lang="zh-CN" altLang="en-US" sz="2000">
              <a:latin typeface="微软雅黑" panose="020B0503020204020204" pitchFamily="34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5062538" y="3898900"/>
            <a:ext cx="756047" cy="40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</a:rPr>
              <a:t>绿 </a:t>
            </a:r>
            <a:endParaRPr lang="zh-CN" altLang="en-US" sz="2000" dirty="0">
              <a:latin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>
            <a:endCxn id="19" idx="1"/>
          </p:cNvCxnSpPr>
          <p:nvPr/>
        </p:nvCxnSpPr>
        <p:spPr>
          <a:xfrm flipV="1">
            <a:off x="3429000" y="2580135"/>
            <a:ext cx="1633538" cy="16108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25" idx="3"/>
            <a:endCxn id="21" idx="1"/>
          </p:cNvCxnSpPr>
          <p:nvPr/>
        </p:nvCxnSpPr>
        <p:spPr>
          <a:xfrm>
            <a:off x="3515916" y="3394105"/>
            <a:ext cx="1546622" cy="7084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25" idx="3"/>
            <a:endCxn id="20" idx="1"/>
          </p:cNvCxnSpPr>
          <p:nvPr/>
        </p:nvCxnSpPr>
        <p:spPr>
          <a:xfrm flipV="1">
            <a:off x="3515916" y="3324672"/>
            <a:ext cx="1546622" cy="694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43175" y="3194050"/>
            <a:ext cx="972741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fontAlgn="auto">
              <a:spcAft>
                <a:spcPts val="0"/>
              </a:spcAft>
            </a:pPr>
            <a:r>
              <a:rPr lang="zh-CN" altLang="en-US" sz="2000" dirty="0">
                <a:latin typeface="微软雅黑" panose="020B0503020204020204" pitchFamily="34" charset="-122"/>
                <a:cs typeface="+mj-cs"/>
              </a:rPr>
              <a:t>参差的</a:t>
            </a:r>
            <a:endParaRPr lang="zh-CN" altLang="en-US" sz="2000" dirty="0">
              <a:latin typeface="微软雅黑" panose="020B0503020204020204" pitchFamily="34" charset="-122"/>
              <a:cs typeface="+mj-cs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89297" y="712788"/>
            <a:ext cx="404813" cy="592137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prstClr val="white"/>
                </a:solidFill>
                <a:latin typeface="微软雅黑" panose="020B0503020204020204" pitchFamily="34" charset="-122"/>
              </a:rPr>
              <a:t>2</a:t>
            </a:r>
            <a:endParaRPr lang="en-US" altLang="zh-CN" sz="2800" b="1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9947" name="Rectangle 1"/>
          <p:cNvSpPr>
            <a:spLocks noChangeArrowheads="1"/>
          </p:cNvSpPr>
          <p:nvPr/>
        </p:nvSpPr>
        <p:spPr bwMode="auto">
          <a:xfrm>
            <a:off x="454819" y="747246"/>
            <a:ext cx="72425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266700"/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将下列搭配恰当的词语用线连起来。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9" name="图片 28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6830616" y="3898901"/>
            <a:ext cx="8667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>
            <a:spLocks noChangeArrowheads="1"/>
          </p:cNvSpPr>
          <p:nvPr/>
        </p:nvSpPr>
        <p:spPr bwMode="auto">
          <a:xfrm>
            <a:off x="852488" y="1627188"/>
            <a:ext cx="7679531" cy="357225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1800"/>
              </a:spcBef>
            </a:pP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准确、流畅地朗读课文，感受丁香的特点。 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重点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</a:pP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联系自身的生活经验来理解、感悟丁香结的象征意义和作者</a:t>
            </a:r>
            <a:endParaRPr lang="en-US" altLang="zh-CN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情感。 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重点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</a:pP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深入理解课文内容，领会作者由事物引发联想，抒发自己独</a:t>
            </a:r>
            <a:endParaRPr lang="en-US" altLang="zh-CN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特感受的写法。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难点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446860" y="955676"/>
            <a:ext cx="2208609" cy="67151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en-US" altLang="zh-CN" sz="28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3161110" y="442914"/>
            <a:ext cx="77747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91817" y="3802063"/>
            <a:ext cx="689848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作家宗璞窗外的三颗白丁香与她朝夕相伴，它诱发了作者怎样的情思？给我们带来了怎样的人生启示呢？今天，我们带着这个问题，一同走进宗璞的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丁香结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365844" y="976244"/>
            <a:ext cx="2937925" cy="256902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760844" y="976244"/>
            <a:ext cx="3015342" cy="256902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5752862" y="1235149"/>
            <a:ext cx="3124200" cy="399293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72678" y="1042989"/>
            <a:ext cx="5280422" cy="390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</a:rPr>
              <a:t>宗璞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原名冯钟璞，女，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1928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年出生，当代作家，常用笔名宗璞。中共党员，生于北京，著名哲学家冯友兰之女。代表作品有短篇小说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红豆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弦上的梦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，系列长篇小说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野葫芦引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和散文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紫藤萝瀑布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等。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5782" y="1820863"/>
            <a:ext cx="473630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是落叶灌木或小乔木，原产中国华北地区，在中国已有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1000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多年的栽培历史，是中国的名贵花卉。生长习性喜阳，喜土壤湿润而排水良好，适庭院栽培。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35780" y="1109664"/>
            <a:ext cx="144541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丁香花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7" name="Picture 2" descr="C:\Documents and Settings\Administrator\桌面\6c224f4a20a44623cec2fa979222720e0cf3d73f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804297" y="2117726"/>
            <a:ext cx="2500313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04297" y="2090738"/>
            <a:ext cx="2680097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04297" y="2100264"/>
            <a:ext cx="2680097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04297" y="2068514"/>
            <a:ext cx="2703909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1416844" y="2393950"/>
            <a:ext cx="921544" cy="1023938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36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薄</a:t>
            </a:r>
            <a:endParaRPr lang="zh-CN" altLang="en-US" sz="36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1390651" y="4216400"/>
            <a:ext cx="1041797" cy="914400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36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糊</a:t>
            </a:r>
            <a:endParaRPr lang="zh-CN" altLang="en-US" sz="36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790135" y="2432051"/>
            <a:ext cx="517922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Pinyin Adjust" panose="02000500000000000000" pitchFamily="2" charset="0"/>
              </a:rPr>
              <a:t>báo</a:t>
            </a:r>
            <a:endParaRPr lang="zh-CN" altLang="en-US" sz="2000" b="1">
              <a:solidFill>
                <a:srgbClr val="FF0000"/>
              </a:solidFill>
              <a:latin typeface="Pinyin Adjust" panose="02000500000000000000" pitchFamily="2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586038" y="2655889"/>
            <a:ext cx="31337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</a:rPr>
              <a:t>那样小，却不显得单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</a:rPr>
              <a:t>薄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</a:rPr>
              <a:t>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998244" y="2414588"/>
            <a:ext cx="378950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en-US" sz="2000" b="1">
                <a:solidFill>
                  <a:srgbClr val="FF0000"/>
                </a:solidFill>
                <a:latin typeface="Pinyin Adjust" panose="02000500000000000000" pitchFamily="2" charset="0"/>
              </a:rPr>
              <a:t>bó</a:t>
            </a:r>
            <a:endParaRPr lang="en-US" altLang="en-US" sz="2000" b="1">
              <a:solidFill>
                <a:srgbClr val="FF0000"/>
              </a:solidFill>
              <a:latin typeface="Pinyin Adjust" panose="02000500000000000000" pitchFamily="2" charset="0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2586038" y="4414839"/>
            <a:ext cx="38195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</a:rPr>
              <a:t>如同印象派的画，线条模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</a:rPr>
              <a:t>糊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</a:rPr>
              <a:t>了。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5554266" y="4202113"/>
            <a:ext cx="340478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Pinyin Adjust" panose="02000500000000000000" pitchFamily="2" charset="0"/>
              </a:rPr>
              <a:t>hu</a:t>
            </a:r>
            <a:endParaRPr lang="zh-CN" altLang="en-US" sz="2000" b="1">
              <a:solidFill>
                <a:srgbClr val="FF0000"/>
              </a:solidFill>
              <a:latin typeface="Pinyin Adjust" panose="02000500000000000000" pitchFamily="2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6565106" y="4459289"/>
            <a:ext cx="69175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</a:rPr>
              <a:t>糊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</a:rPr>
              <a:t>涂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6580585" y="4202113"/>
            <a:ext cx="382156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Pinyin Adjust" panose="02000500000000000000" pitchFamily="2" charset="0"/>
              </a:rPr>
              <a:t>hú</a:t>
            </a:r>
            <a:endParaRPr lang="en-US" altLang="zh-CN" sz="2000" b="1">
              <a:solidFill>
                <a:srgbClr val="FF0000"/>
              </a:solidFill>
              <a:latin typeface="Pinyin Adjust" panose="02000500000000000000" pitchFamily="2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580585" y="2697164"/>
            <a:ext cx="67746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</a:rPr>
              <a:t>厚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</a:rPr>
              <a:t>薄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3202782" y="904876"/>
            <a:ext cx="2207419" cy="67151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多音字</a:t>
            </a:r>
            <a:endParaRPr lang="zh-CN" altLang="en-US" sz="28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2915841" y="450851"/>
            <a:ext cx="778669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19" grpId="0"/>
      <p:bldP spid="20" grpId="0"/>
      <p:bldP spid="21" grpId="0"/>
      <p:bldP spid="26" grpId="0"/>
      <p:bldP spid="27" grpId="0"/>
      <p:bldP spid="28" grpId="0" animBg="1"/>
      <p:bldP spid="35" grpId="0"/>
      <p:bldP spid="36" grpId="0" animBg="1"/>
      <p:bldP spid="2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64"/>
          <p:cNvSpPr txBox="1">
            <a:spLocks noChangeArrowheads="1"/>
          </p:cNvSpPr>
          <p:nvPr/>
        </p:nvSpPr>
        <p:spPr bwMode="auto">
          <a:xfrm>
            <a:off x="1770460" y="2687638"/>
            <a:ext cx="456009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6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缀</a:t>
            </a:r>
            <a:endParaRPr lang="en-US" altLang="zh-CN" sz="66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6" name="文本框 64"/>
          <p:cNvSpPr txBox="1">
            <a:spLocks noChangeArrowheads="1"/>
          </p:cNvSpPr>
          <p:nvPr/>
        </p:nvSpPr>
        <p:spPr bwMode="auto">
          <a:xfrm>
            <a:off x="3420666" y="2674938"/>
            <a:ext cx="748903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6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幽</a:t>
            </a:r>
            <a:endParaRPr lang="zh-CN" altLang="en-US" sz="66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7" name="文本框 64"/>
          <p:cNvSpPr txBox="1">
            <a:spLocks noChangeArrowheads="1"/>
          </p:cNvSpPr>
          <p:nvPr/>
        </p:nvSpPr>
        <p:spPr bwMode="auto">
          <a:xfrm>
            <a:off x="5017294" y="2674938"/>
            <a:ext cx="70842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6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雅</a:t>
            </a:r>
            <a:endParaRPr lang="zh-CN" altLang="en-US" sz="66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8" name="文本框 64"/>
          <p:cNvSpPr txBox="1">
            <a:spLocks noChangeArrowheads="1"/>
          </p:cNvSpPr>
          <p:nvPr/>
        </p:nvSpPr>
        <p:spPr bwMode="auto">
          <a:xfrm>
            <a:off x="6560344" y="2674938"/>
            <a:ext cx="70842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6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案</a:t>
            </a:r>
            <a:endParaRPr lang="zh-CN" altLang="en-US" sz="66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9" name="文本框 64"/>
          <p:cNvSpPr txBox="1">
            <a:spLocks noChangeArrowheads="1"/>
          </p:cNvSpPr>
          <p:nvPr/>
        </p:nvSpPr>
        <p:spPr bwMode="auto">
          <a:xfrm>
            <a:off x="1764506" y="4700588"/>
            <a:ext cx="701279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6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拙</a:t>
            </a:r>
            <a:endParaRPr lang="zh-CN" altLang="en-US" sz="66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0" name="文本框 64"/>
          <p:cNvSpPr txBox="1">
            <a:spLocks noChangeArrowheads="1"/>
          </p:cNvSpPr>
          <p:nvPr/>
        </p:nvSpPr>
        <p:spPr bwMode="auto">
          <a:xfrm>
            <a:off x="3414713" y="4686300"/>
            <a:ext cx="626269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6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薄</a:t>
            </a:r>
            <a:endParaRPr lang="zh-CN" altLang="en-US" sz="66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" name="文本框 64"/>
          <p:cNvSpPr txBox="1">
            <a:spLocks noChangeArrowheads="1"/>
          </p:cNvSpPr>
          <p:nvPr/>
        </p:nvSpPr>
        <p:spPr bwMode="auto">
          <a:xfrm>
            <a:off x="4989910" y="4721226"/>
            <a:ext cx="682228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6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糊</a:t>
            </a:r>
            <a:endParaRPr lang="zh-CN" altLang="en-US" sz="66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2" name="文本框 64"/>
          <p:cNvSpPr txBox="1">
            <a:spLocks noChangeArrowheads="1"/>
          </p:cNvSpPr>
          <p:nvPr/>
        </p:nvSpPr>
        <p:spPr bwMode="auto">
          <a:xfrm>
            <a:off x="6606779" y="4721225"/>
            <a:ext cx="42505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6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恍</a:t>
            </a:r>
            <a:endParaRPr lang="zh-CN" altLang="en-US" sz="66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63" name="组合 7"/>
          <p:cNvGrpSpPr/>
          <p:nvPr/>
        </p:nvGrpSpPr>
        <p:grpSpPr bwMode="auto">
          <a:xfrm>
            <a:off x="3414713" y="4686300"/>
            <a:ext cx="771525" cy="1085850"/>
            <a:chOff x="2437" y="2032"/>
            <a:chExt cx="1244" cy="1264"/>
          </a:xfrm>
        </p:grpSpPr>
        <p:sp>
          <p:nvSpPr>
            <p:cNvPr id="26634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660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cxnSp>
          <p:nvCxnSpPr>
            <p:cNvPr id="26635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6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7" name="组合 7"/>
          <p:cNvGrpSpPr/>
          <p:nvPr/>
        </p:nvGrpSpPr>
        <p:grpSpPr bwMode="auto">
          <a:xfrm>
            <a:off x="4957763" y="4716463"/>
            <a:ext cx="771525" cy="1085850"/>
            <a:chOff x="2437" y="2032"/>
            <a:chExt cx="1244" cy="1264"/>
          </a:xfrm>
        </p:grpSpPr>
        <p:sp>
          <p:nvSpPr>
            <p:cNvPr id="26638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660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cxnSp>
          <p:nvCxnSpPr>
            <p:cNvPr id="26639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0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1" name="组合 7"/>
          <p:cNvGrpSpPr/>
          <p:nvPr/>
        </p:nvGrpSpPr>
        <p:grpSpPr bwMode="auto">
          <a:xfrm>
            <a:off x="6553200" y="4721225"/>
            <a:ext cx="771525" cy="1085850"/>
            <a:chOff x="2437" y="2032"/>
            <a:chExt cx="1244" cy="1264"/>
          </a:xfrm>
        </p:grpSpPr>
        <p:sp>
          <p:nvSpPr>
            <p:cNvPr id="26642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660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cxnSp>
          <p:nvCxnSpPr>
            <p:cNvPr id="26643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4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3" name="组合 92"/>
          <p:cNvGrpSpPr/>
          <p:nvPr/>
        </p:nvGrpSpPr>
        <p:grpSpPr bwMode="auto">
          <a:xfrm>
            <a:off x="1764506" y="4700588"/>
            <a:ext cx="771525" cy="1085850"/>
            <a:chOff x="2437" y="2032"/>
            <a:chExt cx="1244" cy="1264"/>
          </a:xfrm>
        </p:grpSpPr>
        <p:sp>
          <p:nvSpPr>
            <p:cNvPr id="26646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660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cxnSp>
          <p:nvCxnSpPr>
            <p:cNvPr id="26647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8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7" name="组合 7"/>
          <p:cNvGrpSpPr/>
          <p:nvPr/>
        </p:nvGrpSpPr>
        <p:grpSpPr bwMode="auto">
          <a:xfrm>
            <a:off x="6557963" y="2667000"/>
            <a:ext cx="772716" cy="1085850"/>
            <a:chOff x="2437" y="2032"/>
            <a:chExt cx="1244" cy="1264"/>
          </a:xfrm>
        </p:grpSpPr>
        <p:sp>
          <p:nvSpPr>
            <p:cNvPr id="26650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660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cxnSp>
          <p:nvCxnSpPr>
            <p:cNvPr id="26651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2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1" name="组合 7"/>
          <p:cNvGrpSpPr/>
          <p:nvPr/>
        </p:nvGrpSpPr>
        <p:grpSpPr bwMode="auto">
          <a:xfrm>
            <a:off x="4963716" y="2668588"/>
            <a:ext cx="771525" cy="1085850"/>
            <a:chOff x="2437" y="2032"/>
            <a:chExt cx="1244" cy="1264"/>
          </a:xfrm>
        </p:grpSpPr>
        <p:sp>
          <p:nvSpPr>
            <p:cNvPr id="26654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660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cxnSp>
          <p:nvCxnSpPr>
            <p:cNvPr id="26655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6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6" name="组合 7"/>
          <p:cNvGrpSpPr/>
          <p:nvPr/>
        </p:nvGrpSpPr>
        <p:grpSpPr bwMode="auto">
          <a:xfrm>
            <a:off x="3420666" y="2668588"/>
            <a:ext cx="771525" cy="1085850"/>
            <a:chOff x="2437" y="2032"/>
            <a:chExt cx="1244" cy="1264"/>
          </a:xfrm>
        </p:grpSpPr>
        <p:sp>
          <p:nvSpPr>
            <p:cNvPr id="26658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660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cxnSp>
          <p:nvCxnSpPr>
            <p:cNvPr id="26659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0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0" name="组合 7"/>
          <p:cNvGrpSpPr/>
          <p:nvPr/>
        </p:nvGrpSpPr>
        <p:grpSpPr bwMode="auto">
          <a:xfrm>
            <a:off x="1790700" y="2679700"/>
            <a:ext cx="772716" cy="1085850"/>
            <a:chOff x="2437" y="2032"/>
            <a:chExt cx="1245" cy="1265"/>
          </a:xfrm>
        </p:grpSpPr>
        <p:sp>
          <p:nvSpPr>
            <p:cNvPr id="26662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660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cxnSp>
          <p:nvCxnSpPr>
            <p:cNvPr id="26663" name="直接连接符 4"/>
            <p:cNvCxnSpPr>
              <a:cxnSpLocks noChangeShapeType="1"/>
            </p:cNvCxnSpPr>
            <p:nvPr/>
          </p:nvCxnSpPr>
          <p:spPr bwMode="auto">
            <a:xfrm>
              <a:off x="2437" y="2697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4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5" name="矩形 114"/>
          <p:cNvSpPr>
            <a:spLocks noChangeArrowheads="1"/>
          </p:cNvSpPr>
          <p:nvPr/>
        </p:nvSpPr>
        <p:spPr bwMode="auto">
          <a:xfrm>
            <a:off x="1844279" y="2174876"/>
            <a:ext cx="663178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3200" b="1">
                <a:latin typeface="Pinyin Adjust" panose="02000500000000000000" pitchFamily="2" charset="0"/>
                <a:ea typeface="黑体" panose="02010609060101010101" pitchFamily="49" charset="-122"/>
              </a:rPr>
              <a:t>zhuì</a:t>
            </a:r>
            <a:endParaRPr lang="en-US" altLang="en-US" sz="3200" b="1">
              <a:latin typeface="Pinyin Adjust" panose="02000500000000000000" pitchFamily="2" charset="0"/>
              <a:ea typeface="黑体" panose="02010609060101010101" pitchFamily="49" charset="-122"/>
            </a:endParaRPr>
          </a:p>
        </p:txBody>
      </p:sp>
      <p:sp>
        <p:nvSpPr>
          <p:cNvPr id="116" name="矩形 115"/>
          <p:cNvSpPr>
            <a:spLocks noChangeArrowheads="1"/>
          </p:cNvSpPr>
          <p:nvPr/>
        </p:nvSpPr>
        <p:spPr bwMode="auto">
          <a:xfrm>
            <a:off x="5179219" y="2176464"/>
            <a:ext cx="844154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3200" b="1">
                <a:latin typeface="Pinyin Adjust" panose="02000500000000000000" pitchFamily="2" charset="0"/>
                <a:ea typeface="黑体" panose="02010609060101010101" pitchFamily="49" charset="-122"/>
              </a:rPr>
              <a:t>yǎ</a:t>
            </a:r>
            <a:endParaRPr lang="en-US" altLang="en-US" sz="3200" b="1">
              <a:latin typeface="Pinyin Adjust" panose="02000500000000000000" pitchFamily="2" charset="0"/>
              <a:ea typeface="黑体" panose="02010609060101010101" pitchFamily="49" charset="-122"/>
            </a:endParaRPr>
          </a:p>
        </p:txBody>
      </p:sp>
      <p:sp>
        <p:nvSpPr>
          <p:cNvPr id="118" name="矩形 117"/>
          <p:cNvSpPr>
            <a:spLocks noChangeArrowheads="1"/>
          </p:cNvSpPr>
          <p:nvPr/>
        </p:nvSpPr>
        <p:spPr bwMode="auto">
          <a:xfrm>
            <a:off x="6516291" y="4206876"/>
            <a:ext cx="845344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3200" b="1">
                <a:latin typeface="Pinyin Adjust" panose="02000500000000000000" pitchFamily="2" charset="0"/>
                <a:ea typeface="黑体" panose="02010609060101010101" pitchFamily="49" charset="-122"/>
              </a:rPr>
              <a:t>huǎng</a:t>
            </a:r>
            <a:endParaRPr lang="en-US" altLang="en-US" sz="3200" b="1">
              <a:latin typeface="Pinyin Adjust" panose="02000500000000000000" pitchFamily="2" charset="0"/>
              <a:ea typeface="黑体" panose="02010609060101010101" pitchFamily="49" charset="-122"/>
            </a:endParaRPr>
          </a:p>
        </p:txBody>
      </p:sp>
      <p:sp>
        <p:nvSpPr>
          <p:cNvPr id="119" name="矩形 118"/>
          <p:cNvSpPr>
            <a:spLocks noChangeArrowheads="1"/>
          </p:cNvSpPr>
          <p:nvPr/>
        </p:nvSpPr>
        <p:spPr bwMode="auto">
          <a:xfrm>
            <a:off x="5119688" y="4184651"/>
            <a:ext cx="422672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3200" b="1">
                <a:latin typeface="Pinyin Adjust" panose="02000500000000000000" pitchFamily="2" charset="0"/>
                <a:ea typeface="黑体" panose="02010609060101010101" pitchFamily="49" charset="-122"/>
              </a:rPr>
              <a:t>hu</a:t>
            </a:r>
            <a:endParaRPr lang="en-US" altLang="en-US" sz="3200" b="1">
              <a:latin typeface="Pinyin Adjust" panose="02000500000000000000" pitchFamily="2" charset="0"/>
              <a:ea typeface="黑体" panose="02010609060101010101" pitchFamily="49" charset="-122"/>
            </a:endParaRPr>
          </a:p>
        </p:txBody>
      </p:sp>
      <p:sp>
        <p:nvSpPr>
          <p:cNvPr id="120" name="矩形 119"/>
          <p:cNvSpPr>
            <a:spLocks noChangeArrowheads="1"/>
          </p:cNvSpPr>
          <p:nvPr/>
        </p:nvSpPr>
        <p:spPr bwMode="auto">
          <a:xfrm>
            <a:off x="3540919" y="2176464"/>
            <a:ext cx="844154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3200" b="1">
                <a:latin typeface="Pinyin Adjust" panose="02000500000000000000" pitchFamily="2" charset="0"/>
                <a:ea typeface="黑体" panose="02010609060101010101" pitchFamily="49" charset="-122"/>
              </a:rPr>
              <a:t>yōu</a:t>
            </a:r>
            <a:endParaRPr lang="en-US" altLang="en-US" sz="3200" b="1">
              <a:latin typeface="Pinyin Adjust" panose="02000500000000000000" pitchFamily="2" charset="0"/>
              <a:ea typeface="黑体" panose="02010609060101010101" pitchFamily="49" charset="-122"/>
            </a:endParaRPr>
          </a:p>
        </p:txBody>
      </p:sp>
      <p:sp>
        <p:nvSpPr>
          <p:cNvPr id="121" name="矩形 120"/>
          <p:cNvSpPr>
            <a:spLocks noChangeArrowheads="1"/>
          </p:cNvSpPr>
          <p:nvPr/>
        </p:nvSpPr>
        <p:spPr bwMode="auto">
          <a:xfrm>
            <a:off x="3618310" y="4162426"/>
            <a:ext cx="84415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3200" b="1">
                <a:latin typeface="Pinyin Adjust" panose="02000500000000000000" pitchFamily="2" charset="0"/>
                <a:ea typeface="黑体" panose="02010609060101010101" pitchFamily="49" charset="-122"/>
              </a:rPr>
              <a:t>bó</a:t>
            </a:r>
            <a:endParaRPr lang="en-US" altLang="en-US" sz="3200" b="1">
              <a:latin typeface="Pinyin Adjust" panose="02000500000000000000" pitchFamily="2" charset="0"/>
              <a:ea typeface="黑体" panose="02010609060101010101" pitchFamily="49" charset="-122"/>
            </a:endParaRPr>
          </a:p>
        </p:txBody>
      </p:sp>
      <p:sp>
        <p:nvSpPr>
          <p:cNvPr id="122" name="矩形 121"/>
          <p:cNvSpPr>
            <a:spLocks noChangeArrowheads="1"/>
          </p:cNvSpPr>
          <p:nvPr/>
        </p:nvSpPr>
        <p:spPr bwMode="auto">
          <a:xfrm>
            <a:off x="1802606" y="4175126"/>
            <a:ext cx="844154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3200" b="1">
                <a:latin typeface="Pinyin Adjust" panose="02000500000000000000" pitchFamily="2" charset="0"/>
                <a:ea typeface="黑体" panose="02010609060101010101" pitchFamily="49" charset="-122"/>
              </a:rPr>
              <a:t>zhuō</a:t>
            </a:r>
            <a:endParaRPr lang="en-US" altLang="en-US" sz="3200" b="1">
              <a:latin typeface="Pinyin Adjust" panose="02000500000000000000" pitchFamily="2" charset="0"/>
              <a:ea typeface="黑体" panose="02010609060101010101" pitchFamily="49" charset="-122"/>
            </a:endParaRPr>
          </a:p>
        </p:txBody>
      </p:sp>
      <p:sp>
        <p:nvSpPr>
          <p:cNvPr id="123" name="矩形 122"/>
          <p:cNvSpPr>
            <a:spLocks noChangeArrowheads="1"/>
          </p:cNvSpPr>
          <p:nvPr/>
        </p:nvSpPr>
        <p:spPr bwMode="auto">
          <a:xfrm>
            <a:off x="6722269" y="2176464"/>
            <a:ext cx="844154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3200" b="1">
                <a:latin typeface="Pinyin Adjust" panose="02000500000000000000" pitchFamily="2" charset="0"/>
                <a:ea typeface="黑体" panose="02010609060101010101" pitchFamily="49" charset="-122"/>
              </a:rPr>
              <a:t>àn</a:t>
            </a:r>
            <a:endParaRPr lang="en-US" altLang="en-US" sz="3200" b="1">
              <a:latin typeface="Pinyin Adjust" panose="02000500000000000000" pitchFamily="2" charset="0"/>
              <a:ea typeface="黑体" panose="02010609060101010101" pitchFamily="49" charset="-122"/>
            </a:endParaRPr>
          </a:p>
        </p:txBody>
      </p:sp>
      <p:sp>
        <p:nvSpPr>
          <p:cNvPr id="124" name="圆角矩形 123"/>
          <p:cNvSpPr/>
          <p:nvPr/>
        </p:nvSpPr>
        <p:spPr>
          <a:xfrm>
            <a:off x="3202782" y="904876"/>
            <a:ext cx="2207419" cy="67151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 会 写</a:t>
            </a:r>
            <a:endParaRPr lang="zh-CN" altLang="en-US" sz="28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5" name="图片 12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2915841" y="450851"/>
            <a:ext cx="778669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75" name="文本框 1"/>
          <p:cNvSpPr txBox="1">
            <a:spLocks noChangeArrowheads="1"/>
          </p:cNvSpPr>
          <p:nvPr/>
        </p:nvSpPr>
        <p:spPr bwMode="auto">
          <a:xfrm>
            <a:off x="4331494" y="6061075"/>
            <a:ext cx="2290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注：为本文“模糊”读音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115" grpId="0"/>
      <p:bldP spid="116" grpId="0"/>
      <p:bldP spid="118" grpId="0"/>
      <p:bldP spid="119" grpId="0"/>
      <p:bldP spid="120" grpId="0"/>
      <p:bldP spid="121" grpId="0"/>
      <p:bldP spid="122" grpId="0"/>
      <p:bldP spid="123" grpId="0"/>
      <p:bldP spid="12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40644" y="2028826"/>
            <a:ext cx="1094185" cy="47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</a:rPr>
              <a:t>换偏旁：</a:t>
            </a:r>
            <a:endParaRPr lang="en-US" altLang="zh-CN" sz="2000" b="1">
              <a:latin typeface="微软雅黑" panose="020B0503020204020204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40644" y="3451226"/>
            <a:ext cx="1322785" cy="47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</a:rPr>
              <a:t>字理识字：</a:t>
            </a:r>
            <a:r>
              <a:rPr lang="en-US" altLang="zh-CN" sz="2000">
                <a:latin typeface="微软雅黑" panose="020B0503020204020204" pitchFamily="34" charset="-122"/>
              </a:rPr>
              <a:t>       </a:t>
            </a:r>
            <a:endParaRPr lang="en-US" altLang="zh-CN" sz="2000">
              <a:latin typeface="微软雅黑" panose="020B0503020204020204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99160" y="3451226"/>
            <a:ext cx="485775" cy="55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</a:rPr>
              <a:t>缀</a:t>
            </a:r>
            <a:endParaRPr lang="en-US" altLang="zh-CN" sz="2400">
              <a:latin typeface="微软雅黑" panose="020B0503020204020204" pitchFamily="34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78731" y="4954589"/>
            <a:ext cx="5092304" cy="4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</a:rPr>
              <a:t>会意字。指缝合，连缀，也指系结，连接。</a:t>
            </a:r>
            <a:endParaRPr lang="en-US" altLang="zh-CN" sz="20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等腰三角形 13"/>
          <p:cNvSpPr/>
          <p:nvPr/>
        </p:nvSpPr>
        <p:spPr>
          <a:xfrm rot="5400000">
            <a:off x="3559969" y="3806826"/>
            <a:ext cx="214313" cy="214313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b="1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99160" y="2160588"/>
            <a:ext cx="1565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</a:rPr>
              <a:t>准</a:t>
            </a:r>
            <a:r>
              <a:rPr lang="en-US" altLang="zh-CN" sz="2400">
                <a:latin typeface="微软雅黑" panose="020B0503020204020204" pitchFamily="34" charset="-122"/>
              </a:rPr>
              <a:t>——</a:t>
            </a:r>
            <a:r>
              <a:rPr lang="zh-CN" altLang="en-US" sz="2400">
                <a:latin typeface="微软雅黑" panose="020B0503020204020204" pitchFamily="34" charset="-122"/>
              </a:rPr>
              <a:t>雅</a:t>
            </a:r>
            <a:endParaRPr lang="zh-CN" altLang="en-US" sz="2400">
              <a:latin typeface="微软雅黑" panose="020B0503020204020204" pitchFamily="34" charset="-12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239729" y="2108317"/>
            <a:ext cx="2681342" cy="29792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24313" y="3530601"/>
            <a:ext cx="476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圆角矩形 17"/>
          <p:cNvSpPr/>
          <p:nvPr/>
        </p:nvSpPr>
        <p:spPr>
          <a:xfrm>
            <a:off x="3202782" y="904876"/>
            <a:ext cx="2207419" cy="67151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zh-CN" altLang="en-US" sz="28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识字方法</a:t>
            </a:r>
            <a:endParaRPr lang="zh-CN" altLang="en-US" sz="28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915841" y="450851"/>
            <a:ext cx="778669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/>
      <p:bldP spid="1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1300162" y="1263650"/>
            <a:ext cx="863204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4800">
                <a:solidFill>
                  <a:srgbClr val="000000"/>
                </a:solidFill>
                <a:latin typeface="Pinyin Adjust" panose="02000500000000000000" pitchFamily="2" charset="0"/>
                <a:ea typeface="宋体" panose="02010600030101010101" pitchFamily="2" charset="-122"/>
              </a:rPr>
              <a:t>bó</a:t>
            </a:r>
            <a:endParaRPr lang="zh-CN" altLang="en-US" sz="4800">
              <a:solidFill>
                <a:srgbClr val="000000"/>
              </a:solidFill>
              <a:latin typeface="Pinyin Adjust" panose="020005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072754" y="5095875"/>
            <a:ext cx="50577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</a:rPr>
              <a:t> 那个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</a:rPr>
              <a:t>单薄</a:t>
            </a:r>
            <a:r>
              <a:rPr lang="zh-CN" altLang="en-US" sz="2400">
                <a:latin typeface="微软雅黑" panose="020B0503020204020204" pitchFamily="34" charset="-122"/>
              </a:rPr>
              <a:t>的女孩</a:t>
            </a:r>
            <a:r>
              <a:rPr lang="en-US" altLang="zh-CN" sz="2400">
                <a:latin typeface="微软雅黑" panose="020B0503020204020204" pitchFamily="34" charset="-122"/>
              </a:rPr>
              <a:t>,</a:t>
            </a:r>
            <a:r>
              <a:rPr lang="zh-CN" altLang="en-US" sz="2400">
                <a:latin typeface="微软雅黑" panose="020B0503020204020204" pitchFamily="34" charset="-122"/>
              </a:rPr>
              <a:t>站在风中直哆嗦。 </a:t>
            </a:r>
            <a:endParaRPr lang="en-US" altLang="zh-CN" sz="2400">
              <a:latin typeface="微软雅黑" panose="020B0503020204020204" pitchFamily="34" charset="-122"/>
            </a:endParaRPr>
          </a:p>
        </p:txBody>
      </p:sp>
      <p:sp>
        <p:nvSpPr>
          <p:cNvPr id="22" name="线形标注 2 21"/>
          <p:cNvSpPr/>
          <p:nvPr/>
        </p:nvSpPr>
        <p:spPr>
          <a:xfrm>
            <a:off x="3036094" y="1682750"/>
            <a:ext cx="2483644" cy="688975"/>
          </a:xfrm>
          <a:prstGeom prst="borderCallout2">
            <a:avLst>
              <a:gd name="adj1" fmla="val 44404"/>
              <a:gd name="adj2" fmla="val -1182"/>
              <a:gd name="adj3" fmla="val 44404"/>
              <a:gd name="adj4" fmla="val -15112"/>
              <a:gd name="adj5" fmla="val 146533"/>
              <a:gd name="adj6" fmla="val -38451"/>
            </a:avLst>
          </a:prstGeom>
          <a:grpFill/>
          <a:ln w="31750">
            <a:solidFill>
              <a:srgbClr val="FF0000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r>
              <a:rPr lang="zh-CN" altLang="en-US" sz="20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不要写成左右结构</a:t>
            </a:r>
            <a:endParaRPr lang="zh-CN" altLang="en-US" sz="200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059906" y="3552825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</a:rPr>
              <a:t>单薄</a:t>
            </a:r>
            <a:endParaRPr lang="zh-CN" altLang="en-US" sz="2400">
              <a:latin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5937592" y="1683197"/>
            <a:ext cx="2318657" cy="382285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Group 12"/>
          <p:cNvGraphicFramePr>
            <a:graphicFrameLocks noGrp="1"/>
          </p:cNvGraphicFramePr>
          <p:nvPr/>
        </p:nvGraphicFramePr>
        <p:xfrm>
          <a:off x="1091803" y="2198688"/>
          <a:ext cx="1110854" cy="1528762"/>
        </p:xfrm>
        <a:graphic>
          <a:graphicData uri="http://schemas.openxmlformats.org/drawingml/2006/table">
            <a:tbl>
              <a:tblPr/>
              <a:tblGrid>
                <a:gridCol w="555427"/>
                <a:gridCol w="555427"/>
              </a:tblGrid>
              <a:tr h="7790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宋体" panose="02010600030101010101" pitchFamily="2" charset="-122"/>
                      </a:endParaRPr>
                    </a:p>
                  </a:txBody>
                  <a:tcPr marL="43518" marR="43518" marT="28962" marB="28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宋体" panose="02010600030101010101" pitchFamily="2" charset="-122"/>
                      </a:endParaRPr>
                    </a:p>
                  </a:txBody>
                  <a:tcPr marL="43518" marR="43518" marT="28962" marB="28962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96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宋体" panose="02010600030101010101" pitchFamily="2" charset="-122"/>
                      </a:endParaRPr>
                    </a:p>
                  </a:txBody>
                  <a:tcPr marL="43518" marR="43518" marT="28962" marB="289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宋体" panose="02010600030101010101" pitchFamily="2" charset="-122"/>
                      </a:endParaRPr>
                    </a:p>
                  </a:txBody>
                  <a:tcPr marL="43518" marR="43518" marT="28962" marB="28962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1119188" y="2100263"/>
            <a:ext cx="1065610" cy="142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8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薄</a:t>
            </a:r>
            <a:endParaRPr lang="zh-CN" altLang="en-US" sz="880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072753" y="2371726"/>
            <a:ext cx="1090613" cy="133032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2000" noProof="1">
              <a:solidFill>
                <a:schemeClr val="accent3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" grpId="0"/>
      <p:bldP spid="14" grpId="0"/>
      <p:bldP spid="18" grpId="0" animBg="1"/>
    </p:bldLst>
  </p:timing>
</p:sld>
</file>

<file path=ppt/tags/tag1.xml><?xml version="1.0" encoding="utf-8"?>
<p:tagLst xmlns:p="http://schemas.openxmlformats.org/presentationml/2006/main">
  <p:tag name="KSO_WM_DOC_GUID" val="{94641974-dcd1-477f-9f28-6d5419e37239}"/>
</p:tagLst>
</file>

<file path=ppt/theme/theme1.xml><?xml version="1.0" encoding="utf-8"?>
<a:theme xmlns:a="http://schemas.openxmlformats.org/drawingml/2006/main" name="第一PPT模板网-WWW.1PPT.COM">
  <a:themeElements>
    <a:clrScheme name="让PPT飞起来丨pptshare.qzone.qq.com 4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3399FF"/>
      </a:accent1>
      <a:accent2>
        <a:srgbClr val="0875F8"/>
      </a:accent2>
      <a:accent3>
        <a:srgbClr val="FFFFFF"/>
      </a:accent3>
      <a:accent4>
        <a:srgbClr val="000000"/>
      </a:accent4>
      <a:accent5>
        <a:srgbClr val="ADCAFF"/>
      </a:accent5>
      <a:accent6>
        <a:srgbClr val="0669E1"/>
      </a:accent6>
      <a:hlink>
        <a:srgbClr val="0E58C4"/>
      </a:hlink>
      <a:folHlink>
        <a:srgbClr val="B2B2B2"/>
      </a:folHlink>
    </a:clrScheme>
    <a:fontScheme name="让PPT飞起来丨pptshare.qzone.qq.co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让PPT飞起来丨pptshare.qzone.qq.com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3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B2B2B2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4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0E58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1048</Words>
  <Application>WPS 演示</Application>
  <PresentationFormat>全屏显示(4:3)</PresentationFormat>
  <Paragraphs>179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Franklin Gothic Medium</vt:lpstr>
      <vt:lpstr>微软雅黑</vt:lpstr>
      <vt:lpstr>Calibri</vt:lpstr>
      <vt:lpstr>楷体</vt:lpstr>
      <vt:lpstr>Pinyin Adjust</vt:lpstr>
      <vt:lpstr>楷体_GB2312</vt:lpstr>
      <vt:lpstr>新宋体</vt:lpstr>
      <vt:lpstr>黑体</vt:lpstr>
      <vt:lpstr>Calibri</vt:lpstr>
      <vt:lpstr>Arial Unicode MS</vt:lpstr>
      <vt:lpstr>Arial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91</cp:revision>
  <dcterms:created xsi:type="dcterms:W3CDTF">2019-01-28T06:44:00Z</dcterms:created>
  <dcterms:modified xsi:type="dcterms:W3CDTF">2019-10-24T09:26:42Z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