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0" r:id="rId1"/>
    <p:sldMasterId id="2147483764" r:id="rId2"/>
  </p:sldMasterIdLst>
  <p:notesMasterIdLst>
    <p:notesMasterId r:id="rId31"/>
  </p:notesMasterIdLst>
  <p:handoutMasterIdLst>
    <p:handoutMasterId r:id="rId32"/>
  </p:handoutMasterIdLst>
  <p:sldIdLst>
    <p:sldId id="744" r:id="rId3"/>
    <p:sldId id="665" r:id="rId4"/>
    <p:sldId id="688" r:id="rId5"/>
    <p:sldId id="689" r:id="rId6"/>
    <p:sldId id="496" r:id="rId7"/>
    <p:sldId id="650" r:id="rId8"/>
    <p:sldId id="717" r:id="rId9"/>
    <p:sldId id="666" r:id="rId10"/>
    <p:sldId id="667" r:id="rId11"/>
    <p:sldId id="669" r:id="rId12"/>
    <p:sldId id="671" r:id="rId13"/>
    <p:sldId id="674" r:id="rId14"/>
    <p:sldId id="673" r:id="rId15"/>
    <p:sldId id="718" r:id="rId16"/>
    <p:sldId id="719" r:id="rId17"/>
    <p:sldId id="679" r:id="rId18"/>
    <p:sldId id="678" r:id="rId19"/>
    <p:sldId id="677" r:id="rId20"/>
    <p:sldId id="676" r:id="rId21"/>
    <p:sldId id="686" r:id="rId22"/>
    <p:sldId id="687" r:id="rId23"/>
    <p:sldId id="663" r:id="rId24"/>
    <p:sldId id="675" r:id="rId25"/>
    <p:sldId id="682" r:id="rId26"/>
    <p:sldId id="516" r:id="rId27"/>
    <p:sldId id="424" r:id="rId28"/>
    <p:sldId id="515" r:id="rId29"/>
    <p:sldId id="745" r:id="rId30"/>
  </p:sldIdLst>
  <p:sldSz cx="9144000" cy="6858000" type="screen4x3"/>
  <p:notesSz cx="7104063" cy="10234613"/>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2268">
          <p15:clr>
            <a:srgbClr val="A4A3A4"/>
          </p15:clr>
        </p15:guide>
        <p15:guide id="2" pos="28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FF"/>
    <a:srgbClr val="9D2CF2"/>
    <a:srgbClr val="0315BD"/>
    <a:srgbClr val="609801"/>
    <a:srgbClr val="E54B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190" autoAdjust="0"/>
  </p:normalViewPr>
  <p:slideViewPr>
    <p:cSldViewPr snapToGrid="0">
      <p:cViewPr>
        <p:scale>
          <a:sx n="100" d="100"/>
          <a:sy n="100" d="100"/>
        </p:scale>
        <p:origin x="-282" y="-264"/>
      </p:cViewPr>
      <p:guideLst>
        <p:guide orient="horz" pos="2268"/>
        <p:guide pos="2836"/>
      </p:guideLst>
    </p:cSldViewPr>
  </p:slideViewPr>
  <p:notesTextViewPr>
    <p:cViewPr>
      <p:scale>
        <a:sx n="1" d="1"/>
        <a:sy n="1" d="1"/>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zh-CN" altLang="en-US"/>
          </a:p>
        </p:txBody>
      </p:sp>
      <p:sp>
        <p:nvSpPr>
          <p:cNvPr id="3" name="日期占位符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pPr/>
              <a:t>2019/8/17</a:t>
            </a:fld>
            <a:endParaRPr lang="zh-CN" altLang="en-US"/>
          </a:p>
        </p:txBody>
      </p:sp>
      <p:sp>
        <p:nvSpPr>
          <p:cNvPr id="4" name="页脚占位符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zh-CN" altLang="en-US"/>
          </a:p>
        </p:txBody>
      </p:sp>
      <p:sp>
        <p:nvSpPr>
          <p:cNvPr id="5" name="灯片编号占位符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val="554814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9288" cy="574675"/>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4168775" y="0"/>
            <a:ext cx="3187700" cy="574675"/>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B5EED589-E935-474E-AF68-5FE802595763}" type="datetimeFigureOut">
              <a:rPr lang="zh-CN" altLang="en-US"/>
              <a:pPr>
                <a:defRPr/>
              </a:pPr>
              <a:t>2019/8/17</a:t>
            </a:fld>
            <a:endParaRPr lang="zh-CN" altLang="en-US"/>
          </a:p>
        </p:txBody>
      </p:sp>
      <p:sp>
        <p:nvSpPr>
          <p:cNvPr id="4" name="幻灯片图像占位符 3"/>
          <p:cNvSpPr>
            <a:spLocks noGrp="1" noRot="1" noChangeAspect="1"/>
          </p:cNvSpPr>
          <p:nvPr>
            <p:ph type="sldImg" idx="2"/>
          </p:nvPr>
        </p:nvSpPr>
        <p:spPr>
          <a:xfrm>
            <a:off x="242888" y="1431925"/>
            <a:ext cx="6872287" cy="3865563"/>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736600" y="5511800"/>
            <a:ext cx="5886450" cy="4511675"/>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10879138"/>
            <a:ext cx="3189288" cy="57467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4168775" y="10879138"/>
            <a:ext cx="3187700" cy="574675"/>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F0359F1A-C7E5-46E8-9212-A6055D3FFCCE}" type="slidenum">
              <a:rPr lang="zh-CN" altLang="en-US"/>
              <a:pPr>
                <a:defRPr/>
              </a:pPr>
              <a:t>‹#›</a:t>
            </a:fld>
            <a:endParaRPr lang="zh-CN" altLang="en-US"/>
          </a:p>
        </p:txBody>
      </p:sp>
    </p:spTree>
    <p:extLst>
      <p:ext uri="{BB962C8B-B14F-4D97-AF65-F5344CB8AC3E}">
        <p14:creationId xmlns:p14="http://schemas.microsoft.com/office/powerpoint/2010/main" val="553453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www.1ppt.com/powerpoint/" TargetMode="External"/><Relationship Id="rId13" Type="http://schemas.openxmlformats.org/officeDocument/2006/relationships/hyperlink" Target="http://www.1ppt.com/jianli/" TargetMode="External"/><Relationship Id="rId18" Type="http://schemas.openxmlformats.org/officeDocument/2006/relationships/hyperlink" Target="http://www.1ppt.com/kejian/meishu/" TargetMode="External"/><Relationship Id="rId3" Type="http://schemas.openxmlformats.org/officeDocument/2006/relationships/hyperlink" Target="http://www.1ppt.com/moban/" TargetMode="External"/><Relationship Id="rId21" Type="http://schemas.openxmlformats.org/officeDocument/2006/relationships/hyperlink" Target="http://www.1ppt.com/kejian/huaxue/" TargetMode="External"/><Relationship Id="rId7" Type="http://schemas.openxmlformats.org/officeDocument/2006/relationships/hyperlink" Target="http://www.1ppt.com/xiazai/" TargetMode="External"/><Relationship Id="rId12" Type="http://schemas.openxmlformats.org/officeDocument/2006/relationships/hyperlink" Target="http://www.1ppt.com/jiaoan/" TargetMode="External"/><Relationship Id="rId17" Type="http://schemas.openxmlformats.org/officeDocument/2006/relationships/hyperlink" Target="http://www.1ppt.com/kejian/yingyu/" TargetMode="External"/><Relationship Id="rId2" Type="http://schemas.openxmlformats.org/officeDocument/2006/relationships/slide" Target="../slides/slide4.xml"/><Relationship Id="rId16" Type="http://schemas.openxmlformats.org/officeDocument/2006/relationships/hyperlink" Target="http://www.1ppt.com/kejian/shuxue/" TargetMode="External"/><Relationship Id="rId20" Type="http://schemas.openxmlformats.org/officeDocument/2006/relationships/hyperlink" Target="http://www.1ppt.com/kejian/wuli/" TargetMode="External"/><Relationship Id="rId1" Type="http://schemas.openxmlformats.org/officeDocument/2006/relationships/notesMaster" Target="../notesMasters/notesMaster1.xml"/><Relationship Id="rId6" Type="http://schemas.openxmlformats.org/officeDocument/2006/relationships/hyperlink" Target="http://www.1ppt.com/tubiao/" TargetMode="External"/><Relationship Id="rId11" Type="http://schemas.openxmlformats.org/officeDocument/2006/relationships/hyperlink" Target="http://www.1ppt.com/shiti/" TargetMode="External"/><Relationship Id="rId24" Type="http://schemas.openxmlformats.org/officeDocument/2006/relationships/hyperlink" Target="http://www.1ppt.com/kejian/lishi/" TargetMode="External"/><Relationship Id="rId5" Type="http://schemas.openxmlformats.org/officeDocument/2006/relationships/hyperlink" Target="http://www.1ppt.com/beijing/" TargetMode="External"/><Relationship Id="rId15" Type="http://schemas.openxmlformats.org/officeDocument/2006/relationships/hyperlink" Target="http://www.1ppt.com/kejian/yuwen/" TargetMode="External"/><Relationship Id="rId23" Type="http://schemas.openxmlformats.org/officeDocument/2006/relationships/hyperlink" Target="http://www.1ppt.com/kejian/dili/" TargetMode="External"/><Relationship Id="rId10" Type="http://schemas.openxmlformats.org/officeDocument/2006/relationships/hyperlink" Target="http://www.1ppt.com/excel/" TargetMode="External"/><Relationship Id="rId19" Type="http://schemas.openxmlformats.org/officeDocument/2006/relationships/hyperlink" Target="http://www.1ppt.com/kejian/kexue/" TargetMode="External"/><Relationship Id="rId4" Type="http://schemas.openxmlformats.org/officeDocument/2006/relationships/hyperlink" Target="http://www.1ppt.com/sucai/" TargetMode="External"/><Relationship Id="rId9" Type="http://schemas.openxmlformats.org/officeDocument/2006/relationships/hyperlink" Target="http://www.1ppt.com/word/" TargetMode="External"/><Relationship Id="rId14" Type="http://schemas.openxmlformats.org/officeDocument/2006/relationships/hyperlink" Target="http://www.1ppt.com/kejian/" TargetMode="External"/><Relationship Id="rId22" Type="http://schemas.openxmlformats.org/officeDocument/2006/relationships/hyperlink" Target="http://www.1ppt.com/kejian/shengwu/"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01725" y="1431925"/>
            <a:ext cx="5154613" cy="3865563"/>
          </a:xfrm>
        </p:spPr>
      </p:sp>
      <p:sp>
        <p:nvSpPr>
          <p:cNvPr id="3" name="备注占位符 2"/>
          <p:cNvSpPr>
            <a:spLocks noGrp="1"/>
          </p:cNvSpPr>
          <p:nvPr>
            <p:ph type="body" idx="1"/>
          </p:nvPr>
        </p:nvSpPr>
        <p:spPr/>
        <p:txBody>
          <a:bodyPr/>
          <a:lstStyle/>
          <a:p>
            <a:r>
              <a:rPr lang="en-US" altLang="zh-CN" sz="1200" dirty="0" smtClean="0">
                <a:solidFill>
                  <a:srgbClr val="EEECE1">
                    <a:lumMod val="25000"/>
                  </a:srgbClr>
                </a:solidFill>
              </a:rPr>
              <a:t>PPT</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3"/>
              </a:rPr>
              <a:t>www.1ppt.com/moban/</a:t>
            </a:r>
            <a:r>
              <a:rPr lang="en-US" altLang="zh-CN" sz="1200" dirty="0" smtClean="0">
                <a:solidFill>
                  <a:srgbClr val="EEECE1">
                    <a:lumMod val="25000"/>
                  </a:srgbClr>
                </a:solidFill>
              </a:rPr>
              <a:t>                  PPT</a:t>
            </a:r>
            <a:r>
              <a:rPr lang="zh-CN" altLang="en-US" sz="1200" dirty="0" smtClean="0">
                <a:solidFill>
                  <a:srgbClr val="EEECE1">
                    <a:lumMod val="25000"/>
                  </a:srgbClr>
                </a:solidFill>
              </a:rPr>
              <a:t>素材：</a:t>
            </a:r>
            <a:r>
              <a:rPr lang="en-US" altLang="zh-CN" sz="1200" dirty="0" smtClean="0">
                <a:solidFill>
                  <a:srgbClr val="EEECE1">
                    <a:lumMod val="25000"/>
                  </a:srgbClr>
                </a:solidFill>
                <a:hlinkClick r:id="rId4"/>
              </a:rPr>
              <a:t>www.1ppt.com/sucai/</a:t>
            </a:r>
            <a:endParaRPr lang="en-US" altLang="zh-CN" sz="1200" dirty="0" smtClean="0">
              <a:solidFill>
                <a:srgbClr val="EEECE1">
                  <a:lumMod val="25000"/>
                </a:srgbClr>
              </a:solidFill>
            </a:endParaRPr>
          </a:p>
          <a:p>
            <a:r>
              <a:rPr lang="en-US" altLang="zh-CN" sz="1200" dirty="0" smtClean="0">
                <a:solidFill>
                  <a:srgbClr val="EEECE1">
                    <a:lumMod val="25000"/>
                  </a:srgbClr>
                </a:solidFill>
              </a:rPr>
              <a:t>PPT</a:t>
            </a:r>
            <a:r>
              <a:rPr lang="zh-CN" altLang="en-US" sz="1200" dirty="0" smtClean="0">
                <a:solidFill>
                  <a:srgbClr val="EEECE1">
                    <a:lumMod val="25000"/>
                  </a:srgbClr>
                </a:solidFill>
              </a:rPr>
              <a:t>背景：</a:t>
            </a:r>
            <a:r>
              <a:rPr lang="en-US" altLang="zh-CN" sz="1200" dirty="0" smtClean="0">
                <a:solidFill>
                  <a:srgbClr val="EEECE1">
                    <a:lumMod val="25000"/>
                  </a:srgbClr>
                </a:solidFill>
                <a:hlinkClick r:id="rId5"/>
              </a:rPr>
              <a:t>www.1ppt.com/beijing/</a:t>
            </a:r>
            <a:r>
              <a:rPr lang="en-US" altLang="zh-CN" sz="1200" dirty="0" smtClean="0">
                <a:solidFill>
                  <a:srgbClr val="EEECE1">
                    <a:lumMod val="25000"/>
                  </a:srgbClr>
                </a:solidFill>
              </a:rPr>
              <a:t>                   PPT</a:t>
            </a:r>
            <a:r>
              <a:rPr lang="zh-CN" altLang="en-US" sz="1200" dirty="0" smtClean="0">
                <a:solidFill>
                  <a:srgbClr val="EEECE1">
                    <a:lumMod val="25000"/>
                  </a:srgbClr>
                </a:solidFill>
              </a:rPr>
              <a:t>图表：</a:t>
            </a:r>
            <a:r>
              <a:rPr lang="en-US" altLang="zh-CN" sz="1200" dirty="0" smtClean="0">
                <a:solidFill>
                  <a:srgbClr val="EEECE1">
                    <a:lumMod val="25000"/>
                  </a:srgbClr>
                </a:solidFill>
                <a:hlinkClick r:id="rId6"/>
              </a:rPr>
              <a:t>www.1ppt.com/tubiao/</a:t>
            </a:r>
            <a:r>
              <a:rPr lang="en-US" altLang="zh-CN" sz="1200" dirty="0" smtClean="0">
                <a:solidFill>
                  <a:srgbClr val="EEECE1">
                    <a:lumMod val="25000"/>
                  </a:srgbClr>
                </a:solidFill>
              </a:rPr>
              <a:t>      </a:t>
            </a:r>
          </a:p>
          <a:p>
            <a:r>
              <a:rPr lang="en-US" altLang="zh-CN" sz="1200" dirty="0" smtClean="0">
                <a:solidFill>
                  <a:srgbClr val="EEECE1">
                    <a:lumMod val="25000"/>
                  </a:srgbClr>
                </a:solidFill>
              </a:rPr>
              <a:t>PPT</a:t>
            </a:r>
            <a:r>
              <a:rPr lang="zh-CN" altLang="en-US" sz="1200" dirty="0" smtClean="0">
                <a:solidFill>
                  <a:srgbClr val="EEECE1">
                    <a:lumMod val="25000"/>
                  </a:srgbClr>
                </a:solidFill>
              </a:rPr>
              <a:t>下载：</a:t>
            </a:r>
            <a:r>
              <a:rPr lang="en-US" altLang="zh-CN" sz="1200" dirty="0" smtClean="0">
                <a:solidFill>
                  <a:srgbClr val="EEECE1">
                    <a:lumMod val="25000"/>
                  </a:srgbClr>
                </a:solidFill>
                <a:hlinkClick r:id="rId7"/>
              </a:rPr>
              <a:t>www.1ppt.com/xiazai/</a:t>
            </a:r>
            <a:r>
              <a:rPr lang="en-US" altLang="zh-CN" sz="1200" dirty="0" smtClean="0">
                <a:solidFill>
                  <a:srgbClr val="EEECE1">
                    <a:lumMod val="25000"/>
                  </a:srgbClr>
                </a:solidFill>
              </a:rPr>
              <a:t>                     PPT</a:t>
            </a:r>
            <a:r>
              <a:rPr lang="zh-CN" altLang="en-US" sz="1200" dirty="0" smtClean="0">
                <a:solidFill>
                  <a:srgbClr val="EEECE1">
                    <a:lumMod val="25000"/>
                  </a:srgbClr>
                </a:solidFill>
              </a:rPr>
              <a:t>教程： </a:t>
            </a:r>
            <a:r>
              <a:rPr lang="en-US" altLang="zh-CN" sz="1200" dirty="0" smtClean="0">
                <a:solidFill>
                  <a:srgbClr val="EEECE1">
                    <a:lumMod val="25000"/>
                  </a:srgbClr>
                </a:solidFill>
                <a:hlinkClick r:id="rId8"/>
              </a:rPr>
              <a:t>www.1ppt.com/powerpoint/</a:t>
            </a:r>
            <a:r>
              <a:rPr lang="en-US" altLang="zh-CN" sz="1200" dirty="0" smtClean="0">
                <a:solidFill>
                  <a:srgbClr val="EEECE1">
                    <a:lumMod val="25000"/>
                  </a:srgbClr>
                </a:solidFill>
              </a:rPr>
              <a:t>      </a:t>
            </a:r>
          </a:p>
          <a:p>
            <a:r>
              <a:rPr lang="en-US" altLang="zh-CN" sz="1200" dirty="0" smtClean="0">
                <a:solidFill>
                  <a:srgbClr val="EEECE1">
                    <a:lumMod val="25000"/>
                  </a:srgbClr>
                </a:solidFill>
              </a:rPr>
              <a:t>Word</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9"/>
              </a:rPr>
              <a:t>www.1ppt.com/word/</a:t>
            </a:r>
            <a:r>
              <a:rPr lang="en-US" altLang="zh-CN" sz="1200" dirty="0" smtClean="0">
                <a:solidFill>
                  <a:srgbClr val="EEECE1">
                    <a:lumMod val="25000"/>
                  </a:srgbClr>
                </a:solidFill>
              </a:rPr>
              <a:t>                    Excel</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10"/>
              </a:rPr>
              <a:t>www.1ppt.com/excel/</a:t>
            </a:r>
            <a:r>
              <a:rPr lang="en-US" altLang="zh-CN" sz="1200" dirty="0" smtClean="0">
                <a:solidFill>
                  <a:srgbClr val="EEECE1">
                    <a:lumMod val="25000"/>
                  </a:srgbClr>
                </a:solidFill>
              </a:rPr>
              <a:t>              </a:t>
            </a:r>
          </a:p>
          <a:p>
            <a:r>
              <a:rPr lang="zh-CN" altLang="en-US" sz="1200" dirty="0" smtClean="0">
                <a:solidFill>
                  <a:srgbClr val="EEECE1">
                    <a:lumMod val="25000"/>
                  </a:srgbClr>
                </a:solidFill>
              </a:rPr>
              <a:t>试卷下载：</a:t>
            </a:r>
            <a:r>
              <a:rPr lang="en-US" altLang="zh-CN" sz="1200" dirty="0" smtClean="0">
                <a:solidFill>
                  <a:srgbClr val="EEECE1">
                    <a:lumMod val="25000"/>
                  </a:srgbClr>
                </a:solidFill>
                <a:hlinkClick r:id="rId11"/>
              </a:rPr>
              <a:t>www.1ppt.com/shiti/</a:t>
            </a:r>
            <a:r>
              <a:rPr lang="en-US" altLang="zh-CN" sz="1200" dirty="0" smtClean="0">
                <a:solidFill>
                  <a:srgbClr val="EEECE1">
                    <a:lumMod val="25000"/>
                  </a:srgbClr>
                </a:solidFill>
              </a:rPr>
              <a:t>                    </a:t>
            </a:r>
            <a:r>
              <a:rPr lang="zh-CN" altLang="en-US" sz="1200" dirty="0" smtClean="0">
                <a:solidFill>
                  <a:srgbClr val="EEECE1">
                    <a:lumMod val="25000"/>
                  </a:srgbClr>
                </a:solidFill>
              </a:rPr>
              <a:t>教案下载：</a:t>
            </a:r>
            <a:r>
              <a:rPr lang="en-US" altLang="zh-CN" sz="1200" dirty="0" smtClean="0">
                <a:solidFill>
                  <a:srgbClr val="EEECE1">
                    <a:lumMod val="25000"/>
                  </a:srgbClr>
                </a:solidFill>
                <a:hlinkClick r:id="rId12"/>
              </a:rPr>
              <a:t>www.1ppt.com/jiaoan/</a:t>
            </a:r>
            <a:r>
              <a:rPr lang="en-US" altLang="zh-CN" sz="1200" dirty="0" smtClean="0">
                <a:solidFill>
                  <a:srgbClr val="EEECE1">
                    <a:lumMod val="25000"/>
                  </a:srgbClr>
                </a:solidFill>
              </a:rPr>
              <a:t>               </a:t>
            </a:r>
          </a:p>
          <a:p>
            <a:r>
              <a:rPr lang="zh-CN" altLang="en-US" sz="1200" dirty="0" smtClean="0">
                <a:solidFill>
                  <a:srgbClr val="EEECE1">
                    <a:lumMod val="25000"/>
                  </a:srgbClr>
                </a:solidFill>
              </a:rPr>
              <a:t>个人简历：</a:t>
            </a:r>
            <a:r>
              <a:rPr lang="en-US" altLang="zh-CN" sz="1200" dirty="0" smtClean="0">
                <a:solidFill>
                  <a:srgbClr val="EEECE1">
                    <a:lumMod val="25000"/>
                  </a:srgbClr>
                </a:solidFill>
                <a:hlinkClick r:id="rId13"/>
              </a:rPr>
              <a:t>www.1ppt.com/jianli/</a:t>
            </a:r>
            <a:r>
              <a:rPr lang="en-US" altLang="zh-CN" sz="1200" dirty="0" smtClean="0">
                <a:solidFill>
                  <a:srgbClr val="EEECE1">
                    <a:lumMod val="25000"/>
                  </a:srgbClr>
                </a:solidFill>
              </a:rPr>
              <a:t>                    PPT</a:t>
            </a:r>
            <a:r>
              <a:rPr lang="zh-CN" altLang="en-US" sz="1200" dirty="0" smtClean="0">
                <a:solidFill>
                  <a:srgbClr val="EEECE1">
                    <a:lumMod val="25000"/>
                  </a:srgbClr>
                </a:solidFill>
              </a:rPr>
              <a:t>课件：</a:t>
            </a:r>
            <a:r>
              <a:rPr lang="en-US" altLang="zh-CN" sz="1200" dirty="0" smtClean="0">
                <a:solidFill>
                  <a:srgbClr val="EEECE1">
                    <a:lumMod val="25000"/>
                  </a:srgbClr>
                </a:solidFill>
                <a:hlinkClick r:id="rId14"/>
              </a:rPr>
              <a:t>www.1ppt.com/kejian/</a:t>
            </a:r>
            <a:r>
              <a:rPr lang="en-US" altLang="zh-CN" sz="1200" dirty="0" smtClean="0">
                <a:solidFill>
                  <a:srgbClr val="EEECE1">
                    <a:lumMod val="25000"/>
                  </a:srgbClr>
                </a:solidFill>
              </a:rPr>
              <a:t> </a:t>
            </a:r>
          </a:p>
          <a:p>
            <a:r>
              <a:rPr lang="zh-CN" altLang="en-US" sz="1200" dirty="0" smtClean="0">
                <a:solidFill>
                  <a:srgbClr val="EEECE1">
                    <a:lumMod val="25000"/>
                  </a:srgbClr>
                </a:solidFill>
              </a:rPr>
              <a:t>语文课件：</a:t>
            </a:r>
            <a:r>
              <a:rPr lang="en-US" altLang="zh-CN" sz="1200" dirty="0" smtClean="0">
                <a:solidFill>
                  <a:srgbClr val="EEECE1">
                    <a:lumMod val="25000"/>
                  </a:srgbClr>
                </a:solidFill>
                <a:hlinkClick r:id="rId15"/>
              </a:rPr>
              <a:t>www.1ppt.com/kejian/yuwen/</a:t>
            </a:r>
            <a:r>
              <a:rPr lang="en-US" altLang="zh-CN" sz="1200" dirty="0" smtClean="0">
                <a:solidFill>
                  <a:srgbClr val="EEECE1">
                    <a:lumMod val="25000"/>
                  </a:srgbClr>
                </a:solidFill>
              </a:rPr>
              <a:t>    </a:t>
            </a:r>
            <a:r>
              <a:rPr lang="zh-CN" altLang="en-US" sz="1200" dirty="0" smtClean="0">
                <a:solidFill>
                  <a:srgbClr val="EEECE1">
                    <a:lumMod val="25000"/>
                  </a:srgbClr>
                </a:solidFill>
              </a:rPr>
              <a:t>数学课件：</a:t>
            </a:r>
            <a:r>
              <a:rPr lang="en-US" altLang="zh-CN" sz="1200" dirty="0" smtClean="0">
                <a:solidFill>
                  <a:srgbClr val="EEECE1">
                    <a:lumMod val="25000"/>
                  </a:srgbClr>
                </a:solidFill>
                <a:hlinkClick r:id="rId16"/>
              </a:rPr>
              <a:t>www.1ppt.com/kejian/shuxue/</a:t>
            </a:r>
            <a:r>
              <a:rPr lang="en-US" altLang="zh-CN" sz="1200" dirty="0" smtClean="0">
                <a:solidFill>
                  <a:srgbClr val="EEECE1">
                    <a:lumMod val="25000"/>
                  </a:srgbClr>
                </a:solidFill>
              </a:rPr>
              <a:t> </a:t>
            </a:r>
          </a:p>
          <a:p>
            <a:r>
              <a:rPr lang="zh-CN" altLang="en-US" sz="1200" dirty="0" smtClean="0">
                <a:solidFill>
                  <a:srgbClr val="EEECE1">
                    <a:lumMod val="25000"/>
                  </a:srgbClr>
                </a:solidFill>
              </a:rPr>
              <a:t>英语课件：</a:t>
            </a:r>
            <a:r>
              <a:rPr lang="en-US" altLang="zh-CN" sz="1200" dirty="0" smtClean="0">
                <a:solidFill>
                  <a:srgbClr val="EEECE1">
                    <a:lumMod val="25000"/>
                  </a:srgbClr>
                </a:solidFill>
                <a:hlinkClick r:id="rId17"/>
              </a:rPr>
              <a:t>www.1ppt.com/kejian/yingyu/</a:t>
            </a:r>
            <a:r>
              <a:rPr lang="en-US" altLang="zh-CN" sz="1200" dirty="0" smtClean="0">
                <a:solidFill>
                  <a:srgbClr val="EEECE1">
                    <a:lumMod val="25000"/>
                  </a:srgbClr>
                </a:solidFill>
              </a:rPr>
              <a:t>    </a:t>
            </a:r>
            <a:r>
              <a:rPr lang="zh-CN" altLang="en-US" sz="1200" dirty="0" smtClean="0">
                <a:solidFill>
                  <a:srgbClr val="EEECE1">
                    <a:lumMod val="25000"/>
                  </a:srgbClr>
                </a:solidFill>
              </a:rPr>
              <a:t>美术课件：</a:t>
            </a:r>
            <a:r>
              <a:rPr lang="en-US" altLang="zh-CN" sz="1200" dirty="0" smtClean="0">
                <a:solidFill>
                  <a:srgbClr val="EEECE1">
                    <a:lumMod val="25000"/>
                  </a:srgbClr>
                </a:solidFill>
                <a:hlinkClick r:id="rId18"/>
              </a:rPr>
              <a:t>www.1ppt.com/kejian/meishu/</a:t>
            </a:r>
            <a:r>
              <a:rPr lang="en-US" altLang="zh-CN" sz="1200" dirty="0" smtClean="0">
                <a:solidFill>
                  <a:srgbClr val="EEECE1">
                    <a:lumMod val="25000"/>
                  </a:srgbClr>
                </a:solidFill>
              </a:rPr>
              <a:t> </a:t>
            </a:r>
          </a:p>
          <a:p>
            <a:r>
              <a:rPr lang="zh-CN" altLang="en-US" sz="1200" dirty="0" smtClean="0">
                <a:solidFill>
                  <a:srgbClr val="EEECE1">
                    <a:lumMod val="25000"/>
                  </a:srgbClr>
                </a:solidFill>
              </a:rPr>
              <a:t>科学课件：</a:t>
            </a:r>
            <a:r>
              <a:rPr lang="en-US" altLang="zh-CN" sz="1200" dirty="0" smtClean="0">
                <a:solidFill>
                  <a:srgbClr val="EEECE1">
                    <a:lumMod val="25000"/>
                  </a:srgbClr>
                </a:solidFill>
                <a:hlinkClick r:id="rId19"/>
              </a:rPr>
              <a:t>www.1ppt.com/kejian/kexue/</a:t>
            </a:r>
            <a:r>
              <a:rPr lang="en-US" altLang="zh-CN" sz="1200" dirty="0" smtClean="0">
                <a:solidFill>
                  <a:srgbClr val="EEECE1">
                    <a:lumMod val="25000"/>
                  </a:srgbClr>
                </a:solidFill>
              </a:rPr>
              <a:t>     </a:t>
            </a:r>
            <a:r>
              <a:rPr lang="zh-CN" altLang="en-US" sz="1200" dirty="0" smtClean="0">
                <a:solidFill>
                  <a:srgbClr val="EEECE1">
                    <a:lumMod val="25000"/>
                  </a:srgbClr>
                </a:solidFill>
              </a:rPr>
              <a:t>物理课件：</a:t>
            </a:r>
            <a:r>
              <a:rPr lang="en-US" altLang="zh-CN" sz="1200" dirty="0" smtClean="0">
                <a:solidFill>
                  <a:srgbClr val="EEECE1">
                    <a:lumMod val="25000"/>
                  </a:srgbClr>
                </a:solidFill>
                <a:hlinkClick r:id="rId20"/>
              </a:rPr>
              <a:t>www.1ppt.com/kejian/wuli/</a:t>
            </a:r>
            <a:r>
              <a:rPr lang="en-US" altLang="zh-CN" sz="1200" dirty="0" smtClean="0">
                <a:solidFill>
                  <a:srgbClr val="EEECE1">
                    <a:lumMod val="25000"/>
                  </a:srgbClr>
                </a:solidFill>
              </a:rPr>
              <a:t> </a:t>
            </a:r>
          </a:p>
          <a:p>
            <a:r>
              <a:rPr lang="zh-CN" altLang="en-US" sz="1200" dirty="0" smtClean="0">
                <a:solidFill>
                  <a:srgbClr val="EEECE1">
                    <a:lumMod val="25000"/>
                  </a:srgbClr>
                </a:solidFill>
              </a:rPr>
              <a:t>化学课件：</a:t>
            </a:r>
            <a:r>
              <a:rPr lang="en-US" altLang="zh-CN" sz="1200" dirty="0" smtClean="0">
                <a:solidFill>
                  <a:srgbClr val="EEECE1">
                    <a:lumMod val="25000"/>
                  </a:srgbClr>
                </a:solidFill>
                <a:hlinkClick r:id="rId21"/>
              </a:rPr>
              <a:t>www.1ppt.com/kejian/huaxue/</a:t>
            </a:r>
            <a:r>
              <a:rPr lang="en-US" altLang="zh-CN" sz="1200" dirty="0" smtClean="0">
                <a:solidFill>
                  <a:srgbClr val="EEECE1">
                    <a:lumMod val="25000"/>
                  </a:srgbClr>
                </a:solidFill>
              </a:rPr>
              <a:t>  </a:t>
            </a:r>
            <a:r>
              <a:rPr lang="zh-CN" altLang="en-US" sz="1200" dirty="0" smtClean="0">
                <a:solidFill>
                  <a:srgbClr val="EEECE1">
                    <a:lumMod val="25000"/>
                  </a:srgbClr>
                </a:solidFill>
              </a:rPr>
              <a:t>生物课件：</a:t>
            </a:r>
            <a:r>
              <a:rPr lang="en-US" altLang="zh-CN" sz="1200" dirty="0" smtClean="0">
                <a:solidFill>
                  <a:srgbClr val="EEECE1">
                    <a:lumMod val="25000"/>
                  </a:srgbClr>
                </a:solidFill>
                <a:hlinkClick r:id="rId22"/>
              </a:rPr>
              <a:t>www.1ppt.com/kejian/shengwu/</a:t>
            </a:r>
            <a:r>
              <a:rPr lang="en-US" altLang="zh-CN" sz="1200" dirty="0" smtClean="0">
                <a:solidFill>
                  <a:srgbClr val="EEECE1">
                    <a:lumMod val="25000"/>
                  </a:srgbClr>
                </a:solidFill>
              </a:rPr>
              <a:t> </a:t>
            </a:r>
          </a:p>
          <a:p>
            <a:r>
              <a:rPr lang="zh-CN" altLang="en-US" sz="1200" dirty="0" smtClean="0">
                <a:solidFill>
                  <a:srgbClr val="EEECE1">
                    <a:lumMod val="25000"/>
                  </a:srgbClr>
                </a:solidFill>
              </a:rPr>
              <a:t>地理课件：</a:t>
            </a:r>
            <a:r>
              <a:rPr lang="en-US" altLang="zh-CN" sz="1200" dirty="0" smtClean="0">
                <a:solidFill>
                  <a:srgbClr val="EEECE1">
                    <a:lumMod val="25000"/>
                  </a:srgbClr>
                </a:solidFill>
                <a:hlinkClick r:id="rId23"/>
              </a:rPr>
              <a:t>www.1ppt.com/kejian/dili/</a:t>
            </a:r>
            <a:r>
              <a:rPr lang="en-US" altLang="zh-CN" sz="1200" dirty="0" smtClean="0">
                <a:solidFill>
                  <a:srgbClr val="EEECE1">
                    <a:lumMod val="25000"/>
                  </a:srgbClr>
                </a:solidFill>
              </a:rPr>
              <a:t>          </a:t>
            </a:r>
            <a:r>
              <a:rPr lang="zh-CN" altLang="en-US" sz="1200" dirty="0" smtClean="0">
                <a:solidFill>
                  <a:srgbClr val="EEECE1">
                    <a:lumMod val="25000"/>
                  </a:srgbClr>
                </a:solidFill>
              </a:rPr>
              <a:t>历史课件：</a:t>
            </a:r>
            <a:r>
              <a:rPr lang="en-US" altLang="zh-CN" sz="1200" dirty="0" smtClean="0">
                <a:solidFill>
                  <a:srgbClr val="EEECE1">
                    <a:lumMod val="25000"/>
                  </a:srgbClr>
                </a:solidFill>
                <a:hlinkClick r:id="rId24"/>
              </a:rPr>
              <a:t>www.1ppt.com/kejian/lishi/</a:t>
            </a:r>
            <a:r>
              <a:rPr lang="en-US" altLang="zh-CN" sz="1200" dirty="0" smtClean="0">
                <a:solidFill>
                  <a:srgbClr val="EEECE1">
                    <a:lumMod val="25000"/>
                  </a:srgbClr>
                </a:solidFill>
              </a:rPr>
              <a:t>  </a:t>
            </a:r>
          </a:p>
          <a:p>
            <a:endParaRPr lang="zh-CN" altLang="en-US" dirty="0"/>
          </a:p>
        </p:txBody>
      </p:sp>
      <p:sp>
        <p:nvSpPr>
          <p:cNvPr id="4" name="灯片编号占位符 3"/>
          <p:cNvSpPr>
            <a:spLocks noGrp="1"/>
          </p:cNvSpPr>
          <p:nvPr>
            <p:ph type="sldNum" sz="quarter" idx="10"/>
          </p:nvPr>
        </p:nvSpPr>
        <p:spPr/>
        <p:txBody>
          <a:bodyPr/>
          <a:lstStyle/>
          <a:p>
            <a:pPr>
              <a:defRPr/>
            </a:pPr>
            <a:fld id="{F0359F1A-C7E5-46E8-9212-A6055D3FFCCE}" type="slidenum">
              <a:rPr lang="zh-CN" altLang="en-US" smtClean="0"/>
              <a:pPr>
                <a:defRPr/>
              </a:pPr>
              <a:t>4</a:t>
            </a:fld>
            <a:endParaRPr lang="zh-CN" altLang="en-US"/>
          </a:p>
        </p:txBody>
      </p:sp>
    </p:spTree>
    <p:extLst>
      <p:ext uri="{BB962C8B-B14F-4D97-AF65-F5344CB8AC3E}">
        <p14:creationId xmlns:p14="http://schemas.microsoft.com/office/powerpoint/2010/main" val="4200482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p:cNvSpPr>
          <p:nvPr>
            <p:ph type="sldImg"/>
          </p:nvPr>
        </p:nvSpPr>
        <p:spPr bwMode="auto">
          <a:xfrm>
            <a:off x="1101725" y="1431925"/>
            <a:ext cx="5154613" cy="3865563"/>
          </a:xfrm>
          <a:noFill/>
          <a:ln>
            <a:solidFill>
              <a:srgbClr val="000000"/>
            </a:solidFill>
            <a:miter lim="800000"/>
          </a:ln>
        </p:spPr>
      </p:sp>
      <p:sp>
        <p:nvSpPr>
          <p:cNvPr id="2048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8435"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ACEEB3EF-3D6D-4CFD-84ED-2557B371B552}" type="slidenum">
              <a:rPr lang="zh-CN" altLang="en-US"/>
              <a:pPr fontAlgn="base">
                <a:spcBef>
                  <a:spcPct val="0"/>
                </a:spcBef>
                <a:spcAft>
                  <a:spcPct val="0"/>
                </a:spcAft>
                <a:defRPr/>
              </a:pPr>
              <a:t>6</a:t>
            </a:fld>
            <a:endParaRPr lang="en-US" altLang="zh-CN"/>
          </a:p>
        </p:txBody>
      </p:sp>
    </p:spTree>
    <p:extLst>
      <p:ext uri="{BB962C8B-B14F-4D97-AF65-F5344CB8AC3E}">
        <p14:creationId xmlns:p14="http://schemas.microsoft.com/office/powerpoint/2010/main" val="4204563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bwMode="auto">
          <a:xfrm>
            <a:off x="1101725" y="1431925"/>
            <a:ext cx="5154613" cy="3865563"/>
          </a:xfrm>
          <a:noFill/>
          <a:ln>
            <a:solidFill>
              <a:srgbClr val="000000"/>
            </a:solidFill>
            <a:miter lim="800000"/>
          </a:ln>
        </p:spPr>
      </p:sp>
      <p:sp>
        <p:nvSpPr>
          <p:cNvPr id="2457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2531"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96FF4E62-5A20-4C78-ABD2-C3F6289A30C4}" type="slidenum">
              <a:rPr lang="zh-CN" altLang="en-US"/>
              <a:pPr fontAlgn="base">
                <a:spcBef>
                  <a:spcPct val="0"/>
                </a:spcBef>
                <a:spcAft>
                  <a:spcPct val="0"/>
                </a:spcAft>
                <a:defRPr/>
              </a:pPr>
              <a:t>8</a:t>
            </a:fld>
            <a:endParaRPr lang="en-US" altLang="zh-CN"/>
          </a:p>
        </p:txBody>
      </p:sp>
    </p:spTree>
    <p:extLst>
      <p:ext uri="{BB962C8B-B14F-4D97-AF65-F5344CB8AC3E}">
        <p14:creationId xmlns:p14="http://schemas.microsoft.com/office/powerpoint/2010/main" val="244997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97C4DDB-F316-4707-863E-64F2BB39E6F0}" type="slidenum">
              <a:rPr lang="zh-CN" altLang="en-US" smtClean="0">
                <a:solidFill>
                  <a:prstClr val="black"/>
                </a:solidFill>
              </a:rPr>
              <a:pPr/>
              <a:t>28</a:t>
            </a:fld>
            <a:endParaRPr lang="zh-CN" altLang="en-US">
              <a:solidFill>
                <a:prstClr val="black"/>
              </a:solidFill>
            </a:endParaRPr>
          </a:p>
        </p:txBody>
      </p:sp>
    </p:spTree>
    <p:extLst>
      <p:ext uri="{BB962C8B-B14F-4D97-AF65-F5344CB8AC3E}">
        <p14:creationId xmlns:p14="http://schemas.microsoft.com/office/powerpoint/2010/main" val="32610964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sz="quarter"/>
          </p:nvPr>
        </p:nvSpPr>
        <p:spPr>
          <a:xfrm>
            <a:off x="685800" y="2130425"/>
            <a:ext cx="7772400" cy="1470025"/>
          </a:xfrm>
        </p:spPr>
        <p:txBody>
          <a:bodyPr/>
          <a:lstStyle>
            <a:lvl1pPr marL="0" indent="0" algn="ctr">
              <a:defRPr sz="4000" b="1"/>
            </a:lvl1pPr>
          </a:lstStyle>
          <a:p>
            <a:pPr lvl="0"/>
            <a:r>
              <a:rPr lang="zh-CN" altLang="en-US" noProof="0" smtClean="0">
                <a:sym typeface="MS PGothic" pitchFamily="34" charset="-128"/>
              </a:rPr>
              <a:t>单击此处编辑母版标题样式</a:t>
            </a:r>
            <a:endParaRPr lang="zh-CN" altLang="en-US" noProof="0" smtClean="0">
              <a:sym typeface="MS PGothic" pitchFamily="34" charset="-128"/>
            </a:endParaRPr>
          </a:p>
        </p:txBody>
      </p:sp>
      <p:sp>
        <p:nvSpPr>
          <p:cNvPr id="7171" name="Rectangle 3"/>
          <p:cNvSpPr>
            <a:spLocks noGrp="1" noChangeArrowheads="1"/>
          </p:cNvSpPr>
          <p:nvPr>
            <p:ph type="subTitle" sz="quarter" idx="1"/>
          </p:nvPr>
        </p:nvSpPr>
        <p:spPr>
          <a:xfrm>
            <a:off x="1371600" y="3886200"/>
            <a:ext cx="6400800" cy="1090613"/>
          </a:xfrm>
        </p:spPr>
        <p:txBody>
          <a:bodyPr/>
          <a:lstStyle>
            <a:lvl1pPr marL="0" indent="0" algn="ctr">
              <a:buFont typeface="Arial" charset="0"/>
              <a:buNone/>
              <a:defRPr sz="3200"/>
            </a:lvl1pPr>
          </a:lstStyle>
          <a:p>
            <a:pPr lvl="0"/>
            <a:r>
              <a:rPr lang="zh-CN" altLang="en-US" noProof="0" smtClean="0">
                <a:sym typeface="MS PGothic" pitchFamily="34" charset="-128"/>
              </a:rPr>
              <a:t>单击此处编辑母版副标题样式</a:t>
            </a:r>
            <a:endParaRPr lang="zh-CN" altLang="en-US" noProof="0" smtClean="0">
              <a:sym typeface="MS PGothic" pitchFamily="34" charset="-128"/>
            </a:endParaRPr>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679883452"/>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57949397"/>
      </p:ext>
    </p:extLst>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zh-CN" altLang="en-US">
              <a:solidFill>
                <a:prstClr val="black">
                  <a:tint val="75000"/>
                </a:prstClr>
              </a:solidFill>
            </a:endParaRPr>
          </a:p>
        </p:txBody>
      </p:sp>
      <p:sp>
        <p:nvSpPr>
          <p:cNvPr id="3"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zh-CN" altLang="en-US">
              <a:solidFill>
                <a:prstClr val="black">
                  <a:tint val="75000"/>
                </a:prstClr>
              </a:solidFill>
            </a:endParaRPr>
          </a:p>
        </p:txBody>
      </p:sp>
      <p:sp>
        <p:nvSpPr>
          <p:cNvPr id="4"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090BB143-F07B-403C-8D00-154D5F569063}" type="slidenum">
              <a:rPr altLang="en-US"/>
              <a:pPr>
                <a:defRPr/>
              </a:pPr>
              <a:t>‹#›</a:t>
            </a:fld>
            <a:endParaRPr lang="zh-CN" altLang="en-US"/>
          </a:p>
        </p:txBody>
      </p:sp>
    </p:spTree>
    <p:extLst>
      <p:ext uri="{BB962C8B-B14F-4D97-AF65-F5344CB8AC3E}">
        <p14:creationId xmlns:p14="http://schemas.microsoft.com/office/powerpoint/2010/main" val="2990540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zh-CN" altLang="en-US">
              <a:solidFill>
                <a:prstClr val="black">
                  <a:tint val="75000"/>
                </a:prstClr>
              </a:solidFill>
            </a:endParaRPr>
          </a:p>
        </p:txBody>
      </p:sp>
      <p:sp>
        <p:nvSpPr>
          <p:cNvPr id="3" name="页脚占位符 2"/>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zh-CN" altLang="en-US">
              <a:solidFill>
                <a:prstClr val="black">
                  <a:tint val="75000"/>
                </a:prstClr>
              </a:solidFill>
            </a:endParaRPr>
          </a:p>
        </p:txBody>
      </p:sp>
      <p:sp>
        <p:nvSpPr>
          <p:cNvPr id="4" name="灯片编号占位符 3"/>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DFFA9F29-6FE1-4904-B316-1B2CC59A66BD}" type="slidenum">
              <a:rPr altLang="en-US"/>
              <a:pPr>
                <a:defRPr/>
              </a:pPr>
              <a:t>‹#›</a:t>
            </a:fld>
            <a:endParaRPr lang="zh-CN" altLang="en-US"/>
          </a:p>
        </p:txBody>
      </p:sp>
    </p:spTree>
    <p:extLst>
      <p:ext uri="{BB962C8B-B14F-4D97-AF65-F5344CB8AC3E}">
        <p14:creationId xmlns:p14="http://schemas.microsoft.com/office/powerpoint/2010/main" val="2368237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2019/8/17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12278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2019/8/17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1164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2019/8/17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23014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2019/8/17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58848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2019/8/17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43300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2019/8/17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72502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341282911"/>
      </p:ext>
    </p:extLst>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2019/8/17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0305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2019/8/17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9445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2019/8/17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864978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2019/8/17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4077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2019/8/17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12862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2368950498"/>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366348225"/>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8" name="矩形 7"/>
          <p:cNvSpPr/>
          <p:nvPr userDrawn="1"/>
        </p:nvSpPr>
        <p:spPr>
          <a:xfrm>
            <a:off x="5337869" y="1799965"/>
            <a:ext cx="735006" cy="241289"/>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latin typeface="Calibri"/>
                <a:ea typeface="宋体"/>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a:ea typeface="宋体"/>
                <a:cs typeface="+mn-cs"/>
              </a:rPr>
              <a:t>模板：</a:t>
            </a:r>
            <a:r>
              <a:rPr kumimoji="0" lang="en-US" altLang="zh-CN" sz="100" b="0" i="0" u="none" strike="noStrike" kern="0" cap="none" spc="0" normalizeH="0" baseline="0" noProof="0" dirty="0">
                <a:ln>
                  <a:noFill/>
                </a:ln>
                <a:solidFill>
                  <a:sysClr val="window" lastClr="FFFFFF"/>
                </a:solidFill>
                <a:effectLst/>
                <a:uLnTx/>
                <a:uFillTx/>
                <a:latin typeface="Calibri"/>
                <a:ea typeface="宋体"/>
                <a:cs typeface="+mn-cs"/>
              </a:rPr>
              <a:t>www.1ppt.com/moban/                  PPT</a:t>
            </a:r>
            <a:r>
              <a:rPr kumimoji="0" lang="zh-CN" altLang="en-US" sz="100" b="0" i="0" u="none" strike="noStrike" kern="0" cap="none" spc="0" normalizeH="0" baseline="0" noProof="0" dirty="0">
                <a:ln>
                  <a:noFill/>
                </a:ln>
                <a:solidFill>
                  <a:sysClr val="window" lastClr="FFFFFF"/>
                </a:solidFill>
                <a:effectLst/>
                <a:uLnTx/>
                <a:uFillTx/>
                <a:latin typeface="Calibri"/>
                <a:ea typeface="宋体"/>
                <a:cs typeface="+mn-cs"/>
              </a:rPr>
              <a:t>素材：</a:t>
            </a:r>
            <a:r>
              <a:rPr kumimoji="0" lang="en-US" altLang="zh-CN" sz="100" b="0" i="0" u="none" strike="noStrike" kern="0" cap="none" spc="0" normalizeH="0" baseline="0" noProof="0" dirty="0">
                <a:ln>
                  <a:noFill/>
                </a:ln>
                <a:solidFill>
                  <a:sysClr val="window" lastClr="FFFFFF"/>
                </a:solidFill>
                <a:effectLst/>
                <a:uLnTx/>
                <a:uFillTx/>
                <a:latin typeface="Calibri"/>
                <a:ea typeface="宋体"/>
                <a:cs typeface="+mn-cs"/>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latin typeface="Calibri"/>
                <a:ea typeface="宋体"/>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a:ea typeface="宋体"/>
                <a:cs typeface="+mn-cs"/>
              </a:rPr>
              <a:t>背景：</a:t>
            </a:r>
            <a:r>
              <a:rPr kumimoji="0" lang="en-US" altLang="zh-CN" sz="100" b="0" i="0" u="none" strike="noStrike" kern="0" cap="none" spc="0" normalizeH="0" baseline="0" noProof="0" dirty="0">
                <a:ln>
                  <a:noFill/>
                </a:ln>
                <a:solidFill>
                  <a:sysClr val="window" lastClr="FFFFFF"/>
                </a:solidFill>
                <a:effectLst/>
                <a:uLnTx/>
                <a:uFillTx/>
                <a:latin typeface="Calibri"/>
                <a:ea typeface="宋体"/>
                <a:cs typeface="+mn-cs"/>
              </a:rPr>
              <a:t>www.1ppt.com/beijing/                   PPT</a:t>
            </a:r>
            <a:r>
              <a:rPr kumimoji="0" lang="zh-CN" altLang="en-US" sz="100" b="0" i="0" u="none" strike="noStrike" kern="0" cap="none" spc="0" normalizeH="0" baseline="0" noProof="0" dirty="0">
                <a:ln>
                  <a:noFill/>
                </a:ln>
                <a:solidFill>
                  <a:sysClr val="window" lastClr="FFFFFF"/>
                </a:solidFill>
                <a:effectLst/>
                <a:uLnTx/>
                <a:uFillTx/>
                <a:latin typeface="Calibri"/>
                <a:ea typeface="宋体"/>
                <a:cs typeface="+mn-cs"/>
              </a:rPr>
              <a:t>图表：</a:t>
            </a:r>
            <a:r>
              <a:rPr kumimoji="0" lang="en-US" altLang="zh-CN" sz="100" b="0" i="0" u="none" strike="noStrike" kern="0" cap="none" spc="0" normalizeH="0" baseline="0" noProof="0" dirty="0">
                <a:ln>
                  <a:noFill/>
                </a:ln>
                <a:solidFill>
                  <a:sysClr val="window" lastClr="FFFFFF"/>
                </a:solidFill>
                <a:effectLst/>
                <a:uLnTx/>
                <a:uFillTx/>
                <a:latin typeface="Calibri"/>
                <a:ea typeface="宋体"/>
                <a:cs typeface="+mn-cs"/>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latin typeface="Calibri"/>
                <a:ea typeface="宋体"/>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a:ea typeface="宋体"/>
                <a:cs typeface="+mn-cs"/>
              </a:rPr>
              <a:t>下载：</a:t>
            </a:r>
            <a:r>
              <a:rPr kumimoji="0" lang="en-US" altLang="zh-CN" sz="100" b="0" i="0" u="none" strike="noStrike" kern="0" cap="none" spc="0" normalizeH="0" baseline="0" noProof="0" dirty="0">
                <a:ln>
                  <a:noFill/>
                </a:ln>
                <a:solidFill>
                  <a:sysClr val="window" lastClr="FFFFFF"/>
                </a:solidFill>
                <a:effectLst/>
                <a:uLnTx/>
                <a:uFillTx/>
                <a:latin typeface="Calibri"/>
                <a:ea typeface="宋体"/>
                <a:cs typeface="+mn-cs"/>
              </a:rPr>
              <a:t>www.1ppt.com/xiazai/                     PPT</a:t>
            </a:r>
            <a:r>
              <a:rPr kumimoji="0" lang="zh-CN" altLang="en-US" sz="100" b="0" i="0" u="none" strike="noStrike" kern="0" cap="none" spc="0" normalizeH="0" baseline="0" noProof="0" dirty="0">
                <a:ln>
                  <a:noFill/>
                </a:ln>
                <a:solidFill>
                  <a:sysClr val="window" lastClr="FFFFFF"/>
                </a:solidFill>
                <a:effectLst/>
                <a:uLnTx/>
                <a:uFillTx/>
                <a:latin typeface="Calibri"/>
                <a:ea typeface="宋体"/>
                <a:cs typeface="+mn-cs"/>
              </a:rPr>
              <a:t>教程： </a:t>
            </a:r>
            <a:r>
              <a:rPr kumimoji="0" lang="en-US" altLang="zh-CN" sz="100" b="0" i="0" u="none" strike="noStrike" kern="0" cap="none" spc="0" normalizeH="0" baseline="0" noProof="0" dirty="0">
                <a:ln>
                  <a:noFill/>
                </a:ln>
                <a:solidFill>
                  <a:sysClr val="window" lastClr="FFFFFF"/>
                </a:solidFill>
                <a:effectLst/>
                <a:uLnTx/>
                <a:uFillTx/>
                <a:latin typeface="Calibri"/>
                <a:ea typeface="宋体"/>
                <a:cs typeface="+mn-cs"/>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latin typeface="Calibri"/>
                <a:ea typeface="宋体"/>
                <a:cs typeface="+mn-cs"/>
              </a:rPr>
              <a:t>资料下载：</a:t>
            </a:r>
            <a:r>
              <a:rPr kumimoji="0" lang="en-US" altLang="zh-CN" sz="100" b="0" i="0" u="none" strike="noStrike" kern="0" cap="none" spc="0" normalizeH="0" baseline="0" noProof="0" dirty="0">
                <a:ln>
                  <a:noFill/>
                </a:ln>
                <a:solidFill>
                  <a:sysClr val="window" lastClr="FFFFFF"/>
                </a:solidFill>
                <a:effectLst/>
                <a:uLnTx/>
                <a:uFillTx/>
                <a:latin typeface="Calibri"/>
                <a:ea typeface="宋体"/>
                <a:cs typeface="+mn-cs"/>
              </a:rPr>
              <a:t>www.1ppt.com/ziliao/                   </a:t>
            </a:r>
            <a:r>
              <a:rPr kumimoji="0" lang="zh-CN" altLang="en-US" sz="100" b="0" i="0" u="none" strike="noStrike" kern="0" cap="none" spc="0" normalizeH="0" baseline="0" noProof="0" dirty="0">
                <a:ln>
                  <a:noFill/>
                </a:ln>
                <a:solidFill>
                  <a:sysClr val="window" lastClr="FFFFFF"/>
                </a:solidFill>
                <a:effectLst/>
                <a:uLnTx/>
                <a:uFillTx/>
                <a:latin typeface="Calibri"/>
                <a:ea typeface="宋体"/>
                <a:cs typeface="+mn-cs"/>
              </a:rPr>
              <a:t>范文下载：</a:t>
            </a:r>
            <a:r>
              <a:rPr kumimoji="0" lang="en-US" altLang="zh-CN" sz="100" b="0" i="0" u="none" strike="noStrike" kern="0" cap="none" spc="0" normalizeH="0" baseline="0" noProof="0" dirty="0">
                <a:ln>
                  <a:noFill/>
                </a:ln>
                <a:solidFill>
                  <a:sysClr val="window" lastClr="FFFFFF"/>
                </a:solidFill>
                <a:effectLst/>
                <a:uLnTx/>
                <a:uFillTx/>
                <a:latin typeface="Calibri"/>
                <a:ea typeface="宋体"/>
                <a:cs typeface="+mn-cs"/>
              </a:rPr>
              <a:t>www.1ppt.com/fanwen/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latin typeface="Calibri"/>
                <a:ea typeface="宋体"/>
                <a:cs typeface="+mn-cs"/>
              </a:rPr>
              <a:t>试卷下载：</a:t>
            </a:r>
            <a:r>
              <a:rPr kumimoji="0" lang="en-US" altLang="zh-CN" sz="100" b="0" i="0" u="none" strike="noStrike" kern="0" cap="none" spc="0" normalizeH="0" baseline="0" noProof="0" dirty="0">
                <a:ln>
                  <a:noFill/>
                </a:ln>
                <a:solidFill>
                  <a:sysClr val="window" lastClr="FFFFFF"/>
                </a:solidFill>
                <a:effectLst/>
                <a:uLnTx/>
                <a:uFillTx/>
                <a:latin typeface="Calibri"/>
                <a:ea typeface="宋体"/>
                <a:cs typeface="+mn-cs"/>
              </a:rPr>
              <a:t>www.1ppt.com/shiti/                     </a:t>
            </a:r>
            <a:r>
              <a:rPr kumimoji="0" lang="zh-CN" altLang="en-US" sz="100" b="0" i="0" u="none" strike="noStrike" kern="0" cap="none" spc="0" normalizeH="0" baseline="0" noProof="0" dirty="0">
                <a:ln>
                  <a:noFill/>
                </a:ln>
                <a:solidFill>
                  <a:sysClr val="window" lastClr="FFFFFF"/>
                </a:solidFill>
                <a:effectLst/>
                <a:uLnTx/>
                <a:uFillTx/>
                <a:latin typeface="Calibri"/>
                <a:ea typeface="宋体"/>
                <a:cs typeface="+mn-cs"/>
              </a:rPr>
              <a:t>教案下载：</a:t>
            </a:r>
            <a:r>
              <a:rPr kumimoji="0" lang="en-US" altLang="zh-CN" sz="100" b="0" i="0" u="none" strike="noStrike" kern="0" cap="none" spc="0" normalizeH="0" baseline="0" noProof="0" dirty="0">
                <a:ln>
                  <a:noFill/>
                </a:ln>
                <a:solidFill>
                  <a:sysClr val="window" lastClr="FFFFFF"/>
                </a:solidFill>
                <a:effectLst/>
                <a:uLnTx/>
                <a:uFillTx/>
                <a:latin typeface="Calibri"/>
                <a:ea typeface="宋体"/>
                <a:cs typeface="+mn-cs"/>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latin typeface="Calibri"/>
                <a:ea typeface="宋体"/>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a:ea typeface="宋体"/>
                <a:cs typeface="+mn-cs"/>
              </a:rPr>
              <a:t>论坛：</a:t>
            </a:r>
            <a:r>
              <a:rPr kumimoji="0" lang="en-US" altLang="zh-CN" sz="100" b="0" i="0" u="none" strike="noStrike" kern="0" cap="none" spc="0" normalizeH="0" baseline="0" noProof="0" dirty="0">
                <a:ln>
                  <a:noFill/>
                </a:ln>
                <a:solidFill>
                  <a:sysClr val="window" lastClr="FFFFFF"/>
                </a:solidFill>
                <a:effectLst/>
                <a:uLnTx/>
                <a:uFillTx/>
                <a:latin typeface="Calibri"/>
                <a:ea typeface="宋体"/>
                <a:cs typeface="+mn-cs"/>
              </a:rPr>
              <a:t>www.1ppt.cn                                     PPT</a:t>
            </a:r>
            <a:r>
              <a:rPr kumimoji="0" lang="zh-CN" altLang="en-US" sz="100" b="0" i="0" u="none" strike="noStrike" kern="0" cap="none" spc="0" normalizeH="0" baseline="0" noProof="0" dirty="0">
                <a:ln>
                  <a:noFill/>
                </a:ln>
                <a:solidFill>
                  <a:sysClr val="window" lastClr="FFFFFF"/>
                </a:solidFill>
                <a:effectLst/>
                <a:uLnTx/>
                <a:uFillTx/>
                <a:latin typeface="Calibri"/>
                <a:ea typeface="宋体"/>
                <a:cs typeface="+mn-cs"/>
              </a:rPr>
              <a:t>课件：</a:t>
            </a:r>
            <a:r>
              <a:rPr kumimoji="0" lang="en-US" altLang="zh-CN" sz="100" b="0" i="0" u="none" strike="noStrike" kern="0" cap="none" spc="0" normalizeH="0" baseline="0" noProof="0" dirty="0">
                <a:ln>
                  <a:noFill/>
                </a:ln>
                <a:solidFill>
                  <a:sysClr val="window" lastClr="FFFFFF"/>
                </a:solidFill>
                <a:effectLst/>
                <a:uLnTx/>
                <a:uFillTx/>
                <a:latin typeface="Calibri"/>
                <a:ea typeface="宋体"/>
                <a:cs typeface="+mn-cs"/>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latin typeface="Calibri"/>
                <a:ea typeface="宋体"/>
                <a:cs typeface="+mn-cs"/>
              </a:rPr>
              <a:t>语文课件：</a:t>
            </a:r>
            <a:r>
              <a:rPr kumimoji="0" lang="en-US" altLang="zh-CN" sz="100" b="0" i="0" u="none" strike="noStrike" kern="0" cap="none" spc="0" normalizeH="0" baseline="0" noProof="0" dirty="0">
                <a:ln>
                  <a:noFill/>
                </a:ln>
                <a:solidFill>
                  <a:sysClr val="window" lastClr="FFFFFF"/>
                </a:solidFill>
                <a:effectLst/>
                <a:uLnTx/>
                <a:uFillTx/>
                <a:latin typeface="Calibri"/>
                <a:ea typeface="宋体"/>
                <a:cs typeface="+mn-cs"/>
              </a:rPr>
              <a:t>www.1ppt.com/kejian/yuwen/    </a:t>
            </a:r>
            <a:r>
              <a:rPr kumimoji="0" lang="zh-CN" altLang="en-US" sz="100" b="0" i="0" u="none" strike="noStrike" kern="0" cap="none" spc="0" normalizeH="0" baseline="0" noProof="0" dirty="0">
                <a:ln>
                  <a:noFill/>
                </a:ln>
                <a:solidFill>
                  <a:sysClr val="window" lastClr="FFFFFF"/>
                </a:solidFill>
                <a:effectLst/>
                <a:uLnTx/>
                <a:uFillTx/>
                <a:latin typeface="Calibri"/>
                <a:ea typeface="宋体"/>
                <a:cs typeface="+mn-cs"/>
              </a:rPr>
              <a:t>数学课件：</a:t>
            </a:r>
            <a:r>
              <a:rPr kumimoji="0" lang="en-US" altLang="zh-CN" sz="100" b="0" i="0" u="none" strike="noStrike" kern="0" cap="none" spc="0" normalizeH="0" baseline="0" noProof="0" dirty="0">
                <a:ln>
                  <a:noFill/>
                </a:ln>
                <a:solidFill>
                  <a:sysClr val="window" lastClr="FFFFFF"/>
                </a:solidFill>
                <a:effectLst/>
                <a:uLnTx/>
                <a:uFillTx/>
                <a:latin typeface="Calibri"/>
                <a:ea typeface="宋体"/>
                <a:cs typeface="+mn-cs"/>
              </a:rPr>
              <a:t>www.1ppt.com/kejian/shuxue/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latin typeface="Calibri"/>
                <a:ea typeface="宋体"/>
                <a:cs typeface="+mn-cs"/>
              </a:rPr>
              <a:t>英语课件：</a:t>
            </a:r>
            <a:r>
              <a:rPr kumimoji="0" lang="en-US" altLang="zh-CN" sz="100" b="0" i="0" u="none" strike="noStrike" kern="0" cap="none" spc="0" normalizeH="0" baseline="0" noProof="0" dirty="0">
                <a:ln>
                  <a:noFill/>
                </a:ln>
                <a:solidFill>
                  <a:sysClr val="window" lastClr="FFFFFF"/>
                </a:solidFill>
                <a:effectLst/>
                <a:uLnTx/>
                <a:uFillTx/>
                <a:latin typeface="Calibri"/>
                <a:ea typeface="宋体"/>
                <a:cs typeface="+mn-cs"/>
              </a:rPr>
              <a:t>www.1ppt.com/kejian/yingyu/    </a:t>
            </a:r>
            <a:r>
              <a:rPr kumimoji="0" lang="zh-CN" altLang="en-US" sz="100" b="0" i="0" u="none" strike="noStrike" kern="0" cap="none" spc="0" normalizeH="0" baseline="0" noProof="0" dirty="0">
                <a:ln>
                  <a:noFill/>
                </a:ln>
                <a:solidFill>
                  <a:sysClr val="window" lastClr="FFFFFF"/>
                </a:solidFill>
                <a:effectLst/>
                <a:uLnTx/>
                <a:uFillTx/>
                <a:latin typeface="Calibri"/>
                <a:ea typeface="宋体"/>
                <a:cs typeface="+mn-cs"/>
              </a:rPr>
              <a:t>美术课件：</a:t>
            </a:r>
            <a:r>
              <a:rPr kumimoji="0" lang="en-US" altLang="zh-CN" sz="100" b="0" i="0" u="none" strike="noStrike" kern="0" cap="none" spc="0" normalizeH="0" baseline="0" noProof="0" dirty="0">
                <a:ln>
                  <a:noFill/>
                </a:ln>
                <a:solidFill>
                  <a:sysClr val="window" lastClr="FFFFFF"/>
                </a:solidFill>
                <a:effectLst/>
                <a:uLnTx/>
                <a:uFillTx/>
                <a:latin typeface="Calibri"/>
                <a:ea typeface="宋体"/>
                <a:cs typeface="+mn-cs"/>
              </a:rPr>
              <a:t>www.1ppt.com/kejian/meishu/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latin typeface="Calibri"/>
                <a:ea typeface="宋体"/>
                <a:cs typeface="+mn-cs"/>
              </a:rPr>
              <a:t>科学课件：</a:t>
            </a:r>
            <a:r>
              <a:rPr kumimoji="0" lang="en-US" altLang="zh-CN" sz="100" b="0" i="0" u="none" strike="noStrike" kern="0" cap="none" spc="0" normalizeH="0" baseline="0" noProof="0" dirty="0">
                <a:ln>
                  <a:noFill/>
                </a:ln>
                <a:solidFill>
                  <a:sysClr val="window" lastClr="FFFFFF"/>
                </a:solidFill>
                <a:effectLst/>
                <a:uLnTx/>
                <a:uFillTx/>
                <a:latin typeface="Calibri"/>
                <a:ea typeface="宋体"/>
                <a:cs typeface="+mn-cs"/>
              </a:rPr>
              <a:t>www.1ppt.com/kejian/kexue/     </a:t>
            </a:r>
            <a:r>
              <a:rPr kumimoji="0" lang="zh-CN" altLang="en-US" sz="100" b="0" i="0" u="none" strike="noStrike" kern="0" cap="none" spc="0" normalizeH="0" baseline="0" noProof="0" dirty="0">
                <a:ln>
                  <a:noFill/>
                </a:ln>
                <a:solidFill>
                  <a:sysClr val="window" lastClr="FFFFFF"/>
                </a:solidFill>
                <a:effectLst/>
                <a:uLnTx/>
                <a:uFillTx/>
                <a:latin typeface="Calibri"/>
                <a:ea typeface="宋体"/>
                <a:cs typeface="+mn-cs"/>
              </a:rPr>
              <a:t>物理课件：</a:t>
            </a:r>
            <a:r>
              <a:rPr kumimoji="0" lang="en-US" altLang="zh-CN" sz="100" b="0" i="0" u="none" strike="noStrike" kern="0" cap="none" spc="0" normalizeH="0" baseline="0" noProof="0" dirty="0">
                <a:ln>
                  <a:noFill/>
                </a:ln>
                <a:solidFill>
                  <a:sysClr val="window" lastClr="FFFFFF"/>
                </a:solidFill>
                <a:effectLst/>
                <a:uLnTx/>
                <a:uFillTx/>
                <a:latin typeface="Calibri"/>
                <a:ea typeface="宋体"/>
                <a:cs typeface="+mn-cs"/>
              </a:rPr>
              <a:t>www.1ppt.com/kejian/wuli/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latin typeface="Calibri"/>
                <a:ea typeface="宋体"/>
                <a:cs typeface="+mn-cs"/>
              </a:rPr>
              <a:t>化学课件：</a:t>
            </a:r>
            <a:r>
              <a:rPr kumimoji="0" lang="en-US" altLang="zh-CN" sz="100" b="0" i="0" u="none" strike="noStrike" kern="0" cap="none" spc="0" normalizeH="0" baseline="0" noProof="0" dirty="0">
                <a:ln>
                  <a:noFill/>
                </a:ln>
                <a:solidFill>
                  <a:sysClr val="window" lastClr="FFFFFF"/>
                </a:solidFill>
                <a:effectLst/>
                <a:uLnTx/>
                <a:uFillTx/>
                <a:latin typeface="Calibri"/>
                <a:ea typeface="宋体"/>
                <a:cs typeface="+mn-cs"/>
              </a:rPr>
              <a:t>www.1ppt.com/kejian/huaxue/  </a:t>
            </a:r>
            <a:r>
              <a:rPr kumimoji="0" lang="zh-CN" altLang="en-US" sz="100" b="0" i="0" u="none" strike="noStrike" kern="0" cap="none" spc="0" normalizeH="0" baseline="0" noProof="0" dirty="0">
                <a:ln>
                  <a:noFill/>
                </a:ln>
                <a:solidFill>
                  <a:sysClr val="window" lastClr="FFFFFF"/>
                </a:solidFill>
                <a:effectLst/>
                <a:uLnTx/>
                <a:uFillTx/>
                <a:latin typeface="Calibri"/>
                <a:ea typeface="宋体"/>
                <a:cs typeface="+mn-cs"/>
              </a:rPr>
              <a:t>生物课件：</a:t>
            </a:r>
            <a:r>
              <a:rPr kumimoji="0" lang="en-US" altLang="zh-CN" sz="100" b="0" i="0" u="none" strike="noStrike" kern="0" cap="none" spc="0" normalizeH="0" baseline="0" noProof="0" dirty="0">
                <a:ln>
                  <a:noFill/>
                </a:ln>
                <a:solidFill>
                  <a:sysClr val="window" lastClr="FFFFFF"/>
                </a:solidFill>
                <a:effectLst/>
                <a:uLnTx/>
                <a:uFillTx/>
                <a:latin typeface="Calibri"/>
                <a:ea typeface="宋体"/>
                <a:cs typeface="+mn-cs"/>
              </a:rPr>
              <a:t>www.1ppt.com/kejian/shengwu/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latin typeface="Calibri"/>
                <a:ea typeface="宋体"/>
                <a:cs typeface="+mn-cs"/>
              </a:rPr>
              <a:t>地理课件：</a:t>
            </a:r>
            <a:r>
              <a:rPr kumimoji="0" lang="en-US" altLang="zh-CN" sz="100" b="0" i="0" u="none" strike="noStrike" kern="0" cap="none" spc="0" normalizeH="0" baseline="0" noProof="0" dirty="0">
                <a:ln>
                  <a:noFill/>
                </a:ln>
                <a:solidFill>
                  <a:sysClr val="window" lastClr="FFFFFF"/>
                </a:solidFill>
                <a:effectLst/>
                <a:uLnTx/>
                <a:uFillTx/>
                <a:latin typeface="Calibri"/>
                <a:ea typeface="宋体"/>
                <a:cs typeface="+mn-cs"/>
              </a:rPr>
              <a:t>www.1ppt.com/kejian/dili/          </a:t>
            </a:r>
            <a:r>
              <a:rPr kumimoji="0" lang="zh-CN" altLang="en-US" sz="100" b="0" i="0" u="none" strike="noStrike" kern="0" cap="none" spc="0" normalizeH="0" baseline="0" noProof="0" dirty="0">
                <a:ln>
                  <a:noFill/>
                </a:ln>
                <a:solidFill>
                  <a:sysClr val="window" lastClr="FFFFFF"/>
                </a:solidFill>
                <a:effectLst/>
                <a:uLnTx/>
                <a:uFillTx/>
                <a:latin typeface="Calibri"/>
                <a:ea typeface="宋体"/>
                <a:cs typeface="+mn-cs"/>
              </a:rPr>
              <a:t>历史课件：</a:t>
            </a:r>
            <a:r>
              <a:rPr kumimoji="0" lang="en-US" altLang="zh-CN" sz="100" b="0" i="0" u="none" strike="noStrike" kern="0" cap="none" spc="0" normalizeH="0" baseline="0" noProof="0" dirty="0">
                <a:ln>
                  <a:noFill/>
                </a:ln>
                <a:solidFill>
                  <a:sysClr val="window" lastClr="FFFFFF"/>
                </a:solidFill>
                <a:effectLst/>
                <a:uLnTx/>
                <a:uFillTx/>
                <a:latin typeface="Calibri"/>
                <a:ea typeface="宋体"/>
                <a:cs typeface="+mn-cs"/>
              </a:rPr>
              <a:t>www.1ppt.com/kejian/lishi/        </a:t>
            </a:r>
          </a:p>
        </p:txBody>
      </p:sp>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67274614"/>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869953167"/>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534436101"/>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257368476"/>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629731848"/>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sym typeface="MS PGothic" pitchFamily="34" charset="-128"/>
              </a:rPr>
              <a:t>单击此处编辑母版标题样式</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sym typeface="MS PGothic" pitchFamily="34" charset="-128"/>
              </a:rPr>
              <a:t>单击此处编辑母版文本样式</a:t>
            </a:r>
          </a:p>
          <a:p>
            <a:pPr lvl="1"/>
            <a:r>
              <a:rPr lang="zh-CN" altLang="en-US" smtClean="0">
                <a:sym typeface="MS PGothic" pitchFamily="34" charset="-128"/>
              </a:rPr>
              <a:t>第二级</a:t>
            </a:r>
          </a:p>
          <a:p>
            <a:pPr lvl="2"/>
            <a:r>
              <a:rPr lang="zh-CN" altLang="en-US" smtClean="0">
                <a:sym typeface="MS PGothic" pitchFamily="34" charset="-128"/>
              </a:rPr>
              <a:t>第三级</a:t>
            </a:r>
          </a:p>
          <a:p>
            <a:pPr lvl="3"/>
            <a:r>
              <a:rPr lang="zh-CN" altLang="en-US" smtClean="0">
                <a:sym typeface="MS PGothic" pitchFamily="34" charset="-128"/>
              </a:rPr>
              <a:t>第四级</a:t>
            </a:r>
          </a:p>
          <a:p>
            <a:pPr lvl="4"/>
            <a:r>
              <a:rPr lang="zh-CN" altLang="en-US" smtClean="0">
                <a:sym typeface="MS PGothic" pitchFamily="34" charset="-128"/>
              </a:rPr>
              <a:t>第五级</a:t>
            </a: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62" r:id="rId12"/>
    <p:sldLayoutId id="2147483763" r:id="rId13"/>
  </p:sldLayoutIdLst>
  <p:transition spd="med">
    <p:fade thruBlk="1"/>
  </p:transition>
  <p:txStyles>
    <p:titleStyle>
      <a:lvl1pPr marL="914400" indent="-914400" algn="l" rtl="0" eaLnBrk="1" fontAlgn="base" hangingPunct="1">
        <a:spcBef>
          <a:spcPct val="0"/>
        </a:spcBef>
        <a:spcAft>
          <a:spcPct val="0"/>
        </a:spcAft>
        <a:defRPr sz="3200">
          <a:solidFill>
            <a:schemeClr val="tx1"/>
          </a:solidFill>
          <a:latin typeface="+mj-lt"/>
          <a:ea typeface="+mj-ea"/>
          <a:cs typeface="+mj-cs"/>
          <a:sym typeface="MS PGothic" pitchFamily="34" charset="-128"/>
        </a:defRPr>
      </a:lvl1pPr>
      <a:lvl2pPr marL="914400" indent="-914400" algn="l" rtl="0" eaLnBrk="1" fontAlgn="base" hangingPunct="1">
        <a:spcBef>
          <a:spcPct val="0"/>
        </a:spcBef>
        <a:spcAft>
          <a:spcPct val="0"/>
        </a:spcAft>
        <a:defRPr sz="3200">
          <a:solidFill>
            <a:schemeClr val="tx1"/>
          </a:solidFill>
          <a:latin typeface="Calibri" pitchFamily="34" charset="0"/>
          <a:ea typeface="微软雅黑" pitchFamily="34" charset="-122"/>
          <a:sym typeface="MS PGothic" pitchFamily="34" charset="-128"/>
        </a:defRPr>
      </a:lvl2pPr>
      <a:lvl3pPr marL="914400" indent="-914400" algn="l" rtl="0" eaLnBrk="1" fontAlgn="base" hangingPunct="1">
        <a:spcBef>
          <a:spcPct val="0"/>
        </a:spcBef>
        <a:spcAft>
          <a:spcPct val="0"/>
        </a:spcAft>
        <a:defRPr sz="3200">
          <a:solidFill>
            <a:schemeClr val="tx1"/>
          </a:solidFill>
          <a:latin typeface="Calibri" pitchFamily="34" charset="0"/>
          <a:ea typeface="微软雅黑" pitchFamily="34" charset="-122"/>
          <a:sym typeface="MS PGothic" pitchFamily="34" charset="-128"/>
        </a:defRPr>
      </a:lvl3pPr>
      <a:lvl4pPr marL="914400" indent="-914400" algn="l" rtl="0" eaLnBrk="1" fontAlgn="base" hangingPunct="1">
        <a:spcBef>
          <a:spcPct val="0"/>
        </a:spcBef>
        <a:spcAft>
          <a:spcPct val="0"/>
        </a:spcAft>
        <a:defRPr sz="3200">
          <a:solidFill>
            <a:schemeClr val="tx1"/>
          </a:solidFill>
          <a:latin typeface="Calibri" pitchFamily="34" charset="0"/>
          <a:ea typeface="微软雅黑" pitchFamily="34" charset="-122"/>
          <a:sym typeface="MS PGothic" pitchFamily="34" charset="-128"/>
        </a:defRPr>
      </a:lvl4pPr>
      <a:lvl5pPr marL="914400" indent="-914400" algn="l" rtl="0" eaLnBrk="1" fontAlgn="base" hangingPunct="1">
        <a:spcBef>
          <a:spcPct val="0"/>
        </a:spcBef>
        <a:spcAft>
          <a:spcPct val="0"/>
        </a:spcAft>
        <a:defRPr sz="3200">
          <a:solidFill>
            <a:schemeClr val="tx1"/>
          </a:solidFill>
          <a:latin typeface="Calibri" pitchFamily="34" charset="0"/>
          <a:ea typeface="微软雅黑" pitchFamily="34" charset="-122"/>
          <a:sym typeface="MS PGothic" pitchFamily="34" charset="-128"/>
        </a:defRPr>
      </a:lvl5pPr>
      <a:lvl6pPr marL="1371600" indent="-914400" algn="l" rtl="0" eaLnBrk="1" fontAlgn="base" hangingPunct="1">
        <a:spcBef>
          <a:spcPct val="0"/>
        </a:spcBef>
        <a:spcAft>
          <a:spcPct val="0"/>
        </a:spcAft>
        <a:defRPr sz="3200">
          <a:solidFill>
            <a:schemeClr val="tx1"/>
          </a:solidFill>
          <a:latin typeface="Calibri" pitchFamily="34" charset="0"/>
          <a:ea typeface="微软雅黑" pitchFamily="34" charset="-122"/>
          <a:sym typeface="MS PGothic" pitchFamily="34" charset="-128"/>
        </a:defRPr>
      </a:lvl6pPr>
      <a:lvl7pPr marL="1828800" indent="-914400" algn="l" rtl="0" eaLnBrk="1" fontAlgn="base" hangingPunct="1">
        <a:spcBef>
          <a:spcPct val="0"/>
        </a:spcBef>
        <a:spcAft>
          <a:spcPct val="0"/>
        </a:spcAft>
        <a:defRPr sz="3200">
          <a:solidFill>
            <a:schemeClr val="tx1"/>
          </a:solidFill>
          <a:latin typeface="Calibri" pitchFamily="34" charset="0"/>
          <a:ea typeface="微软雅黑" pitchFamily="34" charset="-122"/>
          <a:sym typeface="MS PGothic" pitchFamily="34" charset="-128"/>
        </a:defRPr>
      </a:lvl7pPr>
      <a:lvl8pPr marL="2286000" indent="-914400" algn="l" rtl="0" eaLnBrk="1" fontAlgn="base" hangingPunct="1">
        <a:spcBef>
          <a:spcPct val="0"/>
        </a:spcBef>
        <a:spcAft>
          <a:spcPct val="0"/>
        </a:spcAft>
        <a:defRPr sz="3200">
          <a:solidFill>
            <a:schemeClr val="tx1"/>
          </a:solidFill>
          <a:latin typeface="Calibri" pitchFamily="34" charset="0"/>
          <a:ea typeface="微软雅黑" pitchFamily="34" charset="-122"/>
          <a:sym typeface="MS PGothic" pitchFamily="34" charset="-128"/>
        </a:defRPr>
      </a:lvl8pPr>
      <a:lvl9pPr marL="2743200" indent="-914400" algn="l" rtl="0" eaLnBrk="1" fontAlgn="base" hangingPunct="1">
        <a:spcBef>
          <a:spcPct val="0"/>
        </a:spcBef>
        <a:spcAft>
          <a:spcPct val="0"/>
        </a:spcAft>
        <a:defRPr sz="3200">
          <a:solidFill>
            <a:schemeClr val="tx1"/>
          </a:solidFill>
          <a:latin typeface="Calibri" pitchFamily="34" charset="0"/>
          <a:ea typeface="微软雅黑" pitchFamily="34" charset="-122"/>
          <a:sym typeface="MS PGothic" pitchFamily="34" charset="-128"/>
        </a:defRPr>
      </a:lvl9pPr>
    </p:titleStyle>
    <p:bodyStyle>
      <a:lvl1pPr marL="342900" indent="-342900" algn="l" rtl="0" eaLnBrk="1" fontAlgn="base" hangingPunct="1">
        <a:spcBef>
          <a:spcPct val="20000"/>
        </a:spcBef>
        <a:spcAft>
          <a:spcPct val="0"/>
        </a:spcAft>
        <a:buFont typeface="Arial" charset="0"/>
        <a:buChar char="•"/>
        <a:defRPr sz="2400">
          <a:solidFill>
            <a:schemeClr val="tx1"/>
          </a:solidFill>
          <a:latin typeface="+mn-lt"/>
          <a:ea typeface="+mn-ea"/>
          <a:cs typeface="+mn-cs"/>
          <a:sym typeface="MS PGothic" pitchFamily="34" charset="-128"/>
        </a:defRPr>
      </a:lvl1pPr>
      <a:lvl2pPr marL="742950" indent="-285750" algn="l" rtl="0" eaLnBrk="1" fontAlgn="base" hangingPunct="1">
        <a:spcBef>
          <a:spcPct val="20000"/>
        </a:spcBef>
        <a:spcAft>
          <a:spcPct val="0"/>
        </a:spcAft>
        <a:buFont typeface="Arial" charset="0"/>
        <a:buChar char="–"/>
        <a:defRPr sz="2000">
          <a:solidFill>
            <a:schemeClr val="tx1"/>
          </a:solidFill>
          <a:latin typeface="+mn-lt"/>
          <a:ea typeface="+mn-ea"/>
          <a:sym typeface="MS PGothic" pitchFamily="34" charset="-128"/>
        </a:defRPr>
      </a:lvl2pPr>
      <a:lvl3pPr marL="1143000" indent="-228600" algn="l" rtl="0" eaLnBrk="1" fontAlgn="base" hangingPunct="1">
        <a:spcBef>
          <a:spcPct val="20000"/>
        </a:spcBef>
        <a:spcAft>
          <a:spcPct val="0"/>
        </a:spcAft>
        <a:buFont typeface="Arial" charset="0"/>
        <a:buChar char="•"/>
        <a:defRPr>
          <a:solidFill>
            <a:schemeClr val="tx1"/>
          </a:solidFill>
          <a:latin typeface="+mn-lt"/>
          <a:ea typeface="+mn-ea"/>
          <a:sym typeface="MS PGothic" pitchFamily="34" charset="-128"/>
        </a:defRPr>
      </a:lvl3pPr>
      <a:lvl4pPr marL="1600200" indent="-228600" algn="l" rtl="0" eaLnBrk="1" fontAlgn="base" hangingPunct="1">
        <a:spcBef>
          <a:spcPct val="20000"/>
        </a:spcBef>
        <a:spcAft>
          <a:spcPct val="0"/>
        </a:spcAft>
        <a:buFont typeface="Arial" charset="0"/>
        <a:buChar char="–"/>
        <a:defRPr sz="1600">
          <a:solidFill>
            <a:schemeClr val="tx1"/>
          </a:solidFill>
          <a:latin typeface="+mn-lt"/>
          <a:ea typeface="+mn-ea"/>
          <a:sym typeface="MS PGothic" pitchFamily="34" charset="-128"/>
        </a:defRPr>
      </a:lvl4pPr>
      <a:lvl5pPr marL="2057400" indent="-228600" algn="l" rtl="0" eaLnBrk="1" fontAlgn="base" hangingPunct="1">
        <a:spcBef>
          <a:spcPct val="20000"/>
        </a:spcBef>
        <a:spcAft>
          <a:spcPct val="0"/>
        </a:spcAft>
        <a:buFont typeface="Arial" charset="0"/>
        <a:buChar char="»"/>
        <a:defRPr sz="1600">
          <a:solidFill>
            <a:schemeClr val="tx1"/>
          </a:solidFill>
          <a:latin typeface="+mn-lt"/>
          <a:ea typeface="+mn-ea"/>
          <a:sym typeface="MS PGothic" pitchFamily="34" charset="-128"/>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sym typeface="MS PGothic" pitchFamily="34" charset="-128"/>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sym typeface="MS PGothic" pitchFamily="34" charset="-128"/>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sym typeface="MS PGothic" pitchFamily="34" charset="-128"/>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sym typeface="MS PGothic" pitchFamily="34" charset="-128"/>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30820CF-B880-4189-942D-D702A7CBA730}" type="datetimeFigureOut">
              <a:rPr lang="zh-CN" altLang="en-US" smtClean="0">
                <a:solidFill>
                  <a:prstClr val="black">
                    <a:tint val="75000"/>
                  </a:prstClr>
                </a:solidFill>
                <a:latin typeface="Calibri"/>
                <a:ea typeface="宋体"/>
              </a:rPr>
              <a:pPr fontAlgn="auto">
                <a:spcBef>
                  <a:spcPts val="0"/>
                </a:spcBef>
                <a:spcAft>
                  <a:spcPts val="0"/>
                </a:spcAft>
              </a:pPr>
              <a:t>2019/8/17</a:t>
            </a:fld>
            <a:endParaRPr lang="zh-CN" altLang="en-US">
              <a:solidFill>
                <a:prstClr val="black">
                  <a:tint val="75000"/>
                </a:prstClr>
              </a:solidFill>
              <a:latin typeface="Calibri"/>
              <a:ea typeface="宋体"/>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zh-CN" altLang="en-US">
              <a:solidFill>
                <a:prstClr val="black">
                  <a:tint val="75000"/>
                </a:prstClr>
              </a:solidFill>
              <a:latin typeface="Calibri"/>
              <a:ea typeface="宋体"/>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C913308-F349-4B6D-A68A-DD1791B4A57B}" type="slidenum">
              <a:rPr lang="zh-CN" altLang="en-US" smtClean="0">
                <a:solidFill>
                  <a:prstClr val="black">
                    <a:tint val="75000"/>
                  </a:prstClr>
                </a:solidFill>
                <a:latin typeface="Calibri"/>
                <a:ea typeface="宋体"/>
              </a:rPr>
              <a:pPr fontAlgn="auto">
                <a:spcBef>
                  <a:spcPts val="0"/>
                </a:spcBef>
                <a:spcAft>
                  <a:spcPts val="0"/>
                </a:spcAft>
              </a:pPr>
              <a:t>‹#›</a:t>
            </a:fld>
            <a:endParaRPr lang="zh-CN" altLang="en-US">
              <a:solidFill>
                <a:prstClr val="black">
                  <a:tint val="75000"/>
                </a:prstClr>
              </a:solidFill>
              <a:latin typeface="Calibri"/>
              <a:ea typeface="宋体"/>
            </a:endParaRPr>
          </a:p>
        </p:txBody>
      </p:sp>
    </p:spTree>
    <p:extLst>
      <p:ext uri="{BB962C8B-B14F-4D97-AF65-F5344CB8AC3E}">
        <p14:creationId xmlns:p14="http://schemas.microsoft.com/office/powerpoint/2010/main" val="3305372954"/>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 Id="rId5" Type="http://schemas.openxmlformats.org/officeDocument/2006/relationships/image" Target="../media/image38.jpe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hyperlink" Target="http://www.1ppt.com/tubiao/" TargetMode="External"/><Relationship Id="rId13" Type="http://schemas.openxmlformats.org/officeDocument/2006/relationships/hyperlink" Target="http://www.1ppt.com/ziliao/" TargetMode="External"/><Relationship Id="rId18" Type="http://schemas.openxmlformats.org/officeDocument/2006/relationships/hyperlink" Target="http://www.1ppt.cn/" TargetMode="External"/><Relationship Id="rId3" Type="http://schemas.openxmlformats.org/officeDocument/2006/relationships/hyperlink" Target="http://www.1ppt.com/moban/" TargetMode="External"/><Relationship Id="rId21" Type="http://schemas.openxmlformats.org/officeDocument/2006/relationships/image" Target="../media/image53.png"/><Relationship Id="rId7" Type="http://schemas.openxmlformats.org/officeDocument/2006/relationships/hyperlink" Target="http://www.1ppt.com/beijing/" TargetMode="External"/><Relationship Id="rId12" Type="http://schemas.openxmlformats.org/officeDocument/2006/relationships/hyperlink" Target="http://www.1ppt.com/excel/" TargetMode="External"/><Relationship Id="rId17" Type="http://schemas.openxmlformats.org/officeDocument/2006/relationships/hyperlink" Target="http://www.1ppt.com/jiaoan/" TargetMode="External"/><Relationship Id="rId2" Type="http://schemas.openxmlformats.org/officeDocument/2006/relationships/notesSlide" Target="../notesSlides/notesSlide4.xml"/><Relationship Id="rId16" Type="http://schemas.openxmlformats.org/officeDocument/2006/relationships/hyperlink" Target="http://www.1ppt.com/shiti/" TargetMode="External"/><Relationship Id="rId20" Type="http://schemas.openxmlformats.org/officeDocument/2006/relationships/image" Target="../media/image52.png"/><Relationship Id="rId1" Type="http://schemas.openxmlformats.org/officeDocument/2006/relationships/slideLayout" Target="../slideLayouts/slideLayout15.xml"/><Relationship Id="rId6" Type="http://schemas.openxmlformats.org/officeDocument/2006/relationships/hyperlink" Target="http://www.1ppt.com/sucai/" TargetMode="External"/><Relationship Id="rId11" Type="http://schemas.openxmlformats.org/officeDocument/2006/relationships/hyperlink" Target="http://www.1ppt.com/word/" TargetMode="External"/><Relationship Id="rId5" Type="http://schemas.openxmlformats.org/officeDocument/2006/relationships/hyperlink" Target="http://www.1ppt.com/jieri/" TargetMode="External"/><Relationship Id="rId15" Type="http://schemas.openxmlformats.org/officeDocument/2006/relationships/hyperlink" Target="http://www.1ppt.com/fanwen/" TargetMode="External"/><Relationship Id="rId10" Type="http://schemas.openxmlformats.org/officeDocument/2006/relationships/hyperlink" Target="http://www.1ppt.com/powerpoint/" TargetMode="External"/><Relationship Id="rId19" Type="http://schemas.openxmlformats.org/officeDocument/2006/relationships/image" Target="../media/image51.png"/><Relationship Id="rId4" Type="http://schemas.openxmlformats.org/officeDocument/2006/relationships/hyperlink" Target="http://www.1ppt.com/hangye/" TargetMode="External"/><Relationship Id="rId9" Type="http://schemas.openxmlformats.org/officeDocument/2006/relationships/hyperlink" Target="http://www.1ppt.com/xiazai/" TargetMode="External"/><Relationship Id="rId14" Type="http://schemas.openxmlformats.org/officeDocument/2006/relationships/hyperlink" Target="http://www.1ppt.com/kejia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35"/>
          <p:cNvSpPr>
            <a:spLocks noChangeArrowheads="1"/>
          </p:cNvSpPr>
          <p:nvPr/>
        </p:nvSpPr>
        <p:spPr bwMode="auto">
          <a:xfrm>
            <a:off x="0" y="1983795"/>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6000" b="1" dirty="0">
                <a:solidFill>
                  <a:srgbClr val="3B3838"/>
                </a:solidFill>
                <a:latin typeface="思源黑体 CN Bold" panose="020B0800000000000000" pitchFamily="34" charset="-122"/>
                <a:ea typeface="思源黑体 CN Bold" panose="020B0800000000000000" pitchFamily="34" charset="-122"/>
                <a:sym typeface="+mn-ea"/>
              </a:rPr>
              <a:t>七律</a:t>
            </a:r>
            <a:r>
              <a:rPr lang="en-US" altLang="zh-CN" sz="6000" b="1" dirty="0">
                <a:solidFill>
                  <a:srgbClr val="3B3838"/>
                </a:solidFill>
                <a:latin typeface="思源黑体 CN Bold" panose="020B0800000000000000" pitchFamily="34" charset="-122"/>
                <a:ea typeface="思源黑体 CN Bold" panose="020B0800000000000000" pitchFamily="34" charset="-122"/>
                <a:sym typeface="+mn-ea"/>
              </a:rPr>
              <a:t>·</a:t>
            </a:r>
            <a:r>
              <a:rPr lang="zh-CN" altLang="en-US" sz="6000" b="1" dirty="0">
                <a:solidFill>
                  <a:srgbClr val="3B3838"/>
                </a:solidFill>
                <a:latin typeface="思源黑体 CN Bold" panose="020B0800000000000000" pitchFamily="34" charset="-122"/>
                <a:ea typeface="思源黑体 CN Bold" panose="020B0800000000000000" pitchFamily="34" charset="-122"/>
                <a:sym typeface="+mn-ea"/>
              </a:rPr>
              <a:t>长征</a:t>
            </a:r>
          </a:p>
        </p:txBody>
      </p:sp>
      <p:sp>
        <p:nvSpPr>
          <p:cNvPr id="3" name="矩形 2"/>
          <p:cNvSpPr/>
          <p:nvPr/>
        </p:nvSpPr>
        <p:spPr>
          <a:xfrm>
            <a:off x="0" y="4763745"/>
            <a:ext cx="9144000" cy="470257"/>
          </a:xfrm>
          <a:prstGeom prst="rect">
            <a:avLst/>
          </a:prstGeom>
        </p:spPr>
        <p:txBody>
          <a:bodyPr wrap="square">
            <a:spAutoFit/>
          </a:bodyPr>
          <a:lstStyle/>
          <a:p>
            <a:pPr marL="342900" lvl="0" indent="-342900" algn="ctr" fontAlgn="base">
              <a:lnSpc>
                <a:spcPct val="110000"/>
              </a:lnSpc>
              <a:spcBef>
                <a:spcPct val="0"/>
              </a:spcBef>
              <a:spcAft>
                <a:spcPct val="0"/>
              </a:spcAft>
            </a:pPr>
            <a:r>
              <a:rPr lang="zh-CN" altLang="en-US" sz="2400" b="1" kern="0" dirty="0" smtClean="0">
                <a:solidFill>
                  <a:srgbClr val="000000"/>
                </a:solidFill>
                <a:latin typeface="微软雅黑" panose="020B0503020204020204" pitchFamily="34" charset="-122"/>
                <a:ea typeface="微软雅黑" panose="020B0503020204020204" pitchFamily="34" charset="-122"/>
              </a:rPr>
              <a:t>第一</a:t>
            </a:r>
            <a:r>
              <a:rPr lang="en-US" altLang="zh-CN" sz="2400" b="1" kern="0" dirty="0" smtClean="0">
                <a:solidFill>
                  <a:srgbClr val="000000"/>
                </a:solidFill>
                <a:latin typeface="微软雅黑" panose="020B0503020204020204" pitchFamily="34" charset="-122"/>
                <a:ea typeface="微软雅黑" panose="020B0503020204020204" pitchFamily="34" charset="-122"/>
              </a:rPr>
              <a:t>PPT</a:t>
            </a:r>
            <a:r>
              <a:rPr lang="zh-CN" altLang="en-US" sz="2400" b="1" kern="0" dirty="0" smtClean="0">
                <a:solidFill>
                  <a:srgbClr val="000000"/>
                </a:solidFill>
                <a:latin typeface="微软雅黑" panose="020B0503020204020204" pitchFamily="34" charset="-122"/>
                <a:ea typeface="微软雅黑" panose="020B0503020204020204" pitchFamily="34" charset="-122"/>
              </a:rPr>
              <a:t>模板网</a:t>
            </a:r>
            <a:r>
              <a:rPr lang="en-US" altLang="zh-CN" sz="2400" b="1" kern="0" dirty="0" smtClean="0">
                <a:solidFill>
                  <a:srgbClr val="000000"/>
                </a:solidFill>
                <a:latin typeface="微软雅黑" panose="020B0503020204020204" pitchFamily="34" charset="-122"/>
                <a:ea typeface="微软雅黑" panose="020B0503020204020204" pitchFamily="34" charset="-122"/>
              </a:rPr>
              <a:t>-WWW.1PPT.COM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01209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27"/>
          <p:cNvSpPr txBox="1">
            <a:spLocks noChangeArrowheads="1"/>
          </p:cNvSpPr>
          <p:nvPr/>
        </p:nvSpPr>
        <p:spPr bwMode="auto">
          <a:xfrm>
            <a:off x="1052513" y="2611438"/>
            <a:ext cx="2071687" cy="461962"/>
          </a:xfrm>
          <a:prstGeom prst="rect">
            <a:avLst/>
          </a:prstGeom>
          <a:noFill/>
          <a:ln w="9525">
            <a:noFill/>
            <a:miter lim="800000"/>
          </a:ln>
        </p:spPr>
        <p:txBody>
          <a:bodyPr>
            <a:spAutoFit/>
          </a:bodyPr>
          <a:lstStyle/>
          <a:p>
            <a:r>
              <a:rPr lang="zh-CN" altLang="en-US" sz="2400" b="1">
                <a:solidFill>
                  <a:schemeClr val="bg1"/>
                </a:solidFill>
                <a:latin typeface="微软雅黑" panose="020B0503020204020204" pitchFamily="34" charset="-122"/>
                <a:ea typeface="微软雅黑" panose="020B0503020204020204" pitchFamily="34" charset="-122"/>
              </a:rPr>
              <a:t>第一部分</a:t>
            </a:r>
          </a:p>
        </p:txBody>
      </p:sp>
      <p:sp>
        <p:nvSpPr>
          <p:cNvPr id="27651" name="Rectangle 1"/>
          <p:cNvSpPr>
            <a:spLocks noChangeArrowheads="1"/>
          </p:cNvSpPr>
          <p:nvPr/>
        </p:nvSpPr>
        <p:spPr bwMode="auto">
          <a:xfrm>
            <a:off x="2658110" y="821373"/>
            <a:ext cx="6066790" cy="553085"/>
          </a:xfrm>
          <a:prstGeom prst="rect">
            <a:avLst/>
          </a:prstGeom>
          <a:noFill/>
          <a:ln w="9525">
            <a:noFill/>
            <a:miter lim="800000"/>
          </a:ln>
        </p:spPr>
        <p:txBody>
          <a:bodyPr wrap="square" anchor="ctr">
            <a:spAutoFit/>
          </a:bodyPr>
          <a:lstStyle/>
          <a:p>
            <a:pPr indent="0" algn="just" eaLnBrk="1" latinLnBrk="0" hangingPunct="1">
              <a:lnSpc>
                <a:spcPct val="150000"/>
              </a:lnSpc>
            </a:pPr>
            <a:r>
              <a:rPr lang="zh-CN" altLang="en-US" sz="20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说说诗中描写了红军在长征途中遇到的哪些艰险经历？</a:t>
            </a:r>
          </a:p>
        </p:txBody>
      </p:sp>
      <p:cxnSp>
        <p:nvCxnSpPr>
          <p:cNvPr id="16" name="直接连接符 15"/>
          <p:cNvCxnSpPr/>
          <p:nvPr/>
        </p:nvCxnSpPr>
        <p:spPr>
          <a:xfrm>
            <a:off x="2725420" y="1439545"/>
            <a:ext cx="5999480" cy="11430"/>
          </a:xfrm>
          <a:prstGeom prst="line">
            <a:avLst/>
          </a:prstGeom>
        </p:spPr>
        <p:style>
          <a:lnRef idx="1">
            <a:schemeClr val="accent1"/>
          </a:lnRef>
          <a:fillRef idx="0">
            <a:schemeClr val="accent1"/>
          </a:fillRef>
          <a:effectRef idx="0">
            <a:schemeClr val="accent1"/>
          </a:effectRef>
          <a:fontRef idx="minor">
            <a:schemeClr val="tx1"/>
          </a:fontRef>
        </p:style>
      </p:cxnSp>
      <p:pic>
        <p:nvPicPr>
          <p:cNvPr id="25640" name="Picture 40" descr="t01237d7e104b879df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8130" y="1450975"/>
            <a:ext cx="2971800" cy="1600200"/>
          </a:xfrm>
          <a:prstGeom prst="rect">
            <a:avLst/>
          </a:prstGeom>
          <a:noFill/>
          <a:ln w="9525">
            <a:noFill/>
            <a:miter lim="800000"/>
            <a:headEnd/>
            <a:tailEnd/>
          </a:ln>
        </p:spPr>
      </p:pic>
      <p:sp>
        <p:nvSpPr>
          <p:cNvPr id="25641" name="Rectangle 41"/>
          <p:cNvSpPr>
            <a:spLocks noChangeArrowheads="1"/>
          </p:cNvSpPr>
          <p:nvPr/>
        </p:nvSpPr>
        <p:spPr bwMode="auto">
          <a:xfrm>
            <a:off x="1036955" y="3110230"/>
            <a:ext cx="1454150" cy="396875"/>
          </a:xfrm>
          <a:prstGeom prst="rect">
            <a:avLst/>
          </a:prstGeom>
          <a:noFill/>
          <a:ln w="9525">
            <a:noFill/>
            <a:miter lim="800000"/>
          </a:ln>
        </p:spPr>
        <p:txBody>
          <a:bodyPr>
            <a:spAutoFit/>
          </a:bodyPr>
          <a:lstStyle/>
          <a:p>
            <a:r>
              <a:rPr lang="zh-CN" altLang="zh-CN" sz="2000" b="1">
                <a:solidFill>
                  <a:srgbClr val="FF3300"/>
                </a:solidFill>
                <a:ea typeface="微软雅黑" panose="020B0503020204020204" pitchFamily="34" charset="-122"/>
              </a:rPr>
              <a:t>五岭的险峻</a:t>
            </a:r>
            <a:endParaRPr lang="zh-CN" altLang="en-US" sz="2000" b="1">
              <a:solidFill>
                <a:srgbClr val="FF3300"/>
              </a:solidFill>
              <a:ea typeface="微软雅黑" panose="020B0503020204020204" pitchFamily="34" charset="-122"/>
            </a:endParaRPr>
          </a:p>
        </p:txBody>
      </p:sp>
      <p:pic>
        <p:nvPicPr>
          <p:cNvPr id="25642" name="Picture 42" descr="t015f5e09e7c7a862d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8130" y="3674110"/>
            <a:ext cx="2971800" cy="1679575"/>
          </a:xfrm>
          <a:prstGeom prst="rect">
            <a:avLst/>
          </a:prstGeom>
          <a:noFill/>
          <a:ln w="9525">
            <a:noFill/>
            <a:miter lim="800000"/>
            <a:headEnd/>
            <a:tailEnd/>
          </a:ln>
        </p:spPr>
      </p:pic>
      <p:sp>
        <p:nvSpPr>
          <p:cNvPr id="25643" name="Rectangle 43"/>
          <p:cNvSpPr>
            <a:spLocks noChangeArrowheads="1"/>
          </p:cNvSpPr>
          <p:nvPr/>
        </p:nvSpPr>
        <p:spPr bwMode="auto">
          <a:xfrm>
            <a:off x="782955" y="5510213"/>
            <a:ext cx="1708150" cy="396875"/>
          </a:xfrm>
          <a:prstGeom prst="rect">
            <a:avLst/>
          </a:prstGeom>
          <a:noFill/>
          <a:ln w="9525">
            <a:noFill/>
            <a:miter lim="800000"/>
          </a:ln>
        </p:spPr>
        <p:txBody>
          <a:bodyPr wrap="none">
            <a:spAutoFit/>
          </a:bodyPr>
          <a:lstStyle/>
          <a:p>
            <a:r>
              <a:rPr lang="zh-CN" altLang="zh-CN" sz="2000" b="1">
                <a:solidFill>
                  <a:srgbClr val="FF3300"/>
                </a:solidFill>
                <a:ea typeface="微软雅黑" panose="020B0503020204020204" pitchFamily="34" charset="-122"/>
              </a:rPr>
              <a:t>乌蒙山的高耸</a:t>
            </a:r>
            <a:endParaRPr lang="zh-CN" altLang="en-US" sz="2000" b="1">
              <a:solidFill>
                <a:srgbClr val="FF3300"/>
              </a:solidFill>
              <a:ea typeface="微软雅黑" panose="020B0503020204020204" pitchFamily="34" charset="-122"/>
            </a:endParaRPr>
          </a:p>
        </p:txBody>
      </p:sp>
      <p:pic>
        <p:nvPicPr>
          <p:cNvPr id="25644" name="Picture 44" descr="t0138368018bfa35bd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35550" y="1611313"/>
            <a:ext cx="3390900" cy="973137"/>
          </a:xfrm>
          <a:prstGeom prst="rect">
            <a:avLst/>
          </a:prstGeom>
          <a:noFill/>
          <a:ln w="9525">
            <a:noFill/>
            <a:miter lim="800000"/>
            <a:headEnd/>
            <a:tailEnd/>
          </a:ln>
        </p:spPr>
      </p:pic>
      <p:sp>
        <p:nvSpPr>
          <p:cNvPr id="25645" name="Rectangle 45"/>
          <p:cNvSpPr>
            <a:spLocks noChangeArrowheads="1"/>
          </p:cNvSpPr>
          <p:nvPr/>
        </p:nvSpPr>
        <p:spPr bwMode="auto">
          <a:xfrm>
            <a:off x="5895975" y="2686050"/>
            <a:ext cx="1708150" cy="396875"/>
          </a:xfrm>
          <a:prstGeom prst="rect">
            <a:avLst/>
          </a:prstGeom>
          <a:noFill/>
          <a:ln w="9525">
            <a:noFill/>
            <a:miter lim="800000"/>
          </a:ln>
        </p:spPr>
        <p:txBody>
          <a:bodyPr wrap="none">
            <a:spAutoFit/>
          </a:bodyPr>
          <a:lstStyle/>
          <a:p>
            <a:r>
              <a:rPr lang="zh-CN" altLang="zh-CN" sz="2000" b="1">
                <a:solidFill>
                  <a:srgbClr val="FF3300"/>
                </a:solidFill>
                <a:ea typeface="微软雅黑" panose="020B0503020204020204" pitchFamily="34" charset="-122"/>
              </a:rPr>
              <a:t>金沙江的天险</a:t>
            </a:r>
            <a:endParaRPr lang="zh-CN" altLang="en-US" sz="2000" b="1">
              <a:solidFill>
                <a:srgbClr val="FF3300"/>
              </a:solidFill>
              <a:ea typeface="微软雅黑" panose="020B0503020204020204" pitchFamily="34" charset="-122"/>
            </a:endParaRPr>
          </a:p>
        </p:txBody>
      </p:sp>
      <p:sp>
        <p:nvSpPr>
          <p:cNvPr id="26627" name="Rectangle 3"/>
          <p:cNvSpPr>
            <a:spLocks noChangeArrowheads="1"/>
          </p:cNvSpPr>
          <p:nvPr/>
        </p:nvSpPr>
        <p:spPr bwMode="auto">
          <a:xfrm>
            <a:off x="5809615" y="3974465"/>
            <a:ext cx="1881505" cy="645160"/>
          </a:xfrm>
          <a:prstGeom prst="rect">
            <a:avLst/>
          </a:prstGeom>
          <a:noFill/>
          <a:ln w="9525">
            <a:noFill/>
            <a:miter lim="800000"/>
          </a:ln>
        </p:spPr>
        <p:txBody>
          <a:bodyPr wrap="square" anchor="ctr">
            <a:spAutoFit/>
          </a:bodyPr>
          <a:lstStyle/>
          <a:p>
            <a:pPr>
              <a:lnSpc>
                <a:spcPct val="150000"/>
              </a:lnSpc>
            </a:pPr>
            <a:r>
              <a:rPr lang="zh-CN" altLang="en-US" sz="2400" b="1">
                <a:solidFill>
                  <a:srgbClr val="00B050"/>
                </a:solidFill>
                <a:latin typeface="微软雅黑" panose="020B0503020204020204" pitchFamily="34" charset="-122"/>
                <a:ea typeface="微软雅黑" panose="020B0503020204020204" pitchFamily="34" charset="-122"/>
              </a:rPr>
              <a:t> </a:t>
            </a:r>
            <a:r>
              <a:rPr lang="zh-CN" altLang="zh-CN" sz="2000" b="1">
                <a:solidFill>
                  <a:srgbClr val="FF3300"/>
                </a:solidFill>
                <a:latin typeface="微软雅黑" panose="020B0503020204020204" pitchFamily="34" charset="-122"/>
                <a:ea typeface="微软雅黑" panose="020B0503020204020204" pitchFamily="34" charset="-122"/>
              </a:rPr>
              <a:t>大渡河的险恶</a:t>
            </a:r>
          </a:p>
        </p:txBody>
      </p:sp>
      <p:pic>
        <p:nvPicPr>
          <p:cNvPr id="25648" name="Picture 48" descr="t0153187de23219623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34915" y="3110230"/>
            <a:ext cx="3391535" cy="1079500"/>
          </a:xfrm>
          <a:prstGeom prst="rect">
            <a:avLst/>
          </a:prstGeom>
          <a:noFill/>
          <a:ln w="9525">
            <a:noFill/>
            <a:miter lim="800000"/>
            <a:headEnd/>
            <a:tailEnd/>
          </a:ln>
        </p:spPr>
      </p:pic>
      <p:sp>
        <p:nvSpPr>
          <p:cNvPr id="25649" name="Rectangle 49"/>
          <p:cNvSpPr>
            <a:spLocks noChangeArrowheads="1"/>
          </p:cNvSpPr>
          <p:nvPr/>
        </p:nvSpPr>
        <p:spPr bwMode="auto">
          <a:xfrm>
            <a:off x="6016625" y="5605463"/>
            <a:ext cx="1452880" cy="553085"/>
          </a:xfrm>
          <a:prstGeom prst="rect">
            <a:avLst/>
          </a:prstGeom>
          <a:noFill/>
          <a:ln w="9525">
            <a:noFill/>
            <a:miter lim="800000"/>
          </a:ln>
        </p:spPr>
        <p:txBody>
          <a:bodyPr wrap="none">
            <a:spAutoFit/>
          </a:bodyPr>
          <a:lstStyle/>
          <a:p>
            <a:pPr>
              <a:lnSpc>
                <a:spcPct val="150000"/>
              </a:lnSpc>
            </a:pPr>
            <a:r>
              <a:rPr lang="zh-CN" altLang="zh-CN" sz="2000" b="1">
                <a:solidFill>
                  <a:srgbClr val="FF3300"/>
                </a:solidFill>
                <a:ea typeface="微软雅黑" panose="020B0503020204020204" pitchFamily="34" charset="-122"/>
              </a:rPr>
              <a:t>岷山千里雪</a:t>
            </a:r>
          </a:p>
        </p:txBody>
      </p:sp>
      <p:pic>
        <p:nvPicPr>
          <p:cNvPr id="25650" name="Picture 50" descr="t01902a3ce2ca21988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34915" y="4619625"/>
            <a:ext cx="3391535" cy="99885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40"/>
                                        </p:tgtEl>
                                        <p:attrNameLst>
                                          <p:attrName>style.visibility</p:attrName>
                                        </p:attrNameLst>
                                      </p:cBhvr>
                                      <p:to>
                                        <p:strVal val="visible"/>
                                      </p:to>
                                    </p:set>
                                    <p:anim calcmode="lin" valueType="num">
                                      <p:cBhvr additive="base">
                                        <p:cTn id="7" dur="500" fill="hold"/>
                                        <p:tgtEl>
                                          <p:spTgt spid="25640"/>
                                        </p:tgtEl>
                                        <p:attrNameLst>
                                          <p:attrName>ppt_x</p:attrName>
                                        </p:attrNameLst>
                                      </p:cBhvr>
                                      <p:tavLst>
                                        <p:tav tm="0">
                                          <p:val>
                                            <p:strVal val="#ppt_x"/>
                                          </p:val>
                                        </p:tav>
                                        <p:tav tm="100000">
                                          <p:val>
                                            <p:strVal val="#ppt_x"/>
                                          </p:val>
                                        </p:tav>
                                      </p:tavLst>
                                    </p:anim>
                                    <p:anim calcmode="lin" valueType="num">
                                      <p:cBhvr additive="base">
                                        <p:cTn id="8" dur="500" fill="hold"/>
                                        <p:tgtEl>
                                          <p:spTgt spid="2564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641"/>
                                        </p:tgtEl>
                                        <p:attrNameLst>
                                          <p:attrName>style.visibility</p:attrName>
                                        </p:attrNameLst>
                                      </p:cBhvr>
                                      <p:to>
                                        <p:strVal val="visible"/>
                                      </p:to>
                                    </p:set>
                                    <p:anim calcmode="lin" valueType="num">
                                      <p:cBhvr additive="base">
                                        <p:cTn id="11" dur="500" fill="hold"/>
                                        <p:tgtEl>
                                          <p:spTgt spid="25641"/>
                                        </p:tgtEl>
                                        <p:attrNameLst>
                                          <p:attrName>ppt_x</p:attrName>
                                        </p:attrNameLst>
                                      </p:cBhvr>
                                      <p:tavLst>
                                        <p:tav tm="0">
                                          <p:val>
                                            <p:strVal val="#ppt_x"/>
                                          </p:val>
                                        </p:tav>
                                        <p:tav tm="100000">
                                          <p:val>
                                            <p:strVal val="#ppt_x"/>
                                          </p:val>
                                        </p:tav>
                                      </p:tavLst>
                                    </p:anim>
                                    <p:anim calcmode="lin" valueType="num">
                                      <p:cBhvr additive="base">
                                        <p:cTn id="12" dur="500" fill="hold"/>
                                        <p:tgtEl>
                                          <p:spTgt spid="2564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642"/>
                                        </p:tgtEl>
                                        <p:attrNameLst>
                                          <p:attrName>style.visibility</p:attrName>
                                        </p:attrNameLst>
                                      </p:cBhvr>
                                      <p:to>
                                        <p:strVal val="visible"/>
                                      </p:to>
                                    </p:set>
                                    <p:animEffect transition="in" filter="blinds(horizontal)">
                                      <p:cBhvr>
                                        <p:cTn id="17" dur="500"/>
                                        <p:tgtEl>
                                          <p:spTgt spid="2564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5643"/>
                                        </p:tgtEl>
                                        <p:attrNameLst>
                                          <p:attrName>style.visibility</p:attrName>
                                        </p:attrNameLst>
                                      </p:cBhvr>
                                      <p:to>
                                        <p:strVal val="visible"/>
                                      </p:to>
                                    </p:set>
                                    <p:animEffect transition="in" filter="blinds(horizontal)">
                                      <p:cBhvr>
                                        <p:cTn id="20" dur="500"/>
                                        <p:tgtEl>
                                          <p:spTgt spid="2564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644"/>
                                        </p:tgtEl>
                                        <p:attrNameLst>
                                          <p:attrName>style.visibility</p:attrName>
                                        </p:attrNameLst>
                                      </p:cBhvr>
                                      <p:to>
                                        <p:strVal val="visible"/>
                                      </p:to>
                                    </p:set>
                                    <p:anim calcmode="lin" valueType="num">
                                      <p:cBhvr additive="base">
                                        <p:cTn id="25" dur="500" fill="hold"/>
                                        <p:tgtEl>
                                          <p:spTgt spid="25644"/>
                                        </p:tgtEl>
                                        <p:attrNameLst>
                                          <p:attrName>ppt_x</p:attrName>
                                        </p:attrNameLst>
                                      </p:cBhvr>
                                      <p:tavLst>
                                        <p:tav tm="0">
                                          <p:val>
                                            <p:strVal val="#ppt_x"/>
                                          </p:val>
                                        </p:tav>
                                        <p:tav tm="100000">
                                          <p:val>
                                            <p:strVal val="#ppt_x"/>
                                          </p:val>
                                        </p:tav>
                                      </p:tavLst>
                                    </p:anim>
                                    <p:anim calcmode="lin" valueType="num">
                                      <p:cBhvr additive="base">
                                        <p:cTn id="26" dur="500" fill="hold"/>
                                        <p:tgtEl>
                                          <p:spTgt spid="2564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5645"/>
                                        </p:tgtEl>
                                        <p:attrNameLst>
                                          <p:attrName>style.visibility</p:attrName>
                                        </p:attrNameLst>
                                      </p:cBhvr>
                                      <p:to>
                                        <p:strVal val="visible"/>
                                      </p:to>
                                    </p:set>
                                    <p:anim calcmode="lin" valueType="num">
                                      <p:cBhvr additive="base">
                                        <p:cTn id="29" dur="500" fill="hold"/>
                                        <p:tgtEl>
                                          <p:spTgt spid="25645"/>
                                        </p:tgtEl>
                                        <p:attrNameLst>
                                          <p:attrName>ppt_x</p:attrName>
                                        </p:attrNameLst>
                                      </p:cBhvr>
                                      <p:tavLst>
                                        <p:tav tm="0">
                                          <p:val>
                                            <p:strVal val="#ppt_x"/>
                                          </p:val>
                                        </p:tav>
                                        <p:tav tm="100000">
                                          <p:val>
                                            <p:strVal val="#ppt_x"/>
                                          </p:val>
                                        </p:tav>
                                      </p:tavLst>
                                    </p:anim>
                                    <p:anim calcmode="lin" valueType="num">
                                      <p:cBhvr additive="base">
                                        <p:cTn id="30" dur="500" fill="hold"/>
                                        <p:tgtEl>
                                          <p:spTgt spid="2564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5648"/>
                                        </p:tgtEl>
                                        <p:attrNameLst>
                                          <p:attrName>style.visibility</p:attrName>
                                        </p:attrNameLst>
                                      </p:cBhvr>
                                      <p:to>
                                        <p:strVal val="visible"/>
                                      </p:to>
                                    </p:set>
                                    <p:animEffect transition="in" filter="blinds(horizontal)">
                                      <p:cBhvr>
                                        <p:cTn id="35" dur="500"/>
                                        <p:tgtEl>
                                          <p:spTgt spid="25648"/>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26627"/>
                                        </p:tgtEl>
                                        <p:attrNameLst>
                                          <p:attrName>style.visibility</p:attrName>
                                        </p:attrNameLst>
                                      </p:cBhvr>
                                      <p:to>
                                        <p:strVal val="visible"/>
                                      </p:to>
                                    </p:set>
                                    <p:animEffect transition="in" filter="box(in)">
                                      <p:cBhvr>
                                        <p:cTn id="38" dur="500"/>
                                        <p:tgtEl>
                                          <p:spTgt spid="26627"/>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25650"/>
                                        </p:tgtEl>
                                        <p:attrNameLst>
                                          <p:attrName>style.visibility</p:attrName>
                                        </p:attrNameLst>
                                      </p:cBhvr>
                                      <p:to>
                                        <p:strVal val="visible"/>
                                      </p:to>
                                    </p:set>
                                    <p:animEffect transition="in" filter="box(in)">
                                      <p:cBhvr>
                                        <p:cTn id="43" dur="500"/>
                                        <p:tgtEl>
                                          <p:spTgt spid="25650"/>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25649"/>
                                        </p:tgtEl>
                                        <p:attrNameLst>
                                          <p:attrName>style.visibility</p:attrName>
                                        </p:attrNameLst>
                                      </p:cBhvr>
                                      <p:to>
                                        <p:strVal val="visible"/>
                                      </p:to>
                                    </p:set>
                                    <p:animEffect transition="in" filter="box(in)">
                                      <p:cBhvr>
                                        <p:cTn id="46" dur="500"/>
                                        <p:tgtEl>
                                          <p:spTgt spid="25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41" grpId="0"/>
      <p:bldP spid="25643" grpId="0"/>
      <p:bldP spid="25645" grpId="0"/>
      <p:bldP spid="26627" grpId="0"/>
      <p:bldP spid="256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27"/>
          <p:cNvSpPr txBox="1">
            <a:spLocks noChangeArrowheads="1"/>
          </p:cNvSpPr>
          <p:nvPr/>
        </p:nvSpPr>
        <p:spPr bwMode="auto">
          <a:xfrm>
            <a:off x="695325" y="3095625"/>
            <a:ext cx="2071688" cy="830263"/>
          </a:xfrm>
          <a:prstGeom prst="rect">
            <a:avLst/>
          </a:prstGeom>
          <a:noFill/>
          <a:ln w="9525">
            <a:noFill/>
            <a:miter lim="800000"/>
          </a:ln>
        </p:spPr>
        <p:txBody>
          <a:bodyPr>
            <a:spAutoFit/>
          </a:bodyPr>
          <a:lstStyle/>
          <a:p>
            <a:r>
              <a:rPr lang="zh-CN" altLang="en-US" sz="2400" b="1">
                <a:solidFill>
                  <a:schemeClr val="bg1"/>
                </a:solidFill>
                <a:latin typeface="微软雅黑" panose="020B0503020204020204" pitchFamily="34" charset="-122"/>
                <a:ea typeface="微软雅黑" panose="020B0503020204020204" pitchFamily="34" charset="-122"/>
              </a:rPr>
              <a:t>第一部分</a:t>
            </a:r>
          </a:p>
        </p:txBody>
      </p:sp>
      <p:sp>
        <p:nvSpPr>
          <p:cNvPr id="52225" name="Rectangle 1"/>
          <p:cNvSpPr>
            <a:spLocks noChangeArrowheads="1"/>
          </p:cNvSpPr>
          <p:nvPr/>
        </p:nvSpPr>
        <p:spPr bwMode="auto">
          <a:xfrm>
            <a:off x="1363663" y="1219677"/>
            <a:ext cx="7486650" cy="2861310"/>
          </a:xfrm>
          <a:prstGeom prst="rect">
            <a:avLst/>
          </a:prstGeom>
          <a:noFill/>
          <a:ln w="9525">
            <a:noFill/>
            <a:miter lim="800000"/>
          </a:ln>
        </p:spPr>
        <p:txBody>
          <a:bodyPr anchor="ctr">
            <a:spAutoFit/>
          </a:bodyPr>
          <a:lstStyle/>
          <a:p>
            <a:pPr indent="0" latinLnBrk="0">
              <a:lnSpc>
                <a:spcPct val="150000"/>
              </a:lnSpc>
            </a:pPr>
            <a:r>
              <a:rPr lang="zh-CN" altLang="zh-CN" sz="2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红军不怕远征难，万水千山只等闲。”</a:t>
            </a:r>
          </a:p>
          <a:p>
            <a:pPr indent="0" latinLnBrk="0">
              <a:lnSpc>
                <a:spcPct val="150000"/>
              </a:lnSpc>
            </a:pPr>
            <a:r>
              <a:rPr lang="zh-CN" altLang="en-US" sz="2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）写出了红军怎样的精神？ </a:t>
            </a:r>
          </a:p>
          <a:p>
            <a:pPr indent="0" eaLnBrk="0" latinLnBrk="0" hangingPunct="0">
              <a:lnSpc>
                <a:spcPct val="150000"/>
              </a:lnSpc>
            </a:pPr>
            <a:r>
              <a:rPr lang="zh-CN" altLang="en-US" sz="24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400" b="1" dirty="0">
                <a:solidFill>
                  <a:srgbClr val="FF3300"/>
                </a:solidFill>
                <a:latin typeface="微软雅黑" panose="020B0503020204020204" pitchFamily="34" charset="-122"/>
                <a:ea typeface="微软雅黑" panose="020B0503020204020204" pitchFamily="34" charset="-122"/>
                <a:cs typeface="Times New Roman" panose="02020603050405020304" pitchFamily="18" charset="0"/>
              </a:rPr>
              <a:t>高度概括了红军在毛泽东和党中央的统率下于整个长征过程中所表示出来的亘古未有的英雄气概和百折不挠的勇毅精神。 </a:t>
            </a:r>
          </a:p>
        </p:txBody>
      </p:sp>
      <p:sp>
        <p:nvSpPr>
          <p:cNvPr id="28676" name="Rectangle 2"/>
          <p:cNvSpPr>
            <a:spLocks noChangeArrowheads="1"/>
          </p:cNvSpPr>
          <p:nvPr/>
        </p:nvSpPr>
        <p:spPr bwMode="auto">
          <a:xfrm>
            <a:off x="1363663" y="4727417"/>
            <a:ext cx="6123940" cy="645160"/>
          </a:xfrm>
          <a:prstGeom prst="rect">
            <a:avLst/>
          </a:prstGeom>
          <a:noFill/>
          <a:ln w="9525">
            <a:noFill/>
            <a:miter lim="800000"/>
          </a:ln>
        </p:spPr>
        <p:txBody>
          <a:bodyPr wrap="none" anchor="ctr">
            <a:spAutoFit/>
          </a:bodyPr>
          <a:lstStyle/>
          <a:p>
            <a:pPr indent="0" eaLnBrk="1" latinLnBrk="0" hangingPunct="1">
              <a:lnSpc>
                <a:spcPct val="150000"/>
              </a:lnSpc>
            </a:pPr>
            <a:r>
              <a:rPr lang="zh-CN" altLang="en-US" sz="2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）哪几个词概括了红军所遇到的困难？</a:t>
            </a:r>
          </a:p>
        </p:txBody>
      </p:sp>
      <p:pic>
        <p:nvPicPr>
          <p:cNvPr id="22" name="Picture 2" descr="C:\Users\Administrator\Desktop\课件图片\花边21\图片54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8638" y="3114675"/>
            <a:ext cx="609600" cy="854075"/>
          </a:xfrm>
          <a:prstGeom prst="rect">
            <a:avLst/>
          </a:prstGeom>
          <a:noFill/>
          <a:ln w="9525">
            <a:noFill/>
            <a:prstDash val="lgDash"/>
            <a:miter lim="800000"/>
            <a:headEnd/>
            <a:tailEnd/>
          </a:ln>
        </p:spPr>
      </p:pic>
      <p:sp>
        <p:nvSpPr>
          <p:cNvPr id="25" name="任意多边形 24"/>
          <p:cNvSpPr/>
          <p:nvPr/>
        </p:nvSpPr>
        <p:spPr>
          <a:xfrm>
            <a:off x="1363663" y="4090988"/>
            <a:ext cx="7237412" cy="636587"/>
          </a:xfrm>
          <a:custGeom>
            <a:avLst/>
            <a:gdLst>
              <a:gd name="connsiteX0" fmla="*/ 0 w 7237708"/>
              <a:gd name="connsiteY0" fmla="*/ 0 h 635430"/>
              <a:gd name="connsiteX1" fmla="*/ 650929 w 7237708"/>
              <a:gd name="connsiteY1" fmla="*/ 340962 h 635430"/>
              <a:gd name="connsiteX2" fmla="*/ 2278251 w 7237708"/>
              <a:gd name="connsiteY2" fmla="*/ 464949 h 635430"/>
              <a:gd name="connsiteX3" fmla="*/ 4045057 w 7237708"/>
              <a:gd name="connsiteY3" fmla="*/ 61993 h 635430"/>
              <a:gd name="connsiteX4" fmla="*/ 7237708 w 7237708"/>
              <a:gd name="connsiteY4" fmla="*/ 635430 h 63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7708" h="635430">
                <a:moveTo>
                  <a:pt x="0" y="0"/>
                </a:moveTo>
                <a:cubicBezTo>
                  <a:pt x="135610" y="131735"/>
                  <a:pt x="271220" y="263470"/>
                  <a:pt x="650929" y="340962"/>
                </a:cubicBezTo>
                <a:cubicBezTo>
                  <a:pt x="1030638" y="418454"/>
                  <a:pt x="1712563" y="511444"/>
                  <a:pt x="2278251" y="464949"/>
                </a:cubicBezTo>
                <a:cubicBezTo>
                  <a:pt x="2843939" y="418454"/>
                  <a:pt x="3218481" y="33580"/>
                  <a:pt x="4045057" y="61993"/>
                </a:cubicBezTo>
                <a:cubicBezTo>
                  <a:pt x="4871633" y="90407"/>
                  <a:pt x="6054670" y="362918"/>
                  <a:pt x="7237708" y="635430"/>
                </a:cubicBezTo>
              </a:path>
            </a:pathLst>
          </a:custGeom>
          <a:ln w="57150">
            <a:prstDash val="lg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28679" name="矩形 25"/>
          <p:cNvSpPr>
            <a:spLocks noChangeArrowheads="1"/>
          </p:cNvSpPr>
          <p:nvPr/>
        </p:nvSpPr>
        <p:spPr bwMode="auto">
          <a:xfrm>
            <a:off x="3976688" y="5592763"/>
            <a:ext cx="612775" cy="581025"/>
          </a:xfrm>
          <a:prstGeom prst="rect">
            <a:avLst/>
          </a:prstGeom>
          <a:noFill/>
          <a:ln w="9525">
            <a:noFill/>
            <a:miter lim="800000"/>
          </a:ln>
        </p:spPr>
        <p:txBody>
          <a:bodyPr wrap="none">
            <a:spAutoFit/>
          </a:bodyPr>
          <a:lstStyle/>
          <a:p>
            <a:pPr indent="333375" eaLnBrk="0" hangingPunct="0">
              <a:lnSpc>
                <a:spcPct val="150000"/>
              </a:lnSpc>
            </a:pPr>
            <a:r>
              <a:rPr lang="zh-CN" altLang="en-US" sz="2400" b="1">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 </a:t>
            </a:r>
          </a:p>
        </p:txBody>
      </p:sp>
      <p:pic>
        <p:nvPicPr>
          <p:cNvPr id="27" name="Picture 2" descr="C:\Users\Administrator\Desktop\最拥有图片\69.2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52650" y="5527358"/>
            <a:ext cx="1824038" cy="927100"/>
          </a:xfrm>
          <a:prstGeom prst="rect">
            <a:avLst/>
          </a:prstGeom>
          <a:noFill/>
          <a:ln w="9525">
            <a:noFill/>
            <a:miter lim="800000"/>
            <a:headEnd/>
            <a:tailEnd/>
          </a:ln>
        </p:spPr>
      </p:pic>
      <p:sp>
        <p:nvSpPr>
          <p:cNvPr id="30" name="矩形 29"/>
          <p:cNvSpPr>
            <a:spLocks noChangeArrowheads="1"/>
          </p:cNvSpPr>
          <p:nvPr/>
        </p:nvSpPr>
        <p:spPr bwMode="auto">
          <a:xfrm>
            <a:off x="2574925" y="5713413"/>
            <a:ext cx="1106488" cy="460375"/>
          </a:xfrm>
          <a:prstGeom prst="rect">
            <a:avLst/>
          </a:prstGeom>
          <a:noFill/>
          <a:ln w="9525">
            <a:noFill/>
            <a:miter lim="800000"/>
          </a:ln>
        </p:spPr>
        <p:txBody>
          <a:bodyPr wrap="none">
            <a:spAutoFit/>
          </a:bodyPr>
          <a:lstStyle/>
          <a:p>
            <a:r>
              <a:rPr lang="zh-CN" altLang="en-US" sz="2400" b="1" dirty="0">
                <a:solidFill>
                  <a:srgbClr val="FF3300"/>
                </a:solidFill>
                <a:latin typeface="微软雅黑" panose="020B0503020204020204" pitchFamily="34" charset="-122"/>
                <a:ea typeface="微软雅黑" panose="020B0503020204020204" pitchFamily="34" charset="-122"/>
                <a:cs typeface="Times New Roman" panose="02020603050405020304" pitchFamily="18" charset="0"/>
              </a:rPr>
              <a:t>远征难</a:t>
            </a:r>
          </a:p>
        </p:txBody>
      </p:sp>
      <p:pic>
        <p:nvPicPr>
          <p:cNvPr id="28682" name="Picture 2" descr="C:\Users\Administrator\Desktop\最拥有图片\69.2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70350" y="5659438"/>
            <a:ext cx="2368550" cy="709612"/>
          </a:xfrm>
          <a:prstGeom prst="rect">
            <a:avLst/>
          </a:prstGeom>
          <a:noFill/>
          <a:ln w="9525">
            <a:noFill/>
            <a:miter lim="800000"/>
            <a:headEnd/>
            <a:tailEnd/>
          </a:ln>
        </p:spPr>
      </p:pic>
      <p:sp>
        <p:nvSpPr>
          <p:cNvPr id="28684" name="Text Box 29"/>
          <p:cNvSpPr txBox="1">
            <a:spLocks noChangeArrowheads="1"/>
          </p:cNvSpPr>
          <p:nvPr/>
        </p:nvSpPr>
        <p:spPr bwMode="auto">
          <a:xfrm>
            <a:off x="4576763" y="5762625"/>
            <a:ext cx="1403350" cy="457200"/>
          </a:xfrm>
          <a:prstGeom prst="rect">
            <a:avLst/>
          </a:prstGeom>
          <a:noFill/>
          <a:ln w="9525">
            <a:noFill/>
            <a:miter lim="800000"/>
          </a:ln>
        </p:spPr>
        <p:txBody>
          <a:bodyPr wrap="none">
            <a:spAutoFit/>
          </a:bodyPr>
          <a:lstStyle/>
          <a:p>
            <a:r>
              <a:rPr lang="zh-CN" altLang="en-US" sz="2400" b="1">
                <a:solidFill>
                  <a:srgbClr val="FF00FF"/>
                </a:solidFill>
                <a:ea typeface="微软雅黑" panose="020B0503020204020204" pitchFamily="34" charset="-122"/>
              </a:rPr>
              <a:t>千山万水</a:t>
            </a:r>
          </a:p>
        </p:txBody>
      </p:sp>
      <p:pic>
        <p:nvPicPr>
          <p:cNvPr id="28702" name="Picture 2" descr="C:\Users\Administrator\Desktop\最拥有图片\69.2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79875" y="5651500"/>
            <a:ext cx="2368550" cy="709613"/>
          </a:xfrm>
          <a:prstGeom prst="rect">
            <a:avLst/>
          </a:prstGeom>
          <a:noFill/>
          <a:ln w="9525">
            <a:noFill/>
            <a:miter lim="800000"/>
            <a:headEnd/>
            <a:tailEnd/>
          </a:ln>
        </p:spPr>
      </p:pic>
      <p:sp>
        <p:nvSpPr>
          <p:cNvPr id="28703" name="Text Box 31"/>
          <p:cNvSpPr txBox="1">
            <a:spLocks noChangeArrowheads="1"/>
          </p:cNvSpPr>
          <p:nvPr/>
        </p:nvSpPr>
        <p:spPr bwMode="auto">
          <a:xfrm>
            <a:off x="4586288" y="5754688"/>
            <a:ext cx="1403350" cy="457200"/>
          </a:xfrm>
          <a:prstGeom prst="rect">
            <a:avLst/>
          </a:prstGeom>
          <a:noFill/>
          <a:ln w="9525">
            <a:noFill/>
            <a:miter lim="800000"/>
          </a:ln>
        </p:spPr>
        <p:txBody>
          <a:bodyPr wrap="none">
            <a:spAutoFit/>
          </a:bodyPr>
          <a:lstStyle/>
          <a:p>
            <a:r>
              <a:rPr lang="zh-CN" altLang="en-US" sz="2400" b="1">
                <a:solidFill>
                  <a:srgbClr val="FF3300"/>
                </a:solidFill>
                <a:ea typeface="微软雅黑" panose="020B0503020204020204" pitchFamily="34" charset="-122"/>
              </a:rPr>
              <a:t>千山万水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2225">
                                            <p:txEl>
                                              <p:pRg st="1" end="1"/>
                                            </p:txEl>
                                          </p:spTgt>
                                        </p:tgtEl>
                                        <p:attrNameLst>
                                          <p:attrName>style.visibility</p:attrName>
                                        </p:attrNameLst>
                                      </p:cBhvr>
                                      <p:to>
                                        <p:strVal val="visible"/>
                                      </p:to>
                                    </p:set>
                                    <p:animEffect transition="in" filter="blinds(horizontal)">
                                      <p:cBhvr>
                                        <p:cTn id="7" dur="500"/>
                                        <p:tgtEl>
                                          <p:spTgt spid="5222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2225">
                                            <p:txEl>
                                              <p:pRg st="2" end="2"/>
                                            </p:txEl>
                                          </p:spTgt>
                                        </p:tgtEl>
                                        <p:attrNameLst>
                                          <p:attrName>style.visibility</p:attrName>
                                        </p:attrNameLst>
                                      </p:cBhvr>
                                      <p:to>
                                        <p:strVal val="visible"/>
                                      </p:to>
                                    </p:set>
                                    <p:anim calcmode="lin" valueType="num">
                                      <p:cBhvr additive="base">
                                        <p:cTn id="12" dur="500" fill="hold"/>
                                        <p:tgtEl>
                                          <p:spTgt spid="5222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222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8676"/>
                                        </p:tgtEl>
                                        <p:attrNameLst>
                                          <p:attrName>style.visibility</p:attrName>
                                        </p:attrNameLst>
                                      </p:cBhvr>
                                      <p:to>
                                        <p:strVal val="visible"/>
                                      </p:to>
                                    </p:set>
                                    <p:animEffect transition="in" filter="blinds(horizontal)">
                                      <p:cBhvr>
                                        <p:cTn id="18" dur="500"/>
                                        <p:tgtEl>
                                          <p:spTgt spid="2867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8703"/>
                                        </p:tgtEl>
                                        <p:attrNameLst>
                                          <p:attrName>style.visibility</p:attrName>
                                        </p:attrNameLst>
                                      </p:cBhvr>
                                      <p:to>
                                        <p:strVal val="visible"/>
                                      </p:to>
                                    </p:set>
                                    <p:anim calcmode="lin" valueType="num">
                                      <p:cBhvr additive="base">
                                        <p:cTn id="29" dur="500" fill="hold"/>
                                        <p:tgtEl>
                                          <p:spTgt spid="28703"/>
                                        </p:tgtEl>
                                        <p:attrNameLst>
                                          <p:attrName>ppt_x</p:attrName>
                                        </p:attrNameLst>
                                      </p:cBhvr>
                                      <p:tavLst>
                                        <p:tav tm="0">
                                          <p:val>
                                            <p:strVal val="#ppt_x"/>
                                          </p:val>
                                        </p:tav>
                                        <p:tav tm="100000">
                                          <p:val>
                                            <p:strVal val="#ppt_x"/>
                                          </p:val>
                                        </p:tav>
                                      </p:tavLst>
                                    </p:anim>
                                    <p:anim calcmode="lin" valueType="num">
                                      <p:cBhvr additive="base">
                                        <p:cTn id="30" dur="500" fill="hold"/>
                                        <p:tgtEl>
                                          <p:spTgt spid="287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30" grpId="0"/>
      <p:bldP spid="2870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27"/>
          <p:cNvSpPr txBox="1">
            <a:spLocks noChangeArrowheads="1"/>
          </p:cNvSpPr>
          <p:nvPr/>
        </p:nvSpPr>
        <p:spPr bwMode="auto">
          <a:xfrm>
            <a:off x="695325" y="3095625"/>
            <a:ext cx="2071688" cy="830263"/>
          </a:xfrm>
          <a:prstGeom prst="rect">
            <a:avLst/>
          </a:prstGeom>
          <a:noFill/>
          <a:ln w="9525">
            <a:noFill/>
            <a:miter lim="800000"/>
          </a:ln>
        </p:spPr>
        <p:txBody>
          <a:bodyPr>
            <a:spAutoFit/>
          </a:bodyPr>
          <a:lstStyle/>
          <a:p>
            <a:r>
              <a:rPr lang="zh-CN" altLang="en-US" sz="2400" b="1">
                <a:solidFill>
                  <a:schemeClr val="bg1"/>
                </a:solidFill>
                <a:latin typeface="微软雅黑" panose="020B0503020204020204" pitchFamily="34" charset="-122"/>
                <a:ea typeface="微软雅黑" panose="020B0503020204020204" pitchFamily="34" charset="-122"/>
              </a:rPr>
              <a:t>第一部分</a:t>
            </a:r>
          </a:p>
        </p:txBody>
      </p:sp>
      <p:sp>
        <p:nvSpPr>
          <p:cNvPr id="29699" name="Rectangle 1"/>
          <p:cNvSpPr>
            <a:spLocks noChangeArrowheads="1"/>
          </p:cNvSpPr>
          <p:nvPr/>
        </p:nvSpPr>
        <p:spPr bwMode="auto">
          <a:xfrm>
            <a:off x="5135245" y="1431925"/>
            <a:ext cx="3763645" cy="2306955"/>
          </a:xfrm>
          <a:prstGeom prst="rect">
            <a:avLst/>
          </a:prstGeom>
          <a:noFill/>
          <a:ln w="9525">
            <a:noFill/>
            <a:miter lim="800000"/>
          </a:ln>
        </p:spPr>
        <p:txBody>
          <a:bodyPr wrap="square" anchor="ctr">
            <a:spAutoFit/>
          </a:bodyPr>
          <a:lstStyle/>
          <a:p>
            <a:pPr indent="0" algn="just" eaLnBrk="0" latinLnBrk="0" hangingPunct="0">
              <a:lnSpc>
                <a:spcPct val="150000"/>
              </a:lnSpc>
            </a:pPr>
            <a:r>
              <a:rPr lang="zh-CN" altLang="en-US" sz="24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从最初的“不怕”“只等闲”到最后的“更喜”“尽开颜”我们可以体会到全诗的感情基调是什么？</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   </a:t>
            </a:r>
          </a:p>
        </p:txBody>
      </p:sp>
      <p:sp>
        <p:nvSpPr>
          <p:cNvPr id="29700" name="矩形 14"/>
          <p:cNvSpPr>
            <a:spLocks noChangeArrowheads="1"/>
          </p:cNvSpPr>
          <p:nvPr/>
        </p:nvSpPr>
        <p:spPr bwMode="auto">
          <a:xfrm>
            <a:off x="542925" y="1692275"/>
            <a:ext cx="2786063" cy="1753235"/>
          </a:xfrm>
          <a:prstGeom prst="rect">
            <a:avLst/>
          </a:prstGeom>
          <a:noFill/>
          <a:ln w="9525">
            <a:noFill/>
            <a:miter lim="800000"/>
          </a:ln>
        </p:spPr>
        <p:txBody>
          <a:bodyPr>
            <a:spAutoFit/>
          </a:bodyPr>
          <a:lstStyle/>
          <a:p>
            <a:pPr indent="0" algn="just" eaLnBrk="1" latinLnBrk="0" hangingPunct="1">
              <a:lnSpc>
                <a:spcPct val="150000"/>
              </a:lnSpc>
            </a:pPr>
            <a:r>
              <a:rPr lang="zh-CN" altLang="zh-CN" sz="2400" b="1" dirty="0">
                <a:latin typeface="微软雅黑" panose="020B0503020204020204" pitchFamily="34" charset="-122"/>
                <a:ea typeface="微软雅黑" panose="020B0503020204020204" pitchFamily="34" charset="-122"/>
                <a:cs typeface="Times New Roman" panose="02020603050405020304" pitchFamily="18" charset="0"/>
              </a:rPr>
              <a:t>用哪几个词回答了红军面对艰难困苦时的表现？</a:t>
            </a:r>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rPr>
              <a:t> </a:t>
            </a:r>
            <a:endParaRPr lang="en-US" altLang="zh-CN" sz="24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9701" name="Picture 2" descr="C:\Users\Administrator\Desktop\课件图片\花边21\图片54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3887520">
            <a:off x="4796632" y="713581"/>
            <a:ext cx="609600" cy="852487"/>
          </a:xfrm>
          <a:prstGeom prst="rect">
            <a:avLst/>
          </a:prstGeom>
          <a:noFill/>
          <a:ln w="9525">
            <a:noFill/>
            <a:prstDash val="lgDash"/>
            <a:miter lim="800000"/>
            <a:headEnd/>
            <a:tailEnd/>
          </a:ln>
        </p:spPr>
      </p:pic>
      <p:sp>
        <p:nvSpPr>
          <p:cNvPr id="18" name="任意多边形 17"/>
          <p:cNvSpPr/>
          <p:nvPr/>
        </p:nvSpPr>
        <p:spPr>
          <a:xfrm>
            <a:off x="4173538" y="1779588"/>
            <a:ext cx="774700" cy="4183062"/>
          </a:xfrm>
          <a:custGeom>
            <a:avLst/>
            <a:gdLst>
              <a:gd name="connsiteX0" fmla="*/ 690880 w 774192"/>
              <a:gd name="connsiteY0" fmla="*/ 0 h 4181856"/>
              <a:gd name="connsiteX1" fmla="*/ 666496 w 774192"/>
              <a:gd name="connsiteY1" fmla="*/ 1243584 h 4181856"/>
              <a:gd name="connsiteX2" fmla="*/ 44704 w 774192"/>
              <a:gd name="connsiteY2" fmla="*/ 2377440 h 4181856"/>
              <a:gd name="connsiteX3" fmla="*/ 398272 w 774192"/>
              <a:gd name="connsiteY3" fmla="*/ 4181856 h 4181856"/>
              <a:gd name="connsiteX4" fmla="*/ 398272 w 774192"/>
              <a:gd name="connsiteY4" fmla="*/ 4181856 h 4181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192" h="4181856">
                <a:moveTo>
                  <a:pt x="690880" y="0"/>
                </a:moveTo>
                <a:cubicBezTo>
                  <a:pt x="732536" y="423672"/>
                  <a:pt x="774192" y="847344"/>
                  <a:pt x="666496" y="1243584"/>
                </a:cubicBezTo>
                <a:cubicBezTo>
                  <a:pt x="558800" y="1639824"/>
                  <a:pt x="89408" y="1887728"/>
                  <a:pt x="44704" y="2377440"/>
                </a:cubicBezTo>
                <a:cubicBezTo>
                  <a:pt x="0" y="2867152"/>
                  <a:pt x="398272" y="4181856"/>
                  <a:pt x="398272" y="4181856"/>
                </a:cubicBezTo>
                <a:lnTo>
                  <a:pt x="398272" y="4181856"/>
                </a:lnTo>
              </a:path>
            </a:pathLst>
          </a:custGeom>
          <a:ln w="57150">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pic>
        <p:nvPicPr>
          <p:cNvPr id="19" name="Picture 2" descr="C:\Users\Administrator\Desktop\最拥有图片\69.2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3213" y="3498850"/>
            <a:ext cx="1879600" cy="901700"/>
          </a:xfrm>
          <a:prstGeom prst="rect">
            <a:avLst/>
          </a:prstGeom>
          <a:noFill/>
          <a:ln w="9525">
            <a:noFill/>
            <a:miter lim="800000"/>
            <a:headEnd/>
            <a:tailEnd/>
          </a:ln>
        </p:spPr>
      </p:pic>
      <p:pic>
        <p:nvPicPr>
          <p:cNvPr id="22" name="Picture 2" descr="C:\Users\Administrator\Desktop\最拥有图片\69.2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75338" y="5086350"/>
            <a:ext cx="2135187" cy="827088"/>
          </a:xfrm>
          <a:prstGeom prst="rect">
            <a:avLst/>
          </a:prstGeom>
          <a:noFill/>
          <a:ln w="9525">
            <a:noFill/>
            <a:miter lim="800000"/>
            <a:headEnd/>
            <a:tailEnd/>
          </a:ln>
        </p:spPr>
      </p:pic>
      <p:pic>
        <p:nvPicPr>
          <p:cNvPr id="25" name="Picture 2" descr="C:\Users\Administrator\Desktop\最拥有图片\69.2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68925" y="4044950"/>
            <a:ext cx="2141538" cy="758825"/>
          </a:xfrm>
          <a:prstGeom prst="rect">
            <a:avLst/>
          </a:prstGeom>
          <a:noFill/>
          <a:ln w="9525">
            <a:noFill/>
            <a:miter lim="800000"/>
            <a:headEnd/>
            <a:tailEnd/>
          </a:ln>
        </p:spPr>
      </p:pic>
      <p:pic>
        <p:nvPicPr>
          <p:cNvPr id="26" name="Picture 2" descr="C:\Users\Administrator\Desktop\最拥有图片\69.2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71688" y="4022725"/>
            <a:ext cx="1598612" cy="785813"/>
          </a:xfrm>
          <a:prstGeom prst="rect">
            <a:avLst/>
          </a:prstGeom>
          <a:noFill/>
          <a:ln w="9525">
            <a:noFill/>
            <a:miter lim="800000"/>
            <a:headEnd/>
            <a:tailEnd/>
          </a:ln>
        </p:spPr>
      </p:pic>
      <p:sp>
        <p:nvSpPr>
          <p:cNvPr id="27" name="矩形 26"/>
          <p:cNvSpPr>
            <a:spLocks noChangeArrowheads="1"/>
          </p:cNvSpPr>
          <p:nvPr/>
        </p:nvSpPr>
        <p:spPr bwMode="auto">
          <a:xfrm>
            <a:off x="819150" y="3541713"/>
            <a:ext cx="1068388" cy="581025"/>
          </a:xfrm>
          <a:prstGeom prst="rect">
            <a:avLst/>
          </a:prstGeom>
          <a:noFill/>
          <a:ln w="9525">
            <a:noFill/>
            <a:miter lim="800000"/>
          </a:ln>
        </p:spPr>
        <p:txBody>
          <a:bodyPr wrap="none">
            <a:spAutoFit/>
          </a:bodyPr>
          <a:lstStyle/>
          <a:p>
            <a:pPr indent="0" eaLnBrk="1" latinLnBrk="0" hangingPunct="1">
              <a:lnSpc>
                <a:spcPct val="150000"/>
              </a:lnSpc>
            </a:pPr>
            <a:r>
              <a:rPr lang="zh-CN" altLang="zh-CN"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不怕</a:t>
            </a:r>
            <a:endPar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9" name="矩形 28"/>
          <p:cNvSpPr>
            <a:spLocks noChangeArrowheads="1"/>
          </p:cNvSpPr>
          <p:nvPr/>
        </p:nvSpPr>
        <p:spPr bwMode="auto">
          <a:xfrm>
            <a:off x="2072005" y="4002405"/>
            <a:ext cx="1598295" cy="645160"/>
          </a:xfrm>
          <a:prstGeom prst="rect">
            <a:avLst/>
          </a:prstGeom>
          <a:noFill/>
          <a:ln w="9525">
            <a:noFill/>
            <a:miter lim="800000"/>
          </a:ln>
        </p:spPr>
        <p:txBody>
          <a:bodyPr wrap="square">
            <a:spAutoFit/>
          </a:bodyPr>
          <a:lstStyle/>
          <a:p>
            <a:pPr indent="266700">
              <a:lnSpc>
                <a:spcPct val="150000"/>
              </a:lnSpc>
            </a:pP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只等闲 </a:t>
            </a:r>
          </a:p>
        </p:txBody>
      </p:sp>
      <p:sp>
        <p:nvSpPr>
          <p:cNvPr id="30" name="矩形 29"/>
          <p:cNvSpPr>
            <a:spLocks noChangeArrowheads="1"/>
          </p:cNvSpPr>
          <p:nvPr/>
        </p:nvSpPr>
        <p:spPr bwMode="auto">
          <a:xfrm>
            <a:off x="6100763" y="5086033"/>
            <a:ext cx="1684337" cy="581025"/>
          </a:xfrm>
          <a:prstGeom prst="rect">
            <a:avLst/>
          </a:prstGeom>
          <a:noFill/>
          <a:ln w="9525">
            <a:noFill/>
            <a:miter lim="800000"/>
          </a:ln>
        </p:spPr>
        <p:txBody>
          <a:bodyPr wrap="none">
            <a:spAutoFit/>
          </a:bodyPr>
          <a:lstStyle/>
          <a:p>
            <a:pPr indent="266700" eaLnBrk="0" hangingPunct="0">
              <a:lnSpc>
                <a:spcPct val="150000"/>
              </a:lnSpc>
            </a:pPr>
            <a:r>
              <a:rPr lang="zh-CN" altLang="en-US" sz="2400" b="1">
                <a:solidFill>
                  <a:srgbClr val="FF3300"/>
                </a:solidFill>
                <a:latin typeface="微软雅黑" panose="020B0503020204020204" pitchFamily="34" charset="-122"/>
                <a:ea typeface="微软雅黑" panose="020B0503020204020204" pitchFamily="34" charset="-122"/>
                <a:cs typeface="Times New Roman" panose="02020603050405020304" pitchFamily="18" charset="0"/>
              </a:rPr>
              <a:t>气度不凡</a:t>
            </a:r>
          </a:p>
        </p:txBody>
      </p:sp>
      <p:sp>
        <p:nvSpPr>
          <p:cNvPr id="31" name="矩形 30"/>
          <p:cNvSpPr>
            <a:spLocks noChangeArrowheads="1"/>
          </p:cNvSpPr>
          <p:nvPr/>
        </p:nvSpPr>
        <p:spPr bwMode="auto">
          <a:xfrm>
            <a:off x="5816600" y="4122738"/>
            <a:ext cx="1416050" cy="460375"/>
          </a:xfrm>
          <a:prstGeom prst="rect">
            <a:avLst/>
          </a:prstGeom>
          <a:noFill/>
          <a:ln w="9525">
            <a:noFill/>
            <a:miter lim="800000"/>
          </a:ln>
        </p:spPr>
        <p:txBody>
          <a:bodyPr wrap="none">
            <a:spAutoFit/>
          </a:bodyPr>
          <a:lstStyle/>
          <a:p>
            <a:r>
              <a:rPr lang="zh-CN" altLang="en-US" sz="2400" b="1">
                <a:solidFill>
                  <a:srgbClr val="FF3300"/>
                </a:solidFill>
                <a:latin typeface="微软雅黑" panose="020B0503020204020204" pitchFamily="34" charset="-122"/>
                <a:ea typeface="微软雅黑" panose="020B0503020204020204" pitchFamily="34" charset="-122"/>
                <a:cs typeface="Times New Roman" panose="02020603050405020304" pitchFamily="18" charset="0"/>
              </a:rPr>
              <a:t>轻快豪迈</a:t>
            </a:r>
          </a:p>
        </p:txBody>
      </p:sp>
      <p:pic>
        <p:nvPicPr>
          <p:cNvPr id="32" name="Picture 70"/>
          <p:cNvPicPr preferRelativeResize="0">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2476" y="4825429"/>
            <a:ext cx="2252916" cy="1368425"/>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blinds(horizontal)">
                                      <p:cBhvr>
                                        <p:cTn id="7" dur="500"/>
                                        <p:tgtEl>
                                          <p:spTgt spid="2970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ppt_x"/>
                                          </p:val>
                                        </p:tav>
                                        <p:tav tm="100000">
                                          <p:val>
                                            <p:strVal val="#ppt_x"/>
                                          </p:val>
                                        </p:tav>
                                      </p:tavLst>
                                    </p:anim>
                                    <p:anim calcmode="lin" valueType="num">
                                      <p:cBhvr additive="base">
                                        <p:cTn id="1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9699"/>
                                        </p:tgtEl>
                                        <p:attrNameLst>
                                          <p:attrName>style.visibility</p:attrName>
                                        </p:attrNameLst>
                                      </p:cBhvr>
                                      <p:to>
                                        <p:strVal val="visible"/>
                                      </p:to>
                                    </p:set>
                                    <p:animEffect transition="in" filter="wipe(down)">
                                      <p:cBhvr>
                                        <p:cTn id="24" dur="500"/>
                                        <p:tgtEl>
                                          <p:spTgt spid="2969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fill="hold"/>
                                        <p:tgtEl>
                                          <p:spTgt spid="31"/>
                                        </p:tgtEl>
                                        <p:attrNameLst>
                                          <p:attrName>ppt_x</p:attrName>
                                        </p:attrNameLst>
                                      </p:cBhvr>
                                      <p:tavLst>
                                        <p:tav tm="0">
                                          <p:val>
                                            <p:strVal val="#ppt_x"/>
                                          </p:val>
                                        </p:tav>
                                        <p:tav tm="100000">
                                          <p:val>
                                            <p:strVal val="#ppt_x"/>
                                          </p:val>
                                        </p:tav>
                                      </p:tavLst>
                                    </p:anim>
                                    <p:anim calcmode="lin" valueType="num">
                                      <p:cBhvr additive="base">
                                        <p:cTn id="3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29700" grpId="0"/>
      <p:bldP spid="27" grpId="0"/>
      <p:bldP spid="29" grpId="0"/>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27"/>
          <p:cNvSpPr txBox="1">
            <a:spLocks noChangeArrowheads="1"/>
          </p:cNvSpPr>
          <p:nvPr/>
        </p:nvSpPr>
        <p:spPr bwMode="auto">
          <a:xfrm>
            <a:off x="695325" y="3095625"/>
            <a:ext cx="2071688" cy="830263"/>
          </a:xfrm>
          <a:prstGeom prst="rect">
            <a:avLst/>
          </a:prstGeom>
          <a:noFill/>
          <a:ln w="9525">
            <a:noFill/>
            <a:miter lim="800000"/>
          </a:ln>
        </p:spPr>
        <p:txBody>
          <a:bodyPr>
            <a:spAutoFit/>
          </a:bodyPr>
          <a:lstStyle/>
          <a:p>
            <a:r>
              <a:rPr lang="zh-CN" altLang="en-US" sz="2400" b="1">
                <a:solidFill>
                  <a:schemeClr val="bg1"/>
                </a:solidFill>
                <a:latin typeface="微软雅黑" panose="020B0503020204020204" pitchFamily="34" charset="-122"/>
                <a:ea typeface="微软雅黑" panose="020B0503020204020204" pitchFamily="34" charset="-122"/>
              </a:rPr>
              <a:t>第一部分</a:t>
            </a:r>
          </a:p>
        </p:txBody>
      </p:sp>
      <p:sp>
        <p:nvSpPr>
          <p:cNvPr id="30723" name="Rectangle 1"/>
          <p:cNvSpPr>
            <a:spLocks noChangeArrowheads="1"/>
          </p:cNvSpPr>
          <p:nvPr/>
        </p:nvSpPr>
        <p:spPr bwMode="auto">
          <a:xfrm>
            <a:off x="1152525" y="1212374"/>
            <a:ext cx="5669280" cy="645160"/>
          </a:xfrm>
          <a:prstGeom prst="rect">
            <a:avLst/>
          </a:prstGeom>
          <a:noFill/>
          <a:ln w="9525">
            <a:noFill/>
            <a:miter lim="800000"/>
          </a:ln>
        </p:spPr>
        <p:txBody>
          <a:bodyPr wrap="none" anchor="ctr">
            <a:spAutoFit/>
          </a:bodyPr>
          <a:lstStyle/>
          <a:p>
            <a:pPr indent="0" algn="just" eaLnBrk="1" latinLnBrk="0" hangingPunct="1">
              <a:lnSpc>
                <a:spcPct val="150000"/>
              </a:lnSpc>
            </a:pPr>
            <a:r>
              <a:rPr lang="zh-CN" altLang="zh-CN" sz="2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zh-CN" sz="2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五岭逶迤腾细浪，乌蒙磅礴走泥丸。”</a:t>
            </a:r>
          </a:p>
        </p:txBody>
      </p:sp>
      <p:cxnSp>
        <p:nvCxnSpPr>
          <p:cNvPr id="15" name="直接连接符 14"/>
          <p:cNvCxnSpPr/>
          <p:nvPr/>
        </p:nvCxnSpPr>
        <p:spPr>
          <a:xfrm flipV="1">
            <a:off x="1312545" y="1866900"/>
            <a:ext cx="5126355" cy="48260"/>
          </a:xfrm>
          <a:prstGeom prst="line">
            <a:avLst/>
          </a:prstGeom>
        </p:spPr>
        <p:style>
          <a:lnRef idx="1">
            <a:schemeClr val="accent1"/>
          </a:lnRef>
          <a:fillRef idx="0">
            <a:schemeClr val="accent1"/>
          </a:fillRef>
          <a:effectRef idx="0">
            <a:schemeClr val="accent1"/>
          </a:effectRef>
          <a:fontRef idx="minor">
            <a:schemeClr val="tx1"/>
          </a:fontRef>
        </p:style>
      </p:cxnSp>
      <p:pic>
        <p:nvPicPr>
          <p:cNvPr id="30725" name="Picture 2" descr="C:\Users\Administrator\Desktop\t01b47f4fe22b72f103.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506528" y="487045"/>
            <a:ext cx="2028825" cy="1809750"/>
          </a:xfrm>
          <a:prstGeom prst="rect">
            <a:avLst/>
          </a:prstGeom>
          <a:noFill/>
          <a:ln w="9525">
            <a:noFill/>
            <a:miter lim="800000"/>
            <a:headEnd/>
            <a:tailEnd/>
          </a:ln>
        </p:spPr>
      </p:pic>
      <p:sp>
        <p:nvSpPr>
          <p:cNvPr id="27651" name="Rectangle 3"/>
          <p:cNvSpPr>
            <a:spLocks noChangeArrowheads="1"/>
          </p:cNvSpPr>
          <p:nvPr/>
        </p:nvSpPr>
        <p:spPr bwMode="auto">
          <a:xfrm>
            <a:off x="278130" y="2772678"/>
            <a:ext cx="2950845" cy="2308324"/>
          </a:xfrm>
          <a:prstGeom prst="rect">
            <a:avLst/>
          </a:prstGeom>
          <a:solidFill>
            <a:schemeClr val="accent2">
              <a:lumMod val="40000"/>
              <a:lumOff val="60000"/>
            </a:schemeClr>
          </a:solidFill>
          <a:ln w="9525">
            <a:noFill/>
            <a:miter lim="800000"/>
          </a:ln>
          <a:effectLst/>
        </p:spPr>
        <p:txBody>
          <a:bodyPr wrap="square" anchor="ctr">
            <a:spAutoFit/>
          </a:bodyPr>
          <a:lstStyle/>
          <a:p>
            <a:pPr indent="0" eaLnBrk="1" latinLnBrk="0" hangingPunct="1">
              <a:lnSpc>
                <a:spcPct val="150000"/>
              </a:lnSpc>
              <a:defRPr/>
            </a:pPr>
            <a:r>
              <a:rPr lang="zh-CN" sz="2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这里用“逶迤”“磅礴”写出了红军翻过这样的高山峻岭时所面临的情形如何？</a:t>
            </a:r>
          </a:p>
        </p:txBody>
      </p:sp>
      <p:grpSp>
        <p:nvGrpSpPr>
          <p:cNvPr id="27" name="组合 26"/>
          <p:cNvGrpSpPr/>
          <p:nvPr/>
        </p:nvGrpSpPr>
        <p:grpSpPr bwMode="auto">
          <a:xfrm>
            <a:off x="4153218" y="2469515"/>
            <a:ext cx="2955925" cy="852488"/>
            <a:chOff x="4153670" y="2470166"/>
            <a:chExt cx="2956143" cy="851770"/>
          </a:xfrm>
        </p:grpSpPr>
        <p:sp>
          <p:nvSpPr>
            <p:cNvPr id="26" name="六边形 25"/>
            <p:cNvSpPr/>
            <p:nvPr/>
          </p:nvSpPr>
          <p:spPr>
            <a:xfrm>
              <a:off x="4153670" y="2470166"/>
              <a:ext cx="2956143" cy="851770"/>
            </a:xfrm>
            <a:prstGeom prst="hexagon">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731" name="Rectangle 4"/>
            <p:cNvSpPr>
              <a:spLocks noChangeArrowheads="1"/>
            </p:cNvSpPr>
            <p:nvPr/>
          </p:nvSpPr>
          <p:spPr bwMode="auto">
            <a:xfrm>
              <a:off x="5305645" y="2665899"/>
              <a:ext cx="652193" cy="459987"/>
            </a:xfrm>
            <a:prstGeom prst="rect">
              <a:avLst/>
            </a:prstGeom>
            <a:noFill/>
            <a:ln w="9525">
              <a:noFill/>
              <a:miter lim="800000"/>
            </a:ln>
          </p:spPr>
          <p:txBody>
            <a:bodyPr wrap="square" anchor="ctr">
              <a:spAutoFit/>
            </a:bodyPr>
            <a:lstStyle/>
            <a:p>
              <a:pPr indent="0" eaLnBrk="1" latinLnBrk="0" hangingPunct="1"/>
              <a:r>
                <a:rPr lang="zh-CN"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难 </a:t>
              </a:r>
              <a:r>
                <a:rPr lang="zh-CN" sz="1000">
                  <a:solidFill>
                    <a:srgbClr val="FF0000"/>
                  </a:solidFill>
                  <a:latin typeface="宋体" panose="02010600030101010101" pitchFamily="2" charset="-122"/>
                  <a:ea typeface="微软雅黑" panose="020B0503020204020204" pitchFamily="34" charset="-122"/>
                  <a:cs typeface="Times New Roman" panose="02020603050405020304" pitchFamily="18" charset="0"/>
                </a:rPr>
                <a:t> </a:t>
              </a:r>
            </a:p>
          </p:txBody>
        </p:sp>
      </p:grpSp>
      <p:pic>
        <p:nvPicPr>
          <p:cNvPr id="27653" name="Picture 5" descr="C:\Users\Administrator\Desktop\t01fccfa50c4c9a2e4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58946" y="4033380"/>
            <a:ext cx="2728912" cy="2079321"/>
          </a:xfrm>
          <a:prstGeom prst="snip2DiagRect">
            <a:avLst/>
          </a:prstGeom>
          <a:solidFill>
            <a:srgbClr val="FFFFFF">
              <a:shade val="85000"/>
            </a:srgbClr>
          </a:solidFill>
          <a:ln w="88900" cap="sq">
            <a:solidFill>
              <a:srgbClr val="FFC000"/>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7654" name="Picture 6" descr="C:\Users\Administrator\Desktop\t0123f88b4cf9c7b65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0013" y="4046949"/>
            <a:ext cx="2465887" cy="2040699"/>
          </a:xfrm>
          <a:prstGeom prst="snip2DiagRect">
            <a:avLst/>
          </a:prstGeom>
          <a:solidFill>
            <a:srgbClr val="FFFFFF">
              <a:shade val="85000"/>
            </a:srgbClr>
          </a:solidFill>
          <a:ln w="88900" cap="sq">
            <a:solidFill>
              <a:srgbClr val="00B050"/>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wedge">
                                      <p:cBhvr>
                                        <p:cTn id="7" dur="2000"/>
                                        <p:tgtEl>
                                          <p:spTgt spid="276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27654"/>
                                        </p:tgtEl>
                                        <p:attrNameLst>
                                          <p:attrName>style.visibility</p:attrName>
                                        </p:attrNameLst>
                                      </p:cBhvr>
                                      <p:to>
                                        <p:strVal val="visible"/>
                                      </p:to>
                                    </p:set>
                                    <p:animEffect transition="in" filter="barn(inHorizontal)">
                                      <p:cBhvr>
                                        <p:cTn id="12" dur="500"/>
                                        <p:tgtEl>
                                          <p:spTgt spid="27654"/>
                                        </p:tgtEl>
                                      </p:cBhvr>
                                    </p:animEffect>
                                  </p:childTnLst>
                                </p:cTn>
                              </p:par>
                              <p:par>
                                <p:cTn id="13" presetID="16" presetClass="entr" presetSubtype="26" fill="hold" nodeType="withEffect">
                                  <p:stCondLst>
                                    <p:cond delay="0"/>
                                  </p:stCondLst>
                                  <p:childTnLst>
                                    <p:set>
                                      <p:cBhvr>
                                        <p:cTn id="14" dur="1" fill="hold">
                                          <p:stCondLst>
                                            <p:cond delay="0"/>
                                          </p:stCondLst>
                                        </p:cTn>
                                        <p:tgtEl>
                                          <p:spTgt spid="27653"/>
                                        </p:tgtEl>
                                        <p:attrNameLst>
                                          <p:attrName>style.visibility</p:attrName>
                                        </p:attrNameLst>
                                      </p:cBhvr>
                                      <p:to>
                                        <p:strVal val="visible"/>
                                      </p:to>
                                    </p:set>
                                    <p:animEffect transition="in" filter="barn(inHorizontal)">
                                      <p:cBhvr>
                                        <p:cTn id="15" dur="500"/>
                                        <p:tgtEl>
                                          <p:spTgt spid="27653"/>
                                        </p:tgtEl>
                                      </p:cBhvr>
                                    </p:animEffect>
                                  </p:childTnLst>
                                </p:cTn>
                              </p:par>
                              <p:par>
                                <p:cTn id="16" presetID="16" presetClass="entr" presetSubtype="26"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Horizontal)">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696009" y="3095429"/>
            <a:ext cx="2071574" cy="83039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第一部分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7345" name="Rectangle 1"/>
          <p:cNvSpPr>
            <a:spLocks noChangeArrowheads="1"/>
          </p:cNvSpPr>
          <p:nvPr/>
        </p:nvSpPr>
        <p:spPr bwMode="auto">
          <a:xfrm>
            <a:off x="2467961" y="752174"/>
            <a:ext cx="5523978" cy="119888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fontAlgn="base">
              <a:lnSpc>
                <a:spcPct val="15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但是在我们红军战士眼里，这困难是大还是小？从哪里可以看出来？</a:t>
            </a:r>
          </a:p>
        </p:txBody>
      </p:sp>
      <p:sp>
        <p:nvSpPr>
          <p:cNvPr id="13" name="圆角矩形标注 12"/>
          <p:cNvSpPr/>
          <p:nvPr/>
        </p:nvSpPr>
        <p:spPr>
          <a:xfrm>
            <a:off x="2517731" y="851769"/>
            <a:ext cx="5273457" cy="1052187"/>
          </a:xfrm>
          <a:prstGeom prst="wedgeRoundRectCallout">
            <a:avLst>
              <a:gd name="adj1" fmla="val 51811"/>
              <a:gd name="adj2" fmla="val -8036"/>
              <a:gd name="adj3" fmla="val 16667"/>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7346" name="Picture 2" descr="C:\Users\Administrator\Desktop\t0167e5c22def0ca442.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15072" y="607187"/>
            <a:ext cx="1328928" cy="1447082"/>
          </a:xfrm>
          <a:prstGeom prst="rect">
            <a:avLst/>
          </a:prstGeom>
          <a:noFill/>
        </p:spPr>
      </p:pic>
      <p:sp>
        <p:nvSpPr>
          <p:cNvPr id="57347" name="Rectangle 3"/>
          <p:cNvSpPr>
            <a:spLocks noChangeArrowheads="1"/>
          </p:cNvSpPr>
          <p:nvPr/>
        </p:nvSpPr>
        <p:spPr bwMode="auto">
          <a:xfrm>
            <a:off x="4342130" y="4581525"/>
            <a:ext cx="4392930" cy="1753235"/>
          </a:xfrm>
          <a:prstGeom prst="rect">
            <a:avLst/>
          </a:prstGeom>
          <a:solidFill>
            <a:schemeClr val="accent2">
              <a:lumMod val="60000"/>
              <a:lumOff val="40000"/>
            </a:schemeClr>
          </a:solid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hangingPunct="1">
              <a:lnSpc>
                <a:spcPct val="150000"/>
              </a:lnSpc>
              <a:spcBef>
                <a:spcPct val="0"/>
              </a:spcBef>
              <a:spcAft>
                <a:spcPct val="0"/>
              </a:spcAft>
              <a:buClrTx/>
              <a:buSzTx/>
              <a:buFontTx/>
              <a:buNone/>
            </a:pPr>
            <a:r>
              <a:rPr kumimoji="0" lang="zh-CN" altLang="zh-CN" sz="2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从</a:t>
            </a:r>
            <a:r>
              <a:rPr kumimoji="0" lang="en-US" altLang="zh-CN" sz="2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2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腾细浪</a:t>
            </a:r>
            <a:r>
              <a:rPr kumimoji="0" lang="en-US" altLang="zh-CN" sz="2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2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走泥丸</a:t>
            </a:r>
            <a:r>
              <a:rPr kumimoji="0" lang="en-US" altLang="zh-CN" sz="2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2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可以看出来。</a:t>
            </a:r>
            <a:r>
              <a:rPr kumimoji="0" lang="zh-CN" altLang="zh-CN" sz="2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zh-CN" sz="2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腾”突出了奔腾气势。“走”突出了疾驰状貌。</a:t>
            </a:r>
            <a:endParaRPr kumimoji="0" lang="zh-CN" sz="2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57348" name="Rectangle 4"/>
          <p:cNvSpPr>
            <a:spLocks noChangeArrowheads="1"/>
          </p:cNvSpPr>
          <p:nvPr/>
        </p:nvSpPr>
        <p:spPr bwMode="auto">
          <a:xfrm>
            <a:off x="278765" y="2053908"/>
            <a:ext cx="6122035" cy="2306955"/>
          </a:xfrm>
          <a:prstGeom prst="rect">
            <a:avLst/>
          </a:prstGeom>
          <a:solidFill>
            <a:schemeClr val="accent2">
              <a:lumMod val="60000"/>
              <a:lumOff val="40000"/>
            </a:schemeClr>
          </a:solidFill>
          <a:ln w="9525">
            <a:noFill/>
            <a:miter lim="800000"/>
          </a:ln>
          <a:effectLst/>
        </p:spPr>
        <p:txBody>
          <a:bodyPr vert="horz" wrap="square" lIns="91440" tIns="45720" rIns="91440" bIns="45720" numCol="1" anchor="ctr" anchorCtr="0" compatLnSpc="1">
            <a:spAutoFit/>
          </a:bodyPr>
          <a:lstStyle/>
          <a:p>
            <a:pPr marL="0" marR="0" lvl="0" indent="266700" algn="just" defTabSz="914400" rtl="0" eaLnBrk="1" fontAlgn="base" latinLnBrk="0" hangingPunct="1">
              <a:lnSpc>
                <a:spcPct val="150000"/>
              </a:lnSpc>
              <a:spcBef>
                <a:spcPct val="0"/>
              </a:spcBef>
              <a:spcAft>
                <a:spcPct val="0"/>
              </a:spcAft>
              <a:buClrTx/>
              <a:buSzTx/>
              <a:buFontTx/>
              <a:buNone/>
            </a:pPr>
            <a:r>
              <a:rPr kumimoji="0" lang="en-US" altLang="zh-CN" sz="2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是小。</a:t>
            </a:r>
            <a:r>
              <a:rPr kumimoji="0" lang="zh-CN" sz="2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在这里，毛主席生动地运用了夸张的手法，有意缩小人的视觉比例，把那样大的山“看”小了。正是这样，反衬出了红军战士</a:t>
            </a:r>
            <a:r>
              <a:rPr lang="zh-CN" sz="2400" b="1" dirty="0" smtClean="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sym typeface="+mn-ea"/>
              </a:rPr>
              <a:t>敢于藐视并战胜一切困难的高大</a:t>
            </a:r>
            <a:r>
              <a:rPr kumimoji="0" lang="zh-CN" sz="2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形象。</a:t>
            </a:r>
          </a:p>
        </p:txBody>
      </p:sp>
      <p:pic>
        <p:nvPicPr>
          <p:cNvPr id="57349" name="Picture 5" descr="C:\Users\Administrator\Desktop\t011859d793d09b94c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0240" y="4722495"/>
            <a:ext cx="2877820" cy="161226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box(in)">
                                      <p:cBhvr>
                                        <p:cTn id="7" dur="500"/>
                                        <p:tgtEl>
                                          <p:spTgt spid="5734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7347"/>
                                        </p:tgtEl>
                                        <p:attrNameLst>
                                          <p:attrName>style.visibility</p:attrName>
                                        </p:attrNameLst>
                                      </p:cBhvr>
                                      <p:to>
                                        <p:strVal val="visible"/>
                                      </p:to>
                                    </p:set>
                                    <p:animEffect transition="in" filter="box(in)">
                                      <p:cBhvr>
                                        <p:cTn id="12" dur="500"/>
                                        <p:tgtEl>
                                          <p:spTgt spid="57347"/>
                                        </p:tgtEl>
                                      </p:cBhvr>
                                    </p:animEffect>
                                  </p:childTnLst>
                                </p:cTn>
                              </p:par>
                              <p:par>
                                <p:cTn id="13" presetID="4" presetClass="entr" presetSubtype="16" fill="hold" nodeType="withEffect">
                                  <p:stCondLst>
                                    <p:cond delay="0"/>
                                  </p:stCondLst>
                                  <p:childTnLst>
                                    <p:set>
                                      <p:cBhvr>
                                        <p:cTn id="14" dur="1" fill="hold">
                                          <p:stCondLst>
                                            <p:cond delay="0"/>
                                          </p:stCondLst>
                                        </p:cTn>
                                        <p:tgtEl>
                                          <p:spTgt spid="57349"/>
                                        </p:tgtEl>
                                        <p:attrNameLst>
                                          <p:attrName>style.visibility</p:attrName>
                                        </p:attrNameLst>
                                      </p:cBhvr>
                                      <p:to>
                                        <p:strVal val="visible"/>
                                      </p:to>
                                    </p:set>
                                    <p:animEffect transition="in" filter="box(in)">
                                      <p:cBhvr>
                                        <p:cTn id="15" dur="500"/>
                                        <p:tgtEl>
                                          <p:spTgt spid="57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ldLvl="0" animBg="1"/>
      <p:bldP spid="5734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标注 14"/>
          <p:cNvSpPr/>
          <p:nvPr/>
        </p:nvSpPr>
        <p:spPr>
          <a:xfrm>
            <a:off x="865505" y="1299845"/>
            <a:ext cx="5840095" cy="1082675"/>
          </a:xfrm>
          <a:prstGeom prst="wedgeRoundRectCallout">
            <a:avLst>
              <a:gd name="adj1" fmla="val 52445"/>
              <a:gd name="adj2" fmla="val -38417"/>
              <a:gd name="adj3" fmla="val 1666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缺角矩形 24"/>
          <p:cNvSpPr/>
          <p:nvPr/>
        </p:nvSpPr>
        <p:spPr>
          <a:xfrm>
            <a:off x="278765" y="4803775"/>
            <a:ext cx="1969770" cy="666115"/>
          </a:xfrm>
          <a:prstGeom prst="plaqu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缺角矩形 25"/>
          <p:cNvSpPr/>
          <p:nvPr/>
        </p:nvSpPr>
        <p:spPr>
          <a:xfrm>
            <a:off x="2919095" y="3921760"/>
            <a:ext cx="6053455" cy="2429510"/>
          </a:xfrm>
          <a:prstGeom prst="plaqu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240790" y="1518285"/>
            <a:ext cx="5090160" cy="645160"/>
          </a:xfrm>
          <a:prstGeom prst="rect">
            <a:avLst/>
          </a:prstGeom>
        </p:spPr>
        <p:txBody>
          <a:bodyPr wrap="square">
            <a:spAutoFit/>
          </a:bodyPr>
          <a:lstStyle/>
          <a:p>
            <a:pPr marL="0" marR="0" lvl="0" indent="0" algn="just" defTabSz="914400" rtl="0" fontAlgn="base">
              <a:lnSpc>
                <a:spcPct val="150000"/>
              </a:lnSpc>
              <a:spcBef>
                <a:spcPct val="0"/>
              </a:spcBef>
              <a:spcAft>
                <a:spcPct val="0"/>
              </a:spcAft>
              <a:buClrTx/>
              <a:buSzTx/>
              <a:buFontTx/>
              <a:buNone/>
            </a:pPr>
            <a:r>
              <a:rPr lang="zh-CN" altLang="zh-CN" sz="2400" b="1" dirty="0" smtClean="0">
                <a:solidFill>
                  <a:schemeClr val="tx1"/>
                </a:solidFill>
                <a:latin typeface="微软雅黑" panose="020B0503020204020204" pitchFamily="34" charset="-122"/>
                <a:ea typeface="微软雅黑" panose="020B0503020204020204" pitchFamily="34" charset="-122"/>
              </a:rPr>
              <a:t>金沙水拍云崖暖，大渡桥横铁索寒。</a:t>
            </a:r>
          </a:p>
        </p:txBody>
      </p:sp>
      <p:pic>
        <p:nvPicPr>
          <p:cNvPr id="62466" name="Picture 2" descr="C:\Users\Administrator\Desktop\t01116e37bd62942f37.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flipH="1">
            <a:off x="6705601" y="518160"/>
            <a:ext cx="2438399" cy="2286000"/>
          </a:xfrm>
          <a:prstGeom prst="rect">
            <a:avLst/>
          </a:prstGeom>
          <a:noFill/>
        </p:spPr>
      </p:pic>
      <p:sp>
        <p:nvSpPr>
          <p:cNvPr id="62467" name="Rectangle 3"/>
          <p:cNvSpPr>
            <a:spLocks noChangeArrowheads="1"/>
          </p:cNvSpPr>
          <p:nvPr/>
        </p:nvSpPr>
        <p:spPr bwMode="auto">
          <a:xfrm>
            <a:off x="4084955" y="3199130"/>
            <a:ext cx="4072255" cy="46037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fontAlgn="base">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实写了什么？虚写了什么？</a:t>
            </a:r>
          </a:p>
        </p:txBody>
      </p:sp>
      <p:sp>
        <p:nvSpPr>
          <p:cNvPr id="29" name="矩形 28"/>
          <p:cNvSpPr/>
          <p:nvPr/>
        </p:nvSpPr>
        <p:spPr>
          <a:xfrm>
            <a:off x="485775" y="4752340"/>
            <a:ext cx="1575435" cy="645160"/>
          </a:xfrm>
          <a:prstGeom prst="rect">
            <a:avLst/>
          </a:prstGeom>
        </p:spPr>
        <p:txBody>
          <a:bodyPr wrap="square">
            <a:spAutoFit/>
          </a:bodyPr>
          <a:lstStyle/>
          <a:p>
            <a:pPr>
              <a:lnSpc>
                <a:spcPct val="150000"/>
              </a:lnSpc>
            </a:pPr>
            <a:r>
              <a:rPr lang="zh-CN" altLang="en-US" sz="2400" b="1" dirty="0" smtClean="0">
                <a:solidFill>
                  <a:srgbClr val="FF0000"/>
                </a:solidFill>
                <a:latin typeface="微软雅黑" panose="020B0503020204020204" pitchFamily="34" charset="-122"/>
                <a:ea typeface="微软雅黑" panose="020B0503020204020204" pitchFamily="34" charset="-122"/>
              </a:rPr>
              <a:t>虚实结合。</a:t>
            </a:r>
          </a:p>
        </p:txBody>
      </p:sp>
      <p:sp>
        <p:nvSpPr>
          <p:cNvPr id="62468" name="Rectangle 4"/>
          <p:cNvSpPr>
            <a:spLocks noChangeArrowheads="1"/>
          </p:cNvSpPr>
          <p:nvPr/>
        </p:nvSpPr>
        <p:spPr bwMode="auto">
          <a:xfrm>
            <a:off x="3067050" y="3922078"/>
            <a:ext cx="5683250" cy="230695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just" defTabSz="914400" rtl="0" eaLnBrk="1" fontAlgn="base" latinLnBrk="0" hangingPunct="1">
              <a:lnSpc>
                <a:spcPct val="150000"/>
              </a:lnSpc>
              <a:spcBef>
                <a:spcPct val="0"/>
              </a:spcBef>
              <a:spcAft>
                <a:spcPct val="0"/>
              </a:spcAft>
              <a:buClrTx/>
              <a:buSzTx/>
              <a:buFontTx/>
              <a:buNone/>
            </a:pPr>
            <a:r>
              <a:rPr kumimoji="0" lang="en-US" altLang="zh-CN" sz="24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400" b="1" dirty="0" smtClean="0">
                <a:solidFill>
                  <a:srgbClr val="FF0000"/>
                </a:solidFill>
                <a:latin typeface="微软雅黑" panose="020B0503020204020204" pitchFamily="34" charset="-122"/>
                <a:ea typeface="微软雅黑" panose="020B0503020204020204" pitchFamily="34" charset="-122"/>
                <a:sym typeface="+mn-ea"/>
              </a:rPr>
              <a:t>这两句写水写桥，既实写了红军长征途中抢渡金沙江、飞夺泸定桥的两次战斗，</a:t>
            </a:r>
            <a:r>
              <a:rPr kumimoji="0" lang="zh-CN" sz="24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又虚写了红军长征途中跋涉的无数道急流险滩。</a:t>
            </a:r>
          </a:p>
        </p:txBody>
      </p:sp>
      <p:sp>
        <p:nvSpPr>
          <p:cNvPr id="6" name="文本框 5"/>
          <p:cNvSpPr txBox="1"/>
          <p:nvPr/>
        </p:nvSpPr>
        <p:spPr>
          <a:xfrm>
            <a:off x="203835" y="2891155"/>
            <a:ext cx="2237740" cy="1198880"/>
          </a:xfrm>
          <a:prstGeom prst="rect">
            <a:avLst/>
          </a:prstGeom>
          <a:noFill/>
        </p:spPr>
        <p:txBody>
          <a:bodyPr wrap="square" rtlCol="0">
            <a:spAutoFit/>
          </a:bodyPr>
          <a:lstStyle/>
          <a:p>
            <a:pPr algn="just" fontAlgn="auto">
              <a:lnSpc>
                <a:spcPct val="150000"/>
              </a:lnSpc>
            </a:pPr>
            <a:r>
              <a:rPr lang="zh-CN" altLang="en-US" sz="2400" b="1">
                <a:latin typeface="微软雅黑" panose="020B0503020204020204" pitchFamily="34" charset="-122"/>
                <a:ea typeface="微软雅黑" panose="020B0503020204020204" pitchFamily="34" charset="-122"/>
              </a:rPr>
              <a:t>这两句采用了什么写作手法？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2467"/>
                                        </p:tgtEl>
                                        <p:attrNameLst>
                                          <p:attrName>style.visibility</p:attrName>
                                        </p:attrNameLst>
                                      </p:cBhvr>
                                      <p:to>
                                        <p:strVal val="visible"/>
                                      </p:to>
                                    </p:set>
                                    <p:animEffect transition="in" filter="blinds(horizontal)">
                                      <p:cBhvr>
                                        <p:cTn id="18" dur="500"/>
                                        <p:tgtEl>
                                          <p:spTgt spid="6246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2468"/>
                                        </p:tgtEl>
                                        <p:attrNameLst>
                                          <p:attrName>style.visibility</p:attrName>
                                        </p:attrNameLst>
                                      </p:cBhvr>
                                      <p:to>
                                        <p:strVal val="visible"/>
                                      </p:to>
                                    </p:set>
                                    <p:anim calcmode="lin" valueType="num">
                                      <p:cBhvr additive="base">
                                        <p:cTn id="23" dur="500" fill="hold"/>
                                        <p:tgtEl>
                                          <p:spTgt spid="62468"/>
                                        </p:tgtEl>
                                        <p:attrNameLst>
                                          <p:attrName>ppt_x</p:attrName>
                                        </p:attrNameLst>
                                      </p:cBhvr>
                                      <p:tavLst>
                                        <p:tav tm="0">
                                          <p:val>
                                            <p:strVal val="#ppt_x"/>
                                          </p:val>
                                        </p:tav>
                                        <p:tav tm="100000">
                                          <p:val>
                                            <p:strVal val="#ppt_x"/>
                                          </p:val>
                                        </p:tav>
                                      </p:tavLst>
                                    </p:anim>
                                    <p:anim calcmode="lin" valueType="num">
                                      <p:cBhvr additive="base">
                                        <p:cTn id="24" dur="500" fill="hold"/>
                                        <p:tgtEl>
                                          <p:spTgt spid="624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nimBg="1"/>
      <p:bldP spid="29" grpId="0"/>
      <p:bldP spid="62468"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7"/>
          <p:cNvSpPr txBox="1">
            <a:spLocks noChangeArrowheads="1"/>
          </p:cNvSpPr>
          <p:nvPr/>
        </p:nvSpPr>
        <p:spPr bwMode="auto">
          <a:xfrm>
            <a:off x="695325" y="3095625"/>
            <a:ext cx="2071688" cy="830263"/>
          </a:xfrm>
          <a:prstGeom prst="rect">
            <a:avLst/>
          </a:prstGeom>
          <a:noFill/>
          <a:ln w="9525">
            <a:noFill/>
            <a:miter lim="800000"/>
          </a:ln>
        </p:spPr>
        <p:txBody>
          <a:bodyPr>
            <a:spAutoFit/>
          </a:bodyPr>
          <a:lstStyle/>
          <a:p>
            <a:r>
              <a:rPr lang="zh-CN" altLang="en-US" sz="2400" b="1">
                <a:solidFill>
                  <a:schemeClr val="bg1"/>
                </a:solidFill>
                <a:latin typeface="微软雅黑" panose="020B0503020204020204" pitchFamily="34" charset="-122"/>
                <a:ea typeface="微软雅黑" panose="020B0503020204020204" pitchFamily="34" charset="-122"/>
              </a:rPr>
              <a:t>第一部分</a:t>
            </a:r>
          </a:p>
        </p:txBody>
      </p:sp>
      <p:sp>
        <p:nvSpPr>
          <p:cNvPr id="33795" name="Rectangle 1"/>
          <p:cNvSpPr>
            <a:spLocks noChangeArrowheads="1"/>
          </p:cNvSpPr>
          <p:nvPr/>
        </p:nvSpPr>
        <p:spPr bwMode="auto">
          <a:xfrm>
            <a:off x="2535555" y="1432084"/>
            <a:ext cx="4411980" cy="460375"/>
          </a:xfrm>
          <a:prstGeom prst="rect">
            <a:avLst/>
          </a:prstGeom>
          <a:noFill/>
          <a:ln w="9525">
            <a:noFill/>
            <a:miter lim="800000"/>
          </a:ln>
        </p:spPr>
        <p:txBody>
          <a:bodyPr wrap="none" anchor="ctr">
            <a:spAutoFit/>
          </a:bodyPr>
          <a:lstStyle/>
          <a:p>
            <a:pPr indent="0" eaLnBrk="1" latinLnBrk="0" hangingPunct="1"/>
            <a:r>
              <a:rPr lang="zh-CN" altLang="zh-CN" sz="2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zh-CN" sz="2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寒”“暖”应该怎样理解？</a:t>
            </a:r>
          </a:p>
        </p:txBody>
      </p:sp>
      <p:sp>
        <p:nvSpPr>
          <p:cNvPr id="14" name="泪滴形 13"/>
          <p:cNvSpPr/>
          <p:nvPr/>
        </p:nvSpPr>
        <p:spPr>
          <a:xfrm>
            <a:off x="487363" y="2646363"/>
            <a:ext cx="4121150" cy="2389187"/>
          </a:xfrm>
          <a:prstGeom prst="teardrop">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泪滴形 14"/>
          <p:cNvSpPr/>
          <p:nvPr/>
        </p:nvSpPr>
        <p:spPr>
          <a:xfrm>
            <a:off x="4895850" y="2554288"/>
            <a:ext cx="3810000" cy="2309812"/>
          </a:xfrm>
          <a:prstGeom prst="teardrop">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六边形 15"/>
          <p:cNvSpPr/>
          <p:nvPr/>
        </p:nvSpPr>
        <p:spPr>
          <a:xfrm>
            <a:off x="1328738" y="5121275"/>
            <a:ext cx="7132637" cy="1084263"/>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a:spLocks noChangeArrowheads="1"/>
          </p:cNvSpPr>
          <p:nvPr/>
        </p:nvSpPr>
        <p:spPr bwMode="auto">
          <a:xfrm>
            <a:off x="1249363" y="2617788"/>
            <a:ext cx="3140075" cy="2306955"/>
          </a:xfrm>
          <a:prstGeom prst="rect">
            <a:avLst/>
          </a:prstGeom>
          <a:noFill/>
          <a:ln w="9525">
            <a:noFill/>
            <a:miter lim="800000"/>
          </a:ln>
        </p:spPr>
        <p:txBody>
          <a:bodyPr>
            <a:spAutoFit/>
          </a:bodyPr>
          <a:lstStyle/>
          <a:p>
            <a:pPr algn="just">
              <a:lnSpc>
                <a:spcPct val="150000"/>
              </a:lnSpc>
            </a:pPr>
            <a:r>
              <a:rPr lang="zh-CN" altLang="zh-CN" sz="2400" b="1">
                <a:solidFill>
                  <a:schemeClr val="bg1"/>
                </a:solidFill>
                <a:latin typeface="微软雅黑" panose="020B0503020204020204" pitchFamily="34" charset="-122"/>
                <a:ea typeface="微软雅黑" panose="020B0503020204020204" pitchFamily="34" charset="-122"/>
              </a:rPr>
              <a:t>“寒”字用来烘托沪定桥自然环境的险恶，反衬红军战胜艰险的英雄形象。</a:t>
            </a:r>
          </a:p>
        </p:txBody>
      </p:sp>
      <p:sp>
        <p:nvSpPr>
          <p:cNvPr id="18" name="矩形 17"/>
          <p:cNvSpPr>
            <a:spLocks noChangeArrowheads="1"/>
          </p:cNvSpPr>
          <p:nvPr/>
        </p:nvSpPr>
        <p:spPr bwMode="auto">
          <a:xfrm>
            <a:off x="5456238" y="2763838"/>
            <a:ext cx="3054350" cy="1753235"/>
          </a:xfrm>
          <a:prstGeom prst="rect">
            <a:avLst/>
          </a:prstGeom>
          <a:noFill/>
          <a:ln w="9525">
            <a:noFill/>
            <a:miter lim="800000"/>
          </a:ln>
        </p:spPr>
        <p:txBody>
          <a:bodyPr>
            <a:spAutoFit/>
          </a:bodyPr>
          <a:lstStyle/>
          <a:p>
            <a:pPr algn="just">
              <a:lnSpc>
                <a:spcPct val="150000"/>
              </a:lnSpc>
            </a:pPr>
            <a:r>
              <a:rPr lang="zh-CN" altLang="zh-CN" sz="2400" b="1">
                <a:solidFill>
                  <a:schemeClr val="bg1"/>
                </a:solidFill>
                <a:latin typeface="微软雅黑" panose="020B0503020204020204" pitchFamily="34" charset="-122"/>
                <a:ea typeface="微软雅黑" panose="020B0503020204020204" pitchFamily="34" charset="-122"/>
              </a:rPr>
              <a:t>“暖”字表达了红军巧渡金沙江后的欢快心情。</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58370" name="Rectangle 2"/>
          <p:cNvSpPr>
            <a:spLocks noChangeArrowheads="1"/>
          </p:cNvSpPr>
          <p:nvPr/>
        </p:nvSpPr>
        <p:spPr bwMode="auto">
          <a:xfrm>
            <a:off x="1925638" y="5433695"/>
            <a:ext cx="5631180" cy="460375"/>
          </a:xfrm>
          <a:prstGeom prst="rect">
            <a:avLst/>
          </a:prstGeom>
          <a:noFill/>
          <a:ln w="9525">
            <a:noFill/>
            <a:miter lim="800000"/>
          </a:ln>
        </p:spPr>
        <p:txBody>
          <a:bodyPr wrap="none" anchor="ctr">
            <a:spAutoFit/>
          </a:bodyPr>
          <a:lstStyle/>
          <a:p>
            <a:pPr indent="266700"/>
            <a:r>
              <a:rPr lang="zh-CN" sz="2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这一</a:t>
            </a:r>
            <a:r>
              <a:rPr lang="en-US" altLang="zh-CN" sz="2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zh-CN" sz="2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寒</a:t>
            </a:r>
            <a:r>
              <a:rPr lang="en-US" altLang="zh-CN" sz="2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zh-CN" sz="2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一</a:t>
            </a:r>
            <a:r>
              <a:rPr lang="en-US" altLang="zh-CN" sz="2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zh-CN" sz="2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暖</a:t>
            </a:r>
            <a:r>
              <a:rPr lang="en-US" altLang="zh-CN" sz="2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zh-CN" sz="2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的对比，很巧妙。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ppt_x</p:attrName>
                                        </p:attrNameLst>
                                      </p:cBhvr>
                                      <p:tavLst>
                                        <p:tav tm="0">
                                          <p:val>
                                            <p:strVal val="#ppt_x-.2"/>
                                          </p:val>
                                        </p:tav>
                                        <p:tav tm="100000">
                                          <p:val>
                                            <p:strVal val="#ppt_x"/>
                                          </p:val>
                                        </p:tav>
                                      </p:tavLst>
                                    </p:anim>
                                    <p:anim calcmode="lin" valueType="num">
                                      <p:cBhvr>
                                        <p:cTn id="24"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6"/>
                                        </p:tgtEl>
                                      </p:cBhvr>
                                    </p:animEffect>
                                  </p:childTnLst>
                                </p:cTn>
                              </p:par>
                              <p:par>
                                <p:cTn id="26" presetID="29" presetClass="entr" presetSubtype="0" fill="hold" grpId="0" nodeType="withEffect">
                                  <p:stCondLst>
                                    <p:cond delay="0"/>
                                  </p:stCondLst>
                                  <p:childTnLst>
                                    <p:set>
                                      <p:cBhvr>
                                        <p:cTn id="27" dur="1" fill="hold">
                                          <p:stCondLst>
                                            <p:cond delay="0"/>
                                          </p:stCondLst>
                                        </p:cTn>
                                        <p:tgtEl>
                                          <p:spTgt spid="58370"/>
                                        </p:tgtEl>
                                        <p:attrNameLst>
                                          <p:attrName>style.visibility</p:attrName>
                                        </p:attrNameLst>
                                      </p:cBhvr>
                                      <p:to>
                                        <p:strVal val="visible"/>
                                      </p:to>
                                    </p:set>
                                    <p:anim calcmode="lin" valueType="num">
                                      <p:cBhvr>
                                        <p:cTn id="28" dur="1000" fill="hold"/>
                                        <p:tgtEl>
                                          <p:spTgt spid="58370"/>
                                        </p:tgtEl>
                                        <p:attrNameLst>
                                          <p:attrName>ppt_x</p:attrName>
                                        </p:attrNameLst>
                                      </p:cBhvr>
                                      <p:tavLst>
                                        <p:tav tm="0">
                                          <p:val>
                                            <p:strVal val="#ppt_x-.2"/>
                                          </p:val>
                                        </p:tav>
                                        <p:tav tm="100000">
                                          <p:val>
                                            <p:strVal val="#ppt_x"/>
                                          </p:val>
                                        </p:tav>
                                      </p:tavLst>
                                    </p:anim>
                                    <p:anim calcmode="lin" valueType="num">
                                      <p:cBhvr>
                                        <p:cTn id="29" dur="1000" fill="hold"/>
                                        <p:tgtEl>
                                          <p:spTgt spid="58370"/>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P spid="5837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27"/>
          <p:cNvSpPr txBox="1">
            <a:spLocks noChangeArrowheads="1"/>
          </p:cNvSpPr>
          <p:nvPr/>
        </p:nvSpPr>
        <p:spPr bwMode="auto">
          <a:xfrm>
            <a:off x="695325" y="3095625"/>
            <a:ext cx="2071688" cy="830263"/>
          </a:xfrm>
          <a:prstGeom prst="rect">
            <a:avLst/>
          </a:prstGeom>
          <a:noFill/>
          <a:ln w="9525">
            <a:noFill/>
            <a:miter lim="800000"/>
          </a:ln>
        </p:spPr>
        <p:txBody>
          <a:bodyPr>
            <a:spAutoFit/>
          </a:bodyPr>
          <a:lstStyle/>
          <a:p>
            <a:r>
              <a:rPr lang="zh-CN" altLang="en-US" sz="2400" b="1">
                <a:solidFill>
                  <a:schemeClr val="bg1"/>
                </a:solidFill>
                <a:latin typeface="微软雅黑" panose="020B0503020204020204" pitchFamily="34" charset="-122"/>
                <a:ea typeface="微软雅黑" panose="020B0503020204020204" pitchFamily="34" charset="-122"/>
              </a:rPr>
              <a:t>第一部分</a:t>
            </a:r>
          </a:p>
        </p:txBody>
      </p:sp>
      <p:sp>
        <p:nvSpPr>
          <p:cNvPr id="34819" name="矩形 12"/>
          <p:cNvSpPr>
            <a:spLocks noChangeArrowheads="1"/>
          </p:cNvSpPr>
          <p:nvPr/>
        </p:nvSpPr>
        <p:spPr bwMode="auto">
          <a:xfrm>
            <a:off x="2805113" y="720725"/>
            <a:ext cx="5669280" cy="460375"/>
          </a:xfrm>
          <a:prstGeom prst="rect">
            <a:avLst/>
          </a:prstGeom>
          <a:noFill/>
          <a:ln w="9525">
            <a:noFill/>
            <a:miter lim="800000"/>
          </a:ln>
        </p:spPr>
        <p:txBody>
          <a:bodyPr wrap="none">
            <a:spAutoFit/>
          </a:bodyPr>
          <a:lstStyle/>
          <a:p>
            <a:pPr algn="just"/>
            <a:r>
              <a:rPr lang="zh-CN" altLang="zh-CN" sz="2400" b="1">
                <a:solidFill>
                  <a:schemeClr val="tx1"/>
                </a:solidFill>
                <a:latin typeface="微软雅黑" panose="020B0503020204020204" pitchFamily="34" charset="-122"/>
                <a:ea typeface="微软雅黑" panose="020B0503020204020204" pitchFamily="34" charset="-122"/>
              </a:rPr>
              <a:t>“更喜岷山千里雪，三军过后尽开颜。”</a:t>
            </a:r>
          </a:p>
        </p:txBody>
      </p:sp>
      <p:sp>
        <p:nvSpPr>
          <p:cNvPr id="34820" name="Rectangle 1"/>
          <p:cNvSpPr>
            <a:spLocks noChangeArrowheads="1"/>
          </p:cNvSpPr>
          <p:nvPr/>
        </p:nvSpPr>
        <p:spPr bwMode="auto">
          <a:xfrm>
            <a:off x="2146300" y="1388269"/>
            <a:ext cx="3230880" cy="460375"/>
          </a:xfrm>
          <a:prstGeom prst="rect">
            <a:avLst/>
          </a:prstGeom>
          <a:noFill/>
          <a:ln w="9525">
            <a:noFill/>
            <a:miter lim="800000"/>
          </a:ln>
        </p:spPr>
        <p:txBody>
          <a:bodyPr wrap="none" anchor="ctr">
            <a:spAutoFit/>
          </a:bodyPr>
          <a:lstStyle/>
          <a:p>
            <a:pPr indent="0" eaLnBrk="1" latinLnBrk="0" hangingPunct="1"/>
            <a:r>
              <a:rPr lang="zh-CN" altLang="zh-CN" sz="2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zh-CN" sz="2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三军”指的是什么？</a:t>
            </a:r>
          </a:p>
        </p:txBody>
      </p:sp>
      <p:cxnSp>
        <p:nvCxnSpPr>
          <p:cNvPr id="15" name="直接连接符 14"/>
          <p:cNvCxnSpPr/>
          <p:nvPr/>
        </p:nvCxnSpPr>
        <p:spPr>
          <a:xfrm flipV="1">
            <a:off x="1682750" y="1962150"/>
            <a:ext cx="4254500" cy="2540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34822" name="Picture 2" descr="C:\Users\Administrator\Desktop\t0108adfb544f35e6d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1200150"/>
            <a:ext cx="1620838" cy="1030288"/>
          </a:xfrm>
          <a:prstGeom prst="rect">
            <a:avLst/>
          </a:prstGeom>
          <a:noFill/>
          <a:ln w="9525">
            <a:noFill/>
            <a:miter lim="800000"/>
            <a:headEnd/>
            <a:tailEnd/>
          </a:ln>
        </p:spPr>
      </p:pic>
      <p:sp>
        <p:nvSpPr>
          <p:cNvPr id="19" name="矩形 18"/>
          <p:cNvSpPr>
            <a:spLocks noChangeArrowheads="1"/>
          </p:cNvSpPr>
          <p:nvPr/>
        </p:nvSpPr>
        <p:spPr bwMode="auto">
          <a:xfrm>
            <a:off x="5561965" y="3259455"/>
            <a:ext cx="3122295" cy="1198880"/>
          </a:xfrm>
          <a:prstGeom prst="rect">
            <a:avLst/>
          </a:prstGeom>
          <a:noFill/>
          <a:ln w="9525">
            <a:noFill/>
            <a:miter lim="800000"/>
          </a:ln>
        </p:spPr>
        <p:txBody>
          <a:bodyPr wrap="square">
            <a:spAutoFit/>
          </a:bodyPr>
          <a:lstStyle/>
          <a:p>
            <a:pPr algn="just">
              <a:lnSpc>
                <a:spcPct val="150000"/>
              </a:lnSpc>
            </a:pPr>
            <a:r>
              <a:rPr lang="zh-CN" altLang="zh-CN" sz="2400" b="1">
                <a:solidFill>
                  <a:srgbClr val="FF0000"/>
                </a:solidFill>
                <a:latin typeface="微软雅黑" panose="020B0503020204020204" pitchFamily="34" charset="-122"/>
                <a:ea typeface="微软雅黑" panose="020B0503020204020204" pitchFamily="34" charset="-122"/>
              </a:rPr>
              <a:t>红军第一方面军、二方面军、四方面军。</a:t>
            </a:r>
          </a:p>
        </p:txBody>
      </p:sp>
      <p:pic>
        <p:nvPicPr>
          <p:cNvPr id="59395" name="Picture 3" descr="C:\Users\Administrator\Desktop\t01eb97777ee00bff6f.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8737" y="2101533"/>
            <a:ext cx="3476688" cy="1556067"/>
          </a:xfrm>
          <a:prstGeom prst="ellipse">
            <a:avLst/>
          </a:prstGeom>
          <a:ln>
            <a:noFill/>
          </a:ln>
          <a:effectLst>
            <a:softEdge rad="112500"/>
          </a:effectLst>
        </p:spPr>
      </p:pic>
      <p:pic>
        <p:nvPicPr>
          <p:cNvPr id="59396" name="Picture 4" descr="C:\Users\Administrator\Desktop\t014653104f8bd1a8a3.jpg"/>
          <p:cNvPicPr>
            <a:picLocks noChangeAspect="1" noChangeArrowheads="1"/>
          </p:cNvPicPr>
          <p:nvPr/>
        </p:nvPicPr>
        <p:blipFill>
          <a:blip r:embed="rId4" cstate="print"/>
          <a:srcRect/>
          <a:stretch>
            <a:fillRect/>
          </a:stretch>
        </p:blipFill>
        <p:spPr bwMode="auto">
          <a:xfrm>
            <a:off x="1072896" y="3669792"/>
            <a:ext cx="3596640" cy="1328928"/>
          </a:xfrm>
          <a:prstGeom prst="ellipse">
            <a:avLst/>
          </a:prstGeom>
          <a:ln>
            <a:noFill/>
          </a:ln>
          <a:effectLst>
            <a:softEdge rad="112500"/>
          </a:effectLst>
        </p:spPr>
      </p:pic>
      <p:pic>
        <p:nvPicPr>
          <p:cNvPr id="59397" name="Picture 5" descr="C:\Users\Administrator\Desktop\t01eac9df225126949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52703" y="5059680"/>
            <a:ext cx="3507105" cy="1468410"/>
          </a:xfrm>
          <a:prstGeom prst="ellipse">
            <a:avLst/>
          </a:prstGeom>
          <a:ln>
            <a:noFill/>
          </a:ln>
          <a:effectLst>
            <a:softEdge rad="112500"/>
          </a:effectLst>
        </p:spPr>
      </p:pic>
      <p:sp>
        <p:nvSpPr>
          <p:cNvPr id="25" name="右弧形箭头 24"/>
          <p:cNvSpPr/>
          <p:nvPr/>
        </p:nvSpPr>
        <p:spPr>
          <a:xfrm>
            <a:off x="4632325" y="2987675"/>
            <a:ext cx="682625" cy="2022475"/>
          </a:xfrm>
          <a:prstGeom prst="curved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barn(inHorizontal)">
                                      <p:cBhvr>
                                        <p:cTn id="7" dur="500"/>
                                        <p:tgtEl>
                                          <p:spTgt spid="59395"/>
                                        </p:tgtEl>
                                      </p:cBhvr>
                                    </p:animEffect>
                                  </p:childTnLst>
                                </p:cTn>
                              </p:par>
                              <p:par>
                                <p:cTn id="8" presetID="16" presetClass="entr" presetSubtype="26" fill="hold" nodeType="withEffect">
                                  <p:stCondLst>
                                    <p:cond delay="0"/>
                                  </p:stCondLst>
                                  <p:childTnLst>
                                    <p:set>
                                      <p:cBhvr>
                                        <p:cTn id="9" dur="1" fill="hold">
                                          <p:stCondLst>
                                            <p:cond delay="0"/>
                                          </p:stCondLst>
                                        </p:cTn>
                                        <p:tgtEl>
                                          <p:spTgt spid="59397"/>
                                        </p:tgtEl>
                                        <p:attrNameLst>
                                          <p:attrName>style.visibility</p:attrName>
                                        </p:attrNameLst>
                                      </p:cBhvr>
                                      <p:to>
                                        <p:strVal val="visible"/>
                                      </p:to>
                                    </p:set>
                                    <p:animEffect transition="in" filter="barn(inHorizontal)">
                                      <p:cBhvr>
                                        <p:cTn id="10" dur="500"/>
                                        <p:tgtEl>
                                          <p:spTgt spid="59397"/>
                                        </p:tgtEl>
                                      </p:cBhvr>
                                    </p:animEffect>
                                  </p:childTnLst>
                                </p:cTn>
                              </p:par>
                              <p:par>
                                <p:cTn id="11" presetID="16" presetClass="entr" presetSubtype="26" fill="hold" nodeType="withEffect">
                                  <p:stCondLst>
                                    <p:cond delay="0"/>
                                  </p:stCondLst>
                                  <p:childTnLst>
                                    <p:set>
                                      <p:cBhvr>
                                        <p:cTn id="12" dur="1" fill="hold">
                                          <p:stCondLst>
                                            <p:cond delay="0"/>
                                          </p:stCondLst>
                                        </p:cTn>
                                        <p:tgtEl>
                                          <p:spTgt spid="59396"/>
                                        </p:tgtEl>
                                        <p:attrNameLst>
                                          <p:attrName>style.visibility</p:attrName>
                                        </p:attrNameLst>
                                      </p:cBhvr>
                                      <p:to>
                                        <p:strVal val="visible"/>
                                      </p:to>
                                    </p:set>
                                    <p:animEffect transition="in" filter="barn(inHorizontal)">
                                      <p:cBhvr>
                                        <p:cTn id="13" dur="500"/>
                                        <p:tgtEl>
                                          <p:spTgt spid="59396"/>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80">
                                          <p:stCondLst>
                                            <p:cond delay="0"/>
                                          </p:stCondLst>
                                        </p:cTn>
                                        <p:tgtEl>
                                          <p:spTgt spid="25"/>
                                        </p:tgtEl>
                                      </p:cBhvr>
                                    </p:animEffect>
                                    <p:anim calcmode="lin" valueType="num">
                                      <p:cBhvr>
                                        <p:cTn id="19"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4" dur="26">
                                          <p:stCondLst>
                                            <p:cond delay="650"/>
                                          </p:stCondLst>
                                        </p:cTn>
                                        <p:tgtEl>
                                          <p:spTgt spid="25"/>
                                        </p:tgtEl>
                                      </p:cBhvr>
                                      <p:to x="100000" y="60000"/>
                                    </p:animScale>
                                    <p:animScale>
                                      <p:cBhvr>
                                        <p:cTn id="25" dur="166" decel="50000">
                                          <p:stCondLst>
                                            <p:cond delay="676"/>
                                          </p:stCondLst>
                                        </p:cTn>
                                        <p:tgtEl>
                                          <p:spTgt spid="25"/>
                                        </p:tgtEl>
                                      </p:cBhvr>
                                      <p:to x="100000" y="100000"/>
                                    </p:animScale>
                                    <p:animScale>
                                      <p:cBhvr>
                                        <p:cTn id="26" dur="26">
                                          <p:stCondLst>
                                            <p:cond delay="1312"/>
                                          </p:stCondLst>
                                        </p:cTn>
                                        <p:tgtEl>
                                          <p:spTgt spid="25"/>
                                        </p:tgtEl>
                                      </p:cBhvr>
                                      <p:to x="100000" y="80000"/>
                                    </p:animScale>
                                    <p:animScale>
                                      <p:cBhvr>
                                        <p:cTn id="27" dur="166" decel="50000">
                                          <p:stCondLst>
                                            <p:cond delay="1338"/>
                                          </p:stCondLst>
                                        </p:cTn>
                                        <p:tgtEl>
                                          <p:spTgt spid="25"/>
                                        </p:tgtEl>
                                      </p:cBhvr>
                                      <p:to x="100000" y="100000"/>
                                    </p:animScale>
                                    <p:animScale>
                                      <p:cBhvr>
                                        <p:cTn id="28" dur="26">
                                          <p:stCondLst>
                                            <p:cond delay="1642"/>
                                          </p:stCondLst>
                                        </p:cTn>
                                        <p:tgtEl>
                                          <p:spTgt spid="25"/>
                                        </p:tgtEl>
                                      </p:cBhvr>
                                      <p:to x="100000" y="90000"/>
                                    </p:animScale>
                                    <p:animScale>
                                      <p:cBhvr>
                                        <p:cTn id="29" dur="166" decel="50000">
                                          <p:stCondLst>
                                            <p:cond delay="1668"/>
                                          </p:stCondLst>
                                        </p:cTn>
                                        <p:tgtEl>
                                          <p:spTgt spid="25"/>
                                        </p:tgtEl>
                                      </p:cBhvr>
                                      <p:to x="100000" y="100000"/>
                                    </p:animScale>
                                    <p:animScale>
                                      <p:cBhvr>
                                        <p:cTn id="30" dur="26">
                                          <p:stCondLst>
                                            <p:cond delay="1808"/>
                                          </p:stCondLst>
                                        </p:cTn>
                                        <p:tgtEl>
                                          <p:spTgt spid="25"/>
                                        </p:tgtEl>
                                      </p:cBhvr>
                                      <p:to x="100000" y="95000"/>
                                    </p:animScale>
                                    <p:animScale>
                                      <p:cBhvr>
                                        <p:cTn id="31" dur="166" decel="50000">
                                          <p:stCondLst>
                                            <p:cond delay="1834"/>
                                          </p:stCondLst>
                                        </p:cTn>
                                        <p:tgtEl>
                                          <p:spTgt spid="25"/>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wipe(down)">
                                      <p:cBhvr>
                                        <p:cTn id="36" dur="580">
                                          <p:stCondLst>
                                            <p:cond delay="0"/>
                                          </p:stCondLst>
                                        </p:cTn>
                                        <p:tgtEl>
                                          <p:spTgt spid="19">
                                            <p:txEl>
                                              <p:pRg st="0" end="0"/>
                                            </p:txEl>
                                          </p:spTgt>
                                        </p:tgtEl>
                                      </p:cBhvr>
                                    </p:animEffect>
                                    <p:anim calcmode="lin" valueType="num">
                                      <p:cBhvr>
                                        <p:cTn id="37" dur="1822" tmFilter="0,0; 0.14,0.36; 0.43,0.73; 0.71,0.91; 1.0,1.0">
                                          <p:stCondLst>
                                            <p:cond delay="0"/>
                                          </p:stCondLst>
                                        </p:cTn>
                                        <p:tgtEl>
                                          <p:spTgt spid="19">
                                            <p:txEl>
                                              <p:pRg st="0" end="0"/>
                                            </p:txEl>
                                          </p:spTgt>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9">
                                            <p:txEl>
                                              <p:pRg st="0" end="0"/>
                                            </p:txEl>
                                          </p:spTgt>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9">
                                            <p:txEl>
                                              <p:pRg st="0" end="0"/>
                                            </p:txEl>
                                          </p:spTgt>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9">
                                            <p:txEl>
                                              <p:pRg st="0" end="0"/>
                                            </p:txEl>
                                          </p:spTgt>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9">
                                            <p:txEl>
                                              <p:pRg st="0" end="0"/>
                                            </p:txEl>
                                          </p:spTgt>
                                        </p:tgtEl>
                                        <p:attrNameLst>
                                          <p:attrName>ppt_y</p:attrName>
                                        </p:attrNameLst>
                                      </p:cBhvr>
                                      <p:tavLst>
                                        <p:tav tm="0" fmla="#ppt_y-sin(pi*$)/81">
                                          <p:val>
                                            <p:fltVal val="0"/>
                                          </p:val>
                                        </p:tav>
                                        <p:tav tm="100000">
                                          <p:val>
                                            <p:fltVal val="1"/>
                                          </p:val>
                                        </p:tav>
                                      </p:tavLst>
                                    </p:anim>
                                    <p:animScale>
                                      <p:cBhvr>
                                        <p:cTn id="42" dur="26">
                                          <p:stCondLst>
                                            <p:cond delay="650"/>
                                          </p:stCondLst>
                                        </p:cTn>
                                        <p:tgtEl>
                                          <p:spTgt spid="19">
                                            <p:txEl>
                                              <p:pRg st="0" end="0"/>
                                            </p:txEl>
                                          </p:spTgt>
                                        </p:tgtEl>
                                      </p:cBhvr>
                                      <p:to x="100000" y="60000"/>
                                    </p:animScale>
                                    <p:animScale>
                                      <p:cBhvr>
                                        <p:cTn id="43" dur="166" decel="50000">
                                          <p:stCondLst>
                                            <p:cond delay="676"/>
                                          </p:stCondLst>
                                        </p:cTn>
                                        <p:tgtEl>
                                          <p:spTgt spid="19">
                                            <p:txEl>
                                              <p:pRg st="0" end="0"/>
                                            </p:txEl>
                                          </p:spTgt>
                                        </p:tgtEl>
                                      </p:cBhvr>
                                      <p:to x="100000" y="100000"/>
                                    </p:animScale>
                                    <p:animScale>
                                      <p:cBhvr>
                                        <p:cTn id="44" dur="26">
                                          <p:stCondLst>
                                            <p:cond delay="1312"/>
                                          </p:stCondLst>
                                        </p:cTn>
                                        <p:tgtEl>
                                          <p:spTgt spid="19">
                                            <p:txEl>
                                              <p:pRg st="0" end="0"/>
                                            </p:txEl>
                                          </p:spTgt>
                                        </p:tgtEl>
                                      </p:cBhvr>
                                      <p:to x="100000" y="80000"/>
                                    </p:animScale>
                                    <p:animScale>
                                      <p:cBhvr>
                                        <p:cTn id="45" dur="166" decel="50000">
                                          <p:stCondLst>
                                            <p:cond delay="1338"/>
                                          </p:stCondLst>
                                        </p:cTn>
                                        <p:tgtEl>
                                          <p:spTgt spid="19">
                                            <p:txEl>
                                              <p:pRg st="0" end="0"/>
                                            </p:txEl>
                                          </p:spTgt>
                                        </p:tgtEl>
                                      </p:cBhvr>
                                      <p:to x="100000" y="100000"/>
                                    </p:animScale>
                                    <p:animScale>
                                      <p:cBhvr>
                                        <p:cTn id="46" dur="26">
                                          <p:stCondLst>
                                            <p:cond delay="1642"/>
                                          </p:stCondLst>
                                        </p:cTn>
                                        <p:tgtEl>
                                          <p:spTgt spid="19">
                                            <p:txEl>
                                              <p:pRg st="0" end="0"/>
                                            </p:txEl>
                                          </p:spTgt>
                                        </p:tgtEl>
                                      </p:cBhvr>
                                      <p:to x="100000" y="90000"/>
                                    </p:animScale>
                                    <p:animScale>
                                      <p:cBhvr>
                                        <p:cTn id="47" dur="166" decel="50000">
                                          <p:stCondLst>
                                            <p:cond delay="1668"/>
                                          </p:stCondLst>
                                        </p:cTn>
                                        <p:tgtEl>
                                          <p:spTgt spid="19">
                                            <p:txEl>
                                              <p:pRg st="0" end="0"/>
                                            </p:txEl>
                                          </p:spTgt>
                                        </p:tgtEl>
                                      </p:cBhvr>
                                      <p:to x="100000" y="100000"/>
                                    </p:animScale>
                                    <p:animScale>
                                      <p:cBhvr>
                                        <p:cTn id="48" dur="26">
                                          <p:stCondLst>
                                            <p:cond delay="1808"/>
                                          </p:stCondLst>
                                        </p:cTn>
                                        <p:tgtEl>
                                          <p:spTgt spid="19">
                                            <p:txEl>
                                              <p:pRg st="0" end="0"/>
                                            </p:txEl>
                                          </p:spTgt>
                                        </p:tgtEl>
                                      </p:cBhvr>
                                      <p:to x="100000" y="95000"/>
                                    </p:animScale>
                                    <p:animScale>
                                      <p:cBhvr>
                                        <p:cTn id="49" dur="166" decel="50000">
                                          <p:stCondLst>
                                            <p:cond delay="1834"/>
                                          </p:stCondLst>
                                        </p:cTn>
                                        <p:tgtEl>
                                          <p:spTgt spid="19">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1"/>
          <p:cNvSpPr>
            <a:spLocks noChangeArrowheads="1"/>
          </p:cNvSpPr>
          <p:nvPr/>
        </p:nvSpPr>
        <p:spPr bwMode="auto">
          <a:xfrm>
            <a:off x="1983105" y="1495425"/>
            <a:ext cx="5386388" cy="1198880"/>
          </a:xfrm>
          <a:prstGeom prst="rect">
            <a:avLst/>
          </a:prstGeom>
          <a:noFill/>
          <a:ln w="9525">
            <a:noFill/>
            <a:miter lim="800000"/>
          </a:ln>
        </p:spPr>
        <p:txBody>
          <a:bodyPr anchor="ctr">
            <a:spAutoFit/>
          </a:bodyPr>
          <a:lstStyle/>
          <a:p>
            <a:pPr indent="0" algn="just" eaLnBrk="1" latinLnBrk="0" hangingPunct="1">
              <a:lnSpc>
                <a:spcPct val="150000"/>
              </a:lnSpc>
            </a:pPr>
            <a:r>
              <a:rPr lang="zh-CN" altLang="en-US" sz="2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面对这长征途中的的困难，红军的态度如何？通过哪些字词反映出来？ </a:t>
            </a:r>
          </a:p>
        </p:txBody>
      </p:sp>
      <p:sp>
        <p:nvSpPr>
          <p:cNvPr id="14" name="六边形 13"/>
          <p:cNvSpPr/>
          <p:nvPr/>
        </p:nvSpPr>
        <p:spPr>
          <a:xfrm>
            <a:off x="1768793" y="1358900"/>
            <a:ext cx="5754687" cy="1619250"/>
          </a:xfrm>
          <a:prstGeom prst="hexagon">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0419" name="Rectangle 3"/>
          <p:cNvSpPr>
            <a:spLocks noChangeArrowheads="1"/>
          </p:cNvSpPr>
          <p:nvPr/>
        </p:nvSpPr>
        <p:spPr bwMode="auto">
          <a:xfrm>
            <a:off x="361315" y="4172585"/>
            <a:ext cx="3122613" cy="1753235"/>
          </a:xfrm>
          <a:prstGeom prst="rect">
            <a:avLst/>
          </a:prstGeom>
          <a:noFill/>
          <a:ln w="9525">
            <a:noFill/>
            <a:miter lim="800000"/>
          </a:ln>
        </p:spPr>
        <p:txBody>
          <a:bodyPr anchor="ctr">
            <a:spAutoFit/>
          </a:bodyPr>
          <a:lstStyle/>
          <a:p>
            <a:pPr indent="0" algn="just" eaLnBrk="1" latinLnBrk="0" hangingPunct="1">
              <a:lnSpc>
                <a:spcPct val="150000"/>
              </a:lnSpc>
            </a:pPr>
            <a:r>
              <a:rPr lang="zh-CN" altLang="zh-CN"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更喜”“尽开颜”</a:t>
            </a:r>
            <a:r>
              <a:rPr lang="zh-CN" altLang="en-US" sz="2400" b="1">
                <a:latin typeface="微软雅黑" panose="020B0503020204020204" pitchFamily="34" charset="-122"/>
                <a:ea typeface="微软雅黑" panose="020B0503020204020204" pitchFamily="34" charset="-122"/>
                <a:cs typeface="Times New Roman" panose="02020603050405020304" pitchFamily="18" charset="0"/>
              </a:rPr>
              <a:t>从这些字词体现了红军</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乐观主义</a:t>
            </a:r>
            <a:r>
              <a:rPr lang="zh-CN" altLang="en-US" sz="2400" b="1">
                <a:latin typeface="微软雅黑" panose="020B0503020204020204" pitchFamily="34" charset="-122"/>
                <a:ea typeface="微软雅黑" panose="020B0503020204020204" pitchFamily="34" charset="-122"/>
                <a:cs typeface="Times New Roman" panose="02020603050405020304" pitchFamily="18" charset="0"/>
              </a:rPr>
              <a:t>精神。</a:t>
            </a:r>
          </a:p>
        </p:txBody>
      </p:sp>
      <p:pic>
        <p:nvPicPr>
          <p:cNvPr id="60420" name="Picture 4" descr="C:\Users\Administrator\Desktop\t01e5362037bdc8aff9.jpg"/>
          <p:cNvPicPr>
            <a:picLocks noChangeAspect="1" noChangeArrowheads="1"/>
          </p:cNvPicPr>
          <p:nvPr/>
        </p:nvPicPr>
        <p:blipFill>
          <a:blip r:embed="rId2" cstate="print"/>
          <a:srcRect/>
          <a:stretch>
            <a:fillRect/>
          </a:stretch>
        </p:blipFill>
        <p:spPr bwMode="auto">
          <a:xfrm>
            <a:off x="4284472" y="3316224"/>
            <a:ext cx="4323080" cy="2746248"/>
          </a:xfrm>
          <a:prstGeom prst="snip2DiagRect">
            <a:avLst/>
          </a:prstGeom>
          <a:solidFill>
            <a:srgbClr val="FFFFFF">
              <a:shade val="85000"/>
            </a:srgbClr>
          </a:solidFill>
          <a:ln w="88900" cap="sq">
            <a:solidFill>
              <a:srgbClr val="92D050"/>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文本框 1"/>
          <p:cNvSpPr txBox="1"/>
          <p:nvPr/>
        </p:nvSpPr>
        <p:spPr>
          <a:xfrm>
            <a:off x="358140" y="3435350"/>
            <a:ext cx="3128645" cy="460375"/>
          </a:xfrm>
          <a:prstGeom prst="rect">
            <a:avLst/>
          </a:prstGeom>
          <a:noFill/>
        </p:spPr>
        <p:txBody>
          <a:bodyPr wrap="square" rtlCol="0">
            <a:spAutoFit/>
          </a:bodyPr>
          <a:lstStyle/>
          <a:p>
            <a:r>
              <a:rPr lang="zh-CN" altLang="en-US" sz="2400" b="1">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积极、乐观、向上。</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419"/>
                                        </p:tgtEl>
                                        <p:attrNameLst>
                                          <p:attrName>style.visibility</p:attrName>
                                        </p:attrNameLst>
                                      </p:cBhvr>
                                      <p:to>
                                        <p:strVal val="visible"/>
                                      </p:to>
                                    </p:set>
                                    <p:anim calcmode="lin" valueType="num">
                                      <p:cBhvr additive="base">
                                        <p:cTn id="13" dur="500" fill="hold"/>
                                        <p:tgtEl>
                                          <p:spTgt spid="60419"/>
                                        </p:tgtEl>
                                        <p:attrNameLst>
                                          <p:attrName>ppt_x</p:attrName>
                                        </p:attrNameLst>
                                      </p:cBhvr>
                                      <p:tavLst>
                                        <p:tav tm="0">
                                          <p:val>
                                            <p:strVal val="#ppt_x"/>
                                          </p:val>
                                        </p:tav>
                                        <p:tav tm="100000">
                                          <p:val>
                                            <p:strVal val="#ppt_x"/>
                                          </p:val>
                                        </p:tav>
                                      </p:tavLst>
                                    </p:anim>
                                    <p:anim calcmode="lin" valueType="num">
                                      <p:cBhvr additive="base">
                                        <p:cTn id="14" dur="500" fill="hold"/>
                                        <p:tgtEl>
                                          <p:spTgt spid="604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27"/>
          <p:cNvSpPr txBox="1">
            <a:spLocks noChangeArrowheads="1"/>
          </p:cNvSpPr>
          <p:nvPr/>
        </p:nvSpPr>
        <p:spPr bwMode="auto">
          <a:xfrm>
            <a:off x="695325" y="3095625"/>
            <a:ext cx="2071688" cy="830263"/>
          </a:xfrm>
          <a:prstGeom prst="rect">
            <a:avLst/>
          </a:prstGeom>
          <a:noFill/>
          <a:ln w="9525">
            <a:noFill/>
            <a:miter lim="800000"/>
          </a:ln>
        </p:spPr>
        <p:txBody>
          <a:bodyPr>
            <a:spAutoFit/>
          </a:bodyPr>
          <a:lstStyle/>
          <a:p>
            <a:r>
              <a:rPr lang="zh-CN" altLang="en-US" sz="2400" b="1">
                <a:solidFill>
                  <a:schemeClr val="bg1"/>
                </a:solidFill>
                <a:latin typeface="微软雅黑" panose="020B0503020204020204" pitchFamily="34" charset="-122"/>
                <a:ea typeface="微软雅黑" panose="020B0503020204020204" pitchFamily="34" charset="-122"/>
              </a:rPr>
              <a:t>第一部分</a:t>
            </a:r>
          </a:p>
        </p:txBody>
      </p:sp>
      <p:sp>
        <p:nvSpPr>
          <p:cNvPr id="61441" name="Rectangle 1"/>
          <p:cNvSpPr>
            <a:spLocks noChangeArrowheads="1"/>
          </p:cNvSpPr>
          <p:nvPr/>
        </p:nvSpPr>
        <p:spPr bwMode="auto">
          <a:xfrm>
            <a:off x="523875" y="1428592"/>
            <a:ext cx="8132763" cy="1014730"/>
          </a:xfrm>
          <a:prstGeom prst="rect">
            <a:avLst/>
          </a:prstGeom>
          <a:solidFill>
            <a:schemeClr val="accent3"/>
          </a:solidFill>
          <a:ln w="9525">
            <a:noFill/>
            <a:miter lim="800000"/>
          </a:ln>
          <a:effectLst/>
        </p:spPr>
        <p:txBody>
          <a:bodyPr anchor="ctr">
            <a:spAutoFit/>
          </a:bodyPr>
          <a:lstStyle/>
          <a:p>
            <a:pPr indent="0" algn="just" eaLnBrk="1" latinLnBrk="0" hangingPunct="1">
              <a:lnSpc>
                <a:spcPct val="150000"/>
              </a:lnSpc>
              <a:defRPr/>
            </a:pPr>
            <a:r>
              <a:rPr lang="zh-CN" sz="20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其实，当时红军二、四方面军正在行军途中，还未越过岷山，可毛泽东却说：“三军过后尽开颜”，这是为什么？</a:t>
            </a:r>
          </a:p>
        </p:txBody>
      </p:sp>
      <p:sp>
        <p:nvSpPr>
          <p:cNvPr id="61442" name="Rectangle 2"/>
          <p:cNvSpPr>
            <a:spLocks noChangeArrowheads="1"/>
          </p:cNvSpPr>
          <p:nvPr/>
        </p:nvSpPr>
        <p:spPr bwMode="auto">
          <a:xfrm>
            <a:off x="523875" y="3008630"/>
            <a:ext cx="4926330" cy="2861310"/>
          </a:xfrm>
          <a:prstGeom prst="rect">
            <a:avLst/>
          </a:prstGeom>
          <a:solidFill>
            <a:schemeClr val="accent3">
              <a:lumMod val="75000"/>
            </a:schemeClr>
          </a:solidFill>
          <a:ln w="9525">
            <a:noFill/>
            <a:miter lim="800000"/>
          </a:ln>
          <a:effectLst/>
        </p:spPr>
        <p:txBody>
          <a:bodyPr wrap="square" anchor="ctr">
            <a:spAutoFit/>
          </a:bodyPr>
          <a:lstStyle/>
          <a:p>
            <a:pPr indent="0" eaLnBrk="1" latinLnBrk="0" hangingPunct="1">
              <a:lnSpc>
                <a:spcPct val="150000"/>
              </a:lnSpc>
              <a:tabLst>
                <a:tab pos="4937125" algn="l"/>
              </a:tabLst>
              <a:defRPr/>
            </a:pPr>
            <a:r>
              <a:rPr lang="en-US" altLang="zh-CN" sz="20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       </a:t>
            </a:r>
            <a:r>
              <a:rPr lang="zh-CN" sz="20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因为毛泽东希望并相信他们定能战胜天险，冲破敌人的围追堵截，克服张国焘的分裂主义，完成长征的任务，与红一方面军胜利会师。这充分表达了毛泽东同志对红二、红四方面军广大指战员的殷切希望和无比信任。</a:t>
            </a:r>
            <a:endParaRPr lang="zh-CN" sz="20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pic>
        <p:nvPicPr>
          <p:cNvPr id="61443" name="Picture 3" descr="C:\Users\Administrator\Desktop\t0140a80b54e6111293.jpg"/>
          <p:cNvPicPr>
            <a:picLocks noChangeAspect="1" noChangeArrowheads="1"/>
          </p:cNvPicPr>
          <p:nvPr/>
        </p:nvPicPr>
        <p:blipFill>
          <a:blip r:embed="rId2"/>
          <a:srcRect/>
          <a:stretch>
            <a:fillRect/>
          </a:stretch>
        </p:blipFill>
        <p:spPr bwMode="auto">
          <a:xfrm>
            <a:off x="5720080" y="3008630"/>
            <a:ext cx="3328670" cy="286131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1443"/>
                                        </p:tgtEl>
                                        <p:attrNameLst>
                                          <p:attrName>style.visibility</p:attrName>
                                        </p:attrNameLst>
                                      </p:cBhvr>
                                      <p:to>
                                        <p:strVal val="visible"/>
                                      </p:to>
                                    </p:set>
                                    <p:animEffect transition="in" filter="box(in)">
                                      <p:cBhvr>
                                        <p:cTn id="7" dur="500"/>
                                        <p:tgtEl>
                                          <p:spTgt spid="6144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1442"/>
                                        </p:tgtEl>
                                        <p:attrNameLst>
                                          <p:attrName>style.visibility</p:attrName>
                                        </p:attrNameLst>
                                      </p:cBhvr>
                                      <p:to>
                                        <p:strVal val="visible"/>
                                      </p:to>
                                    </p:set>
                                    <p:anim calcmode="lin" valueType="num">
                                      <p:cBhvr additive="base">
                                        <p:cTn id="12" dur="500" fill="hold"/>
                                        <p:tgtEl>
                                          <p:spTgt spid="61442"/>
                                        </p:tgtEl>
                                        <p:attrNameLst>
                                          <p:attrName>ppt_x</p:attrName>
                                        </p:attrNameLst>
                                      </p:cBhvr>
                                      <p:tavLst>
                                        <p:tav tm="0">
                                          <p:val>
                                            <p:strVal val="#ppt_x"/>
                                          </p:val>
                                        </p:tav>
                                        <p:tav tm="100000">
                                          <p:val>
                                            <p:strVal val="#ppt_x"/>
                                          </p:val>
                                        </p:tav>
                                      </p:tavLst>
                                    </p:anim>
                                    <p:anim calcmode="lin" valueType="num">
                                      <p:cBhvr additive="base">
                                        <p:cTn id="13" dur="500" fill="hold"/>
                                        <p:tgtEl>
                                          <p:spTgt spid="614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矩形 26"/>
          <p:cNvSpPr>
            <a:spLocks noChangeArrowheads="1"/>
          </p:cNvSpPr>
          <p:nvPr/>
        </p:nvSpPr>
        <p:spPr bwMode="auto">
          <a:xfrm>
            <a:off x="3006725" y="2171700"/>
            <a:ext cx="1036638" cy="523875"/>
          </a:xfrm>
          <a:prstGeom prst="rect">
            <a:avLst/>
          </a:prstGeom>
          <a:noFill/>
          <a:ln w="9525">
            <a:noFill/>
            <a:miter lim="800000"/>
          </a:ln>
        </p:spPr>
        <p:txBody>
          <a:bodyPr>
            <a:spAutoFit/>
          </a:bodyPr>
          <a:lstStyle/>
          <a:p>
            <a:r>
              <a:rPr lang="zh-CN" altLang="en-US" sz="2800" b="1">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鸟窝 </a:t>
            </a:r>
            <a:endParaRPr lang="zh-CN" altLang="en-US">
              <a:solidFill>
                <a:schemeClr val="bg1"/>
              </a:solidFill>
              <a:ea typeface="微软雅黑" panose="020B0503020204020204" pitchFamily="34" charset="-122"/>
              <a:cs typeface="Times New Roman" panose="02020603050405020304" pitchFamily="18" charset="0"/>
            </a:endParaRPr>
          </a:p>
        </p:txBody>
      </p:sp>
      <p:grpSp>
        <p:nvGrpSpPr>
          <p:cNvPr id="5" name="组合 17"/>
          <p:cNvGrpSpPr/>
          <p:nvPr/>
        </p:nvGrpSpPr>
        <p:grpSpPr bwMode="auto">
          <a:xfrm>
            <a:off x="286068" y="1453198"/>
            <a:ext cx="8540750" cy="4816475"/>
            <a:chOff x="1547664" y="1556792"/>
            <a:chExt cx="6408712" cy="3528392"/>
          </a:xfrm>
        </p:grpSpPr>
        <p:sp>
          <p:nvSpPr>
            <p:cNvPr id="19" name="矩形 4"/>
            <p:cNvSpPr/>
            <p:nvPr/>
          </p:nvSpPr>
          <p:spPr>
            <a:xfrm>
              <a:off x="1698812" y="2348880"/>
              <a:ext cx="6120680" cy="2736304"/>
            </a:xfrm>
            <a:custGeom>
              <a:avLst/>
              <a:gdLst>
                <a:gd name="connsiteX0" fmla="*/ 0 w 6120680"/>
                <a:gd name="connsiteY0" fmla="*/ 0 h 2736304"/>
                <a:gd name="connsiteX1" fmla="*/ 6120680 w 6120680"/>
                <a:gd name="connsiteY1" fmla="*/ 0 h 2736304"/>
                <a:gd name="connsiteX2" fmla="*/ 6120680 w 6120680"/>
                <a:gd name="connsiteY2" fmla="*/ 2736304 h 2736304"/>
                <a:gd name="connsiteX3" fmla="*/ 0 w 6120680"/>
                <a:gd name="connsiteY3" fmla="*/ 2736304 h 2736304"/>
                <a:gd name="connsiteX4" fmla="*/ 0 w 6120680"/>
                <a:gd name="connsiteY4" fmla="*/ 0 h 2736304"/>
                <a:gd name="connsiteX0-1" fmla="*/ 0 w 6120680"/>
                <a:gd name="connsiteY0-2" fmla="*/ 0 h 2736304"/>
                <a:gd name="connsiteX1-3" fmla="*/ 6120680 w 6120680"/>
                <a:gd name="connsiteY1-4" fmla="*/ 0 h 2736304"/>
                <a:gd name="connsiteX2-5" fmla="*/ 6120680 w 6120680"/>
                <a:gd name="connsiteY2-6" fmla="*/ 2736304 h 2736304"/>
                <a:gd name="connsiteX3-7" fmla="*/ 3137883 w 6120680"/>
                <a:gd name="connsiteY3-8" fmla="*/ 2729535 h 2736304"/>
                <a:gd name="connsiteX4-9" fmla="*/ 0 w 6120680"/>
                <a:gd name="connsiteY4-10" fmla="*/ 2736304 h 2736304"/>
                <a:gd name="connsiteX5" fmla="*/ 0 w 6120680"/>
                <a:gd name="connsiteY5" fmla="*/ 0 h 2736304"/>
                <a:gd name="connsiteX0-11" fmla="*/ 0 w 6120680"/>
                <a:gd name="connsiteY0-12" fmla="*/ 0 h 2736304"/>
                <a:gd name="connsiteX1-13" fmla="*/ 6120680 w 6120680"/>
                <a:gd name="connsiteY1-14" fmla="*/ 0 h 2736304"/>
                <a:gd name="connsiteX2-15" fmla="*/ 6120680 w 6120680"/>
                <a:gd name="connsiteY2-16" fmla="*/ 2736304 h 2736304"/>
                <a:gd name="connsiteX3-17" fmla="*/ 3149915 w 6120680"/>
                <a:gd name="connsiteY3-18" fmla="*/ 2152019 h 2736304"/>
                <a:gd name="connsiteX4-19" fmla="*/ 0 w 6120680"/>
                <a:gd name="connsiteY4-20" fmla="*/ 2736304 h 2736304"/>
                <a:gd name="connsiteX5-21" fmla="*/ 0 w 6120680"/>
                <a:gd name="connsiteY5-22" fmla="*/ 0 h 2736304"/>
                <a:gd name="connsiteX0-23" fmla="*/ 0 w 6120680"/>
                <a:gd name="connsiteY0-24" fmla="*/ 0 h 2736304"/>
                <a:gd name="connsiteX1-25" fmla="*/ 6120680 w 6120680"/>
                <a:gd name="connsiteY1-26" fmla="*/ 0 h 2736304"/>
                <a:gd name="connsiteX2-27" fmla="*/ 6120680 w 6120680"/>
                <a:gd name="connsiteY2-28" fmla="*/ 2736304 h 2736304"/>
                <a:gd name="connsiteX3-29" fmla="*/ 3125852 w 6120680"/>
                <a:gd name="connsiteY3-30" fmla="*/ 2236240 h 2736304"/>
                <a:gd name="connsiteX4-31" fmla="*/ 0 w 6120680"/>
                <a:gd name="connsiteY4-32" fmla="*/ 2736304 h 2736304"/>
                <a:gd name="connsiteX5-33" fmla="*/ 0 w 6120680"/>
                <a:gd name="connsiteY5-34" fmla="*/ 0 h 2736304"/>
                <a:gd name="connsiteX0-35" fmla="*/ 0 w 6120680"/>
                <a:gd name="connsiteY0-36" fmla="*/ 0 h 2736304"/>
                <a:gd name="connsiteX1-37" fmla="*/ 6120680 w 6120680"/>
                <a:gd name="connsiteY1-38" fmla="*/ 0 h 2736304"/>
                <a:gd name="connsiteX2-39" fmla="*/ 6120680 w 6120680"/>
                <a:gd name="connsiteY2-40" fmla="*/ 2736304 h 2736304"/>
                <a:gd name="connsiteX3-41" fmla="*/ 3125852 w 6120680"/>
                <a:gd name="connsiteY3-42" fmla="*/ 2320461 h 2736304"/>
                <a:gd name="connsiteX4-43" fmla="*/ 0 w 6120680"/>
                <a:gd name="connsiteY4-44" fmla="*/ 2736304 h 2736304"/>
                <a:gd name="connsiteX5-45" fmla="*/ 0 w 6120680"/>
                <a:gd name="connsiteY5-46" fmla="*/ 0 h 2736304"/>
                <a:gd name="connsiteX0-47" fmla="*/ 0 w 6120680"/>
                <a:gd name="connsiteY0-48" fmla="*/ 0 h 2736304"/>
                <a:gd name="connsiteX1-49" fmla="*/ 6120680 w 6120680"/>
                <a:gd name="connsiteY1-50" fmla="*/ 0 h 2736304"/>
                <a:gd name="connsiteX2-51" fmla="*/ 6120680 w 6120680"/>
                <a:gd name="connsiteY2-52" fmla="*/ 2736304 h 2736304"/>
                <a:gd name="connsiteX3-53" fmla="*/ 2957410 w 6120680"/>
                <a:gd name="connsiteY3-54" fmla="*/ 2320461 h 2736304"/>
                <a:gd name="connsiteX4-55" fmla="*/ 0 w 6120680"/>
                <a:gd name="connsiteY4-56" fmla="*/ 2736304 h 2736304"/>
                <a:gd name="connsiteX5-57" fmla="*/ 0 w 6120680"/>
                <a:gd name="connsiteY5-58" fmla="*/ 0 h 27363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6120680" h="2736304">
                  <a:moveTo>
                    <a:pt x="0" y="0"/>
                  </a:moveTo>
                  <a:lnTo>
                    <a:pt x="6120680" y="0"/>
                  </a:lnTo>
                  <a:lnTo>
                    <a:pt x="6120680" y="2736304"/>
                  </a:lnTo>
                  <a:lnTo>
                    <a:pt x="2957410" y="2320461"/>
                  </a:lnTo>
                  <a:lnTo>
                    <a:pt x="0" y="2736304"/>
                  </a:lnTo>
                  <a:lnTo>
                    <a:pt x="0" y="0"/>
                  </a:lnTo>
                  <a:close/>
                </a:path>
              </a:pathLst>
            </a:custGeom>
            <a:solidFill>
              <a:sysClr val="windowText" lastClr="000000">
                <a:lumMod val="50000"/>
                <a:lumOff val="50000"/>
              </a:sysClr>
            </a:solidFill>
            <a:ln w="25400" cap="flat" cmpd="sng" algn="ctr">
              <a:noFill/>
              <a:prstDash val="solid"/>
            </a:ln>
            <a:effectLst>
              <a:softEdge rad="317500"/>
            </a:effectLst>
          </p:spPr>
          <p:txBody>
            <a:bodyPr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22" name="矩形 21"/>
            <p:cNvSpPr/>
            <p:nvPr/>
          </p:nvSpPr>
          <p:spPr>
            <a:xfrm>
              <a:off x="1547664" y="1556792"/>
              <a:ext cx="6408712" cy="3024834"/>
            </a:xfrm>
            <a:prstGeom prst="rect">
              <a:avLst/>
            </a:prstGeom>
            <a:solidFill>
              <a:sysClr val="window" lastClr="FFFFFF">
                <a:lumMod val="95000"/>
              </a:sysClr>
            </a:solidFill>
            <a:ln w="25400" cap="flat" cmpd="sng" algn="ctr">
              <a:no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26" name="矩形 25"/>
            <p:cNvSpPr/>
            <p:nvPr/>
          </p:nvSpPr>
          <p:spPr>
            <a:xfrm>
              <a:off x="1675123" y="1664946"/>
              <a:ext cx="6144263" cy="2807363"/>
            </a:xfrm>
            <a:prstGeom prst="rect">
              <a:avLst/>
            </a:prstGeom>
            <a:solidFill>
              <a:schemeClr val="accent5">
                <a:lumMod val="60000"/>
                <a:lumOff val="40000"/>
              </a:schemeClr>
            </a:solidFill>
            <a:ln w="25400" cap="flat" cmpd="sng" algn="ctr">
              <a:no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grpSp>
      <p:pic>
        <p:nvPicPr>
          <p:cNvPr id="15365" name="Picture 1" descr="www.dearedu.com"/>
          <p:cNvPicPr>
            <a:picLocks noChangeAspect="1" noChangeArrowheads="1"/>
          </p:cNvPicPr>
          <p:nvPr/>
        </p:nvPicPr>
        <p:blipFill>
          <a:blip r:embed="rId2"/>
          <a:srcRect/>
          <a:stretch>
            <a:fillRect/>
          </a:stretch>
        </p:blipFill>
        <p:spPr bwMode="auto">
          <a:xfrm>
            <a:off x="0" y="457200"/>
            <a:ext cx="9525" cy="19050"/>
          </a:xfrm>
          <a:prstGeom prst="rect">
            <a:avLst/>
          </a:prstGeom>
          <a:noFill/>
          <a:ln w="9525">
            <a:noFill/>
            <a:miter lim="800000"/>
            <a:headEnd/>
            <a:tailEnd/>
          </a:ln>
        </p:spPr>
      </p:pic>
      <p:sp>
        <p:nvSpPr>
          <p:cNvPr id="28" name="矩形 27"/>
          <p:cNvSpPr>
            <a:spLocks noChangeArrowheads="1"/>
          </p:cNvSpPr>
          <p:nvPr/>
        </p:nvSpPr>
        <p:spPr bwMode="auto">
          <a:xfrm>
            <a:off x="844550" y="1806575"/>
            <a:ext cx="4572000" cy="2861310"/>
          </a:xfrm>
          <a:prstGeom prst="rect">
            <a:avLst/>
          </a:prstGeom>
          <a:noFill/>
          <a:ln w="9525">
            <a:noFill/>
            <a:miter lim="800000"/>
          </a:ln>
        </p:spPr>
        <p:txBody>
          <a:bodyPr>
            <a:spAutoFit/>
          </a:bodyPr>
          <a:lstStyle/>
          <a:p>
            <a:pPr algn="just">
              <a:lnSpc>
                <a:spcPct val="150000"/>
              </a:lnSpc>
            </a:pPr>
            <a:r>
              <a:rPr lang="en-US" altLang="zh-CN" sz="2400" b="1" dirty="0">
                <a:solidFill>
                  <a:schemeClr val="tx1"/>
                </a:solidFill>
                <a:latin typeface="微软雅黑" panose="020B0503020204020204" pitchFamily="34" charset="-122"/>
                <a:ea typeface="微软雅黑" panose="020B0503020204020204" pitchFamily="34" charset="-122"/>
              </a:rPr>
              <a:t>      </a:t>
            </a:r>
            <a:r>
              <a:rPr lang="zh-CN" altLang="zh-CN" sz="2400" b="1" dirty="0">
                <a:solidFill>
                  <a:schemeClr val="tx1"/>
                </a:solidFill>
                <a:latin typeface="微软雅黑" panose="020B0503020204020204" pitchFamily="34" charset="-122"/>
                <a:ea typeface="微软雅黑" panose="020B0503020204020204" pitchFamily="34" charset="-122"/>
              </a:rPr>
              <a:t>同学们，听着这激昂的旋律，我们仿佛听到了铮铮号角，似乎看到了二万五千里长征的雄浑气势。今天我们一起学习《七律 长征》，感受红军的英雄气概。</a:t>
            </a:r>
          </a:p>
        </p:txBody>
      </p:sp>
      <p:pic>
        <p:nvPicPr>
          <p:cNvPr id="1025" name="Picture 1" descr="C:\Users\李伟\Desktop\t01b5ee070f4331b7a5.jpg"/>
          <p:cNvPicPr>
            <a:picLocks noChangeAspect="1" noChangeArrowheads="1"/>
          </p:cNvPicPr>
          <p:nvPr/>
        </p:nvPicPr>
        <p:blipFill>
          <a:blip r:embed="rId3"/>
          <a:srcRect/>
          <a:stretch>
            <a:fillRect/>
          </a:stretch>
        </p:blipFill>
        <p:spPr bwMode="auto">
          <a:xfrm>
            <a:off x="5641975" y="2046288"/>
            <a:ext cx="2805113" cy="252571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ppt_x</p:attrName>
                                        </p:attrNameLst>
                                      </p:cBhvr>
                                      <p:tavLst>
                                        <p:tav tm="0">
                                          <p:val>
                                            <p:strVal val="#ppt_x-.2"/>
                                          </p:val>
                                        </p:tav>
                                        <p:tav tm="100000">
                                          <p:val>
                                            <p:strVal val="#ppt_x"/>
                                          </p:val>
                                        </p:tav>
                                      </p:tavLst>
                                    </p:anim>
                                    <p:anim calcmode="lin" valueType="num">
                                      <p:cBhvr>
                                        <p:cTn id="13"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8"/>
                                        </p:tgtEl>
                                      </p:cBhvr>
                                    </p:animEffect>
                                  </p:childTnLst>
                                </p:cTn>
                              </p:par>
                              <p:par>
                                <p:cTn id="15" presetID="29" presetClass="entr" presetSubtype="0" fill="hold" nodeType="withEffect">
                                  <p:stCondLst>
                                    <p:cond delay="0"/>
                                  </p:stCondLst>
                                  <p:childTnLst>
                                    <p:set>
                                      <p:cBhvr>
                                        <p:cTn id="16" dur="1" fill="hold">
                                          <p:stCondLst>
                                            <p:cond delay="0"/>
                                          </p:stCondLst>
                                        </p:cTn>
                                        <p:tgtEl>
                                          <p:spTgt spid="1025"/>
                                        </p:tgtEl>
                                        <p:attrNameLst>
                                          <p:attrName>style.visibility</p:attrName>
                                        </p:attrNameLst>
                                      </p:cBhvr>
                                      <p:to>
                                        <p:strVal val="visible"/>
                                      </p:to>
                                    </p:set>
                                    <p:anim calcmode="lin" valueType="num">
                                      <p:cBhvr>
                                        <p:cTn id="17" dur="1000" fill="hold"/>
                                        <p:tgtEl>
                                          <p:spTgt spid="1025"/>
                                        </p:tgtEl>
                                        <p:attrNameLst>
                                          <p:attrName>ppt_x</p:attrName>
                                        </p:attrNameLst>
                                      </p:cBhvr>
                                      <p:tavLst>
                                        <p:tav tm="0">
                                          <p:val>
                                            <p:strVal val="#ppt_x-.2"/>
                                          </p:val>
                                        </p:tav>
                                        <p:tav tm="100000">
                                          <p:val>
                                            <p:strVal val="#ppt_x"/>
                                          </p:val>
                                        </p:tav>
                                      </p:tavLst>
                                    </p:anim>
                                    <p:anim calcmode="lin" valueType="num">
                                      <p:cBhvr>
                                        <p:cTn id="18" dur="1000" fill="hold"/>
                                        <p:tgtEl>
                                          <p:spTgt spid="102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dministrator\Desktop\图片1.png图片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435225"/>
            <a:ext cx="2206625" cy="3221038"/>
          </a:xfrm>
          <a:prstGeom prst="rect">
            <a:avLst/>
          </a:prstGeom>
          <a:noFill/>
          <a:ln w="9525">
            <a:noFill/>
            <a:miter lim="800000"/>
            <a:headEnd/>
            <a:tailEnd/>
          </a:ln>
        </p:spPr>
      </p:pic>
      <p:sp>
        <p:nvSpPr>
          <p:cNvPr id="17" name="圆角矩形 6"/>
          <p:cNvSpPr/>
          <p:nvPr/>
        </p:nvSpPr>
        <p:spPr>
          <a:xfrm>
            <a:off x="2967038" y="974725"/>
            <a:ext cx="5067300" cy="804863"/>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1" fmla="*/ 1289248 w 5969768"/>
              <a:gd name="connsiteY0-2" fmla="*/ 0 h 1872208"/>
              <a:gd name="connsiteX1-3" fmla="*/ 5346173 w 5969768"/>
              <a:gd name="connsiteY1-4" fmla="*/ 0 h 1872208"/>
              <a:gd name="connsiteX2-5" fmla="*/ 5969768 w 5969768"/>
              <a:gd name="connsiteY2-6" fmla="*/ 623595 h 1872208"/>
              <a:gd name="connsiteX3-7" fmla="*/ 5969768 w 5969768"/>
              <a:gd name="connsiteY3-8" fmla="*/ 1248613 h 1872208"/>
              <a:gd name="connsiteX4-9" fmla="*/ 5346173 w 5969768"/>
              <a:gd name="connsiteY4-10" fmla="*/ 1872208 h 1872208"/>
              <a:gd name="connsiteX5-11" fmla="*/ 1368152 w 5969768"/>
              <a:gd name="connsiteY5-12" fmla="*/ 1872208 h 1872208"/>
              <a:gd name="connsiteX6-13" fmla="*/ 1289248 w 5969768"/>
              <a:gd name="connsiteY6-14" fmla="*/ 1872208 h 1872208"/>
              <a:gd name="connsiteX7-15" fmla="*/ 407735 w 5969768"/>
              <a:gd name="connsiteY7-16" fmla="*/ 1872208 h 1872208"/>
              <a:gd name="connsiteX8-17" fmla="*/ 0 w 5969768"/>
              <a:gd name="connsiteY8-18" fmla="*/ 1464473 h 1872208"/>
              <a:gd name="connsiteX9-19" fmla="*/ 0 w 5969768"/>
              <a:gd name="connsiteY9-20" fmla="*/ 1055807 h 1872208"/>
              <a:gd name="connsiteX10-21" fmla="*/ 407735 w 5969768"/>
              <a:gd name="connsiteY10-22" fmla="*/ 648072 h 1872208"/>
              <a:gd name="connsiteX11-23" fmla="*/ 1368152 w 5969768"/>
              <a:gd name="connsiteY11-24" fmla="*/ 648072 h 1872208"/>
              <a:gd name="connsiteX12-25" fmla="*/ 1368152 w 5969768"/>
              <a:gd name="connsiteY12-26" fmla="*/ 850487 h 1872208"/>
              <a:gd name="connsiteX13-27" fmla="*/ 488918 w 5969768"/>
              <a:gd name="connsiteY13-28" fmla="*/ 850487 h 1872208"/>
              <a:gd name="connsiteX14-29" fmla="*/ 216024 w 5969768"/>
              <a:gd name="connsiteY14-30" fmla="*/ 1123381 h 1872208"/>
              <a:gd name="connsiteX15-31" fmla="*/ 216024 w 5969768"/>
              <a:gd name="connsiteY15-32" fmla="*/ 1396898 h 1872208"/>
              <a:gd name="connsiteX16-33" fmla="*/ 488918 w 5969768"/>
              <a:gd name="connsiteY16-34" fmla="*/ 1669792 h 1872208"/>
              <a:gd name="connsiteX17-35" fmla="*/ 1368152 w 5969768"/>
              <a:gd name="connsiteY17-36" fmla="*/ 1669792 h 1872208"/>
              <a:gd name="connsiteX18-37" fmla="*/ 1368152 w 5969768"/>
              <a:gd name="connsiteY18-38" fmla="*/ 1670095 h 1872208"/>
              <a:gd name="connsiteX19-39" fmla="*/ 5264789 w 5969768"/>
              <a:gd name="connsiteY19-40" fmla="*/ 1670095 h 1872208"/>
              <a:gd name="connsiteX20-41" fmla="*/ 5753744 w 5969768"/>
              <a:gd name="connsiteY20-42" fmla="*/ 1181140 h 1872208"/>
              <a:gd name="connsiteX21-43" fmla="*/ 5753744 w 5969768"/>
              <a:gd name="connsiteY21-44" fmla="*/ 691068 h 1872208"/>
              <a:gd name="connsiteX22-45" fmla="*/ 5264789 w 5969768"/>
              <a:gd name="connsiteY22-46" fmla="*/ 202113 h 1872208"/>
              <a:gd name="connsiteX23-47" fmla="*/ 1289248 w 5969768"/>
              <a:gd name="connsiteY23-48" fmla="*/ 202113 h 1872208"/>
              <a:gd name="connsiteX24-49" fmla="*/ 1421432 w 5969768"/>
              <a:gd name="connsiteY24-50" fmla="*/ 109314 h 1872208"/>
              <a:gd name="connsiteX25-51" fmla="*/ 1289248 w 5969768"/>
              <a:gd name="connsiteY25-52"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rgbClr val="B7E020"/>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algn="ctr" fontAlgn="auto">
              <a:spcBef>
                <a:spcPts val="0"/>
              </a:spcBef>
              <a:spcAft>
                <a:spcPts val="0"/>
              </a:spcAft>
              <a:defRPr/>
            </a:pPr>
            <a:endParaRPr lang="zh-CN" altLang="en-US" kern="0">
              <a:solidFill>
                <a:sysClr val="window" lastClr="FFFFFF"/>
              </a:solidFill>
              <a:latin typeface="+mn-lt"/>
              <a:ea typeface="+mn-ea"/>
            </a:endParaRPr>
          </a:p>
        </p:txBody>
      </p:sp>
      <p:sp>
        <p:nvSpPr>
          <p:cNvPr id="37892" name="矩形 18"/>
          <p:cNvSpPr>
            <a:spLocks noChangeArrowheads="1"/>
          </p:cNvSpPr>
          <p:nvPr/>
        </p:nvSpPr>
        <p:spPr bwMode="auto">
          <a:xfrm>
            <a:off x="4212590" y="1212850"/>
            <a:ext cx="2621280" cy="460375"/>
          </a:xfrm>
          <a:prstGeom prst="rect">
            <a:avLst/>
          </a:prstGeom>
          <a:noFill/>
          <a:ln w="9525">
            <a:noFill/>
            <a:miter lim="800000"/>
          </a:ln>
        </p:spPr>
        <p:txBody>
          <a:bodyPr wrap="none">
            <a:spAutoFit/>
          </a:bodyPr>
          <a:lstStyle/>
          <a:p>
            <a:r>
              <a:rPr lang="zh-CN" altLang="zh-CN" sz="2400" b="1" dirty="0">
                <a:solidFill>
                  <a:schemeClr val="tx1"/>
                </a:solidFill>
                <a:latin typeface="微软雅黑" panose="020B0503020204020204" pitchFamily="34" charset="-122"/>
                <a:ea typeface="微软雅黑" panose="020B0503020204020204" pitchFamily="34" charset="-122"/>
              </a:rPr>
              <a:t>归纳本文的中心</a:t>
            </a:r>
            <a:r>
              <a:rPr lang="zh-CN" altLang="zh-CN" sz="2400" dirty="0">
                <a:solidFill>
                  <a:schemeClr val="tx1"/>
                </a:solidFill>
                <a:latin typeface="Calibri" panose="020F0502020204030204" charset="0"/>
              </a:rPr>
              <a:t>：</a:t>
            </a:r>
            <a:endParaRPr lang="zh-CN" altLang="zh-CN" sz="2400" b="1" dirty="0">
              <a:solidFill>
                <a:schemeClr val="tx1"/>
              </a:solidFill>
              <a:latin typeface="Calibri" panose="020F0502020204030204" charset="0"/>
              <a:ea typeface="微软雅黑" panose="020B0503020204020204" pitchFamily="34" charset="-122"/>
            </a:endParaRPr>
          </a:p>
        </p:txBody>
      </p:sp>
      <p:pic>
        <p:nvPicPr>
          <p:cNvPr id="58370" name="Picture 2" descr="C:\Users\Administrator\Desktop\最拥有图片\29.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901825" y="2170113"/>
            <a:ext cx="7242175" cy="4121150"/>
          </a:xfrm>
          <a:prstGeom prst="rect">
            <a:avLst/>
          </a:prstGeom>
          <a:noFill/>
          <a:ln w="9525">
            <a:noFill/>
            <a:miter lim="800000"/>
            <a:headEnd/>
            <a:tailEnd/>
          </a:ln>
        </p:spPr>
      </p:pic>
      <p:sp>
        <p:nvSpPr>
          <p:cNvPr id="64513" name="Rectangle 1"/>
          <p:cNvSpPr>
            <a:spLocks noChangeArrowheads="1"/>
          </p:cNvSpPr>
          <p:nvPr/>
        </p:nvSpPr>
        <p:spPr bwMode="auto">
          <a:xfrm>
            <a:off x="2682875" y="2218214"/>
            <a:ext cx="5741988" cy="3969385"/>
          </a:xfrm>
          <a:prstGeom prst="rect">
            <a:avLst/>
          </a:prstGeom>
          <a:noFill/>
          <a:ln w="9525">
            <a:noFill/>
            <a:miter lim="800000"/>
          </a:ln>
        </p:spPr>
        <p:txBody>
          <a:bodyPr anchor="ctr">
            <a:spAutoFit/>
          </a:bodyPr>
          <a:lstStyle/>
          <a:p>
            <a:pPr indent="0" algn="just" eaLnBrk="1" latinLnBrk="0" hangingPunct="1">
              <a:lnSpc>
                <a:spcPct val="150000"/>
              </a:lnSpc>
            </a:pPr>
            <a:r>
              <a:rPr lang="en-US" altLang="zh-CN" sz="2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      </a:t>
            </a:r>
            <a:r>
              <a:rPr lang="zh-CN" sz="2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本诗是一篇威武雄壮、气势磅礴的革命史诗。它生动形象地概括了红军长征的光辉战斗历程，热情洋溢地歌颂了中国工农红军不畏艰险、英勇顽强的革命英雄主义和革命乐观主义精神，充分显示了中国共产党领导的革命力量无比顽强的生命力和战斗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4513"/>
                                        </p:tgtEl>
                                        <p:attrNameLst>
                                          <p:attrName>style.visibility</p:attrName>
                                        </p:attrNameLst>
                                      </p:cBhvr>
                                      <p:to>
                                        <p:strVal val="visible"/>
                                      </p:to>
                                    </p:set>
                                    <p:anim calcmode="lin" valueType="num">
                                      <p:cBhvr additive="base">
                                        <p:cTn id="11" dur="500" fill="hold"/>
                                        <p:tgtEl>
                                          <p:spTgt spid="64513"/>
                                        </p:tgtEl>
                                        <p:attrNameLst>
                                          <p:attrName>ppt_x</p:attrName>
                                        </p:attrNameLst>
                                      </p:cBhvr>
                                      <p:tavLst>
                                        <p:tav tm="0">
                                          <p:val>
                                            <p:strVal val="#ppt_x"/>
                                          </p:val>
                                        </p:tav>
                                        <p:tav tm="100000">
                                          <p:val>
                                            <p:strVal val="#ppt_x"/>
                                          </p:val>
                                        </p:tav>
                                      </p:tavLst>
                                    </p:anim>
                                    <p:anim calcmode="lin" valueType="num">
                                      <p:cBhvr additive="base">
                                        <p:cTn id="12" dur="500" fill="hold"/>
                                        <p:tgtEl>
                                          <p:spTgt spid="645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8370"/>
                                        </p:tgtEl>
                                        <p:attrNameLst>
                                          <p:attrName>style.visibility</p:attrName>
                                        </p:attrNameLst>
                                      </p:cBhvr>
                                      <p:to>
                                        <p:strVal val="visible"/>
                                      </p:to>
                                    </p:set>
                                    <p:anim calcmode="lin" valueType="num">
                                      <p:cBhvr additive="base">
                                        <p:cTn id="15" dur="500" fill="hold"/>
                                        <p:tgtEl>
                                          <p:spTgt spid="58370"/>
                                        </p:tgtEl>
                                        <p:attrNameLst>
                                          <p:attrName>ppt_x</p:attrName>
                                        </p:attrNameLst>
                                      </p:cBhvr>
                                      <p:tavLst>
                                        <p:tav tm="0">
                                          <p:val>
                                            <p:strVal val="#ppt_x"/>
                                          </p:val>
                                        </p:tav>
                                        <p:tav tm="100000">
                                          <p:val>
                                            <p:strVal val="#ppt_x"/>
                                          </p:val>
                                        </p:tav>
                                      </p:tavLst>
                                    </p:anim>
                                    <p:anim calcmode="lin" valueType="num">
                                      <p:cBhvr additive="base">
                                        <p:cTn id="16" dur="500" fill="hold"/>
                                        <p:tgtEl>
                                          <p:spTgt spid="583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7" name="Picture 2" descr="C:\Users\Administrator\Desktop\最拥有图片\图片1.png21014.png"/>
          <p:cNvPicPr>
            <a:picLocks noChangeAspect="1" noChangeArrowheads="1"/>
          </p:cNvPicPr>
          <p:nvPr/>
        </p:nvPicPr>
        <p:blipFill>
          <a:blip r:embed="rId2"/>
          <a:srcRect/>
          <a:stretch>
            <a:fillRect/>
          </a:stretch>
        </p:blipFill>
        <p:spPr bwMode="auto">
          <a:xfrm>
            <a:off x="4066858" y="623570"/>
            <a:ext cx="2428875" cy="625475"/>
          </a:xfrm>
          <a:prstGeom prst="rect">
            <a:avLst/>
          </a:prstGeom>
          <a:noFill/>
          <a:ln w="9525">
            <a:noFill/>
            <a:miter lim="800000"/>
            <a:headEnd/>
            <a:tailEnd/>
          </a:ln>
        </p:spPr>
      </p:pic>
      <p:sp>
        <p:nvSpPr>
          <p:cNvPr id="38916" name="Rectangle 1"/>
          <p:cNvSpPr>
            <a:spLocks noChangeArrowheads="1"/>
          </p:cNvSpPr>
          <p:nvPr/>
        </p:nvSpPr>
        <p:spPr bwMode="auto">
          <a:xfrm>
            <a:off x="4066858" y="705803"/>
            <a:ext cx="1973580" cy="460375"/>
          </a:xfrm>
          <a:prstGeom prst="rect">
            <a:avLst/>
          </a:prstGeom>
          <a:noFill/>
          <a:ln w="9525">
            <a:noFill/>
            <a:miter lim="800000"/>
          </a:ln>
        </p:spPr>
        <p:txBody>
          <a:bodyPr wrap="none" anchor="ctr">
            <a:spAutoFit/>
          </a:bodyPr>
          <a:lstStyle/>
          <a:p>
            <a:pPr indent="266700"/>
            <a:r>
              <a:rPr lang="zh-CN" sz="2400" b="1" dirty="0">
                <a:solidFill>
                  <a:schemeClr val="tx1"/>
                </a:solidFill>
                <a:latin typeface="微软雅黑" panose="020B0503020204020204" pitchFamily="34" charset="-122"/>
                <a:ea typeface="微软雅黑" panose="020B0503020204020204" pitchFamily="34" charset="-122"/>
              </a:rPr>
              <a:t>写作特点：</a:t>
            </a:r>
          </a:p>
        </p:txBody>
      </p:sp>
      <p:pic>
        <p:nvPicPr>
          <p:cNvPr id="38918" name="Picture 3" descr="C:\Users\Administrator\Desktop\最拥有图片\图片1_副本.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96050" y="487680"/>
            <a:ext cx="1379855" cy="1031875"/>
          </a:xfrm>
          <a:prstGeom prst="rect">
            <a:avLst/>
          </a:prstGeom>
          <a:noFill/>
          <a:ln w="9525">
            <a:noFill/>
            <a:miter lim="800000"/>
            <a:headEnd/>
            <a:tailEnd/>
          </a:ln>
        </p:spPr>
      </p:pic>
      <p:sp>
        <p:nvSpPr>
          <p:cNvPr id="68612" name="Rectangle 4"/>
          <p:cNvSpPr>
            <a:spLocks noChangeArrowheads="1"/>
          </p:cNvSpPr>
          <p:nvPr/>
        </p:nvSpPr>
        <p:spPr bwMode="auto">
          <a:xfrm>
            <a:off x="484823" y="1759744"/>
            <a:ext cx="4852987" cy="4246245"/>
          </a:xfrm>
          <a:prstGeom prst="rect">
            <a:avLst/>
          </a:prstGeom>
          <a:noFill/>
          <a:ln w="9525">
            <a:noFill/>
            <a:miter lim="800000"/>
          </a:ln>
        </p:spPr>
        <p:txBody>
          <a:bodyPr anchor="ctr">
            <a:spAutoFit/>
          </a:bodyPr>
          <a:lstStyle/>
          <a:p>
            <a:pPr indent="0" algn="just" eaLnBrk="1" latinLnBrk="0" hangingPunct="1">
              <a:lnSpc>
                <a:spcPct val="150000"/>
              </a:lnSpc>
            </a:pPr>
            <a:r>
              <a:rPr lang="zh-CN" sz="2000" b="1" dirty="0">
                <a:solidFill>
                  <a:schemeClr val="tx1"/>
                </a:solidFill>
                <a:latin typeface="微软雅黑" panose="020B0503020204020204" pitchFamily="34" charset="-122"/>
                <a:ea typeface="微软雅黑" panose="020B0503020204020204" pitchFamily="34" charset="-122"/>
              </a:rPr>
              <a:t>（</a:t>
            </a:r>
            <a:r>
              <a:rPr lang="en-US" altLang="zh-CN" sz="2000" b="1" dirty="0">
                <a:solidFill>
                  <a:schemeClr val="tx1"/>
                </a:solidFill>
                <a:latin typeface="微软雅黑" panose="020B0503020204020204" pitchFamily="34" charset="-122"/>
                <a:ea typeface="微软雅黑" panose="020B0503020204020204" pitchFamily="34" charset="-122"/>
              </a:rPr>
              <a:t>1</a:t>
            </a:r>
            <a:r>
              <a:rPr lang="zh-CN" altLang="en-US" sz="2000" b="1" dirty="0">
                <a:solidFill>
                  <a:schemeClr val="tx1"/>
                </a:solidFill>
                <a:latin typeface="微软雅黑" panose="020B0503020204020204" pitchFamily="34" charset="-122"/>
                <a:ea typeface="微软雅黑" panose="020B0503020204020204" pitchFamily="34" charset="-122"/>
              </a:rPr>
              <a:t>）高度的艺术概括性：</a:t>
            </a:r>
            <a:r>
              <a:rPr lang="en-US" altLang="zh-CN" sz="2000" b="1" dirty="0">
                <a:solidFill>
                  <a:schemeClr val="tx1"/>
                </a:solidFill>
                <a:latin typeface="微软雅黑" panose="020B0503020204020204" pitchFamily="34" charset="-122"/>
                <a:ea typeface="微软雅黑" panose="020B0503020204020204" pitchFamily="34" charset="-122"/>
              </a:rPr>
              <a:t>A</a:t>
            </a:r>
            <a:r>
              <a:rPr lang="zh-CN" altLang="en-US" sz="2000" b="1" dirty="0">
                <a:solidFill>
                  <a:schemeClr val="tx1"/>
                </a:solidFill>
                <a:latin typeface="微软雅黑" panose="020B0503020204020204" pitchFamily="34" charset="-122"/>
                <a:ea typeface="微软雅黑" panose="020B0503020204020204" pitchFamily="34" charset="-122"/>
              </a:rPr>
              <a:t>、本诗以“万水千山”作为贯穿全篇的线索，通过撷取典型场景和事例凸现长征精神；</a:t>
            </a:r>
            <a:r>
              <a:rPr lang="en-US" altLang="zh-CN" sz="2000" b="1" dirty="0">
                <a:solidFill>
                  <a:schemeClr val="tx1"/>
                </a:solidFill>
                <a:latin typeface="微软雅黑" panose="020B0503020204020204" pitchFamily="34" charset="-122"/>
                <a:ea typeface="微软雅黑" panose="020B0503020204020204" pitchFamily="34" charset="-122"/>
              </a:rPr>
              <a:t>B</a:t>
            </a:r>
            <a:r>
              <a:rPr lang="zh-CN" altLang="en-US" sz="2000" b="1" dirty="0">
                <a:solidFill>
                  <a:schemeClr val="tx1"/>
                </a:solidFill>
                <a:latin typeface="微软雅黑" panose="020B0503020204020204" pitchFamily="34" charset="-122"/>
                <a:ea typeface="微软雅黑" panose="020B0503020204020204" pitchFamily="34" charset="-122"/>
              </a:rPr>
              <a:t>、依据生活的真实顺序叙述长征途中的典型场景和史实，寓情于景，情景交融（首联直接抒情除外）</a:t>
            </a:r>
            <a:r>
              <a:rPr lang="en-US" altLang="zh-CN" sz="2000" b="1" dirty="0">
                <a:solidFill>
                  <a:schemeClr val="tx1"/>
                </a:solidFill>
                <a:latin typeface="微软雅黑" panose="020B0503020204020204" pitchFamily="34" charset="-122"/>
                <a:ea typeface="微软雅黑" panose="020B0503020204020204" pitchFamily="34" charset="-122"/>
              </a:rPr>
              <a:t>——“</a:t>
            </a:r>
            <a:r>
              <a:rPr lang="zh-CN" altLang="en-US" sz="2000" b="1" dirty="0">
                <a:solidFill>
                  <a:schemeClr val="tx1"/>
                </a:solidFill>
                <a:latin typeface="微软雅黑" panose="020B0503020204020204" pitchFamily="34" charset="-122"/>
                <a:ea typeface="微软雅黑" panose="020B0503020204020204" pitchFamily="34" charset="-122"/>
              </a:rPr>
              <a:t>腾”“走”以动写静、“暖”“寒”赋予云崖、铁索以感情色彩、“更喜”“开颜”将雪山之貌与红军之情相交融。</a:t>
            </a:r>
          </a:p>
        </p:txBody>
      </p:sp>
      <p:sp>
        <p:nvSpPr>
          <p:cNvPr id="68613" name="Rectangle 5"/>
          <p:cNvSpPr>
            <a:spLocks noChangeArrowheads="1"/>
          </p:cNvSpPr>
          <p:nvPr/>
        </p:nvSpPr>
        <p:spPr bwMode="auto">
          <a:xfrm>
            <a:off x="5900103" y="1759427"/>
            <a:ext cx="2571750" cy="2861310"/>
          </a:xfrm>
          <a:prstGeom prst="rect">
            <a:avLst/>
          </a:prstGeom>
          <a:noFill/>
          <a:ln w="9525">
            <a:noFill/>
            <a:miter lim="800000"/>
          </a:ln>
        </p:spPr>
        <p:txBody>
          <a:bodyPr anchor="ctr">
            <a:spAutoFit/>
          </a:bodyPr>
          <a:lstStyle/>
          <a:p>
            <a:pPr indent="0" algn="just" eaLnBrk="1" latinLnBrk="0" hangingPunct="1">
              <a:lnSpc>
                <a:spcPct val="150000"/>
              </a:lnSpc>
            </a:pPr>
            <a:r>
              <a:rPr lang="zh-CN" sz="2000" b="1" dirty="0">
                <a:solidFill>
                  <a:schemeClr val="tx1"/>
                </a:solidFill>
                <a:latin typeface="微软雅黑" panose="020B0503020204020204" pitchFamily="34" charset="-122"/>
                <a:ea typeface="微软雅黑" panose="020B0503020204020204" pitchFamily="34" charset="-122"/>
              </a:rPr>
              <a:t>（</a:t>
            </a:r>
            <a:r>
              <a:rPr lang="en-US" altLang="zh-CN" sz="2000" b="1" dirty="0">
                <a:solidFill>
                  <a:schemeClr val="tx1"/>
                </a:solidFill>
                <a:latin typeface="微软雅黑" panose="020B0503020204020204" pitchFamily="34" charset="-122"/>
                <a:ea typeface="微软雅黑" panose="020B0503020204020204" pitchFamily="34" charset="-122"/>
              </a:rPr>
              <a:t>2</a:t>
            </a:r>
            <a:r>
              <a:rPr lang="zh-CN" altLang="en-US" sz="2000" b="1" dirty="0">
                <a:solidFill>
                  <a:schemeClr val="tx1"/>
                </a:solidFill>
                <a:latin typeface="微软雅黑" panose="020B0503020204020204" pitchFamily="34" charset="-122"/>
                <a:ea typeface="微软雅黑" panose="020B0503020204020204" pitchFamily="34" charset="-122"/>
              </a:rPr>
              <a:t>）本诗巧用夸张手法</a:t>
            </a:r>
            <a:r>
              <a:rPr lang="en-US" altLang="zh-CN" sz="2000" b="1" dirty="0">
                <a:solidFill>
                  <a:schemeClr val="tx1"/>
                </a:solidFill>
                <a:latin typeface="微软雅黑" panose="020B0503020204020204" pitchFamily="34" charset="-122"/>
                <a:ea typeface="微软雅黑" panose="020B0503020204020204" pitchFamily="34" charset="-122"/>
              </a:rPr>
              <a:t>——</a:t>
            </a:r>
            <a:r>
              <a:rPr lang="zh-CN" altLang="en-US" sz="2000" b="1" dirty="0">
                <a:solidFill>
                  <a:schemeClr val="tx1"/>
                </a:solidFill>
                <a:latin typeface="微软雅黑" panose="020B0503020204020204" pitchFamily="34" charset="-122"/>
                <a:ea typeface="微软雅黑" panose="020B0503020204020204" pitchFamily="34" charset="-122"/>
              </a:rPr>
              <a:t>颔联，体现了诗人的奇特想象、博大胸襟和英雄气魄，体现了诗作的革命浪漫主义风格。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8612"/>
                                        </p:tgtEl>
                                        <p:attrNameLst>
                                          <p:attrName>style.visibility</p:attrName>
                                        </p:attrNameLst>
                                      </p:cBhvr>
                                      <p:to>
                                        <p:strVal val="visible"/>
                                      </p:to>
                                    </p:set>
                                    <p:animEffect transition="in" filter="blinds(horizontal)">
                                      <p:cBhvr>
                                        <p:cTn id="7" dur="500"/>
                                        <p:tgtEl>
                                          <p:spTgt spid="686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8613"/>
                                        </p:tgtEl>
                                        <p:attrNameLst>
                                          <p:attrName>style.visibility</p:attrName>
                                        </p:attrNameLst>
                                      </p:cBhvr>
                                      <p:to>
                                        <p:strVal val="visible"/>
                                      </p:to>
                                    </p:set>
                                    <p:animEffect transition="in" filter="blinds(horizontal)">
                                      <p:cBhvr>
                                        <p:cTn id="12" dur="500"/>
                                        <p:tgtEl>
                                          <p:spTgt spid="68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P spid="686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矩形 12"/>
          <p:cNvSpPr>
            <a:spLocks noChangeArrowheads="1"/>
          </p:cNvSpPr>
          <p:nvPr/>
        </p:nvSpPr>
        <p:spPr bwMode="auto">
          <a:xfrm>
            <a:off x="1944688" y="1468438"/>
            <a:ext cx="2505075" cy="1106487"/>
          </a:xfrm>
          <a:prstGeom prst="rect">
            <a:avLst/>
          </a:prstGeom>
          <a:noFill/>
          <a:ln w="9525">
            <a:noFill/>
            <a:miter lim="800000"/>
          </a:ln>
        </p:spPr>
        <p:txBody>
          <a:bodyPr>
            <a:spAutoFit/>
          </a:bodyPr>
          <a:lstStyle/>
          <a:p>
            <a:pPr>
              <a:lnSpc>
                <a:spcPct val="150000"/>
              </a:lnSpc>
            </a:pPr>
            <a:r>
              <a:rPr lang="en-US" altLang="zh-CN" sz="2400" b="1">
                <a:solidFill>
                  <a:srgbClr val="FF00FF"/>
                </a:solidFill>
                <a:latin typeface="微软雅黑" panose="020B0503020204020204" pitchFamily="34" charset="-122"/>
                <a:ea typeface="微软雅黑" panose="020B0503020204020204" pitchFamily="34" charset="-122"/>
              </a:rPr>
              <a:t>    </a:t>
            </a:r>
            <a:endParaRPr lang="zh-CN" altLang="zh-CN" sz="2400" b="1">
              <a:solidFill>
                <a:srgbClr val="FF00FF"/>
              </a:solidFill>
              <a:latin typeface="微软雅黑" panose="020B0503020204020204" pitchFamily="34" charset="-122"/>
              <a:ea typeface="微软雅黑" panose="020B0503020204020204" pitchFamily="34" charset="-122"/>
            </a:endParaRPr>
          </a:p>
          <a:p>
            <a:pPr>
              <a:lnSpc>
                <a:spcPct val="150000"/>
              </a:lnSpc>
            </a:pPr>
            <a:endParaRPr lang="zh-CN" altLang="en-US" sz="2000" b="1">
              <a:solidFill>
                <a:srgbClr val="00B0F0"/>
              </a:solidFill>
              <a:latin typeface="微软雅黑" panose="020B0503020204020204" pitchFamily="34" charset="-122"/>
              <a:ea typeface="微软雅黑" panose="020B0503020204020204" pitchFamily="34" charset="-122"/>
            </a:endParaRPr>
          </a:p>
        </p:txBody>
      </p:sp>
      <p:pic>
        <p:nvPicPr>
          <p:cNvPr id="39940" name="Picture 2" descr="C:\Users\Administrator\Desktop\最拥有图片\21.324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2738" y="500063"/>
            <a:ext cx="4778375" cy="2962275"/>
          </a:xfrm>
          <a:prstGeom prst="rect">
            <a:avLst/>
          </a:prstGeom>
          <a:noFill/>
          <a:ln w="9525">
            <a:noFill/>
            <a:miter lim="800000"/>
            <a:headEnd/>
            <a:tailEnd/>
          </a:ln>
        </p:spPr>
      </p:pic>
      <p:sp>
        <p:nvSpPr>
          <p:cNvPr id="39941" name="Rectangle 1"/>
          <p:cNvSpPr>
            <a:spLocks noChangeArrowheads="1"/>
          </p:cNvSpPr>
          <p:nvPr/>
        </p:nvSpPr>
        <p:spPr bwMode="auto">
          <a:xfrm>
            <a:off x="3194050" y="2177892"/>
            <a:ext cx="3756025" cy="1198880"/>
          </a:xfrm>
          <a:prstGeom prst="rect">
            <a:avLst/>
          </a:prstGeom>
          <a:noFill/>
          <a:ln w="9525">
            <a:noFill/>
            <a:miter lim="800000"/>
          </a:ln>
        </p:spPr>
        <p:txBody>
          <a:bodyPr anchor="ctr">
            <a:spAutoFit/>
          </a:bodyPr>
          <a:lstStyle/>
          <a:p>
            <a:pPr indent="0" eaLnBrk="1" latinLnBrk="0" hangingPunct="1">
              <a:lnSpc>
                <a:spcPct val="150000"/>
              </a:lnSpc>
            </a:pPr>
            <a:r>
              <a:rPr lang="zh-CN" altLang="en-US" sz="2400" b="1" dirty="0">
                <a:solidFill>
                  <a:schemeClr val="tx1"/>
                </a:solidFill>
                <a:latin typeface="微软雅黑" panose="020B0503020204020204" pitchFamily="34" charset="-122"/>
                <a:ea typeface="微软雅黑" panose="020B0503020204020204" pitchFamily="34" charset="-122"/>
              </a:rPr>
              <a:t>通过这一课的学习，同学们得到什么启示？</a:t>
            </a:r>
          </a:p>
        </p:txBody>
      </p:sp>
      <p:sp>
        <p:nvSpPr>
          <p:cNvPr id="19" name="云形标注 18"/>
          <p:cNvSpPr/>
          <p:nvPr/>
        </p:nvSpPr>
        <p:spPr>
          <a:xfrm>
            <a:off x="356870" y="4072255"/>
            <a:ext cx="8418195" cy="2318385"/>
          </a:xfrm>
          <a:prstGeom prst="cloudCallout">
            <a:avLst>
              <a:gd name="adj1" fmla="val -8231"/>
              <a:gd name="adj2" fmla="val -70627"/>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矩形 21"/>
          <p:cNvSpPr>
            <a:spLocks noChangeArrowheads="1"/>
          </p:cNvSpPr>
          <p:nvPr/>
        </p:nvSpPr>
        <p:spPr bwMode="auto">
          <a:xfrm>
            <a:off x="1502410" y="4261803"/>
            <a:ext cx="6559550" cy="1938020"/>
          </a:xfrm>
          <a:prstGeom prst="rect">
            <a:avLst/>
          </a:prstGeom>
          <a:noFill/>
          <a:ln w="9525">
            <a:noFill/>
            <a:miter lim="800000"/>
          </a:ln>
        </p:spPr>
        <p:txBody>
          <a:bodyPr>
            <a:spAutoFit/>
          </a:bodyPr>
          <a:lstStyle/>
          <a:p>
            <a:pPr algn="just">
              <a:lnSpc>
                <a:spcPct val="150000"/>
              </a:lnSpc>
            </a:pPr>
            <a:r>
              <a:rPr lang="zh-CN" altLang="en-US" sz="2000" b="1" dirty="0">
                <a:latin typeface="微软雅黑" panose="020B0503020204020204" pitchFamily="34" charset="-122"/>
                <a:ea typeface="微软雅黑" panose="020B0503020204020204" pitchFamily="34" charset="-122"/>
              </a:rPr>
              <a:t>       今天的幸福生活来之不易，我们应该倍加珍惜。在学习和生活中，我们难免会遇到各种各样的困难，但只要我们怀有坚定的信念，不断以红军长征的精神来激励和鼓舞自己，就一定能够战胜千难万苦。</a:t>
            </a:r>
            <a:r>
              <a:rPr lang="zh-CN" altLang="en-US" sz="2000" dirty="0">
                <a:latin typeface="微软雅黑" panose="020B0503020204020204" pitchFamily="34" charset="-122"/>
                <a:ea typeface="微软雅黑" panose="020B0503020204020204" pitchFamily="3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80">
                                          <p:stCondLst>
                                            <p:cond delay="0"/>
                                          </p:stCondLst>
                                        </p:cTn>
                                        <p:tgtEl>
                                          <p:spTgt spid="22"/>
                                        </p:tgtEl>
                                      </p:cBhvr>
                                    </p:animEffect>
                                    <p:anim calcmode="lin" valueType="num">
                                      <p:cBhvr>
                                        <p:cTn id="2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9" dur="26">
                                          <p:stCondLst>
                                            <p:cond delay="650"/>
                                          </p:stCondLst>
                                        </p:cTn>
                                        <p:tgtEl>
                                          <p:spTgt spid="22"/>
                                        </p:tgtEl>
                                      </p:cBhvr>
                                      <p:to x="100000" y="60000"/>
                                    </p:animScale>
                                    <p:animScale>
                                      <p:cBhvr>
                                        <p:cTn id="30" dur="166" decel="50000">
                                          <p:stCondLst>
                                            <p:cond delay="676"/>
                                          </p:stCondLst>
                                        </p:cTn>
                                        <p:tgtEl>
                                          <p:spTgt spid="22"/>
                                        </p:tgtEl>
                                      </p:cBhvr>
                                      <p:to x="100000" y="100000"/>
                                    </p:animScale>
                                    <p:animScale>
                                      <p:cBhvr>
                                        <p:cTn id="31" dur="26">
                                          <p:stCondLst>
                                            <p:cond delay="1312"/>
                                          </p:stCondLst>
                                        </p:cTn>
                                        <p:tgtEl>
                                          <p:spTgt spid="22"/>
                                        </p:tgtEl>
                                      </p:cBhvr>
                                      <p:to x="100000" y="80000"/>
                                    </p:animScale>
                                    <p:animScale>
                                      <p:cBhvr>
                                        <p:cTn id="32" dur="166" decel="50000">
                                          <p:stCondLst>
                                            <p:cond delay="1338"/>
                                          </p:stCondLst>
                                        </p:cTn>
                                        <p:tgtEl>
                                          <p:spTgt spid="22"/>
                                        </p:tgtEl>
                                      </p:cBhvr>
                                      <p:to x="100000" y="100000"/>
                                    </p:animScale>
                                    <p:animScale>
                                      <p:cBhvr>
                                        <p:cTn id="33" dur="26">
                                          <p:stCondLst>
                                            <p:cond delay="1642"/>
                                          </p:stCondLst>
                                        </p:cTn>
                                        <p:tgtEl>
                                          <p:spTgt spid="22"/>
                                        </p:tgtEl>
                                      </p:cBhvr>
                                      <p:to x="100000" y="90000"/>
                                    </p:animScale>
                                    <p:animScale>
                                      <p:cBhvr>
                                        <p:cTn id="34" dur="166" decel="50000">
                                          <p:stCondLst>
                                            <p:cond delay="1668"/>
                                          </p:stCondLst>
                                        </p:cTn>
                                        <p:tgtEl>
                                          <p:spTgt spid="22"/>
                                        </p:tgtEl>
                                      </p:cBhvr>
                                      <p:to x="100000" y="100000"/>
                                    </p:animScale>
                                    <p:animScale>
                                      <p:cBhvr>
                                        <p:cTn id="35" dur="26">
                                          <p:stCondLst>
                                            <p:cond delay="1808"/>
                                          </p:stCondLst>
                                        </p:cTn>
                                        <p:tgtEl>
                                          <p:spTgt spid="22"/>
                                        </p:tgtEl>
                                      </p:cBhvr>
                                      <p:to x="100000" y="95000"/>
                                    </p:animScale>
                                    <p:animScale>
                                      <p:cBhvr>
                                        <p:cTn id="36"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2" descr="C:\Users\Administrator\Desktop\最拥有图片\t01a98b24a7f65fab5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99325" y="4835525"/>
            <a:ext cx="1636713" cy="1422400"/>
          </a:xfrm>
          <a:prstGeom prst="rect">
            <a:avLst/>
          </a:prstGeom>
          <a:noFill/>
          <a:ln w="9525">
            <a:noFill/>
            <a:miter lim="800000"/>
            <a:headEnd/>
            <a:tailEnd/>
          </a:ln>
        </p:spPr>
      </p:pic>
      <p:sp>
        <p:nvSpPr>
          <p:cNvPr id="40966" name="Rectangle 1"/>
          <p:cNvSpPr>
            <a:spLocks noChangeArrowheads="1"/>
          </p:cNvSpPr>
          <p:nvPr/>
        </p:nvSpPr>
        <p:spPr bwMode="auto">
          <a:xfrm>
            <a:off x="649288" y="1615282"/>
            <a:ext cx="7346950" cy="3969385"/>
          </a:xfrm>
          <a:prstGeom prst="rect">
            <a:avLst/>
          </a:prstGeom>
          <a:noFill/>
          <a:ln w="9525">
            <a:noFill/>
            <a:miter lim="800000"/>
          </a:ln>
        </p:spPr>
        <p:txBody>
          <a:bodyPr anchor="ctr">
            <a:spAutoFit/>
          </a:bodyPr>
          <a:lstStyle/>
          <a:p>
            <a:pPr indent="266700" algn="just">
              <a:lnSpc>
                <a:spcPct val="150000"/>
              </a:lnSpc>
            </a:pPr>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．给下列红色字体的字注音。</a:t>
            </a:r>
          </a:p>
          <a:p>
            <a:pPr indent="266700" algn="just" eaLnBrk="0" hangingPunct="0">
              <a:lnSpc>
                <a:spcPct val="150000"/>
              </a:lnSpc>
            </a:pP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逶迤</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　　    ）（      　）　  磅</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礴</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　　　   ）　      </a:t>
            </a:r>
          </a:p>
          <a:p>
            <a:pPr indent="266700" algn="just" eaLnBrk="0" hangingPunct="0">
              <a:lnSpc>
                <a:spcPct val="150000"/>
              </a:lnSpc>
            </a:pPr>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．这首七言律诗中有两联诗句运用了对偶的手法，使得句式整齐对称，读起来朗朗上口，富有音乐美。这两联诗句是（        ）</a:t>
            </a:r>
          </a:p>
          <a:p>
            <a:pPr indent="266700" algn="just" eaLnBrk="0" hangingPunct="0">
              <a:lnSpc>
                <a:spcPct val="150000"/>
              </a:lnSpc>
            </a:pPr>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rPr>
              <a:t>A.</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首联和颔联           </a:t>
            </a:r>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rPr>
              <a:t>B.</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颔联和颈联    </a:t>
            </a:r>
          </a:p>
          <a:p>
            <a:pPr indent="266700" algn="just" eaLnBrk="0" hangingPunct="0">
              <a:lnSpc>
                <a:spcPct val="150000"/>
              </a:lnSpc>
            </a:pPr>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rPr>
              <a:t>C.</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首联和尾联           </a:t>
            </a:r>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rPr>
              <a:t>D.</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颈联和尾联</a:t>
            </a:r>
          </a:p>
        </p:txBody>
      </p:sp>
      <p:sp>
        <p:nvSpPr>
          <p:cNvPr id="20" name="矩形 19"/>
          <p:cNvSpPr>
            <a:spLocks noChangeArrowheads="1"/>
          </p:cNvSpPr>
          <p:nvPr/>
        </p:nvSpPr>
        <p:spPr bwMode="auto">
          <a:xfrm>
            <a:off x="1994535" y="2348865"/>
            <a:ext cx="5304790" cy="460375"/>
          </a:xfrm>
          <a:prstGeom prst="rect">
            <a:avLst/>
          </a:prstGeom>
          <a:noFill/>
          <a:ln w="9525">
            <a:noFill/>
            <a:miter lim="800000"/>
          </a:ln>
        </p:spPr>
        <p:txBody>
          <a:bodyPr wrap="square">
            <a:spAutoFit/>
          </a:bodyPr>
          <a:lstStyle/>
          <a:p>
            <a:r>
              <a:rPr lang="en-US" altLang="zh-CN" sz="2400" b="1">
                <a:solidFill>
                  <a:srgbClr val="FF0000"/>
                </a:solidFill>
                <a:latin typeface="微软雅黑" panose="020B0503020204020204" pitchFamily="34" charset="-122"/>
                <a:ea typeface="微软雅黑" panose="020B0503020204020204" pitchFamily="34" charset="-122"/>
              </a:rPr>
              <a:t>wēi</a:t>
            </a:r>
            <a:r>
              <a:rPr lang="zh-CN" altLang="en-US" sz="2400" b="1">
                <a:solidFill>
                  <a:srgbClr val="FF0000"/>
                </a:solidFill>
                <a:latin typeface="微软雅黑" panose="020B0503020204020204" pitchFamily="34" charset="-122"/>
                <a:ea typeface="微软雅黑" panose="020B0503020204020204" pitchFamily="34" charset="-122"/>
              </a:rPr>
              <a:t>　          </a:t>
            </a:r>
            <a:r>
              <a:rPr lang="en-US" altLang="zh-CN" sz="2400" b="1">
                <a:solidFill>
                  <a:srgbClr val="FF0000"/>
                </a:solidFill>
                <a:latin typeface="微软雅黑" panose="020B0503020204020204" pitchFamily="34" charset="-122"/>
                <a:ea typeface="微软雅黑" panose="020B0503020204020204" pitchFamily="34" charset="-122"/>
              </a:rPr>
              <a:t>yí</a:t>
            </a:r>
            <a:r>
              <a:rPr lang="zh-CN" altLang="en-US" sz="2400" b="1">
                <a:solidFill>
                  <a:srgbClr val="FF0000"/>
                </a:solidFill>
                <a:latin typeface="微软雅黑" panose="020B0503020204020204" pitchFamily="34" charset="-122"/>
                <a:ea typeface="微软雅黑" panose="020B0503020204020204" pitchFamily="34" charset="-122"/>
              </a:rPr>
              <a:t>                          </a:t>
            </a:r>
            <a:r>
              <a:rPr lang="en-US" altLang="zh-CN" sz="2400" b="1">
                <a:solidFill>
                  <a:srgbClr val="FF0000"/>
                </a:solidFill>
                <a:latin typeface="微软雅黑" panose="020B0503020204020204" pitchFamily="34" charset="-122"/>
                <a:ea typeface="微软雅黑" panose="020B0503020204020204" pitchFamily="34" charset="-122"/>
              </a:rPr>
              <a:t>bó</a:t>
            </a:r>
            <a:endParaRPr lang="zh-CN" altLang="en-US" sz="2400" b="1">
              <a:solidFill>
                <a:srgbClr val="FF0000"/>
              </a:solidFill>
              <a:latin typeface="微软雅黑" panose="020B0503020204020204" pitchFamily="34" charset="-122"/>
              <a:ea typeface="微软雅黑" panose="020B0503020204020204" pitchFamily="34" charset="-122"/>
            </a:endParaRPr>
          </a:p>
        </p:txBody>
      </p:sp>
      <p:sp>
        <p:nvSpPr>
          <p:cNvPr id="21" name="矩形 20"/>
          <p:cNvSpPr>
            <a:spLocks noChangeArrowheads="1"/>
          </p:cNvSpPr>
          <p:nvPr/>
        </p:nvSpPr>
        <p:spPr bwMode="auto">
          <a:xfrm>
            <a:off x="3025458" y="3984308"/>
            <a:ext cx="395287" cy="460375"/>
          </a:xfrm>
          <a:prstGeom prst="rect">
            <a:avLst/>
          </a:prstGeom>
          <a:noFill/>
          <a:ln w="9525">
            <a:noFill/>
            <a:miter lim="800000"/>
          </a:ln>
        </p:spPr>
        <p:txBody>
          <a:bodyPr wrap="none">
            <a:spAutoFit/>
          </a:bodyPr>
          <a:lstStyle/>
          <a:p>
            <a:r>
              <a:rPr lang="en-US" altLang="zh-CN" sz="2400" b="1">
                <a:solidFill>
                  <a:srgbClr val="FF0000"/>
                </a:solidFill>
                <a:latin typeface="微软雅黑" panose="020B0503020204020204" pitchFamily="34" charset="-122"/>
                <a:ea typeface="微软雅黑" panose="020B0503020204020204" pitchFamily="34" charset="-122"/>
              </a:rPr>
              <a:t>B</a:t>
            </a:r>
            <a:endParaRPr lang="zh-CN" altLang="en-US" sz="24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80">
                                          <p:stCondLst>
                                            <p:cond delay="0"/>
                                          </p:stCondLst>
                                        </p:cTn>
                                        <p:tgtEl>
                                          <p:spTgt spid="21"/>
                                        </p:tgtEl>
                                      </p:cBhvr>
                                    </p:animEffect>
                                    <p:anim calcmode="lin" valueType="num">
                                      <p:cBhvr>
                                        <p:cTn id="1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9" dur="26">
                                          <p:stCondLst>
                                            <p:cond delay="650"/>
                                          </p:stCondLst>
                                        </p:cTn>
                                        <p:tgtEl>
                                          <p:spTgt spid="21"/>
                                        </p:tgtEl>
                                      </p:cBhvr>
                                      <p:to x="100000" y="60000"/>
                                    </p:animScale>
                                    <p:animScale>
                                      <p:cBhvr>
                                        <p:cTn id="20" dur="166" decel="50000">
                                          <p:stCondLst>
                                            <p:cond delay="676"/>
                                          </p:stCondLst>
                                        </p:cTn>
                                        <p:tgtEl>
                                          <p:spTgt spid="21"/>
                                        </p:tgtEl>
                                      </p:cBhvr>
                                      <p:to x="100000" y="100000"/>
                                    </p:animScale>
                                    <p:animScale>
                                      <p:cBhvr>
                                        <p:cTn id="21" dur="26">
                                          <p:stCondLst>
                                            <p:cond delay="1312"/>
                                          </p:stCondLst>
                                        </p:cTn>
                                        <p:tgtEl>
                                          <p:spTgt spid="21"/>
                                        </p:tgtEl>
                                      </p:cBhvr>
                                      <p:to x="100000" y="80000"/>
                                    </p:animScale>
                                    <p:animScale>
                                      <p:cBhvr>
                                        <p:cTn id="22" dur="166" decel="50000">
                                          <p:stCondLst>
                                            <p:cond delay="1338"/>
                                          </p:stCondLst>
                                        </p:cTn>
                                        <p:tgtEl>
                                          <p:spTgt spid="21"/>
                                        </p:tgtEl>
                                      </p:cBhvr>
                                      <p:to x="100000" y="100000"/>
                                    </p:animScale>
                                    <p:animScale>
                                      <p:cBhvr>
                                        <p:cTn id="23" dur="26">
                                          <p:stCondLst>
                                            <p:cond delay="1642"/>
                                          </p:stCondLst>
                                        </p:cTn>
                                        <p:tgtEl>
                                          <p:spTgt spid="21"/>
                                        </p:tgtEl>
                                      </p:cBhvr>
                                      <p:to x="100000" y="90000"/>
                                    </p:animScale>
                                    <p:animScale>
                                      <p:cBhvr>
                                        <p:cTn id="24" dur="166" decel="50000">
                                          <p:stCondLst>
                                            <p:cond delay="1668"/>
                                          </p:stCondLst>
                                        </p:cTn>
                                        <p:tgtEl>
                                          <p:spTgt spid="21"/>
                                        </p:tgtEl>
                                      </p:cBhvr>
                                      <p:to x="100000" y="100000"/>
                                    </p:animScale>
                                    <p:animScale>
                                      <p:cBhvr>
                                        <p:cTn id="25" dur="26">
                                          <p:stCondLst>
                                            <p:cond delay="1808"/>
                                          </p:stCondLst>
                                        </p:cTn>
                                        <p:tgtEl>
                                          <p:spTgt spid="21"/>
                                        </p:tgtEl>
                                      </p:cBhvr>
                                      <p:to x="100000" y="95000"/>
                                    </p:animScale>
                                    <p:animScale>
                                      <p:cBhvr>
                                        <p:cTn id="26"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868363" y="1547654"/>
            <a:ext cx="7392987" cy="3415030"/>
          </a:xfrm>
          <a:prstGeom prst="rect">
            <a:avLst/>
          </a:prstGeom>
          <a:noFill/>
          <a:ln w="9525">
            <a:noFill/>
            <a:miter lim="800000"/>
          </a:ln>
        </p:spPr>
        <p:txBody>
          <a:bodyPr anchor="ctr">
            <a:spAutoFit/>
          </a:bodyPr>
          <a:lstStyle/>
          <a:p>
            <a:pPr indent="0" algn="just" latinLnBrk="0">
              <a:lnSpc>
                <a:spcPct val="150000"/>
              </a:lnSpc>
            </a:pPr>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rPr>
              <a:t>       3</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．对联形式短小</a:t>
            </a:r>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文辞精炼</a:t>
            </a:r>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既是一种生动的艺术表现形式</a:t>
            </a:r>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又是一种优秀的文化遗产。请你以对联的形式结合</a:t>
            </a:r>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七律 长征</a:t>
            </a:r>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，写出如下对联的下联。</a:t>
            </a:r>
          </a:p>
          <a:p>
            <a:pPr indent="0" algn="just" eaLnBrk="0" latinLnBrk="0" hangingPunct="0">
              <a:lnSpc>
                <a:spcPct val="150000"/>
              </a:lnSpc>
            </a:pP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     </a:t>
            </a:r>
          </a:p>
          <a:p>
            <a:pPr indent="0" algn="just" eaLnBrk="0" latinLnBrk="0" hangingPunct="0">
              <a:lnSpc>
                <a:spcPct val="150000"/>
              </a:lnSpc>
            </a:pP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     上联：腾越五岭跨乌蒙，千山踏破</a:t>
            </a:r>
          </a:p>
          <a:p>
            <a:pPr indent="0" algn="just" eaLnBrk="0" latinLnBrk="0" hangingPunct="0">
              <a:lnSpc>
                <a:spcPct val="150000"/>
              </a:lnSpc>
            </a:pP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     下联： </a:t>
            </a:r>
          </a:p>
        </p:txBody>
      </p:sp>
      <p:sp>
        <p:nvSpPr>
          <p:cNvPr id="19" name="矩形 18"/>
          <p:cNvSpPr>
            <a:spLocks noChangeArrowheads="1"/>
          </p:cNvSpPr>
          <p:nvPr/>
        </p:nvSpPr>
        <p:spPr bwMode="auto">
          <a:xfrm>
            <a:off x="2233930" y="4317048"/>
            <a:ext cx="4022090" cy="645160"/>
          </a:xfrm>
          <a:prstGeom prst="rect">
            <a:avLst/>
          </a:prstGeom>
          <a:noFill/>
          <a:ln w="9525">
            <a:noFill/>
            <a:miter lim="800000"/>
          </a:ln>
        </p:spPr>
        <p:txBody>
          <a:bodyPr wrap="none">
            <a:spAutoFit/>
          </a:bodyPr>
          <a:lstStyle/>
          <a:p>
            <a:pPr>
              <a:lnSpc>
                <a:spcPct val="150000"/>
              </a:lnSpc>
            </a:pPr>
            <a:r>
              <a:rPr lang="zh-CN" altLang="en-US" sz="2400" b="1" dirty="0">
                <a:solidFill>
                  <a:srgbClr val="FF0000"/>
                </a:solidFill>
                <a:latin typeface="微软雅黑" panose="020B0503020204020204" pitchFamily="34" charset="-122"/>
                <a:ea typeface="微软雅黑" panose="020B0503020204020204" pitchFamily="34" charset="-122"/>
              </a:rPr>
              <a:t>巧取金沙夺泸定</a:t>
            </a:r>
            <a:r>
              <a:rPr lang="en-US" altLang="zh-CN" sz="2400" b="1" dirty="0">
                <a:solidFill>
                  <a:srgbClr val="FF0000"/>
                </a:solidFill>
                <a:latin typeface="微软雅黑" panose="020B0503020204020204" pitchFamily="34" charset="-122"/>
                <a:ea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rPr>
              <a:t>万水等闲  </a:t>
            </a:r>
            <a:endParaRPr lang="zh-CN" altLang="en-US" sz="2400" b="1" dirty="0">
              <a:latin typeface="微软雅黑" panose="020B0503020204020204" pitchFamily="34" charset="-122"/>
              <a:ea typeface="微软雅黑" panose="020B0503020204020204" pitchFamily="34" charset="-122"/>
            </a:endParaRPr>
          </a:p>
        </p:txBody>
      </p:sp>
      <p:pic>
        <p:nvPicPr>
          <p:cNvPr id="41991" name="Picture 2" descr="C:\Users\Administrator\Desktop\最拥有图片\QQ截图2017081107160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36030" y="4962208"/>
            <a:ext cx="2743200" cy="1317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69">
                                            <p:txEl>
                                              <p:pRg st="2" end="2"/>
                                            </p:txEl>
                                          </p:spTgt>
                                        </p:tgtEl>
                                        <p:attrNameLst>
                                          <p:attrName>style.visibility</p:attrName>
                                        </p:attrNameLst>
                                      </p:cBhvr>
                                      <p:to>
                                        <p:strVal val="visible"/>
                                      </p:to>
                                    </p:set>
                                    <p:animEffect transition="in" filter="blinds(horizontal)">
                                      <p:cBhvr>
                                        <p:cTn id="7" dur="500"/>
                                        <p:tgtEl>
                                          <p:spTgt spid="716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69">
                                            <p:txEl>
                                              <p:pRg st="3" end="3"/>
                                            </p:txEl>
                                          </p:spTgt>
                                        </p:tgtEl>
                                        <p:attrNameLst>
                                          <p:attrName>style.visibility</p:attrName>
                                        </p:attrNameLst>
                                      </p:cBhvr>
                                      <p:to>
                                        <p:strVal val="visible"/>
                                      </p:to>
                                    </p:set>
                                    <p:animEffect transition="in" filter="blinds(horizontal)">
                                      <p:cBhvr>
                                        <p:cTn id="12" dur="500"/>
                                        <p:tgtEl>
                                          <p:spTgt spid="716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750" y="1524000"/>
            <a:ext cx="8789988" cy="4095750"/>
          </a:xfrm>
          <a:prstGeom prst="rect">
            <a:avLst/>
          </a:prstGeom>
          <a:noFill/>
          <a:ln w="9525">
            <a:noFill/>
            <a:miter lim="800000"/>
            <a:headEnd/>
            <a:tailEnd/>
          </a:ln>
        </p:spPr>
      </p:pic>
      <p:sp>
        <p:nvSpPr>
          <p:cNvPr id="5" name="Rectangle 1"/>
          <p:cNvSpPr>
            <a:spLocks noChangeArrowheads="1"/>
          </p:cNvSpPr>
          <p:nvPr/>
        </p:nvSpPr>
        <p:spPr bwMode="auto">
          <a:xfrm>
            <a:off x="2341563" y="2148682"/>
            <a:ext cx="5938837" cy="2676525"/>
          </a:xfrm>
          <a:prstGeom prst="rect">
            <a:avLst/>
          </a:prstGeom>
          <a:noFill/>
          <a:ln w="9525">
            <a:noFill/>
            <a:miter lim="800000"/>
          </a:ln>
        </p:spPr>
        <p:txBody>
          <a:bodyPr anchor="ctr">
            <a:spAutoFit/>
          </a:bodyPr>
          <a:lstStyle/>
          <a:p>
            <a:pPr indent="266700" algn="just">
              <a:lnSpc>
                <a:spcPct val="150000"/>
              </a:lnSpc>
            </a:pPr>
            <a:r>
              <a:rPr lang="en-US" altLang="zh-CN" sz="28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    </a:t>
            </a:r>
            <a:r>
              <a:rPr lang="zh-CN" sz="28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长征是宣言书，长征是宣传队，长征是播种机。长征不仅在军事战斗史上创造了奇迹，而且也成为中华民族自强不息、百折不挠的象征。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D:\Teliss_Tong\Copy\定期备份\工作备份\！PPT图片及版面资源\06-PPT精选插图\12-标签\绿叶边框.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 y="1867218"/>
            <a:ext cx="7881938" cy="3462337"/>
          </a:xfrm>
          <a:prstGeom prst="rect">
            <a:avLst/>
          </a:prstGeom>
          <a:solidFill>
            <a:schemeClr val="accent6">
              <a:lumMod val="60000"/>
              <a:lumOff val="40000"/>
            </a:schemeClr>
          </a:solidFill>
        </p:spPr>
      </p:pic>
      <p:sp>
        <p:nvSpPr>
          <p:cNvPr id="13" name="矩形 12"/>
          <p:cNvSpPr>
            <a:spLocks noChangeArrowheads="1"/>
          </p:cNvSpPr>
          <p:nvPr/>
        </p:nvSpPr>
        <p:spPr bwMode="auto">
          <a:xfrm>
            <a:off x="2017713" y="2508250"/>
            <a:ext cx="4492625" cy="1753235"/>
          </a:xfrm>
          <a:prstGeom prst="rect">
            <a:avLst/>
          </a:prstGeom>
          <a:noFill/>
          <a:ln w="9525">
            <a:noFill/>
            <a:miter lim="800000"/>
          </a:ln>
        </p:spPr>
        <p:txBody>
          <a:bodyPr>
            <a:spAutoFit/>
          </a:bodyPr>
          <a:lstStyle/>
          <a:p>
            <a:pPr>
              <a:lnSpc>
                <a:spcPct val="150000"/>
              </a:lnSpc>
            </a:pPr>
            <a:r>
              <a:rPr lang="en-US" altLang="zh-CN" sz="2400" b="1" dirty="0">
                <a:solidFill>
                  <a:schemeClr val="tx1"/>
                </a:solidFill>
                <a:latin typeface="微软雅黑" panose="020B0503020204020204" pitchFamily="34" charset="-122"/>
                <a:ea typeface="微软雅黑" panose="020B0503020204020204" pitchFamily="34" charset="-122"/>
              </a:rPr>
              <a:t>1</a:t>
            </a:r>
            <a:r>
              <a:rPr lang="zh-CN" altLang="zh-CN" sz="2400" b="1" dirty="0">
                <a:solidFill>
                  <a:schemeClr val="tx1"/>
                </a:solidFill>
                <a:latin typeface="微软雅黑" panose="020B0503020204020204" pitchFamily="34" charset="-122"/>
                <a:ea typeface="微软雅黑" panose="020B0503020204020204" pitchFamily="34" charset="-122"/>
              </a:rPr>
              <a:t>、背诵并默写课文。</a:t>
            </a:r>
          </a:p>
          <a:p>
            <a:pPr>
              <a:lnSpc>
                <a:spcPct val="150000"/>
              </a:lnSpc>
            </a:pPr>
            <a:r>
              <a:rPr lang="en-US" altLang="zh-CN" sz="2400" b="1" dirty="0">
                <a:solidFill>
                  <a:schemeClr val="tx1"/>
                </a:solidFill>
                <a:latin typeface="微软雅黑" panose="020B0503020204020204" pitchFamily="34" charset="-122"/>
                <a:ea typeface="微软雅黑" panose="020B0503020204020204" pitchFamily="34" charset="-122"/>
              </a:rPr>
              <a:t>2</a:t>
            </a:r>
            <a:r>
              <a:rPr lang="zh-CN" altLang="zh-CN" sz="2400" b="1" dirty="0">
                <a:solidFill>
                  <a:schemeClr val="tx1"/>
                </a:solidFill>
                <a:latin typeface="微软雅黑" panose="020B0503020204020204" pitchFamily="34" charset="-122"/>
                <a:ea typeface="微软雅黑" panose="020B0503020204020204" pitchFamily="34" charset="-122"/>
              </a:rPr>
              <a:t>、阅读或观看有关红军长征的故事书和电影电视。</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2" descr="C:\Users\Administrator\Desktop\最拥有图片\t0180b17d21f64fa6bc.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19938" y="4397375"/>
            <a:ext cx="1792287" cy="1801813"/>
          </a:xfrm>
          <a:prstGeom prst="rect">
            <a:avLst/>
          </a:prstGeom>
          <a:noFill/>
          <a:ln w="9525">
            <a:noFill/>
            <a:miter lim="800000"/>
            <a:headEnd/>
            <a:tailEnd/>
          </a:ln>
        </p:spPr>
      </p:pic>
      <p:sp>
        <p:nvSpPr>
          <p:cNvPr id="3073" name="Rectangle 1"/>
          <p:cNvSpPr>
            <a:spLocks noChangeArrowheads="1"/>
          </p:cNvSpPr>
          <p:nvPr/>
        </p:nvSpPr>
        <p:spPr bwMode="auto">
          <a:xfrm>
            <a:off x="1837690" y="826453"/>
            <a:ext cx="4737100" cy="5077460"/>
          </a:xfrm>
          <a:prstGeom prst="rect">
            <a:avLst/>
          </a:prstGeom>
          <a:noFill/>
          <a:ln w="9525">
            <a:noFill/>
            <a:miter lim="800000"/>
          </a:ln>
        </p:spPr>
        <p:txBody>
          <a:bodyPr wrap="square" anchor="ctr">
            <a:spAutoFit/>
          </a:bodyPr>
          <a:lstStyle/>
          <a:p>
            <a:pPr algn="ctr" eaLnBrk="1" latinLnBrk="0" hangingPunct="1">
              <a:lnSpc>
                <a:spcPct val="150000"/>
              </a:lnSpc>
            </a:pPr>
            <a:r>
              <a:rPr lang="zh-CN" altLang="zh-CN" sz="2400" b="1" dirty="0">
                <a:latin typeface="微软雅黑" panose="020B0503020204020204" pitchFamily="34" charset="-122"/>
                <a:ea typeface="微软雅黑" panose="020B0503020204020204" pitchFamily="34" charset="-122"/>
              </a:rPr>
              <a:t>七律 长征</a:t>
            </a:r>
          </a:p>
          <a:p>
            <a:pPr algn="ctr" eaLnBrk="1" latinLnBrk="0" hangingPunct="1">
              <a:lnSpc>
                <a:spcPct val="150000"/>
              </a:lnSpc>
            </a:pPr>
            <a:r>
              <a:rPr lang="zh-CN" altLang="zh-CN" sz="2400" b="1" dirty="0">
                <a:latin typeface="微软雅黑" panose="020B0503020204020204" pitchFamily="34" charset="-122"/>
                <a:ea typeface="微软雅黑" panose="020B0503020204020204" pitchFamily="34" charset="-122"/>
              </a:rPr>
              <a:t>毛泽东</a:t>
            </a:r>
          </a:p>
          <a:p>
            <a:pPr algn="just" eaLnBrk="1" latinLnBrk="0" hangingPunct="1">
              <a:lnSpc>
                <a:spcPct val="150000"/>
              </a:lnSpc>
            </a:pPr>
            <a:endParaRPr lang="zh-CN" altLang="zh-CN" sz="2400" b="1" dirty="0">
              <a:latin typeface="微软雅黑" panose="020B0503020204020204" pitchFamily="34" charset="-122"/>
              <a:ea typeface="微软雅黑" panose="020B0503020204020204" pitchFamily="34" charset="-122"/>
            </a:endParaRPr>
          </a:p>
          <a:p>
            <a:pPr algn="just" eaLnBrk="1" latinLnBrk="0" hangingPunct="1">
              <a:lnSpc>
                <a:spcPct val="150000"/>
              </a:lnSpc>
            </a:pPr>
            <a:r>
              <a:rPr lang="zh-CN" altLang="zh-CN" sz="2400" b="1" dirty="0">
                <a:latin typeface="微软雅黑" panose="020B0503020204020204" pitchFamily="34" charset="-122"/>
                <a:ea typeface="微软雅黑" panose="020B0503020204020204" pitchFamily="34" charset="-122"/>
              </a:rPr>
              <a:t>翻越五岭</a:t>
            </a:r>
          </a:p>
          <a:p>
            <a:pPr algn="just" eaLnBrk="1" latinLnBrk="0" hangingPunct="1">
              <a:lnSpc>
                <a:spcPct val="150000"/>
              </a:lnSpc>
            </a:pPr>
            <a:r>
              <a:rPr lang="zh-CN" altLang="zh-CN" sz="2400" b="1" dirty="0">
                <a:latin typeface="微软雅黑" panose="020B0503020204020204" pitchFamily="34" charset="-122"/>
                <a:ea typeface="微软雅黑" panose="020B0503020204020204" pitchFamily="34" charset="-122"/>
              </a:rPr>
              <a:t>疾跨乌蒙　　　　　　气势磅礴</a:t>
            </a:r>
          </a:p>
          <a:p>
            <a:pPr algn="just" eaLnBrk="1" latinLnBrk="0" hangingPunct="1">
              <a:lnSpc>
                <a:spcPct val="150000"/>
              </a:lnSpc>
            </a:pPr>
            <a:r>
              <a:rPr lang="zh-CN" altLang="zh-CN" sz="2400" b="1" dirty="0">
                <a:latin typeface="微软雅黑" panose="020B0503020204020204" pitchFamily="34" charset="-122"/>
                <a:ea typeface="微软雅黑" panose="020B0503020204020204" pitchFamily="34" charset="-122"/>
              </a:rPr>
              <a:t>巧渡金沙江　　　　　语言</a:t>
            </a:r>
          </a:p>
          <a:p>
            <a:pPr algn="just" eaLnBrk="1" latinLnBrk="0" hangingPunct="1">
              <a:lnSpc>
                <a:spcPct val="150000"/>
              </a:lnSpc>
            </a:pPr>
            <a:r>
              <a:rPr lang="zh-CN" altLang="zh-CN" sz="2400" b="1" dirty="0">
                <a:latin typeface="微软雅黑" panose="020B0503020204020204" pitchFamily="34" charset="-122"/>
                <a:ea typeface="微软雅黑" panose="020B0503020204020204" pitchFamily="34" charset="-122"/>
              </a:rPr>
              <a:t>飞夺泸定桥　　　　　含义丰</a:t>
            </a:r>
            <a:r>
              <a:rPr lang="zh-CN" altLang="zh-CN" sz="2400" b="1" dirty="0" smtClean="0">
                <a:latin typeface="微软雅黑" panose="020B0503020204020204" pitchFamily="34" charset="-122"/>
                <a:ea typeface="微软雅黑" panose="020B0503020204020204" pitchFamily="34" charset="-122"/>
              </a:rPr>
              <a:t>富</a:t>
            </a:r>
            <a:r>
              <a:rPr lang="en-US" altLang="zh-CN" sz="2400" b="1" dirty="0" smtClean="0">
                <a:latin typeface="微软雅黑" panose="020B0503020204020204" pitchFamily="34" charset="-122"/>
                <a:ea typeface="微软雅黑" panose="020B0503020204020204" pitchFamily="34" charset="-122"/>
              </a:rPr>
              <a:t> </a:t>
            </a:r>
            <a:endParaRPr lang="zh-CN" altLang="zh-CN" sz="2400" b="1" dirty="0">
              <a:latin typeface="微软雅黑" panose="020B0503020204020204" pitchFamily="34" charset="-122"/>
              <a:ea typeface="微软雅黑" panose="020B0503020204020204" pitchFamily="34" charset="-122"/>
            </a:endParaRPr>
          </a:p>
          <a:p>
            <a:pPr algn="just" eaLnBrk="1" latinLnBrk="0" hangingPunct="1">
              <a:lnSpc>
                <a:spcPct val="150000"/>
              </a:lnSpc>
            </a:pPr>
            <a:r>
              <a:rPr lang="zh-CN" altLang="zh-CN" sz="2400" b="1" dirty="0">
                <a:latin typeface="微软雅黑" panose="020B0503020204020204" pitchFamily="34" charset="-122"/>
                <a:ea typeface="微软雅黑" panose="020B0503020204020204" pitchFamily="34" charset="-122"/>
              </a:rPr>
              <a:t>喜踏岷山雪</a:t>
            </a:r>
          </a:p>
          <a:p>
            <a:pPr algn="just" eaLnBrk="1" latinLnBrk="0" hangingPunct="1">
              <a:lnSpc>
                <a:spcPct val="150000"/>
              </a:lnSpc>
            </a:pPr>
            <a:r>
              <a:rPr lang="zh-CN" altLang="zh-CN" sz="2400" b="1" dirty="0">
                <a:latin typeface="微软雅黑" panose="020B0503020204020204" pitchFamily="34" charset="-122"/>
                <a:ea typeface="微软雅黑" panose="020B0503020204020204" pitchFamily="34" charset="-122"/>
              </a:rPr>
              <a:t>高度的艺术概括性</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47664" y="4437112"/>
            <a:ext cx="6455579" cy="1692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3"/>
              </a:rPr>
              <a:t>www.1ppt.com/moban/</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行业</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4"/>
              </a:rPr>
              <a:t>www.1ppt.com/hangye/</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p>
          <a:p>
            <a:pPr fontAlgn="auto">
              <a:spcBef>
                <a:spcPts val="0"/>
              </a:spcBef>
              <a:spcAft>
                <a:spcPts val="0"/>
              </a:spcAft>
            </a:pPr>
            <a:r>
              <a:rPr lang="zh-CN" altLang="en-US" sz="110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5"/>
              </a:rPr>
              <a:t>www.1ppt.com/jieri/</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6"/>
              </a:rPr>
              <a:t>www.1ppt.com/sucai/</a:t>
            </a:r>
            <a:endParaRPr lang="en-US" altLang="zh-CN" sz="1100" dirty="0">
              <a:solidFill>
                <a:srgbClr val="EEECE1">
                  <a:lumMod val="25000"/>
                </a:srgbClr>
              </a:solidFill>
              <a:latin typeface="微软雅黑" panose="020B0503020204020204" pitchFamily="34" charset="-122"/>
              <a:ea typeface="微软雅黑" panose="020B0503020204020204" pitchFamily="34" charset="-122"/>
            </a:endParaRPr>
          </a:p>
          <a:p>
            <a:pPr fontAlgn="auto">
              <a:spcBef>
                <a:spcPts val="0"/>
              </a:spcBef>
              <a:spcAft>
                <a:spcPts val="0"/>
              </a:spcAft>
            </a:pP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7"/>
              </a:rPr>
              <a:t>www.1ppt.com/beijing/</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8"/>
              </a:rPr>
              <a:t>www.1ppt.com/tubiao/</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p>
          <a:p>
            <a:pPr fontAlgn="auto">
              <a:spcBef>
                <a:spcPts val="0"/>
              </a:spcBef>
              <a:spcAft>
                <a:spcPts val="0"/>
              </a:spcAft>
            </a:pPr>
            <a:r>
              <a:rPr lang="zh-CN" altLang="en-US" sz="1100" dirty="0">
                <a:solidFill>
                  <a:srgbClr val="EEECE1">
                    <a:lumMod val="25000"/>
                  </a:srgbClr>
                </a:solidFill>
                <a:latin typeface="微软雅黑" panose="020B0503020204020204" pitchFamily="34" charset="-122"/>
                <a:ea typeface="微软雅黑" panose="020B0503020204020204" pitchFamily="34" charset="-122"/>
              </a:rPr>
              <a:t>优秀</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下载：</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9"/>
              </a:rPr>
              <a:t>www.1ppt.com/xiazai/</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教程</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0"/>
              </a:rPr>
              <a:t>www.1ppt.com/powerpoint</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10"/>
              </a:rPr>
              <a:t>/</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p>
          <a:p>
            <a:pPr fontAlgn="auto">
              <a:spcBef>
                <a:spcPts val="0"/>
              </a:spcBef>
              <a:spcAft>
                <a:spcPts val="0"/>
              </a:spcAft>
            </a:pPr>
            <a:r>
              <a:rPr lang="en-US" altLang="zh-CN" sz="1100" dirty="0">
                <a:solidFill>
                  <a:srgbClr val="EEECE1">
                    <a:lumMod val="25000"/>
                  </a:srgbClr>
                </a:solidFill>
                <a:latin typeface="微软雅黑" panose="020B0503020204020204" pitchFamily="34" charset="-122"/>
                <a:ea typeface="微软雅黑" panose="020B0503020204020204" pitchFamily="34" charset="-122"/>
              </a:rPr>
              <a:t>Word</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教程</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1"/>
              </a:rPr>
              <a:t>www.1ppt.com/word</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11"/>
              </a:rPr>
              <a:t>/</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Excel</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教程</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2"/>
              </a:rPr>
              <a:t>www.1ppt.com/excel</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12"/>
              </a:rPr>
              <a:t>/</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p>
          <a:p>
            <a:pPr fontAlgn="auto">
              <a:spcBef>
                <a:spcPts val="0"/>
              </a:spcBef>
              <a:spcAft>
                <a:spcPts val="0"/>
              </a:spcAft>
            </a:pPr>
            <a:r>
              <a:rPr lang="zh-CN" altLang="en-US" sz="1100" dirty="0">
                <a:solidFill>
                  <a:srgbClr val="EEECE1">
                    <a:lumMod val="25000"/>
                  </a:srgbClr>
                </a:solidFill>
                <a:latin typeface="微软雅黑" panose="020B0503020204020204" pitchFamily="34" charset="-122"/>
                <a:ea typeface="微软雅黑" panose="020B0503020204020204" pitchFamily="34" charset="-122"/>
              </a:rPr>
              <a:t>资料</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下载：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3"/>
              </a:rPr>
              <a:t>www.1ppt.com/ziliao/</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课件下载：</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14"/>
              </a:rPr>
              <a:t>www.1ppt.com/kejian/</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p>
          <a:p>
            <a:pPr fontAlgn="auto">
              <a:spcBef>
                <a:spcPts val="0"/>
              </a:spcBef>
              <a:spcAft>
                <a:spcPts val="0"/>
              </a:spcAft>
            </a:pPr>
            <a:r>
              <a:rPr lang="zh-CN" altLang="en-US" sz="1100" dirty="0">
                <a:solidFill>
                  <a:srgbClr val="EEECE1">
                    <a:lumMod val="25000"/>
                  </a:srgbClr>
                </a:solidFill>
                <a:latin typeface="微软雅黑" panose="020B0503020204020204" pitchFamily="34" charset="-122"/>
                <a:ea typeface="微软雅黑" panose="020B0503020204020204" pitchFamily="34" charset="-122"/>
              </a:rPr>
              <a:t>范文下载</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5"/>
              </a:rPr>
              <a:t>www.1ppt.com/fanwen</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15"/>
              </a:rPr>
              <a:t>/</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试卷</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下载：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6"/>
              </a:rPr>
              <a:t>www.1ppt.com/shiti/</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endParaRPr lang="en-US" altLang="zh-CN" sz="1100" dirty="0">
              <a:solidFill>
                <a:srgbClr val="EEECE1">
                  <a:lumMod val="25000"/>
                </a:srgbClr>
              </a:solidFill>
              <a:latin typeface="微软雅黑" panose="020B0503020204020204" pitchFamily="34" charset="-122"/>
              <a:ea typeface="微软雅黑" panose="020B0503020204020204" pitchFamily="34" charset="-122"/>
            </a:endParaRPr>
          </a:p>
          <a:p>
            <a:pPr fontAlgn="auto">
              <a:spcBef>
                <a:spcPts val="0"/>
              </a:spcBef>
              <a:spcAft>
                <a:spcPts val="0"/>
              </a:spcAft>
            </a:pPr>
            <a:r>
              <a:rPr lang="zh-CN" altLang="en-US" sz="1100" dirty="0">
                <a:solidFill>
                  <a:srgbClr val="EEECE1">
                    <a:lumMod val="25000"/>
                  </a:srgbClr>
                </a:solidFill>
                <a:latin typeface="微软雅黑" panose="020B0503020204020204" pitchFamily="34" charset="-122"/>
                <a:ea typeface="微软雅黑" panose="020B0503020204020204" pitchFamily="34" charset="-122"/>
              </a:rPr>
              <a:t>教案</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下载：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7"/>
              </a:rPr>
              <a:t>www.1ppt.com/jiaoan/</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论坛</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8"/>
              </a:rPr>
              <a:t>www.1ppt.cn</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endParaRPr lang="zh-CN" altLang="en-US" sz="1100" dirty="0">
              <a:solidFill>
                <a:srgbClr val="EEECE1">
                  <a:lumMod val="25000"/>
                </a:srgbClr>
              </a:solidFill>
              <a:latin typeface="微软雅黑" panose="020B0503020204020204" pitchFamily="34" charset="-122"/>
              <a:ea typeface="微软雅黑" panose="020B0503020204020204" pitchFamily="34" charset="-122"/>
            </a:endParaRPr>
          </a:p>
        </p:txBody>
      </p:sp>
      <p:sp>
        <p:nvSpPr>
          <p:cNvPr id="3" name="Rectangle 17"/>
          <p:cNvSpPr>
            <a:spLocks noChangeArrowheads="1"/>
          </p:cNvSpPr>
          <p:nvPr/>
        </p:nvSpPr>
        <p:spPr bwMode="gray">
          <a:xfrm>
            <a:off x="0" y="2998275"/>
            <a:ext cx="9144000" cy="1366829"/>
          </a:xfrm>
          <a:prstGeom prst="rect">
            <a:avLst/>
          </a:prstGeom>
          <a:solidFill>
            <a:schemeClr val="tx2">
              <a:lumMod val="75000"/>
            </a:schemeClr>
          </a:solidFill>
          <a:ln w="9525">
            <a:noFill/>
            <a:miter lim="800000"/>
            <a:headEnd/>
            <a:tailEnd/>
          </a:ln>
        </p:spPr>
        <p:txBody>
          <a:bodyPr wrap="none" anchor="ctr"/>
          <a:lstStyle/>
          <a:p>
            <a:pPr fontAlgn="auto">
              <a:spcBef>
                <a:spcPts val="0"/>
              </a:spcBef>
              <a:spcAft>
                <a:spcPts val="0"/>
              </a:spcAft>
              <a:defRPr/>
            </a:pPr>
            <a:endParaRPr lang="zh-CN" altLang="en-US" kern="0" dirty="0">
              <a:solidFill>
                <a:srgbClr val="005397"/>
              </a:solidFill>
              <a:latin typeface="Arial"/>
              <a:ea typeface="微软雅黑"/>
            </a:endParaRPr>
          </a:p>
        </p:txBody>
      </p:sp>
      <p:pic>
        <p:nvPicPr>
          <p:cNvPr id="10" name="图片 9"/>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820802" y="315180"/>
            <a:ext cx="7711638" cy="2681772"/>
          </a:xfrm>
          <a:prstGeom prst="rect">
            <a:avLst/>
          </a:prstGeom>
          <a:noFill/>
          <a:ln>
            <a:noFill/>
          </a:ln>
        </p:spPr>
      </p:pic>
      <p:sp>
        <p:nvSpPr>
          <p:cNvPr id="15" name="Rectangle 3"/>
          <p:cNvSpPr>
            <a:spLocks noChangeArrowheads="1"/>
          </p:cNvSpPr>
          <p:nvPr/>
        </p:nvSpPr>
        <p:spPr bwMode="auto">
          <a:xfrm>
            <a:off x="468313" y="3097345"/>
            <a:ext cx="4103687" cy="1618679"/>
          </a:xfrm>
          <a:prstGeom prst="rect">
            <a:avLst/>
          </a:prstGeom>
          <a:noFill/>
          <a:ln w="3175" algn="ctr">
            <a:no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spcBef>
                <a:spcPct val="20000"/>
              </a:spcBef>
              <a:spcAft>
                <a:spcPts val="0"/>
              </a:spcAft>
              <a:buClr>
                <a:srgbClr val="5B8CC1"/>
              </a:buClr>
              <a:buFont typeface="Wingdings" pitchFamily="2" charset="2"/>
              <a:buNone/>
              <a:defRPr/>
            </a:pPr>
            <a:r>
              <a:rPr lang="zh-CN" altLang="en-US" sz="2000" b="1" kern="0" dirty="0" smtClean="0">
                <a:solidFill>
                  <a:prstClr val="white"/>
                </a:solidFill>
                <a:latin typeface="微软雅黑" pitchFamily="34" charset="-122"/>
                <a:ea typeface="微软雅黑" pitchFamily="34" charset="-122"/>
              </a:rPr>
              <a:t>可以在下列情况使用</a:t>
            </a:r>
            <a:endParaRPr lang="zh-CN" altLang="en-US" sz="1200" kern="0" dirty="0" smtClean="0">
              <a:solidFill>
                <a:prstClr val="white"/>
              </a:solidFill>
              <a:latin typeface="微软雅黑" pitchFamily="34" charset="-122"/>
              <a:ea typeface="微软雅黑" pitchFamily="34" charset="-122"/>
            </a:endParaRPr>
          </a:p>
          <a:p>
            <a:pPr fontAlgn="auto">
              <a:lnSpc>
                <a:spcPct val="150000"/>
              </a:lnSpc>
              <a:spcBef>
                <a:spcPts val="0"/>
              </a:spcBef>
              <a:spcAft>
                <a:spcPts val="0"/>
              </a:spcAft>
              <a:buClr>
                <a:srgbClr val="5B8CC1"/>
              </a:buClr>
              <a:buFont typeface="Wingdings" pitchFamily="2" charset="2"/>
              <a:buChar char="n"/>
              <a:defRPr/>
            </a:pPr>
            <a:r>
              <a:rPr lang="zh-CN" altLang="en-US" sz="1200" kern="0" dirty="0" smtClean="0">
                <a:solidFill>
                  <a:prstClr val="white"/>
                </a:solidFill>
                <a:latin typeface="微软雅黑" pitchFamily="34" charset="-122"/>
                <a:ea typeface="微软雅黑" pitchFamily="34" charset="-122"/>
              </a:rPr>
              <a:t>不限次数的用于您个人</a:t>
            </a:r>
            <a:r>
              <a:rPr lang="en-US" altLang="zh-CN" sz="1200" kern="0" dirty="0" smtClean="0">
                <a:solidFill>
                  <a:prstClr val="white"/>
                </a:solidFill>
                <a:latin typeface="微软雅黑" pitchFamily="34" charset="-122"/>
                <a:ea typeface="微软雅黑" pitchFamily="34" charset="-122"/>
              </a:rPr>
              <a:t>/</a:t>
            </a:r>
            <a:r>
              <a:rPr lang="zh-CN" altLang="en-US" sz="1200" kern="0" dirty="0" smtClean="0">
                <a:solidFill>
                  <a:prstClr val="white"/>
                </a:solidFill>
                <a:latin typeface="微软雅黑" pitchFamily="34" charset="-122"/>
                <a:ea typeface="微软雅黑" pitchFamily="34" charset="-122"/>
              </a:rPr>
              <a:t>公司、企业的商业演示。</a:t>
            </a:r>
          </a:p>
          <a:p>
            <a:pPr fontAlgn="auto">
              <a:lnSpc>
                <a:spcPct val="150000"/>
              </a:lnSpc>
              <a:spcBef>
                <a:spcPts val="0"/>
              </a:spcBef>
              <a:spcAft>
                <a:spcPts val="0"/>
              </a:spcAft>
              <a:buClr>
                <a:srgbClr val="5B8CC1"/>
              </a:buClr>
              <a:buFont typeface="Wingdings" pitchFamily="2" charset="2"/>
              <a:buChar char="n"/>
              <a:defRPr/>
            </a:pPr>
            <a:r>
              <a:rPr lang="zh-CN" altLang="en-US" sz="1200" kern="0" dirty="0" smtClean="0">
                <a:solidFill>
                  <a:prstClr val="white"/>
                </a:solidFill>
                <a:latin typeface="微软雅黑" pitchFamily="34" charset="-122"/>
                <a:ea typeface="微软雅黑" pitchFamily="34" charset="-122"/>
              </a:rPr>
              <a:t>拷贝模板中的内容用于其它幻灯片母版中使用。</a:t>
            </a:r>
          </a:p>
        </p:txBody>
      </p:sp>
      <p:sp>
        <p:nvSpPr>
          <p:cNvPr id="16" name="Rectangle 4"/>
          <p:cNvSpPr>
            <a:spLocks noChangeArrowheads="1"/>
          </p:cNvSpPr>
          <p:nvPr/>
        </p:nvSpPr>
        <p:spPr bwMode="auto">
          <a:xfrm>
            <a:off x="4572000" y="3097345"/>
            <a:ext cx="4103688" cy="1546671"/>
          </a:xfrm>
          <a:prstGeom prst="rect">
            <a:avLst/>
          </a:prstGeom>
          <a:noFill/>
          <a:ln w="3175" algn="ctr">
            <a:no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spcBef>
                <a:spcPct val="20000"/>
              </a:spcBef>
              <a:spcAft>
                <a:spcPts val="0"/>
              </a:spcAft>
              <a:buClr>
                <a:srgbClr val="5B8CC1"/>
              </a:buClr>
              <a:buFont typeface="Wingdings" pitchFamily="2" charset="2"/>
              <a:buNone/>
              <a:defRPr/>
            </a:pPr>
            <a:r>
              <a:rPr lang="zh-CN" altLang="en-US" sz="2000" b="1" kern="0" dirty="0" smtClean="0">
                <a:solidFill>
                  <a:prstClr val="white"/>
                </a:solidFill>
                <a:latin typeface="微软雅黑" pitchFamily="34" charset="-122"/>
                <a:ea typeface="微软雅黑" pitchFamily="34" charset="-122"/>
              </a:rPr>
              <a:t>不可以在以下情况使用</a:t>
            </a:r>
            <a:endParaRPr lang="zh-CN" altLang="en-US" sz="1050" b="1" kern="0" dirty="0" smtClean="0">
              <a:solidFill>
                <a:prstClr val="white"/>
              </a:solidFill>
              <a:latin typeface="微软雅黑" pitchFamily="34" charset="-122"/>
              <a:ea typeface="微软雅黑" pitchFamily="34" charset="-122"/>
            </a:endParaRPr>
          </a:p>
          <a:p>
            <a:pPr fontAlgn="auto">
              <a:lnSpc>
                <a:spcPct val="150000"/>
              </a:lnSpc>
              <a:spcBef>
                <a:spcPts val="0"/>
              </a:spcBef>
              <a:spcAft>
                <a:spcPts val="0"/>
              </a:spcAft>
              <a:buClr>
                <a:srgbClr val="5B8CC1"/>
              </a:buClr>
              <a:buFont typeface="Wingdings" pitchFamily="2" charset="2"/>
              <a:buChar char="n"/>
              <a:defRPr/>
            </a:pPr>
            <a:r>
              <a:rPr lang="zh-CN" altLang="en-US" sz="1200" kern="0" dirty="0" smtClean="0">
                <a:solidFill>
                  <a:prstClr val="white"/>
                </a:solidFill>
                <a:latin typeface="微软雅黑" pitchFamily="34" charset="-122"/>
                <a:ea typeface="微软雅黑" pitchFamily="34" charset="-122"/>
              </a:rPr>
              <a:t>用于任何形式的在线付费下载。</a:t>
            </a:r>
          </a:p>
          <a:p>
            <a:pPr fontAlgn="auto">
              <a:lnSpc>
                <a:spcPct val="150000"/>
              </a:lnSpc>
              <a:spcBef>
                <a:spcPts val="0"/>
              </a:spcBef>
              <a:spcAft>
                <a:spcPts val="0"/>
              </a:spcAft>
              <a:buClr>
                <a:srgbClr val="5B8CC1"/>
              </a:buClr>
              <a:buFont typeface="Wingdings" pitchFamily="2" charset="2"/>
              <a:buChar char="n"/>
              <a:defRPr/>
            </a:pPr>
            <a:r>
              <a:rPr lang="zh-CN" altLang="en-US" sz="1200" kern="0" dirty="0" smtClean="0">
                <a:solidFill>
                  <a:prstClr val="white"/>
                </a:solidFill>
                <a:latin typeface="微软雅黑" pitchFamily="34" charset="-122"/>
                <a:ea typeface="微软雅黑" pitchFamily="34" charset="-122"/>
              </a:rPr>
              <a:t>收集整理我们发布的免费资源后，刻录光碟销售。</a:t>
            </a:r>
            <a:endParaRPr lang="zh-CN" altLang="en-GB" sz="1200" kern="0" dirty="0" smtClean="0">
              <a:solidFill>
                <a:prstClr val="white"/>
              </a:solidFill>
              <a:latin typeface="微软雅黑" pitchFamily="34" charset="-122"/>
              <a:ea typeface="微软雅黑" pitchFamily="34" charset="-122"/>
            </a:endParaRPr>
          </a:p>
        </p:txBody>
      </p:sp>
      <p:pic>
        <p:nvPicPr>
          <p:cNvPr id="17" name="Picture 10" descr="png-0644"/>
          <p:cNvPicPr>
            <a:picLocks noChangeAspect="1" noChangeArrowheads="1"/>
          </p:cNvPicPr>
          <p:nvPr/>
        </p:nvPicPr>
        <p:blipFill>
          <a:blip r:embed="rId20">
            <a:extLst>
              <a:ext uri="{28A0092B-C50C-407E-A947-70E740481C1C}">
                <a14:useLocalDpi xmlns:a14="http://schemas.microsoft.com/office/drawing/2010/main"/>
              </a:ext>
            </a:extLst>
          </a:blip>
          <a:srcRect/>
          <a:stretch>
            <a:fillRect/>
          </a:stretch>
        </p:blipFill>
        <p:spPr bwMode="auto">
          <a:xfrm>
            <a:off x="2915816" y="3097345"/>
            <a:ext cx="393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 descr="png-0652"/>
          <p:cNvPicPr>
            <a:picLocks noChangeAspect="1" noChangeArrowheads="1"/>
          </p:cNvPicPr>
          <p:nvPr/>
        </p:nvPicPr>
        <p:blipFill>
          <a:blip r:embed="rId21">
            <a:extLst>
              <a:ext uri="{28A0092B-C50C-407E-A947-70E740481C1C}">
                <a14:useLocalDpi xmlns:a14="http://schemas.microsoft.com/office/drawing/2010/main"/>
              </a:ext>
            </a:extLst>
          </a:blip>
          <a:srcRect/>
          <a:stretch>
            <a:fillRect/>
          </a:stretch>
        </p:blipFill>
        <p:spPr bwMode="auto">
          <a:xfrm>
            <a:off x="7234001" y="3097345"/>
            <a:ext cx="393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0274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矩形 26"/>
          <p:cNvSpPr>
            <a:spLocks noChangeArrowheads="1"/>
          </p:cNvSpPr>
          <p:nvPr/>
        </p:nvSpPr>
        <p:spPr bwMode="auto">
          <a:xfrm>
            <a:off x="3006725" y="2171700"/>
            <a:ext cx="1036638" cy="523875"/>
          </a:xfrm>
          <a:prstGeom prst="rect">
            <a:avLst/>
          </a:prstGeom>
          <a:noFill/>
          <a:ln w="9525">
            <a:noFill/>
            <a:miter lim="800000"/>
          </a:ln>
        </p:spPr>
        <p:txBody>
          <a:bodyPr>
            <a:spAutoFit/>
          </a:bodyPr>
          <a:lstStyle/>
          <a:p>
            <a:r>
              <a:rPr lang="zh-CN" altLang="en-US" sz="2800" b="1">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鸟窝 </a:t>
            </a:r>
            <a:endParaRPr lang="zh-CN" altLang="en-US">
              <a:solidFill>
                <a:schemeClr val="bg1"/>
              </a:solidFill>
              <a:ea typeface="微软雅黑" panose="020B0503020204020204" pitchFamily="34" charset="-122"/>
              <a:cs typeface="Times New Roman" panose="02020603050405020304" pitchFamily="18" charset="0"/>
            </a:endParaRPr>
          </a:p>
        </p:txBody>
      </p:sp>
      <p:pic>
        <p:nvPicPr>
          <p:cNvPr id="16387" name="Picture 1" descr="www.dearedu.com"/>
          <p:cNvPicPr>
            <a:picLocks noChangeAspect="1" noChangeArrowheads="1"/>
          </p:cNvPicPr>
          <p:nvPr/>
        </p:nvPicPr>
        <p:blipFill>
          <a:blip r:embed="rId2"/>
          <a:srcRect/>
          <a:stretch>
            <a:fillRect/>
          </a:stretch>
        </p:blipFill>
        <p:spPr bwMode="auto">
          <a:xfrm>
            <a:off x="0" y="457200"/>
            <a:ext cx="9525" cy="19050"/>
          </a:xfrm>
          <a:prstGeom prst="rect">
            <a:avLst/>
          </a:prstGeom>
          <a:noFill/>
          <a:ln w="9525">
            <a:noFill/>
            <a:miter lim="800000"/>
            <a:headEnd/>
            <a:tailEnd/>
          </a:ln>
        </p:spPr>
      </p:pic>
      <p:graphicFrame>
        <p:nvGraphicFramePr>
          <p:cNvPr id="48174" name="Group 46"/>
          <p:cNvGraphicFramePr>
            <a:graphicFrameLocks noGrp="1"/>
          </p:cNvGraphicFramePr>
          <p:nvPr/>
        </p:nvGraphicFramePr>
        <p:xfrm>
          <a:off x="1928813" y="2354263"/>
          <a:ext cx="5867400" cy="640080"/>
        </p:xfrm>
        <a:graphic>
          <a:graphicData uri="http://schemas.openxmlformats.org/drawingml/2006/table">
            <a:tbl>
              <a:tblPr/>
              <a:tblGrid>
                <a:gridCol w="5867400"/>
              </a:tblGrid>
              <a:tr h="554038">
                <a:tc>
                  <a:txBody>
                    <a:bodyPr/>
                    <a:lstStyle/>
                    <a:p>
                      <a:pPr marL="0" marR="0" lvl="0" indent="0" algn="just" defTabSz="914400" rtl="0" eaLnBrk="1" fontAlgn="base" latinLnBrk="0" hangingPunct="1">
                        <a:lnSpc>
                          <a:spcPct val="150000"/>
                        </a:lnSpc>
                        <a:spcBef>
                          <a:spcPct val="0"/>
                        </a:spcBef>
                        <a:spcAft>
                          <a:spcPct val="0"/>
                        </a:spcAft>
                        <a:buClrTx/>
                        <a:buSzTx/>
                        <a:buFontTx/>
                        <a:buNone/>
                      </a:pPr>
                      <a:endParaRPr kumimoji="0" lang="zh-CN" altLang="en-US"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cap="flat">
                      <a:noFill/>
                    </a:lnL>
                    <a:lnR cap="flat">
                      <a:noFill/>
                    </a:lnR>
                    <a:lnT cap="flat">
                      <a:noFill/>
                    </a:lnT>
                    <a:lnB cap="flat">
                      <a:noFill/>
                    </a:lnB>
                    <a:lnTlToBr>
                      <a:noFill/>
                    </a:lnTlToBr>
                    <a:lnBlToTr>
                      <a:noFill/>
                    </a:lnBlToTr>
                    <a:noFill/>
                  </a:tcPr>
                </a:tc>
              </a:tr>
            </a:tbl>
          </a:graphicData>
        </a:graphic>
      </p:graphicFrame>
      <p:pic>
        <p:nvPicPr>
          <p:cNvPr id="48178" name="Picture 50" descr="t01eb9b7420d3643aa1"/>
          <p:cNvPicPr>
            <a:picLocks noChangeAspect="1" noChangeArrowheads="1"/>
          </p:cNvPicPr>
          <p:nvPr/>
        </p:nvPicPr>
        <p:blipFill>
          <a:blip r:embed="rId3"/>
          <a:srcRect/>
          <a:stretch>
            <a:fillRect/>
          </a:stretch>
        </p:blipFill>
        <p:spPr bwMode="auto">
          <a:xfrm>
            <a:off x="909638" y="1404938"/>
            <a:ext cx="7377112" cy="4152900"/>
          </a:xfrm>
          <a:prstGeom prst="rect">
            <a:avLst/>
          </a:prstGeom>
          <a:noFill/>
          <a:ln w="9525">
            <a:noFill/>
            <a:miter lim="800000"/>
            <a:headEnd/>
            <a:tailEnd/>
          </a:ln>
        </p:spPr>
      </p:pic>
      <p:sp>
        <p:nvSpPr>
          <p:cNvPr id="48179" name="Rectangle 51"/>
          <p:cNvSpPr>
            <a:spLocks noChangeArrowheads="1"/>
          </p:cNvSpPr>
          <p:nvPr/>
        </p:nvSpPr>
        <p:spPr bwMode="auto">
          <a:xfrm>
            <a:off x="1939925" y="2155825"/>
            <a:ext cx="5362575" cy="2399665"/>
          </a:xfrm>
          <a:prstGeom prst="rect">
            <a:avLst/>
          </a:prstGeom>
          <a:noFill/>
          <a:ln w="9525">
            <a:noFill/>
            <a:miter lim="800000"/>
          </a:ln>
        </p:spPr>
        <p:txBody>
          <a:bodyPr>
            <a:spAutoFit/>
          </a:bodyPr>
          <a:lstStyle/>
          <a:p>
            <a:pPr algn="just">
              <a:lnSpc>
                <a:spcPct val="150000"/>
              </a:lnSpc>
            </a:pPr>
            <a:r>
              <a:rPr lang="zh-CN" altLang="en-US" sz="2000" b="1" dirty="0">
                <a:ea typeface="微软雅黑" panose="020B0503020204020204" pitchFamily="34" charset="-122"/>
              </a:rPr>
              <a:t>       七律：七律是律诗的一种，每篇一般为八句，每句七个字，分四联：首联、颔联、颈联和尾联。偶句末一字押平声韵，首句末字可押可不押，必须一韵到底；句内和句间要讲平仄，中间四句按常规要用对仗。</a:t>
            </a:r>
          </a:p>
        </p:txBody>
      </p:sp>
      <p:sp>
        <p:nvSpPr>
          <p:cNvPr id="16392" name="Rectangle 52"/>
          <p:cNvSpPr>
            <a:spLocks noChangeArrowheads="1"/>
          </p:cNvSpPr>
          <p:nvPr/>
        </p:nvSpPr>
        <p:spPr bwMode="auto">
          <a:xfrm>
            <a:off x="4011613" y="865188"/>
            <a:ext cx="2206625" cy="366712"/>
          </a:xfrm>
          <a:prstGeom prst="rect">
            <a:avLst/>
          </a:prstGeom>
          <a:noFill/>
          <a:ln w="9525">
            <a:noFill/>
            <a:miter lim="800000"/>
          </a:ln>
        </p:spPr>
        <p:txBody>
          <a:bodyPr>
            <a:spAutoFit/>
          </a:bodyPr>
          <a:lstStyle/>
          <a:p>
            <a:r>
              <a:rPr lang="zh-CN" altLang="en-US" b="1"/>
              <a:t>      </a:t>
            </a:r>
            <a:endParaRPr lang="zh-CN" altLang="en-US" b="1">
              <a:solidFill>
                <a:srgbClr val="9D2CF2"/>
              </a:solidFill>
            </a:endParaRPr>
          </a:p>
        </p:txBody>
      </p:sp>
      <p:sp>
        <p:nvSpPr>
          <p:cNvPr id="16" name="六边形 15"/>
          <p:cNvSpPr/>
          <p:nvPr/>
        </p:nvSpPr>
        <p:spPr>
          <a:xfrm>
            <a:off x="3259138" y="742950"/>
            <a:ext cx="3187700" cy="584200"/>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394" name="Rectangle 54"/>
          <p:cNvSpPr>
            <a:spLocks noChangeArrowheads="1"/>
          </p:cNvSpPr>
          <p:nvPr/>
        </p:nvSpPr>
        <p:spPr bwMode="auto">
          <a:xfrm>
            <a:off x="3975100" y="800100"/>
            <a:ext cx="1706880" cy="460375"/>
          </a:xfrm>
          <a:prstGeom prst="rect">
            <a:avLst/>
          </a:prstGeom>
          <a:noFill/>
          <a:ln w="9525">
            <a:noFill/>
            <a:miter lim="800000"/>
          </a:ln>
        </p:spPr>
        <p:txBody>
          <a:bodyPr wrap="none">
            <a:spAutoFit/>
          </a:bodyPr>
          <a:lstStyle/>
          <a:p>
            <a:r>
              <a:rPr lang="zh-CN" altLang="en-US" sz="2400" b="1" dirty="0">
                <a:solidFill>
                  <a:schemeClr val="tx1"/>
                </a:solidFill>
                <a:ea typeface="微软雅黑" panose="020B0503020204020204" pitchFamily="34" charset="-122"/>
              </a:rPr>
              <a:t>简介：七律</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8178"/>
                                        </p:tgtEl>
                                        <p:attrNameLst>
                                          <p:attrName>style.visibility</p:attrName>
                                        </p:attrNameLst>
                                      </p:cBhvr>
                                      <p:to>
                                        <p:strVal val="visible"/>
                                      </p:to>
                                    </p:set>
                                    <p:animEffect transition="in" filter="blinds(horizontal)">
                                      <p:cBhvr>
                                        <p:cTn id="7" dur="500"/>
                                        <p:tgtEl>
                                          <p:spTgt spid="48178"/>
                                        </p:tgtEl>
                                      </p:cBhvr>
                                    </p:animEffect>
                                  </p:childTnLst>
                                </p:cTn>
                              </p:par>
                              <p:par>
                                <p:cTn id="8" presetID="3" presetClass="entr" presetSubtype="10" fill="hold" grpId="0" nodeType="withEffect">
                                  <p:stCondLst>
                                    <p:cond delay="0"/>
                                  </p:stCondLst>
                                  <p:iterate type="lt">
                                    <p:tmPct val="0"/>
                                  </p:iterate>
                                  <p:childTnLst>
                                    <p:set>
                                      <p:cBhvr>
                                        <p:cTn id="9" dur="1" fill="hold">
                                          <p:stCondLst>
                                            <p:cond delay="0"/>
                                          </p:stCondLst>
                                        </p:cTn>
                                        <p:tgtEl>
                                          <p:spTgt spid="48179"/>
                                        </p:tgtEl>
                                        <p:attrNameLst>
                                          <p:attrName>style.visibility</p:attrName>
                                        </p:attrNameLst>
                                      </p:cBhvr>
                                      <p:to>
                                        <p:strVal val="visible"/>
                                      </p:to>
                                    </p:set>
                                    <p:animEffect transition="in" filter="blinds(horizontal)">
                                      <p:cBhvr>
                                        <p:cTn id="10" dur="500"/>
                                        <p:tgtEl>
                                          <p:spTgt spid="48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7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26"/>
          <p:cNvSpPr>
            <a:spLocks noChangeArrowheads="1"/>
          </p:cNvSpPr>
          <p:nvPr/>
        </p:nvSpPr>
        <p:spPr bwMode="auto">
          <a:xfrm>
            <a:off x="3006725" y="2171700"/>
            <a:ext cx="1036638" cy="523875"/>
          </a:xfrm>
          <a:prstGeom prst="rect">
            <a:avLst/>
          </a:prstGeom>
          <a:noFill/>
          <a:ln w="9525">
            <a:noFill/>
            <a:miter lim="800000"/>
          </a:ln>
        </p:spPr>
        <p:txBody>
          <a:bodyPr>
            <a:spAutoFit/>
          </a:bodyPr>
          <a:lstStyle/>
          <a:p>
            <a:r>
              <a:rPr lang="zh-CN" altLang="en-US" sz="2800" b="1">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鸟窝 </a:t>
            </a:r>
            <a:endParaRPr lang="zh-CN" altLang="en-US">
              <a:solidFill>
                <a:schemeClr val="bg1"/>
              </a:solidFill>
              <a:ea typeface="微软雅黑" panose="020B0503020204020204" pitchFamily="34" charset="-122"/>
              <a:cs typeface="Times New Roman" panose="02020603050405020304" pitchFamily="18" charset="0"/>
            </a:endParaRPr>
          </a:p>
        </p:txBody>
      </p:sp>
      <p:pic>
        <p:nvPicPr>
          <p:cNvPr id="17412" name="Picture 1" descr="www.dearedu.com"/>
          <p:cNvPicPr>
            <a:picLocks noChangeAspect="1" noChangeArrowheads="1"/>
          </p:cNvPicPr>
          <p:nvPr/>
        </p:nvPicPr>
        <p:blipFill>
          <a:blip r:embed="rId3"/>
          <a:srcRect/>
          <a:stretch>
            <a:fillRect/>
          </a:stretch>
        </p:blipFill>
        <p:spPr bwMode="auto">
          <a:xfrm>
            <a:off x="0" y="457200"/>
            <a:ext cx="9525" cy="19050"/>
          </a:xfrm>
          <a:prstGeom prst="rect">
            <a:avLst/>
          </a:prstGeom>
          <a:noFill/>
          <a:ln w="9525">
            <a:noFill/>
            <a:miter lim="800000"/>
            <a:headEnd/>
            <a:tailEnd/>
          </a:ln>
        </p:spPr>
      </p:pic>
      <p:pic>
        <p:nvPicPr>
          <p:cNvPr id="17413" name="Picture 21" descr="QQ截图20170829082122"/>
          <p:cNvPicPr>
            <a:picLocks noChangeAspect="1" noChangeArrowheads="1"/>
          </p:cNvPicPr>
          <p:nvPr/>
        </p:nvPicPr>
        <p:blipFill>
          <a:blip r:embed="rId4"/>
          <a:srcRect/>
          <a:stretch>
            <a:fillRect/>
          </a:stretch>
        </p:blipFill>
        <p:spPr bwMode="auto">
          <a:xfrm>
            <a:off x="884238" y="1582738"/>
            <a:ext cx="7493000" cy="4137025"/>
          </a:xfrm>
          <a:prstGeom prst="rect">
            <a:avLst/>
          </a:prstGeom>
          <a:noFill/>
          <a:ln w="9525">
            <a:noFill/>
            <a:miter lim="800000"/>
            <a:headEnd/>
            <a:tailEnd/>
          </a:ln>
        </p:spPr>
      </p:pic>
      <p:graphicFrame>
        <p:nvGraphicFramePr>
          <p:cNvPr id="49190" name="Group 38"/>
          <p:cNvGraphicFramePr>
            <a:graphicFrameLocks noGrp="1"/>
          </p:cNvGraphicFramePr>
          <p:nvPr/>
        </p:nvGraphicFramePr>
        <p:xfrm>
          <a:off x="1497013" y="2109788"/>
          <a:ext cx="5970587" cy="3237992"/>
        </p:xfrm>
        <a:graphic>
          <a:graphicData uri="http://schemas.openxmlformats.org/drawingml/2006/table">
            <a:tbl>
              <a:tblPr/>
              <a:tblGrid>
                <a:gridCol w="5970587"/>
              </a:tblGrid>
              <a:tr h="1400175">
                <a:tc>
                  <a:txBody>
                    <a:bodyPr/>
                    <a:lstStyle/>
                    <a:p>
                      <a:pPr marL="0" marR="0" lvl="0" indent="0" algn="just" defTabSz="914400" rtl="0" eaLnBrk="1" fontAlgn="base" latinLnBrk="0" hangingPunct="1">
                        <a:lnSpc>
                          <a:spcPct val="15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000" b="1" i="0" u="none" strike="noStrike" cap="none" normalizeH="0" baseline="0" smtClean="0">
                          <a:ln>
                            <a:noFill/>
                          </a:ln>
                          <a:solidFill>
                            <a:srgbClr val="FF00FF"/>
                          </a:solidFill>
                          <a:effectLst/>
                          <a:latin typeface="微软雅黑" panose="020B0503020204020204" pitchFamily="34" charset="-122"/>
                          <a:ea typeface="微软雅黑" panose="020B0503020204020204" pitchFamily="34" charset="-122"/>
                          <a:cs typeface="Times New Roman" panose="02020603050405020304" pitchFamily="18" charset="0"/>
                        </a:rPr>
                        <a:t>长征</a:t>
                      </a:r>
                      <a:r>
                        <a:rPr kumimoji="0" lang="zh-CN" altLang="en-US" sz="20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：一九三四年十月间，中央红军主力从中央革命根据地出发作战略大转移，经过福建、江西、广东、湖南</a:t>
                      </a:r>
                      <a:r>
                        <a:rPr kumimoji="0" lang="en-US" altLang="zh-CN" sz="20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20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广西、贵州、四川、云南、西藏、甘肃、陕西等十一省，击溃了敌人多次的围追和堵截，战胜了军事上、政治上和自然界的无数艰险，行军二万五千里，终于在一九三五年十月到达陕北革命根据地。</a:t>
                      </a: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16" name="六边形 15"/>
          <p:cNvSpPr/>
          <p:nvPr/>
        </p:nvSpPr>
        <p:spPr>
          <a:xfrm>
            <a:off x="3284538" y="895350"/>
            <a:ext cx="3187700" cy="584200"/>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417" name="Text Box 40"/>
          <p:cNvSpPr txBox="1">
            <a:spLocks noChangeArrowheads="1"/>
          </p:cNvSpPr>
          <p:nvPr/>
        </p:nvSpPr>
        <p:spPr bwMode="auto">
          <a:xfrm>
            <a:off x="4114800" y="1006475"/>
            <a:ext cx="1452880" cy="398780"/>
          </a:xfrm>
          <a:prstGeom prst="rect">
            <a:avLst/>
          </a:prstGeom>
          <a:noFill/>
          <a:ln w="9525">
            <a:noFill/>
            <a:miter lim="800000"/>
          </a:ln>
        </p:spPr>
        <p:txBody>
          <a:bodyPr wrap="none">
            <a:spAutoFit/>
          </a:bodyPr>
          <a:lstStyle/>
          <a:p>
            <a:r>
              <a:rPr lang="zh-CN" altLang="en-US" sz="2000" b="1" dirty="0">
                <a:solidFill>
                  <a:schemeClr val="tx1"/>
                </a:solidFill>
                <a:ea typeface="微软雅黑" panose="020B0503020204020204" pitchFamily="34" charset="-122"/>
              </a:rPr>
              <a:t>简介：长征</a:t>
            </a:r>
          </a:p>
        </p:txBody>
      </p:sp>
      <p:pic>
        <p:nvPicPr>
          <p:cNvPr id="49193" name="Picture 41" descr="QQ截图20170829082122"/>
          <p:cNvPicPr>
            <a:picLocks noChangeAspect="1" noChangeArrowheads="1"/>
          </p:cNvPicPr>
          <p:nvPr/>
        </p:nvPicPr>
        <p:blipFill>
          <a:blip r:embed="rId4"/>
          <a:srcRect/>
          <a:stretch>
            <a:fillRect/>
          </a:stretch>
        </p:blipFill>
        <p:spPr bwMode="auto">
          <a:xfrm>
            <a:off x="884238" y="1582738"/>
            <a:ext cx="7493000" cy="4137025"/>
          </a:xfrm>
          <a:prstGeom prst="rect">
            <a:avLst/>
          </a:prstGeom>
          <a:noFill/>
          <a:ln w="9525">
            <a:noFill/>
            <a:miter lim="800000"/>
            <a:headEnd/>
            <a:tailEnd/>
          </a:ln>
        </p:spPr>
      </p:pic>
      <p:graphicFrame>
        <p:nvGraphicFramePr>
          <p:cNvPr id="49194" name="Group 42"/>
          <p:cNvGraphicFramePr>
            <a:graphicFrameLocks noGrp="1"/>
          </p:cNvGraphicFramePr>
          <p:nvPr>
            <p:extLst>
              <p:ext uri="{D42A27DB-BD31-4B8C-83A1-F6EECF244321}">
                <p14:modId xmlns:p14="http://schemas.microsoft.com/office/powerpoint/2010/main" val="3246902435"/>
              </p:ext>
            </p:extLst>
          </p:nvPr>
        </p:nvGraphicFramePr>
        <p:xfrm>
          <a:off x="1497013" y="2109788"/>
          <a:ext cx="5970587" cy="3237992"/>
        </p:xfrm>
        <a:graphic>
          <a:graphicData uri="http://schemas.openxmlformats.org/drawingml/2006/table">
            <a:tbl>
              <a:tblPr/>
              <a:tblGrid>
                <a:gridCol w="5970587"/>
              </a:tblGrid>
              <a:tr h="1400175">
                <a:tc>
                  <a:txBody>
                    <a:bodyPr/>
                    <a:lstStyle/>
                    <a:p>
                      <a:pPr marL="0" marR="0" lvl="0" indent="0" algn="just" defTabSz="914400" rtl="0" eaLnBrk="1" fontAlgn="base" latinLnBrk="0" hangingPunct="1">
                        <a:lnSpc>
                          <a:spcPct val="150000"/>
                        </a:lnSpc>
                        <a:spcBef>
                          <a:spcPct val="0"/>
                        </a:spcBef>
                        <a:spcAft>
                          <a:spcPct val="0"/>
                        </a:spcAft>
                        <a:buClrTx/>
                        <a:buSzTx/>
                        <a:buFontTx/>
                        <a:buNone/>
                      </a:pPr>
                      <a:r>
                        <a:rPr kumimoji="0"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0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 长征：</a:t>
                      </a:r>
                      <a:r>
                        <a:rPr kumimoji="0"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一九三四年十月间，中央红军主力从中央革命根据地出发进行战略大转移，经过福建、江西、广东、湖南、广西、贵州、四川、云南、西藏、甘肃、陕西等十一省，击溃了敌人多次的围追和堵截，战胜了军事上、政治上和自然界的无数艰险，行军二万五千里，终于在一九三五年十月到达陕北革命根据地。</a:t>
                      </a:r>
                    </a:p>
                  </a:txBody>
                  <a:tcPr horzOverflow="overflow">
                    <a:lnL cap="flat">
                      <a:noFill/>
                    </a:lnL>
                    <a:lnR cap="flat">
                      <a:noFill/>
                    </a:lnR>
                    <a:lnT cap="flat">
                      <a:noFill/>
                    </a:lnT>
                    <a:lnB cap="flat">
                      <a:noFill/>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9194"/>
                                        </p:tgtEl>
                                        <p:attrNameLst>
                                          <p:attrName>style.visibility</p:attrName>
                                        </p:attrNameLst>
                                      </p:cBhvr>
                                      <p:to>
                                        <p:strVal val="visible"/>
                                      </p:to>
                                    </p:set>
                                    <p:animEffect transition="in" filter="blinds(horizontal)">
                                      <p:cBhvr>
                                        <p:cTn id="7" dur="500"/>
                                        <p:tgtEl>
                                          <p:spTgt spid="49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609975" y="772160"/>
            <a:ext cx="2578100" cy="460375"/>
          </a:xfrm>
          <a:prstGeom prst="rect">
            <a:avLst/>
          </a:prstGeom>
          <a:solidFill>
            <a:schemeClr val="accent6">
              <a:lumMod val="60000"/>
              <a:lumOff val="40000"/>
            </a:schemeClr>
          </a:solidFill>
          <a:ln w="9525">
            <a:noFill/>
            <a:miter lim="800000"/>
          </a:ln>
          <a:effectLst/>
        </p:spPr>
        <p:txBody>
          <a:bodyPr anchor="ctr">
            <a:spAutoFit/>
          </a:bodyPr>
          <a:lstStyle/>
          <a:p>
            <a:pPr indent="266700">
              <a:defRPr/>
            </a:pPr>
            <a:r>
              <a:rPr lang="en-US" altLang="zh-CN" sz="2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  </a:t>
            </a:r>
            <a:r>
              <a:rPr lang="zh-CN" sz="2400" b="1"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介</a:t>
            </a:r>
            <a:r>
              <a:rPr lang="zh-CN" sz="2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绍作者</a:t>
            </a:r>
          </a:p>
        </p:txBody>
      </p:sp>
      <p:pic>
        <p:nvPicPr>
          <p:cNvPr id="33793" name="Picture 1" descr="C:\Users\Administrator\Desktop\最拥有图片\图片1.png6987.png"/>
          <p:cNvPicPr>
            <a:picLocks noChangeAspect="1" noChangeArrowheads="1"/>
          </p:cNvPicPr>
          <p:nvPr/>
        </p:nvPicPr>
        <p:blipFill>
          <a:blip r:embed="rId2"/>
          <a:srcRect/>
          <a:stretch>
            <a:fillRect/>
          </a:stretch>
        </p:blipFill>
        <p:spPr bwMode="auto">
          <a:xfrm>
            <a:off x="0" y="1603375"/>
            <a:ext cx="8958263" cy="4597400"/>
          </a:xfrm>
          <a:prstGeom prst="rect">
            <a:avLst/>
          </a:prstGeom>
          <a:noFill/>
          <a:ln w="9525">
            <a:noFill/>
            <a:miter lim="800000"/>
            <a:headEnd/>
            <a:tailEnd/>
          </a:ln>
        </p:spPr>
      </p:pic>
      <p:sp>
        <p:nvSpPr>
          <p:cNvPr id="15" name="矩形 14"/>
          <p:cNvSpPr>
            <a:spLocks noChangeArrowheads="1"/>
          </p:cNvSpPr>
          <p:nvPr/>
        </p:nvSpPr>
        <p:spPr bwMode="auto">
          <a:xfrm>
            <a:off x="789940" y="2471103"/>
            <a:ext cx="6161088" cy="2861310"/>
          </a:xfrm>
          <a:prstGeom prst="rect">
            <a:avLst/>
          </a:prstGeom>
          <a:noFill/>
          <a:ln w="9525">
            <a:noFill/>
            <a:miter lim="800000"/>
          </a:ln>
        </p:spPr>
        <p:txBody>
          <a:bodyPr>
            <a:spAutoFit/>
          </a:bodyPr>
          <a:lstStyle/>
          <a:p>
            <a:pPr algn="just">
              <a:lnSpc>
                <a:spcPct val="150000"/>
              </a:lnSpc>
            </a:pPr>
            <a:r>
              <a:rPr lang="en-US" altLang="zh-CN" sz="2000" b="1" dirty="0">
                <a:solidFill>
                  <a:schemeClr val="tx1"/>
                </a:solidFill>
                <a:latin typeface="微软雅黑" panose="020B0503020204020204" pitchFamily="34" charset="-122"/>
                <a:ea typeface="微软雅黑" panose="020B0503020204020204" pitchFamily="34" charset="-122"/>
              </a:rPr>
              <a:t>       </a:t>
            </a:r>
            <a:r>
              <a:rPr lang="zh-CN" altLang="zh-CN" sz="2000" b="1" dirty="0">
                <a:solidFill>
                  <a:schemeClr val="tx1"/>
                </a:solidFill>
                <a:latin typeface="微软雅黑" panose="020B0503020204020204" pitchFamily="34" charset="-122"/>
                <a:ea typeface="微软雅黑" panose="020B0503020204020204" pitchFamily="34" charset="-122"/>
              </a:rPr>
              <a:t>毛泽东（</a:t>
            </a:r>
            <a:r>
              <a:rPr lang="en-US" altLang="zh-CN" sz="2000" b="1" dirty="0">
                <a:solidFill>
                  <a:schemeClr val="tx1"/>
                </a:solidFill>
                <a:latin typeface="微软雅黑" panose="020B0503020204020204" pitchFamily="34" charset="-122"/>
                <a:ea typeface="微软雅黑" panose="020B0503020204020204" pitchFamily="34" charset="-122"/>
              </a:rPr>
              <a:t>1893</a:t>
            </a:r>
            <a:r>
              <a:rPr lang="zh-CN" altLang="zh-CN" sz="2000" b="1" dirty="0">
                <a:solidFill>
                  <a:schemeClr val="tx1"/>
                </a:solidFill>
                <a:latin typeface="微软雅黑" panose="020B0503020204020204" pitchFamily="34" charset="-122"/>
                <a:ea typeface="微软雅黑" panose="020B0503020204020204" pitchFamily="34" charset="-122"/>
              </a:rPr>
              <a:t>年</a:t>
            </a:r>
            <a:r>
              <a:rPr lang="en-US" altLang="zh-CN" sz="2000" b="1" dirty="0">
                <a:solidFill>
                  <a:schemeClr val="tx1"/>
                </a:solidFill>
                <a:latin typeface="微软雅黑" panose="020B0503020204020204" pitchFamily="34" charset="-122"/>
                <a:ea typeface="微软雅黑" panose="020B0503020204020204" pitchFamily="34" charset="-122"/>
              </a:rPr>
              <a:t>12</a:t>
            </a:r>
            <a:r>
              <a:rPr lang="zh-CN" altLang="zh-CN" sz="2000" b="1" dirty="0">
                <a:solidFill>
                  <a:schemeClr val="tx1"/>
                </a:solidFill>
                <a:latin typeface="微软雅黑" panose="020B0503020204020204" pitchFamily="34" charset="-122"/>
                <a:ea typeface="微软雅黑" panose="020B0503020204020204" pitchFamily="34" charset="-122"/>
              </a:rPr>
              <a:t>月</a:t>
            </a:r>
            <a:r>
              <a:rPr lang="en-US" altLang="zh-CN" sz="2000" b="1" dirty="0">
                <a:solidFill>
                  <a:schemeClr val="tx1"/>
                </a:solidFill>
                <a:latin typeface="微软雅黑" panose="020B0503020204020204" pitchFamily="34" charset="-122"/>
                <a:ea typeface="微软雅黑" panose="020B0503020204020204" pitchFamily="34" charset="-122"/>
              </a:rPr>
              <a:t>26</a:t>
            </a:r>
            <a:r>
              <a:rPr lang="zh-CN" altLang="zh-CN" sz="2000" b="1" dirty="0">
                <a:solidFill>
                  <a:schemeClr val="tx1"/>
                </a:solidFill>
                <a:latin typeface="微软雅黑" panose="020B0503020204020204" pitchFamily="34" charset="-122"/>
                <a:ea typeface="微软雅黑" panose="020B0503020204020204" pitchFamily="34" charset="-122"/>
              </a:rPr>
              <a:t>日</a:t>
            </a:r>
            <a:r>
              <a:rPr lang="en-US" altLang="zh-CN" sz="2000" b="1" dirty="0">
                <a:solidFill>
                  <a:schemeClr val="tx1"/>
                </a:solidFill>
                <a:latin typeface="微软雅黑" panose="020B0503020204020204" pitchFamily="34" charset="-122"/>
                <a:ea typeface="微软雅黑" panose="020B0503020204020204" pitchFamily="34" charset="-122"/>
              </a:rPr>
              <a:t>—1976 </a:t>
            </a:r>
            <a:r>
              <a:rPr lang="zh-CN" altLang="zh-CN" sz="2000" b="1" dirty="0">
                <a:solidFill>
                  <a:schemeClr val="tx1"/>
                </a:solidFill>
                <a:latin typeface="微软雅黑" panose="020B0503020204020204" pitchFamily="34" charset="-122"/>
                <a:ea typeface="微软雅黑" panose="020B0503020204020204" pitchFamily="34" charset="-122"/>
              </a:rPr>
              <a:t>年</a:t>
            </a:r>
            <a:r>
              <a:rPr lang="en-US" altLang="zh-CN" sz="2000" b="1" dirty="0">
                <a:solidFill>
                  <a:schemeClr val="tx1"/>
                </a:solidFill>
                <a:latin typeface="微软雅黑" panose="020B0503020204020204" pitchFamily="34" charset="-122"/>
                <a:ea typeface="微软雅黑" panose="020B0503020204020204" pitchFamily="34" charset="-122"/>
              </a:rPr>
              <a:t>9</a:t>
            </a:r>
            <a:r>
              <a:rPr lang="zh-CN" altLang="zh-CN" sz="2000" b="1" dirty="0">
                <a:solidFill>
                  <a:schemeClr val="tx1"/>
                </a:solidFill>
                <a:latin typeface="微软雅黑" panose="020B0503020204020204" pitchFamily="34" charset="-122"/>
                <a:ea typeface="微软雅黑" panose="020B0503020204020204" pitchFamily="34" charset="-122"/>
              </a:rPr>
              <a:t>月</a:t>
            </a:r>
            <a:r>
              <a:rPr lang="en-US" altLang="zh-CN" sz="2000" b="1" dirty="0">
                <a:solidFill>
                  <a:schemeClr val="tx1"/>
                </a:solidFill>
                <a:latin typeface="微软雅黑" panose="020B0503020204020204" pitchFamily="34" charset="-122"/>
                <a:ea typeface="微软雅黑" panose="020B0503020204020204" pitchFamily="34" charset="-122"/>
              </a:rPr>
              <a:t>9</a:t>
            </a:r>
            <a:r>
              <a:rPr lang="zh-CN" altLang="zh-CN" sz="2000" b="1" dirty="0">
                <a:solidFill>
                  <a:schemeClr val="tx1"/>
                </a:solidFill>
                <a:latin typeface="微软雅黑" panose="020B0503020204020204" pitchFamily="34" charset="-122"/>
                <a:ea typeface="微软雅黑" panose="020B0503020204020204" pitchFamily="34" charset="-122"/>
              </a:rPr>
              <a:t>日），字润之（原作咏芝，后改润芝），笔名子任。湖南湘潭人。诗人、战略家和理论家，中国共产党、中国人民解放军和中华人民共和国的主要缔造者和领导人。主要著作《毛泽东选集》，收集了自</a:t>
            </a:r>
            <a:r>
              <a:rPr lang="en-US" altLang="zh-CN" sz="2000" b="1" dirty="0">
                <a:solidFill>
                  <a:schemeClr val="tx1"/>
                </a:solidFill>
                <a:latin typeface="微软雅黑" panose="020B0503020204020204" pitchFamily="34" charset="-122"/>
                <a:ea typeface="微软雅黑" panose="020B0503020204020204" pitchFamily="34" charset="-122"/>
              </a:rPr>
              <a:t>1926 </a:t>
            </a:r>
            <a:r>
              <a:rPr lang="zh-CN" altLang="zh-CN" sz="2000" b="1" dirty="0">
                <a:solidFill>
                  <a:schemeClr val="tx1"/>
                </a:solidFill>
                <a:latin typeface="微软雅黑" panose="020B0503020204020204" pitchFamily="34" charset="-122"/>
                <a:ea typeface="微软雅黑" panose="020B0503020204020204" pitchFamily="34" charset="-122"/>
              </a:rPr>
              <a:t>年以来作者在中国革命和建设的不同时期所写的文章。</a:t>
            </a:r>
          </a:p>
        </p:txBody>
      </p:sp>
      <p:pic>
        <p:nvPicPr>
          <p:cNvPr id="16" name="Picture 3" descr="图片1"/>
          <p:cNvPicPr>
            <a:picLocks noChangeAspect="1" noChangeArrowheads="1"/>
          </p:cNvPicPr>
          <p:nvPr/>
        </p:nvPicPr>
        <p:blipFill>
          <a:blip r:embed="rId3" cstate="print"/>
          <a:srcRect/>
          <a:stretch>
            <a:fillRect/>
          </a:stretch>
        </p:blipFill>
        <p:spPr>
          <a:xfrm>
            <a:off x="7000243" y="2371455"/>
            <a:ext cx="1440160" cy="3384376"/>
          </a:xfrm>
          <a:prstGeom prst="ellipse">
            <a:avLst/>
          </a:prstGeom>
          <a:ln w="63500" cap="rnd">
            <a:solidFill>
              <a:srgbClr val="00B0F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edge">
                                      <p:cBhvr>
                                        <p:cTn id="7" dur="2000"/>
                                        <p:tgtEl>
                                          <p:spTgt spid="15"/>
                                        </p:tgtEl>
                                      </p:cBhvr>
                                    </p:animEffect>
                                  </p:childTnLst>
                                </p:cTn>
                              </p:par>
                              <p:par>
                                <p:cTn id="8" presetID="2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edge">
                                      <p:cBhvr>
                                        <p:cTn id="10" dur="2000"/>
                                        <p:tgtEl>
                                          <p:spTgt spid="16"/>
                                        </p:tgtEl>
                                      </p:cBhvr>
                                    </p:animEffect>
                                  </p:childTnLst>
                                </p:cTn>
                              </p:par>
                              <p:par>
                                <p:cTn id="11" presetID="20" presetClass="entr" presetSubtype="0" fill="hold" nodeType="withEffect">
                                  <p:stCondLst>
                                    <p:cond delay="0"/>
                                  </p:stCondLst>
                                  <p:childTnLst>
                                    <p:set>
                                      <p:cBhvr>
                                        <p:cTn id="12" dur="1" fill="hold">
                                          <p:stCondLst>
                                            <p:cond delay="0"/>
                                          </p:stCondLst>
                                        </p:cTn>
                                        <p:tgtEl>
                                          <p:spTgt spid="33793"/>
                                        </p:tgtEl>
                                        <p:attrNameLst>
                                          <p:attrName>style.visibility</p:attrName>
                                        </p:attrNameLst>
                                      </p:cBhvr>
                                      <p:to>
                                        <p:strVal val="visible"/>
                                      </p:to>
                                    </p:set>
                                    <p:animEffect transition="in" filter="wedge">
                                      <p:cBhvr>
                                        <p:cTn id="13" dur="2000"/>
                                        <p:tgtEl>
                                          <p:spTgt spid="33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Rot="1" noChangeArrowheads="1"/>
          </p:cNvSpPr>
          <p:nvPr/>
        </p:nvSpPr>
        <p:spPr bwMode="auto">
          <a:xfrm>
            <a:off x="971550" y="1844675"/>
            <a:ext cx="7345363" cy="3816350"/>
          </a:xfrm>
          <a:prstGeom prst="rect">
            <a:avLst/>
          </a:prstGeom>
          <a:noFill/>
          <a:ln w="9525">
            <a:noFill/>
            <a:miter lim="800000"/>
          </a:ln>
        </p:spPr>
        <p:txBody>
          <a:bodyPr/>
          <a:lstStyle/>
          <a:p>
            <a:pPr indent="457200">
              <a:lnSpc>
                <a:spcPct val="150000"/>
              </a:lnSpc>
              <a:buFont typeface="Arial" panose="020B0604020202020204" pitchFamily="34" charset="0"/>
              <a:buNone/>
            </a:pPr>
            <a:endParaRPr lang="zh-CN" altLang="en-US" sz="2400">
              <a:solidFill>
                <a:srgbClr val="000000"/>
              </a:solidFill>
              <a:latin typeface="微软雅黑" panose="020B0503020204020204" pitchFamily="34" charset="-122"/>
              <a:ea typeface="微软雅黑" panose="020B0503020204020204" pitchFamily="34" charset="-122"/>
            </a:endParaRPr>
          </a:p>
        </p:txBody>
      </p:sp>
      <p:pic>
        <p:nvPicPr>
          <p:cNvPr id="28" name="Picture 1" descr="C:\Users\Administrator\Desktop\新建文件夹\边框\QQ截图20170112055008.png"/>
          <p:cNvPicPr>
            <a:picLocks noChangeAspect="1" noChangeArrowheads="1"/>
          </p:cNvPicPr>
          <p:nvPr/>
        </p:nvPicPr>
        <p:blipFill>
          <a:blip r:embed="rId3"/>
          <a:srcRect/>
          <a:stretch>
            <a:fillRect/>
          </a:stretch>
        </p:blipFill>
        <p:spPr bwMode="auto">
          <a:xfrm>
            <a:off x="735013" y="1319213"/>
            <a:ext cx="7853362" cy="4799012"/>
          </a:xfrm>
          <a:prstGeom prst="rect">
            <a:avLst/>
          </a:prstGeom>
          <a:noFill/>
          <a:ln w="9525">
            <a:noFill/>
            <a:miter lim="800000"/>
            <a:headEnd/>
            <a:tailEnd/>
          </a:ln>
        </p:spPr>
      </p:pic>
      <p:sp>
        <p:nvSpPr>
          <p:cNvPr id="19460" name="矩形 29"/>
          <p:cNvSpPr>
            <a:spLocks noChangeArrowheads="1"/>
          </p:cNvSpPr>
          <p:nvPr/>
        </p:nvSpPr>
        <p:spPr bwMode="auto">
          <a:xfrm>
            <a:off x="3342005" y="685800"/>
            <a:ext cx="2143125" cy="460375"/>
          </a:xfrm>
          <a:prstGeom prst="rect">
            <a:avLst/>
          </a:prstGeom>
          <a:solidFill>
            <a:schemeClr val="accent2"/>
          </a:solidFill>
          <a:ln w="9525">
            <a:noFill/>
            <a:miter lim="800000"/>
          </a:ln>
        </p:spPr>
        <p:txBody>
          <a:bodyPr wrap="square">
            <a:spAutoFit/>
          </a:bodyPr>
          <a:lstStyle/>
          <a:p>
            <a:pPr algn="ctr"/>
            <a:r>
              <a:rPr lang="zh-CN" altLang="en-US" sz="2400" b="1" dirty="0">
                <a:solidFill>
                  <a:schemeClr val="tx1"/>
                </a:solidFill>
                <a:latin typeface="微软雅黑" panose="020B0503020204020204" pitchFamily="34" charset="-122"/>
                <a:ea typeface="微软雅黑" panose="020B0503020204020204" pitchFamily="34" charset="-122"/>
              </a:rPr>
              <a:t>写作</a:t>
            </a:r>
            <a:r>
              <a:rPr lang="zh-CN" altLang="zh-CN" sz="2400" b="1" dirty="0">
                <a:solidFill>
                  <a:schemeClr val="tx1"/>
                </a:solidFill>
                <a:latin typeface="微软雅黑" panose="020B0503020204020204" pitchFamily="34" charset="-122"/>
                <a:ea typeface="微软雅黑" panose="020B0503020204020204" pitchFamily="34" charset="-122"/>
              </a:rPr>
              <a:t>背景</a:t>
            </a:r>
            <a:r>
              <a:rPr lang="en-US" altLang="zh-CN" sz="2400" b="1" dirty="0">
                <a:solidFill>
                  <a:schemeClr val="tx1"/>
                </a:solidFill>
                <a:latin typeface="微软雅黑" panose="020B0503020204020204" pitchFamily="34" charset="-122"/>
                <a:ea typeface="微软雅黑" panose="020B0503020204020204" pitchFamily="34" charset="-122"/>
              </a:rPr>
              <a:t> </a:t>
            </a:r>
          </a:p>
        </p:txBody>
      </p:sp>
      <p:sp>
        <p:nvSpPr>
          <p:cNvPr id="33793" name="Rectangle 1"/>
          <p:cNvSpPr>
            <a:spLocks noChangeArrowheads="1"/>
          </p:cNvSpPr>
          <p:nvPr/>
        </p:nvSpPr>
        <p:spPr bwMode="auto">
          <a:xfrm>
            <a:off x="819785" y="2010728"/>
            <a:ext cx="5726430" cy="3415030"/>
          </a:xfrm>
          <a:prstGeom prst="rect">
            <a:avLst/>
          </a:prstGeom>
          <a:noFill/>
          <a:ln w="9525">
            <a:noFill/>
            <a:miter lim="800000"/>
          </a:ln>
        </p:spPr>
        <p:txBody>
          <a:bodyPr wrap="square" anchor="ctr">
            <a:spAutoFit/>
          </a:bodyPr>
          <a:lstStyle/>
          <a:p>
            <a:pPr algn="just">
              <a:lnSpc>
                <a:spcPct val="150000"/>
              </a:lnSpc>
            </a:pPr>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rPr>
              <a:t>       1934</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年，红军主力因为国民党的第五次围剿，被迫从根据地撤出，进行长征。</a:t>
            </a:r>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rPr>
              <a:t>1935</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月，毛泽东率领的红一方面军到达了陕北。毛泽东回顾这一年来红军走过的路程，诗兴大发，满怀豪情地写下这首壮丽的诗篇。 </a:t>
            </a:r>
          </a:p>
        </p:txBody>
      </p:sp>
      <p:pic>
        <p:nvPicPr>
          <p:cNvPr id="17" name="Picture 2" descr="C:\Users\Administrator\Desktop\QQ截图20170802132057.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61150" y="2278063"/>
            <a:ext cx="1657350" cy="3038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2000"/>
                                        <p:tgtEl>
                                          <p:spTgt spid="28"/>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33793"/>
                                        </p:tgtEl>
                                        <p:attrNameLst>
                                          <p:attrName>style.visibility</p:attrName>
                                        </p:attrNameLst>
                                      </p:cBhvr>
                                      <p:to>
                                        <p:strVal val="visible"/>
                                      </p:to>
                                    </p:set>
                                    <p:animEffect transition="in" filter="wheel(4)">
                                      <p:cBhvr>
                                        <p:cTn id="10" dur="2000"/>
                                        <p:tgtEl>
                                          <p:spTgt spid="33793"/>
                                        </p:tgtEl>
                                      </p:cBhvr>
                                    </p:animEffect>
                                  </p:childTnLst>
                                </p:cTn>
                              </p:par>
                              <p:par>
                                <p:cTn id="11" presetID="21" presetClass="entr" presetSubtype="4"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heel(4)">
                                      <p:cBhvr>
                                        <p:cTn id="1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Rot="1" noChangeArrowheads="1"/>
          </p:cNvSpPr>
          <p:nvPr/>
        </p:nvSpPr>
        <p:spPr bwMode="auto">
          <a:xfrm>
            <a:off x="958850" y="1698625"/>
            <a:ext cx="7345363" cy="3816350"/>
          </a:xfrm>
          <a:prstGeom prst="rect">
            <a:avLst/>
          </a:prstGeom>
          <a:noFill/>
          <a:ln w="9525">
            <a:noFill/>
            <a:miter lim="800000"/>
          </a:ln>
        </p:spPr>
        <p:txBody>
          <a:bodyPr/>
          <a:lstStyle/>
          <a:p>
            <a:pPr indent="457200">
              <a:lnSpc>
                <a:spcPct val="150000"/>
              </a:lnSpc>
              <a:buFont typeface="Arial" panose="020B0604020202020204" pitchFamily="34" charset="0"/>
              <a:buNone/>
            </a:pPr>
            <a:endParaRPr lang="zh-CN" altLang="en-US" sz="2400">
              <a:solidFill>
                <a:srgbClr val="000000"/>
              </a:solidFill>
              <a:latin typeface="微软雅黑" panose="020B0503020204020204" pitchFamily="34" charset="-122"/>
              <a:ea typeface="微软雅黑" panose="020B0503020204020204" pitchFamily="34" charset="-122"/>
            </a:endParaRPr>
          </a:p>
        </p:txBody>
      </p:sp>
      <p:sp>
        <p:nvSpPr>
          <p:cNvPr id="26627" name="TextBox 27"/>
          <p:cNvSpPr txBox="1">
            <a:spLocks noChangeArrowheads="1"/>
          </p:cNvSpPr>
          <p:nvPr/>
        </p:nvSpPr>
        <p:spPr bwMode="auto">
          <a:xfrm>
            <a:off x="695325" y="3095625"/>
            <a:ext cx="2071688" cy="830263"/>
          </a:xfrm>
          <a:prstGeom prst="rect">
            <a:avLst/>
          </a:prstGeom>
          <a:noFill/>
          <a:ln w="9525">
            <a:noFill/>
            <a:miter lim="800000"/>
          </a:ln>
        </p:spPr>
        <p:txBody>
          <a:bodyPr>
            <a:spAutoFit/>
          </a:bodyPr>
          <a:lstStyle/>
          <a:p>
            <a:r>
              <a:rPr lang="zh-CN" altLang="en-US" sz="2400" b="1">
                <a:solidFill>
                  <a:schemeClr val="bg1"/>
                </a:solidFill>
                <a:latin typeface="微软雅黑" panose="020B0503020204020204" pitchFamily="34" charset="-122"/>
                <a:ea typeface="微软雅黑" panose="020B0503020204020204" pitchFamily="34" charset="-122"/>
              </a:rPr>
              <a:t>第一部分</a:t>
            </a:r>
          </a:p>
        </p:txBody>
      </p:sp>
      <p:pic>
        <p:nvPicPr>
          <p:cNvPr id="26628" name="Picture 1" descr="C:\Users\李伟\Desktop\最拥有图片\u=790290590,2799516733&amp;fm=26&amp;gp=0.jpg"/>
          <p:cNvPicPr>
            <a:picLocks noChangeAspect="1" noChangeArrowheads="1"/>
          </p:cNvPicPr>
          <p:nvPr/>
        </p:nvPicPr>
        <p:blipFill>
          <a:blip r:embed="rId2"/>
          <a:srcRect/>
          <a:stretch>
            <a:fillRect/>
          </a:stretch>
        </p:blipFill>
        <p:spPr bwMode="auto">
          <a:xfrm>
            <a:off x="976313" y="1798638"/>
            <a:ext cx="7546975" cy="4400550"/>
          </a:xfrm>
          <a:prstGeom prst="rect">
            <a:avLst/>
          </a:prstGeom>
          <a:noFill/>
          <a:ln w="57150">
            <a:solidFill>
              <a:srgbClr val="00B050"/>
            </a:solidFill>
            <a:miter lim="800000"/>
            <a:headEnd/>
            <a:tailEnd/>
          </a:ln>
        </p:spPr>
      </p:pic>
      <p:sp>
        <p:nvSpPr>
          <p:cNvPr id="53250" name="Rectangle 2"/>
          <p:cNvSpPr>
            <a:spLocks noChangeArrowheads="1"/>
          </p:cNvSpPr>
          <p:nvPr/>
        </p:nvSpPr>
        <p:spPr bwMode="auto">
          <a:xfrm>
            <a:off x="1193800" y="2439035"/>
            <a:ext cx="7191375" cy="3415030"/>
          </a:xfrm>
          <a:prstGeom prst="rect">
            <a:avLst/>
          </a:prstGeom>
          <a:noFill/>
          <a:ln w="9525">
            <a:noFill/>
            <a:miter lim="800000"/>
          </a:ln>
        </p:spPr>
        <p:txBody>
          <a:bodyPr anchor="ctr">
            <a:spAutoFit/>
          </a:bodyPr>
          <a:lstStyle/>
          <a:p>
            <a:pPr indent="333375">
              <a:lnSpc>
                <a:spcPct val="150000"/>
              </a:lnSpc>
            </a:pPr>
            <a:r>
              <a:rPr lang="en-US" altLang="zh-CN" sz="2400" b="1">
                <a:latin typeface="微软雅黑" panose="020B0503020204020204" pitchFamily="34" charset="-122"/>
                <a:ea typeface="微软雅黑" panose="020B0503020204020204" pitchFamily="34" charset="-122"/>
                <a:cs typeface="Times New Roman" panose="02020603050405020304" pitchFamily="18" charset="0"/>
              </a:rPr>
              <a:t>   </a:t>
            </a:r>
            <a:r>
              <a:rPr lang="zh-CN" sz="2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要求：从节奏、重音、韵脚、感情几方面读出诗中表现出来的红军的英雄气概和乐观精神。</a:t>
            </a:r>
          </a:p>
          <a:p>
            <a:pPr indent="333375" eaLnBrk="0" hangingPunct="0">
              <a:lnSpc>
                <a:spcPct val="150000"/>
              </a:lnSpc>
            </a:pPr>
            <a:r>
              <a:rPr lang="en-US" altLang="zh-CN" sz="2400" b="1">
                <a:latin typeface="微软雅黑" panose="020B0503020204020204" pitchFamily="34" charset="-122"/>
                <a:ea typeface="微软雅黑" panose="020B0503020204020204" pitchFamily="34" charset="-122"/>
                <a:cs typeface="Times New Roman" panose="02020603050405020304" pitchFamily="18" charset="0"/>
              </a:rPr>
              <a:t>   </a:t>
            </a:r>
            <a:r>
              <a:rPr lang="zh-CN"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红军</a:t>
            </a:r>
            <a:r>
              <a:rPr lang="en-US" altLang="zh-CN" sz="2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不怕</a:t>
            </a:r>
            <a:r>
              <a:rPr lang="en-US" altLang="zh-CN" sz="2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远征</a:t>
            </a:r>
            <a:r>
              <a:rPr lang="en-US" altLang="zh-CN" sz="2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难，万水</a:t>
            </a:r>
            <a:r>
              <a:rPr lang="en-US" altLang="zh-CN" sz="2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千山</a:t>
            </a:r>
            <a:r>
              <a:rPr lang="en-US" altLang="zh-CN" sz="2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只</a:t>
            </a:r>
            <a:r>
              <a:rPr lang="en-US" altLang="zh-CN" sz="2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等闲。</a:t>
            </a:r>
          </a:p>
          <a:p>
            <a:pPr indent="333375" eaLnBrk="0" hangingPunct="0">
              <a:lnSpc>
                <a:spcPct val="150000"/>
              </a:lnSpc>
            </a:pP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五岭</a:t>
            </a:r>
            <a:r>
              <a:rPr lang="en-US" altLang="zh-CN" sz="2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逶迤</a:t>
            </a:r>
            <a:r>
              <a:rPr lang="en-US" altLang="zh-CN" sz="2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腾</a:t>
            </a:r>
            <a:r>
              <a:rPr lang="en-US" altLang="zh-CN" sz="2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细浪，乌蒙</a:t>
            </a:r>
            <a:r>
              <a:rPr lang="en-US" altLang="zh-CN" sz="2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磅礴</a:t>
            </a:r>
            <a:r>
              <a:rPr lang="en-US" altLang="zh-CN" sz="2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走</a:t>
            </a:r>
            <a:r>
              <a:rPr lang="en-US" altLang="zh-CN" sz="2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泥丸。</a:t>
            </a:r>
          </a:p>
          <a:p>
            <a:pPr indent="333375" eaLnBrk="0" hangingPunct="0">
              <a:lnSpc>
                <a:spcPct val="150000"/>
              </a:lnSpc>
            </a:pP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金沙</a:t>
            </a:r>
            <a:r>
              <a:rPr lang="en-US" altLang="zh-CN" sz="2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水拍</a:t>
            </a:r>
            <a:r>
              <a:rPr lang="en-US" altLang="zh-CN" sz="2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云崖</a:t>
            </a:r>
            <a:r>
              <a:rPr lang="en-US" altLang="zh-CN" sz="2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暖，大渡</a:t>
            </a:r>
            <a:r>
              <a:rPr lang="en-US" altLang="zh-CN" sz="2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桥横</a:t>
            </a:r>
            <a:r>
              <a:rPr lang="en-US" altLang="zh-CN" sz="2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铁索</a:t>
            </a:r>
            <a:r>
              <a:rPr lang="en-US" altLang="zh-CN" sz="2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寒。</a:t>
            </a:r>
          </a:p>
          <a:p>
            <a:pPr indent="333375" eaLnBrk="0" hangingPunct="0">
              <a:lnSpc>
                <a:spcPct val="150000"/>
              </a:lnSpc>
            </a:pP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更喜</a:t>
            </a:r>
            <a:r>
              <a:rPr lang="en-US" altLang="zh-CN" sz="2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岷山</a:t>
            </a:r>
            <a:r>
              <a:rPr lang="en-US" altLang="zh-CN" sz="2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千里</a:t>
            </a:r>
            <a:r>
              <a:rPr lang="en-US" altLang="zh-CN" sz="2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雪，三军</a:t>
            </a:r>
            <a:r>
              <a:rPr lang="en-US" altLang="zh-CN" sz="2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过后</a:t>
            </a:r>
            <a:r>
              <a:rPr lang="en-US" altLang="zh-CN" sz="2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尽</a:t>
            </a:r>
            <a:r>
              <a:rPr lang="en-US" altLang="zh-CN" sz="2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开颜。</a:t>
            </a:r>
          </a:p>
        </p:txBody>
      </p:sp>
      <p:sp>
        <p:nvSpPr>
          <p:cNvPr id="26630" name="Rectangle 3"/>
          <p:cNvSpPr>
            <a:spLocks noChangeArrowheads="1"/>
          </p:cNvSpPr>
          <p:nvPr/>
        </p:nvSpPr>
        <p:spPr bwMode="auto">
          <a:xfrm>
            <a:off x="3536315" y="772160"/>
            <a:ext cx="2070735" cy="460375"/>
          </a:xfrm>
          <a:prstGeom prst="rect">
            <a:avLst/>
          </a:prstGeom>
          <a:solidFill>
            <a:schemeClr val="accent2"/>
          </a:solidFill>
          <a:ln w="9525">
            <a:noFill/>
            <a:miter lim="800000"/>
          </a:ln>
        </p:spPr>
        <p:txBody>
          <a:bodyPr wrap="square" anchor="ctr">
            <a:spAutoFit/>
          </a:bodyPr>
          <a:lstStyle/>
          <a:p>
            <a:pPr indent="333375"/>
            <a:r>
              <a:rPr lang="zh-CN" sz="2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指导朗读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anim calcmode="lin" valueType="num">
                                      <p:cBhvr additive="base">
                                        <p:cTn id="7" dur="500" fill="hold"/>
                                        <p:tgtEl>
                                          <p:spTgt spid="532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3250">
                                            <p:txEl>
                                              <p:pRg st="1" end="1"/>
                                            </p:txEl>
                                          </p:spTgt>
                                        </p:tgtEl>
                                        <p:attrNameLst>
                                          <p:attrName>style.visibility</p:attrName>
                                        </p:attrNameLst>
                                      </p:cBhvr>
                                      <p:to>
                                        <p:strVal val="visible"/>
                                      </p:to>
                                    </p:set>
                                    <p:anim calcmode="lin" valueType="num">
                                      <p:cBhvr additive="base">
                                        <p:cTn id="13" dur="500" fill="hold"/>
                                        <p:tgtEl>
                                          <p:spTgt spid="532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2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3250">
                                            <p:txEl>
                                              <p:pRg st="2" end="2"/>
                                            </p:txEl>
                                          </p:spTgt>
                                        </p:tgtEl>
                                        <p:attrNameLst>
                                          <p:attrName>style.visibility</p:attrName>
                                        </p:attrNameLst>
                                      </p:cBhvr>
                                      <p:to>
                                        <p:strVal val="visible"/>
                                      </p:to>
                                    </p:set>
                                    <p:anim calcmode="lin" valueType="num">
                                      <p:cBhvr additive="base">
                                        <p:cTn id="19" dur="500" fill="hold"/>
                                        <p:tgtEl>
                                          <p:spTgt spid="5325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2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3250">
                                            <p:txEl>
                                              <p:pRg st="3" end="3"/>
                                            </p:txEl>
                                          </p:spTgt>
                                        </p:tgtEl>
                                        <p:attrNameLst>
                                          <p:attrName>style.visibility</p:attrName>
                                        </p:attrNameLst>
                                      </p:cBhvr>
                                      <p:to>
                                        <p:strVal val="visible"/>
                                      </p:to>
                                    </p:set>
                                    <p:anim calcmode="lin" valueType="num">
                                      <p:cBhvr additive="base">
                                        <p:cTn id="25" dur="500" fill="hold"/>
                                        <p:tgtEl>
                                          <p:spTgt spid="5325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325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3250">
                                            <p:txEl>
                                              <p:pRg st="4" end="4"/>
                                            </p:txEl>
                                          </p:spTgt>
                                        </p:tgtEl>
                                        <p:attrNameLst>
                                          <p:attrName>style.visibility</p:attrName>
                                        </p:attrNameLst>
                                      </p:cBhvr>
                                      <p:to>
                                        <p:strVal val="visible"/>
                                      </p:to>
                                    </p:set>
                                    <p:anim calcmode="lin" valueType="num">
                                      <p:cBhvr additive="base">
                                        <p:cTn id="31" dur="500" fill="hold"/>
                                        <p:tgtEl>
                                          <p:spTgt spid="5325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325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李伟\Desktop\最拥有图片\93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4438" y="2054225"/>
            <a:ext cx="1776412" cy="1538288"/>
          </a:xfrm>
          <a:prstGeom prst="rect">
            <a:avLst/>
          </a:prstGeom>
          <a:solidFill>
            <a:schemeClr val="accent6">
              <a:lumMod val="75000"/>
            </a:schemeClr>
          </a:solidFill>
        </p:spPr>
      </p:pic>
      <p:pic>
        <p:nvPicPr>
          <p:cNvPr id="13" name="Picture 2" descr="C:\Users\李伟\Desktop\最拥有图片\93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48125" y="4051300"/>
            <a:ext cx="1776413" cy="1538288"/>
          </a:xfrm>
          <a:prstGeom prst="rect">
            <a:avLst/>
          </a:prstGeom>
          <a:solidFill>
            <a:schemeClr val="accent6">
              <a:lumMod val="75000"/>
            </a:schemeClr>
          </a:solidFill>
        </p:spPr>
      </p:pic>
      <p:pic>
        <p:nvPicPr>
          <p:cNvPr id="15" name="Picture 2" descr="C:\Users\李伟\Desktop\最拥有图片\93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42088" y="2033588"/>
            <a:ext cx="1774825" cy="1538287"/>
          </a:xfrm>
          <a:prstGeom prst="rect">
            <a:avLst/>
          </a:prstGeom>
          <a:solidFill>
            <a:schemeClr val="accent6">
              <a:lumMod val="75000"/>
            </a:schemeClr>
          </a:solidFill>
        </p:spPr>
      </p:pic>
      <p:sp>
        <p:nvSpPr>
          <p:cNvPr id="16" name="矩形 15"/>
          <p:cNvSpPr>
            <a:spLocks noChangeArrowheads="1"/>
          </p:cNvSpPr>
          <p:nvPr/>
        </p:nvSpPr>
        <p:spPr bwMode="auto">
          <a:xfrm>
            <a:off x="1400810" y="2572385"/>
            <a:ext cx="1404620" cy="460375"/>
          </a:xfrm>
          <a:prstGeom prst="rect">
            <a:avLst/>
          </a:prstGeom>
          <a:noFill/>
          <a:ln w="9525">
            <a:noFill/>
            <a:miter lim="800000"/>
          </a:ln>
        </p:spPr>
        <p:txBody>
          <a:bodyPr wrap="none">
            <a:spAutoFit/>
          </a:bodyPr>
          <a:lstStyle/>
          <a:p>
            <a:r>
              <a:rPr lang="zh-CN" altLang="zh-CN" sz="2400" b="1">
                <a:solidFill>
                  <a:schemeClr val="tx1"/>
                </a:solidFill>
                <a:latin typeface="微软雅黑" panose="020B0503020204020204" pitchFamily="34" charset="-122"/>
                <a:ea typeface="微软雅黑" panose="020B0503020204020204" pitchFamily="34" charset="-122"/>
              </a:rPr>
              <a:t>礴</a:t>
            </a:r>
            <a:r>
              <a:rPr lang="zh-CN" altLang="zh-CN" sz="2400" b="1">
                <a:solidFill>
                  <a:srgbClr val="FF0000"/>
                </a:solidFill>
                <a:latin typeface="微软雅黑" panose="020B0503020204020204" pitchFamily="34" charset="-122"/>
                <a:ea typeface="微软雅黑" panose="020B0503020204020204" pitchFamily="34" charset="-122"/>
              </a:rPr>
              <a:t>（</a:t>
            </a:r>
            <a:r>
              <a:rPr lang="en-US" altLang="zh-CN" sz="2400" b="1">
                <a:solidFill>
                  <a:srgbClr val="FF0000"/>
                </a:solidFill>
                <a:latin typeface="+mn-ea"/>
                <a:ea typeface="+mn-ea"/>
              </a:rPr>
              <a:t>b</a:t>
            </a:r>
            <a:r>
              <a:rPr lang="zh-CN" altLang="zh-CN" sz="2400" b="1">
                <a:solidFill>
                  <a:srgbClr val="FF0000"/>
                </a:solidFill>
                <a:latin typeface="+mn-ea"/>
                <a:ea typeface="+mn-ea"/>
              </a:rPr>
              <a:t>ó</a:t>
            </a:r>
            <a:r>
              <a:rPr lang="zh-CN" altLang="zh-CN" sz="2400" b="1">
                <a:solidFill>
                  <a:srgbClr val="FF0000"/>
                </a:solidFill>
                <a:latin typeface="微软雅黑" panose="020B0503020204020204" pitchFamily="34" charset="-122"/>
                <a:ea typeface="微软雅黑" panose="020B0503020204020204" pitchFamily="34" charset="-122"/>
              </a:rPr>
              <a:t>）</a:t>
            </a:r>
          </a:p>
        </p:txBody>
      </p:sp>
      <p:sp>
        <p:nvSpPr>
          <p:cNvPr id="17" name="矩形 16"/>
          <p:cNvSpPr>
            <a:spLocks noChangeArrowheads="1"/>
          </p:cNvSpPr>
          <p:nvPr/>
        </p:nvSpPr>
        <p:spPr bwMode="auto">
          <a:xfrm>
            <a:off x="6605270" y="2572385"/>
            <a:ext cx="1649095" cy="460375"/>
          </a:xfrm>
          <a:prstGeom prst="rect">
            <a:avLst/>
          </a:prstGeom>
          <a:noFill/>
          <a:ln w="9525">
            <a:noFill/>
            <a:miter lim="800000"/>
          </a:ln>
        </p:spPr>
        <p:txBody>
          <a:bodyPr wrap="none">
            <a:spAutoFit/>
          </a:bodyPr>
          <a:lstStyle/>
          <a:p>
            <a:r>
              <a:rPr lang="zh-CN" altLang="zh-CN" sz="2400" b="1">
                <a:solidFill>
                  <a:schemeClr val="tx1"/>
                </a:solidFill>
                <a:latin typeface="微软雅黑" panose="020B0503020204020204" pitchFamily="34" charset="-122"/>
                <a:ea typeface="微软雅黑" panose="020B0503020204020204" pitchFamily="34" charset="-122"/>
              </a:rPr>
              <a:t>丸</a:t>
            </a:r>
            <a:r>
              <a:rPr lang="zh-CN" altLang="zh-CN" sz="2400" b="1">
                <a:solidFill>
                  <a:srgbClr val="FF00FF"/>
                </a:solidFill>
                <a:latin typeface="微软雅黑" panose="020B0503020204020204" pitchFamily="34" charset="-122"/>
                <a:ea typeface="微软雅黑" panose="020B0503020204020204" pitchFamily="34" charset="-122"/>
              </a:rPr>
              <a:t> </a:t>
            </a:r>
            <a:r>
              <a:rPr lang="zh-CN" altLang="zh-CN" sz="2400" b="1">
                <a:solidFill>
                  <a:srgbClr val="FF0000"/>
                </a:solidFill>
                <a:latin typeface="微软雅黑" panose="020B0503020204020204" pitchFamily="34" charset="-122"/>
                <a:ea typeface="微软雅黑" panose="020B0503020204020204" pitchFamily="34" charset="-122"/>
              </a:rPr>
              <a:t>（</a:t>
            </a:r>
            <a:r>
              <a:rPr lang="en-US" altLang="zh-CN" sz="2400" b="1">
                <a:solidFill>
                  <a:srgbClr val="FF0000"/>
                </a:solidFill>
                <a:latin typeface="+mn-ea"/>
                <a:ea typeface="+mn-ea"/>
              </a:rPr>
              <a:t>w</a:t>
            </a:r>
            <a:r>
              <a:rPr lang="zh-CN" altLang="zh-CN" sz="2400" b="1">
                <a:solidFill>
                  <a:srgbClr val="FF0000"/>
                </a:solidFill>
                <a:latin typeface="+mn-ea"/>
                <a:ea typeface="+mn-ea"/>
              </a:rPr>
              <a:t>á</a:t>
            </a:r>
            <a:r>
              <a:rPr lang="en-US" altLang="zh-CN" sz="2400" b="1">
                <a:solidFill>
                  <a:srgbClr val="FF0000"/>
                </a:solidFill>
                <a:latin typeface="+mn-ea"/>
                <a:ea typeface="+mn-ea"/>
              </a:rPr>
              <a:t>n</a:t>
            </a:r>
            <a:r>
              <a:rPr lang="zh-CN" altLang="zh-CN" sz="2400" b="1">
                <a:solidFill>
                  <a:srgbClr val="FF0000"/>
                </a:solidFill>
                <a:latin typeface="微软雅黑" panose="020B0503020204020204" pitchFamily="34" charset="-122"/>
                <a:ea typeface="微软雅黑" panose="020B0503020204020204" pitchFamily="34" charset="-122"/>
              </a:rPr>
              <a:t>）</a:t>
            </a:r>
          </a:p>
        </p:txBody>
      </p:sp>
      <p:sp>
        <p:nvSpPr>
          <p:cNvPr id="50179" name="Rectangle 3"/>
          <p:cNvSpPr>
            <a:spLocks noChangeArrowheads="1"/>
          </p:cNvSpPr>
          <p:nvPr/>
        </p:nvSpPr>
        <p:spPr bwMode="auto">
          <a:xfrm>
            <a:off x="3842068" y="4590257"/>
            <a:ext cx="1982470" cy="460375"/>
          </a:xfrm>
          <a:prstGeom prst="rect">
            <a:avLst/>
          </a:prstGeom>
          <a:noFill/>
          <a:ln w="9525">
            <a:noFill/>
            <a:miter lim="800000"/>
          </a:ln>
        </p:spPr>
        <p:txBody>
          <a:bodyPr wrap="none" anchor="ctr">
            <a:spAutoFit/>
          </a:bodyPr>
          <a:lstStyle/>
          <a:p>
            <a:pPr indent="333375"/>
            <a:r>
              <a:rPr lang="zh-CN" sz="2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岷</a:t>
            </a:r>
            <a:r>
              <a:rPr lang="zh-CN" sz="2400" b="1">
                <a:solidFill>
                  <a:srgbClr val="FF00FF"/>
                </a:solidFill>
                <a:latin typeface="微软雅黑" panose="020B0503020204020204" pitchFamily="34" charset="-122"/>
                <a:ea typeface="微软雅黑" panose="020B0503020204020204" pitchFamily="34" charset="-122"/>
                <a:cs typeface="Times New Roman" panose="02020603050405020304" pitchFamily="18" charset="0"/>
              </a:rPr>
              <a:t> </a:t>
            </a:r>
            <a:r>
              <a:rPr lang="zh-CN"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a:solidFill>
                  <a:srgbClr val="FF0000"/>
                </a:solidFill>
                <a:latin typeface="+mn-ea"/>
                <a:ea typeface="+mn-ea"/>
                <a:cs typeface="Times New Roman" panose="02020603050405020304" pitchFamily="18" charset="0"/>
              </a:rPr>
              <a:t>mín</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p>
        </p:txBody>
      </p:sp>
      <p:pic>
        <p:nvPicPr>
          <p:cNvPr id="50180" name="Picture 4" descr="C:\Users\李伟\Desktop\最拥有图片\t010c7755374ea4b666_副本.jpg"/>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732088" y="490220"/>
            <a:ext cx="3810000" cy="3952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wheel(4)">
                                      <p:cBhvr>
                                        <p:cTn id="7" dur="2000"/>
                                        <p:tgtEl>
                                          <p:spTgt spid="50178"/>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heel(4)">
                                      <p:cBhvr>
                                        <p:cTn id="10" dur="2000"/>
                                        <p:tgtEl>
                                          <p:spTgt spid="16"/>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50179"/>
                                        </p:tgtEl>
                                        <p:attrNameLst>
                                          <p:attrName>style.visibility</p:attrName>
                                        </p:attrNameLst>
                                      </p:cBhvr>
                                      <p:to>
                                        <p:strVal val="visible"/>
                                      </p:to>
                                    </p:set>
                                    <p:animEffect transition="in" filter="wheel(4)">
                                      <p:cBhvr>
                                        <p:cTn id="13" dur="2000"/>
                                        <p:tgtEl>
                                          <p:spTgt spid="50179"/>
                                        </p:tgtEl>
                                      </p:cBhvr>
                                    </p:animEffect>
                                  </p:childTnLst>
                                </p:cTn>
                              </p:par>
                              <p:par>
                                <p:cTn id="14" presetID="21" presetClass="entr" presetSubtype="4" fill="hold" nodeType="withEffect">
                                  <p:stCondLst>
                                    <p:cond delay="0"/>
                                  </p:stCondLst>
                                  <p:childTnLst>
                                    <p:set>
                                      <p:cBhvr>
                                        <p:cTn id="15" dur="1" fill="hold">
                                          <p:stCondLst>
                                            <p:cond delay="0"/>
                                          </p:stCondLst>
                                        </p:cTn>
                                        <p:tgtEl>
                                          <p:spTgt spid="50180"/>
                                        </p:tgtEl>
                                        <p:attrNameLst>
                                          <p:attrName>style.visibility</p:attrName>
                                        </p:attrNameLst>
                                      </p:cBhvr>
                                      <p:to>
                                        <p:strVal val="visible"/>
                                      </p:to>
                                    </p:set>
                                    <p:animEffect transition="in" filter="wheel(4)">
                                      <p:cBhvr>
                                        <p:cTn id="16" dur="2000"/>
                                        <p:tgtEl>
                                          <p:spTgt spid="50180"/>
                                        </p:tgtEl>
                                      </p:cBhvr>
                                    </p:animEffect>
                                  </p:childTnLst>
                                </p:cTn>
                              </p:par>
                              <p:par>
                                <p:cTn id="17" presetID="21"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4)">
                                      <p:cBhvr>
                                        <p:cTn id="19" dur="2000"/>
                                        <p:tgtEl>
                                          <p:spTgt spid="13"/>
                                        </p:tgtEl>
                                      </p:cBhvr>
                                    </p:animEffect>
                                  </p:childTnLst>
                                </p:cTn>
                              </p:par>
                              <p:par>
                                <p:cTn id="20" presetID="21" presetClass="entr" presetSubtype="4"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heel(4)">
                                      <p:cBhvr>
                                        <p:cTn id="22" dur="2000"/>
                                        <p:tgtEl>
                                          <p:spTgt spid="15"/>
                                        </p:tgtEl>
                                      </p:cBhvr>
                                    </p:animEffect>
                                  </p:childTnLst>
                                </p:cTn>
                              </p:par>
                              <p:par>
                                <p:cTn id="23" presetID="21"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heel(4)">
                                      <p:cBhvr>
                                        <p:cTn id="2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5017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Box 27"/>
          <p:cNvSpPr txBox="1">
            <a:spLocks noChangeArrowheads="1"/>
          </p:cNvSpPr>
          <p:nvPr/>
        </p:nvSpPr>
        <p:spPr bwMode="auto">
          <a:xfrm>
            <a:off x="695325" y="3095625"/>
            <a:ext cx="2071688" cy="830263"/>
          </a:xfrm>
          <a:prstGeom prst="rect">
            <a:avLst/>
          </a:prstGeom>
          <a:noFill/>
          <a:ln w="9525">
            <a:noFill/>
            <a:miter lim="800000"/>
          </a:ln>
        </p:spPr>
        <p:txBody>
          <a:bodyPr>
            <a:spAutoFit/>
          </a:bodyPr>
          <a:lstStyle/>
          <a:p>
            <a:r>
              <a:rPr lang="zh-CN" altLang="en-US" sz="2400" b="1">
                <a:solidFill>
                  <a:schemeClr val="bg1"/>
                </a:solidFill>
                <a:latin typeface="微软雅黑" panose="020B0503020204020204" pitchFamily="34" charset="-122"/>
                <a:ea typeface="微软雅黑" panose="020B0503020204020204" pitchFamily="34" charset="-122"/>
              </a:rPr>
              <a:t>第一部分</a:t>
            </a:r>
          </a:p>
        </p:txBody>
      </p:sp>
      <p:grpSp>
        <p:nvGrpSpPr>
          <p:cNvPr id="25604" name="组合 28"/>
          <p:cNvGrpSpPr/>
          <p:nvPr/>
        </p:nvGrpSpPr>
        <p:grpSpPr bwMode="auto">
          <a:xfrm>
            <a:off x="289560" y="623570"/>
            <a:ext cx="8632825" cy="5124450"/>
            <a:chOff x="278969" y="635430"/>
            <a:chExt cx="8632556" cy="5123686"/>
          </a:xfrm>
        </p:grpSpPr>
        <p:sp>
          <p:nvSpPr>
            <p:cNvPr id="26" name="矩形 25"/>
            <p:cNvSpPr/>
            <p:nvPr/>
          </p:nvSpPr>
          <p:spPr>
            <a:xfrm>
              <a:off x="278969" y="1906828"/>
              <a:ext cx="8632556" cy="385228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25610" name="Picture 2" descr="C:\Users\李伟\Desktop\最拥有图片\u=1369633771,3604522813&amp;fm=26&amp;gp=0_副本.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38593" y="635430"/>
              <a:ext cx="3809881" cy="1537106"/>
            </a:xfrm>
            <a:prstGeom prst="rect">
              <a:avLst/>
            </a:prstGeom>
            <a:noFill/>
            <a:ln w="9525">
              <a:noFill/>
              <a:miter lim="800000"/>
              <a:headEnd/>
              <a:tailEnd/>
            </a:ln>
          </p:spPr>
        </p:pic>
      </p:grpSp>
      <p:sp>
        <p:nvSpPr>
          <p:cNvPr id="25605" name="Rectangle 3"/>
          <p:cNvSpPr>
            <a:spLocks noChangeArrowheads="1"/>
          </p:cNvSpPr>
          <p:nvPr/>
        </p:nvSpPr>
        <p:spPr bwMode="auto">
          <a:xfrm>
            <a:off x="601663" y="2419033"/>
            <a:ext cx="1820862" cy="2861310"/>
          </a:xfrm>
          <a:prstGeom prst="rect">
            <a:avLst/>
          </a:prstGeom>
          <a:noFill/>
          <a:ln w="9525">
            <a:noFill/>
            <a:miter lim="800000"/>
          </a:ln>
        </p:spPr>
        <p:txBody>
          <a:bodyPr anchor="ctr">
            <a:spAutoFit/>
          </a:bodyPr>
          <a:lstStyle/>
          <a:p>
            <a:pPr indent="333375">
              <a:lnSpc>
                <a:spcPct val="150000"/>
              </a:lnSpc>
            </a:pPr>
            <a:r>
              <a:rPr lang="zh-CN" sz="2400" b="1" dirty="0">
                <a:latin typeface="微软雅黑" panose="020B0503020204020204" pitchFamily="34" charset="-122"/>
                <a:ea typeface="微软雅黑" panose="020B0503020204020204" pitchFamily="34" charset="-122"/>
                <a:cs typeface="Times New Roman" panose="02020603050405020304" pitchFamily="18" charset="0"/>
              </a:rPr>
              <a:t>五岭：</a:t>
            </a:r>
            <a:endParaRPr lang="en-US" altLang="zh-CN" sz="2400" b="1" dirty="0">
              <a:latin typeface="微软雅黑" panose="020B0503020204020204" pitchFamily="34" charset="-122"/>
              <a:ea typeface="微软雅黑" panose="020B0503020204020204" pitchFamily="34" charset="-122"/>
              <a:cs typeface="Times New Roman" panose="02020603050405020304" pitchFamily="18" charset="0"/>
            </a:endParaRPr>
          </a:p>
          <a:p>
            <a:pPr indent="333375">
              <a:lnSpc>
                <a:spcPct val="150000"/>
              </a:lnSpc>
            </a:pPr>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rPr>
              <a:t> </a:t>
            </a:r>
            <a:endParaRPr lang="zh-CN" altLang="en-US" sz="2400" b="1" dirty="0">
              <a:latin typeface="微软雅黑" panose="020B0503020204020204" pitchFamily="34" charset="-122"/>
              <a:ea typeface="微软雅黑" panose="020B0503020204020204" pitchFamily="34" charset="-122"/>
              <a:cs typeface="Times New Roman" panose="02020603050405020304" pitchFamily="18" charset="0"/>
            </a:endParaRPr>
          </a:p>
          <a:p>
            <a:pPr indent="333375" eaLnBrk="0" hangingPunct="0">
              <a:lnSpc>
                <a:spcPct val="150000"/>
              </a:lnSpc>
            </a:pP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逶迤：   </a:t>
            </a:r>
            <a:endParaRPr lang="en-US" altLang="zh-CN" sz="2400" b="1" dirty="0">
              <a:latin typeface="微软雅黑" panose="020B0503020204020204" pitchFamily="34" charset="-122"/>
              <a:ea typeface="微软雅黑" panose="020B0503020204020204" pitchFamily="34" charset="-122"/>
              <a:cs typeface="Times New Roman" panose="02020603050405020304" pitchFamily="18" charset="0"/>
            </a:endParaRPr>
          </a:p>
          <a:p>
            <a:pPr indent="333375" eaLnBrk="0" hangingPunct="0">
              <a:lnSpc>
                <a:spcPct val="150000"/>
              </a:lnSpc>
            </a:pP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乌蒙：     </a:t>
            </a:r>
            <a:endParaRPr lang="en-US" altLang="zh-CN" sz="2400" b="1" dirty="0">
              <a:latin typeface="微软雅黑" panose="020B0503020204020204" pitchFamily="34" charset="-122"/>
              <a:ea typeface="微软雅黑" panose="020B0503020204020204" pitchFamily="34" charset="-122"/>
              <a:cs typeface="Times New Roman" panose="02020603050405020304" pitchFamily="18" charset="0"/>
            </a:endParaRPr>
          </a:p>
          <a:p>
            <a:pPr indent="333375" eaLnBrk="0" hangingPunct="0">
              <a:lnSpc>
                <a:spcPct val="150000"/>
              </a:lnSpc>
            </a:pP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走泥丸： </a:t>
            </a:r>
          </a:p>
        </p:txBody>
      </p:sp>
      <p:sp>
        <p:nvSpPr>
          <p:cNvPr id="30" name="矩形 29"/>
          <p:cNvSpPr>
            <a:spLocks noChangeArrowheads="1"/>
          </p:cNvSpPr>
          <p:nvPr/>
        </p:nvSpPr>
        <p:spPr bwMode="auto">
          <a:xfrm>
            <a:off x="1930400" y="2419350"/>
            <a:ext cx="6729413" cy="1198880"/>
          </a:xfrm>
          <a:prstGeom prst="rect">
            <a:avLst/>
          </a:prstGeom>
          <a:noFill/>
          <a:ln w="9525">
            <a:noFill/>
            <a:miter lim="800000"/>
          </a:ln>
        </p:spPr>
        <p:txBody>
          <a:bodyPr>
            <a:spAutoFit/>
          </a:bodyPr>
          <a:lstStyle/>
          <a:p>
            <a:pPr indent="0" eaLnBrk="1" latinLnBrk="0" hangingPunct="1">
              <a:lnSpc>
                <a:spcPct val="150000"/>
              </a:lnSpc>
            </a:pPr>
            <a:r>
              <a:rPr lang="zh-CN" altLang="zh-CN" sz="2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大庾岭，骑田岭，都庞岭，萌渚岭，越城岭</a:t>
            </a:r>
            <a:r>
              <a:rPr lang="en-US" altLang="zh-CN" sz="2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或称南岭</a:t>
            </a:r>
            <a:r>
              <a:rPr lang="en-US" altLang="zh-CN" sz="2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，横亘在江西、湖南、两广之间。 </a:t>
            </a:r>
          </a:p>
        </p:txBody>
      </p:sp>
      <p:sp>
        <p:nvSpPr>
          <p:cNvPr id="31" name="矩形 30"/>
          <p:cNvSpPr>
            <a:spLocks noChangeArrowheads="1"/>
          </p:cNvSpPr>
          <p:nvPr/>
        </p:nvSpPr>
        <p:spPr bwMode="auto">
          <a:xfrm>
            <a:off x="1930400" y="4049395"/>
            <a:ext cx="3776980" cy="645160"/>
          </a:xfrm>
          <a:prstGeom prst="rect">
            <a:avLst/>
          </a:prstGeom>
          <a:noFill/>
          <a:ln w="9525">
            <a:noFill/>
            <a:miter lim="800000"/>
          </a:ln>
        </p:spPr>
        <p:txBody>
          <a:bodyPr wrap="square">
            <a:spAutoFit/>
          </a:bodyPr>
          <a:lstStyle/>
          <a:p>
            <a:pPr>
              <a:lnSpc>
                <a:spcPct val="150000"/>
              </a:lnSpc>
            </a:pP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云贵间金沙江南岸的山脉。 </a:t>
            </a:r>
          </a:p>
        </p:txBody>
      </p:sp>
      <p:sp>
        <p:nvSpPr>
          <p:cNvPr id="2" name="文本框 1"/>
          <p:cNvSpPr txBox="1"/>
          <p:nvPr/>
        </p:nvSpPr>
        <p:spPr>
          <a:xfrm>
            <a:off x="1930400" y="3527425"/>
            <a:ext cx="4020820" cy="645160"/>
          </a:xfrm>
          <a:prstGeom prst="rect">
            <a:avLst/>
          </a:prstGeom>
          <a:noFill/>
        </p:spPr>
        <p:txBody>
          <a:bodyPr wrap="square" rtlCol="0">
            <a:spAutoFit/>
          </a:bodyPr>
          <a:lstStyle/>
          <a:p>
            <a:pPr indent="0" algn="just" eaLnBrk="0" latinLnBrk="0" hangingPunct="0">
              <a:lnSpc>
                <a:spcPct val="150000"/>
              </a:lnSpc>
            </a:pP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弯弯曲曲延续不绝的样子。</a:t>
            </a:r>
          </a:p>
        </p:txBody>
      </p:sp>
      <p:sp>
        <p:nvSpPr>
          <p:cNvPr id="3" name="文本框 2"/>
          <p:cNvSpPr txBox="1"/>
          <p:nvPr/>
        </p:nvSpPr>
        <p:spPr>
          <a:xfrm>
            <a:off x="2197735" y="4789805"/>
            <a:ext cx="3162300" cy="460375"/>
          </a:xfrm>
          <a:prstGeom prst="rect">
            <a:avLst/>
          </a:prstGeom>
          <a:noFill/>
        </p:spPr>
        <p:txBody>
          <a:bodyPr wrap="square" rtlCol="0">
            <a:spAutoFit/>
          </a:bodyPr>
          <a:lstStyle/>
          <a:p>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像小泥丸一样地滚动。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blinds(horizontal)">
                                      <p:cBhvr>
                                        <p:cTn id="7" dur="500"/>
                                        <p:tgtEl>
                                          <p:spTgt spid="2560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ppt_x"/>
                                          </p:val>
                                        </p:tav>
                                        <p:tav tm="100000">
                                          <p:val>
                                            <p:strVal val="#ppt_x"/>
                                          </p:val>
                                        </p:tav>
                                      </p:tavLst>
                                    </p:anim>
                                    <p:anim calcmode="lin" valueType="num">
                                      <p:cBhvr additive="base">
                                        <p:cTn id="2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P spid="30" grpId="0"/>
      <p:bldP spid="31" grpId="0"/>
      <p:bldP spid="2" grpId="0"/>
      <p:bldP spid="3" grpId="0"/>
    </p:bldLst>
  </p:timing>
</p:sld>
</file>

<file path=ppt/theme/theme1.xml><?xml version="1.0" encoding="utf-8"?>
<a:theme xmlns:a="http://schemas.openxmlformats.org/drawingml/2006/main" name="第一PPT模板网-WWW.1PPT.COM">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国外超酷媒体演示幻灯片_2">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charset="0"/>
          <a:buNone/>
          <a:tabLst/>
          <a:defRPr kumimoji="0" lang="zh-CN"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charset="0"/>
          <a:buNone/>
          <a:tabLst/>
          <a:defRPr kumimoji="0" lang="zh-CN" sz="1800" b="0" i="0" u="none" strike="noStrike" cap="none" normalizeH="0" baseline="0" smtClean="0">
            <a:ln>
              <a:noFill/>
            </a:ln>
            <a:solidFill>
              <a:schemeClr val="tx1"/>
            </a:solidFill>
            <a:effectLst/>
            <a:latin typeface="Arial" charset="0"/>
            <a:ea typeface="宋体" charset="-122"/>
          </a:defRPr>
        </a:defPPr>
      </a:lst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主题46</Template>
  <TotalTime>12</TotalTime>
  <Words>2872</Words>
  <Application>Microsoft Office PowerPoint</Application>
  <PresentationFormat>全屏显示(4:3)</PresentationFormat>
  <Paragraphs>148</Paragraphs>
  <Slides>28</Slides>
  <Notes>4</Notes>
  <HiddenSlides>0</HiddenSlides>
  <MMClips>0</MMClips>
  <ScaleCrop>false</ScaleCrop>
  <HeadingPairs>
    <vt:vector size="4" baseType="variant">
      <vt:variant>
        <vt:lpstr>主题</vt:lpstr>
      </vt:variant>
      <vt:variant>
        <vt:i4>2</vt:i4>
      </vt:variant>
      <vt:variant>
        <vt:lpstr>幻灯片标题</vt:lpstr>
      </vt:variant>
      <vt:variant>
        <vt:i4>28</vt:i4>
      </vt:variant>
    </vt:vector>
  </HeadingPairs>
  <TitlesOfParts>
    <vt:vector size="30" baseType="lpstr">
      <vt:lpstr>第一PPT模板网-WWW.1PPT.COM</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subject>第一PPT模板网-WWW.1PPT.COM</dc:subject>
  <dc:creator>第一PPT模板网-WWW.1PPT.COM</dc:creator>
  <cp:keywords>第一PPT模板网-WWW.1PPT.COM</cp:keywords>
  <cp:lastModifiedBy>123</cp:lastModifiedBy>
  <cp:revision>648</cp:revision>
  <dcterms:created xsi:type="dcterms:W3CDTF">2017-03-01T06:40:00Z</dcterms:created>
  <dcterms:modified xsi:type="dcterms:W3CDTF">2019-08-17T05:48:29Z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