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48" r:id="rId1"/>
  </p:sldMasterIdLst>
  <p:notesMasterIdLst>
    <p:notesMasterId r:id="rId7"/>
  </p:notesMasterIdLst>
  <p:sldIdLst>
    <p:sldId id="275" r:id="rId3"/>
    <p:sldId id="257" r:id="rId4"/>
    <p:sldId id="258" r:id="rId5"/>
    <p:sldId id="306" r:id="rId6"/>
    <p:sldId id="277" r:id="rId8"/>
    <p:sldId id="279" r:id="rId9"/>
    <p:sldId id="282" r:id="rId10"/>
    <p:sldId id="307" r:id="rId11"/>
    <p:sldId id="311" r:id="rId12"/>
    <p:sldId id="312" r:id="rId13"/>
    <p:sldId id="293" r:id="rId14"/>
    <p:sldId id="294" r:id="rId15"/>
    <p:sldId id="308" r:id="rId16"/>
    <p:sldId id="310" r:id="rId17"/>
    <p:sldId id="305" r:id="rId18"/>
  </p:sldIdLst>
  <p:sldSz cx="9144000" cy="6858000" type="screen4x3"/>
  <p:notesSz cx="6858000" cy="9144000"/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幼圆" pitchFamily="49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幼圆" pitchFamily="49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幼圆" pitchFamily="49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幼圆" pitchFamily="49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幼圆" pitchFamily="49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幼圆" pitchFamily="49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幼圆" pitchFamily="49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幼圆" pitchFamily="49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幼圆" pitchFamily="49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5674" autoAdjust="0"/>
  </p:normalViewPr>
  <p:slideViewPr>
    <p:cSldViewPr snapToGrid="0">
      <p:cViewPr varScale="1">
        <p:scale>
          <a:sx n="107" d="100"/>
          <a:sy n="107" d="100"/>
        </p:scale>
        <p:origin x="-84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4" d="100"/>
        <a:sy n="124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20" Type="http://schemas.openxmlformats.org/officeDocument/2006/relationships/viewProps" Target="viewProps.xml"/><Relationship Id="rId2" Type="http://schemas.openxmlformats.org/officeDocument/2006/relationships/theme" Target="theme/theme1.xml"/><Relationship Id="rId19" Type="http://schemas.openxmlformats.org/officeDocument/2006/relationships/presProps" Target="presProps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89A51E7D-77A2-4CB5-8BB6-071753603ED6}" type="datetimeFigureOut">
              <a:rPr lang="zh-CN" altLang="en-US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 smtClean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noProof="0" smtClean="0"/>
              <a:t>单击此处编辑母版文本样式</a:t>
            </a:r>
            <a:endParaRPr lang="zh-CN" altLang="en-US" noProof="0" smtClean="0"/>
          </a:p>
          <a:p>
            <a:pPr lvl="1"/>
            <a:r>
              <a:rPr lang="zh-CN" altLang="en-US" noProof="0" smtClean="0"/>
              <a:t>第二级</a:t>
            </a:r>
            <a:endParaRPr lang="zh-CN" altLang="en-US" noProof="0" smtClean="0"/>
          </a:p>
          <a:p>
            <a:pPr lvl="2"/>
            <a:r>
              <a:rPr lang="zh-CN" altLang="en-US" noProof="0" smtClean="0"/>
              <a:t>第三级</a:t>
            </a:r>
            <a:endParaRPr lang="zh-CN" altLang="en-US" noProof="0" smtClean="0"/>
          </a:p>
          <a:p>
            <a:pPr lvl="3"/>
            <a:r>
              <a:rPr lang="zh-CN" altLang="en-US" noProof="0" smtClean="0"/>
              <a:t>第四级</a:t>
            </a:r>
            <a:endParaRPr lang="zh-CN" altLang="en-US" noProof="0" smtClean="0"/>
          </a:p>
          <a:p>
            <a:pPr lvl="4"/>
            <a:r>
              <a:rPr lang="zh-CN" altLang="en-US" noProof="0" smtClean="0"/>
              <a:t>第五级</a:t>
            </a:r>
            <a:endParaRPr lang="zh-CN" altLang="en-US" noProof="0" smtClean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>
            <a:lvl1pPr algn="r">
              <a:defRPr sz="1200"/>
            </a:lvl1pPr>
          </a:lstStyle>
          <a:p>
            <a:fld id="{06B71429-9E54-463A-8A1B-075B8FFE50CB}" type="slidenum">
              <a:rPr lang="zh-CN" altLang="en-US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9" Type="http://schemas.openxmlformats.org/officeDocument/2006/relationships/hyperlink" Target="http://www.1ppt.com/word/" TargetMode="External"/><Relationship Id="rId8" Type="http://schemas.openxmlformats.org/officeDocument/2006/relationships/hyperlink" Target="http://www.1ppt.com/powerpoint/" TargetMode="External"/><Relationship Id="rId7" Type="http://schemas.openxmlformats.org/officeDocument/2006/relationships/hyperlink" Target="http://www.1ppt.com/xiazai/" TargetMode="External"/><Relationship Id="rId6" Type="http://schemas.openxmlformats.org/officeDocument/2006/relationships/hyperlink" Target="http://www.1ppt.com/tubiao/" TargetMode="External"/><Relationship Id="rId5" Type="http://schemas.openxmlformats.org/officeDocument/2006/relationships/hyperlink" Target="http://www.1ppt.com/beijing/" TargetMode="External"/><Relationship Id="rId4" Type="http://schemas.openxmlformats.org/officeDocument/2006/relationships/hyperlink" Target="http://www.1ppt.com/sucai/" TargetMode="External"/><Relationship Id="rId3" Type="http://schemas.openxmlformats.org/officeDocument/2006/relationships/hyperlink" Target="http://www.1ppt.com/moban/" TargetMode="External"/><Relationship Id="rId24" Type="http://schemas.openxmlformats.org/officeDocument/2006/relationships/hyperlink" Target="http://www.1ppt.com/kejian/lishi/" TargetMode="External"/><Relationship Id="rId23" Type="http://schemas.openxmlformats.org/officeDocument/2006/relationships/hyperlink" Target="http://www.1ppt.com/kejian/dili/" TargetMode="External"/><Relationship Id="rId22" Type="http://schemas.openxmlformats.org/officeDocument/2006/relationships/hyperlink" Target="http://www.1ppt.com/kejian/shengwu/" TargetMode="External"/><Relationship Id="rId21" Type="http://schemas.openxmlformats.org/officeDocument/2006/relationships/hyperlink" Target="http://www.1ppt.com/kejian/huaxue/" TargetMode="External"/><Relationship Id="rId20" Type="http://schemas.openxmlformats.org/officeDocument/2006/relationships/hyperlink" Target="http://www.1ppt.com/kejian/wuli/" TargetMode="External"/><Relationship Id="rId2" Type="http://schemas.openxmlformats.org/officeDocument/2006/relationships/notesMaster" Target="../notesMasters/notesMaster1.xml"/><Relationship Id="rId19" Type="http://schemas.openxmlformats.org/officeDocument/2006/relationships/hyperlink" Target="http://www.1ppt.com/kejian/kexue/" TargetMode="External"/><Relationship Id="rId18" Type="http://schemas.openxmlformats.org/officeDocument/2006/relationships/hyperlink" Target="http://www.1ppt.com/kejian/meishu/" TargetMode="External"/><Relationship Id="rId17" Type="http://schemas.openxmlformats.org/officeDocument/2006/relationships/hyperlink" Target="http://www.1ppt.com/kejian/yingyu/" TargetMode="External"/><Relationship Id="rId16" Type="http://schemas.openxmlformats.org/officeDocument/2006/relationships/hyperlink" Target="http://www.1ppt.com/kejian/shuxue/" TargetMode="External"/><Relationship Id="rId15" Type="http://schemas.openxmlformats.org/officeDocument/2006/relationships/hyperlink" Target="http://www.1ppt.com/kejian/yuwen/" TargetMode="External"/><Relationship Id="rId14" Type="http://schemas.openxmlformats.org/officeDocument/2006/relationships/hyperlink" Target="http://www.1ppt.com/kejian/" TargetMode="External"/><Relationship Id="rId13" Type="http://schemas.openxmlformats.org/officeDocument/2006/relationships/hyperlink" Target="http://www.1ppt.com/jianli/" TargetMode="External"/><Relationship Id="rId12" Type="http://schemas.openxmlformats.org/officeDocument/2006/relationships/hyperlink" Target="http://www.1ppt.com/jiaoan/" TargetMode="External"/><Relationship Id="rId11" Type="http://schemas.openxmlformats.org/officeDocument/2006/relationships/hyperlink" Target="http://www.1ppt.com/shiti/" TargetMode="External"/><Relationship Id="rId10" Type="http://schemas.openxmlformats.org/officeDocument/2006/relationships/hyperlink" Target="http://www.1ppt.com/excel/" TargetMode="External"/><Relationship Id="rId1" Type="http://schemas.openxmlformats.org/officeDocument/2006/relationships/slide" Target="../slides/slide4.xml"/></Relationships>
</file>

<file path=ppt/notesSlides/_rels/notesSlide2.xml.rels><?xml version="1.0" encoding="UTF-8" standalone="yes"?>
<Relationships xmlns="http://schemas.openxmlformats.org/package/2006/relationships"><Relationship Id="rId9" Type="http://schemas.openxmlformats.org/officeDocument/2006/relationships/hyperlink" Target="http://www.1ppt.com/word/" TargetMode="External"/><Relationship Id="rId8" Type="http://schemas.openxmlformats.org/officeDocument/2006/relationships/hyperlink" Target="http://www.1ppt.com/powerpoint/" TargetMode="External"/><Relationship Id="rId7" Type="http://schemas.openxmlformats.org/officeDocument/2006/relationships/hyperlink" Target="http://www.1ppt.com/xiazai/" TargetMode="External"/><Relationship Id="rId6" Type="http://schemas.openxmlformats.org/officeDocument/2006/relationships/hyperlink" Target="http://www.1ppt.com/tubiao/" TargetMode="External"/><Relationship Id="rId5" Type="http://schemas.openxmlformats.org/officeDocument/2006/relationships/hyperlink" Target="http://www.1ppt.com/beijing/" TargetMode="External"/><Relationship Id="rId4" Type="http://schemas.openxmlformats.org/officeDocument/2006/relationships/hyperlink" Target="http://www.1ppt.com/sucai/" TargetMode="External"/><Relationship Id="rId3" Type="http://schemas.openxmlformats.org/officeDocument/2006/relationships/hyperlink" Target="http://www.1ppt.com/moban/" TargetMode="External"/><Relationship Id="rId24" Type="http://schemas.openxmlformats.org/officeDocument/2006/relationships/hyperlink" Target="http://www.1ppt.com/kejian/lishi/" TargetMode="External"/><Relationship Id="rId23" Type="http://schemas.openxmlformats.org/officeDocument/2006/relationships/hyperlink" Target="http://www.1ppt.com/kejian/dili/" TargetMode="External"/><Relationship Id="rId22" Type="http://schemas.openxmlformats.org/officeDocument/2006/relationships/hyperlink" Target="http://www.1ppt.com/kejian/shengwu/" TargetMode="External"/><Relationship Id="rId21" Type="http://schemas.openxmlformats.org/officeDocument/2006/relationships/hyperlink" Target="http://www.1ppt.com/kejian/huaxue/" TargetMode="External"/><Relationship Id="rId20" Type="http://schemas.openxmlformats.org/officeDocument/2006/relationships/hyperlink" Target="http://www.1ppt.com/kejian/wuli/" TargetMode="External"/><Relationship Id="rId2" Type="http://schemas.openxmlformats.org/officeDocument/2006/relationships/notesMaster" Target="../notesMasters/notesMaster1.xml"/><Relationship Id="rId19" Type="http://schemas.openxmlformats.org/officeDocument/2006/relationships/hyperlink" Target="http://www.1ppt.com/kejian/kexue/" TargetMode="External"/><Relationship Id="rId18" Type="http://schemas.openxmlformats.org/officeDocument/2006/relationships/hyperlink" Target="http://www.1ppt.com/kejian/meishu/" TargetMode="External"/><Relationship Id="rId17" Type="http://schemas.openxmlformats.org/officeDocument/2006/relationships/hyperlink" Target="http://www.1ppt.com/kejian/yingyu/" TargetMode="External"/><Relationship Id="rId16" Type="http://schemas.openxmlformats.org/officeDocument/2006/relationships/hyperlink" Target="http://www.1ppt.com/kejian/shuxue/" TargetMode="External"/><Relationship Id="rId15" Type="http://schemas.openxmlformats.org/officeDocument/2006/relationships/hyperlink" Target="http://www.1ppt.com/kejian/yuwen/" TargetMode="External"/><Relationship Id="rId14" Type="http://schemas.openxmlformats.org/officeDocument/2006/relationships/hyperlink" Target="http://www.1ppt.com/kejian/" TargetMode="External"/><Relationship Id="rId13" Type="http://schemas.openxmlformats.org/officeDocument/2006/relationships/hyperlink" Target="http://www.1ppt.com/jianli/" TargetMode="External"/><Relationship Id="rId12" Type="http://schemas.openxmlformats.org/officeDocument/2006/relationships/hyperlink" Target="http://www.1ppt.com/jiaoan/" TargetMode="External"/><Relationship Id="rId11" Type="http://schemas.openxmlformats.org/officeDocument/2006/relationships/hyperlink" Target="http://www.1ppt.com/shiti/" TargetMode="External"/><Relationship Id="rId10" Type="http://schemas.openxmlformats.org/officeDocument/2006/relationships/hyperlink" Target="http://www.1ppt.com/excel/" TargetMode="External"/><Relationship Id="rId1" Type="http://schemas.openxmlformats.org/officeDocument/2006/relationships/slide" Target="../slides/slide5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PPT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模板：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3"/>
              </a:rPr>
              <a:t>www.1ppt.com/moban/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            PPT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素材：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4"/>
              </a:rPr>
              <a:t>www.1ppt.com/sucai/</a:t>
            </a:r>
            <a:endParaRPr lang="en-US" altLang="zh-CN" sz="1200" dirty="0" smtClean="0">
              <a:solidFill>
                <a:srgbClr val="EEECE1">
                  <a:lumMod val="25000"/>
                </a:srgbClr>
              </a:solidFill>
            </a:endParaRPr>
          </a:p>
          <a:p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PPT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背景：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5"/>
              </a:rPr>
              <a:t>www.1ppt.com/beijing/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             PPT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图表：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6"/>
              </a:rPr>
              <a:t>www.1ppt.com/tubiao/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</a:t>
            </a:r>
            <a:endParaRPr lang="en-US" altLang="zh-CN" sz="1200" dirty="0" smtClean="0">
              <a:solidFill>
                <a:srgbClr val="EEECE1">
                  <a:lumMod val="25000"/>
                </a:srgbClr>
              </a:solidFill>
            </a:endParaRPr>
          </a:p>
          <a:p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PPT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下载：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7"/>
              </a:rPr>
              <a:t>www.1ppt.com/xiazai/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               PPT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教程： 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8"/>
              </a:rPr>
              <a:t>www.1ppt.com/powerpoint/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</a:t>
            </a:r>
            <a:endParaRPr lang="en-US" altLang="zh-CN" sz="1200" dirty="0" smtClean="0">
              <a:solidFill>
                <a:srgbClr val="EEECE1">
                  <a:lumMod val="25000"/>
                </a:srgbClr>
              </a:solidFill>
            </a:endParaRPr>
          </a:p>
          <a:p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Word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模板：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9"/>
              </a:rPr>
              <a:t>www.1ppt.com/word/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              Excel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模板：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10"/>
              </a:rPr>
              <a:t>www.1ppt.com/excel/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        </a:t>
            </a:r>
            <a:endParaRPr lang="en-US" altLang="zh-CN" sz="1200" dirty="0" smtClean="0">
              <a:solidFill>
                <a:srgbClr val="EEECE1">
                  <a:lumMod val="25000"/>
                </a:srgbClr>
              </a:solidFill>
            </a:endParaRPr>
          </a:p>
          <a:p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试卷下载：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11"/>
              </a:rPr>
              <a:t>www.1ppt.com/shiti/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              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教案下载：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12"/>
              </a:rPr>
              <a:t>www.1ppt.com/jiaoan/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         </a:t>
            </a:r>
            <a:endParaRPr lang="en-US" altLang="zh-CN" sz="1200" dirty="0" smtClean="0">
              <a:solidFill>
                <a:srgbClr val="EEECE1">
                  <a:lumMod val="25000"/>
                </a:srgbClr>
              </a:solidFill>
            </a:endParaRPr>
          </a:p>
          <a:p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个人简历：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13"/>
              </a:rPr>
              <a:t>www.1ppt.com/jianli/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              PPT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14"/>
              </a:rPr>
              <a:t>www.1ppt.com/kejian/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</a:t>
            </a:r>
            <a:endParaRPr lang="en-US" altLang="zh-CN" sz="1200" dirty="0" smtClean="0">
              <a:solidFill>
                <a:srgbClr val="EEECE1">
                  <a:lumMod val="25000"/>
                </a:srgbClr>
              </a:solidFill>
            </a:endParaRPr>
          </a:p>
          <a:p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语文课件：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15"/>
              </a:rPr>
              <a:t>www.1ppt.com/kejian/yuwen/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数学课件：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16"/>
              </a:rPr>
              <a:t>www.1ppt.com/kejian/shuxue/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</a:t>
            </a:r>
            <a:endParaRPr lang="en-US" altLang="zh-CN" sz="1200" dirty="0" smtClean="0">
              <a:solidFill>
                <a:srgbClr val="EEECE1">
                  <a:lumMod val="25000"/>
                </a:srgbClr>
              </a:solidFill>
            </a:endParaRPr>
          </a:p>
          <a:p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英语课件：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17"/>
              </a:rPr>
              <a:t>www.1ppt.com/kejian/yingyu/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美术课件：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18"/>
              </a:rPr>
              <a:t>www.1ppt.com/kejian/meishu/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</a:t>
            </a:r>
            <a:endParaRPr lang="en-US" altLang="zh-CN" sz="1200" dirty="0" smtClean="0">
              <a:solidFill>
                <a:srgbClr val="EEECE1">
                  <a:lumMod val="25000"/>
                </a:srgbClr>
              </a:solidFill>
            </a:endParaRPr>
          </a:p>
          <a:p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科学课件：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19"/>
              </a:rPr>
              <a:t>www.1ppt.com/kejian/kexue/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物理课件：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20"/>
              </a:rPr>
              <a:t>www.1ppt.com/kejian/wuli/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</a:t>
            </a:r>
            <a:endParaRPr lang="en-US" altLang="zh-CN" sz="1200" dirty="0" smtClean="0">
              <a:solidFill>
                <a:srgbClr val="EEECE1">
                  <a:lumMod val="25000"/>
                </a:srgbClr>
              </a:solidFill>
            </a:endParaRPr>
          </a:p>
          <a:p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化学课件：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21"/>
              </a:rPr>
              <a:t>www.1ppt.com/kejian/huaxue/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生物课件：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22"/>
              </a:rPr>
              <a:t>www.1ppt.com/kejian/shengwu/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</a:t>
            </a:r>
            <a:endParaRPr lang="en-US" altLang="zh-CN" sz="1200" dirty="0" smtClean="0">
              <a:solidFill>
                <a:srgbClr val="EEECE1">
                  <a:lumMod val="25000"/>
                </a:srgbClr>
              </a:solidFill>
            </a:endParaRPr>
          </a:p>
          <a:p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地理课件：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23"/>
              </a:rPr>
              <a:t>www.1ppt.com/kejian/dili/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    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历史课件：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24"/>
              </a:rPr>
              <a:t>www.1ppt.com/kejian/lishi/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</a:t>
            </a:r>
            <a:endParaRPr lang="en-US" altLang="zh-CN" sz="1200" dirty="0" smtClean="0">
              <a:solidFill>
                <a:srgbClr val="EEECE1">
                  <a:lumMod val="25000"/>
                </a:srgbClr>
              </a:solidFill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B71429-9E54-463A-8A1B-075B8FFE50C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PPT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模板：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3"/>
              </a:rPr>
              <a:t>www.1ppt.com/moban/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            PPT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素材：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4"/>
              </a:rPr>
              <a:t>www.1ppt.com/sucai/</a:t>
            </a:r>
            <a:endParaRPr lang="en-US" altLang="zh-CN" sz="1200" dirty="0" smtClean="0">
              <a:solidFill>
                <a:srgbClr val="EEECE1">
                  <a:lumMod val="25000"/>
                </a:srgbClr>
              </a:solidFill>
            </a:endParaRPr>
          </a:p>
          <a:p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PPT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背景：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5"/>
              </a:rPr>
              <a:t>www.1ppt.com/beijing/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             PPT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图表：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6"/>
              </a:rPr>
              <a:t>www.1ppt.com/tubiao/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</a:t>
            </a:r>
            <a:endParaRPr lang="en-US" altLang="zh-CN" sz="1200" dirty="0" smtClean="0">
              <a:solidFill>
                <a:srgbClr val="EEECE1">
                  <a:lumMod val="25000"/>
                </a:srgbClr>
              </a:solidFill>
            </a:endParaRPr>
          </a:p>
          <a:p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PPT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下载：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7"/>
              </a:rPr>
              <a:t>www.1ppt.com/xiazai/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               PPT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教程： 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8"/>
              </a:rPr>
              <a:t>www.1ppt.com/powerpoint/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</a:t>
            </a:r>
            <a:endParaRPr lang="en-US" altLang="zh-CN" sz="1200" dirty="0" smtClean="0">
              <a:solidFill>
                <a:srgbClr val="EEECE1">
                  <a:lumMod val="25000"/>
                </a:srgbClr>
              </a:solidFill>
            </a:endParaRPr>
          </a:p>
          <a:p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Word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模板：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9"/>
              </a:rPr>
              <a:t>www.1ppt.com/word/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              Excel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模板：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10"/>
              </a:rPr>
              <a:t>www.1ppt.com/excel/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        </a:t>
            </a:r>
            <a:endParaRPr lang="en-US" altLang="zh-CN" sz="1200" dirty="0" smtClean="0">
              <a:solidFill>
                <a:srgbClr val="EEECE1">
                  <a:lumMod val="25000"/>
                </a:srgbClr>
              </a:solidFill>
            </a:endParaRPr>
          </a:p>
          <a:p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试卷下载：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11"/>
              </a:rPr>
              <a:t>www.1ppt.com/shiti/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              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教案下载：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12"/>
              </a:rPr>
              <a:t>www.1ppt.com/jiaoan/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         </a:t>
            </a:r>
            <a:endParaRPr lang="en-US" altLang="zh-CN" sz="1200" dirty="0" smtClean="0">
              <a:solidFill>
                <a:srgbClr val="EEECE1">
                  <a:lumMod val="25000"/>
                </a:srgbClr>
              </a:solidFill>
            </a:endParaRPr>
          </a:p>
          <a:p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个人简历：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13"/>
              </a:rPr>
              <a:t>www.1ppt.com/jianli/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              PPT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14"/>
              </a:rPr>
              <a:t>www.1ppt.com/kejian/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</a:t>
            </a:r>
            <a:endParaRPr lang="en-US" altLang="zh-CN" sz="1200" dirty="0" smtClean="0">
              <a:solidFill>
                <a:srgbClr val="EEECE1">
                  <a:lumMod val="25000"/>
                </a:srgbClr>
              </a:solidFill>
            </a:endParaRPr>
          </a:p>
          <a:p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语文课件：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15"/>
              </a:rPr>
              <a:t>www.1ppt.com/kejian/yuwen/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数学课件：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16"/>
              </a:rPr>
              <a:t>www.1ppt.com/kejian/shuxue/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</a:t>
            </a:r>
            <a:endParaRPr lang="en-US" altLang="zh-CN" sz="1200" dirty="0" smtClean="0">
              <a:solidFill>
                <a:srgbClr val="EEECE1">
                  <a:lumMod val="25000"/>
                </a:srgbClr>
              </a:solidFill>
            </a:endParaRPr>
          </a:p>
          <a:p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英语课件：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17"/>
              </a:rPr>
              <a:t>www.1ppt.com/kejian/yingyu/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美术课件：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18"/>
              </a:rPr>
              <a:t>www.1ppt.com/kejian/meishu/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</a:t>
            </a:r>
            <a:endParaRPr lang="en-US" altLang="zh-CN" sz="1200" dirty="0" smtClean="0">
              <a:solidFill>
                <a:srgbClr val="EEECE1">
                  <a:lumMod val="25000"/>
                </a:srgbClr>
              </a:solidFill>
            </a:endParaRPr>
          </a:p>
          <a:p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科学课件：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19"/>
              </a:rPr>
              <a:t>www.1ppt.com/kejian/kexue/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物理课件：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20"/>
              </a:rPr>
              <a:t>www.1ppt.com/kejian/wuli/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</a:t>
            </a:r>
            <a:endParaRPr lang="en-US" altLang="zh-CN" sz="1200" dirty="0" smtClean="0">
              <a:solidFill>
                <a:srgbClr val="EEECE1">
                  <a:lumMod val="25000"/>
                </a:srgbClr>
              </a:solidFill>
            </a:endParaRPr>
          </a:p>
          <a:p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化学课件：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21"/>
              </a:rPr>
              <a:t>www.1ppt.com/kejian/huaxue/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生物课件：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22"/>
              </a:rPr>
              <a:t>www.1ppt.com/kejian/shengwu/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</a:t>
            </a:r>
            <a:endParaRPr lang="en-US" altLang="zh-CN" sz="1200" dirty="0" smtClean="0">
              <a:solidFill>
                <a:srgbClr val="EEECE1">
                  <a:lumMod val="25000"/>
                </a:srgbClr>
              </a:solidFill>
            </a:endParaRPr>
          </a:p>
          <a:p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地理课件：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23"/>
              </a:rPr>
              <a:t>www.1ppt.com/kejian/dili/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    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历史课件：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24"/>
              </a:rPr>
              <a:t>www.1ppt.com/kejian/lishi/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</a:t>
            </a:r>
            <a:endParaRPr lang="en-US" altLang="zh-CN" sz="1200" dirty="0" smtClean="0">
              <a:solidFill>
                <a:srgbClr val="EEECE1">
                  <a:lumMod val="25000"/>
                </a:srgbClr>
              </a:solidFill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B71429-9E54-463A-8A1B-075B8FFE50C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B71429-9E54-463A-8A1B-075B8FFE50C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4A52EED-A8FB-41B4-82C2-092D7DCC90EC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8E9F5-8BAB-4FDC-938D-CF0C4AF8FC8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4A52EED-A8FB-41B4-82C2-092D7DCC90EC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8E9F5-8BAB-4FDC-938D-CF0C4AF8FC8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4A52EED-A8FB-41B4-82C2-092D7DCC90EC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8E9F5-8BAB-4FDC-938D-CF0C4AF8FC8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 rot="13450455">
            <a:off x="8278708" y="5341988"/>
            <a:ext cx="496115" cy="1681192"/>
            <a:chOff x="11762339" y="3746221"/>
            <a:chExt cx="406107" cy="1155987"/>
          </a:xfrm>
        </p:grpSpPr>
        <p:sp>
          <p:nvSpPr>
            <p:cNvPr id="3" name="Freeform 16"/>
            <p:cNvSpPr/>
            <p:nvPr userDrawn="1"/>
          </p:nvSpPr>
          <p:spPr bwMode="auto">
            <a:xfrm flipV="1">
              <a:off x="11767353" y="3746221"/>
              <a:ext cx="396080" cy="564858"/>
            </a:xfrm>
            <a:custGeom>
              <a:avLst/>
              <a:gdLst>
                <a:gd name="T0" fmla="*/ 284 w 758"/>
                <a:gd name="T1" fmla="*/ 1081 h 1081"/>
                <a:gd name="T2" fmla="*/ 758 w 758"/>
                <a:gd name="T3" fmla="*/ 0 h 1081"/>
                <a:gd name="T4" fmla="*/ 0 w 758"/>
                <a:gd name="T5" fmla="*/ 288 h 1081"/>
                <a:gd name="T6" fmla="*/ 284 w 758"/>
                <a:gd name="T7" fmla="*/ 1081 h 10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8" h="1081">
                  <a:moveTo>
                    <a:pt x="284" y="1081"/>
                  </a:moveTo>
                  <a:lnTo>
                    <a:pt x="758" y="0"/>
                  </a:lnTo>
                  <a:lnTo>
                    <a:pt x="0" y="288"/>
                  </a:lnTo>
                  <a:lnTo>
                    <a:pt x="284" y="1081"/>
                  </a:lnTo>
                  <a:close/>
                </a:path>
              </a:pathLst>
            </a:custGeom>
            <a:solidFill>
              <a:srgbClr val="31909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>
              <a:defPPr>
                <a:defRPr lang="zh-CN"/>
              </a:defPPr>
              <a:lvl1pPr marL="0" algn="l" defTabSz="685800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400"/>
            </a:p>
          </p:txBody>
        </p:sp>
        <p:sp>
          <p:nvSpPr>
            <p:cNvPr id="4" name="Freeform 30"/>
            <p:cNvSpPr/>
            <p:nvPr userDrawn="1"/>
          </p:nvSpPr>
          <p:spPr bwMode="auto">
            <a:xfrm rot="15296182">
              <a:off x="11830602" y="4196908"/>
              <a:ext cx="275725" cy="329602"/>
            </a:xfrm>
            <a:custGeom>
              <a:avLst/>
              <a:gdLst>
                <a:gd name="T0" fmla="*/ 0 w 261"/>
                <a:gd name="T1" fmla="*/ 0 h 312"/>
                <a:gd name="T2" fmla="*/ 119 w 261"/>
                <a:gd name="T3" fmla="*/ 312 h 312"/>
                <a:gd name="T4" fmla="*/ 119 w 261"/>
                <a:gd name="T5" fmla="*/ 312 h 312"/>
                <a:gd name="T6" fmla="*/ 261 w 261"/>
                <a:gd name="T7" fmla="*/ 0 h 312"/>
                <a:gd name="T8" fmla="*/ 0 w 261"/>
                <a:gd name="T9" fmla="*/ 0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1" h="312">
                  <a:moveTo>
                    <a:pt x="0" y="0"/>
                  </a:moveTo>
                  <a:lnTo>
                    <a:pt x="119" y="312"/>
                  </a:lnTo>
                  <a:lnTo>
                    <a:pt x="119" y="312"/>
                  </a:lnTo>
                  <a:lnTo>
                    <a:pt x="26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0BF0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>
              <a:defPPr>
                <a:defRPr lang="zh-CN"/>
              </a:defPPr>
              <a:lvl1pPr marL="0" algn="l" defTabSz="685800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400"/>
            </a:p>
          </p:txBody>
        </p:sp>
        <p:sp>
          <p:nvSpPr>
            <p:cNvPr id="5" name="Freeform 12"/>
            <p:cNvSpPr/>
            <p:nvPr userDrawn="1"/>
          </p:nvSpPr>
          <p:spPr bwMode="auto">
            <a:xfrm rot="7160246">
              <a:off x="11692179" y="4425941"/>
              <a:ext cx="546427" cy="406107"/>
            </a:xfrm>
            <a:custGeom>
              <a:avLst/>
              <a:gdLst>
                <a:gd name="T0" fmla="*/ 782 w 1067"/>
                <a:gd name="T1" fmla="*/ 0 h 793"/>
                <a:gd name="T2" fmla="*/ 0 w 1067"/>
                <a:gd name="T3" fmla="*/ 288 h 793"/>
                <a:gd name="T4" fmla="*/ 1067 w 1067"/>
                <a:gd name="T5" fmla="*/ 793 h 793"/>
                <a:gd name="T6" fmla="*/ 782 w 1067"/>
                <a:gd name="T7" fmla="*/ 0 h 7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67" h="793">
                  <a:moveTo>
                    <a:pt x="782" y="0"/>
                  </a:moveTo>
                  <a:lnTo>
                    <a:pt x="0" y="288"/>
                  </a:lnTo>
                  <a:lnTo>
                    <a:pt x="1067" y="793"/>
                  </a:lnTo>
                  <a:lnTo>
                    <a:pt x="782" y="0"/>
                  </a:lnTo>
                  <a:close/>
                </a:path>
              </a:pathLst>
            </a:custGeom>
            <a:solidFill>
              <a:srgbClr val="FDB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>
              <a:defPPr>
                <a:defRPr lang="zh-CN"/>
              </a:defPPr>
              <a:lvl1pPr marL="0" algn="l" defTabSz="685800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400"/>
            </a:p>
          </p:txBody>
        </p:sp>
      </p:grpSp>
      <p:grpSp>
        <p:nvGrpSpPr>
          <p:cNvPr id="6" name="组合 5"/>
          <p:cNvGrpSpPr/>
          <p:nvPr/>
        </p:nvGrpSpPr>
        <p:grpSpPr>
          <a:xfrm rot="2731254">
            <a:off x="296890" y="38826"/>
            <a:ext cx="566183" cy="1208734"/>
            <a:chOff x="4454660" y="3810474"/>
            <a:chExt cx="406107" cy="1155987"/>
          </a:xfrm>
        </p:grpSpPr>
        <p:sp>
          <p:nvSpPr>
            <p:cNvPr id="7" name="Freeform 16"/>
            <p:cNvSpPr/>
            <p:nvPr userDrawn="1"/>
          </p:nvSpPr>
          <p:spPr bwMode="auto">
            <a:xfrm flipV="1">
              <a:off x="4459674" y="3810474"/>
              <a:ext cx="396080" cy="564858"/>
            </a:xfrm>
            <a:custGeom>
              <a:avLst/>
              <a:gdLst>
                <a:gd name="T0" fmla="*/ 284 w 758"/>
                <a:gd name="T1" fmla="*/ 1081 h 1081"/>
                <a:gd name="T2" fmla="*/ 758 w 758"/>
                <a:gd name="T3" fmla="*/ 0 h 1081"/>
                <a:gd name="T4" fmla="*/ 0 w 758"/>
                <a:gd name="T5" fmla="*/ 288 h 1081"/>
                <a:gd name="T6" fmla="*/ 284 w 758"/>
                <a:gd name="T7" fmla="*/ 1081 h 10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8" h="1081">
                  <a:moveTo>
                    <a:pt x="284" y="1081"/>
                  </a:moveTo>
                  <a:lnTo>
                    <a:pt x="758" y="0"/>
                  </a:lnTo>
                  <a:lnTo>
                    <a:pt x="0" y="288"/>
                  </a:lnTo>
                  <a:lnTo>
                    <a:pt x="284" y="1081"/>
                  </a:lnTo>
                  <a:close/>
                </a:path>
              </a:pathLst>
            </a:custGeom>
            <a:solidFill>
              <a:srgbClr val="31909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>
              <a:defPPr>
                <a:defRPr lang="zh-CN"/>
              </a:defPPr>
              <a:lvl1pPr marL="0" algn="l" defTabSz="685800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400"/>
            </a:p>
          </p:txBody>
        </p:sp>
        <p:sp>
          <p:nvSpPr>
            <p:cNvPr id="8" name="Freeform 30"/>
            <p:cNvSpPr/>
            <p:nvPr userDrawn="1"/>
          </p:nvSpPr>
          <p:spPr bwMode="auto">
            <a:xfrm rot="15296182">
              <a:off x="4522923" y="4261161"/>
              <a:ext cx="275725" cy="329602"/>
            </a:xfrm>
            <a:custGeom>
              <a:avLst/>
              <a:gdLst>
                <a:gd name="T0" fmla="*/ 0 w 261"/>
                <a:gd name="T1" fmla="*/ 0 h 312"/>
                <a:gd name="T2" fmla="*/ 119 w 261"/>
                <a:gd name="T3" fmla="*/ 312 h 312"/>
                <a:gd name="T4" fmla="*/ 119 w 261"/>
                <a:gd name="T5" fmla="*/ 312 h 312"/>
                <a:gd name="T6" fmla="*/ 261 w 261"/>
                <a:gd name="T7" fmla="*/ 0 h 312"/>
                <a:gd name="T8" fmla="*/ 0 w 261"/>
                <a:gd name="T9" fmla="*/ 0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1" h="312">
                  <a:moveTo>
                    <a:pt x="0" y="0"/>
                  </a:moveTo>
                  <a:lnTo>
                    <a:pt x="119" y="312"/>
                  </a:lnTo>
                  <a:lnTo>
                    <a:pt x="119" y="312"/>
                  </a:lnTo>
                  <a:lnTo>
                    <a:pt x="26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0BF0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>
              <a:defPPr>
                <a:defRPr lang="zh-CN"/>
              </a:defPPr>
              <a:lvl1pPr marL="0" algn="l" defTabSz="685800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400"/>
            </a:p>
          </p:txBody>
        </p:sp>
        <p:sp>
          <p:nvSpPr>
            <p:cNvPr id="9" name="Freeform 12"/>
            <p:cNvSpPr/>
            <p:nvPr userDrawn="1"/>
          </p:nvSpPr>
          <p:spPr bwMode="auto">
            <a:xfrm rot="7160246">
              <a:off x="4384500" y="4490194"/>
              <a:ext cx="546427" cy="406107"/>
            </a:xfrm>
            <a:custGeom>
              <a:avLst/>
              <a:gdLst>
                <a:gd name="T0" fmla="*/ 782 w 1067"/>
                <a:gd name="T1" fmla="*/ 0 h 793"/>
                <a:gd name="T2" fmla="*/ 0 w 1067"/>
                <a:gd name="T3" fmla="*/ 288 h 793"/>
                <a:gd name="T4" fmla="*/ 1067 w 1067"/>
                <a:gd name="T5" fmla="*/ 793 h 793"/>
                <a:gd name="T6" fmla="*/ 782 w 1067"/>
                <a:gd name="T7" fmla="*/ 0 h 7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67" h="793">
                  <a:moveTo>
                    <a:pt x="782" y="0"/>
                  </a:moveTo>
                  <a:lnTo>
                    <a:pt x="0" y="288"/>
                  </a:lnTo>
                  <a:lnTo>
                    <a:pt x="1067" y="793"/>
                  </a:lnTo>
                  <a:lnTo>
                    <a:pt x="782" y="0"/>
                  </a:lnTo>
                  <a:close/>
                </a:path>
              </a:pathLst>
            </a:custGeom>
            <a:solidFill>
              <a:srgbClr val="FDB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>
              <a:defPPr>
                <a:defRPr lang="zh-CN"/>
              </a:defPPr>
              <a:lvl1pPr marL="0" algn="l" defTabSz="685800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400"/>
            </a:p>
          </p:txBody>
        </p:sp>
      </p:grpSp>
      <p:grpSp>
        <p:nvGrpSpPr>
          <p:cNvPr id="10" name="组合 9"/>
          <p:cNvGrpSpPr/>
          <p:nvPr/>
        </p:nvGrpSpPr>
        <p:grpSpPr>
          <a:xfrm rot="23880000" flipV="1">
            <a:off x="122842" y="1301"/>
            <a:ext cx="159482" cy="605292"/>
            <a:chOff x="4454660" y="3810474"/>
            <a:chExt cx="406107" cy="1155987"/>
          </a:xfrm>
        </p:grpSpPr>
        <p:sp>
          <p:nvSpPr>
            <p:cNvPr id="11" name="Freeform 16"/>
            <p:cNvSpPr/>
            <p:nvPr userDrawn="1"/>
          </p:nvSpPr>
          <p:spPr bwMode="auto">
            <a:xfrm flipV="1">
              <a:off x="4459674" y="3810474"/>
              <a:ext cx="396080" cy="564858"/>
            </a:xfrm>
            <a:custGeom>
              <a:avLst/>
              <a:gdLst>
                <a:gd name="T0" fmla="*/ 284 w 758"/>
                <a:gd name="T1" fmla="*/ 1081 h 1081"/>
                <a:gd name="T2" fmla="*/ 758 w 758"/>
                <a:gd name="T3" fmla="*/ 0 h 1081"/>
                <a:gd name="T4" fmla="*/ 0 w 758"/>
                <a:gd name="T5" fmla="*/ 288 h 1081"/>
                <a:gd name="T6" fmla="*/ 284 w 758"/>
                <a:gd name="T7" fmla="*/ 1081 h 10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8" h="1081">
                  <a:moveTo>
                    <a:pt x="284" y="1081"/>
                  </a:moveTo>
                  <a:lnTo>
                    <a:pt x="758" y="0"/>
                  </a:lnTo>
                  <a:lnTo>
                    <a:pt x="0" y="288"/>
                  </a:lnTo>
                  <a:lnTo>
                    <a:pt x="284" y="1081"/>
                  </a:lnTo>
                  <a:close/>
                </a:path>
              </a:pathLst>
            </a:custGeom>
            <a:solidFill>
              <a:srgbClr val="31909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>
              <a:defPPr>
                <a:defRPr lang="zh-CN"/>
              </a:defPPr>
              <a:lvl1pPr marL="0" algn="l" defTabSz="685800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400"/>
            </a:p>
          </p:txBody>
        </p:sp>
        <p:sp>
          <p:nvSpPr>
            <p:cNvPr id="12" name="Freeform 30"/>
            <p:cNvSpPr/>
            <p:nvPr userDrawn="1"/>
          </p:nvSpPr>
          <p:spPr bwMode="auto">
            <a:xfrm rot="15296182">
              <a:off x="4522923" y="4261161"/>
              <a:ext cx="275725" cy="329602"/>
            </a:xfrm>
            <a:custGeom>
              <a:avLst/>
              <a:gdLst>
                <a:gd name="T0" fmla="*/ 0 w 261"/>
                <a:gd name="T1" fmla="*/ 0 h 312"/>
                <a:gd name="T2" fmla="*/ 119 w 261"/>
                <a:gd name="T3" fmla="*/ 312 h 312"/>
                <a:gd name="T4" fmla="*/ 119 w 261"/>
                <a:gd name="T5" fmla="*/ 312 h 312"/>
                <a:gd name="T6" fmla="*/ 261 w 261"/>
                <a:gd name="T7" fmla="*/ 0 h 312"/>
                <a:gd name="T8" fmla="*/ 0 w 261"/>
                <a:gd name="T9" fmla="*/ 0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1" h="312">
                  <a:moveTo>
                    <a:pt x="0" y="0"/>
                  </a:moveTo>
                  <a:lnTo>
                    <a:pt x="119" y="312"/>
                  </a:lnTo>
                  <a:lnTo>
                    <a:pt x="119" y="312"/>
                  </a:lnTo>
                  <a:lnTo>
                    <a:pt x="26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0BF0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>
              <a:defPPr>
                <a:defRPr lang="zh-CN"/>
              </a:defPPr>
              <a:lvl1pPr marL="0" algn="l" defTabSz="685800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400"/>
            </a:p>
          </p:txBody>
        </p:sp>
        <p:sp>
          <p:nvSpPr>
            <p:cNvPr id="13" name="Freeform 12"/>
            <p:cNvSpPr/>
            <p:nvPr userDrawn="1"/>
          </p:nvSpPr>
          <p:spPr bwMode="auto">
            <a:xfrm rot="7160246">
              <a:off x="4384500" y="4490194"/>
              <a:ext cx="546427" cy="406107"/>
            </a:xfrm>
            <a:custGeom>
              <a:avLst/>
              <a:gdLst>
                <a:gd name="T0" fmla="*/ 782 w 1067"/>
                <a:gd name="T1" fmla="*/ 0 h 793"/>
                <a:gd name="T2" fmla="*/ 0 w 1067"/>
                <a:gd name="T3" fmla="*/ 288 h 793"/>
                <a:gd name="T4" fmla="*/ 1067 w 1067"/>
                <a:gd name="T5" fmla="*/ 793 h 793"/>
                <a:gd name="T6" fmla="*/ 782 w 1067"/>
                <a:gd name="T7" fmla="*/ 0 h 7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67" h="793">
                  <a:moveTo>
                    <a:pt x="782" y="0"/>
                  </a:moveTo>
                  <a:lnTo>
                    <a:pt x="0" y="288"/>
                  </a:lnTo>
                  <a:lnTo>
                    <a:pt x="1067" y="793"/>
                  </a:lnTo>
                  <a:lnTo>
                    <a:pt x="782" y="0"/>
                  </a:lnTo>
                  <a:close/>
                </a:path>
              </a:pathLst>
            </a:custGeom>
            <a:solidFill>
              <a:srgbClr val="FDB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>
              <a:defPPr>
                <a:defRPr lang="zh-CN"/>
              </a:defPPr>
              <a:lvl1pPr marL="0" algn="l" defTabSz="685800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400"/>
            </a:p>
          </p:txBody>
        </p:sp>
      </p:grpSp>
      <p:grpSp>
        <p:nvGrpSpPr>
          <p:cNvPr id="14" name="组合 13"/>
          <p:cNvGrpSpPr/>
          <p:nvPr/>
        </p:nvGrpSpPr>
        <p:grpSpPr>
          <a:xfrm rot="23880000" flipV="1">
            <a:off x="8799297" y="6251410"/>
            <a:ext cx="159482" cy="605292"/>
            <a:chOff x="4454660" y="3810474"/>
            <a:chExt cx="406107" cy="1155987"/>
          </a:xfrm>
        </p:grpSpPr>
        <p:sp>
          <p:nvSpPr>
            <p:cNvPr id="15" name="Freeform 16"/>
            <p:cNvSpPr/>
            <p:nvPr userDrawn="1"/>
          </p:nvSpPr>
          <p:spPr bwMode="auto">
            <a:xfrm flipV="1">
              <a:off x="4459674" y="3810474"/>
              <a:ext cx="396080" cy="564858"/>
            </a:xfrm>
            <a:custGeom>
              <a:avLst/>
              <a:gdLst>
                <a:gd name="T0" fmla="*/ 284 w 758"/>
                <a:gd name="T1" fmla="*/ 1081 h 1081"/>
                <a:gd name="T2" fmla="*/ 758 w 758"/>
                <a:gd name="T3" fmla="*/ 0 h 1081"/>
                <a:gd name="T4" fmla="*/ 0 w 758"/>
                <a:gd name="T5" fmla="*/ 288 h 1081"/>
                <a:gd name="T6" fmla="*/ 284 w 758"/>
                <a:gd name="T7" fmla="*/ 1081 h 10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8" h="1081">
                  <a:moveTo>
                    <a:pt x="284" y="1081"/>
                  </a:moveTo>
                  <a:lnTo>
                    <a:pt x="758" y="0"/>
                  </a:lnTo>
                  <a:lnTo>
                    <a:pt x="0" y="288"/>
                  </a:lnTo>
                  <a:lnTo>
                    <a:pt x="284" y="1081"/>
                  </a:lnTo>
                  <a:close/>
                </a:path>
              </a:pathLst>
            </a:custGeom>
            <a:solidFill>
              <a:srgbClr val="31909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>
              <a:defPPr>
                <a:defRPr lang="zh-CN"/>
              </a:defPPr>
              <a:lvl1pPr marL="0" algn="l" defTabSz="685800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400"/>
            </a:p>
          </p:txBody>
        </p:sp>
        <p:sp>
          <p:nvSpPr>
            <p:cNvPr id="16" name="Freeform 30"/>
            <p:cNvSpPr/>
            <p:nvPr userDrawn="1"/>
          </p:nvSpPr>
          <p:spPr bwMode="auto">
            <a:xfrm rot="15296182">
              <a:off x="4522923" y="4261161"/>
              <a:ext cx="275725" cy="329602"/>
            </a:xfrm>
            <a:custGeom>
              <a:avLst/>
              <a:gdLst>
                <a:gd name="T0" fmla="*/ 0 w 261"/>
                <a:gd name="T1" fmla="*/ 0 h 312"/>
                <a:gd name="T2" fmla="*/ 119 w 261"/>
                <a:gd name="T3" fmla="*/ 312 h 312"/>
                <a:gd name="T4" fmla="*/ 119 w 261"/>
                <a:gd name="T5" fmla="*/ 312 h 312"/>
                <a:gd name="T6" fmla="*/ 261 w 261"/>
                <a:gd name="T7" fmla="*/ 0 h 312"/>
                <a:gd name="T8" fmla="*/ 0 w 261"/>
                <a:gd name="T9" fmla="*/ 0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1" h="312">
                  <a:moveTo>
                    <a:pt x="0" y="0"/>
                  </a:moveTo>
                  <a:lnTo>
                    <a:pt x="119" y="312"/>
                  </a:lnTo>
                  <a:lnTo>
                    <a:pt x="119" y="312"/>
                  </a:lnTo>
                  <a:lnTo>
                    <a:pt x="26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0BF0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>
              <a:defPPr>
                <a:defRPr lang="zh-CN"/>
              </a:defPPr>
              <a:lvl1pPr marL="0" algn="l" defTabSz="685800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400"/>
            </a:p>
          </p:txBody>
        </p:sp>
        <p:sp>
          <p:nvSpPr>
            <p:cNvPr id="17" name="Freeform 12"/>
            <p:cNvSpPr/>
            <p:nvPr userDrawn="1"/>
          </p:nvSpPr>
          <p:spPr bwMode="auto">
            <a:xfrm rot="7160246">
              <a:off x="4384500" y="4490194"/>
              <a:ext cx="546427" cy="406107"/>
            </a:xfrm>
            <a:custGeom>
              <a:avLst/>
              <a:gdLst>
                <a:gd name="T0" fmla="*/ 782 w 1067"/>
                <a:gd name="T1" fmla="*/ 0 h 793"/>
                <a:gd name="T2" fmla="*/ 0 w 1067"/>
                <a:gd name="T3" fmla="*/ 288 h 793"/>
                <a:gd name="T4" fmla="*/ 1067 w 1067"/>
                <a:gd name="T5" fmla="*/ 793 h 793"/>
                <a:gd name="T6" fmla="*/ 782 w 1067"/>
                <a:gd name="T7" fmla="*/ 0 h 7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67" h="793">
                  <a:moveTo>
                    <a:pt x="782" y="0"/>
                  </a:moveTo>
                  <a:lnTo>
                    <a:pt x="0" y="288"/>
                  </a:lnTo>
                  <a:lnTo>
                    <a:pt x="1067" y="793"/>
                  </a:lnTo>
                  <a:lnTo>
                    <a:pt x="782" y="0"/>
                  </a:lnTo>
                  <a:close/>
                </a:path>
              </a:pathLst>
            </a:custGeom>
            <a:solidFill>
              <a:srgbClr val="FDB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>
              <a:defPPr>
                <a:defRPr lang="zh-CN"/>
              </a:defPPr>
              <a:lvl1pPr marL="0" algn="l" defTabSz="685800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40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3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KSO_ST2"/>
          <p:cNvSpPr>
            <a:spLocks noGrp="1"/>
          </p:cNvSpPr>
          <p:nvPr>
            <p:ph type="body" idx="1"/>
          </p:nvPr>
        </p:nvSpPr>
        <p:spPr>
          <a:xfrm>
            <a:off x="2453641" y="3829578"/>
            <a:ext cx="5995988" cy="446331"/>
          </a:xfrm>
        </p:spPr>
        <p:txBody>
          <a:bodyPr>
            <a:normAutofit/>
          </a:bodyPr>
          <a:lstStyle>
            <a:lvl1pPr marL="0" indent="0" algn="l">
              <a:buNone/>
              <a:defRPr sz="1600" baseline="0">
                <a:solidFill>
                  <a:schemeClr val="accent1"/>
                </a:solidFill>
                <a:latin typeface="Baskerville Old Face" panose="02020602080505020303" pitchFamily="18" charset="0"/>
                <a:ea typeface="黑体" panose="02010609060101010101" pitchFamily="49" charset="-122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KSO_FD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982000-9569-483F-A9ED-3482F9273F3A}" type="datetimeFigureOut">
              <a:rPr lang="zh-CN" altLang="en-US"/>
            </a:fld>
            <a:endParaRPr lang="zh-CN" altLang="en-US"/>
          </a:p>
        </p:txBody>
      </p:sp>
      <p:sp>
        <p:nvSpPr>
          <p:cNvPr id="6" name="KSO_FT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KSO_FN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7B295E-4773-4E99-BD85-BF905FE2F74A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18F6BF9-953C-4822-B577-597C0E42F187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1D0E6-5F27-405F-A2EF-47F159C78FBD}" type="slidenum">
              <a:rPr lang="zh-CN" altLang="en-US" smtClean="0"/>
            </a:fld>
            <a:endParaRPr lang="zh-CN" altLang="en-US"/>
          </a:p>
        </p:txBody>
      </p:sp>
      <p:sp>
        <p:nvSpPr>
          <p:cNvPr id="7" name="文本占位符 7"/>
          <p:cNvSpPr txBox="1"/>
          <p:nvPr userDrawn="1"/>
        </p:nvSpPr>
        <p:spPr>
          <a:xfrm>
            <a:off x="414338" y="317500"/>
            <a:ext cx="966787" cy="525463"/>
          </a:xfrm>
          <a:prstGeom prst="rect">
            <a:avLst/>
          </a:prstGeom>
        </p:spPr>
        <p:txBody>
          <a:bodyPr/>
          <a:lstStyle>
            <a:lvl1pPr marL="0" indent="0" algn="just" defTabSz="914400" rtl="0" eaLnBrk="1" latinLnBrk="0" hangingPunct="1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40000"/>
              <a:buFont typeface="Wingdings" panose="05000000000000000000" pitchFamily="2" charset="2"/>
              <a:buNone/>
              <a:defRPr sz="2800" b="1" i="0" kern="1200" baseline="0">
                <a:solidFill>
                  <a:schemeClr val="accent1">
                    <a:lumMod val="75000"/>
                  </a:schemeClr>
                </a:solidFill>
                <a:latin typeface="Baskerville Old Face" panose="02020602080505020303" pitchFamily="18" charset="0"/>
                <a:ea typeface="宋体" panose="02010600030101010101" pitchFamily="2" charset="-122"/>
                <a:cs typeface="+mn-cs"/>
              </a:defRPr>
            </a:lvl1pPr>
            <a:lvl2pPr marL="357505" indent="-357505" algn="just" defTabSz="914400" rtl="0" eaLnBrk="1" latinLnBrk="0" hangingPunct="1">
              <a:lnSpc>
                <a:spcPct val="130000"/>
              </a:lnSpc>
              <a:spcBef>
                <a:spcPts val="200"/>
              </a:spcBef>
              <a:spcAft>
                <a:spcPts val="800"/>
              </a:spcAft>
              <a:buFont typeface="Baskerville Old Face" panose="02020602080505020303" pitchFamily="18" charset="0"/>
              <a:buChar char=" "/>
              <a:defRPr sz="1600" kern="1200" baseline="0">
                <a:solidFill>
                  <a:schemeClr val="bg1">
                    <a:lumMod val="50000"/>
                  </a:schemeClr>
                </a:solidFill>
                <a:latin typeface="Baskerville Old Face" panose="02020602080505020303" pitchFamily="18" charset="0"/>
                <a:ea typeface="宋体" panose="02010600030101010101" pitchFamily="2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zh-CN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4A52EED-A8FB-41B4-82C2-092D7DCC90EC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8E9F5-8BAB-4FDC-938D-CF0C4AF8FC8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4A52EED-A8FB-41B4-82C2-092D7DCC90EC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8E9F5-8BAB-4FDC-938D-CF0C4AF8FC8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矩形 10"/>
          <p:cNvSpPr/>
          <p:nvPr userDrawn="1"/>
        </p:nvSpPr>
        <p:spPr>
          <a:xfrm>
            <a:off x="5942106" y="1809825"/>
            <a:ext cx="735006" cy="241289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模板：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www.1ppt.com/moban/                  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素材：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www.1ppt.com/sucai/</a:t>
            </a:r>
            <a:endParaRPr kumimoji="0" lang="en-US" altLang="zh-CN" sz="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背景：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www.1ppt.com/beijing/                   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图表：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www.1ppt.com/tubiao/      </a:t>
            </a:r>
            <a:endParaRPr kumimoji="0" lang="en-US" altLang="zh-CN" sz="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下载：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www.1ppt.com/xiazai/                     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教程： 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www.1ppt.com/powerpoint/      </a:t>
            </a:r>
            <a:endParaRPr kumimoji="0" lang="en-US" altLang="zh-CN" sz="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资料下载：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www.1ppt.com/ziliao/                   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范文下载：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www.1ppt.com/fanwen/             </a:t>
            </a:r>
            <a:endParaRPr kumimoji="0" lang="en-US" altLang="zh-CN" sz="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试卷下载：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www.1ppt.com/shiti/                     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教案下载：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www.1ppt.com/jiaoan/               </a:t>
            </a:r>
            <a:endParaRPr kumimoji="0" lang="en-US" altLang="zh-CN" sz="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论坛：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www.1ppt.cn                                     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课件：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www.1ppt.com/kejian/ </a:t>
            </a:r>
            <a:endParaRPr kumimoji="0" lang="en-US" altLang="zh-CN" sz="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语文课件：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www.1ppt.com/kejian/yuwen/    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数学课件：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www.1ppt.com/kejian/shuxue/ </a:t>
            </a:r>
            <a:endParaRPr kumimoji="0" lang="en-US" altLang="zh-CN" sz="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英语课件：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www.1ppt.com/kejian/yingyu/    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美术课件：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www.1ppt.com/kejian/meishu/ </a:t>
            </a:r>
            <a:endParaRPr kumimoji="0" lang="en-US" altLang="zh-CN" sz="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科学课件：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www.1ppt.com/kejian/kexue/     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物理课件：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www.1ppt.com/kejian/wuli/ </a:t>
            </a:r>
            <a:endParaRPr kumimoji="0" lang="en-US" altLang="zh-CN" sz="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化学课件：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www.1ppt.com/kejian/huaxue/  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生物课件：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www.1ppt.com/kejian/shengwu/ </a:t>
            </a:r>
            <a:endParaRPr kumimoji="0" lang="en-US" altLang="zh-CN" sz="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地理课件：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www.1ppt.com/kejian/dili/          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历史课件：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www.1ppt.com/kejian/lishi/        </a:t>
            </a:r>
            <a:endParaRPr kumimoji="0" lang="en-US" altLang="zh-CN" sz="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4A52EED-A8FB-41B4-82C2-092D7DCC90EC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8E9F5-8BAB-4FDC-938D-CF0C4AF8FC8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4A52EED-A8FB-41B4-82C2-092D7DCC90E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8E9F5-8BAB-4FDC-938D-CF0C4AF8FC8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15AC5C2-E21A-4E82-99C4-68154EF2DF9A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F5445-D589-4424-86E3-0CEAB451252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4A52EED-A8FB-41B4-82C2-092D7DCC90EC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8E9F5-8BAB-4FDC-938D-CF0C4AF8FC8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4A52EED-A8FB-41B4-82C2-092D7DCC90EC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8E9F5-8BAB-4FDC-938D-CF0C4AF8FC8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image" Target="../media/image2.png"/><Relationship Id="rId16" Type="http://schemas.openxmlformats.org/officeDocument/2006/relationships/image" Target="../media/image1.jpeg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6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E4A52EED-A8FB-41B4-82C2-092D7DCC90EC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38E9F5-8BAB-4FDC-938D-CF0C4AF8FC85}" type="slidenum">
              <a:rPr lang="zh-CN" altLang="en-US" smtClean="0"/>
            </a:fld>
            <a:endParaRPr lang="zh-CN" altLang="en-US"/>
          </a:p>
        </p:txBody>
      </p:sp>
      <p:pic>
        <p:nvPicPr>
          <p:cNvPr id="7" name="图片 6" descr="图层1"/>
          <p:cNvPicPr>
            <a:picLocks noChangeAspect="1"/>
          </p:cNvPicPr>
          <p:nvPr userDrawn="1"/>
        </p:nvPicPr>
        <p:blipFill>
          <a:blip r:embed="rId17"/>
          <a:stretch>
            <a:fillRect/>
          </a:stretch>
        </p:blipFill>
        <p:spPr>
          <a:xfrm>
            <a:off x="100965" y="6461125"/>
            <a:ext cx="1343660" cy="35052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4.xml"/><Relationship Id="rId3" Type="http://schemas.openxmlformats.org/officeDocument/2006/relationships/image" Target="../media/image3.png"/><Relationship Id="rId2" Type="http://schemas.openxmlformats.org/officeDocument/2006/relationships/tags" Target="../tags/tag2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3.png"/><Relationship Id="rId2" Type="http://schemas.openxmlformats.org/officeDocument/2006/relationships/tags" Target="../tags/tag14.xml"/><Relationship Id="rId1" Type="http://schemas.openxmlformats.org/officeDocument/2006/relationships/tags" Target="../tags/tag13.xml"/></Relationships>
</file>

<file path=ppt/slides/_rels/slide12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3.png"/><Relationship Id="rId2" Type="http://schemas.openxmlformats.org/officeDocument/2006/relationships/tags" Target="../tags/tag16.xml"/><Relationship Id="rId1" Type="http://schemas.openxmlformats.org/officeDocument/2006/relationships/tags" Target="../tags/tag1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3.png"/><Relationship Id="rId3" Type="http://schemas.openxmlformats.org/officeDocument/2006/relationships/tags" Target="../tags/tag4.xml"/><Relationship Id="rId2" Type="http://schemas.openxmlformats.org/officeDocument/2006/relationships/tags" Target="../tags/tag3.xml"/><Relationship Id="rId1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5.png"/><Relationship Id="rId3" Type="http://schemas.openxmlformats.org/officeDocument/2006/relationships/image" Target="../media/image3.png"/><Relationship Id="rId2" Type="http://schemas.openxmlformats.org/officeDocument/2006/relationships/tags" Target="../tags/tag6.xml"/><Relationship Id="rId1" Type="http://schemas.openxmlformats.org/officeDocument/2006/relationships/tags" Target="../tags/tag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2.xml"/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3.png"/><Relationship Id="rId3" Type="http://schemas.openxmlformats.org/officeDocument/2006/relationships/tags" Target="../tags/tag8.xml"/><Relationship Id="rId2" Type="http://schemas.openxmlformats.org/officeDocument/2006/relationships/tags" Target="../tags/tag7.xml"/><Relationship Id="rId1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3.xml"/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7.png"/><Relationship Id="rId3" Type="http://schemas.openxmlformats.org/officeDocument/2006/relationships/image" Target="../media/image3.png"/><Relationship Id="rId2" Type="http://schemas.openxmlformats.org/officeDocument/2006/relationships/tags" Target="../tags/tag10.xml"/><Relationship Id="rId1" Type="http://schemas.openxmlformats.org/officeDocument/2006/relationships/tags" Target="../tags/tag9.xml"/></Relationships>
</file>

<file path=ppt/slides/_rels/slide7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3.png"/><Relationship Id="rId2" Type="http://schemas.openxmlformats.org/officeDocument/2006/relationships/tags" Target="../tags/tag12.xml"/><Relationship Id="rId1" Type="http://schemas.openxmlformats.org/officeDocument/2006/relationships/tags" Target="../tags/tag1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idx="4294967295"/>
          </p:nvPr>
        </p:nvSpPr>
        <p:spPr>
          <a:xfrm>
            <a:off x="0" y="2195992"/>
            <a:ext cx="9144000" cy="950913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CN" altLang="en-US" sz="6000" dirty="0">
                <a:latin typeface="楷体" panose="02010609060101010101" pitchFamily="49" charset="-122"/>
                <a:ea typeface="楷体" panose="02010609060101010101" pitchFamily="49" charset="-122"/>
              </a:rPr>
              <a:t>三</a:t>
            </a:r>
            <a:r>
              <a:rPr lang="zh-CN" altLang="en-US" sz="6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黑和土地</a:t>
            </a:r>
            <a:endParaRPr lang="zh-CN" altLang="en-US" sz="6000" b="0" dirty="0">
              <a:effectLst/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6" name="PA_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 flipH="1">
            <a:off x="469233" y="6329704"/>
            <a:ext cx="45719" cy="107722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defRPr/>
            </a:pPr>
            <a:r>
              <a:rPr lang="en-US" altLang="zh-CN" sz="100" dirty="0" smtClean="0">
                <a:solidFill>
                  <a:schemeClr val="bg1">
                    <a:lumMod val="95000"/>
                    <a:alpha val="0"/>
                  </a:schemeClr>
                </a:solidFill>
                <a:latin typeface="优教通专用字体logo" panose="02000500000000000000" pitchFamily="2" charset="0"/>
              </a:rPr>
              <a:t>0</a:t>
            </a:r>
            <a:endParaRPr lang="zh-CN" altLang="en-US" sz="100" dirty="0" smtClean="0">
              <a:solidFill>
                <a:schemeClr val="bg1">
                  <a:lumMod val="95000"/>
                  <a:alpha val="0"/>
                </a:schemeClr>
              </a:solidFill>
              <a:latin typeface="优教通专用字体logo" panose="02000500000000000000" pitchFamily="2" charset="0"/>
            </a:endParaRPr>
          </a:p>
        </p:txBody>
      </p:sp>
      <p:pic>
        <p:nvPicPr>
          <p:cNvPr id="10245" name="PA_图片 1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8447088" y="520700"/>
            <a:ext cx="69850" cy="46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-1668780" y="161131"/>
            <a:ext cx="8229600" cy="1143000"/>
          </a:xfrm>
        </p:spPr>
        <p:txBody>
          <a:bodyPr/>
          <a:lstStyle/>
          <a:p>
            <a:r>
              <a:rPr lang="zh-CN" altLang="en-US" dirty="0">
                <a:solidFill>
                  <a:schemeClr val="tx1">
                    <a:lumMod val="50000"/>
                  </a:schemeClr>
                </a:solidFill>
              </a:rPr>
              <a:t>精读感悟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28955" y="1226104"/>
            <a:ext cx="8302308" cy="833161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zh-CN" altLang="en-US" dirty="0" smtClean="0"/>
              <a:t>“</a:t>
            </a:r>
            <a:r>
              <a:rPr lang="zh-CN" altLang="en-US" smtClean="0"/>
              <a:t>从来没睡</a:t>
            </a:r>
            <a:r>
              <a:rPr lang="zh-CN" altLang="en-US" dirty="0" smtClean="0"/>
              <a:t>过这么好的床”一句，有哪些含义？</a:t>
            </a:r>
            <a:endParaRPr lang="zh-CN" altLang="en-US" dirty="0"/>
          </a:p>
        </p:txBody>
      </p:sp>
      <p:sp>
        <p:nvSpPr>
          <p:cNvPr id="4" name="KSO_Shape"/>
          <p:cNvSpPr/>
          <p:nvPr/>
        </p:nvSpPr>
        <p:spPr bwMode="auto">
          <a:xfrm>
            <a:off x="528955" y="404813"/>
            <a:ext cx="625475" cy="655637"/>
          </a:xfrm>
          <a:custGeom>
            <a:avLst/>
            <a:gdLst>
              <a:gd name="T0" fmla="*/ 692200 w 11137901"/>
              <a:gd name="T1" fmla="*/ 1439894 h 13493750"/>
              <a:gd name="T2" fmla="*/ 793869 w 11137901"/>
              <a:gd name="T3" fmla="*/ 1439894 h 13493750"/>
              <a:gd name="T4" fmla="*/ 793869 w 11137901"/>
              <a:gd name="T5" fmla="*/ 1800397 h 13493750"/>
              <a:gd name="T6" fmla="*/ 692200 w 11137901"/>
              <a:gd name="T7" fmla="*/ 1800397 h 13493750"/>
              <a:gd name="T8" fmla="*/ 1034911 w 11137901"/>
              <a:gd name="T9" fmla="*/ 1371903 h 13493750"/>
              <a:gd name="T10" fmla="*/ 1172588 w 11137901"/>
              <a:gd name="T11" fmla="*/ 1704870 h 13493750"/>
              <a:gd name="T12" fmla="*/ 1078967 w 11137901"/>
              <a:gd name="T13" fmla="*/ 1743843 h 13493750"/>
              <a:gd name="T14" fmla="*/ 940655 w 11137901"/>
              <a:gd name="T15" fmla="*/ 1410876 h 13493750"/>
              <a:gd name="T16" fmla="*/ 451370 w 11137901"/>
              <a:gd name="T17" fmla="*/ 1371903 h 13493750"/>
              <a:gd name="T18" fmla="*/ 544991 w 11137901"/>
              <a:gd name="T19" fmla="*/ 1410876 h 13493750"/>
              <a:gd name="T20" fmla="*/ 407313 w 11137901"/>
              <a:gd name="T21" fmla="*/ 1743843 h 13493750"/>
              <a:gd name="T22" fmla="*/ 313693 w 11137901"/>
              <a:gd name="T23" fmla="*/ 1704870 h 13493750"/>
              <a:gd name="T24" fmla="*/ 1231260 w 11137901"/>
              <a:gd name="T25" fmla="*/ 1216645 h 13493750"/>
              <a:gd name="T26" fmla="*/ 1486069 w 11137901"/>
              <a:gd name="T27" fmla="*/ 1472089 h 13493750"/>
              <a:gd name="T28" fmla="*/ 1414477 w 11137901"/>
              <a:gd name="T29" fmla="*/ 1543682 h 13493750"/>
              <a:gd name="T30" fmla="*/ 1159668 w 11137901"/>
              <a:gd name="T31" fmla="*/ 1288661 h 13493750"/>
              <a:gd name="T32" fmla="*/ 255021 w 11137901"/>
              <a:gd name="T33" fmla="*/ 1216645 h 13493750"/>
              <a:gd name="T34" fmla="*/ 326613 w 11137901"/>
              <a:gd name="T35" fmla="*/ 1288661 h 13493750"/>
              <a:gd name="T36" fmla="*/ 71592 w 11137901"/>
              <a:gd name="T37" fmla="*/ 1543682 h 13493750"/>
              <a:gd name="T38" fmla="*/ 0 w 11137901"/>
              <a:gd name="T39" fmla="*/ 1472089 h 13493750"/>
              <a:gd name="T40" fmla="*/ 520984 w 11137901"/>
              <a:gd name="T41" fmla="*/ 0 h 13493750"/>
              <a:gd name="T42" fmla="*/ 965297 w 11137901"/>
              <a:gd name="T43" fmla="*/ 0 h 13493750"/>
              <a:gd name="T44" fmla="*/ 1034424 w 11137901"/>
              <a:gd name="T45" fmla="*/ 69090 h 13493750"/>
              <a:gd name="T46" fmla="*/ 1034424 w 11137901"/>
              <a:gd name="T47" fmla="*/ 302394 h 13493750"/>
              <a:gd name="T48" fmla="*/ 1066983 w 11137901"/>
              <a:gd name="T49" fmla="*/ 364976 h 13493750"/>
              <a:gd name="T50" fmla="*/ 1292897 w 11137901"/>
              <a:gd name="T51" fmla="*/ 809054 h 13493750"/>
              <a:gd name="T52" fmla="*/ 742890 w 11137901"/>
              <a:gd name="T53" fmla="*/ 1358770 h 13493750"/>
              <a:gd name="T54" fmla="*/ 193384 w 11137901"/>
              <a:gd name="T55" fmla="*/ 809054 h 13493750"/>
              <a:gd name="T56" fmla="*/ 419298 w 11137901"/>
              <a:gd name="T57" fmla="*/ 364976 h 13493750"/>
              <a:gd name="T58" fmla="*/ 451857 w 11137901"/>
              <a:gd name="T59" fmla="*/ 302394 h 13493750"/>
              <a:gd name="T60" fmla="*/ 451857 w 11137901"/>
              <a:gd name="T61" fmla="*/ 69090 h 13493750"/>
              <a:gd name="T62" fmla="*/ 520984 w 11137901"/>
              <a:gd name="T63" fmla="*/ 0 h 13493750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0" t="0" r="r" b="b"/>
            <a:pathLst>
              <a:path w="11137901" h="13493750">
                <a:moveTo>
                  <a:pt x="5187950" y="10791825"/>
                </a:moveTo>
                <a:lnTo>
                  <a:pt x="5949950" y="10791825"/>
                </a:lnTo>
                <a:lnTo>
                  <a:pt x="5949950" y="13493750"/>
                </a:lnTo>
                <a:lnTo>
                  <a:pt x="5187950" y="13493750"/>
                </a:lnTo>
                <a:lnTo>
                  <a:pt x="5187950" y="10791825"/>
                </a:lnTo>
                <a:close/>
                <a:moveTo>
                  <a:pt x="7756525" y="10282238"/>
                </a:moveTo>
                <a:lnTo>
                  <a:pt x="8788401" y="12777788"/>
                </a:lnTo>
                <a:lnTo>
                  <a:pt x="8086726" y="13069888"/>
                </a:lnTo>
                <a:lnTo>
                  <a:pt x="7050088" y="10574338"/>
                </a:lnTo>
                <a:lnTo>
                  <a:pt x="7756525" y="10282238"/>
                </a:lnTo>
                <a:close/>
                <a:moveTo>
                  <a:pt x="3382963" y="10282238"/>
                </a:moveTo>
                <a:lnTo>
                  <a:pt x="4084638" y="10574338"/>
                </a:lnTo>
                <a:lnTo>
                  <a:pt x="3052763" y="13069888"/>
                </a:lnTo>
                <a:lnTo>
                  <a:pt x="2351088" y="12777788"/>
                </a:lnTo>
                <a:lnTo>
                  <a:pt x="3382963" y="10282238"/>
                </a:lnTo>
                <a:close/>
                <a:moveTo>
                  <a:pt x="9228138" y="9118600"/>
                </a:moveTo>
                <a:lnTo>
                  <a:pt x="11137901" y="11033125"/>
                </a:lnTo>
                <a:lnTo>
                  <a:pt x="10601326" y="11569700"/>
                </a:lnTo>
                <a:lnTo>
                  <a:pt x="8691563" y="9658350"/>
                </a:lnTo>
                <a:lnTo>
                  <a:pt x="9228138" y="9118600"/>
                </a:lnTo>
                <a:close/>
                <a:moveTo>
                  <a:pt x="1911350" y="9118600"/>
                </a:moveTo>
                <a:lnTo>
                  <a:pt x="2447925" y="9658350"/>
                </a:lnTo>
                <a:lnTo>
                  <a:pt x="536575" y="11569700"/>
                </a:lnTo>
                <a:lnTo>
                  <a:pt x="0" y="11033125"/>
                </a:lnTo>
                <a:lnTo>
                  <a:pt x="1911350" y="9118600"/>
                </a:lnTo>
                <a:close/>
                <a:moveTo>
                  <a:pt x="3904707" y="0"/>
                </a:moveTo>
                <a:cubicBezTo>
                  <a:pt x="4355225" y="0"/>
                  <a:pt x="6900648" y="0"/>
                  <a:pt x="7234781" y="0"/>
                </a:cubicBezTo>
                <a:cubicBezTo>
                  <a:pt x="7523863" y="0"/>
                  <a:pt x="7752876" y="232644"/>
                  <a:pt x="7752876" y="517821"/>
                </a:cubicBezTo>
                <a:cubicBezTo>
                  <a:pt x="7752876" y="893054"/>
                  <a:pt x="7752876" y="1545958"/>
                  <a:pt x="7752876" y="2266405"/>
                </a:cubicBezTo>
                <a:cubicBezTo>
                  <a:pt x="7752876" y="2461526"/>
                  <a:pt x="7850488" y="2630380"/>
                  <a:pt x="7996906" y="2735446"/>
                </a:cubicBezTo>
                <a:cubicBezTo>
                  <a:pt x="9025588" y="3485911"/>
                  <a:pt x="9690101" y="4694160"/>
                  <a:pt x="9690101" y="6063759"/>
                </a:cubicBezTo>
                <a:cubicBezTo>
                  <a:pt x="9690101" y="8341421"/>
                  <a:pt x="7846734" y="10183813"/>
                  <a:pt x="5567867" y="10183813"/>
                </a:cubicBezTo>
                <a:cubicBezTo>
                  <a:pt x="3292755" y="10183813"/>
                  <a:pt x="1449388" y="8341421"/>
                  <a:pt x="1449388" y="6063759"/>
                </a:cubicBezTo>
                <a:cubicBezTo>
                  <a:pt x="1449388" y="4694160"/>
                  <a:pt x="2113901" y="3485911"/>
                  <a:pt x="3142583" y="2735446"/>
                </a:cubicBezTo>
                <a:cubicBezTo>
                  <a:pt x="3289000" y="2630380"/>
                  <a:pt x="3386613" y="2461526"/>
                  <a:pt x="3386613" y="2266405"/>
                </a:cubicBezTo>
                <a:cubicBezTo>
                  <a:pt x="3386613" y="1545958"/>
                  <a:pt x="3386613" y="893054"/>
                  <a:pt x="3386613" y="517821"/>
                </a:cubicBezTo>
                <a:cubicBezTo>
                  <a:pt x="3386613" y="232644"/>
                  <a:pt x="3619380" y="0"/>
                  <a:pt x="3904707" y="0"/>
                </a:cubicBezTo>
                <a:close/>
              </a:path>
            </a:pathLst>
          </a:cu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10" name="文本框 9"/>
          <p:cNvSpPr txBox="1"/>
          <p:nvPr/>
        </p:nvSpPr>
        <p:spPr>
          <a:xfrm>
            <a:off x="1154430" y="2431740"/>
            <a:ext cx="728907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>
                <a:solidFill>
                  <a:srgbClr val="FF0000"/>
                </a:solidFill>
                <a:latin typeface="+mn-ea"/>
                <a:ea typeface="+mn-ea"/>
              </a:rPr>
              <a:t>1.</a:t>
            </a:r>
            <a:r>
              <a:rPr lang="zh-CN" altLang="en-US" sz="2800" dirty="0" smtClean="0">
                <a:solidFill>
                  <a:srgbClr val="FF0000"/>
                </a:solidFill>
                <a:latin typeface="+mn-ea"/>
                <a:ea typeface="+mn-ea"/>
              </a:rPr>
              <a:t>土地在农民的眼中十分珍贵。</a:t>
            </a:r>
            <a:endParaRPr lang="en-US" altLang="zh-CN" sz="2800" dirty="0">
              <a:solidFill>
                <a:srgbClr val="FF0000"/>
              </a:solidFill>
              <a:latin typeface="+mn-ea"/>
              <a:ea typeface="+mn-ea"/>
            </a:endParaRPr>
          </a:p>
          <a:p>
            <a:r>
              <a:rPr lang="en-US" altLang="zh-CN" sz="2800" dirty="0" smtClean="0">
                <a:solidFill>
                  <a:srgbClr val="FF0000"/>
                </a:solidFill>
                <a:latin typeface="+mn-ea"/>
                <a:ea typeface="+mn-ea"/>
              </a:rPr>
              <a:t>2.</a:t>
            </a:r>
            <a:r>
              <a:rPr lang="zh-CN" altLang="en-US" sz="2800" dirty="0" smtClean="0">
                <a:solidFill>
                  <a:srgbClr val="FF0000"/>
                </a:solidFill>
                <a:latin typeface="+mn-ea"/>
                <a:ea typeface="+mn-ea"/>
              </a:rPr>
              <a:t>农民有了土地，对生活充满了希望，对未来有了憧憬。</a:t>
            </a:r>
            <a:endParaRPr lang="zh-CN" altLang="en-US" sz="2800" dirty="0" smtClean="0">
              <a:solidFill>
                <a:srgbClr val="FF0000"/>
              </a:solidFill>
              <a:latin typeface="+mn-ea"/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>
            <a:spLocks noGrp="1"/>
          </p:cNvSpPr>
          <p:nvPr>
            <p:ph type="title"/>
          </p:nvPr>
        </p:nvSpPr>
        <p:spPr>
          <a:xfrm>
            <a:off x="871538" y="252413"/>
            <a:ext cx="2263775" cy="76041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CN" altLang="en-US" dirty="0" smtClean="0">
                <a:solidFill>
                  <a:schemeClr val="tx1">
                    <a:lumMod val="50000"/>
                  </a:schemeClr>
                </a:solidFill>
              </a:rPr>
              <a:t>交流感悟</a:t>
            </a:r>
            <a:endParaRPr lang="zh-CN" altLang="en-US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5" name="KSO_Shape"/>
          <p:cNvSpPr/>
          <p:nvPr/>
        </p:nvSpPr>
        <p:spPr bwMode="auto">
          <a:xfrm>
            <a:off x="79375" y="252413"/>
            <a:ext cx="625475" cy="655637"/>
          </a:xfrm>
          <a:custGeom>
            <a:avLst/>
            <a:gdLst>
              <a:gd name="T0" fmla="*/ 692200 w 11137901"/>
              <a:gd name="T1" fmla="*/ 1439894 h 13493750"/>
              <a:gd name="T2" fmla="*/ 793869 w 11137901"/>
              <a:gd name="T3" fmla="*/ 1439894 h 13493750"/>
              <a:gd name="T4" fmla="*/ 793869 w 11137901"/>
              <a:gd name="T5" fmla="*/ 1800397 h 13493750"/>
              <a:gd name="T6" fmla="*/ 692200 w 11137901"/>
              <a:gd name="T7" fmla="*/ 1800397 h 13493750"/>
              <a:gd name="T8" fmla="*/ 1034911 w 11137901"/>
              <a:gd name="T9" fmla="*/ 1371903 h 13493750"/>
              <a:gd name="T10" fmla="*/ 1172588 w 11137901"/>
              <a:gd name="T11" fmla="*/ 1704870 h 13493750"/>
              <a:gd name="T12" fmla="*/ 1078967 w 11137901"/>
              <a:gd name="T13" fmla="*/ 1743843 h 13493750"/>
              <a:gd name="T14" fmla="*/ 940655 w 11137901"/>
              <a:gd name="T15" fmla="*/ 1410876 h 13493750"/>
              <a:gd name="T16" fmla="*/ 451370 w 11137901"/>
              <a:gd name="T17" fmla="*/ 1371903 h 13493750"/>
              <a:gd name="T18" fmla="*/ 544991 w 11137901"/>
              <a:gd name="T19" fmla="*/ 1410876 h 13493750"/>
              <a:gd name="T20" fmla="*/ 407313 w 11137901"/>
              <a:gd name="T21" fmla="*/ 1743843 h 13493750"/>
              <a:gd name="T22" fmla="*/ 313693 w 11137901"/>
              <a:gd name="T23" fmla="*/ 1704870 h 13493750"/>
              <a:gd name="T24" fmla="*/ 1231260 w 11137901"/>
              <a:gd name="T25" fmla="*/ 1216645 h 13493750"/>
              <a:gd name="T26" fmla="*/ 1486069 w 11137901"/>
              <a:gd name="T27" fmla="*/ 1472089 h 13493750"/>
              <a:gd name="T28" fmla="*/ 1414477 w 11137901"/>
              <a:gd name="T29" fmla="*/ 1543682 h 13493750"/>
              <a:gd name="T30" fmla="*/ 1159668 w 11137901"/>
              <a:gd name="T31" fmla="*/ 1288661 h 13493750"/>
              <a:gd name="T32" fmla="*/ 255021 w 11137901"/>
              <a:gd name="T33" fmla="*/ 1216645 h 13493750"/>
              <a:gd name="T34" fmla="*/ 326613 w 11137901"/>
              <a:gd name="T35" fmla="*/ 1288661 h 13493750"/>
              <a:gd name="T36" fmla="*/ 71592 w 11137901"/>
              <a:gd name="T37" fmla="*/ 1543682 h 13493750"/>
              <a:gd name="T38" fmla="*/ 0 w 11137901"/>
              <a:gd name="T39" fmla="*/ 1472089 h 13493750"/>
              <a:gd name="T40" fmla="*/ 520984 w 11137901"/>
              <a:gd name="T41" fmla="*/ 0 h 13493750"/>
              <a:gd name="T42" fmla="*/ 965297 w 11137901"/>
              <a:gd name="T43" fmla="*/ 0 h 13493750"/>
              <a:gd name="T44" fmla="*/ 1034424 w 11137901"/>
              <a:gd name="T45" fmla="*/ 69090 h 13493750"/>
              <a:gd name="T46" fmla="*/ 1034424 w 11137901"/>
              <a:gd name="T47" fmla="*/ 302394 h 13493750"/>
              <a:gd name="T48" fmla="*/ 1066983 w 11137901"/>
              <a:gd name="T49" fmla="*/ 364976 h 13493750"/>
              <a:gd name="T50" fmla="*/ 1292897 w 11137901"/>
              <a:gd name="T51" fmla="*/ 809054 h 13493750"/>
              <a:gd name="T52" fmla="*/ 742890 w 11137901"/>
              <a:gd name="T53" fmla="*/ 1358770 h 13493750"/>
              <a:gd name="T54" fmla="*/ 193384 w 11137901"/>
              <a:gd name="T55" fmla="*/ 809054 h 13493750"/>
              <a:gd name="T56" fmla="*/ 419298 w 11137901"/>
              <a:gd name="T57" fmla="*/ 364976 h 13493750"/>
              <a:gd name="T58" fmla="*/ 451857 w 11137901"/>
              <a:gd name="T59" fmla="*/ 302394 h 13493750"/>
              <a:gd name="T60" fmla="*/ 451857 w 11137901"/>
              <a:gd name="T61" fmla="*/ 69090 h 13493750"/>
              <a:gd name="T62" fmla="*/ 520984 w 11137901"/>
              <a:gd name="T63" fmla="*/ 0 h 13493750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0" t="0" r="r" b="b"/>
            <a:pathLst>
              <a:path w="11137901" h="13493750">
                <a:moveTo>
                  <a:pt x="5187950" y="10791825"/>
                </a:moveTo>
                <a:lnTo>
                  <a:pt x="5949950" y="10791825"/>
                </a:lnTo>
                <a:lnTo>
                  <a:pt x="5949950" y="13493750"/>
                </a:lnTo>
                <a:lnTo>
                  <a:pt x="5187950" y="13493750"/>
                </a:lnTo>
                <a:lnTo>
                  <a:pt x="5187950" y="10791825"/>
                </a:lnTo>
                <a:close/>
                <a:moveTo>
                  <a:pt x="7756525" y="10282238"/>
                </a:moveTo>
                <a:lnTo>
                  <a:pt x="8788401" y="12777788"/>
                </a:lnTo>
                <a:lnTo>
                  <a:pt x="8086726" y="13069888"/>
                </a:lnTo>
                <a:lnTo>
                  <a:pt x="7050088" y="10574338"/>
                </a:lnTo>
                <a:lnTo>
                  <a:pt x="7756525" y="10282238"/>
                </a:lnTo>
                <a:close/>
                <a:moveTo>
                  <a:pt x="3382963" y="10282238"/>
                </a:moveTo>
                <a:lnTo>
                  <a:pt x="4084638" y="10574338"/>
                </a:lnTo>
                <a:lnTo>
                  <a:pt x="3052763" y="13069888"/>
                </a:lnTo>
                <a:lnTo>
                  <a:pt x="2351088" y="12777788"/>
                </a:lnTo>
                <a:lnTo>
                  <a:pt x="3382963" y="10282238"/>
                </a:lnTo>
                <a:close/>
                <a:moveTo>
                  <a:pt x="9228138" y="9118600"/>
                </a:moveTo>
                <a:lnTo>
                  <a:pt x="11137901" y="11033125"/>
                </a:lnTo>
                <a:lnTo>
                  <a:pt x="10601326" y="11569700"/>
                </a:lnTo>
                <a:lnTo>
                  <a:pt x="8691563" y="9658350"/>
                </a:lnTo>
                <a:lnTo>
                  <a:pt x="9228138" y="9118600"/>
                </a:lnTo>
                <a:close/>
                <a:moveTo>
                  <a:pt x="1911350" y="9118600"/>
                </a:moveTo>
                <a:lnTo>
                  <a:pt x="2447925" y="9658350"/>
                </a:lnTo>
                <a:lnTo>
                  <a:pt x="536575" y="11569700"/>
                </a:lnTo>
                <a:lnTo>
                  <a:pt x="0" y="11033125"/>
                </a:lnTo>
                <a:lnTo>
                  <a:pt x="1911350" y="9118600"/>
                </a:lnTo>
                <a:close/>
                <a:moveTo>
                  <a:pt x="3904707" y="0"/>
                </a:moveTo>
                <a:cubicBezTo>
                  <a:pt x="4355225" y="0"/>
                  <a:pt x="6900648" y="0"/>
                  <a:pt x="7234781" y="0"/>
                </a:cubicBezTo>
                <a:cubicBezTo>
                  <a:pt x="7523863" y="0"/>
                  <a:pt x="7752876" y="232644"/>
                  <a:pt x="7752876" y="517821"/>
                </a:cubicBezTo>
                <a:cubicBezTo>
                  <a:pt x="7752876" y="893054"/>
                  <a:pt x="7752876" y="1545958"/>
                  <a:pt x="7752876" y="2266405"/>
                </a:cubicBezTo>
                <a:cubicBezTo>
                  <a:pt x="7752876" y="2461526"/>
                  <a:pt x="7850488" y="2630380"/>
                  <a:pt x="7996906" y="2735446"/>
                </a:cubicBezTo>
                <a:cubicBezTo>
                  <a:pt x="9025588" y="3485911"/>
                  <a:pt x="9690101" y="4694160"/>
                  <a:pt x="9690101" y="6063759"/>
                </a:cubicBezTo>
                <a:cubicBezTo>
                  <a:pt x="9690101" y="8341421"/>
                  <a:pt x="7846734" y="10183813"/>
                  <a:pt x="5567867" y="10183813"/>
                </a:cubicBezTo>
                <a:cubicBezTo>
                  <a:pt x="3292755" y="10183813"/>
                  <a:pt x="1449388" y="8341421"/>
                  <a:pt x="1449388" y="6063759"/>
                </a:cubicBezTo>
                <a:cubicBezTo>
                  <a:pt x="1449388" y="4694160"/>
                  <a:pt x="2113901" y="3485911"/>
                  <a:pt x="3142583" y="2735446"/>
                </a:cubicBezTo>
                <a:cubicBezTo>
                  <a:pt x="3289000" y="2630380"/>
                  <a:pt x="3386613" y="2461526"/>
                  <a:pt x="3386613" y="2266405"/>
                </a:cubicBezTo>
                <a:cubicBezTo>
                  <a:pt x="3386613" y="1545958"/>
                  <a:pt x="3386613" y="893054"/>
                  <a:pt x="3386613" y="517821"/>
                </a:cubicBezTo>
                <a:cubicBezTo>
                  <a:pt x="3386613" y="232644"/>
                  <a:pt x="3619380" y="0"/>
                  <a:pt x="3904707" y="0"/>
                </a:cubicBezTo>
                <a:close/>
              </a:path>
            </a:pathLst>
          </a:cu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6" name="矩形 5"/>
          <p:cNvSpPr/>
          <p:nvPr/>
        </p:nvSpPr>
        <p:spPr>
          <a:xfrm>
            <a:off x="263888" y="1254552"/>
            <a:ext cx="4543243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zh-CN" altLang="en-US" sz="2800" b="1" kern="100" dirty="0" smtClean="0">
                <a:latin typeface="+mn-ea"/>
                <a:ea typeface="+mn-ea"/>
                <a:cs typeface="Times New Roman" panose="02020603050405020304" pitchFamily="18" charset="0"/>
              </a:rPr>
              <a:t>小时候因为逮蝈蝈儿，</a:t>
            </a:r>
            <a:endParaRPr lang="en-US" altLang="zh-CN" sz="2800" b="1" kern="100" dirty="0" smtClean="0">
              <a:latin typeface="+mn-ea"/>
              <a:ea typeface="+mn-ea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zh-CN" altLang="en-US" sz="2800" b="1" kern="100" dirty="0" smtClean="0">
                <a:latin typeface="+mn-ea"/>
                <a:ea typeface="+mn-ea"/>
                <a:cs typeface="Times New Roman" panose="02020603050405020304" pitchFamily="18" charset="0"/>
              </a:rPr>
              <a:t>常常挨骂，</a:t>
            </a:r>
            <a:endParaRPr lang="en-US" altLang="zh-CN" sz="2800" b="1" kern="100" dirty="0" smtClean="0">
              <a:latin typeface="+mn-ea"/>
              <a:ea typeface="+mn-ea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zh-CN" altLang="en-US" sz="2800" b="1" kern="100" dirty="0" smtClean="0">
                <a:latin typeface="+mn-ea"/>
                <a:ea typeface="+mn-ea"/>
                <a:cs typeface="Times New Roman" panose="02020603050405020304" pitchFamily="18" charset="0"/>
              </a:rPr>
              <a:t>爹娘骂：不好好拾柴火。</a:t>
            </a:r>
            <a:endParaRPr lang="en-US" altLang="zh-CN" sz="2800" b="1" kern="100" dirty="0" smtClean="0">
              <a:latin typeface="+mn-ea"/>
              <a:ea typeface="+mn-ea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zh-CN" altLang="en-US" sz="2800" b="1" kern="100" dirty="0" smtClean="0">
                <a:latin typeface="+mn-ea"/>
                <a:ea typeface="+mn-ea"/>
                <a:cs typeface="Times New Roman" panose="02020603050405020304" pitchFamily="18" charset="0"/>
              </a:rPr>
              <a:t>地主骂：蹚坏了他的庄稼。</a:t>
            </a:r>
            <a:endParaRPr lang="en-US" altLang="zh-CN" sz="2800" b="1" kern="100" dirty="0" smtClean="0">
              <a:latin typeface="+mn-ea"/>
              <a:ea typeface="+mn-ea"/>
              <a:cs typeface="Times New Roman" panose="02020603050405020304" pitchFamily="18" charset="0"/>
            </a:endParaRPr>
          </a:p>
          <a:p>
            <a:pPr>
              <a:defRPr/>
            </a:pPr>
            <a:endParaRPr lang="en-US" altLang="zh-CN" sz="2800" b="1" kern="100" dirty="0">
              <a:latin typeface="+mn-ea"/>
              <a:ea typeface="+mn-ea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zh-CN" altLang="en-US" sz="2800" b="1" kern="100" dirty="0" smtClean="0">
                <a:latin typeface="+mn-ea"/>
                <a:ea typeface="+mn-ea"/>
                <a:cs typeface="Times New Roman" panose="02020603050405020304" pitchFamily="18" charset="0"/>
              </a:rPr>
              <a:t>现在</a:t>
            </a:r>
            <a:endParaRPr lang="en-US" altLang="zh-CN" sz="2800" b="1" kern="100" dirty="0" smtClean="0">
              <a:latin typeface="+mn-ea"/>
              <a:ea typeface="+mn-ea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zh-CN" altLang="en-US" sz="2800" b="1" kern="100" dirty="0" smtClean="0">
                <a:latin typeface="+mn-ea"/>
                <a:ea typeface="+mn-ea"/>
                <a:cs typeface="Times New Roman" panose="02020603050405020304" pitchFamily="18" charset="0"/>
              </a:rPr>
              <a:t>蝈蝈儿就在自己地里叫</a:t>
            </a:r>
            <a:endParaRPr lang="en-US" altLang="zh-CN" sz="2800" b="1" kern="100" dirty="0" smtClean="0">
              <a:latin typeface="+mn-ea"/>
              <a:ea typeface="+mn-ea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zh-CN" altLang="en-US" sz="2800" b="1" kern="100" dirty="0">
                <a:latin typeface="+mn-ea"/>
                <a:ea typeface="+mn-ea"/>
                <a:cs typeface="Times New Roman" panose="02020603050405020304" pitchFamily="18" charset="0"/>
              </a:rPr>
              <a:t>他</a:t>
            </a:r>
            <a:r>
              <a:rPr lang="zh-CN" altLang="en-US" sz="2800" b="1" kern="100" dirty="0" smtClean="0">
                <a:latin typeface="+mn-ea"/>
                <a:ea typeface="+mn-ea"/>
                <a:cs typeface="Times New Roman" panose="02020603050405020304" pitchFamily="18" charset="0"/>
              </a:rPr>
              <a:t>想招呼从地头路过的那个孩子：</a:t>
            </a:r>
            <a:endParaRPr lang="en-US" altLang="zh-CN" sz="2800" b="1" kern="100" dirty="0" smtClean="0">
              <a:latin typeface="+mn-ea"/>
              <a:ea typeface="+mn-ea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zh-CN" altLang="en-US" sz="2800" b="1" kern="100" dirty="0" smtClean="0">
                <a:latin typeface="+mn-ea"/>
                <a:ea typeface="+mn-ea"/>
                <a:cs typeface="Times New Roman" panose="02020603050405020304" pitchFamily="18" charset="0"/>
              </a:rPr>
              <a:t>“快去逮吧，你听，叫得多好！”</a:t>
            </a:r>
            <a:endParaRPr lang="en-US" altLang="zh-CN" sz="2800" b="1" kern="100" dirty="0" smtClean="0">
              <a:latin typeface="+mn-ea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4807131" y="808465"/>
            <a:ext cx="404399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04800">
              <a:spcAft>
                <a:spcPts val="0"/>
              </a:spcAft>
              <a:defRPr/>
            </a:pPr>
            <a:r>
              <a:rPr lang="zh-CN" altLang="en-US" sz="2800" b="1" kern="100" dirty="0" smtClean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  试着说说为什么会有这样的转变，说明了什么？</a:t>
            </a:r>
            <a:endParaRPr lang="en-US" altLang="zh-CN" sz="2800" b="1" kern="100" dirty="0">
              <a:latin typeface="楷体" panose="02010609060101010101" pitchFamily="49" charset="-122"/>
              <a:ea typeface="楷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9" name="PA_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 flipH="1">
            <a:off x="469233" y="6329704"/>
            <a:ext cx="45719" cy="107722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defRPr/>
            </a:pPr>
            <a:r>
              <a:rPr lang="en-US" altLang="zh-CN" sz="100" dirty="0" smtClean="0">
                <a:solidFill>
                  <a:schemeClr val="bg1">
                    <a:lumMod val="95000"/>
                    <a:alpha val="0"/>
                  </a:schemeClr>
                </a:solidFill>
                <a:latin typeface="优教通专用字体logo" panose="02000500000000000000" pitchFamily="2" charset="0"/>
              </a:rPr>
              <a:t>0</a:t>
            </a:r>
            <a:endParaRPr lang="zh-CN" altLang="en-US" sz="100" dirty="0" smtClean="0">
              <a:solidFill>
                <a:schemeClr val="bg1">
                  <a:lumMod val="95000"/>
                  <a:alpha val="0"/>
                </a:schemeClr>
              </a:solidFill>
              <a:latin typeface="优教通专用字体logo" panose="02000500000000000000" pitchFamily="2" charset="0"/>
            </a:endParaRPr>
          </a:p>
        </p:txBody>
      </p:sp>
      <p:pic>
        <p:nvPicPr>
          <p:cNvPr id="21514" name="PA_图片 1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8447088" y="520700"/>
            <a:ext cx="69850" cy="46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文本框 1"/>
          <p:cNvSpPr txBox="1"/>
          <p:nvPr/>
        </p:nvSpPr>
        <p:spPr>
          <a:xfrm>
            <a:off x="4563122" y="2919569"/>
            <a:ext cx="475657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 smtClean="0">
                <a:solidFill>
                  <a:srgbClr val="FF0000"/>
                </a:solidFill>
                <a:latin typeface="+mn-ea"/>
                <a:ea typeface="+mn-ea"/>
              </a:rPr>
              <a:t>    时代的变革让人民的生活发生了巨大变化。</a:t>
            </a:r>
            <a:endParaRPr lang="zh-CN" altLang="en-US" sz="3200" dirty="0">
              <a:solidFill>
                <a:srgbClr val="FF0000"/>
              </a:solidFill>
              <a:latin typeface="+mn-ea"/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>
            <a:spLocks noGrp="1"/>
          </p:cNvSpPr>
          <p:nvPr>
            <p:ph type="title"/>
          </p:nvPr>
        </p:nvSpPr>
        <p:spPr>
          <a:xfrm>
            <a:off x="871538" y="252413"/>
            <a:ext cx="2263775" cy="76041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CN" altLang="en-US" dirty="0" smtClean="0">
                <a:solidFill>
                  <a:schemeClr val="tx1">
                    <a:lumMod val="50000"/>
                  </a:schemeClr>
                </a:solidFill>
              </a:rPr>
              <a:t>交流感悟</a:t>
            </a:r>
            <a:endParaRPr lang="zh-CN" altLang="en-US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5" name="KSO_Shape"/>
          <p:cNvSpPr/>
          <p:nvPr/>
        </p:nvSpPr>
        <p:spPr bwMode="auto">
          <a:xfrm>
            <a:off x="246063" y="318930"/>
            <a:ext cx="625475" cy="655637"/>
          </a:xfrm>
          <a:custGeom>
            <a:avLst/>
            <a:gdLst>
              <a:gd name="T0" fmla="*/ 692200 w 11137901"/>
              <a:gd name="T1" fmla="*/ 1439894 h 13493750"/>
              <a:gd name="T2" fmla="*/ 793869 w 11137901"/>
              <a:gd name="T3" fmla="*/ 1439894 h 13493750"/>
              <a:gd name="T4" fmla="*/ 793869 w 11137901"/>
              <a:gd name="T5" fmla="*/ 1800397 h 13493750"/>
              <a:gd name="T6" fmla="*/ 692200 w 11137901"/>
              <a:gd name="T7" fmla="*/ 1800397 h 13493750"/>
              <a:gd name="T8" fmla="*/ 1034911 w 11137901"/>
              <a:gd name="T9" fmla="*/ 1371903 h 13493750"/>
              <a:gd name="T10" fmla="*/ 1172588 w 11137901"/>
              <a:gd name="T11" fmla="*/ 1704870 h 13493750"/>
              <a:gd name="T12" fmla="*/ 1078967 w 11137901"/>
              <a:gd name="T13" fmla="*/ 1743843 h 13493750"/>
              <a:gd name="T14" fmla="*/ 940655 w 11137901"/>
              <a:gd name="T15" fmla="*/ 1410876 h 13493750"/>
              <a:gd name="T16" fmla="*/ 451370 w 11137901"/>
              <a:gd name="T17" fmla="*/ 1371903 h 13493750"/>
              <a:gd name="T18" fmla="*/ 544991 w 11137901"/>
              <a:gd name="T19" fmla="*/ 1410876 h 13493750"/>
              <a:gd name="T20" fmla="*/ 407313 w 11137901"/>
              <a:gd name="T21" fmla="*/ 1743843 h 13493750"/>
              <a:gd name="T22" fmla="*/ 313693 w 11137901"/>
              <a:gd name="T23" fmla="*/ 1704870 h 13493750"/>
              <a:gd name="T24" fmla="*/ 1231260 w 11137901"/>
              <a:gd name="T25" fmla="*/ 1216645 h 13493750"/>
              <a:gd name="T26" fmla="*/ 1486069 w 11137901"/>
              <a:gd name="T27" fmla="*/ 1472089 h 13493750"/>
              <a:gd name="T28" fmla="*/ 1414477 w 11137901"/>
              <a:gd name="T29" fmla="*/ 1543682 h 13493750"/>
              <a:gd name="T30" fmla="*/ 1159668 w 11137901"/>
              <a:gd name="T31" fmla="*/ 1288661 h 13493750"/>
              <a:gd name="T32" fmla="*/ 255021 w 11137901"/>
              <a:gd name="T33" fmla="*/ 1216645 h 13493750"/>
              <a:gd name="T34" fmla="*/ 326613 w 11137901"/>
              <a:gd name="T35" fmla="*/ 1288661 h 13493750"/>
              <a:gd name="T36" fmla="*/ 71592 w 11137901"/>
              <a:gd name="T37" fmla="*/ 1543682 h 13493750"/>
              <a:gd name="T38" fmla="*/ 0 w 11137901"/>
              <a:gd name="T39" fmla="*/ 1472089 h 13493750"/>
              <a:gd name="T40" fmla="*/ 520984 w 11137901"/>
              <a:gd name="T41" fmla="*/ 0 h 13493750"/>
              <a:gd name="T42" fmla="*/ 965297 w 11137901"/>
              <a:gd name="T43" fmla="*/ 0 h 13493750"/>
              <a:gd name="T44" fmla="*/ 1034424 w 11137901"/>
              <a:gd name="T45" fmla="*/ 69090 h 13493750"/>
              <a:gd name="T46" fmla="*/ 1034424 w 11137901"/>
              <a:gd name="T47" fmla="*/ 302394 h 13493750"/>
              <a:gd name="T48" fmla="*/ 1066983 w 11137901"/>
              <a:gd name="T49" fmla="*/ 364976 h 13493750"/>
              <a:gd name="T50" fmla="*/ 1292897 w 11137901"/>
              <a:gd name="T51" fmla="*/ 809054 h 13493750"/>
              <a:gd name="T52" fmla="*/ 742890 w 11137901"/>
              <a:gd name="T53" fmla="*/ 1358770 h 13493750"/>
              <a:gd name="T54" fmla="*/ 193384 w 11137901"/>
              <a:gd name="T55" fmla="*/ 809054 h 13493750"/>
              <a:gd name="T56" fmla="*/ 419298 w 11137901"/>
              <a:gd name="T57" fmla="*/ 364976 h 13493750"/>
              <a:gd name="T58" fmla="*/ 451857 w 11137901"/>
              <a:gd name="T59" fmla="*/ 302394 h 13493750"/>
              <a:gd name="T60" fmla="*/ 451857 w 11137901"/>
              <a:gd name="T61" fmla="*/ 69090 h 13493750"/>
              <a:gd name="T62" fmla="*/ 520984 w 11137901"/>
              <a:gd name="T63" fmla="*/ 0 h 13493750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0" t="0" r="r" b="b"/>
            <a:pathLst>
              <a:path w="11137901" h="13493750">
                <a:moveTo>
                  <a:pt x="5187950" y="10791825"/>
                </a:moveTo>
                <a:lnTo>
                  <a:pt x="5949950" y="10791825"/>
                </a:lnTo>
                <a:lnTo>
                  <a:pt x="5949950" y="13493750"/>
                </a:lnTo>
                <a:lnTo>
                  <a:pt x="5187950" y="13493750"/>
                </a:lnTo>
                <a:lnTo>
                  <a:pt x="5187950" y="10791825"/>
                </a:lnTo>
                <a:close/>
                <a:moveTo>
                  <a:pt x="7756525" y="10282238"/>
                </a:moveTo>
                <a:lnTo>
                  <a:pt x="8788401" y="12777788"/>
                </a:lnTo>
                <a:lnTo>
                  <a:pt x="8086726" y="13069888"/>
                </a:lnTo>
                <a:lnTo>
                  <a:pt x="7050088" y="10574338"/>
                </a:lnTo>
                <a:lnTo>
                  <a:pt x="7756525" y="10282238"/>
                </a:lnTo>
                <a:close/>
                <a:moveTo>
                  <a:pt x="3382963" y="10282238"/>
                </a:moveTo>
                <a:lnTo>
                  <a:pt x="4084638" y="10574338"/>
                </a:lnTo>
                <a:lnTo>
                  <a:pt x="3052763" y="13069888"/>
                </a:lnTo>
                <a:lnTo>
                  <a:pt x="2351088" y="12777788"/>
                </a:lnTo>
                <a:lnTo>
                  <a:pt x="3382963" y="10282238"/>
                </a:lnTo>
                <a:close/>
                <a:moveTo>
                  <a:pt x="9228138" y="9118600"/>
                </a:moveTo>
                <a:lnTo>
                  <a:pt x="11137901" y="11033125"/>
                </a:lnTo>
                <a:lnTo>
                  <a:pt x="10601326" y="11569700"/>
                </a:lnTo>
                <a:lnTo>
                  <a:pt x="8691563" y="9658350"/>
                </a:lnTo>
                <a:lnTo>
                  <a:pt x="9228138" y="9118600"/>
                </a:lnTo>
                <a:close/>
                <a:moveTo>
                  <a:pt x="1911350" y="9118600"/>
                </a:moveTo>
                <a:lnTo>
                  <a:pt x="2447925" y="9658350"/>
                </a:lnTo>
                <a:lnTo>
                  <a:pt x="536575" y="11569700"/>
                </a:lnTo>
                <a:lnTo>
                  <a:pt x="0" y="11033125"/>
                </a:lnTo>
                <a:lnTo>
                  <a:pt x="1911350" y="9118600"/>
                </a:lnTo>
                <a:close/>
                <a:moveTo>
                  <a:pt x="3904707" y="0"/>
                </a:moveTo>
                <a:cubicBezTo>
                  <a:pt x="4355225" y="0"/>
                  <a:pt x="6900648" y="0"/>
                  <a:pt x="7234781" y="0"/>
                </a:cubicBezTo>
                <a:cubicBezTo>
                  <a:pt x="7523863" y="0"/>
                  <a:pt x="7752876" y="232644"/>
                  <a:pt x="7752876" y="517821"/>
                </a:cubicBezTo>
                <a:cubicBezTo>
                  <a:pt x="7752876" y="893054"/>
                  <a:pt x="7752876" y="1545958"/>
                  <a:pt x="7752876" y="2266405"/>
                </a:cubicBezTo>
                <a:cubicBezTo>
                  <a:pt x="7752876" y="2461526"/>
                  <a:pt x="7850488" y="2630380"/>
                  <a:pt x="7996906" y="2735446"/>
                </a:cubicBezTo>
                <a:cubicBezTo>
                  <a:pt x="9025588" y="3485911"/>
                  <a:pt x="9690101" y="4694160"/>
                  <a:pt x="9690101" y="6063759"/>
                </a:cubicBezTo>
                <a:cubicBezTo>
                  <a:pt x="9690101" y="8341421"/>
                  <a:pt x="7846734" y="10183813"/>
                  <a:pt x="5567867" y="10183813"/>
                </a:cubicBezTo>
                <a:cubicBezTo>
                  <a:pt x="3292755" y="10183813"/>
                  <a:pt x="1449388" y="8341421"/>
                  <a:pt x="1449388" y="6063759"/>
                </a:cubicBezTo>
                <a:cubicBezTo>
                  <a:pt x="1449388" y="4694160"/>
                  <a:pt x="2113901" y="3485911"/>
                  <a:pt x="3142583" y="2735446"/>
                </a:cubicBezTo>
                <a:cubicBezTo>
                  <a:pt x="3289000" y="2630380"/>
                  <a:pt x="3386613" y="2461526"/>
                  <a:pt x="3386613" y="2266405"/>
                </a:cubicBezTo>
                <a:cubicBezTo>
                  <a:pt x="3386613" y="1545958"/>
                  <a:pt x="3386613" y="893054"/>
                  <a:pt x="3386613" y="517821"/>
                </a:cubicBezTo>
                <a:cubicBezTo>
                  <a:pt x="3386613" y="232644"/>
                  <a:pt x="3619380" y="0"/>
                  <a:pt x="3904707" y="0"/>
                </a:cubicBezTo>
                <a:close/>
              </a:path>
            </a:pathLst>
          </a:cu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6" name="矩形 5"/>
          <p:cNvSpPr/>
          <p:nvPr/>
        </p:nvSpPr>
        <p:spPr>
          <a:xfrm>
            <a:off x="79375" y="1631950"/>
            <a:ext cx="8802688" cy="64633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zh-CN" altLang="en-US" sz="3600" b="1" kern="100" dirty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    </a:t>
            </a:r>
            <a:endParaRPr lang="zh-CN" altLang="en-US" sz="3600" b="1" kern="100" dirty="0">
              <a:latin typeface="楷体" panose="02010609060101010101" pitchFamily="49" charset="-122"/>
              <a:ea typeface="楷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11" name="PA_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 flipH="1">
            <a:off x="469233" y="6329704"/>
            <a:ext cx="45719" cy="107722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defRPr/>
            </a:pPr>
            <a:r>
              <a:rPr lang="en-US" altLang="zh-CN" sz="100" dirty="0" smtClean="0">
                <a:solidFill>
                  <a:schemeClr val="bg1">
                    <a:lumMod val="95000"/>
                    <a:alpha val="0"/>
                  </a:schemeClr>
                </a:solidFill>
                <a:latin typeface="优教通专用字体logo" panose="02000500000000000000" pitchFamily="2" charset="0"/>
              </a:rPr>
              <a:t>0</a:t>
            </a:r>
            <a:endParaRPr lang="zh-CN" altLang="en-US" sz="100" dirty="0" smtClean="0">
              <a:solidFill>
                <a:schemeClr val="bg1">
                  <a:lumMod val="95000"/>
                  <a:alpha val="0"/>
                </a:schemeClr>
              </a:solidFill>
              <a:latin typeface="优教通专用字体logo" panose="02000500000000000000" pitchFamily="2" charset="0"/>
            </a:endParaRPr>
          </a:p>
        </p:txBody>
      </p:sp>
      <p:pic>
        <p:nvPicPr>
          <p:cNvPr id="22538" name="PA_图片 1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8447088" y="520700"/>
            <a:ext cx="69850" cy="46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矩形 1"/>
          <p:cNvSpPr/>
          <p:nvPr/>
        </p:nvSpPr>
        <p:spPr>
          <a:xfrm>
            <a:off x="1143000" y="1836420"/>
            <a:ext cx="663702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04800">
              <a:lnSpc>
                <a:spcPct val="150000"/>
              </a:lnSpc>
              <a:defRPr/>
            </a:pPr>
            <a:r>
              <a:rPr lang="en-US" altLang="zh-CN" sz="2800" b="1" kern="100" dirty="0" smtClean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  </a:t>
            </a:r>
            <a:r>
              <a:rPr lang="zh-CN" altLang="zh-CN" sz="2800" b="1" kern="100" dirty="0" smtClean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你</a:t>
            </a:r>
            <a:r>
              <a:rPr lang="zh-CN" altLang="zh-CN" sz="2800" b="1" kern="100" dirty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最喜欢这首诗歌的哪些语句？请你静心默读，圈点勾画自己喜欢的</a:t>
            </a:r>
            <a:r>
              <a:rPr lang="zh-CN" altLang="zh-CN" sz="2800" b="1" kern="100" dirty="0" smtClean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语句</a:t>
            </a:r>
            <a:r>
              <a:rPr lang="zh-CN" altLang="en-US" sz="2800" b="1" kern="100" dirty="0" smtClean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。</a:t>
            </a:r>
            <a:endParaRPr lang="zh-CN" altLang="zh-CN" sz="2800" b="1" kern="100" dirty="0">
              <a:latin typeface="楷体" panose="02010609060101010101" pitchFamily="49" charset="-122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indent="304800">
              <a:lnSpc>
                <a:spcPct val="150000"/>
              </a:lnSpc>
              <a:defRPr/>
            </a:pPr>
            <a:endParaRPr lang="en-US" altLang="zh-CN" sz="2800" b="1" kern="100" dirty="0" smtClean="0">
              <a:latin typeface="楷体" panose="02010609060101010101" pitchFamily="49" charset="-122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indent="304800">
              <a:lnSpc>
                <a:spcPct val="150000"/>
              </a:lnSpc>
              <a:defRPr/>
            </a:pPr>
            <a:r>
              <a:rPr lang="zh-CN" altLang="zh-CN" sz="2800" b="1" i="1" kern="100" dirty="0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思考</a:t>
            </a:r>
            <a:r>
              <a:rPr lang="zh-CN" altLang="zh-CN" sz="2800" b="1" i="1" kern="100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这些语句好在哪里？</a:t>
            </a:r>
            <a:endParaRPr lang="zh-CN" altLang="zh-CN" sz="2800" b="1" i="1" kern="100" dirty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1</a:t>
            </a:r>
            <a:r>
              <a:rPr lang="zh-CN" altLang="en-US" dirty="0" smtClean="0"/>
              <a:t>、</a:t>
            </a:r>
            <a:r>
              <a:rPr lang="zh-CN" altLang="zh-CN" dirty="0" smtClean="0"/>
              <a:t>下列</a:t>
            </a:r>
            <a:r>
              <a:rPr lang="zh-CN" altLang="zh-CN" dirty="0"/>
              <a:t>词语中，加线字注音无误的一项是（</a:t>
            </a:r>
            <a:r>
              <a:rPr lang="en-US" altLang="zh-CN" dirty="0"/>
              <a:t>    </a:t>
            </a:r>
            <a:r>
              <a:rPr lang="zh-CN" altLang="zh-CN" dirty="0"/>
              <a:t>）</a:t>
            </a:r>
            <a:endParaRPr lang="zh-CN" altLang="zh-CN" dirty="0"/>
          </a:p>
          <a:p>
            <a:r>
              <a:rPr lang="en-US" altLang="zh-CN" dirty="0"/>
              <a:t>A.</a:t>
            </a:r>
            <a:r>
              <a:rPr lang="zh-CN" altLang="zh-CN" u="sng" dirty="0"/>
              <a:t>咸</a:t>
            </a:r>
            <a:r>
              <a:rPr lang="zh-CN" altLang="zh-CN" dirty="0"/>
              <a:t>甜（</a:t>
            </a:r>
            <a:r>
              <a:rPr lang="en-US" altLang="zh-CN" dirty="0">
                <a:latin typeface="宋体" panose="02010600030101010101" pitchFamily="2" charset="-122"/>
                <a:ea typeface="宋体" panose="02010600030101010101" pitchFamily="2" charset="-122"/>
              </a:rPr>
              <a:t>xi</a:t>
            </a:r>
            <a:r>
              <a:rPr lang="zh-CN" altLang="zh-CN" dirty="0">
                <a:latin typeface="宋体" panose="02010600030101010101" pitchFamily="2" charset="-122"/>
                <a:ea typeface="宋体" panose="02010600030101010101" pitchFamily="2" charset="-122"/>
              </a:rPr>
              <a:t>á</a:t>
            </a:r>
            <a:r>
              <a:rPr lang="en-US" altLang="zh-CN" dirty="0">
                <a:latin typeface="宋体" panose="02010600030101010101" pitchFamily="2" charset="-122"/>
                <a:ea typeface="宋体" panose="02010600030101010101" pitchFamily="2" charset="-122"/>
              </a:rPr>
              <a:t>n</a:t>
            </a:r>
            <a:r>
              <a:rPr lang="zh-CN" altLang="zh-CN" dirty="0"/>
              <a:t>）</a:t>
            </a:r>
            <a:r>
              <a:rPr lang="en-US" altLang="zh-CN" dirty="0"/>
              <a:t>  </a:t>
            </a:r>
            <a:r>
              <a:rPr lang="zh-CN" altLang="zh-CN" u="sng" dirty="0"/>
              <a:t>驮</a:t>
            </a:r>
            <a:r>
              <a:rPr lang="zh-CN" altLang="zh-CN" dirty="0"/>
              <a:t>着（</a:t>
            </a:r>
            <a:r>
              <a:rPr lang="en-US" altLang="zh-CN" dirty="0">
                <a:latin typeface="宋体" panose="02010600030101010101" pitchFamily="2" charset="-122"/>
                <a:ea typeface="宋体" panose="02010600030101010101" pitchFamily="2" charset="-122"/>
              </a:rPr>
              <a:t>du</a:t>
            </a:r>
            <a:r>
              <a:rPr lang="zh-CN" altLang="zh-CN" dirty="0">
                <a:latin typeface="宋体" panose="02010600030101010101" pitchFamily="2" charset="-122"/>
                <a:ea typeface="宋体" panose="02010600030101010101" pitchFamily="2" charset="-122"/>
              </a:rPr>
              <a:t>ò</a:t>
            </a:r>
            <a:r>
              <a:rPr lang="zh-CN" altLang="zh-CN" dirty="0"/>
              <a:t>）</a:t>
            </a:r>
            <a:r>
              <a:rPr lang="en-US" altLang="zh-CN" dirty="0"/>
              <a:t>   </a:t>
            </a:r>
            <a:r>
              <a:rPr lang="zh-CN" altLang="zh-CN" dirty="0"/>
              <a:t>顺</a:t>
            </a:r>
            <a:r>
              <a:rPr lang="zh-CN" altLang="zh-CN" u="sng" dirty="0"/>
              <a:t>溜</a:t>
            </a:r>
            <a:r>
              <a:rPr lang="zh-CN" altLang="zh-CN" dirty="0"/>
              <a:t>（</a:t>
            </a:r>
            <a:r>
              <a:rPr lang="en-US" altLang="zh-CN" dirty="0" err="1">
                <a:latin typeface="宋体" panose="02010600030101010101" pitchFamily="2" charset="-122"/>
                <a:ea typeface="宋体" panose="02010600030101010101" pitchFamily="2" charset="-122"/>
              </a:rPr>
              <a:t>liu</a:t>
            </a:r>
            <a:r>
              <a:rPr lang="zh-CN" altLang="zh-CN" dirty="0"/>
              <a:t>）</a:t>
            </a:r>
            <a:endParaRPr lang="zh-CN" altLang="zh-CN" dirty="0"/>
          </a:p>
          <a:p>
            <a:r>
              <a:rPr lang="en-US" altLang="zh-CN" dirty="0"/>
              <a:t>B.</a:t>
            </a:r>
            <a:r>
              <a:rPr lang="zh-CN" altLang="zh-CN" u="sng" dirty="0"/>
              <a:t>挨</a:t>
            </a:r>
            <a:r>
              <a:rPr lang="zh-CN" altLang="zh-CN" dirty="0"/>
              <a:t>骂（</a:t>
            </a:r>
            <a:r>
              <a:rPr lang="zh-CN" altLang="zh-CN" dirty="0">
                <a:latin typeface="宋体" panose="02010600030101010101" pitchFamily="2" charset="-122"/>
                <a:ea typeface="宋体" panose="02010600030101010101" pitchFamily="2" charset="-122"/>
              </a:rPr>
              <a:t>ā</a:t>
            </a:r>
            <a:r>
              <a:rPr lang="en-US" altLang="zh-CN" dirty="0" err="1">
                <a:latin typeface="宋体" panose="02010600030101010101" pitchFamily="2" charset="-122"/>
                <a:ea typeface="宋体" panose="02010600030101010101" pitchFamily="2" charset="-122"/>
              </a:rPr>
              <a:t>i</a:t>
            </a:r>
            <a:r>
              <a:rPr lang="zh-CN" altLang="zh-CN" dirty="0"/>
              <a:t>）</a:t>
            </a:r>
            <a:r>
              <a:rPr lang="en-US" altLang="zh-CN" dirty="0"/>
              <a:t>    </a:t>
            </a:r>
            <a:r>
              <a:rPr lang="zh-CN" altLang="zh-CN" u="sng" dirty="0"/>
              <a:t>蹚</a:t>
            </a:r>
            <a:r>
              <a:rPr lang="zh-CN" altLang="zh-CN" dirty="0"/>
              <a:t>坏（</a:t>
            </a:r>
            <a:r>
              <a:rPr lang="en-US" altLang="zh-CN" dirty="0">
                <a:latin typeface="宋体" panose="02010600030101010101" pitchFamily="2" charset="-122"/>
                <a:ea typeface="宋体" panose="02010600030101010101" pitchFamily="2" charset="-122"/>
              </a:rPr>
              <a:t>t</a:t>
            </a:r>
            <a:r>
              <a:rPr lang="zh-CN" altLang="zh-CN" dirty="0">
                <a:latin typeface="宋体" panose="02010600030101010101" pitchFamily="2" charset="-122"/>
                <a:ea typeface="宋体" panose="02010600030101010101" pitchFamily="2" charset="-122"/>
              </a:rPr>
              <a:t>ā</a:t>
            </a:r>
            <a:r>
              <a:rPr lang="en-US" altLang="zh-CN" dirty="0" err="1" smtClean="0">
                <a:latin typeface="宋体" panose="02010600030101010101" pitchFamily="2" charset="-122"/>
                <a:ea typeface="宋体" panose="02010600030101010101" pitchFamily="2" charset="-122"/>
              </a:rPr>
              <a:t>n</a:t>
            </a:r>
            <a:r>
              <a:rPr lang="en-US" altLang="zh-CN" dirty="0" err="1">
                <a:latin typeface="宋体" panose="02010600030101010101" pitchFamily="2" charset="-122"/>
                <a:ea typeface="宋体" panose="02010600030101010101" pitchFamily="2" charset="-122"/>
              </a:rPr>
              <a:t>ɡ</a:t>
            </a:r>
            <a:r>
              <a:rPr lang="zh-CN" altLang="zh-CN" dirty="0" smtClean="0"/>
              <a:t>）</a:t>
            </a:r>
            <a:r>
              <a:rPr lang="en-US" altLang="zh-CN" dirty="0" smtClean="0"/>
              <a:t>  </a:t>
            </a:r>
            <a:r>
              <a:rPr lang="zh-CN" altLang="zh-CN" dirty="0"/>
              <a:t>舒服（</a:t>
            </a:r>
            <a:r>
              <a:rPr lang="en-US" altLang="zh-CN" dirty="0" err="1">
                <a:latin typeface="宋体" panose="02010600030101010101" pitchFamily="2" charset="-122"/>
                <a:ea typeface="宋体" panose="02010600030101010101" pitchFamily="2" charset="-122"/>
              </a:rPr>
              <a:t>sh</a:t>
            </a:r>
            <a:r>
              <a:rPr lang="zh-CN" altLang="zh-CN" dirty="0">
                <a:latin typeface="宋体" panose="02010600030101010101" pitchFamily="2" charset="-122"/>
                <a:ea typeface="宋体" panose="02010600030101010101" pitchFamily="2" charset="-122"/>
              </a:rPr>
              <a:t>ū</a:t>
            </a:r>
            <a:r>
              <a:rPr lang="zh-CN" altLang="zh-CN" dirty="0"/>
              <a:t>）</a:t>
            </a:r>
            <a:endParaRPr lang="zh-CN" altLang="zh-CN" dirty="0"/>
          </a:p>
          <a:p>
            <a:r>
              <a:rPr lang="en-US" altLang="zh-CN" dirty="0"/>
              <a:t>C.</a:t>
            </a:r>
            <a:r>
              <a:rPr lang="zh-CN" altLang="zh-CN" u="sng" dirty="0"/>
              <a:t>逮</a:t>
            </a:r>
            <a:r>
              <a:rPr lang="zh-CN" altLang="zh-CN" dirty="0"/>
              <a:t>住（</a:t>
            </a:r>
            <a:r>
              <a:rPr lang="en-US" altLang="zh-CN" dirty="0">
                <a:latin typeface="宋体" panose="02010600030101010101" pitchFamily="2" charset="-122"/>
                <a:ea typeface="宋体" panose="02010600030101010101" pitchFamily="2" charset="-122"/>
              </a:rPr>
              <a:t>d</a:t>
            </a:r>
            <a:r>
              <a:rPr lang="zh-CN" altLang="zh-CN" dirty="0">
                <a:latin typeface="宋体" panose="02010600030101010101" pitchFamily="2" charset="-122"/>
                <a:ea typeface="宋体" panose="02010600030101010101" pitchFamily="2" charset="-122"/>
              </a:rPr>
              <a:t>ǎ</a:t>
            </a:r>
            <a:r>
              <a:rPr lang="en-US" altLang="zh-CN" dirty="0" err="1">
                <a:latin typeface="宋体" panose="02010600030101010101" pitchFamily="2" charset="-122"/>
                <a:ea typeface="宋体" panose="02010600030101010101" pitchFamily="2" charset="-122"/>
              </a:rPr>
              <a:t>i</a:t>
            </a:r>
            <a:r>
              <a:rPr lang="zh-CN" altLang="zh-CN" dirty="0"/>
              <a:t>）   </a:t>
            </a:r>
            <a:r>
              <a:rPr lang="zh-CN" altLang="zh-CN" u="sng" dirty="0"/>
              <a:t>蝈</a:t>
            </a:r>
            <a:r>
              <a:rPr lang="zh-CN" altLang="zh-CN" dirty="0"/>
              <a:t>蝈</a:t>
            </a:r>
            <a:r>
              <a:rPr lang="zh-CN" altLang="zh-CN" dirty="0" smtClean="0"/>
              <a:t>（</a:t>
            </a:r>
            <a:r>
              <a:rPr lang="en-US" altLang="zh-CN" dirty="0" err="1" smtClean="0">
                <a:latin typeface="宋体" panose="02010600030101010101" pitchFamily="2" charset="-122"/>
                <a:ea typeface="宋体" panose="02010600030101010101" pitchFamily="2" charset="-122"/>
              </a:rPr>
              <a:t>ɡu</a:t>
            </a:r>
            <a:r>
              <a:rPr lang="zh-CN" altLang="zh-CN" dirty="0">
                <a:latin typeface="宋体" panose="02010600030101010101" pitchFamily="2" charset="-122"/>
                <a:ea typeface="宋体" panose="02010600030101010101" pitchFamily="2" charset="-122"/>
              </a:rPr>
              <a:t>ō</a:t>
            </a:r>
            <a:r>
              <a:rPr lang="zh-CN" altLang="zh-CN" dirty="0"/>
              <a:t>）</a:t>
            </a:r>
            <a:r>
              <a:rPr lang="en-US" altLang="zh-CN" dirty="0"/>
              <a:t>   </a:t>
            </a:r>
            <a:r>
              <a:rPr lang="zh-CN" altLang="zh-CN" dirty="0"/>
              <a:t>咯</a:t>
            </a:r>
            <a:r>
              <a:rPr lang="zh-CN" altLang="zh-CN" u="sng" dirty="0"/>
              <a:t>吱</a:t>
            </a:r>
            <a:r>
              <a:rPr lang="zh-CN" altLang="zh-CN" dirty="0"/>
              <a:t>（</a:t>
            </a:r>
            <a:r>
              <a:rPr lang="en-US" altLang="zh-CN" dirty="0">
                <a:latin typeface="宋体" panose="02010600030101010101" pitchFamily="2" charset="-122"/>
                <a:ea typeface="宋体" panose="02010600030101010101" pitchFamily="2" charset="-122"/>
              </a:rPr>
              <a:t>z</a:t>
            </a:r>
            <a:r>
              <a:rPr lang="zh-CN" altLang="zh-CN" dirty="0">
                <a:latin typeface="宋体" panose="02010600030101010101" pitchFamily="2" charset="-122"/>
                <a:ea typeface="宋体" panose="02010600030101010101" pitchFamily="2" charset="-122"/>
              </a:rPr>
              <a:t>ī</a:t>
            </a:r>
            <a:r>
              <a:rPr lang="zh-CN" altLang="zh-CN" dirty="0"/>
              <a:t>）</a:t>
            </a:r>
            <a:endParaRPr lang="zh-CN" altLang="zh-CN" dirty="0"/>
          </a:p>
          <a:p>
            <a:r>
              <a:rPr lang="en-US" altLang="zh-CN" dirty="0"/>
              <a:t>D.</a:t>
            </a:r>
            <a:r>
              <a:rPr lang="zh-CN" altLang="zh-CN" u="sng" dirty="0"/>
              <a:t>荞</a:t>
            </a:r>
            <a:r>
              <a:rPr lang="zh-CN" altLang="zh-CN" dirty="0"/>
              <a:t>麦（</a:t>
            </a:r>
            <a:r>
              <a:rPr lang="en-US" altLang="zh-CN" dirty="0">
                <a:latin typeface="宋体" panose="02010600030101010101" pitchFamily="2" charset="-122"/>
                <a:ea typeface="宋体" panose="02010600030101010101" pitchFamily="2" charset="-122"/>
              </a:rPr>
              <a:t>qi</a:t>
            </a:r>
            <a:r>
              <a:rPr lang="zh-CN" altLang="zh-CN" dirty="0">
                <a:latin typeface="宋体" panose="02010600030101010101" pitchFamily="2" charset="-122"/>
                <a:ea typeface="宋体" panose="02010600030101010101" pitchFamily="2" charset="-122"/>
              </a:rPr>
              <a:t>á</a:t>
            </a:r>
            <a:r>
              <a:rPr lang="en-US" altLang="zh-CN" dirty="0">
                <a:latin typeface="宋体" panose="02010600030101010101" pitchFamily="2" charset="-122"/>
                <a:ea typeface="宋体" panose="02010600030101010101" pitchFamily="2" charset="-122"/>
              </a:rPr>
              <a:t>o</a:t>
            </a:r>
            <a:r>
              <a:rPr lang="zh-CN" altLang="zh-CN" dirty="0"/>
              <a:t>）</a:t>
            </a:r>
            <a:r>
              <a:rPr lang="en-US" altLang="zh-CN" dirty="0"/>
              <a:t>  </a:t>
            </a:r>
            <a:r>
              <a:rPr lang="zh-CN" altLang="zh-CN" dirty="0"/>
              <a:t>雨</a:t>
            </a:r>
            <a:r>
              <a:rPr lang="zh-CN" altLang="zh-CN" u="sng" dirty="0"/>
              <a:t>露</a:t>
            </a:r>
            <a:r>
              <a:rPr lang="zh-CN" altLang="zh-CN" dirty="0"/>
              <a:t>（</a:t>
            </a:r>
            <a:r>
              <a:rPr lang="en-US" altLang="zh-CN" dirty="0">
                <a:latin typeface="宋体" panose="02010600030101010101" pitchFamily="2" charset="-122"/>
                <a:ea typeface="宋体" panose="02010600030101010101" pitchFamily="2" charset="-122"/>
              </a:rPr>
              <a:t>l</a:t>
            </a:r>
            <a:r>
              <a:rPr lang="zh-CN" altLang="zh-CN" dirty="0">
                <a:latin typeface="宋体" panose="02010600030101010101" pitchFamily="2" charset="-122"/>
                <a:ea typeface="宋体" panose="02010600030101010101" pitchFamily="2" charset="-122"/>
              </a:rPr>
              <a:t>ù</a:t>
            </a:r>
            <a:r>
              <a:rPr lang="zh-CN" altLang="zh-CN" dirty="0"/>
              <a:t>）</a:t>
            </a:r>
            <a:r>
              <a:rPr lang="en-US" altLang="zh-CN" dirty="0"/>
              <a:t>    </a:t>
            </a:r>
            <a:r>
              <a:rPr lang="zh-CN" altLang="zh-CN" u="sng" dirty="0"/>
              <a:t>驮</a:t>
            </a:r>
            <a:r>
              <a:rPr lang="zh-CN" altLang="zh-CN" dirty="0"/>
              <a:t>着（</a:t>
            </a:r>
            <a:r>
              <a:rPr lang="en-US" altLang="zh-CN" dirty="0" err="1">
                <a:latin typeface="宋体" panose="02010600030101010101" pitchFamily="2" charset="-122"/>
                <a:ea typeface="宋体" panose="02010600030101010101" pitchFamily="2" charset="-122"/>
              </a:rPr>
              <a:t>tu</a:t>
            </a:r>
            <a:r>
              <a:rPr lang="zh-CN" altLang="zh-CN" dirty="0">
                <a:latin typeface="宋体" panose="02010600030101010101" pitchFamily="2" charset="-122"/>
                <a:ea typeface="宋体" panose="02010600030101010101" pitchFamily="2" charset="-122"/>
              </a:rPr>
              <a:t>ó</a:t>
            </a:r>
            <a:r>
              <a:rPr lang="zh-CN" altLang="zh-CN" dirty="0"/>
              <a:t>）</a:t>
            </a:r>
            <a:endParaRPr lang="zh-CN" altLang="zh-CN" dirty="0"/>
          </a:p>
          <a:p>
            <a:endParaRPr lang="zh-CN" altLang="en-US" dirty="0"/>
          </a:p>
        </p:txBody>
      </p:sp>
      <p:sp>
        <p:nvSpPr>
          <p:cNvPr id="5" name="KSO_Shape"/>
          <p:cNvSpPr/>
          <p:nvPr/>
        </p:nvSpPr>
        <p:spPr bwMode="auto">
          <a:xfrm>
            <a:off x="764223" y="417990"/>
            <a:ext cx="625475" cy="655637"/>
          </a:xfrm>
          <a:custGeom>
            <a:avLst/>
            <a:gdLst>
              <a:gd name="T0" fmla="*/ 692200 w 11137901"/>
              <a:gd name="T1" fmla="*/ 1439894 h 13493750"/>
              <a:gd name="T2" fmla="*/ 793869 w 11137901"/>
              <a:gd name="T3" fmla="*/ 1439894 h 13493750"/>
              <a:gd name="T4" fmla="*/ 793869 w 11137901"/>
              <a:gd name="T5" fmla="*/ 1800397 h 13493750"/>
              <a:gd name="T6" fmla="*/ 692200 w 11137901"/>
              <a:gd name="T7" fmla="*/ 1800397 h 13493750"/>
              <a:gd name="T8" fmla="*/ 1034911 w 11137901"/>
              <a:gd name="T9" fmla="*/ 1371903 h 13493750"/>
              <a:gd name="T10" fmla="*/ 1172588 w 11137901"/>
              <a:gd name="T11" fmla="*/ 1704870 h 13493750"/>
              <a:gd name="T12" fmla="*/ 1078967 w 11137901"/>
              <a:gd name="T13" fmla="*/ 1743843 h 13493750"/>
              <a:gd name="T14" fmla="*/ 940655 w 11137901"/>
              <a:gd name="T15" fmla="*/ 1410876 h 13493750"/>
              <a:gd name="T16" fmla="*/ 451370 w 11137901"/>
              <a:gd name="T17" fmla="*/ 1371903 h 13493750"/>
              <a:gd name="T18" fmla="*/ 544991 w 11137901"/>
              <a:gd name="T19" fmla="*/ 1410876 h 13493750"/>
              <a:gd name="T20" fmla="*/ 407313 w 11137901"/>
              <a:gd name="T21" fmla="*/ 1743843 h 13493750"/>
              <a:gd name="T22" fmla="*/ 313693 w 11137901"/>
              <a:gd name="T23" fmla="*/ 1704870 h 13493750"/>
              <a:gd name="T24" fmla="*/ 1231260 w 11137901"/>
              <a:gd name="T25" fmla="*/ 1216645 h 13493750"/>
              <a:gd name="T26" fmla="*/ 1486069 w 11137901"/>
              <a:gd name="T27" fmla="*/ 1472089 h 13493750"/>
              <a:gd name="T28" fmla="*/ 1414477 w 11137901"/>
              <a:gd name="T29" fmla="*/ 1543682 h 13493750"/>
              <a:gd name="T30" fmla="*/ 1159668 w 11137901"/>
              <a:gd name="T31" fmla="*/ 1288661 h 13493750"/>
              <a:gd name="T32" fmla="*/ 255021 w 11137901"/>
              <a:gd name="T33" fmla="*/ 1216645 h 13493750"/>
              <a:gd name="T34" fmla="*/ 326613 w 11137901"/>
              <a:gd name="T35" fmla="*/ 1288661 h 13493750"/>
              <a:gd name="T36" fmla="*/ 71592 w 11137901"/>
              <a:gd name="T37" fmla="*/ 1543682 h 13493750"/>
              <a:gd name="T38" fmla="*/ 0 w 11137901"/>
              <a:gd name="T39" fmla="*/ 1472089 h 13493750"/>
              <a:gd name="T40" fmla="*/ 520984 w 11137901"/>
              <a:gd name="T41" fmla="*/ 0 h 13493750"/>
              <a:gd name="T42" fmla="*/ 965297 w 11137901"/>
              <a:gd name="T43" fmla="*/ 0 h 13493750"/>
              <a:gd name="T44" fmla="*/ 1034424 w 11137901"/>
              <a:gd name="T45" fmla="*/ 69090 h 13493750"/>
              <a:gd name="T46" fmla="*/ 1034424 w 11137901"/>
              <a:gd name="T47" fmla="*/ 302394 h 13493750"/>
              <a:gd name="T48" fmla="*/ 1066983 w 11137901"/>
              <a:gd name="T49" fmla="*/ 364976 h 13493750"/>
              <a:gd name="T50" fmla="*/ 1292897 w 11137901"/>
              <a:gd name="T51" fmla="*/ 809054 h 13493750"/>
              <a:gd name="T52" fmla="*/ 742890 w 11137901"/>
              <a:gd name="T53" fmla="*/ 1358770 h 13493750"/>
              <a:gd name="T54" fmla="*/ 193384 w 11137901"/>
              <a:gd name="T55" fmla="*/ 809054 h 13493750"/>
              <a:gd name="T56" fmla="*/ 419298 w 11137901"/>
              <a:gd name="T57" fmla="*/ 364976 h 13493750"/>
              <a:gd name="T58" fmla="*/ 451857 w 11137901"/>
              <a:gd name="T59" fmla="*/ 302394 h 13493750"/>
              <a:gd name="T60" fmla="*/ 451857 w 11137901"/>
              <a:gd name="T61" fmla="*/ 69090 h 13493750"/>
              <a:gd name="T62" fmla="*/ 520984 w 11137901"/>
              <a:gd name="T63" fmla="*/ 0 h 13493750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0" t="0" r="r" b="b"/>
            <a:pathLst>
              <a:path w="11137901" h="13493750">
                <a:moveTo>
                  <a:pt x="5187950" y="10791825"/>
                </a:moveTo>
                <a:lnTo>
                  <a:pt x="5949950" y="10791825"/>
                </a:lnTo>
                <a:lnTo>
                  <a:pt x="5949950" y="13493750"/>
                </a:lnTo>
                <a:lnTo>
                  <a:pt x="5187950" y="13493750"/>
                </a:lnTo>
                <a:lnTo>
                  <a:pt x="5187950" y="10791825"/>
                </a:lnTo>
                <a:close/>
                <a:moveTo>
                  <a:pt x="7756525" y="10282238"/>
                </a:moveTo>
                <a:lnTo>
                  <a:pt x="8788401" y="12777788"/>
                </a:lnTo>
                <a:lnTo>
                  <a:pt x="8086726" y="13069888"/>
                </a:lnTo>
                <a:lnTo>
                  <a:pt x="7050088" y="10574338"/>
                </a:lnTo>
                <a:lnTo>
                  <a:pt x="7756525" y="10282238"/>
                </a:lnTo>
                <a:close/>
                <a:moveTo>
                  <a:pt x="3382963" y="10282238"/>
                </a:moveTo>
                <a:lnTo>
                  <a:pt x="4084638" y="10574338"/>
                </a:lnTo>
                <a:lnTo>
                  <a:pt x="3052763" y="13069888"/>
                </a:lnTo>
                <a:lnTo>
                  <a:pt x="2351088" y="12777788"/>
                </a:lnTo>
                <a:lnTo>
                  <a:pt x="3382963" y="10282238"/>
                </a:lnTo>
                <a:close/>
                <a:moveTo>
                  <a:pt x="9228138" y="9118600"/>
                </a:moveTo>
                <a:lnTo>
                  <a:pt x="11137901" y="11033125"/>
                </a:lnTo>
                <a:lnTo>
                  <a:pt x="10601326" y="11569700"/>
                </a:lnTo>
                <a:lnTo>
                  <a:pt x="8691563" y="9658350"/>
                </a:lnTo>
                <a:lnTo>
                  <a:pt x="9228138" y="9118600"/>
                </a:lnTo>
                <a:close/>
                <a:moveTo>
                  <a:pt x="1911350" y="9118600"/>
                </a:moveTo>
                <a:lnTo>
                  <a:pt x="2447925" y="9658350"/>
                </a:lnTo>
                <a:lnTo>
                  <a:pt x="536575" y="11569700"/>
                </a:lnTo>
                <a:lnTo>
                  <a:pt x="0" y="11033125"/>
                </a:lnTo>
                <a:lnTo>
                  <a:pt x="1911350" y="9118600"/>
                </a:lnTo>
                <a:close/>
                <a:moveTo>
                  <a:pt x="3904707" y="0"/>
                </a:moveTo>
                <a:cubicBezTo>
                  <a:pt x="4355225" y="0"/>
                  <a:pt x="6900648" y="0"/>
                  <a:pt x="7234781" y="0"/>
                </a:cubicBezTo>
                <a:cubicBezTo>
                  <a:pt x="7523863" y="0"/>
                  <a:pt x="7752876" y="232644"/>
                  <a:pt x="7752876" y="517821"/>
                </a:cubicBezTo>
                <a:cubicBezTo>
                  <a:pt x="7752876" y="893054"/>
                  <a:pt x="7752876" y="1545958"/>
                  <a:pt x="7752876" y="2266405"/>
                </a:cubicBezTo>
                <a:cubicBezTo>
                  <a:pt x="7752876" y="2461526"/>
                  <a:pt x="7850488" y="2630380"/>
                  <a:pt x="7996906" y="2735446"/>
                </a:cubicBezTo>
                <a:cubicBezTo>
                  <a:pt x="9025588" y="3485911"/>
                  <a:pt x="9690101" y="4694160"/>
                  <a:pt x="9690101" y="6063759"/>
                </a:cubicBezTo>
                <a:cubicBezTo>
                  <a:pt x="9690101" y="8341421"/>
                  <a:pt x="7846734" y="10183813"/>
                  <a:pt x="5567867" y="10183813"/>
                </a:cubicBezTo>
                <a:cubicBezTo>
                  <a:pt x="3292755" y="10183813"/>
                  <a:pt x="1449388" y="8341421"/>
                  <a:pt x="1449388" y="6063759"/>
                </a:cubicBezTo>
                <a:cubicBezTo>
                  <a:pt x="1449388" y="4694160"/>
                  <a:pt x="2113901" y="3485911"/>
                  <a:pt x="3142583" y="2735446"/>
                </a:cubicBezTo>
                <a:cubicBezTo>
                  <a:pt x="3289000" y="2630380"/>
                  <a:pt x="3386613" y="2461526"/>
                  <a:pt x="3386613" y="2266405"/>
                </a:cubicBezTo>
                <a:cubicBezTo>
                  <a:pt x="3386613" y="1545958"/>
                  <a:pt x="3386613" y="893054"/>
                  <a:pt x="3386613" y="517821"/>
                </a:cubicBezTo>
                <a:cubicBezTo>
                  <a:pt x="3386613" y="232644"/>
                  <a:pt x="3619380" y="0"/>
                  <a:pt x="3904707" y="0"/>
                </a:cubicBezTo>
                <a:close/>
              </a:path>
            </a:pathLst>
          </a:cu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7" name="标题 1"/>
          <p:cNvSpPr>
            <a:spLocks noGrp="1"/>
          </p:cNvSpPr>
          <p:nvPr>
            <p:ph type="title"/>
          </p:nvPr>
        </p:nvSpPr>
        <p:spPr>
          <a:xfrm>
            <a:off x="1389698" y="365602"/>
            <a:ext cx="2263775" cy="76041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CN" altLang="en-US" dirty="0" smtClean="0">
                <a:solidFill>
                  <a:schemeClr val="tx1">
                    <a:lumMod val="50000"/>
                  </a:schemeClr>
                </a:solidFill>
              </a:rPr>
              <a:t>作业布置</a:t>
            </a:r>
            <a:endParaRPr lang="zh-CN" altLang="en-US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243584" y="2075688"/>
            <a:ext cx="4846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 smtClean="0">
                <a:solidFill>
                  <a:srgbClr val="FF0000"/>
                </a:solidFill>
              </a:rPr>
              <a:t>D</a:t>
            </a:r>
            <a:endParaRPr lang="zh-CN" altLang="en-US" sz="3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65176" y="1591057"/>
            <a:ext cx="8366760" cy="4525963"/>
          </a:xfrm>
        </p:spPr>
        <p:txBody>
          <a:bodyPr/>
          <a:lstStyle/>
          <a:p>
            <a:r>
              <a:rPr lang="en-US" altLang="zh-CN" dirty="0" smtClean="0"/>
              <a:t>2</a:t>
            </a:r>
            <a:r>
              <a:rPr lang="zh-CN" altLang="en-US" dirty="0" smtClean="0"/>
              <a:t>、</a:t>
            </a:r>
            <a:r>
              <a:rPr lang="zh-CN" altLang="zh-CN" dirty="0" smtClean="0"/>
              <a:t>阅读</a:t>
            </a:r>
            <a:r>
              <a:rPr lang="zh-CN" altLang="zh-CN" dirty="0"/>
              <a:t>课文，回答问题。</a:t>
            </a:r>
            <a:endParaRPr lang="zh-CN" altLang="zh-CN" dirty="0"/>
          </a:p>
          <a:p>
            <a:r>
              <a:rPr lang="zh-CN" altLang="zh-CN" dirty="0"/>
              <a:t>《三黑和土地》这首诗主要展现了农民三</a:t>
            </a:r>
            <a:r>
              <a:rPr lang="zh-CN" altLang="zh-CN" dirty="0" smtClean="0"/>
              <a:t>黑</a:t>
            </a:r>
            <a:r>
              <a:rPr lang="en-US" altLang="zh-CN" u="sng" dirty="0" smtClean="0"/>
              <a:t>          </a:t>
            </a:r>
            <a:r>
              <a:rPr lang="zh-CN" altLang="en-US" dirty="0" smtClean="0"/>
              <a:t>，</a:t>
            </a:r>
            <a:r>
              <a:rPr lang="en-US" altLang="zh-CN" u="sng" dirty="0" smtClean="0"/>
              <a:t>          </a:t>
            </a:r>
            <a:r>
              <a:rPr lang="zh-CN" altLang="zh-CN" dirty="0" smtClean="0"/>
              <a:t>，</a:t>
            </a:r>
            <a:r>
              <a:rPr lang="zh-CN" altLang="en-US" dirty="0" smtClean="0"/>
              <a:t>累了在地头歇息</a:t>
            </a:r>
            <a:r>
              <a:rPr lang="zh-CN" altLang="zh-CN" dirty="0" smtClean="0"/>
              <a:t>这些</a:t>
            </a:r>
            <a:r>
              <a:rPr lang="zh-CN" altLang="zh-CN" dirty="0"/>
              <a:t>农村最习见的劳动、生活图景。表现了“翻身人儿”</a:t>
            </a:r>
            <a:r>
              <a:rPr lang="zh-CN" altLang="zh-CN" dirty="0" smtClean="0"/>
              <a:t>的</a:t>
            </a:r>
            <a:r>
              <a:rPr lang="zh-CN" altLang="en-US" dirty="0"/>
              <a:t>喜悦</a:t>
            </a:r>
            <a:r>
              <a:rPr lang="zh-CN" altLang="zh-CN" dirty="0" smtClean="0"/>
              <a:t>、</a:t>
            </a:r>
            <a:r>
              <a:rPr lang="zh-CN" altLang="en-US" dirty="0" smtClean="0"/>
              <a:t>对土地的</a:t>
            </a:r>
            <a:r>
              <a:rPr lang="en-US" altLang="zh-CN" dirty="0" smtClean="0"/>
              <a:t>_______</a:t>
            </a:r>
            <a:r>
              <a:rPr lang="zh-CN" altLang="zh-CN" dirty="0" smtClean="0"/>
              <a:t>和</a:t>
            </a:r>
            <a:r>
              <a:rPr lang="zh-CN" altLang="zh-CN" dirty="0"/>
              <a:t>对未来美好生活的憧憬</a:t>
            </a:r>
            <a:r>
              <a:rPr lang="zh-CN" altLang="zh-CN" dirty="0" smtClean="0"/>
              <a:t>。</a:t>
            </a:r>
            <a:r>
              <a:rPr lang="en-US" altLang="zh-CN" dirty="0" smtClean="0"/>
              <a:t> </a:t>
            </a:r>
            <a:endParaRPr lang="zh-CN" altLang="zh-CN" dirty="0"/>
          </a:p>
          <a:p>
            <a:endParaRPr lang="zh-CN" altLang="en-US" dirty="0"/>
          </a:p>
        </p:txBody>
      </p:sp>
      <p:sp>
        <p:nvSpPr>
          <p:cNvPr id="4" name="标题 1"/>
          <p:cNvSpPr>
            <a:spLocks noGrp="1"/>
          </p:cNvSpPr>
          <p:nvPr>
            <p:ph type="title"/>
          </p:nvPr>
        </p:nvSpPr>
        <p:spPr>
          <a:xfrm>
            <a:off x="1389698" y="365602"/>
            <a:ext cx="2263775" cy="76041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CN" altLang="en-US" dirty="0" smtClean="0">
                <a:solidFill>
                  <a:schemeClr val="tx1">
                    <a:lumMod val="50000"/>
                  </a:schemeClr>
                </a:solidFill>
              </a:rPr>
              <a:t>作业布置</a:t>
            </a:r>
            <a:endParaRPr lang="zh-CN" altLang="en-US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5" name="KSO_Shape"/>
          <p:cNvSpPr/>
          <p:nvPr/>
        </p:nvSpPr>
        <p:spPr bwMode="auto">
          <a:xfrm>
            <a:off x="764223" y="417990"/>
            <a:ext cx="625475" cy="655637"/>
          </a:xfrm>
          <a:custGeom>
            <a:avLst/>
            <a:gdLst>
              <a:gd name="T0" fmla="*/ 692200 w 11137901"/>
              <a:gd name="T1" fmla="*/ 1439894 h 13493750"/>
              <a:gd name="T2" fmla="*/ 793869 w 11137901"/>
              <a:gd name="T3" fmla="*/ 1439894 h 13493750"/>
              <a:gd name="T4" fmla="*/ 793869 w 11137901"/>
              <a:gd name="T5" fmla="*/ 1800397 h 13493750"/>
              <a:gd name="T6" fmla="*/ 692200 w 11137901"/>
              <a:gd name="T7" fmla="*/ 1800397 h 13493750"/>
              <a:gd name="T8" fmla="*/ 1034911 w 11137901"/>
              <a:gd name="T9" fmla="*/ 1371903 h 13493750"/>
              <a:gd name="T10" fmla="*/ 1172588 w 11137901"/>
              <a:gd name="T11" fmla="*/ 1704870 h 13493750"/>
              <a:gd name="T12" fmla="*/ 1078967 w 11137901"/>
              <a:gd name="T13" fmla="*/ 1743843 h 13493750"/>
              <a:gd name="T14" fmla="*/ 940655 w 11137901"/>
              <a:gd name="T15" fmla="*/ 1410876 h 13493750"/>
              <a:gd name="T16" fmla="*/ 451370 w 11137901"/>
              <a:gd name="T17" fmla="*/ 1371903 h 13493750"/>
              <a:gd name="T18" fmla="*/ 544991 w 11137901"/>
              <a:gd name="T19" fmla="*/ 1410876 h 13493750"/>
              <a:gd name="T20" fmla="*/ 407313 w 11137901"/>
              <a:gd name="T21" fmla="*/ 1743843 h 13493750"/>
              <a:gd name="T22" fmla="*/ 313693 w 11137901"/>
              <a:gd name="T23" fmla="*/ 1704870 h 13493750"/>
              <a:gd name="T24" fmla="*/ 1231260 w 11137901"/>
              <a:gd name="T25" fmla="*/ 1216645 h 13493750"/>
              <a:gd name="T26" fmla="*/ 1486069 w 11137901"/>
              <a:gd name="T27" fmla="*/ 1472089 h 13493750"/>
              <a:gd name="T28" fmla="*/ 1414477 w 11137901"/>
              <a:gd name="T29" fmla="*/ 1543682 h 13493750"/>
              <a:gd name="T30" fmla="*/ 1159668 w 11137901"/>
              <a:gd name="T31" fmla="*/ 1288661 h 13493750"/>
              <a:gd name="T32" fmla="*/ 255021 w 11137901"/>
              <a:gd name="T33" fmla="*/ 1216645 h 13493750"/>
              <a:gd name="T34" fmla="*/ 326613 w 11137901"/>
              <a:gd name="T35" fmla="*/ 1288661 h 13493750"/>
              <a:gd name="T36" fmla="*/ 71592 w 11137901"/>
              <a:gd name="T37" fmla="*/ 1543682 h 13493750"/>
              <a:gd name="T38" fmla="*/ 0 w 11137901"/>
              <a:gd name="T39" fmla="*/ 1472089 h 13493750"/>
              <a:gd name="T40" fmla="*/ 520984 w 11137901"/>
              <a:gd name="T41" fmla="*/ 0 h 13493750"/>
              <a:gd name="T42" fmla="*/ 965297 w 11137901"/>
              <a:gd name="T43" fmla="*/ 0 h 13493750"/>
              <a:gd name="T44" fmla="*/ 1034424 w 11137901"/>
              <a:gd name="T45" fmla="*/ 69090 h 13493750"/>
              <a:gd name="T46" fmla="*/ 1034424 w 11137901"/>
              <a:gd name="T47" fmla="*/ 302394 h 13493750"/>
              <a:gd name="T48" fmla="*/ 1066983 w 11137901"/>
              <a:gd name="T49" fmla="*/ 364976 h 13493750"/>
              <a:gd name="T50" fmla="*/ 1292897 w 11137901"/>
              <a:gd name="T51" fmla="*/ 809054 h 13493750"/>
              <a:gd name="T52" fmla="*/ 742890 w 11137901"/>
              <a:gd name="T53" fmla="*/ 1358770 h 13493750"/>
              <a:gd name="T54" fmla="*/ 193384 w 11137901"/>
              <a:gd name="T55" fmla="*/ 809054 h 13493750"/>
              <a:gd name="T56" fmla="*/ 419298 w 11137901"/>
              <a:gd name="T57" fmla="*/ 364976 h 13493750"/>
              <a:gd name="T58" fmla="*/ 451857 w 11137901"/>
              <a:gd name="T59" fmla="*/ 302394 h 13493750"/>
              <a:gd name="T60" fmla="*/ 451857 w 11137901"/>
              <a:gd name="T61" fmla="*/ 69090 h 13493750"/>
              <a:gd name="T62" fmla="*/ 520984 w 11137901"/>
              <a:gd name="T63" fmla="*/ 0 h 13493750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0" t="0" r="r" b="b"/>
            <a:pathLst>
              <a:path w="11137901" h="13493750">
                <a:moveTo>
                  <a:pt x="5187950" y="10791825"/>
                </a:moveTo>
                <a:lnTo>
                  <a:pt x="5949950" y="10791825"/>
                </a:lnTo>
                <a:lnTo>
                  <a:pt x="5949950" y="13493750"/>
                </a:lnTo>
                <a:lnTo>
                  <a:pt x="5187950" y="13493750"/>
                </a:lnTo>
                <a:lnTo>
                  <a:pt x="5187950" y="10791825"/>
                </a:lnTo>
                <a:close/>
                <a:moveTo>
                  <a:pt x="7756525" y="10282238"/>
                </a:moveTo>
                <a:lnTo>
                  <a:pt x="8788401" y="12777788"/>
                </a:lnTo>
                <a:lnTo>
                  <a:pt x="8086726" y="13069888"/>
                </a:lnTo>
                <a:lnTo>
                  <a:pt x="7050088" y="10574338"/>
                </a:lnTo>
                <a:lnTo>
                  <a:pt x="7756525" y="10282238"/>
                </a:lnTo>
                <a:close/>
                <a:moveTo>
                  <a:pt x="3382963" y="10282238"/>
                </a:moveTo>
                <a:lnTo>
                  <a:pt x="4084638" y="10574338"/>
                </a:lnTo>
                <a:lnTo>
                  <a:pt x="3052763" y="13069888"/>
                </a:lnTo>
                <a:lnTo>
                  <a:pt x="2351088" y="12777788"/>
                </a:lnTo>
                <a:lnTo>
                  <a:pt x="3382963" y="10282238"/>
                </a:lnTo>
                <a:close/>
                <a:moveTo>
                  <a:pt x="9228138" y="9118600"/>
                </a:moveTo>
                <a:lnTo>
                  <a:pt x="11137901" y="11033125"/>
                </a:lnTo>
                <a:lnTo>
                  <a:pt x="10601326" y="11569700"/>
                </a:lnTo>
                <a:lnTo>
                  <a:pt x="8691563" y="9658350"/>
                </a:lnTo>
                <a:lnTo>
                  <a:pt x="9228138" y="9118600"/>
                </a:lnTo>
                <a:close/>
                <a:moveTo>
                  <a:pt x="1911350" y="9118600"/>
                </a:moveTo>
                <a:lnTo>
                  <a:pt x="2447925" y="9658350"/>
                </a:lnTo>
                <a:lnTo>
                  <a:pt x="536575" y="11569700"/>
                </a:lnTo>
                <a:lnTo>
                  <a:pt x="0" y="11033125"/>
                </a:lnTo>
                <a:lnTo>
                  <a:pt x="1911350" y="9118600"/>
                </a:lnTo>
                <a:close/>
                <a:moveTo>
                  <a:pt x="3904707" y="0"/>
                </a:moveTo>
                <a:cubicBezTo>
                  <a:pt x="4355225" y="0"/>
                  <a:pt x="6900648" y="0"/>
                  <a:pt x="7234781" y="0"/>
                </a:cubicBezTo>
                <a:cubicBezTo>
                  <a:pt x="7523863" y="0"/>
                  <a:pt x="7752876" y="232644"/>
                  <a:pt x="7752876" y="517821"/>
                </a:cubicBezTo>
                <a:cubicBezTo>
                  <a:pt x="7752876" y="893054"/>
                  <a:pt x="7752876" y="1545958"/>
                  <a:pt x="7752876" y="2266405"/>
                </a:cubicBezTo>
                <a:cubicBezTo>
                  <a:pt x="7752876" y="2461526"/>
                  <a:pt x="7850488" y="2630380"/>
                  <a:pt x="7996906" y="2735446"/>
                </a:cubicBezTo>
                <a:cubicBezTo>
                  <a:pt x="9025588" y="3485911"/>
                  <a:pt x="9690101" y="4694160"/>
                  <a:pt x="9690101" y="6063759"/>
                </a:cubicBezTo>
                <a:cubicBezTo>
                  <a:pt x="9690101" y="8341421"/>
                  <a:pt x="7846734" y="10183813"/>
                  <a:pt x="5567867" y="10183813"/>
                </a:cubicBezTo>
                <a:cubicBezTo>
                  <a:pt x="3292755" y="10183813"/>
                  <a:pt x="1449388" y="8341421"/>
                  <a:pt x="1449388" y="6063759"/>
                </a:cubicBezTo>
                <a:cubicBezTo>
                  <a:pt x="1449388" y="4694160"/>
                  <a:pt x="2113901" y="3485911"/>
                  <a:pt x="3142583" y="2735446"/>
                </a:cubicBezTo>
                <a:cubicBezTo>
                  <a:pt x="3289000" y="2630380"/>
                  <a:pt x="3386613" y="2461526"/>
                  <a:pt x="3386613" y="2266405"/>
                </a:cubicBezTo>
                <a:cubicBezTo>
                  <a:pt x="3386613" y="1545958"/>
                  <a:pt x="3386613" y="893054"/>
                  <a:pt x="3386613" y="517821"/>
                </a:cubicBezTo>
                <a:cubicBezTo>
                  <a:pt x="3386613" y="232644"/>
                  <a:pt x="3619380" y="0"/>
                  <a:pt x="3904707" y="0"/>
                </a:cubicBezTo>
                <a:close/>
              </a:path>
            </a:pathLst>
          </a:cu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2" name="文本框 1"/>
          <p:cNvSpPr txBox="1"/>
          <p:nvPr/>
        </p:nvSpPr>
        <p:spPr>
          <a:xfrm>
            <a:off x="1161288" y="2651760"/>
            <a:ext cx="896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翻地</a:t>
            </a:r>
            <a:endParaRPr lang="zh-CN" altLang="en-US" sz="2800" dirty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4916424" y="3592428"/>
            <a:ext cx="896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热爱</a:t>
            </a:r>
            <a:endParaRPr lang="zh-CN" altLang="en-US" sz="2800" dirty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2505456" y="2651760"/>
            <a:ext cx="896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耙地</a:t>
            </a:r>
            <a:endParaRPr lang="zh-CN" altLang="en-US" sz="2800" dirty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92576" y="2617018"/>
            <a:ext cx="4218039" cy="8477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44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谢   </a:t>
            </a:r>
            <a:r>
              <a:rPr lang="zh-CN" altLang="en-US" sz="44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谢</a:t>
            </a:r>
            <a:endParaRPr lang="zh-CN" altLang="en-US" sz="4400" dirty="0" smtClean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20663" y="1636896"/>
            <a:ext cx="8647157" cy="3503613"/>
          </a:xfrm>
        </p:spPr>
        <p:txBody>
          <a:bodyPr rtlCol="0">
            <a:normAutofit/>
          </a:bodyPr>
          <a:lstStyle/>
          <a:p>
            <a:pPr>
              <a:buClr>
                <a:schemeClr val="accent1">
                  <a:lumMod val="75000"/>
                </a:schemeClr>
              </a:buClr>
              <a:defRPr/>
            </a:pPr>
            <a:r>
              <a:rPr lang="en-US" altLang="zh-CN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1.</a:t>
            </a:r>
            <a:r>
              <a:rPr lang="zh-CN" alt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会读写“咸、耙、蹚、闺女”等字词。</a:t>
            </a:r>
            <a:endParaRPr lang="en-US" altLang="zh-CN" sz="2800" dirty="0" smtClean="0">
              <a:solidFill>
                <a:schemeClr val="tx1">
                  <a:lumMod val="95000"/>
                  <a:lumOff val="5000"/>
                </a:schemeClr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buClr>
                <a:schemeClr val="accent1">
                  <a:lumMod val="75000"/>
                </a:schemeClr>
              </a:buClr>
              <a:defRPr/>
            </a:pPr>
            <a:r>
              <a:rPr lang="en-US" altLang="zh-CN" sz="2800" dirty="0" smtClean="0"/>
              <a:t>2.</a:t>
            </a:r>
            <a:r>
              <a:rPr lang="zh-CN" altLang="zh-CN" sz="2800" dirty="0"/>
              <a:t>掌握诗歌的朗读方法</a:t>
            </a:r>
            <a:r>
              <a:rPr lang="zh-CN" altLang="zh-CN" sz="2800" dirty="0" smtClean="0"/>
              <a:t>，</a:t>
            </a:r>
            <a:r>
              <a:rPr lang="zh-CN" altLang="en-US" sz="2800" dirty="0" smtClean="0"/>
              <a:t>正确、流利、有感情地朗读诗歌，</a:t>
            </a:r>
            <a:r>
              <a:rPr lang="zh-CN" altLang="zh-CN" sz="2800" dirty="0"/>
              <a:t>在朗读中品味诗歌质朴的语言</a:t>
            </a:r>
            <a:r>
              <a:rPr lang="zh-CN" altLang="zh-CN" sz="2800" dirty="0" smtClean="0"/>
              <a:t>特色</a:t>
            </a:r>
            <a:r>
              <a:rPr lang="zh-CN" altLang="en-US" sz="2800" dirty="0" smtClean="0"/>
              <a:t>。</a:t>
            </a:r>
            <a:endParaRPr lang="en-US" altLang="zh-CN" sz="2800" dirty="0" smtClean="0"/>
          </a:p>
          <a:p>
            <a:pPr>
              <a:buClr>
                <a:schemeClr val="accent1">
                  <a:lumMod val="75000"/>
                </a:schemeClr>
              </a:buClr>
              <a:defRPr/>
            </a:pPr>
            <a:r>
              <a:rPr lang="en-US" altLang="zh-CN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3.</a:t>
            </a:r>
            <a:r>
              <a:rPr lang="zh-CN" alt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识记有关作者苏金伞的文学常识。</a:t>
            </a:r>
            <a:endParaRPr lang="en-US" altLang="zh-CN" sz="2800" dirty="0" smtClean="0">
              <a:solidFill>
                <a:schemeClr val="tx1">
                  <a:lumMod val="95000"/>
                  <a:lumOff val="5000"/>
                </a:schemeClr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buClr>
                <a:schemeClr val="accent1">
                  <a:lumMod val="75000"/>
                </a:schemeClr>
              </a:buClr>
              <a:defRPr/>
            </a:pPr>
            <a:r>
              <a:rPr lang="en-US" altLang="zh-CN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4.</a:t>
            </a:r>
            <a:r>
              <a:rPr lang="zh-CN" altLang="zh-CN" sz="2800" dirty="0"/>
              <a:t>体会农民对土地失而复得的喜悦之情。</a:t>
            </a:r>
            <a:endParaRPr lang="zh-CN" altLang="en-US" sz="2800" dirty="0">
              <a:solidFill>
                <a:schemeClr val="tx1">
                  <a:lumMod val="95000"/>
                  <a:lumOff val="5000"/>
                </a:schemeClr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pic>
        <p:nvPicPr>
          <p:cNvPr id="11267" name="图片 6"/>
          <p:cNvPicPr>
            <a:picLocks noChangeAspect="1"/>
          </p:cNvPicPr>
          <p:nvPr/>
        </p:nvPicPr>
        <p:blipFill>
          <a:blip r:embed="rId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9877" y="4946742"/>
            <a:ext cx="1809750" cy="1657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KSO_Shape"/>
          <p:cNvSpPr/>
          <p:nvPr/>
        </p:nvSpPr>
        <p:spPr bwMode="auto">
          <a:xfrm>
            <a:off x="220663" y="246063"/>
            <a:ext cx="554037" cy="655637"/>
          </a:xfrm>
          <a:custGeom>
            <a:avLst/>
            <a:gdLst>
              <a:gd name="T0" fmla="*/ 692200 w 11137901"/>
              <a:gd name="T1" fmla="*/ 1439894 h 13493750"/>
              <a:gd name="T2" fmla="*/ 793869 w 11137901"/>
              <a:gd name="T3" fmla="*/ 1439894 h 13493750"/>
              <a:gd name="T4" fmla="*/ 793869 w 11137901"/>
              <a:gd name="T5" fmla="*/ 1800397 h 13493750"/>
              <a:gd name="T6" fmla="*/ 692200 w 11137901"/>
              <a:gd name="T7" fmla="*/ 1800397 h 13493750"/>
              <a:gd name="T8" fmla="*/ 1034911 w 11137901"/>
              <a:gd name="T9" fmla="*/ 1371903 h 13493750"/>
              <a:gd name="T10" fmla="*/ 1172588 w 11137901"/>
              <a:gd name="T11" fmla="*/ 1704870 h 13493750"/>
              <a:gd name="T12" fmla="*/ 1078967 w 11137901"/>
              <a:gd name="T13" fmla="*/ 1743843 h 13493750"/>
              <a:gd name="T14" fmla="*/ 940655 w 11137901"/>
              <a:gd name="T15" fmla="*/ 1410876 h 13493750"/>
              <a:gd name="T16" fmla="*/ 451370 w 11137901"/>
              <a:gd name="T17" fmla="*/ 1371903 h 13493750"/>
              <a:gd name="T18" fmla="*/ 544991 w 11137901"/>
              <a:gd name="T19" fmla="*/ 1410876 h 13493750"/>
              <a:gd name="T20" fmla="*/ 407313 w 11137901"/>
              <a:gd name="T21" fmla="*/ 1743843 h 13493750"/>
              <a:gd name="T22" fmla="*/ 313693 w 11137901"/>
              <a:gd name="T23" fmla="*/ 1704870 h 13493750"/>
              <a:gd name="T24" fmla="*/ 1231260 w 11137901"/>
              <a:gd name="T25" fmla="*/ 1216645 h 13493750"/>
              <a:gd name="T26" fmla="*/ 1486069 w 11137901"/>
              <a:gd name="T27" fmla="*/ 1472089 h 13493750"/>
              <a:gd name="T28" fmla="*/ 1414477 w 11137901"/>
              <a:gd name="T29" fmla="*/ 1543682 h 13493750"/>
              <a:gd name="T30" fmla="*/ 1159668 w 11137901"/>
              <a:gd name="T31" fmla="*/ 1288661 h 13493750"/>
              <a:gd name="T32" fmla="*/ 255021 w 11137901"/>
              <a:gd name="T33" fmla="*/ 1216645 h 13493750"/>
              <a:gd name="T34" fmla="*/ 326613 w 11137901"/>
              <a:gd name="T35" fmla="*/ 1288661 h 13493750"/>
              <a:gd name="T36" fmla="*/ 71592 w 11137901"/>
              <a:gd name="T37" fmla="*/ 1543682 h 13493750"/>
              <a:gd name="T38" fmla="*/ 0 w 11137901"/>
              <a:gd name="T39" fmla="*/ 1472089 h 13493750"/>
              <a:gd name="T40" fmla="*/ 520984 w 11137901"/>
              <a:gd name="T41" fmla="*/ 0 h 13493750"/>
              <a:gd name="T42" fmla="*/ 965297 w 11137901"/>
              <a:gd name="T43" fmla="*/ 0 h 13493750"/>
              <a:gd name="T44" fmla="*/ 1034424 w 11137901"/>
              <a:gd name="T45" fmla="*/ 69090 h 13493750"/>
              <a:gd name="T46" fmla="*/ 1034424 w 11137901"/>
              <a:gd name="T47" fmla="*/ 302394 h 13493750"/>
              <a:gd name="T48" fmla="*/ 1066983 w 11137901"/>
              <a:gd name="T49" fmla="*/ 364976 h 13493750"/>
              <a:gd name="T50" fmla="*/ 1292897 w 11137901"/>
              <a:gd name="T51" fmla="*/ 809054 h 13493750"/>
              <a:gd name="T52" fmla="*/ 742890 w 11137901"/>
              <a:gd name="T53" fmla="*/ 1358770 h 13493750"/>
              <a:gd name="T54" fmla="*/ 193384 w 11137901"/>
              <a:gd name="T55" fmla="*/ 809054 h 13493750"/>
              <a:gd name="T56" fmla="*/ 419298 w 11137901"/>
              <a:gd name="T57" fmla="*/ 364976 h 13493750"/>
              <a:gd name="T58" fmla="*/ 451857 w 11137901"/>
              <a:gd name="T59" fmla="*/ 302394 h 13493750"/>
              <a:gd name="T60" fmla="*/ 451857 w 11137901"/>
              <a:gd name="T61" fmla="*/ 69090 h 13493750"/>
              <a:gd name="T62" fmla="*/ 520984 w 11137901"/>
              <a:gd name="T63" fmla="*/ 0 h 13493750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0" t="0" r="r" b="b"/>
            <a:pathLst>
              <a:path w="11137901" h="13493750">
                <a:moveTo>
                  <a:pt x="5187950" y="10791825"/>
                </a:moveTo>
                <a:lnTo>
                  <a:pt x="5949950" y="10791825"/>
                </a:lnTo>
                <a:lnTo>
                  <a:pt x="5949950" y="13493750"/>
                </a:lnTo>
                <a:lnTo>
                  <a:pt x="5187950" y="13493750"/>
                </a:lnTo>
                <a:lnTo>
                  <a:pt x="5187950" y="10791825"/>
                </a:lnTo>
                <a:close/>
                <a:moveTo>
                  <a:pt x="7756525" y="10282238"/>
                </a:moveTo>
                <a:lnTo>
                  <a:pt x="8788401" y="12777788"/>
                </a:lnTo>
                <a:lnTo>
                  <a:pt x="8086726" y="13069888"/>
                </a:lnTo>
                <a:lnTo>
                  <a:pt x="7050088" y="10574338"/>
                </a:lnTo>
                <a:lnTo>
                  <a:pt x="7756525" y="10282238"/>
                </a:lnTo>
                <a:close/>
                <a:moveTo>
                  <a:pt x="3382963" y="10282238"/>
                </a:moveTo>
                <a:lnTo>
                  <a:pt x="4084638" y="10574338"/>
                </a:lnTo>
                <a:lnTo>
                  <a:pt x="3052763" y="13069888"/>
                </a:lnTo>
                <a:lnTo>
                  <a:pt x="2351088" y="12777788"/>
                </a:lnTo>
                <a:lnTo>
                  <a:pt x="3382963" y="10282238"/>
                </a:lnTo>
                <a:close/>
                <a:moveTo>
                  <a:pt x="9228138" y="9118600"/>
                </a:moveTo>
                <a:lnTo>
                  <a:pt x="11137901" y="11033125"/>
                </a:lnTo>
                <a:lnTo>
                  <a:pt x="10601326" y="11569700"/>
                </a:lnTo>
                <a:lnTo>
                  <a:pt x="8691563" y="9658350"/>
                </a:lnTo>
                <a:lnTo>
                  <a:pt x="9228138" y="9118600"/>
                </a:lnTo>
                <a:close/>
                <a:moveTo>
                  <a:pt x="1911350" y="9118600"/>
                </a:moveTo>
                <a:lnTo>
                  <a:pt x="2447925" y="9658350"/>
                </a:lnTo>
                <a:lnTo>
                  <a:pt x="536575" y="11569700"/>
                </a:lnTo>
                <a:lnTo>
                  <a:pt x="0" y="11033125"/>
                </a:lnTo>
                <a:lnTo>
                  <a:pt x="1911350" y="9118600"/>
                </a:lnTo>
                <a:close/>
                <a:moveTo>
                  <a:pt x="3904707" y="0"/>
                </a:moveTo>
                <a:cubicBezTo>
                  <a:pt x="4355225" y="0"/>
                  <a:pt x="6900648" y="0"/>
                  <a:pt x="7234781" y="0"/>
                </a:cubicBezTo>
                <a:cubicBezTo>
                  <a:pt x="7523863" y="0"/>
                  <a:pt x="7752876" y="232644"/>
                  <a:pt x="7752876" y="517821"/>
                </a:cubicBezTo>
                <a:cubicBezTo>
                  <a:pt x="7752876" y="893054"/>
                  <a:pt x="7752876" y="1545958"/>
                  <a:pt x="7752876" y="2266405"/>
                </a:cubicBezTo>
                <a:cubicBezTo>
                  <a:pt x="7752876" y="2461526"/>
                  <a:pt x="7850488" y="2630380"/>
                  <a:pt x="7996906" y="2735446"/>
                </a:cubicBezTo>
                <a:cubicBezTo>
                  <a:pt x="9025588" y="3485911"/>
                  <a:pt x="9690101" y="4694160"/>
                  <a:pt x="9690101" y="6063759"/>
                </a:cubicBezTo>
                <a:cubicBezTo>
                  <a:pt x="9690101" y="8341421"/>
                  <a:pt x="7846734" y="10183813"/>
                  <a:pt x="5567867" y="10183813"/>
                </a:cubicBezTo>
                <a:cubicBezTo>
                  <a:pt x="3292755" y="10183813"/>
                  <a:pt x="1449388" y="8341421"/>
                  <a:pt x="1449388" y="6063759"/>
                </a:cubicBezTo>
                <a:cubicBezTo>
                  <a:pt x="1449388" y="4694160"/>
                  <a:pt x="2113901" y="3485911"/>
                  <a:pt x="3142583" y="2735446"/>
                </a:cubicBezTo>
                <a:cubicBezTo>
                  <a:pt x="3289000" y="2630380"/>
                  <a:pt x="3386613" y="2461526"/>
                  <a:pt x="3386613" y="2266405"/>
                </a:cubicBezTo>
                <a:cubicBezTo>
                  <a:pt x="3386613" y="1545958"/>
                  <a:pt x="3386613" y="893054"/>
                  <a:pt x="3386613" y="517821"/>
                </a:cubicBezTo>
                <a:cubicBezTo>
                  <a:pt x="3386613" y="232644"/>
                  <a:pt x="3619380" y="0"/>
                  <a:pt x="3904707" y="0"/>
                </a:cubicBezTo>
                <a:close/>
              </a:path>
            </a:pathLst>
          </a:cu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8" name="文本框 9"/>
          <p:cNvSpPr txBox="1">
            <a:spLocks noChangeArrowheads="1"/>
          </p:cNvSpPr>
          <p:nvPr/>
        </p:nvSpPr>
        <p:spPr bwMode="auto">
          <a:xfrm>
            <a:off x="881063" y="288925"/>
            <a:ext cx="2119312" cy="55403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幼圆" pitchFamily="49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幼圆" pitchFamily="49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幼圆" pitchFamily="49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幼圆" pitchFamily="49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幼圆" pitchFamily="49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幼圆" pitchFamily="49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幼圆" pitchFamily="49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幼圆" pitchFamily="49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幼圆" pitchFamily="49" charset="-122"/>
              </a:defRPr>
            </a:lvl9pPr>
          </a:lstStyle>
          <a:p>
            <a:pPr algn="ctr" eaLnBrk="1" hangingPunct="1">
              <a:defRPr/>
            </a:pPr>
            <a:r>
              <a:rPr lang="zh-CN" altLang="en-US" sz="30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学习目标</a:t>
            </a:r>
            <a:endParaRPr lang="zh-CN" altLang="en-US" sz="3000" b="1" dirty="0" smtClean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9" name="PA_文本框 1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 flipH="1">
            <a:off x="469233" y="6329704"/>
            <a:ext cx="45719" cy="107722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defRPr/>
            </a:pPr>
            <a:r>
              <a:rPr lang="en-US" altLang="zh-CN" sz="100" dirty="0" smtClean="0">
                <a:solidFill>
                  <a:schemeClr val="bg1">
                    <a:lumMod val="95000"/>
                    <a:alpha val="0"/>
                  </a:schemeClr>
                </a:solidFill>
                <a:latin typeface="优教通专用字体logo" panose="02000500000000000000" pitchFamily="2" charset="0"/>
              </a:rPr>
              <a:t>0</a:t>
            </a:r>
            <a:endParaRPr lang="zh-CN" altLang="en-US" sz="100" dirty="0" smtClean="0">
              <a:solidFill>
                <a:schemeClr val="bg1">
                  <a:lumMod val="95000"/>
                  <a:alpha val="0"/>
                </a:schemeClr>
              </a:solidFill>
              <a:latin typeface="优教通专用字体logo" panose="02000500000000000000" pitchFamily="2" charset="0"/>
            </a:endParaRPr>
          </a:p>
        </p:txBody>
      </p:sp>
      <p:pic>
        <p:nvPicPr>
          <p:cNvPr id="11271" name="PA_图片 1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8447088" y="520700"/>
            <a:ext cx="69850" cy="46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KSO_Shape"/>
          <p:cNvSpPr/>
          <p:nvPr/>
        </p:nvSpPr>
        <p:spPr bwMode="auto">
          <a:xfrm>
            <a:off x="128588" y="249238"/>
            <a:ext cx="625475" cy="655637"/>
          </a:xfrm>
          <a:custGeom>
            <a:avLst/>
            <a:gdLst>
              <a:gd name="T0" fmla="*/ 692200 w 11137901"/>
              <a:gd name="T1" fmla="*/ 1439894 h 13493750"/>
              <a:gd name="T2" fmla="*/ 793869 w 11137901"/>
              <a:gd name="T3" fmla="*/ 1439894 h 13493750"/>
              <a:gd name="T4" fmla="*/ 793869 w 11137901"/>
              <a:gd name="T5" fmla="*/ 1800397 h 13493750"/>
              <a:gd name="T6" fmla="*/ 692200 w 11137901"/>
              <a:gd name="T7" fmla="*/ 1800397 h 13493750"/>
              <a:gd name="T8" fmla="*/ 1034911 w 11137901"/>
              <a:gd name="T9" fmla="*/ 1371903 h 13493750"/>
              <a:gd name="T10" fmla="*/ 1172588 w 11137901"/>
              <a:gd name="T11" fmla="*/ 1704870 h 13493750"/>
              <a:gd name="T12" fmla="*/ 1078967 w 11137901"/>
              <a:gd name="T13" fmla="*/ 1743843 h 13493750"/>
              <a:gd name="T14" fmla="*/ 940655 w 11137901"/>
              <a:gd name="T15" fmla="*/ 1410876 h 13493750"/>
              <a:gd name="T16" fmla="*/ 451370 w 11137901"/>
              <a:gd name="T17" fmla="*/ 1371903 h 13493750"/>
              <a:gd name="T18" fmla="*/ 544991 w 11137901"/>
              <a:gd name="T19" fmla="*/ 1410876 h 13493750"/>
              <a:gd name="T20" fmla="*/ 407313 w 11137901"/>
              <a:gd name="T21" fmla="*/ 1743843 h 13493750"/>
              <a:gd name="T22" fmla="*/ 313693 w 11137901"/>
              <a:gd name="T23" fmla="*/ 1704870 h 13493750"/>
              <a:gd name="T24" fmla="*/ 1231260 w 11137901"/>
              <a:gd name="T25" fmla="*/ 1216645 h 13493750"/>
              <a:gd name="T26" fmla="*/ 1486069 w 11137901"/>
              <a:gd name="T27" fmla="*/ 1472089 h 13493750"/>
              <a:gd name="T28" fmla="*/ 1414477 w 11137901"/>
              <a:gd name="T29" fmla="*/ 1543682 h 13493750"/>
              <a:gd name="T30" fmla="*/ 1159668 w 11137901"/>
              <a:gd name="T31" fmla="*/ 1288661 h 13493750"/>
              <a:gd name="T32" fmla="*/ 255021 w 11137901"/>
              <a:gd name="T33" fmla="*/ 1216645 h 13493750"/>
              <a:gd name="T34" fmla="*/ 326613 w 11137901"/>
              <a:gd name="T35" fmla="*/ 1288661 h 13493750"/>
              <a:gd name="T36" fmla="*/ 71592 w 11137901"/>
              <a:gd name="T37" fmla="*/ 1543682 h 13493750"/>
              <a:gd name="T38" fmla="*/ 0 w 11137901"/>
              <a:gd name="T39" fmla="*/ 1472089 h 13493750"/>
              <a:gd name="T40" fmla="*/ 520984 w 11137901"/>
              <a:gd name="T41" fmla="*/ 0 h 13493750"/>
              <a:gd name="T42" fmla="*/ 965297 w 11137901"/>
              <a:gd name="T43" fmla="*/ 0 h 13493750"/>
              <a:gd name="T44" fmla="*/ 1034424 w 11137901"/>
              <a:gd name="T45" fmla="*/ 69090 h 13493750"/>
              <a:gd name="T46" fmla="*/ 1034424 w 11137901"/>
              <a:gd name="T47" fmla="*/ 302394 h 13493750"/>
              <a:gd name="T48" fmla="*/ 1066983 w 11137901"/>
              <a:gd name="T49" fmla="*/ 364976 h 13493750"/>
              <a:gd name="T50" fmla="*/ 1292897 w 11137901"/>
              <a:gd name="T51" fmla="*/ 809054 h 13493750"/>
              <a:gd name="T52" fmla="*/ 742890 w 11137901"/>
              <a:gd name="T53" fmla="*/ 1358770 h 13493750"/>
              <a:gd name="T54" fmla="*/ 193384 w 11137901"/>
              <a:gd name="T55" fmla="*/ 809054 h 13493750"/>
              <a:gd name="T56" fmla="*/ 419298 w 11137901"/>
              <a:gd name="T57" fmla="*/ 364976 h 13493750"/>
              <a:gd name="T58" fmla="*/ 451857 w 11137901"/>
              <a:gd name="T59" fmla="*/ 302394 h 13493750"/>
              <a:gd name="T60" fmla="*/ 451857 w 11137901"/>
              <a:gd name="T61" fmla="*/ 69090 h 13493750"/>
              <a:gd name="T62" fmla="*/ 520984 w 11137901"/>
              <a:gd name="T63" fmla="*/ 0 h 13493750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0" t="0" r="r" b="b"/>
            <a:pathLst>
              <a:path w="11137901" h="13493750">
                <a:moveTo>
                  <a:pt x="5187950" y="10791825"/>
                </a:moveTo>
                <a:lnTo>
                  <a:pt x="5949950" y="10791825"/>
                </a:lnTo>
                <a:lnTo>
                  <a:pt x="5949950" y="13493750"/>
                </a:lnTo>
                <a:lnTo>
                  <a:pt x="5187950" y="13493750"/>
                </a:lnTo>
                <a:lnTo>
                  <a:pt x="5187950" y="10791825"/>
                </a:lnTo>
                <a:close/>
                <a:moveTo>
                  <a:pt x="7756525" y="10282238"/>
                </a:moveTo>
                <a:lnTo>
                  <a:pt x="8788401" y="12777788"/>
                </a:lnTo>
                <a:lnTo>
                  <a:pt x="8086726" y="13069888"/>
                </a:lnTo>
                <a:lnTo>
                  <a:pt x="7050088" y="10574338"/>
                </a:lnTo>
                <a:lnTo>
                  <a:pt x="7756525" y="10282238"/>
                </a:lnTo>
                <a:close/>
                <a:moveTo>
                  <a:pt x="3382963" y="10282238"/>
                </a:moveTo>
                <a:lnTo>
                  <a:pt x="4084638" y="10574338"/>
                </a:lnTo>
                <a:lnTo>
                  <a:pt x="3052763" y="13069888"/>
                </a:lnTo>
                <a:lnTo>
                  <a:pt x="2351088" y="12777788"/>
                </a:lnTo>
                <a:lnTo>
                  <a:pt x="3382963" y="10282238"/>
                </a:lnTo>
                <a:close/>
                <a:moveTo>
                  <a:pt x="9228138" y="9118600"/>
                </a:moveTo>
                <a:lnTo>
                  <a:pt x="11137901" y="11033125"/>
                </a:lnTo>
                <a:lnTo>
                  <a:pt x="10601326" y="11569700"/>
                </a:lnTo>
                <a:lnTo>
                  <a:pt x="8691563" y="9658350"/>
                </a:lnTo>
                <a:lnTo>
                  <a:pt x="9228138" y="9118600"/>
                </a:lnTo>
                <a:close/>
                <a:moveTo>
                  <a:pt x="1911350" y="9118600"/>
                </a:moveTo>
                <a:lnTo>
                  <a:pt x="2447925" y="9658350"/>
                </a:lnTo>
                <a:lnTo>
                  <a:pt x="536575" y="11569700"/>
                </a:lnTo>
                <a:lnTo>
                  <a:pt x="0" y="11033125"/>
                </a:lnTo>
                <a:lnTo>
                  <a:pt x="1911350" y="9118600"/>
                </a:lnTo>
                <a:close/>
                <a:moveTo>
                  <a:pt x="3904707" y="0"/>
                </a:moveTo>
                <a:cubicBezTo>
                  <a:pt x="4355225" y="0"/>
                  <a:pt x="6900648" y="0"/>
                  <a:pt x="7234781" y="0"/>
                </a:cubicBezTo>
                <a:cubicBezTo>
                  <a:pt x="7523863" y="0"/>
                  <a:pt x="7752876" y="232644"/>
                  <a:pt x="7752876" y="517821"/>
                </a:cubicBezTo>
                <a:cubicBezTo>
                  <a:pt x="7752876" y="893054"/>
                  <a:pt x="7752876" y="1545958"/>
                  <a:pt x="7752876" y="2266405"/>
                </a:cubicBezTo>
                <a:cubicBezTo>
                  <a:pt x="7752876" y="2461526"/>
                  <a:pt x="7850488" y="2630380"/>
                  <a:pt x="7996906" y="2735446"/>
                </a:cubicBezTo>
                <a:cubicBezTo>
                  <a:pt x="9025588" y="3485911"/>
                  <a:pt x="9690101" y="4694160"/>
                  <a:pt x="9690101" y="6063759"/>
                </a:cubicBezTo>
                <a:cubicBezTo>
                  <a:pt x="9690101" y="8341421"/>
                  <a:pt x="7846734" y="10183813"/>
                  <a:pt x="5567867" y="10183813"/>
                </a:cubicBezTo>
                <a:cubicBezTo>
                  <a:pt x="3292755" y="10183813"/>
                  <a:pt x="1449388" y="8341421"/>
                  <a:pt x="1449388" y="6063759"/>
                </a:cubicBezTo>
                <a:cubicBezTo>
                  <a:pt x="1449388" y="4694160"/>
                  <a:pt x="2113901" y="3485911"/>
                  <a:pt x="3142583" y="2735446"/>
                </a:cubicBezTo>
                <a:cubicBezTo>
                  <a:pt x="3289000" y="2630380"/>
                  <a:pt x="3386613" y="2461526"/>
                  <a:pt x="3386613" y="2266405"/>
                </a:cubicBezTo>
                <a:cubicBezTo>
                  <a:pt x="3386613" y="1545958"/>
                  <a:pt x="3386613" y="893054"/>
                  <a:pt x="3386613" y="517821"/>
                </a:cubicBezTo>
                <a:cubicBezTo>
                  <a:pt x="3386613" y="232644"/>
                  <a:pt x="3619380" y="0"/>
                  <a:pt x="3904707" y="0"/>
                </a:cubicBezTo>
                <a:close/>
              </a:path>
            </a:pathLst>
          </a:cu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5124" name="文本框 9"/>
          <p:cNvSpPr txBox="1">
            <a:spLocks noChangeArrowheads="1"/>
          </p:cNvSpPr>
          <p:nvPr/>
        </p:nvSpPr>
        <p:spPr bwMode="auto">
          <a:xfrm>
            <a:off x="855663" y="300038"/>
            <a:ext cx="2119312" cy="55403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幼圆" pitchFamily="49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幼圆" pitchFamily="49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幼圆" pitchFamily="49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幼圆" pitchFamily="49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幼圆" pitchFamily="49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幼圆" pitchFamily="49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幼圆" pitchFamily="49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幼圆" pitchFamily="49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幼圆" pitchFamily="49" charset="-122"/>
              </a:defRPr>
            </a:lvl9pPr>
          </a:lstStyle>
          <a:p>
            <a:pPr algn="ctr" eaLnBrk="1" hangingPunct="1">
              <a:defRPr/>
            </a:pPr>
            <a:r>
              <a:rPr lang="zh-CN" altLang="en-US" sz="30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课前导入</a:t>
            </a:r>
            <a:endParaRPr lang="zh-CN" altLang="en-US" sz="3000" b="1" dirty="0" smtClean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3" name="文本框 12"/>
          <p:cNvSpPr txBox="1">
            <a:spLocks noChangeArrowheads="1"/>
          </p:cNvSpPr>
          <p:nvPr/>
        </p:nvSpPr>
        <p:spPr bwMode="auto">
          <a:xfrm>
            <a:off x="6094943" y="5211210"/>
            <a:ext cx="1364191" cy="6524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just">
              <a:spcBef>
                <a:spcPts val="2000"/>
              </a:spcBef>
              <a:buClr>
                <a:srgbClr val="78591D"/>
              </a:buClr>
              <a:buSzPct val="40000"/>
              <a:buFont typeface="Wingdings" panose="05000000000000000000" pitchFamily="2" charset="2"/>
              <a:buChar char="u"/>
              <a:defRPr sz="2000" b="1">
                <a:solidFill>
                  <a:srgbClr val="222323"/>
                </a:solidFill>
                <a:latin typeface="楷体" panose="02010609060101010101" pitchFamily="49" charset="-122"/>
                <a:ea typeface="楷体" panose="02010609060101010101" pitchFamily="49" charset="-122"/>
              </a:defRPr>
            </a:lvl1pPr>
            <a:lvl2pPr marL="742950" indent="-285750" algn="just">
              <a:lnSpc>
                <a:spcPct val="130000"/>
              </a:lnSpc>
              <a:spcBef>
                <a:spcPts val="200"/>
              </a:spcBef>
              <a:spcAft>
                <a:spcPts val="800"/>
              </a:spcAft>
              <a:buFont typeface="Baskerville Old Face" panose="02020602080505020303" pitchFamily="18" charset="0"/>
              <a:buChar char=" "/>
              <a:defRPr sz="1600">
                <a:solidFill>
                  <a:srgbClr val="222323"/>
                </a:solidFill>
                <a:latin typeface="楷体" panose="02010609060101010101" pitchFamily="49" charset="-122"/>
                <a:ea typeface="楷体" panose="02010609060101010101" pitchFamily="49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Baskerville Old Face" panose="02020602080505020303" pitchFamily="18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Baskerville Old Face" panose="02020602080505020303" pitchFamily="18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Baskerville Old Face" panose="02020602080505020303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Baskerville Old Face" panose="02020602080505020303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Baskerville Old Face" panose="02020602080505020303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Baskerville Old Face" panose="02020602080505020303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Baskerville Old Face" panose="02020602080505020303" pitchFamily="18" charset="0"/>
                <a:ea typeface="宋体" panose="02010600030101010101" pitchFamily="2" charset="-122"/>
              </a:defRPr>
            </a:lvl9pPr>
          </a:lstStyle>
          <a:p>
            <a:pPr algn="l">
              <a:lnSpc>
                <a:spcPct val="13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zh-CN" altLang="en-US" sz="2800" dirty="0" smtClean="0">
                <a:solidFill>
                  <a:schemeClr val="tx1"/>
                </a:solidFill>
              </a:rPr>
              <a:t>苏金伞</a:t>
            </a:r>
            <a:endParaRPr lang="zh-CN" altLang="en-US" sz="2800" dirty="0">
              <a:solidFill>
                <a:schemeClr val="tx1"/>
              </a:solidFill>
            </a:endParaRPr>
          </a:p>
        </p:txBody>
      </p:sp>
      <p:sp>
        <p:nvSpPr>
          <p:cNvPr id="14" name="PA_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 flipH="1">
            <a:off x="469233" y="6329704"/>
            <a:ext cx="45719" cy="107722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defRPr/>
            </a:pPr>
            <a:r>
              <a:rPr lang="en-US" altLang="zh-CN" sz="100" dirty="0" smtClean="0">
                <a:solidFill>
                  <a:schemeClr val="bg1">
                    <a:lumMod val="95000"/>
                    <a:alpha val="0"/>
                  </a:schemeClr>
                </a:solidFill>
                <a:latin typeface="优教通专用字体logo" panose="02000500000000000000" pitchFamily="2" charset="0"/>
              </a:rPr>
              <a:t>0</a:t>
            </a:r>
            <a:endParaRPr lang="zh-CN" altLang="en-US" sz="100" dirty="0" smtClean="0">
              <a:solidFill>
                <a:schemeClr val="bg1">
                  <a:lumMod val="95000"/>
                  <a:alpha val="0"/>
                </a:schemeClr>
              </a:solidFill>
              <a:latin typeface="优教通专用字体logo" panose="02000500000000000000" pitchFamily="2" charset="0"/>
            </a:endParaRPr>
          </a:p>
        </p:txBody>
      </p:sp>
      <p:pic>
        <p:nvPicPr>
          <p:cNvPr id="12298" name="PA_图片 1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8447088" y="520700"/>
            <a:ext cx="69850" cy="46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图片 1"/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>
            <a:off x="5021450" y="1597024"/>
            <a:ext cx="3168804" cy="3381375"/>
          </a:xfrm>
          <a:prstGeom prst="rect">
            <a:avLst/>
          </a:prstGeom>
        </p:spPr>
      </p:pic>
      <p:sp>
        <p:nvSpPr>
          <p:cNvPr id="3" name="矩形 2"/>
          <p:cNvSpPr/>
          <p:nvPr/>
        </p:nvSpPr>
        <p:spPr>
          <a:xfrm>
            <a:off x="128588" y="1597024"/>
            <a:ext cx="4774474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400" dirty="0" smtClean="0">
                <a:solidFill>
                  <a:srgbClr val="333333"/>
                </a:solidFill>
                <a:latin typeface="+mn-ea"/>
                <a:ea typeface="+mn-ea"/>
              </a:rPr>
              <a:t>    </a:t>
            </a:r>
            <a:r>
              <a:rPr lang="zh-CN" altLang="en-US" sz="2400" dirty="0" smtClean="0">
                <a:latin typeface="+mn-ea"/>
                <a:ea typeface="+mn-ea"/>
              </a:rPr>
              <a:t>苏金</a:t>
            </a:r>
            <a:r>
              <a:rPr lang="zh-CN" altLang="en-US" sz="2400" dirty="0">
                <a:latin typeface="+mn-ea"/>
                <a:ea typeface="+mn-ea"/>
              </a:rPr>
              <a:t>伞</a:t>
            </a:r>
            <a:r>
              <a:rPr lang="en-US" altLang="zh-CN" sz="2400" dirty="0">
                <a:latin typeface="+mn-ea"/>
                <a:ea typeface="+mn-ea"/>
              </a:rPr>
              <a:t>(1906-1997)</a:t>
            </a:r>
            <a:r>
              <a:rPr lang="zh-CN" altLang="en-US" sz="2400" dirty="0">
                <a:latin typeface="+mn-ea"/>
                <a:ea typeface="+mn-ea"/>
              </a:rPr>
              <a:t>，原名苏鹤田，河南睢县人，是中国五四以来最杰出的诗人之一，</a:t>
            </a:r>
            <a:r>
              <a:rPr lang="en-US" altLang="zh-CN" sz="2400" dirty="0">
                <a:latin typeface="+mn-ea"/>
                <a:ea typeface="+mn-ea"/>
              </a:rPr>
              <a:t>1932</a:t>
            </a:r>
            <a:r>
              <a:rPr lang="zh-CN" altLang="en-US" sz="2400" dirty="0">
                <a:latin typeface="+mn-ea"/>
                <a:ea typeface="+mn-ea"/>
              </a:rPr>
              <a:t>年开始发表作品。</a:t>
            </a:r>
            <a:r>
              <a:rPr lang="en-US" altLang="zh-CN" sz="2400" dirty="0">
                <a:latin typeface="+mn-ea"/>
                <a:ea typeface="+mn-ea"/>
              </a:rPr>
              <a:t>1946</a:t>
            </a:r>
            <a:r>
              <a:rPr lang="zh-CN" altLang="en-US" sz="2400" dirty="0">
                <a:latin typeface="+mn-ea"/>
                <a:ea typeface="+mn-ea"/>
              </a:rPr>
              <a:t>年，</a:t>
            </a:r>
            <a:r>
              <a:rPr lang="en-US" altLang="zh-CN" sz="2400" dirty="0">
                <a:latin typeface="+mn-ea"/>
                <a:ea typeface="+mn-ea"/>
              </a:rPr>
              <a:t>《</a:t>
            </a:r>
            <a:r>
              <a:rPr lang="zh-CN" altLang="en-US" sz="2400" dirty="0">
                <a:latin typeface="+mn-ea"/>
                <a:ea typeface="+mn-ea"/>
              </a:rPr>
              <a:t>大公报</a:t>
            </a:r>
            <a:r>
              <a:rPr lang="en-US" altLang="zh-CN" sz="2400" dirty="0">
                <a:latin typeface="+mn-ea"/>
                <a:ea typeface="+mn-ea"/>
              </a:rPr>
              <a:t>》</a:t>
            </a:r>
            <a:r>
              <a:rPr lang="zh-CN" altLang="en-US" sz="2400" dirty="0">
                <a:latin typeface="+mn-ea"/>
                <a:ea typeface="+mn-ea"/>
              </a:rPr>
              <a:t>介绍苏金伞时说，“他的诗讽刺深刻得体，当世无第二人”。</a:t>
            </a:r>
            <a:r>
              <a:rPr lang="zh-CN" altLang="en-US" sz="2400" baseline="30000" dirty="0">
                <a:latin typeface="+mn-ea"/>
                <a:ea typeface="+mn-ea"/>
              </a:rPr>
              <a:t> </a:t>
            </a:r>
            <a:endParaRPr lang="en-US" altLang="zh-CN" sz="2400" baseline="30000" dirty="0" smtClean="0">
              <a:latin typeface="+mn-ea"/>
              <a:ea typeface="+mn-ea"/>
            </a:endParaRPr>
          </a:p>
          <a:p>
            <a:r>
              <a:rPr lang="en-US" altLang="zh-CN" sz="2400" dirty="0" smtClean="0">
                <a:latin typeface="+mn-ea"/>
                <a:ea typeface="+mn-ea"/>
              </a:rPr>
              <a:t>    1949</a:t>
            </a:r>
            <a:r>
              <a:rPr lang="zh-CN" altLang="en-US" sz="2400" dirty="0">
                <a:latin typeface="+mn-ea"/>
                <a:ea typeface="+mn-ea"/>
              </a:rPr>
              <a:t>年加入中国作家协会，曾任河南省文联第一届主席，著有诗集</a:t>
            </a:r>
            <a:r>
              <a:rPr lang="en-US" altLang="zh-CN" sz="2400" dirty="0">
                <a:latin typeface="+mn-ea"/>
                <a:ea typeface="+mn-ea"/>
              </a:rPr>
              <a:t>《</a:t>
            </a:r>
            <a:r>
              <a:rPr lang="zh-CN" altLang="en-US" sz="2400" dirty="0">
                <a:latin typeface="+mn-ea"/>
                <a:ea typeface="+mn-ea"/>
              </a:rPr>
              <a:t>地层厂</a:t>
            </a:r>
            <a:r>
              <a:rPr lang="en-US" altLang="zh-CN" sz="2400" dirty="0">
                <a:latin typeface="+mn-ea"/>
                <a:ea typeface="+mn-ea"/>
              </a:rPr>
              <a:t>》</a:t>
            </a:r>
            <a:r>
              <a:rPr lang="zh-CN" altLang="en-US" sz="2400" dirty="0">
                <a:latin typeface="+mn-ea"/>
                <a:ea typeface="+mn-ea"/>
              </a:rPr>
              <a:t>、</a:t>
            </a:r>
            <a:r>
              <a:rPr lang="en-US" altLang="zh-CN" sz="2400" dirty="0">
                <a:latin typeface="+mn-ea"/>
                <a:ea typeface="+mn-ea"/>
              </a:rPr>
              <a:t>《</a:t>
            </a:r>
            <a:r>
              <a:rPr lang="zh-CN" altLang="en-US" sz="2400" dirty="0">
                <a:latin typeface="+mn-ea"/>
                <a:ea typeface="+mn-ea"/>
              </a:rPr>
              <a:t>窗外</a:t>
            </a:r>
            <a:r>
              <a:rPr lang="en-US" altLang="zh-CN" sz="2400" dirty="0">
                <a:latin typeface="+mn-ea"/>
                <a:ea typeface="+mn-ea"/>
              </a:rPr>
              <a:t>》</a:t>
            </a:r>
            <a:r>
              <a:rPr lang="zh-CN" altLang="en-US" sz="2400" dirty="0">
                <a:latin typeface="+mn-ea"/>
                <a:ea typeface="+mn-ea"/>
              </a:rPr>
              <a:t>、</a:t>
            </a:r>
            <a:r>
              <a:rPr lang="en-US" altLang="zh-CN" sz="2400" dirty="0">
                <a:latin typeface="+mn-ea"/>
                <a:ea typeface="+mn-ea"/>
              </a:rPr>
              <a:t>《</a:t>
            </a:r>
            <a:r>
              <a:rPr lang="zh-CN" altLang="en-US" sz="2400" dirty="0">
                <a:latin typeface="+mn-ea"/>
                <a:ea typeface="+mn-ea"/>
              </a:rPr>
              <a:t>鹁鸪鸟</a:t>
            </a:r>
            <a:r>
              <a:rPr lang="en-US" altLang="zh-CN" sz="2400" dirty="0">
                <a:latin typeface="+mn-ea"/>
                <a:ea typeface="+mn-ea"/>
              </a:rPr>
              <a:t>》</a:t>
            </a:r>
            <a:r>
              <a:rPr lang="zh-CN" altLang="en-US" sz="2400" dirty="0">
                <a:latin typeface="+mn-ea"/>
                <a:ea typeface="+mn-ea"/>
              </a:rPr>
              <a:t>、</a:t>
            </a:r>
            <a:r>
              <a:rPr lang="en-US" altLang="zh-CN" sz="2400" dirty="0">
                <a:latin typeface="+mn-ea"/>
                <a:ea typeface="+mn-ea"/>
              </a:rPr>
              <a:t>《</a:t>
            </a:r>
            <a:r>
              <a:rPr lang="zh-CN" altLang="en-US" sz="2400" dirty="0">
                <a:latin typeface="+mn-ea"/>
                <a:ea typeface="+mn-ea"/>
              </a:rPr>
              <a:t>苏金伞诗选</a:t>
            </a:r>
            <a:r>
              <a:rPr lang="en-US" altLang="zh-CN" sz="2400" dirty="0">
                <a:latin typeface="+mn-ea"/>
                <a:ea typeface="+mn-ea"/>
              </a:rPr>
              <a:t>》</a:t>
            </a:r>
            <a:r>
              <a:rPr lang="zh-CN" altLang="en-US" sz="2400" dirty="0">
                <a:latin typeface="+mn-ea"/>
                <a:ea typeface="+mn-ea"/>
              </a:rPr>
              <a:t>、</a:t>
            </a:r>
            <a:r>
              <a:rPr lang="en-US" altLang="zh-CN" sz="2400" dirty="0">
                <a:latin typeface="+mn-ea"/>
                <a:ea typeface="+mn-ea"/>
              </a:rPr>
              <a:t>《</a:t>
            </a:r>
            <a:r>
              <a:rPr lang="zh-CN" altLang="en-US" sz="2400" dirty="0">
                <a:latin typeface="+mn-ea"/>
                <a:ea typeface="+mn-ea"/>
              </a:rPr>
              <a:t>苏金伞诗文集</a:t>
            </a:r>
            <a:r>
              <a:rPr lang="en-US" altLang="zh-CN" sz="2400" dirty="0">
                <a:latin typeface="+mn-ea"/>
                <a:ea typeface="+mn-ea"/>
              </a:rPr>
              <a:t>》</a:t>
            </a:r>
            <a:r>
              <a:rPr lang="zh-CN" altLang="en-US" sz="2400" dirty="0">
                <a:latin typeface="+mn-ea"/>
                <a:ea typeface="+mn-ea"/>
              </a:rPr>
              <a:t>等。</a:t>
            </a:r>
            <a:endParaRPr lang="zh-CN" altLang="en-US" sz="2400" b="0" i="0" dirty="0">
              <a:effectLst/>
              <a:latin typeface="+mn-ea"/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CN" altLang="zh-CN" dirty="0"/>
              <a:t>本文选自《苏金伞诗选》（人民文学出版社</a:t>
            </a:r>
            <a:r>
              <a:rPr lang="en-US" altLang="zh-CN" dirty="0"/>
              <a:t>1983</a:t>
            </a:r>
            <a:r>
              <a:rPr lang="zh-CN" altLang="zh-CN" dirty="0"/>
              <a:t>年版）。略有改动。苏金伞从小生长在农村，能深刻体会到农民对土地的挚爱，作为我国乡土诗派的代表人物，苏金伞晚年对乡土的回忆，几乎触处皆诗。</a:t>
            </a:r>
            <a:endParaRPr lang="zh-CN" altLang="zh-CN" dirty="0"/>
          </a:p>
          <a:p>
            <a:r>
              <a:rPr lang="zh-CN" altLang="en-US" dirty="0" smtClean="0"/>
              <a:t>新中国成立前夕解放区进行土地改革，让劳动人民重新获得宝贵的土地，本诗再现了以三黑为代表的农民们重获土地后的喜悦之情。</a:t>
            </a:r>
            <a:endParaRPr lang="zh-CN" altLang="en-US" dirty="0"/>
          </a:p>
        </p:txBody>
      </p:sp>
      <p:sp>
        <p:nvSpPr>
          <p:cNvPr id="10" name="文本框 9"/>
          <p:cNvSpPr txBox="1">
            <a:spLocks noChangeArrowheads="1"/>
          </p:cNvSpPr>
          <p:nvPr/>
        </p:nvSpPr>
        <p:spPr bwMode="auto">
          <a:xfrm>
            <a:off x="1023303" y="627698"/>
            <a:ext cx="2119312" cy="55403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幼圆" pitchFamily="49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幼圆" pitchFamily="49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幼圆" pitchFamily="49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幼圆" pitchFamily="49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幼圆" pitchFamily="49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幼圆" pitchFamily="49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幼圆" pitchFamily="49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幼圆" pitchFamily="49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幼圆" pitchFamily="49" charset="-122"/>
              </a:defRPr>
            </a:lvl9pPr>
          </a:lstStyle>
          <a:p>
            <a:pPr algn="ctr" eaLnBrk="1" hangingPunct="1">
              <a:defRPr/>
            </a:pPr>
            <a:r>
              <a:rPr lang="zh-CN" altLang="en-US" sz="30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背景资料</a:t>
            </a:r>
            <a:endParaRPr lang="zh-CN" altLang="en-US" sz="3000" b="1" dirty="0" smtClean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1" name="KSO_Shape"/>
          <p:cNvSpPr/>
          <p:nvPr/>
        </p:nvSpPr>
        <p:spPr bwMode="auto">
          <a:xfrm>
            <a:off x="319088" y="526098"/>
            <a:ext cx="625475" cy="655637"/>
          </a:xfrm>
          <a:custGeom>
            <a:avLst/>
            <a:gdLst>
              <a:gd name="T0" fmla="*/ 692200 w 11137901"/>
              <a:gd name="T1" fmla="*/ 1439894 h 13493750"/>
              <a:gd name="T2" fmla="*/ 793869 w 11137901"/>
              <a:gd name="T3" fmla="*/ 1439894 h 13493750"/>
              <a:gd name="T4" fmla="*/ 793869 w 11137901"/>
              <a:gd name="T5" fmla="*/ 1800397 h 13493750"/>
              <a:gd name="T6" fmla="*/ 692200 w 11137901"/>
              <a:gd name="T7" fmla="*/ 1800397 h 13493750"/>
              <a:gd name="T8" fmla="*/ 1034911 w 11137901"/>
              <a:gd name="T9" fmla="*/ 1371903 h 13493750"/>
              <a:gd name="T10" fmla="*/ 1172588 w 11137901"/>
              <a:gd name="T11" fmla="*/ 1704870 h 13493750"/>
              <a:gd name="T12" fmla="*/ 1078967 w 11137901"/>
              <a:gd name="T13" fmla="*/ 1743843 h 13493750"/>
              <a:gd name="T14" fmla="*/ 940655 w 11137901"/>
              <a:gd name="T15" fmla="*/ 1410876 h 13493750"/>
              <a:gd name="T16" fmla="*/ 451370 w 11137901"/>
              <a:gd name="T17" fmla="*/ 1371903 h 13493750"/>
              <a:gd name="T18" fmla="*/ 544991 w 11137901"/>
              <a:gd name="T19" fmla="*/ 1410876 h 13493750"/>
              <a:gd name="T20" fmla="*/ 407313 w 11137901"/>
              <a:gd name="T21" fmla="*/ 1743843 h 13493750"/>
              <a:gd name="T22" fmla="*/ 313693 w 11137901"/>
              <a:gd name="T23" fmla="*/ 1704870 h 13493750"/>
              <a:gd name="T24" fmla="*/ 1231260 w 11137901"/>
              <a:gd name="T25" fmla="*/ 1216645 h 13493750"/>
              <a:gd name="T26" fmla="*/ 1486069 w 11137901"/>
              <a:gd name="T27" fmla="*/ 1472089 h 13493750"/>
              <a:gd name="T28" fmla="*/ 1414477 w 11137901"/>
              <a:gd name="T29" fmla="*/ 1543682 h 13493750"/>
              <a:gd name="T30" fmla="*/ 1159668 w 11137901"/>
              <a:gd name="T31" fmla="*/ 1288661 h 13493750"/>
              <a:gd name="T32" fmla="*/ 255021 w 11137901"/>
              <a:gd name="T33" fmla="*/ 1216645 h 13493750"/>
              <a:gd name="T34" fmla="*/ 326613 w 11137901"/>
              <a:gd name="T35" fmla="*/ 1288661 h 13493750"/>
              <a:gd name="T36" fmla="*/ 71592 w 11137901"/>
              <a:gd name="T37" fmla="*/ 1543682 h 13493750"/>
              <a:gd name="T38" fmla="*/ 0 w 11137901"/>
              <a:gd name="T39" fmla="*/ 1472089 h 13493750"/>
              <a:gd name="T40" fmla="*/ 520984 w 11137901"/>
              <a:gd name="T41" fmla="*/ 0 h 13493750"/>
              <a:gd name="T42" fmla="*/ 965297 w 11137901"/>
              <a:gd name="T43" fmla="*/ 0 h 13493750"/>
              <a:gd name="T44" fmla="*/ 1034424 w 11137901"/>
              <a:gd name="T45" fmla="*/ 69090 h 13493750"/>
              <a:gd name="T46" fmla="*/ 1034424 w 11137901"/>
              <a:gd name="T47" fmla="*/ 302394 h 13493750"/>
              <a:gd name="T48" fmla="*/ 1066983 w 11137901"/>
              <a:gd name="T49" fmla="*/ 364976 h 13493750"/>
              <a:gd name="T50" fmla="*/ 1292897 w 11137901"/>
              <a:gd name="T51" fmla="*/ 809054 h 13493750"/>
              <a:gd name="T52" fmla="*/ 742890 w 11137901"/>
              <a:gd name="T53" fmla="*/ 1358770 h 13493750"/>
              <a:gd name="T54" fmla="*/ 193384 w 11137901"/>
              <a:gd name="T55" fmla="*/ 809054 h 13493750"/>
              <a:gd name="T56" fmla="*/ 419298 w 11137901"/>
              <a:gd name="T57" fmla="*/ 364976 h 13493750"/>
              <a:gd name="T58" fmla="*/ 451857 w 11137901"/>
              <a:gd name="T59" fmla="*/ 302394 h 13493750"/>
              <a:gd name="T60" fmla="*/ 451857 w 11137901"/>
              <a:gd name="T61" fmla="*/ 69090 h 13493750"/>
              <a:gd name="T62" fmla="*/ 520984 w 11137901"/>
              <a:gd name="T63" fmla="*/ 0 h 13493750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0" t="0" r="r" b="b"/>
            <a:pathLst>
              <a:path w="11137901" h="13493750">
                <a:moveTo>
                  <a:pt x="5187950" y="10791825"/>
                </a:moveTo>
                <a:lnTo>
                  <a:pt x="5949950" y="10791825"/>
                </a:lnTo>
                <a:lnTo>
                  <a:pt x="5949950" y="13493750"/>
                </a:lnTo>
                <a:lnTo>
                  <a:pt x="5187950" y="13493750"/>
                </a:lnTo>
                <a:lnTo>
                  <a:pt x="5187950" y="10791825"/>
                </a:lnTo>
                <a:close/>
                <a:moveTo>
                  <a:pt x="7756525" y="10282238"/>
                </a:moveTo>
                <a:lnTo>
                  <a:pt x="8788401" y="12777788"/>
                </a:lnTo>
                <a:lnTo>
                  <a:pt x="8086726" y="13069888"/>
                </a:lnTo>
                <a:lnTo>
                  <a:pt x="7050088" y="10574338"/>
                </a:lnTo>
                <a:lnTo>
                  <a:pt x="7756525" y="10282238"/>
                </a:lnTo>
                <a:close/>
                <a:moveTo>
                  <a:pt x="3382963" y="10282238"/>
                </a:moveTo>
                <a:lnTo>
                  <a:pt x="4084638" y="10574338"/>
                </a:lnTo>
                <a:lnTo>
                  <a:pt x="3052763" y="13069888"/>
                </a:lnTo>
                <a:lnTo>
                  <a:pt x="2351088" y="12777788"/>
                </a:lnTo>
                <a:lnTo>
                  <a:pt x="3382963" y="10282238"/>
                </a:lnTo>
                <a:close/>
                <a:moveTo>
                  <a:pt x="9228138" y="9118600"/>
                </a:moveTo>
                <a:lnTo>
                  <a:pt x="11137901" y="11033125"/>
                </a:lnTo>
                <a:lnTo>
                  <a:pt x="10601326" y="11569700"/>
                </a:lnTo>
                <a:lnTo>
                  <a:pt x="8691563" y="9658350"/>
                </a:lnTo>
                <a:lnTo>
                  <a:pt x="9228138" y="9118600"/>
                </a:lnTo>
                <a:close/>
                <a:moveTo>
                  <a:pt x="1911350" y="9118600"/>
                </a:moveTo>
                <a:lnTo>
                  <a:pt x="2447925" y="9658350"/>
                </a:lnTo>
                <a:lnTo>
                  <a:pt x="536575" y="11569700"/>
                </a:lnTo>
                <a:lnTo>
                  <a:pt x="0" y="11033125"/>
                </a:lnTo>
                <a:lnTo>
                  <a:pt x="1911350" y="9118600"/>
                </a:lnTo>
                <a:close/>
                <a:moveTo>
                  <a:pt x="3904707" y="0"/>
                </a:moveTo>
                <a:cubicBezTo>
                  <a:pt x="4355225" y="0"/>
                  <a:pt x="6900648" y="0"/>
                  <a:pt x="7234781" y="0"/>
                </a:cubicBezTo>
                <a:cubicBezTo>
                  <a:pt x="7523863" y="0"/>
                  <a:pt x="7752876" y="232644"/>
                  <a:pt x="7752876" y="517821"/>
                </a:cubicBezTo>
                <a:cubicBezTo>
                  <a:pt x="7752876" y="893054"/>
                  <a:pt x="7752876" y="1545958"/>
                  <a:pt x="7752876" y="2266405"/>
                </a:cubicBezTo>
                <a:cubicBezTo>
                  <a:pt x="7752876" y="2461526"/>
                  <a:pt x="7850488" y="2630380"/>
                  <a:pt x="7996906" y="2735446"/>
                </a:cubicBezTo>
                <a:cubicBezTo>
                  <a:pt x="9025588" y="3485911"/>
                  <a:pt x="9690101" y="4694160"/>
                  <a:pt x="9690101" y="6063759"/>
                </a:cubicBezTo>
                <a:cubicBezTo>
                  <a:pt x="9690101" y="8341421"/>
                  <a:pt x="7846734" y="10183813"/>
                  <a:pt x="5567867" y="10183813"/>
                </a:cubicBezTo>
                <a:cubicBezTo>
                  <a:pt x="3292755" y="10183813"/>
                  <a:pt x="1449388" y="8341421"/>
                  <a:pt x="1449388" y="6063759"/>
                </a:cubicBezTo>
                <a:cubicBezTo>
                  <a:pt x="1449388" y="4694160"/>
                  <a:pt x="2113901" y="3485911"/>
                  <a:pt x="3142583" y="2735446"/>
                </a:cubicBezTo>
                <a:cubicBezTo>
                  <a:pt x="3289000" y="2630380"/>
                  <a:pt x="3386613" y="2461526"/>
                  <a:pt x="3386613" y="2266405"/>
                </a:cubicBezTo>
                <a:cubicBezTo>
                  <a:pt x="3386613" y="1545958"/>
                  <a:pt x="3386613" y="893054"/>
                  <a:pt x="3386613" y="517821"/>
                </a:cubicBezTo>
                <a:cubicBezTo>
                  <a:pt x="3386613" y="232644"/>
                  <a:pt x="3619380" y="0"/>
                  <a:pt x="3904707" y="0"/>
                </a:cubicBezTo>
                <a:close/>
              </a:path>
            </a:pathLst>
          </a:cu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843190" y="2154991"/>
            <a:ext cx="7813131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  <a:defRPr/>
            </a:pPr>
            <a:r>
              <a:rPr lang="zh-CN" altLang="zh-CN" sz="4400" dirty="0" smtClean="0">
                <a:latin typeface="+mn-ea"/>
                <a:ea typeface="+mn-ea"/>
              </a:rPr>
              <a:t>咸</a:t>
            </a:r>
            <a:r>
              <a:rPr lang="en-US" altLang="zh-CN" sz="4400" dirty="0" smtClean="0">
                <a:latin typeface="+mn-ea"/>
                <a:ea typeface="+mn-ea"/>
              </a:rPr>
              <a:t>    </a:t>
            </a:r>
            <a:r>
              <a:rPr lang="zh-CN" altLang="zh-CN" sz="4400" dirty="0" smtClean="0">
                <a:latin typeface="+mn-ea"/>
                <a:ea typeface="+mn-ea"/>
              </a:rPr>
              <a:t>疙瘩</a:t>
            </a:r>
            <a:r>
              <a:rPr lang="en-US" altLang="zh-CN" sz="4400" dirty="0" smtClean="0">
                <a:latin typeface="+mn-ea"/>
                <a:ea typeface="+mn-ea"/>
              </a:rPr>
              <a:t>    </a:t>
            </a:r>
            <a:r>
              <a:rPr lang="zh-CN" altLang="zh-CN" sz="4400" dirty="0" smtClean="0">
                <a:latin typeface="+mn-ea"/>
                <a:ea typeface="+mn-ea"/>
              </a:rPr>
              <a:t>耙</a:t>
            </a:r>
            <a:r>
              <a:rPr lang="en-US" altLang="zh-CN" sz="4400" dirty="0" smtClean="0">
                <a:latin typeface="+mn-ea"/>
                <a:ea typeface="+mn-ea"/>
              </a:rPr>
              <a:t>      </a:t>
            </a:r>
            <a:r>
              <a:rPr lang="zh-CN" altLang="zh-CN" sz="4400" dirty="0" smtClean="0">
                <a:latin typeface="+mn-ea"/>
                <a:ea typeface="+mn-ea"/>
              </a:rPr>
              <a:t>籽</a:t>
            </a:r>
            <a:r>
              <a:rPr lang="en-US" altLang="zh-CN" sz="4400" dirty="0">
                <a:latin typeface="+mn-ea"/>
                <a:ea typeface="+mn-ea"/>
              </a:rPr>
              <a:t> </a:t>
            </a:r>
            <a:r>
              <a:rPr lang="en-US" altLang="zh-CN" sz="4400" dirty="0" smtClean="0">
                <a:latin typeface="+mn-ea"/>
                <a:ea typeface="+mn-ea"/>
              </a:rPr>
              <a:t>    </a:t>
            </a:r>
            <a:r>
              <a:rPr lang="zh-CN" altLang="zh-CN" sz="4400" dirty="0" smtClean="0">
                <a:latin typeface="+mn-ea"/>
                <a:ea typeface="+mn-ea"/>
              </a:rPr>
              <a:t>荞</a:t>
            </a:r>
            <a:r>
              <a:rPr lang="en-US" altLang="zh-CN" sz="4400" dirty="0" smtClean="0">
                <a:latin typeface="+mn-ea"/>
                <a:ea typeface="+mn-ea"/>
              </a:rPr>
              <a:t>     </a:t>
            </a:r>
            <a:r>
              <a:rPr lang="zh-CN" altLang="zh-CN" sz="4400" dirty="0" smtClean="0">
                <a:latin typeface="+mn-ea"/>
                <a:ea typeface="+mn-ea"/>
              </a:rPr>
              <a:t>蹚</a:t>
            </a:r>
            <a:r>
              <a:rPr lang="en-US" altLang="zh-CN" sz="4400" dirty="0" smtClean="0">
                <a:latin typeface="+mn-ea"/>
                <a:ea typeface="+mn-ea"/>
              </a:rPr>
              <a:t>     </a:t>
            </a:r>
            <a:r>
              <a:rPr lang="zh-CN" altLang="zh-CN" sz="4400" dirty="0" smtClean="0">
                <a:latin typeface="+mn-ea"/>
                <a:ea typeface="+mn-ea"/>
              </a:rPr>
              <a:t>驮</a:t>
            </a:r>
            <a:r>
              <a:rPr lang="en-US" altLang="zh-CN" sz="4400" dirty="0" smtClean="0">
                <a:latin typeface="+mn-ea"/>
                <a:ea typeface="+mn-ea"/>
              </a:rPr>
              <a:t>      </a:t>
            </a:r>
            <a:r>
              <a:rPr lang="zh-CN" altLang="en-US" sz="4400" dirty="0" smtClean="0">
                <a:latin typeface="+mn-ea"/>
                <a:ea typeface="+mn-ea"/>
              </a:rPr>
              <a:t>闺女</a:t>
            </a:r>
            <a:endParaRPr lang="zh-CN" altLang="zh-CN" sz="4400" dirty="0">
              <a:latin typeface="+mn-ea"/>
              <a:ea typeface="+mn-ea"/>
            </a:endParaRPr>
          </a:p>
          <a:p>
            <a:pPr>
              <a:lnSpc>
                <a:spcPct val="150000"/>
              </a:lnSpc>
              <a:spcAft>
                <a:spcPts val="0"/>
              </a:spcAft>
              <a:defRPr/>
            </a:pPr>
            <a:endParaRPr lang="zh-CN" altLang="zh-CN" sz="4400" b="1" kern="100" dirty="0">
              <a:latin typeface="+mn-ea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" name="KSO_Shape"/>
          <p:cNvSpPr/>
          <p:nvPr/>
        </p:nvSpPr>
        <p:spPr bwMode="auto">
          <a:xfrm>
            <a:off x="128588" y="249238"/>
            <a:ext cx="625475" cy="655637"/>
          </a:xfrm>
          <a:custGeom>
            <a:avLst/>
            <a:gdLst>
              <a:gd name="T0" fmla="*/ 692200 w 11137901"/>
              <a:gd name="T1" fmla="*/ 1439894 h 13493750"/>
              <a:gd name="T2" fmla="*/ 793869 w 11137901"/>
              <a:gd name="T3" fmla="*/ 1439894 h 13493750"/>
              <a:gd name="T4" fmla="*/ 793869 w 11137901"/>
              <a:gd name="T5" fmla="*/ 1800397 h 13493750"/>
              <a:gd name="T6" fmla="*/ 692200 w 11137901"/>
              <a:gd name="T7" fmla="*/ 1800397 h 13493750"/>
              <a:gd name="T8" fmla="*/ 1034911 w 11137901"/>
              <a:gd name="T9" fmla="*/ 1371903 h 13493750"/>
              <a:gd name="T10" fmla="*/ 1172588 w 11137901"/>
              <a:gd name="T11" fmla="*/ 1704870 h 13493750"/>
              <a:gd name="T12" fmla="*/ 1078967 w 11137901"/>
              <a:gd name="T13" fmla="*/ 1743843 h 13493750"/>
              <a:gd name="T14" fmla="*/ 940655 w 11137901"/>
              <a:gd name="T15" fmla="*/ 1410876 h 13493750"/>
              <a:gd name="T16" fmla="*/ 451370 w 11137901"/>
              <a:gd name="T17" fmla="*/ 1371903 h 13493750"/>
              <a:gd name="T18" fmla="*/ 544991 w 11137901"/>
              <a:gd name="T19" fmla="*/ 1410876 h 13493750"/>
              <a:gd name="T20" fmla="*/ 407313 w 11137901"/>
              <a:gd name="T21" fmla="*/ 1743843 h 13493750"/>
              <a:gd name="T22" fmla="*/ 313693 w 11137901"/>
              <a:gd name="T23" fmla="*/ 1704870 h 13493750"/>
              <a:gd name="T24" fmla="*/ 1231260 w 11137901"/>
              <a:gd name="T25" fmla="*/ 1216645 h 13493750"/>
              <a:gd name="T26" fmla="*/ 1486069 w 11137901"/>
              <a:gd name="T27" fmla="*/ 1472089 h 13493750"/>
              <a:gd name="T28" fmla="*/ 1414477 w 11137901"/>
              <a:gd name="T29" fmla="*/ 1543682 h 13493750"/>
              <a:gd name="T30" fmla="*/ 1159668 w 11137901"/>
              <a:gd name="T31" fmla="*/ 1288661 h 13493750"/>
              <a:gd name="T32" fmla="*/ 255021 w 11137901"/>
              <a:gd name="T33" fmla="*/ 1216645 h 13493750"/>
              <a:gd name="T34" fmla="*/ 326613 w 11137901"/>
              <a:gd name="T35" fmla="*/ 1288661 h 13493750"/>
              <a:gd name="T36" fmla="*/ 71592 w 11137901"/>
              <a:gd name="T37" fmla="*/ 1543682 h 13493750"/>
              <a:gd name="T38" fmla="*/ 0 w 11137901"/>
              <a:gd name="T39" fmla="*/ 1472089 h 13493750"/>
              <a:gd name="T40" fmla="*/ 520984 w 11137901"/>
              <a:gd name="T41" fmla="*/ 0 h 13493750"/>
              <a:gd name="T42" fmla="*/ 965297 w 11137901"/>
              <a:gd name="T43" fmla="*/ 0 h 13493750"/>
              <a:gd name="T44" fmla="*/ 1034424 w 11137901"/>
              <a:gd name="T45" fmla="*/ 69090 h 13493750"/>
              <a:gd name="T46" fmla="*/ 1034424 w 11137901"/>
              <a:gd name="T47" fmla="*/ 302394 h 13493750"/>
              <a:gd name="T48" fmla="*/ 1066983 w 11137901"/>
              <a:gd name="T49" fmla="*/ 364976 h 13493750"/>
              <a:gd name="T50" fmla="*/ 1292897 w 11137901"/>
              <a:gd name="T51" fmla="*/ 809054 h 13493750"/>
              <a:gd name="T52" fmla="*/ 742890 w 11137901"/>
              <a:gd name="T53" fmla="*/ 1358770 h 13493750"/>
              <a:gd name="T54" fmla="*/ 193384 w 11137901"/>
              <a:gd name="T55" fmla="*/ 809054 h 13493750"/>
              <a:gd name="T56" fmla="*/ 419298 w 11137901"/>
              <a:gd name="T57" fmla="*/ 364976 h 13493750"/>
              <a:gd name="T58" fmla="*/ 451857 w 11137901"/>
              <a:gd name="T59" fmla="*/ 302394 h 13493750"/>
              <a:gd name="T60" fmla="*/ 451857 w 11137901"/>
              <a:gd name="T61" fmla="*/ 69090 h 13493750"/>
              <a:gd name="T62" fmla="*/ 520984 w 11137901"/>
              <a:gd name="T63" fmla="*/ 0 h 13493750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0" t="0" r="r" b="b"/>
            <a:pathLst>
              <a:path w="11137901" h="13493750">
                <a:moveTo>
                  <a:pt x="5187950" y="10791825"/>
                </a:moveTo>
                <a:lnTo>
                  <a:pt x="5949950" y="10791825"/>
                </a:lnTo>
                <a:lnTo>
                  <a:pt x="5949950" y="13493750"/>
                </a:lnTo>
                <a:lnTo>
                  <a:pt x="5187950" y="13493750"/>
                </a:lnTo>
                <a:lnTo>
                  <a:pt x="5187950" y="10791825"/>
                </a:lnTo>
                <a:close/>
                <a:moveTo>
                  <a:pt x="7756525" y="10282238"/>
                </a:moveTo>
                <a:lnTo>
                  <a:pt x="8788401" y="12777788"/>
                </a:lnTo>
                <a:lnTo>
                  <a:pt x="8086726" y="13069888"/>
                </a:lnTo>
                <a:lnTo>
                  <a:pt x="7050088" y="10574338"/>
                </a:lnTo>
                <a:lnTo>
                  <a:pt x="7756525" y="10282238"/>
                </a:lnTo>
                <a:close/>
                <a:moveTo>
                  <a:pt x="3382963" y="10282238"/>
                </a:moveTo>
                <a:lnTo>
                  <a:pt x="4084638" y="10574338"/>
                </a:lnTo>
                <a:lnTo>
                  <a:pt x="3052763" y="13069888"/>
                </a:lnTo>
                <a:lnTo>
                  <a:pt x="2351088" y="12777788"/>
                </a:lnTo>
                <a:lnTo>
                  <a:pt x="3382963" y="10282238"/>
                </a:lnTo>
                <a:close/>
                <a:moveTo>
                  <a:pt x="9228138" y="9118600"/>
                </a:moveTo>
                <a:lnTo>
                  <a:pt x="11137901" y="11033125"/>
                </a:lnTo>
                <a:lnTo>
                  <a:pt x="10601326" y="11569700"/>
                </a:lnTo>
                <a:lnTo>
                  <a:pt x="8691563" y="9658350"/>
                </a:lnTo>
                <a:lnTo>
                  <a:pt x="9228138" y="9118600"/>
                </a:lnTo>
                <a:close/>
                <a:moveTo>
                  <a:pt x="1911350" y="9118600"/>
                </a:moveTo>
                <a:lnTo>
                  <a:pt x="2447925" y="9658350"/>
                </a:lnTo>
                <a:lnTo>
                  <a:pt x="536575" y="11569700"/>
                </a:lnTo>
                <a:lnTo>
                  <a:pt x="0" y="11033125"/>
                </a:lnTo>
                <a:lnTo>
                  <a:pt x="1911350" y="9118600"/>
                </a:lnTo>
                <a:close/>
                <a:moveTo>
                  <a:pt x="3904707" y="0"/>
                </a:moveTo>
                <a:cubicBezTo>
                  <a:pt x="4355225" y="0"/>
                  <a:pt x="6900648" y="0"/>
                  <a:pt x="7234781" y="0"/>
                </a:cubicBezTo>
                <a:cubicBezTo>
                  <a:pt x="7523863" y="0"/>
                  <a:pt x="7752876" y="232644"/>
                  <a:pt x="7752876" y="517821"/>
                </a:cubicBezTo>
                <a:cubicBezTo>
                  <a:pt x="7752876" y="893054"/>
                  <a:pt x="7752876" y="1545958"/>
                  <a:pt x="7752876" y="2266405"/>
                </a:cubicBezTo>
                <a:cubicBezTo>
                  <a:pt x="7752876" y="2461526"/>
                  <a:pt x="7850488" y="2630380"/>
                  <a:pt x="7996906" y="2735446"/>
                </a:cubicBezTo>
                <a:cubicBezTo>
                  <a:pt x="9025588" y="3485911"/>
                  <a:pt x="9690101" y="4694160"/>
                  <a:pt x="9690101" y="6063759"/>
                </a:cubicBezTo>
                <a:cubicBezTo>
                  <a:pt x="9690101" y="8341421"/>
                  <a:pt x="7846734" y="10183813"/>
                  <a:pt x="5567867" y="10183813"/>
                </a:cubicBezTo>
                <a:cubicBezTo>
                  <a:pt x="3292755" y="10183813"/>
                  <a:pt x="1449388" y="8341421"/>
                  <a:pt x="1449388" y="6063759"/>
                </a:cubicBezTo>
                <a:cubicBezTo>
                  <a:pt x="1449388" y="4694160"/>
                  <a:pt x="2113901" y="3485911"/>
                  <a:pt x="3142583" y="2735446"/>
                </a:cubicBezTo>
                <a:cubicBezTo>
                  <a:pt x="3289000" y="2630380"/>
                  <a:pt x="3386613" y="2461526"/>
                  <a:pt x="3386613" y="2266405"/>
                </a:cubicBezTo>
                <a:cubicBezTo>
                  <a:pt x="3386613" y="1545958"/>
                  <a:pt x="3386613" y="893054"/>
                  <a:pt x="3386613" y="517821"/>
                </a:cubicBezTo>
                <a:cubicBezTo>
                  <a:pt x="3386613" y="232644"/>
                  <a:pt x="3619380" y="0"/>
                  <a:pt x="3904707" y="0"/>
                </a:cubicBezTo>
                <a:close/>
              </a:path>
            </a:pathLst>
          </a:cu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6" name="文本框 9"/>
          <p:cNvSpPr txBox="1">
            <a:spLocks noChangeArrowheads="1"/>
          </p:cNvSpPr>
          <p:nvPr/>
        </p:nvSpPr>
        <p:spPr bwMode="auto">
          <a:xfrm>
            <a:off x="930275" y="350838"/>
            <a:ext cx="2119313" cy="55403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幼圆" pitchFamily="49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幼圆" pitchFamily="49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幼圆" pitchFamily="49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幼圆" pitchFamily="49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幼圆" pitchFamily="49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幼圆" pitchFamily="49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幼圆" pitchFamily="49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幼圆" pitchFamily="49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幼圆" pitchFamily="49" charset="-122"/>
              </a:defRPr>
            </a:lvl9pPr>
          </a:lstStyle>
          <a:p>
            <a:pPr algn="ctr" eaLnBrk="1" hangingPunct="1">
              <a:defRPr/>
            </a:pPr>
            <a:r>
              <a:rPr lang="zh-CN" altLang="en-US" sz="30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词语读写</a:t>
            </a:r>
            <a:endParaRPr lang="zh-CN" altLang="en-US" sz="3000" b="1" dirty="0" smtClean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pic>
        <p:nvPicPr>
          <p:cNvPr id="15365" name="图片 6"/>
          <p:cNvPicPr>
            <a:picLocks noChangeAspect="1"/>
          </p:cNvPicPr>
          <p:nvPr/>
        </p:nvPicPr>
        <p:blipFill>
          <a:blip r:embed="rId1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731125" y="4956175"/>
            <a:ext cx="1412875" cy="1665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PA_文本框 1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 flipH="1">
            <a:off x="469233" y="6329704"/>
            <a:ext cx="45719" cy="107722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defRPr/>
            </a:pPr>
            <a:r>
              <a:rPr lang="en-US" altLang="zh-CN" sz="100" dirty="0" smtClean="0">
                <a:solidFill>
                  <a:schemeClr val="bg1">
                    <a:lumMod val="95000"/>
                    <a:alpha val="0"/>
                  </a:schemeClr>
                </a:solidFill>
                <a:latin typeface="优教通专用字体logo" panose="02000500000000000000" pitchFamily="2" charset="0"/>
              </a:rPr>
              <a:t>0</a:t>
            </a:r>
            <a:endParaRPr lang="zh-CN" altLang="en-US" sz="100" dirty="0" smtClean="0">
              <a:solidFill>
                <a:schemeClr val="bg1">
                  <a:lumMod val="95000"/>
                  <a:alpha val="0"/>
                </a:schemeClr>
              </a:solidFill>
              <a:latin typeface="优教通专用字体logo" panose="02000500000000000000" pitchFamily="2" charset="0"/>
            </a:endParaRPr>
          </a:p>
        </p:txBody>
      </p:sp>
      <p:pic>
        <p:nvPicPr>
          <p:cNvPr id="15367" name="PA_图片 1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8447088" y="520700"/>
            <a:ext cx="69850" cy="46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1"/>
          <p:cNvSpPr>
            <a:spLocks noGrp="1"/>
          </p:cNvSpPr>
          <p:nvPr>
            <p:ph type="title"/>
          </p:nvPr>
        </p:nvSpPr>
        <p:spPr>
          <a:xfrm>
            <a:off x="871538" y="252413"/>
            <a:ext cx="2263775" cy="76041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CN" altLang="en-US" dirty="0" smtClean="0">
                <a:solidFill>
                  <a:schemeClr val="tx1">
                    <a:lumMod val="50000"/>
                  </a:schemeClr>
                </a:solidFill>
              </a:rPr>
              <a:t>题目解说</a:t>
            </a:r>
            <a:endParaRPr lang="zh-CN" altLang="en-US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6" name="KSO_Shape"/>
          <p:cNvSpPr/>
          <p:nvPr/>
        </p:nvSpPr>
        <p:spPr bwMode="auto">
          <a:xfrm>
            <a:off x="79375" y="252413"/>
            <a:ext cx="625475" cy="655637"/>
          </a:xfrm>
          <a:custGeom>
            <a:avLst/>
            <a:gdLst>
              <a:gd name="T0" fmla="*/ 692200 w 11137901"/>
              <a:gd name="T1" fmla="*/ 1439894 h 13493750"/>
              <a:gd name="T2" fmla="*/ 793869 w 11137901"/>
              <a:gd name="T3" fmla="*/ 1439894 h 13493750"/>
              <a:gd name="T4" fmla="*/ 793869 w 11137901"/>
              <a:gd name="T5" fmla="*/ 1800397 h 13493750"/>
              <a:gd name="T6" fmla="*/ 692200 w 11137901"/>
              <a:gd name="T7" fmla="*/ 1800397 h 13493750"/>
              <a:gd name="T8" fmla="*/ 1034911 w 11137901"/>
              <a:gd name="T9" fmla="*/ 1371903 h 13493750"/>
              <a:gd name="T10" fmla="*/ 1172588 w 11137901"/>
              <a:gd name="T11" fmla="*/ 1704870 h 13493750"/>
              <a:gd name="T12" fmla="*/ 1078967 w 11137901"/>
              <a:gd name="T13" fmla="*/ 1743843 h 13493750"/>
              <a:gd name="T14" fmla="*/ 940655 w 11137901"/>
              <a:gd name="T15" fmla="*/ 1410876 h 13493750"/>
              <a:gd name="T16" fmla="*/ 451370 w 11137901"/>
              <a:gd name="T17" fmla="*/ 1371903 h 13493750"/>
              <a:gd name="T18" fmla="*/ 544991 w 11137901"/>
              <a:gd name="T19" fmla="*/ 1410876 h 13493750"/>
              <a:gd name="T20" fmla="*/ 407313 w 11137901"/>
              <a:gd name="T21" fmla="*/ 1743843 h 13493750"/>
              <a:gd name="T22" fmla="*/ 313693 w 11137901"/>
              <a:gd name="T23" fmla="*/ 1704870 h 13493750"/>
              <a:gd name="T24" fmla="*/ 1231260 w 11137901"/>
              <a:gd name="T25" fmla="*/ 1216645 h 13493750"/>
              <a:gd name="T26" fmla="*/ 1486069 w 11137901"/>
              <a:gd name="T27" fmla="*/ 1472089 h 13493750"/>
              <a:gd name="T28" fmla="*/ 1414477 w 11137901"/>
              <a:gd name="T29" fmla="*/ 1543682 h 13493750"/>
              <a:gd name="T30" fmla="*/ 1159668 w 11137901"/>
              <a:gd name="T31" fmla="*/ 1288661 h 13493750"/>
              <a:gd name="T32" fmla="*/ 255021 w 11137901"/>
              <a:gd name="T33" fmla="*/ 1216645 h 13493750"/>
              <a:gd name="T34" fmla="*/ 326613 w 11137901"/>
              <a:gd name="T35" fmla="*/ 1288661 h 13493750"/>
              <a:gd name="T36" fmla="*/ 71592 w 11137901"/>
              <a:gd name="T37" fmla="*/ 1543682 h 13493750"/>
              <a:gd name="T38" fmla="*/ 0 w 11137901"/>
              <a:gd name="T39" fmla="*/ 1472089 h 13493750"/>
              <a:gd name="T40" fmla="*/ 520984 w 11137901"/>
              <a:gd name="T41" fmla="*/ 0 h 13493750"/>
              <a:gd name="T42" fmla="*/ 965297 w 11137901"/>
              <a:gd name="T43" fmla="*/ 0 h 13493750"/>
              <a:gd name="T44" fmla="*/ 1034424 w 11137901"/>
              <a:gd name="T45" fmla="*/ 69090 h 13493750"/>
              <a:gd name="T46" fmla="*/ 1034424 w 11137901"/>
              <a:gd name="T47" fmla="*/ 302394 h 13493750"/>
              <a:gd name="T48" fmla="*/ 1066983 w 11137901"/>
              <a:gd name="T49" fmla="*/ 364976 h 13493750"/>
              <a:gd name="T50" fmla="*/ 1292897 w 11137901"/>
              <a:gd name="T51" fmla="*/ 809054 h 13493750"/>
              <a:gd name="T52" fmla="*/ 742890 w 11137901"/>
              <a:gd name="T53" fmla="*/ 1358770 h 13493750"/>
              <a:gd name="T54" fmla="*/ 193384 w 11137901"/>
              <a:gd name="T55" fmla="*/ 809054 h 13493750"/>
              <a:gd name="T56" fmla="*/ 419298 w 11137901"/>
              <a:gd name="T57" fmla="*/ 364976 h 13493750"/>
              <a:gd name="T58" fmla="*/ 451857 w 11137901"/>
              <a:gd name="T59" fmla="*/ 302394 h 13493750"/>
              <a:gd name="T60" fmla="*/ 451857 w 11137901"/>
              <a:gd name="T61" fmla="*/ 69090 h 13493750"/>
              <a:gd name="T62" fmla="*/ 520984 w 11137901"/>
              <a:gd name="T63" fmla="*/ 0 h 13493750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0" t="0" r="r" b="b"/>
            <a:pathLst>
              <a:path w="11137901" h="13493750">
                <a:moveTo>
                  <a:pt x="5187950" y="10791825"/>
                </a:moveTo>
                <a:lnTo>
                  <a:pt x="5949950" y="10791825"/>
                </a:lnTo>
                <a:lnTo>
                  <a:pt x="5949950" y="13493750"/>
                </a:lnTo>
                <a:lnTo>
                  <a:pt x="5187950" y="13493750"/>
                </a:lnTo>
                <a:lnTo>
                  <a:pt x="5187950" y="10791825"/>
                </a:lnTo>
                <a:close/>
                <a:moveTo>
                  <a:pt x="7756525" y="10282238"/>
                </a:moveTo>
                <a:lnTo>
                  <a:pt x="8788401" y="12777788"/>
                </a:lnTo>
                <a:lnTo>
                  <a:pt x="8086726" y="13069888"/>
                </a:lnTo>
                <a:lnTo>
                  <a:pt x="7050088" y="10574338"/>
                </a:lnTo>
                <a:lnTo>
                  <a:pt x="7756525" y="10282238"/>
                </a:lnTo>
                <a:close/>
                <a:moveTo>
                  <a:pt x="3382963" y="10282238"/>
                </a:moveTo>
                <a:lnTo>
                  <a:pt x="4084638" y="10574338"/>
                </a:lnTo>
                <a:lnTo>
                  <a:pt x="3052763" y="13069888"/>
                </a:lnTo>
                <a:lnTo>
                  <a:pt x="2351088" y="12777788"/>
                </a:lnTo>
                <a:lnTo>
                  <a:pt x="3382963" y="10282238"/>
                </a:lnTo>
                <a:close/>
                <a:moveTo>
                  <a:pt x="9228138" y="9118600"/>
                </a:moveTo>
                <a:lnTo>
                  <a:pt x="11137901" y="11033125"/>
                </a:lnTo>
                <a:lnTo>
                  <a:pt x="10601326" y="11569700"/>
                </a:lnTo>
                <a:lnTo>
                  <a:pt x="8691563" y="9658350"/>
                </a:lnTo>
                <a:lnTo>
                  <a:pt x="9228138" y="9118600"/>
                </a:lnTo>
                <a:close/>
                <a:moveTo>
                  <a:pt x="1911350" y="9118600"/>
                </a:moveTo>
                <a:lnTo>
                  <a:pt x="2447925" y="9658350"/>
                </a:lnTo>
                <a:lnTo>
                  <a:pt x="536575" y="11569700"/>
                </a:lnTo>
                <a:lnTo>
                  <a:pt x="0" y="11033125"/>
                </a:lnTo>
                <a:lnTo>
                  <a:pt x="1911350" y="9118600"/>
                </a:lnTo>
                <a:close/>
                <a:moveTo>
                  <a:pt x="3904707" y="0"/>
                </a:moveTo>
                <a:cubicBezTo>
                  <a:pt x="4355225" y="0"/>
                  <a:pt x="6900648" y="0"/>
                  <a:pt x="7234781" y="0"/>
                </a:cubicBezTo>
                <a:cubicBezTo>
                  <a:pt x="7523863" y="0"/>
                  <a:pt x="7752876" y="232644"/>
                  <a:pt x="7752876" y="517821"/>
                </a:cubicBezTo>
                <a:cubicBezTo>
                  <a:pt x="7752876" y="893054"/>
                  <a:pt x="7752876" y="1545958"/>
                  <a:pt x="7752876" y="2266405"/>
                </a:cubicBezTo>
                <a:cubicBezTo>
                  <a:pt x="7752876" y="2461526"/>
                  <a:pt x="7850488" y="2630380"/>
                  <a:pt x="7996906" y="2735446"/>
                </a:cubicBezTo>
                <a:cubicBezTo>
                  <a:pt x="9025588" y="3485911"/>
                  <a:pt x="9690101" y="4694160"/>
                  <a:pt x="9690101" y="6063759"/>
                </a:cubicBezTo>
                <a:cubicBezTo>
                  <a:pt x="9690101" y="8341421"/>
                  <a:pt x="7846734" y="10183813"/>
                  <a:pt x="5567867" y="10183813"/>
                </a:cubicBezTo>
                <a:cubicBezTo>
                  <a:pt x="3292755" y="10183813"/>
                  <a:pt x="1449388" y="8341421"/>
                  <a:pt x="1449388" y="6063759"/>
                </a:cubicBezTo>
                <a:cubicBezTo>
                  <a:pt x="1449388" y="4694160"/>
                  <a:pt x="2113901" y="3485911"/>
                  <a:pt x="3142583" y="2735446"/>
                </a:cubicBezTo>
                <a:cubicBezTo>
                  <a:pt x="3289000" y="2630380"/>
                  <a:pt x="3386613" y="2461526"/>
                  <a:pt x="3386613" y="2266405"/>
                </a:cubicBezTo>
                <a:cubicBezTo>
                  <a:pt x="3386613" y="1545958"/>
                  <a:pt x="3386613" y="893054"/>
                  <a:pt x="3386613" y="517821"/>
                </a:cubicBezTo>
                <a:cubicBezTo>
                  <a:pt x="3386613" y="232644"/>
                  <a:pt x="3619380" y="0"/>
                  <a:pt x="3904707" y="0"/>
                </a:cubicBezTo>
                <a:close/>
              </a:path>
            </a:pathLst>
          </a:cu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8" name="PA_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 flipH="1">
            <a:off x="469233" y="6329704"/>
            <a:ext cx="45719" cy="107722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defRPr/>
            </a:pPr>
            <a:r>
              <a:rPr lang="en-US" altLang="zh-CN" sz="100" dirty="0" smtClean="0">
                <a:solidFill>
                  <a:schemeClr val="bg1">
                    <a:lumMod val="95000"/>
                    <a:alpha val="0"/>
                  </a:schemeClr>
                </a:solidFill>
                <a:latin typeface="优教通专用字体logo" panose="02000500000000000000" pitchFamily="2" charset="0"/>
              </a:rPr>
              <a:t>0</a:t>
            </a:r>
            <a:endParaRPr lang="zh-CN" altLang="en-US" sz="100" dirty="0" smtClean="0">
              <a:solidFill>
                <a:schemeClr val="bg1">
                  <a:lumMod val="95000"/>
                  <a:alpha val="0"/>
                </a:schemeClr>
              </a:solidFill>
              <a:latin typeface="优教通专用字体logo" panose="02000500000000000000" pitchFamily="2" charset="0"/>
            </a:endParaRPr>
          </a:p>
        </p:txBody>
      </p:sp>
      <p:pic>
        <p:nvPicPr>
          <p:cNvPr id="17415" name="PA_图片 1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8447088" y="520700"/>
            <a:ext cx="69850" cy="46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0" y="90100"/>
            <a:ext cx="56938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>
            <a:lvl1pPr indent="304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3048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 </a:t>
            </a:r>
            <a:endParaRPr kumimoji="0" lang="zh-CN" altLang="zh-CN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2055" name="图片 12" descr="学科网(www.zxxk.com)--教育资源门户，提供试卷、教案、课件、论文、素材及各类教学资源下载，还有大量而丰富的教学相关资讯！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0" y="457200"/>
            <a:ext cx="19050" cy="19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矩形 14"/>
          <p:cNvSpPr/>
          <p:nvPr/>
        </p:nvSpPr>
        <p:spPr>
          <a:xfrm>
            <a:off x="392112" y="2815437"/>
            <a:ext cx="8719970" cy="27392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800" dirty="0" smtClean="0">
                <a:latin typeface="+mn-ea"/>
                <a:ea typeface="+mn-ea"/>
              </a:rPr>
              <a:t>    诗歌以“三黑和土地”为题，交代了写作对象，</a:t>
            </a:r>
            <a:endParaRPr lang="en-US" altLang="zh-CN" sz="2800" dirty="0" smtClean="0">
              <a:latin typeface="+mn-ea"/>
              <a:ea typeface="+mn-ea"/>
            </a:endParaRPr>
          </a:p>
          <a:p>
            <a:r>
              <a:rPr lang="zh-CN" altLang="en-US" sz="2800" dirty="0" smtClean="0">
                <a:latin typeface="+mn-ea"/>
                <a:ea typeface="+mn-ea"/>
              </a:rPr>
              <a:t>“三黑是主人公”，“土地”是三黑赖以生存的支柱。</a:t>
            </a:r>
            <a:endParaRPr lang="en-US" altLang="zh-CN" sz="2800" dirty="0" smtClean="0">
              <a:latin typeface="+mn-ea"/>
              <a:ea typeface="+mn-ea"/>
            </a:endParaRPr>
          </a:p>
          <a:p>
            <a:endParaRPr lang="en-US" altLang="zh-CN" sz="2800" dirty="0">
              <a:latin typeface="+mn-ea"/>
              <a:ea typeface="+mn-ea"/>
            </a:endParaRPr>
          </a:p>
          <a:p>
            <a:r>
              <a:rPr lang="zh-CN" altLang="en-US" sz="2800" dirty="0" smtClean="0">
                <a:latin typeface="+mn-ea"/>
                <a:ea typeface="+mn-ea"/>
              </a:rPr>
              <a:t>    诗歌表现了以三黑为代表的农民们对土地失而复 </a:t>
            </a:r>
            <a:endParaRPr lang="en-US" altLang="zh-CN" sz="2800" dirty="0" smtClean="0">
              <a:latin typeface="+mn-ea"/>
              <a:ea typeface="+mn-ea"/>
            </a:endParaRPr>
          </a:p>
          <a:p>
            <a:r>
              <a:rPr lang="zh-CN" altLang="en-US" sz="2800" dirty="0" smtClean="0">
                <a:latin typeface="+mn-ea"/>
                <a:ea typeface="+mn-ea"/>
              </a:rPr>
              <a:t>得的喜悦心情，抒发了农民对土地的热爱和对未来美</a:t>
            </a:r>
            <a:endParaRPr lang="en-US" altLang="zh-CN" sz="2800" dirty="0" smtClean="0">
              <a:latin typeface="+mn-ea"/>
              <a:ea typeface="+mn-ea"/>
            </a:endParaRPr>
          </a:p>
          <a:p>
            <a:r>
              <a:rPr lang="zh-CN" altLang="en-US" sz="2800" dirty="0" smtClean="0">
                <a:latin typeface="+mn-ea"/>
                <a:ea typeface="+mn-ea"/>
              </a:rPr>
              <a:t>好生活的憧憬</a:t>
            </a:r>
            <a:r>
              <a:rPr lang="zh-CN" altLang="en-US" sz="3200" dirty="0" smtClean="0">
                <a:latin typeface="+mn-ea"/>
                <a:ea typeface="+mn-ea"/>
              </a:rPr>
              <a:t>。</a:t>
            </a:r>
            <a:endParaRPr lang="zh-CN" altLang="en-US" sz="3200" dirty="0">
              <a:latin typeface="+mn-ea"/>
              <a:ea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569387" y="1276968"/>
            <a:ext cx="757645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 smtClean="0">
                <a:latin typeface="+mn-ea"/>
                <a:ea typeface="+mn-ea"/>
              </a:rPr>
              <a:t>说说你对课题</a:t>
            </a:r>
            <a:r>
              <a:rPr lang="en-US" altLang="zh-CN" sz="3200" dirty="0" smtClean="0">
                <a:latin typeface="+mn-ea"/>
                <a:ea typeface="+mn-ea"/>
              </a:rPr>
              <a:t>《</a:t>
            </a:r>
            <a:r>
              <a:rPr lang="zh-CN" altLang="en-US" sz="3200" dirty="0" smtClean="0">
                <a:latin typeface="+mn-ea"/>
                <a:ea typeface="+mn-ea"/>
              </a:rPr>
              <a:t>三黑和土地</a:t>
            </a:r>
            <a:r>
              <a:rPr lang="en-US" altLang="zh-CN" sz="3200" dirty="0" smtClean="0">
                <a:latin typeface="+mn-ea"/>
                <a:ea typeface="+mn-ea"/>
              </a:rPr>
              <a:t>》</a:t>
            </a:r>
            <a:r>
              <a:rPr lang="zh-CN" altLang="en-US" sz="3200" dirty="0" smtClean="0">
                <a:latin typeface="+mn-ea"/>
                <a:ea typeface="+mn-ea"/>
              </a:rPr>
              <a:t>的理解？</a:t>
            </a:r>
            <a:endParaRPr lang="zh-CN" altLang="en-US" sz="3200" dirty="0">
              <a:latin typeface="+mn-ea"/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>
            <a:spLocks noGrp="1"/>
          </p:cNvSpPr>
          <p:nvPr>
            <p:ph type="title"/>
          </p:nvPr>
        </p:nvSpPr>
        <p:spPr>
          <a:xfrm>
            <a:off x="871538" y="252413"/>
            <a:ext cx="2263775" cy="76041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CN" altLang="en-US" dirty="0" smtClean="0">
                <a:solidFill>
                  <a:schemeClr val="tx1">
                    <a:lumMod val="50000"/>
                  </a:schemeClr>
                </a:solidFill>
              </a:rPr>
              <a:t>精读感悟</a:t>
            </a:r>
            <a:endParaRPr lang="zh-CN" altLang="en-US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5" name="KSO_Shape"/>
          <p:cNvSpPr/>
          <p:nvPr/>
        </p:nvSpPr>
        <p:spPr bwMode="auto">
          <a:xfrm>
            <a:off x="79375" y="252413"/>
            <a:ext cx="625475" cy="655637"/>
          </a:xfrm>
          <a:custGeom>
            <a:avLst/>
            <a:gdLst>
              <a:gd name="T0" fmla="*/ 692200 w 11137901"/>
              <a:gd name="T1" fmla="*/ 1439894 h 13493750"/>
              <a:gd name="T2" fmla="*/ 793869 w 11137901"/>
              <a:gd name="T3" fmla="*/ 1439894 h 13493750"/>
              <a:gd name="T4" fmla="*/ 793869 w 11137901"/>
              <a:gd name="T5" fmla="*/ 1800397 h 13493750"/>
              <a:gd name="T6" fmla="*/ 692200 w 11137901"/>
              <a:gd name="T7" fmla="*/ 1800397 h 13493750"/>
              <a:gd name="T8" fmla="*/ 1034911 w 11137901"/>
              <a:gd name="T9" fmla="*/ 1371903 h 13493750"/>
              <a:gd name="T10" fmla="*/ 1172588 w 11137901"/>
              <a:gd name="T11" fmla="*/ 1704870 h 13493750"/>
              <a:gd name="T12" fmla="*/ 1078967 w 11137901"/>
              <a:gd name="T13" fmla="*/ 1743843 h 13493750"/>
              <a:gd name="T14" fmla="*/ 940655 w 11137901"/>
              <a:gd name="T15" fmla="*/ 1410876 h 13493750"/>
              <a:gd name="T16" fmla="*/ 451370 w 11137901"/>
              <a:gd name="T17" fmla="*/ 1371903 h 13493750"/>
              <a:gd name="T18" fmla="*/ 544991 w 11137901"/>
              <a:gd name="T19" fmla="*/ 1410876 h 13493750"/>
              <a:gd name="T20" fmla="*/ 407313 w 11137901"/>
              <a:gd name="T21" fmla="*/ 1743843 h 13493750"/>
              <a:gd name="T22" fmla="*/ 313693 w 11137901"/>
              <a:gd name="T23" fmla="*/ 1704870 h 13493750"/>
              <a:gd name="T24" fmla="*/ 1231260 w 11137901"/>
              <a:gd name="T25" fmla="*/ 1216645 h 13493750"/>
              <a:gd name="T26" fmla="*/ 1486069 w 11137901"/>
              <a:gd name="T27" fmla="*/ 1472089 h 13493750"/>
              <a:gd name="T28" fmla="*/ 1414477 w 11137901"/>
              <a:gd name="T29" fmla="*/ 1543682 h 13493750"/>
              <a:gd name="T30" fmla="*/ 1159668 w 11137901"/>
              <a:gd name="T31" fmla="*/ 1288661 h 13493750"/>
              <a:gd name="T32" fmla="*/ 255021 w 11137901"/>
              <a:gd name="T33" fmla="*/ 1216645 h 13493750"/>
              <a:gd name="T34" fmla="*/ 326613 w 11137901"/>
              <a:gd name="T35" fmla="*/ 1288661 h 13493750"/>
              <a:gd name="T36" fmla="*/ 71592 w 11137901"/>
              <a:gd name="T37" fmla="*/ 1543682 h 13493750"/>
              <a:gd name="T38" fmla="*/ 0 w 11137901"/>
              <a:gd name="T39" fmla="*/ 1472089 h 13493750"/>
              <a:gd name="T40" fmla="*/ 520984 w 11137901"/>
              <a:gd name="T41" fmla="*/ 0 h 13493750"/>
              <a:gd name="T42" fmla="*/ 965297 w 11137901"/>
              <a:gd name="T43" fmla="*/ 0 h 13493750"/>
              <a:gd name="T44" fmla="*/ 1034424 w 11137901"/>
              <a:gd name="T45" fmla="*/ 69090 h 13493750"/>
              <a:gd name="T46" fmla="*/ 1034424 w 11137901"/>
              <a:gd name="T47" fmla="*/ 302394 h 13493750"/>
              <a:gd name="T48" fmla="*/ 1066983 w 11137901"/>
              <a:gd name="T49" fmla="*/ 364976 h 13493750"/>
              <a:gd name="T50" fmla="*/ 1292897 w 11137901"/>
              <a:gd name="T51" fmla="*/ 809054 h 13493750"/>
              <a:gd name="T52" fmla="*/ 742890 w 11137901"/>
              <a:gd name="T53" fmla="*/ 1358770 h 13493750"/>
              <a:gd name="T54" fmla="*/ 193384 w 11137901"/>
              <a:gd name="T55" fmla="*/ 809054 h 13493750"/>
              <a:gd name="T56" fmla="*/ 419298 w 11137901"/>
              <a:gd name="T57" fmla="*/ 364976 h 13493750"/>
              <a:gd name="T58" fmla="*/ 451857 w 11137901"/>
              <a:gd name="T59" fmla="*/ 302394 h 13493750"/>
              <a:gd name="T60" fmla="*/ 451857 w 11137901"/>
              <a:gd name="T61" fmla="*/ 69090 h 13493750"/>
              <a:gd name="T62" fmla="*/ 520984 w 11137901"/>
              <a:gd name="T63" fmla="*/ 0 h 13493750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0" t="0" r="r" b="b"/>
            <a:pathLst>
              <a:path w="11137901" h="13493750">
                <a:moveTo>
                  <a:pt x="5187950" y="10791825"/>
                </a:moveTo>
                <a:lnTo>
                  <a:pt x="5949950" y="10791825"/>
                </a:lnTo>
                <a:lnTo>
                  <a:pt x="5949950" y="13493750"/>
                </a:lnTo>
                <a:lnTo>
                  <a:pt x="5187950" y="13493750"/>
                </a:lnTo>
                <a:lnTo>
                  <a:pt x="5187950" y="10791825"/>
                </a:lnTo>
                <a:close/>
                <a:moveTo>
                  <a:pt x="7756525" y="10282238"/>
                </a:moveTo>
                <a:lnTo>
                  <a:pt x="8788401" y="12777788"/>
                </a:lnTo>
                <a:lnTo>
                  <a:pt x="8086726" y="13069888"/>
                </a:lnTo>
                <a:lnTo>
                  <a:pt x="7050088" y="10574338"/>
                </a:lnTo>
                <a:lnTo>
                  <a:pt x="7756525" y="10282238"/>
                </a:lnTo>
                <a:close/>
                <a:moveTo>
                  <a:pt x="3382963" y="10282238"/>
                </a:moveTo>
                <a:lnTo>
                  <a:pt x="4084638" y="10574338"/>
                </a:lnTo>
                <a:lnTo>
                  <a:pt x="3052763" y="13069888"/>
                </a:lnTo>
                <a:lnTo>
                  <a:pt x="2351088" y="12777788"/>
                </a:lnTo>
                <a:lnTo>
                  <a:pt x="3382963" y="10282238"/>
                </a:lnTo>
                <a:close/>
                <a:moveTo>
                  <a:pt x="9228138" y="9118600"/>
                </a:moveTo>
                <a:lnTo>
                  <a:pt x="11137901" y="11033125"/>
                </a:lnTo>
                <a:lnTo>
                  <a:pt x="10601326" y="11569700"/>
                </a:lnTo>
                <a:lnTo>
                  <a:pt x="8691563" y="9658350"/>
                </a:lnTo>
                <a:lnTo>
                  <a:pt x="9228138" y="9118600"/>
                </a:lnTo>
                <a:close/>
                <a:moveTo>
                  <a:pt x="1911350" y="9118600"/>
                </a:moveTo>
                <a:lnTo>
                  <a:pt x="2447925" y="9658350"/>
                </a:lnTo>
                <a:lnTo>
                  <a:pt x="536575" y="11569700"/>
                </a:lnTo>
                <a:lnTo>
                  <a:pt x="0" y="11033125"/>
                </a:lnTo>
                <a:lnTo>
                  <a:pt x="1911350" y="9118600"/>
                </a:lnTo>
                <a:close/>
                <a:moveTo>
                  <a:pt x="3904707" y="0"/>
                </a:moveTo>
                <a:cubicBezTo>
                  <a:pt x="4355225" y="0"/>
                  <a:pt x="6900648" y="0"/>
                  <a:pt x="7234781" y="0"/>
                </a:cubicBezTo>
                <a:cubicBezTo>
                  <a:pt x="7523863" y="0"/>
                  <a:pt x="7752876" y="232644"/>
                  <a:pt x="7752876" y="517821"/>
                </a:cubicBezTo>
                <a:cubicBezTo>
                  <a:pt x="7752876" y="893054"/>
                  <a:pt x="7752876" y="1545958"/>
                  <a:pt x="7752876" y="2266405"/>
                </a:cubicBezTo>
                <a:cubicBezTo>
                  <a:pt x="7752876" y="2461526"/>
                  <a:pt x="7850488" y="2630380"/>
                  <a:pt x="7996906" y="2735446"/>
                </a:cubicBezTo>
                <a:cubicBezTo>
                  <a:pt x="9025588" y="3485911"/>
                  <a:pt x="9690101" y="4694160"/>
                  <a:pt x="9690101" y="6063759"/>
                </a:cubicBezTo>
                <a:cubicBezTo>
                  <a:pt x="9690101" y="8341421"/>
                  <a:pt x="7846734" y="10183813"/>
                  <a:pt x="5567867" y="10183813"/>
                </a:cubicBezTo>
                <a:cubicBezTo>
                  <a:pt x="3292755" y="10183813"/>
                  <a:pt x="1449388" y="8341421"/>
                  <a:pt x="1449388" y="6063759"/>
                </a:cubicBezTo>
                <a:cubicBezTo>
                  <a:pt x="1449388" y="4694160"/>
                  <a:pt x="2113901" y="3485911"/>
                  <a:pt x="3142583" y="2735446"/>
                </a:cubicBezTo>
                <a:cubicBezTo>
                  <a:pt x="3289000" y="2630380"/>
                  <a:pt x="3386613" y="2461526"/>
                  <a:pt x="3386613" y="2266405"/>
                </a:cubicBezTo>
                <a:cubicBezTo>
                  <a:pt x="3386613" y="1545958"/>
                  <a:pt x="3386613" y="893054"/>
                  <a:pt x="3386613" y="517821"/>
                </a:cubicBezTo>
                <a:cubicBezTo>
                  <a:pt x="3386613" y="232644"/>
                  <a:pt x="3619380" y="0"/>
                  <a:pt x="3904707" y="0"/>
                </a:cubicBezTo>
                <a:close/>
              </a:path>
            </a:pathLst>
          </a:cu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6" name="矩形 5"/>
          <p:cNvSpPr/>
          <p:nvPr/>
        </p:nvSpPr>
        <p:spPr>
          <a:xfrm>
            <a:off x="313732" y="2038350"/>
            <a:ext cx="8528603" cy="250324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eaLnBrk="1" hangingPunct="1">
              <a:lnSpc>
                <a:spcPts val="4700"/>
              </a:lnSpc>
              <a:defRPr/>
            </a:pPr>
            <a:r>
              <a:rPr lang="en-US" altLang="zh-CN" sz="3200" b="1" kern="100" dirty="0" smtClean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    </a:t>
            </a:r>
            <a:r>
              <a:rPr lang="zh-CN" altLang="zh-CN" sz="3200" b="1" kern="100" dirty="0" smtClean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边</a:t>
            </a:r>
            <a:r>
              <a:rPr lang="zh-CN" altLang="zh-CN" sz="3200" b="1" kern="100" dirty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朗读边想象作者所描绘的景物画面，内心中充满对土地的热爱和对未来美好生活的憧憬。可以读给同桌听，两人互相</a:t>
            </a:r>
            <a:r>
              <a:rPr lang="zh-CN" altLang="zh-CN" sz="3200" b="1" kern="100" dirty="0" smtClean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评价</a:t>
            </a:r>
            <a:r>
              <a:rPr lang="zh-CN" altLang="en-US" sz="3200" b="1" kern="100" dirty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zh-CN" altLang="zh-CN" sz="3200" b="1" kern="100" dirty="0" smtClean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哪些</a:t>
            </a:r>
            <a:r>
              <a:rPr lang="zh-CN" altLang="zh-CN" sz="3200" b="1" kern="100" dirty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描写最为</a:t>
            </a:r>
            <a:r>
              <a:rPr lang="zh-CN" altLang="zh-CN" sz="3200" b="1" kern="100" dirty="0" smtClean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精彩</a:t>
            </a:r>
            <a:r>
              <a:rPr lang="zh-CN" altLang="en-US" sz="3200" b="1" kern="100" dirty="0" smtClean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？</a:t>
            </a:r>
            <a:endParaRPr lang="zh-CN" altLang="en-US" sz="3200" b="1" kern="100" dirty="0">
              <a:latin typeface="楷体" panose="02010609060101010101" pitchFamily="49" charset="-122"/>
              <a:ea typeface="楷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7" name="PA_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 flipH="1">
            <a:off x="469233" y="6329704"/>
            <a:ext cx="45719" cy="107722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defRPr/>
            </a:pPr>
            <a:r>
              <a:rPr lang="en-US" altLang="zh-CN" sz="100" dirty="0" smtClean="0">
                <a:solidFill>
                  <a:schemeClr val="bg1">
                    <a:lumMod val="95000"/>
                    <a:alpha val="0"/>
                  </a:schemeClr>
                </a:solidFill>
                <a:latin typeface="优教通专用字体logo" panose="02000500000000000000" pitchFamily="2" charset="0"/>
              </a:rPr>
              <a:t>0</a:t>
            </a:r>
            <a:endParaRPr lang="zh-CN" altLang="en-US" sz="100" dirty="0" smtClean="0">
              <a:solidFill>
                <a:schemeClr val="bg1">
                  <a:lumMod val="95000"/>
                  <a:alpha val="0"/>
                </a:schemeClr>
              </a:solidFill>
              <a:latin typeface="优教通专用字体logo" panose="02000500000000000000" pitchFamily="2" charset="0"/>
            </a:endParaRPr>
          </a:p>
        </p:txBody>
      </p:sp>
      <p:pic>
        <p:nvPicPr>
          <p:cNvPr id="20486" name="PA_图片 1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8447088" y="520700"/>
            <a:ext cx="69850" cy="46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-1668780" y="161131"/>
            <a:ext cx="8229600" cy="1143000"/>
          </a:xfrm>
        </p:spPr>
        <p:txBody>
          <a:bodyPr/>
          <a:lstStyle/>
          <a:p>
            <a:r>
              <a:rPr lang="zh-CN" altLang="en-US" dirty="0">
                <a:solidFill>
                  <a:schemeClr val="tx1">
                    <a:lumMod val="50000"/>
                  </a:schemeClr>
                </a:solidFill>
              </a:rPr>
              <a:t>精读感悟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33459" y="1193076"/>
            <a:ext cx="8229600" cy="1799728"/>
          </a:xfrm>
        </p:spPr>
        <p:txBody>
          <a:bodyPr/>
          <a:lstStyle/>
          <a:p>
            <a:pPr marL="0" indent="0">
              <a:buNone/>
            </a:pPr>
            <a:r>
              <a:rPr lang="zh-CN" altLang="zh-CN" dirty="0"/>
              <a:t>理清思路，把握诗歌的主要内容</a:t>
            </a:r>
            <a:r>
              <a:rPr lang="zh-CN" altLang="zh-CN" dirty="0" smtClean="0"/>
              <a:t>。</a:t>
            </a:r>
            <a:endParaRPr lang="en-US" altLang="zh-CN" dirty="0" smtClean="0"/>
          </a:p>
          <a:p>
            <a:pPr marL="0" indent="0">
              <a:buNone/>
            </a:pPr>
            <a:r>
              <a:rPr lang="zh-CN" altLang="zh-CN" dirty="0" smtClean="0"/>
              <a:t>课文</a:t>
            </a:r>
            <a:r>
              <a:rPr lang="zh-CN" altLang="zh-CN" dirty="0"/>
              <a:t>主要写了一件什么事？课文可以分为几部分</a:t>
            </a:r>
            <a:r>
              <a:rPr lang="zh-CN" altLang="zh-CN" dirty="0" smtClean="0"/>
              <a:t>？</a:t>
            </a:r>
            <a:r>
              <a:rPr lang="zh-CN" altLang="en-US" dirty="0" smtClean="0"/>
              <a:t>试着</a:t>
            </a:r>
            <a:r>
              <a:rPr lang="zh-CN" altLang="zh-CN" dirty="0" smtClean="0"/>
              <a:t>请</a:t>
            </a:r>
            <a:r>
              <a:rPr lang="zh-CN" altLang="zh-CN" dirty="0"/>
              <a:t>给每部分标上一个小题目。</a:t>
            </a:r>
            <a:endParaRPr lang="zh-CN" altLang="zh-CN" dirty="0"/>
          </a:p>
          <a:p>
            <a:endParaRPr lang="zh-CN" altLang="en-US" dirty="0"/>
          </a:p>
        </p:txBody>
      </p:sp>
      <p:sp>
        <p:nvSpPr>
          <p:cNvPr id="4" name="KSO_Shape"/>
          <p:cNvSpPr/>
          <p:nvPr/>
        </p:nvSpPr>
        <p:spPr bwMode="auto">
          <a:xfrm>
            <a:off x="528955" y="404813"/>
            <a:ext cx="625475" cy="655637"/>
          </a:xfrm>
          <a:custGeom>
            <a:avLst/>
            <a:gdLst>
              <a:gd name="T0" fmla="*/ 692200 w 11137901"/>
              <a:gd name="T1" fmla="*/ 1439894 h 13493750"/>
              <a:gd name="T2" fmla="*/ 793869 w 11137901"/>
              <a:gd name="T3" fmla="*/ 1439894 h 13493750"/>
              <a:gd name="T4" fmla="*/ 793869 w 11137901"/>
              <a:gd name="T5" fmla="*/ 1800397 h 13493750"/>
              <a:gd name="T6" fmla="*/ 692200 w 11137901"/>
              <a:gd name="T7" fmla="*/ 1800397 h 13493750"/>
              <a:gd name="T8" fmla="*/ 1034911 w 11137901"/>
              <a:gd name="T9" fmla="*/ 1371903 h 13493750"/>
              <a:gd name="T10" fmla="*/ 1172588 w 11137901"/>
              <a:gd name="T11" fmla="*/ 1704870 h 13493750"/>
              <a:gd name="T12" fmla="*/ 1078967 w 11137901"/>
              <a:gd name="T13" fmla="*/ 1743843 h 13493750"/>
              <a:gd name="T14" fmla="*/ 940655 w 11137901"/>
              <a:gd name="T15" fmla="*/ 1410876 h 13493750"/>
              <a:gd name="T16" fmla="*/ 451370 w 11137901"/>
              <a:gd name="T17" fmla="*/ 1371903 h 13493750"/>
              <a:gd name="T18" fmla="*/ 544991 w 11137901"/>
              <a:gd name="T19" fmla="*/ 1410876 h 13493750"/>
              <a:gd name="T20" fmla="*/ 407313 w 11137901"/>
              <a:gd name="T21" fmla="*/ 1743843 h 13493750"/>
              <a:gd name="T22" fmla="*/ 313693 w 11137901"/>
              <a:gd name="T23" fmla="*/ 1704870 h 13493750"/>
              <a:gd name="T24" fmla="*/ 1231260 w 11137901"/>
              <a:gd name="T25" fmla="*/ 1216645 h 13493750"/>
              <a:gd name="T26" fmla="*/ 1486069 w 11137901"/>
              <a:gd name="T27" fmla="*/ 1472089 h 13493750"/>
              <a:gd name="T28" fmla="*/ 1414477 w 11137901"/>
              <a:gd name="T29" fmla="*/ 1543682 h 13493750"/>
              <a:gd name="T30" fmla="*/ 1159668 w 11137901"/>
              <a:gd name="T31" fmla="*/ 1288661 h 13493750"/>
              <a:gd name="T32" fmla="*/ 255021 w 11137901"/>
              <a:gd name="T33" fmla="*/ 1216645 h 13493750"/>
              <a:gd name="T34" fmla="*/ 326613 w 11137901"/>
              <a:gd name="T35" fmla="*/ 1288661 h 13493750"/>
              <a:gd name="T36" fmla="*/ 71592 w 11137901"/>
              <a:gd name="T37" fmla="*/ 1543682 h 13493750"/>
              <a:gd name="T38" fmla="*/ 0 w 11137901"/>
              <a:gd name="T39" fmla="*/ 1472089 h 13493750"/>
              <a:gd name="T40" fmla="*/ 520984 w 11137901"/>
              <a:gd name="T41" fmla="*/ 0 h 13493750"/>
              <a:gd name="T42" fmla="*/ 965297 w 11137901"/>
              <a:gd name="T43" fmla="*/ 0 h 13493750"/>
              <a:gd name="T44" fmla="*/ 1034424 w 11137901"/>
              <a:gd name="T45" fmla="*/ 69090 h 13493750"/>
              <a:gd name="T46" fmla="*/ 1034424 w 11137901"/>
              <a:gd name="T47" fmla="*/ 302394 h 13493750"/>
              <a:gd name="T48" fmla="*/ 1066983 w 11137901"/>
              <a:gd name="T49" fmla="*/ 364976 h 13493750"/>
              <a:gd name="T50" fmla="*/ 1292897 w 11137901"/>
              <a:gd name="T51" fmla="*/ 809054 h 13493750"/>
              <a:gd name="T52" fmla="*/ 742890 w 11137901"/>
              <a:gd name="T53" fmla="*/ 1358770 h 13493750"/>
              <a:gd name="T54" fmla="*/ 193384 w 11137901"/>
              <a:gd name="T55" fmla="*/ 809054 h 13493750"/>
              <a:gd name="T56" fmla="*/ 419298 w 11137901"/>
              <a:gd name="T57" fmla="*/ 364976 h 13493750"/>
              <a:gd name="T58" fmla="*/ 451857 w 11137901"/>
              <a:gd name="T59" fmla="*/ 302394 h 13493750"/>
              <a:gd name="T60" fmla="*/ 451857 w 11137901"/>
              <a:gd name="T61" fmla="*/ 69090 h 13493750"/>
              <a:gd name="T62" fmla="*/ 520984 w 11137901"/>
              <a:gd name="T63" fmla="*/ 0 h 13493750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0" t="0" r="r" b="b"/>
            <a:pathLst>
              <a:path w="11137901" h="13493750">
                <a:moveTo>
                  <a:pt x="5187950" y="10791825"/>
                </a:moveTo>
                <a:lnTo>
                  <a:pt x="5949950" y="10791825"/>
                </a:lnTo>
                <a:lnTo>
                  <a:pt x="5949950" y="13493750"/>
                </a:lnTo>
                <a:lnTo>
                  <a:pt x="5187950" y="13493750"/>
                </a:lnTo>
                <a:lnTo>
                  <a:pt x="5187950" y="10791825"/>
                </a:lnTo>
                <a:close/>
                <a:moveTo>
                  <a:pt x="7756525" y="10282238"/>
                </a:moveTo>
                <a:lnTo>
                  <a:pt x="8788401" y="12777788"/>
                </a:lnTo>
                <a:lnTo>
                  <a:pt x="8086726" y="13069888"/>
                </a:lnTo>
                <a:lnTo>
                  <a:pt x="7050088" y="10574338"/>
                </a:lnTo>
                <a:lnTo>
                  <a:pt x="7756525" y="10282238"/>
                </a:lnTo>
                <a:close/>
                <a:moveTo>
                  <a:pt x="3382963" y="10282238"/>
                </a:moveTo>
                <a:lnTo>
                  <a:pt x="4084638" y="10574338"/>
                </a:lnTo>
                <a:lnTo>
                  <a:pt x="3052763" y="13069888"/>
                </a:lnTo>
                <a:lnTo>
                  <a:pt x="2351088" y="12777788"/>
                </a:lnTo>
                <a:lnTo>
                  <a:pt x="3382963" y="10282238"/>
                </a:lnTo>
                <a:close/>
                <a:moveTo>
                  <a:pt x="9228138" y="9118600"/>
                </a:moveTo>
                <a:lnTo>
                  <a:pt x="11137901" y="11033125"/>
                </a:lnTo>
                <a:lnTo>
                  <a:pt x="10601326" y="11569700"/>
                </a:lnTo>
                <a:lnTo>
                  <a:pt x="8691563" y="9658350"/>
                </a:lnTo>
                <a:lnTo>
                  <a:pt x="9228138" y="9118600"/>
                </a:lnTo>
                <a:close/>
                <a:moveTo>
                  <a:pt x="1911350" y="9118600"/>
                </a:moveTo>
                <a:lnTo>
                  <a:pt x="2447925" y="9658350"/>
                </a:lnTo>
                <a:lnTo>
                  <a:pt x="536575" y="11569700"/>
                </a:lnTo>
                <a:lnTo>
                  <a:pt x="0" y="11033125"/>
                </a:lnTo>
                <a:lnTo>
                  <a:pt x="1911350" y="9118600"/>
                </a:lnTo>
                <a:close/>
                <a:moveTo>
                  <a:pt x="3904707" y="0"/>
                </a:moveTo>
                <a:cubicBezTo>
                  <a:pt x="4355225" y="0"/>
                  <a:pt x="6900648" y="0"/>
                  <a:pt x="7234781" y="0"/>
                </a:cubicBezTo>
                <a:cubicBezTo>
                  <a:pt x="7523863" y="0"/>
                  <a:pt x="7752876" y="232644"/>
                  <a:pt x="7752876" y="517821"/>
                </a:cubicBezTo>
                <a:cubicBezTo>
                  <a:pt x="7752876" y="893054"/>
                  <a:pt x="7752876" y="1545958"/>
                  <a:pt x="7752876" y="2266405"/>
                </a:cubicBezTo>
                <a:cubicBezTo>
                  <a:pt x="7752876" y="2461526"/>
                  <a:pt x="7850488" y="2630380"/>
                  <a:pt x="7996906" y="2735446"/>
                </a:cubicBezTo>
                <a:cubicBezTo>
                  <a:pt x="9025588" y="3485911"/>
                  <a:pt x="9690101" y="4694160"/>
                  <a:pt x="9690101" y="6063759"/>
                </a:cubicBezTo>
                <a:cubicBezTo>
                  <a:pt x="9690101" y="8341421"/>
                  <a:pt x="7846734" y="10183813"/>
                  <a:pt x="5567867" y="10183813"/>
                </a:cubicBezTo>
                <a:cubicBezTo>
                  <a:pt x="3292755" y="10183813"/>
                  <a:pt x="1449388" y="8341421"/>
                  <a:pt x="1449388" y="6063759"/>
                </a:cubicBezTo>
                <a:cubicBezTo>
                  <a:pt x="1449388" y="4694160"/>
                  <a:pt x="2113901" y="3485911"/>
                  <a:pt x="3142583" y="2735446"/>
                </a:cubicBezTo>
                <a:cubicBezTo>
                  <a:pt x="3289000" y="2630380"/>
                  <a:pt x="3386613" y="2461526"/>
                  <a:pt x="3386613" y="2266405"/>
                </a:cubicBezTo>
                <a:cubicBezTo>
                  <a:pt x="3386613" y="1545958"/>
                  <a:pt x="3386613" y="893054"/>
                  <a:pt x="3386613" y="517821"/>
                </a:cubicBezTo>
                <a:cubicBezTo>
                  <a:pt x="3386613" y="232644"/>
                  <a:pt x="3619380" y="0"/>
                  <a:pt x="3904707" y="0"/>
                </a:cubicBezTo>
                <a:close/>
              </a:path>
            </a:pathLst>
          </a:cu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5" name="左大括号 4"/>
          <p:cNvSpPr/>
          <p:nvPr/>
        </p:nvSpPr>
        <p:spPr>
          <a:xfrm>
            <a:off x="841692" y="3330406"/>
            <a:ext cx="1140823" cy="2490652"/>
          </a:xfrm>
          <a:prstGeom prst="leftBrac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文本框 5"/>
          <p:cNvSpPr txBox="1"/>
          <p:nvPr/>
        </p:nvSpPr>
        <p:spPr>
          <a:xfrm>
            <a:off x="2264230" y="3068796"/>
            <a:ext cx="59044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>
                <a:latin typeface="+mn-ea"/>
                <a:ea typeface="+mn-ea"/>
              </a:rPr>
              <a:t>1-8 </a:t>
            </a:r>
            <a:r>
              <a:rPr lang="zh-CN" altLang="en-US" sz="2800" dirty="0" smtClean="0">
                <a:latin typeface="+mn-ea"/>
                <a:ea typeface="+mn-ea"/>
              </a:rPr>
              <a:t>三黑翻土、耙土</a:t>
            </a:r>
            <a:endParaRPr lang="zh-CN" altLang="en-US" sz="2800" dirty="0">
              <a:latin typeface="+mn-ea"/>
              <a:ea typeface="+mn-ea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2264230" y="4314122"/>
            <a:ext cx="59044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>
                <a:latin typeface="+mn-ea"/>
                <a:ea typeface="+mn-ea"/>
              </a:rPr>
              <a:t>9-12 </a:t>
            </a:r>
            <a:r>
              <a:rPr lang="zh-CN" altLang="en-US" sz="2800" dirty="0" smtClean="0">
                <a:latin typeface="+mn-ea"/>
                <a:ea typeface="+mn-ea"/>
              </a:rPr>
              <a:t>三黑的回忆</a:t>
            </a:r>
            <a:endParaRPr lang="zh-CN" altLang="en-US" sz="2800" dirty="0">
              <a:latin typeface="+mn-ea"/>
              <a:ea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2264230" y="5559448"/>
            <a:ext cx="59044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>
                <a:latin typeface="+mn-ea"/>
                <a:ea typeface="+mn-ea"/>
              </a:rPr>
              <a:t>13-15 </a:t>
            </a:r>
            <a:r>
              <a:rPr lang="zh-CN" altLang="en-US" sz="2800" dirty="0" smtClean="0">
                <a:latin typeface="+mn-ea"/>
                <a:ea typeface="+mn-ea"/>
              </a:rPr>
              <a:t>三黑的憧憬</a:t>
            </a:r>
            <a:endParaRPr lang="zh-CN" altLang="en-US" sz="2800" dirty="0">
              <a:latin typeface="+mn-ea"/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7" grpId="0"/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-1668780" y="161131"/>
            <a:ext cx="8229600" cy="1143000"/>
          </a:xfrm>
        </p:spPr>
        <p:txBody>
          <a:bodyPr/>
          <a:lstStyle/>
          <a:p>
            <a:r>
              <a:rPr lang="zh-CN" altLang="en-US" dirty="0">
                <a:solidFill>
                  <a:schemeClr val="tx1">
                    <a:lumMod val="50000"/>
                  </a:schemeClr>
                </a:solidFill>
              </a:rPr>
              <a:t>精读感悟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573212" y="1060450"/>
            <a:ext cx="5402354" cy="833161"/>
          </a:xfrm>
        </p:spPr>
        <p:txBody>
          <a:bodyPr/>
          <a:lstStyle/>
          <a:p>
            <a:pPr marL="0" indent="0">
              <a:buNone/>
            </a:pPr>
            <a:r>
              <a:rPr lang="zh-CN" altLang="zh-CN" dirty="0"/>
              <a:t>诗歌塑造了三黑怎样的</a:t>
            </a:r>
            <a:r>
              <a:rPr lang="zh-CN" altLang="zh-CN" dirty="0" smtClean="0"/>
              <a:t>形象</a:t>
            </a:r>
            <a:r>
              <a:rPr lang="zh-CN" altLang="en-US" dirty="0" smtClean="0"/>
              <a:t>？</a:t>
            </a:r>
            <a:endParaRPr lang="zh-CN" altLang="en-US" dirty="0"/>
          </a:p>
        </p:txBody>
      </p:sp>
      <p:sp>
        <p:nvSpPr>
          <p:cNvPr id="4" name="KSO_Shape"/>
          <p:cNvSpPr/>
          <p:nvPr/>
        </p:nvSpPr>
        <p:spPr bwMode="auto">
          <a:xfrm>
            <a:off x="528955" y="404813"/>
            <a:ext cx="625475" cy="655637"/>
          </a:xfrm>
          <a:custGeom>
            <a:avLst/>
            <a:gdLst>
              <a:gd name="T0" fmla="*/ 692200 w 11137901"/>
              <a:gd name="T1" fmla="*/ 1439894 h 13493750"/>
              <a:gd name="T2" fmla="*/ 793869 w 11137901"/>
              <a:gd name="T3" fmla="*/ 1439894 h 13493750"/>
              <a:gd name="T4" fmla="*/ 793869 w 11137901"/>
              <a:gd name="T5" fmla="*/ 1800397 h 13493750"/>
              <a:gd name="T6" fmla="*/ 692200 w 11137901"/>
              <a:gd name="T7" fmla="*/ 1800397 h 13493750"/>
              <a:gd name="T8" fmla="*/ 1034911 w 11137901"/>
              <a:gd name="T9" fmla="*/ 1371903 h 13493750"/>
              <a:gd name="T10" fmla="*/ 1172588 w 11137901"/>
              <a:gd name="T11" fmla="*/ 1704870 h 13493750"/>
              <a:gd name="T12" fmla="*/ 1078967 w 11137901"/>
              <a:gd name="T13" fmla="*/ 1743843 h 13493750"/>
              <a:gd name="T14" fmla="*/ 940655 w 11137901"/>
              <a:gd name="T15" fmla="*/ 1410876 h 13493750"/>
              <a:gd name="T16" fmla="*/ 451370 w 11137901"/>
              <a:gd name="T17" fmla="*/ 1371903 h 13493750"/>
              <a:gd name="T18" fmla="*/ 544991 w 11137901"/>
              <a:gd name="T19" fmla="*/ 1410876 h 13493750"/>
              <a:gd name="T20" fmla="*/ 407313 w 11137901"/>
              <a:gd name="T21" fmla="*/ 1743843 h 13493750"/>
              <a:gd name="T22" fmla="*/ 313693 w 11137901"/>
              <a:gd name="T23" fmla="*/ 1704870 h 13493750"/>
              <a:gd name="T24" fmla="*/ 1231260 w 11137901"/>
              <a:gd name="T25" fmla="*/ 1216645 h 13493750"/>
              <a:gd name="T26" fmla="*/ 1486069 w 11137901"/>
              <a:gd name="T27" fmla="*/ 1472089 h 13493750"/>
              <a:gd name="T28" fmla="*/ 1414477 w 11137901"/>
              <a:gd name="T29" fmla="*/ 1543682 h 13493750"/>
              <a:gd name="T30" fmla="*/ 1159668 w 11137901"/>
              <a:gd name="T31" fmla="*/ 1288661 h 13493750"/>
              <a:gd name="T32" fmla="*/ 255021 w 11137901"/>
              <a:gd name="T33" fmla="*/ 1216645 h 13493750"/>
              <a:gd name="T34" fmla="*/ 326613 w 11137901"/>
              <a:gd name="T35" fmla="*/ 1288661 h 13493750"/>
              <a:gd name="T36" fmla="*/ 71592 w 11137901"/>
              <a:gd name="T37" fmla="*/ 1543682 h 13493750"/>
              <a:gd name="T38" fmla="*/ 0 w 11137901"/>
              <a:gd name="T39" fmla="*/ 1472089 h 13493750"/>
              <a:gd name="T40" fmla="*/ 520984 w 11137901"/>
              <a:gd name="T41" fmla="*/ 0 h 13493750"/>
              <a:gd name="T42" fmla="*/ 965297 w 11137901"/>
              <a:gd name="T43" fmla="*/ 0 h 13493750"/>
              <a:gd name="T44" fmla="*/ 1034424 w 11137901"/>
              <a:gd name="T45" fmla="*/ 69090 h 13493750"/>
              <a:gd name="T46" fmla="*/ 1034424 w 11137901"/>
              <a:gd name="T47" fmla="*/ 302394 h 13493750"/>
              <a:gd name="T48" fmla="*/ 1066983 w 11137901"/>
              <a:gd name="T49" fmla="*/ 364976 h 13493750"/>
              <a:gd name="T50" fmla="*/ 1292897 w 11137901"/>
              <a:gd name="T51" fmla="*/ 809054 h 13493750"/>
              <a:gd name="T52" fmla="*/ 742890 w 11137901"/>
              <a:gd name="T53" fmla="*/ 1358770 h 13493750"/>
              <a:gd name="T54" fmla="*/ 193384 w 11137901"/>
              <a:gd name="T55" fmla="*/ 809054 h 13493750"/>
              <a:gd name="T56" fmla="*/ 419298 w 11137901"/>
              <a:gd name="T57" fmla="*/ 364976 h 13493750"/>
              <a:gd name="T58" fmla="*/ 451857 w 11137901"/>
              <a:gd name="T59" fmla="*/ 302394 h 13493750"/>
              <a:gd name="T60" fmla="*/ 451857 w 11137901"/>
              <a:gd name="T61" fmla="*/ 69090 h 13493750"/>
              <a:gd name="T62" fmla="*/ 520984 w 11137901"/>
              <a:gd name="T63" fmla="*/ 0 h 13493750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0" t="0" r="r" b="b"/>
            <a:pathLst>
              <a:path w="11137901" h="13493750">
                <a:moveTo>
                  <a:pt x="5187950" y="10791825"/>
                </a:moveTo>
                <a:lnTo>
                  <a:pt x="5949950" y="10791825"/>
                </a:lnTo>
                <a:lnTo>
                  <a:pt x="5949950" y="13493750"/>
                </a:lnTo>
                <a:lnTo>
                  <a:pt x="5187950" y="13493750"/>
                </a:lnTo>
                <a:lnTo>
                  <a:pt x="5187950" y="10791825"/>
                </a:lnTo>
                <a:close/>
                <a:moveTo>
                  <a:pt x="7756525" y="10282238"/>
                </a:moveTo>
                <a:lnTo>
                  <a:pt x="8788401" y="12777788"/>
                </a:lnTo>
                <a:lnTo>
                  <a:pt x="8086726" y="13069888"/>
                </a:lnTo>
                <a:lnTo>
                  <a:pt x="7050088" y="10574338"/>
                </a:lnTo>
                <a:lnTo>
                  <a:pt x="7756525" y="10282238"/>
                </a:lnTo>
                <a:close/>
                <a:moveTo>
                  <a:pt x="3382963" y="10282238"/>
                </a:moveTo>
                <a:lnTo>
                  <a:pt x="4084638" y="10574338"/>
                </a:lnTo>
                <a:lnTo>
                  <a:pt x="3052763" y="13069888"/>
                </a:lnTo>
                <a:lnTo>
                  <a:pt x="2351088" y="12777788"/>
                </a:lnTo>
                <a:lnTo>
                  <a:pt x="3382963" y="10282238"/>
                </a:lnTo>
                <a:close/>
                <a:moveTo>
                  <a:pt x="9228138" y="9118600"/>
                </a:moveTo>
                <a:lnTo>
                  <a:pt x="11137901" y="11033125"/>
                </a:lnTo>
                <a:lnTo>
                  <a:pt x="10601326" y="11569700"/>
                </a:lnTo>
                <a:lnTo>
                  <a:pt x="8691563" y="9658350"/>
                </a:lnTo>
                <a:lnTo>
                  <a:pt x="9228138" y="9118600"/>
                </a:lnTo>
                <a:close/>
                <a:moveTo>
                  <a:pt x="1911350" y="9118600"/>
                </a:moveTo>
                <a:lnTo>
                  <a:pt x="2447925" y="9658350"/>
                </a:lnTo>
                <a:lnTo>
                  <a:pt x="536575" y="11569700"/>
                </a:lnTo>
                <a:lnTo>
                  <a:pt x="0" y="11033125"/>
                </a:lnTo>
                <a:lnTo>
                  <a:pt x="1911350" y="9118600"/>
                </a:lnTo>
                <a:close/>
                <a:moveTo>
                  <a:pt x="3904707" y="0"/>
                </a:moveTo>
                <a:cubicBezTo>
                  <a:pt x="4355225" y="0"/>
                  <a:pt x="6900648" y="0"/>
                  <a:pt x="7234781" y="0"/>
                </a:cubicBezTo>
                <a:cubicBezTo>
                  <a:pt x="7523863" y="0"/>
                  <a:pt x="7752876" y="232644"/>
                  <a:pt x="7752876" y="517821"/>
                </a:cubicBezTo>
                <a:cubicBezTo>
                  <a:pt x="7752876" y="893054"/>
                  <a:pt x="7752876" y="1545958"/>
                  <a:pt x="7752876" y="2266405"/>
                </a:cubicBezTo>
                <a:cubicBezTo>
                  <a:pt x="7752876" y="2461526"/>
                  <a:pt x="7850488" y="2630380"/>
                  <a:pt x="7996906" y="2735446"/>
                </a:cubicBezTo>
                <a:cubicBezTo>
                  <a:pt x="9025588" y="3485911"/>
                  <a:pt x="9690101" y="4694160"/>
                  <a:pt x="9690101" y="6063759"/>
                </a:cubicBezTo>
                <a:cubicBezTo>
                  <a:pt x="9690101" y="8341421"/>
                  <a:pt x="7846734" y="10183813"/>
                  <a:pt x="5567867" y="10183813"/>
                </a:cubicBezTo>
                <a:cubicBezTo>
                  <a:pt x="3292755" y="10183813"/>
                  <a:pt x="1449388" y="8341421"/>
                  <a:pt x="1449388" y="6063759"/>
                </a:cubicBezTo>
                <a:cubicBezTo>
                  <a:pt x="1449388" y="4694160"/>
                  <a:pt x="2113901" y="3485911"/>
                  <a:pt x="3142583" y="2735446"/>
                </a:cubicBezTo>
                <a:cubicBezTo>
                  <a:pt x="3289000" y="2630380"/>
                  <a:pt x="3386613" y="2461526"/>
                  <a:pt x="3386613" y="2266405"/>
                </a:cubicBezTo>
                <a:cubicBezTo>
                  <a:pt x="3386613" y="1545958"/>
                  <a:pt x="3386613" y="893054"/>
                  <a:pt x="3386613" y="517821"/>
                </a:cubicBezTo>
                <a:cubicBezTo>
                  <a:pt x="3386613" y="232644"/>
                  <a:pt x="3619380" y="0"/>
                  <a:pt x="3904707" y="0"/>
                </a:cubicBezTo>
                <a:close/>
              </a:path>
            </a:pathLst>
          </a:cu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9" name="矩形 8"/>
          <p:cNvSpPr/>
          <p:nvPr/>
        </p:nvSpPr>
        <p:spPr>
          <a:xfrm>
            <a:off x="4334646" y="1939189"/>
            <a:ext cx="4452348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zh-CN" altLang="en-US" sz="2800" dirty="0" smtClean="0">
                <a:solidFill>
                  <a:srgbClr val="FF0000"/>
                </a:solidFill>
                <a:latin typeface="+mn-ea"/>
                <a:ea typeface="+mn-ea"/>
              </a:rPr>
              <a:t>恨不得</a:t>
            </a:r>
            <a:r>
              <a:rPr lang="zh-CN" altLang="en-US" sz="2800" dirty="0">
                <a:latin typeface="+mn-ea"/>
                <a:ea typeface="+mn-ea"/>
              </a:rPr>
              <a:t>自己变成一粒种子</a:t>
            </a:r>
            <a:r>
              <a:rPr lang="zh-CN" altLang="en-US" sz="2800" dirty="0" smtClean="0">
                <a:latin typeface="+mn-ea"/>
                <a:ea typeface="+mn-ea"/>
              </a:rPr>
              <a:t>，</a:t>
            </a:r>
            <a:endParaRPr lang="en-US" altLang="zh-CN" sz="2800" dirty="0" smtClean="0">
              <a:latin typeface="+mn-ea"/>
              <a:ea typeface="+mn-ea"/>
            </a:endParaRPr>
          </a:p>
          <a:p>
            <a:pPr algn="just"/>
            <a:r>
              <a:rPr lang="zh-CN" altLang="en-US" sz="2800" dirty="0" smtClean="0">
                <a:latin typeface="+mn-ea"/>
                <a:ea typeface="+mn-ea"/>
              </a:rPr>
              <a:t>躺</a:t>
            </a:r>
            <a:r>
              <a:rPr lang="zh-CN" altLang="en-US" sz="2800" dirty="0">
                <a:latin typeface="+mn-ea"/>
                <a:ea typeface="+mn-ea"/>
              </a:rPr>
              <a:t>在土里试一试</a:t>
            </a:r>
            <a:r>
              <a:rPr lang="zh-CN" altLang="en-US" sz="2800" dirty="0" smtClean="0">
                <a:latin typeface="+mn-ea"/>
                <a:ea typeface="+mn-ea"/>
              </a:rPr>
              <a:t>，</a:t>
            </a:r>
            <a:endParaRPr lang="en-US" altLang="zh-CN" sz="2800" dirty="0" smtClean="0">
              <a:latin typeface="+mn-ea"/>
              <a:ea typeface="+mn-ea"/>
            </a:endParaRPr>
          </a:p>
          <a:p>
            <a:pPr algn="just"/>
            <a:r>
              <a:rPr lang="zh-CN" altLang="en-US" sz="2800" dirty="0" smtClean="0">
                <a:latin typeface="+mn-ea"/>
                <a:ea typeface="+mn-ea"/>
              </a:rPr>
              <a:t>看</a:t>
            </a:r>
            <a:r>
              <a:rPr lang="zh-CN" altLang="en-US" sz="2800" dirty="0">
                <a:latin typeface="+mn-ea"/>
                <a:ea typeface="+mn-ea"/>
              </a:rPr>
              <a:t>温暖不温暖</a:t>
            </a:r>
            <a:r>
              <a:rPr lang="zh-CN" altLang="en-US" sz="2800" dirty="0" smtClean="0">
                <a:latin typeface="+mn-ea"/>
                <a:ea typeface="+mn-ea"/>
              </a:rPr>
              <a:t>，</a:t>
            </a:r>
            <a:endParaRPr lang="en-US" altLang="zh-CN" sz="2800" dirty="0" smtClean="0">
              <a:latin typeface="+mn-ea"/>
              <a:ea typeface="+mn-ea"/>
            </a:endParaRPr>
          </a:p>
          <a:p>
            <a:pPr algn="just"/>
            <a:r>
              <a:rPr lang="zh-CN" altLang="en-US" sz="2800" dirty="0" smtClean="0">
                <a:latin typeface="+mn-ea"/>
                <a:ea typeface="+mn-ea"/>
              </a:rPr>
              <a:t>合适不合适</a:t>
            </a:r>
            <a:r>
              <a:rPr lang="zh-CN" altLang="en-US" sz="2800" dirty="0">
                <a:latin typeface="+mn-ea"/>
                <a:ea typeface="+mn-ea"/>
              </a:rPr>
              <a:t>。</a:t>
            </a:r>
            <a:endParaRPr lang="zh-CN" altLang="en-US" sz="2800" dirty="0">
              <a:latin typeface="+mn-ea"/>
              <a:ea typeface="+mn-ea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1759132" y="4510205"/>
            <a:ext cx="628758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 smtClean="0">
                <a:solidFill>
                  <a:srgbClr val="FF0000"/>
                </a:solidFill>
                <a:latin typeface="+mn-ea"/>
                <a:ea typeface="+mn-ea"/>
              </a:rPr>
              <a:t>    两个“恨不得”夸张的手法，体现了三黑对土地深深地热爱。</a:t>
            </a:r>
            <a:endParaRPr lang="zh-CN" altLang="en-US" sz="2800" dirty="0">
              <a:solidFill>
                <a:srgbClr val="FF0000"/>
              </a:solidFill>
              <a:latin typeface="+mn-ea"/>
              <a:ea typeface="+mn-ea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528955" y="1916400"/>
            <a:ext cx="4452348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zh-CN" altLang="en-US" sz="2800" dirty="0">
                <a:solidFill>
                  <a:srgbClr val="FF0000"/>
                </a:solidFill>
                <a:latin typeface="+mn-ea"/>
                <a:ea typeface="+mn-ea"/>
              </a:rPr>
              <a:t>恨不得</a:t>
            </a:r>
            <a:r>
              <a:rPr lang="zh-CN" altLang="en-US" sz="2800" dirty="0">
                <a:latin typeface="+mn-ea"/>
                <a:ea typeface="+mn-ea"/>
              </a:rPr>
              <a:t>把每一块土</a:t>
            </a:r>
            <a:r>
              <a:rPr lang="zh-CN" altLang="en-US" sz="2800" dirty="0" smtClean="0">
                <a:latin typeface="+mn-ea"/>
                <a:ea typeface="+mn-ea"/>
              </a:rPr>
              <a:t>，</a:t>
            </a:r>
            <a:endParaRPr lang="en-US" altLang="zh-CN" sz="2800" dirty="0" smtClean="0">
              <a:latin typeface="+mn-ea"/>
              <a:ea typeface="+mn-ea"/>
            </a:endParaRPr>
          </a:p>
          <a:p>
            <a:pPr algn="just"/>
            <a:r>
              <a:rPr lang="zh-CN" altLang="en-US" sz="2800" dirty="0" smtClean="0">
                <a:latin typeface="+mn-ea"/>
                <a:ea typeface="+mn-ea"/>
              </a:rPr>
              <a:t>都</a:t>
            </a:r>
            <a:r>
              <a:rPr lang="zh-CN" altLang="en-US" sz="2800" dirty="0">
                <a:latin typeface="+mn-ea"/>
                <a:ea typeface="+mn-ea"/>
              </a:rPr>
              <a:t>送到舌头上</a:t>
            </a:r>
            <a:r>
              <a:rPr lang="zh-CN" altLang="en-US" sz="2800" dirty="0" smtClean="0">
                <a:latin typeface="+mn-ea"/>
                <a:ea typeface="+mn-ea"/>
              </a:rPr>
              <a:t>，</a:t>
            </a:r>
            <a:endParaRPr lang="en-US" altLang="zh-CN" sz="2800" dirty="0" smtClean="0">
              <a:latin typeface="+mn-ea"/>
              <a:ea typeface="+mn-ea"/>
            </a:endParaRPr>
          </a:p>
          <a:p>
            <a:pPr algn="just"/>
            <a:r>
              <a:rPr lang="zh-CN" altLang="en-US" sz="2800" dirty="0" smtClean="0">
                <a:latin typeface="+mn-ea"/>
                <a:ea typeface="+mn-ea"/>
              </a:rPr>
              <a:t>是</a:t>
            </a:r>
            <a:r>
              <a:rPr lang="zh-CN" altLang="en-US" sz="2800" dirty="0">
                <a:latin typeface="+mn-ea"/>
                <a:ea typeface="+mn-ea"/>
              </a:rPr>
              <a:t>咸是甜</a:t>
            </a:r>
            <a:r>
              <a:rPr lang="zh-CN" altLang="en-US" sz="2800" dirty="0" smtClean="0">
                <a:latin typeface="+mn-ea"/>
                <a:ea typeface="+mn-ea"/>
              </a:rPr>
              <a:t>，</a:t>
            </a:r>
            <a:endParaRPr lang="en-US" altLang="zh-CN" sz="2800" dirty="0" smtClean="0">
              <a:latin typeface="+mn-ea"/>
              <a:ea typeface="+mn-ea"/>
            </a:endParaRPr>
          </a:p>
          <a:p>
            <a:pPr algn="just"/>
            <a:r>
              <a:rPr lang="zh-CN" altLang="en-US" sz="2800" dirty="0" smtClean="0">
                <a:latin typeface="+mn-ea"/>
                <a:ea typeface="+mn-ea"/>
              </a:rPr>
              <a:t>自己</a:t>
            </a:r>
            <a:r>
              <a:rPr lang="zh-CN" altLang="en-US" sz="2800" dirty="0">
                <a:latin typeface="+mn-ea"/>
                <a:ea typeface="+mn-ea"/>
              </a:rPr>
              <a:t>先来尝一尝</a:t>
            </a:r>
            <a:r>
              <a:rPr lang="zh-CN" altLang="en-US" sz="2800" dirty="0" smtClean="0">
                <a:latin typeface="+mn-ea"/>
                <a:ea typeface="+mn-ea"/>
              </a:rPr>
              <a:t>。</a:t>
            </a:r>
            <a:endParaRPr lang="en-US" altLang="zh-CN" sz="2800" dirty="0" smtClean="0">
              <a:latin typeface="+mn-ea"/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tags/tag1.xml><?xml version="1.0" encoding="utf-8"?>
<p:tagLst xmlns:p="http://schemas.openxmlformats.org/presentationml/2006/main">
  <p:tag name="PA" val="v3.0.1"/>
</p:tagLst>
</file>

<file path=ppt/tags/tag10.xml><?xml version="1.0" encoding="utf-8"?>
<p:tagLst xmlns:p="http://schemas.openxmlformats.org/presentationml/2006/main">
  <p:tag name="PA" val="v3.0.1"/>
</p:tagLst>
</file>

<file path=ppt/tags/tag11.xml><?xml version="1.0" encoding="utf-8"?>
<p:tagLst xmlns:p="http://schemas.openxmlformats.org/presentationml/2006/main">
  <p:tag name="PA" val="v3.0.1"/>
</p:tagLst>
</file>

<file path=ppt/tags/tag12.xml><?xml version="1.0" encoding="utf-8"?>
<p:tagLst xmlns:p="http://schemas.openxmlformats.org/presentationml/2006/main">
  <p:tag name="PA" val="v3.0.1"/>
</p:tagLst>
</file>

<file path=ppt/tags/tag13.xml><?xml version="1.0" encoding="utf-8"?>
<p:tagLst xmlns:p="http://schemas.openxmlformats.org/presentationml/2006/main">
  <p:tag name="PA" val="v3.0.1"/>
</p:tagLst>
</file>

<file path=ppt/tags/tag14.xml><?xml version="1.0" encoding="utf-8"?>
<p:tagLst xmlns:p="http://schemas.openxmlformats.org/presentationml/2006/main">
  <p:tag name="PA" val="v3.0.1"/>
</p:tagLst>
</file>

<file path=ppt/tags/tag15.xml><?xml version="1.0" encoding="utf-8"?>
<p:tagLst xmlns:p="http://schemas.openxmlformats.org/presentationml/2006/main">
  <p:tag name="PA" val="v3.0.1"/>
</p:tagLst>
</file>

<file path=ppt/tags/tag16.xml><?xml version="1.0" encoding="utf-8"?>
<p:tagLst xmlns:p="http://schemas.openxmlformats.org/presentationml/2006/main">
  <p:tag name="PA" val="v3.0.1"/>
</p:tagLst>
</file>

<file path=ppt/tags/tag2.xml><?xml version="1.0" encoding="utf-8"?>
<p:tagLst xmlns:p="http://schemas.openxmlformats.org/presentationml/2006/main">
  <p:tag name="PA" val="v3.0.1"/>
</p:tagLst>
</file>

<file path=ppt/tags/tag3.xml><?xml version="1.0" encoding="utf-8"?>
<p:tagLst xmlns:p="http://schemas.openxmlformats.org/presentationml/2006/main">
  <p:tag name="PA" val="v3.0.1"/>
</p:tagLst>
</file>

<file path=ppt/tags/tag4.xml><?xml version="1.0" encoding="utf-8"?>
<p:tagLst xmlns:p="http://schemas.openxmlformats.org/presentationml/2006/main">
  <p:tag name="PA" val="v3.0.1"/>
</p:tagLst>
</file>

<file path=ppt/tags/tag5.xml><?xml version="1.0" encoding="utf-8"?>
<p:tagLst xmlns:p="http://schemas.openxmlformats.org/presentationml/2006/main">
  <p:tag name="PA" val="v3.0.1"/>
</p:tagLst>
</file>

<file path=ppt/tags/tag6.xml><?xml version="1.0" encoding="utf-8"?>
<p:tagLst xmlns:p="http://schemas.openxmlformats.org/presentationml/2006/main">
  <p:tag name="PA" val="v3.0.1"/>
</p:tagLst>
</file>

<file path=ppt/tags/tag7.xml><?xml version="1.0" encoding="utf-8"?>
<p:tagLst xmlns:p="http://schemas.openxmlformats.org/presentationml/2006/main">
  <p:tag name="PA" val="v3.0.1"/>
</p:tagLst>
</file>

<file path=ppt/tags/tag8.xml><?xml version="1.0" encoding="utf-8"?>
<p:tagLst xmlns:p="http://schemas.openxmlformats.org/presentationml/2006/main">
  <p:tag name="PA" val="v3.0.1"/>
</p:tagLst>
</file>

<file path=ppt/tags/tag9.xml><?xml version="1.0" encoding="utf-8"?>
<p:tagLst xmlns:p="http://schemas.openxmlformats.org/presentationml/2006/main">
  <p:tag name="PA" val="v3.0.1"/>
</p:tagLst>
</file>

<file path=ppt/theme/theme1.xml><?xml version="1.0" encoding="utf-8"?>
<a:theme xmlns:a="http://schemas.openxmlformats.org/drawingml/2006/main" name="第一PPT模板网-WWW.1PPT.COM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自定义 4">
      <a:majorFont>
        <a:latin typeface="Times New Roman"/>
        <a:ea typeface="楷体"/>
        <a:cs typeface=""/>
      </a:majorFont>
      <a:minorFont>
        <a:latin typeface="Times New Roman"/>
        <a:ea typeface="楷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主题模板2018</Template>
  <TotalTime>0</TotalTime>
  <Words>1412</Words>
  <Application>WPS 演示</Application>
  <PresentationFormat>全屏显示(4:3)</PresentationFormat>
  <Paragraphs>143</Paragraphs>
  <Slides>15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15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15</vt:i4>
      </vt:variant>
    </vt:vector>
  </HeadingPairs>
  <TitlesOfParts>
    <vt:vector size="31" baseType="lpstr">
      <vt:lpstr>Arial</vt:lpstr>
      <vt:lpstr>宋体</vt:lpstr>
      <vt:lpstr>Wingdings</vt:lpstr>
      <vt:lpstr>Calibri</vt:lpstr>
      <vt:lpstr>幼圆</vt:lpstr>
      <vt:lpstr>Baskerville Old Face</vt:lpstr>
      <vt:lpstr>Calibri</vt:lpstr>
      <vt:lpstr>黑体</vt:lpstr>
      <vt:lpstr>楷体</vt:lpstr>
      <vt:lpstr>优教通专用字体logo</vt:lpstr>
      <vt:lpstr>Sitka Text</vt:lpstr>
      <vt:lpstr>微软雅黑</vt:lpstr>
      <vt:lpstr>Times New Roman</vt:lpstr>
      <vt:lpstr>Arial</vt:lpstr>
      <vt:lpstr>Arial Unicode MS</vt:lpstr>
      <vt:lpstr>第一PPT模板网-WWW.1PPT.COM</vt:lpstr>
      <vt:lpstr>三黑和土地</vt:lpstr>
      <vt:lpstr>PowerPoint 演示文稿</vt:lpstr>
      <vt:lpstr>PowerPoint 演示文稿</vt:lpstr>
      <vt:lpstr>PowerPoint 演示文稿</vt:lpstr>
      <vt:lpstr>PowerPoint 演示文稿</vt:lpstr>
      <vt:lpstr>题目解说</vt:lpstr>
      <vt:lpstr>精读感悟</vt:lpstr>
      <vt:lpstr>精读感悟</vt:lpstr>
      <vt:lpstr>精读感悟</vt:lpstr>
      <vt:lpstr>精读感悟</vt:lpstr>
      <vt:lpstr>交流感悟</vt:lpstr>
      <vt:lpstr>交流感悟</vt:lpstr>
      <vt:lpstr>作业布置</vt:lpstr>
      <vt:lpstr>作业布置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第一PPT模板网-WWW.1PPT.COM</dc:title>
  <dc:creator/>
  <cp:keywords>第一PPT模板网-WWW.1PPT.COM</cp:keywords>
  <dc:subject>第一PPT模板网-WWW.1PPT.COM</dc:subject>
  <cp:lastModifiedBy>123</cp:lastModifiedBy>
  <cp:revision>3</cp:revision>
  <dcterms:created xsi:type="dcterms:W3CDTF">2018-10-01T04:28:00Z</dcterms:created>
  <dcterms:modified xsi:type="dcterms:W3CDTF">2020-01-31T01:22:01Z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2052-11.1.0.9058</vt:lpwstr>
  </property>
</Properties>
</file>