
<file path=[Content_Types].xml><?xml version="1.0" encoding="utf-8"?>
<Types xmlns="http://schemas.openxmlformats.org/package/2006/content-types">
  <Default Extension="jpeg" ContentType="image/jpeg"/>
  <Default Extension="png" ContentType="image/png"/>
  <Default Extension="tiff" ContentType="image/tif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91" r:id="rId3"/>
    <p:sldId id="257" r:id="rId5"/>
    <p:sldId id="405" r:id="rId6"/>
    <p:sldId id="259" r:id="rId7"/>
    <p:sldId id="514" r:id="rId8"/>
    <p:sldId id="517" r:id="rId9"/>
    <p:sldId id="515" r:id="rId10"/>
    <p:sldId id="516" r:id="rId11"/>
    <p:sldId id="520" r:id="rId12"/>
    <p:sldId id="518" r:id="rId13"/>
    <p:sldId id="519" r:id="rId14"/>
    <p:sldId id="522" r:id="rId15"/>
    <p:sldId id="521" r:id="rId16"/>
    <p:sldId id="524" r:id="rId17"/>
    <p:sldId id="525" r:id="rId18"/>
    <p:sldId id="527" r:id="rId19"/>
    <p:sldId id="528" r:id="rId20"/>
    <p:sldId id="268" r:id="rId21"/>
    <p:sldId id="270" r:id="rId22"/>
    <p:sldId id="271" r:id="rId23"/>
    <p:sldId id="273" r:id="rId24"/>
    <p:sldId id="452" r:id="rId25"/>
    <p:sldId id="453" r:id="rId26"/>
    <p:sldId id="454" r:id="rId27"/>
    <p:sldId id="529" r:id="rId28"/>
    <p:sldId id="530" r:id="rId29"/>
    <p:sldId id="531" r:id="rId30"/>
    <p:sldId id="532" r:id="rId31"/>
    <p:sldId id="533" r:id="rId32"/>
    <p:sldId id="534" r:id="rId33"/>
    <p:sldId id="535" r:id="rId34"/>
    <p:sldId id="575" r:id="rId35"/>
    <p:sldId id="576" r:id="rId36"/>
    <p:sldId id="577" r:id="rId37"/>
    <p:sldId id="578" r:id="rId38"/>
    <p:sldId id="579" r:id="rId39"/>
    <p:sldId id="580" r:id="rId40"/>
    <p:sldId id="581" r:id="rId41"/>
    <p:sldId id="582" r:id="rId42"/>
    <p:sldId id="583" r:id="rId43"/>
    <p:sldId id="584" r:id="rId44"/>
    <p:sldId id="585" r:id="rId45"/>
    <p:sldId id="589" r:id="rId46"/>
    <p:sldId id="586" r:id="rId47"/>
    <p:sldId id="587" r:id="rId48"/>
    <p:sldId id="588"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504D"/>
    <a:srgbClr val="BB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177" autoAdjust="0"/>
  </p:normalViewPr>
  <p:slideViewPr>
    <p:cSldViewPr>
      <p:cViewPr>
        <p:scale>
          <a:sx n="100" d="100"/>
          <a:sy n="100" d="100"/>
        </p:scale>
        <p:origin x="-294" y="-264"/>
      </p:cViewPr>
      <p:guideLst>
        <p:guide orient="horz" pos="2243"/>
        <p:guide pos="3071"/>
      </p:guideLst>
    </p:cSldViewPr>
  </p:slideViewPr>
  <p:notesTextViewPr>
    <p:cViewPr>
      <p:scale>
        <a:sx n="100" d="100"/>
        <a:sy n="100" d="100"/>
      </p:scale>
      <p:origin x="0" y="0"/>
    </p:cViewPr>
  </p:notesTextViewPr>
  <p:sorterViewPr>
    <p:cViewPr>
      <p:scale>
        <a:sx n="124" d="100"/>
        <a:sy n="124"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2"/>
            <a:ext cx="8139178" cy="899167"/>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2"/>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1"/>
            <a:ext cx="8139178" cy="624845"/>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6"/>
            <a:ext cx="8139178" cy="1077985"/>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1296000"/>
            <a:ext cx="3962432" cy="504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5220000" y="1413000"/>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1296000"/>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296000"/>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789043"/>
            <a:ext cx="3962432" cy="4552235"/>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59807" y="6349833"/>
            <a:ext cx="2025000" cy="3168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457950" y="6349833"/>
            <a:ext cx="2025000" cy="3168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descr="图层1"/>
          <p:cNvPicPr>
            <a:picLocks noChangeAspect="1"/>
          </p:cNvPicPr>
          <p:nvPr userDrawn="1"/>
        </p:nvPicPr>
        <p:blipFill>
          <a:blip r:embed="rId19"/>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1.tiff"/><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9.jpeg"/><Relationship Id="rId1" Type="http://schemas.openxmlformats.org/officeDocument/2006/relationships/image" Target="../media/image28.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4.png"/><Relationship Id="rId1"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5.jpe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slide" Target="slide9.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7.png"/><Relationship Id="rId1"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7.png"/><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0.pn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4.png"/><Relationship Id="rId1"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4.png"/><Relationship Id="rId1" Type="http://schemas.openxmlformats.org/officeDocument/2006/relationships/image" Target="../media/image4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tags" Target="../tags/tag63.xml"/><Relationship Id="rId1" Type="http://schemas.openxmlformats.org/officeDocument/2006/relationships/tags" Target="../tags/tag6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0.jpeg"/><Relationship Id="rId1" Type="http://schemas.openxmlformats.org/officeDocument/2006/relationships/image" Target="../media/image4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2.jpeg"/><Relationship Id="rId1" Type="http://schemas.openxmlformats.org/officeDocument/2006/relationships/image" Target="../media/image5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5.jpe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1"/>
          <p:cNvPicPr>
            <a:picLocks noChangeAspect="1" noChangeArrowheads="1"/>
          </p:cNvPicPr>
          <p:nvPr/>
        </p:nvPicPr>
        <p:blipFill>
          <a:blip r:embed="rId1" cstate="print"/>
          <a:srcRect/>
          <a:stretch>
            <a:fillRect/>
          </a:stretch>
        </p:blipFill>
        <p:spPr bwMode="auto">
          <a:xfrm>
            <a:off x="0" y="3861000"/>
            <a:ext cx="9144000" cy="1872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1."/>
          <p:cNvPicPr>
            <a:picLocks noChangeAspect="1"/>
          </p:cNvPicPr>
          <p:nvPr/>
        </p:nvPicPr>
        <p:blipFill rotWithShape="1">
          <a:blip r:embed="rId2" cstate="email"/>
          <a:srcRect/>
          <a:stretch>
            <a:fillRect/>
          </a:stretch>
        </p:blipFill>
        <p:spPr>
          <a:xfrm>
            <a:off x="0" y="1"/>
            <a:ext cx="9144000" cy="4672730"/>
          </a:xfrm>
          <a:prstGeom prst="rect">
            <a:avLst/>
          </a:prstGeom>
        </p:spPr>
      </p:pic>
      <p:cxnSp>
        <p:nvCxnSpPr>
          <p:cNvPr id="4" name="直接连接符 3"/>
          <p:cNvCxnSpPr/>
          <p:nvPr/>
        </p:nvCxnSpPr>
        <p:spPr>
          <a:xfrm flipV="1">
            <a:off x="1793712" y="4894743"/>
            <a:ext cx="5586600" cy="1"/>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2123729" y="4101999"/>
            <a:ext cx="792088" cy="672075"/>
          </a:xfrm>
          <a:prstGeom prst="ellipse">
            <a:avLst/>
          </a:prstGeom>
          <a:solidFill>
            <a:srgbClr val="92D050"/>
          </a:solidFill>
          <a:ln w="12700" cmpd="sng">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black"/>
                </a:solidFill>
                <a:latin typeface="黑体" panose="02010609060101010101" charset="-122"/>
                <a:ea typeface="黑体" panose="02010609060101010101" charset="-122"/>
              </a:rPr>
              <a:t>23</a:t>
            </a:r>
            <a:endParaRPr lang="en-US" altLang="zh-CN" sz="2800" b="1" dirty="0">
              <a:solidFill>
                <a:prstClr val="black"/>
              </a:solidFill>
              <a:latin typeface="黑体" panose="02010609060101010101" charset="-122"/>
              <a:ea typeface="黑体" panose="02010609060101010101" charset="-122"/>
            </a:endParaRPr>
          </a:p>
        </p:txBody>
      </p:sp>
      <p:sp>
        <p:nvSpPr>
          <p:cNvPr id="7" name="TextBox 10"/>
          <p:cNvSpPr txBox="1"/>
          <p:nvPr/>
        </p:nvSpPr>
        <p:spPr>
          <a:xfrm>
            <a:off x="3221100" y="3943077"/>
            <a:ext cx="3240360" cy="830997"/>
          </a:xfrm>
          <a:prstGeom prst="rect">
            <a:avLst/>
          </a:prstGeom>
          <a:noFill/>
        </p:spPr>
        <p:txBody>
          <a:bodyPr wrap="square" rtlCol="0">
            <a:spAutoFit/>
          </a:bodyPr>
          <a:lstStyle/>
          <a:p>
            <a:pPr algn="ctr"/>
            <a:r>
              <a:rPr lang="zh-CN" altLang="zh-CN" sz="4800" b="1" dirty="0">
                <a:solidFill>
                  <a:prstClr val="black"/>
                </a:solidFill>
                <a:effectLst>
                  <a:outerShdw blurRad="38100" dist="38100" dir="2700000" algn="tl">
                    <a:srgbClr val="000000">
                      <a:alpha val="43137"/>
                    </a:srgbClr>
                  </a:outerShdw>
                </a:effectLst>
                <a:latin typeface="黑体" panose="02010609060101010101" charset="-122"/>
                <a:ea typeface="黑体" panose="02010609060101010101" charset="-122"/>
              </a:rPr>
              <a:t>京剧趣谈</a:t>
            </a:r>
            <a:endParaRPr lang="zh-CN" altLang="zh-CN" sz="4800" b="1" dirty="0">
              <a:solidFill>
                <a:prstClr val="black"/>
              </a:soli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9" name="TextBox 11"/>
          <p:cNvSpPr txBox="1"/>
          <p:nvPr/>
        </p:nvSpPr>
        <p:spPr>
          <a:xfrm>
            <a:off x="3492000" y="4990751"/>
            <a:ext cx="2520280" cy="400110"/>
          </a:xfrm>
          <a:prstGeom prst="rect">
            <a:avLst/>
          </a:prstGeom>
          <a:noFill/>
        </p:spPr>
        <p:txBody>
          <a:bodyPr wrap="square" rtlCol="0">
            <a:spAutoFit/>
          </a:bodyPr>
          <a:lstStyle/>
          <a:p>
            <a:pPr algn="ctr"/>
            <a:r>
              <a:rPr lang="zh-CN" altLang="en-US" sz="2000" b="1" dirty="0" smtClean="0">
                <a:solidFill>
                  <a:prstClr val="black"/>
                </a:solidFill>
                <a:latin typeface="楷体" panose="02010609060101010101" pitchFamily="49" charset="-122"/>
                <a:ea typeface="楷体" panose="02010609060101010101" pitchFamily="49" charset="-122"/>
              </a:rPr>
              <a:t>部编版</a:t>
            </a:r>
            <a:r>
              <a:rPr lang="zh-CN" altLang="en-US" sz="2000" b="1" dirty="0">
                <a:solidFill>
                  <a:prstClr val="black"/>
                </a:solidFill>
                <a:latin typeface="楷体" panose="02010609060101010101" pitchFamily="49" charset="-122"/>
                <a:ea typeface="楷体" panose="02010609060101010101" pitchFamily="49" charset="-122"/>
              </a:rPr>
              <a:t>六年级</a:t>
            </a:r>
            <a:r>
              <a:rPr lang="en-US" altLang="zh-CN" sz="2000" b="1" dirty="0">
                <a:solidFill>
                  <a:prstClr val="black"/>
                </a:solidFill>
                <a:latin typeface="楷体" panose="02010609060101010101" pitchFamily="49" charset="-122"/>
                <a:ea typeface="楷体" panose="02010609060101010101" pitchFamily="49" charset="-122"/>
              </a:rPr>
              <a:t>·</a:t>
            </a:r>
            <a:r>
              <a:rPr lang="zh-CN" altLang="en-US" sz="2000" b="1" dirty="0">
                <a:solidFill>
                  <a:prstClr val="black"/>
                </a:solidFill>
                <a:latin typeface="楷体" panose="02010609060101010101" pitchFamily="49" charset="-122"/>
                <a:ea typeface="楷体" panose="02010609060101010101" pitchFamily="49" charset="-122"/>
              </a:rPr>
              <a:t>上册</a:t>
            </a:r>
            <a:endParaRPr lang="zh-CN" altLang="en-US" sz="2000" b="1" dirty="0">
              <a:solidFill>
                <a:prstClr val="black"/>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img.hb.aicdn.com/df21dbef87c92d437992b1cf7c5fc6d1b8ddd673ace4-dNZjsC_fw580"/>
          <p:cNvPicPr>
            <a:picLocks noChangeAspect="1" noChangeArrowheads="1"/>
          </p:cNvPicPr>
          <p:nvPr/>
        </p:nvPicPr>
        <p:blipFill>
          <a:blip r:embed="rId1" cstate="print"/>
          <a:srcRect/>
          <a:stretch>
            <a:fillRect/>
          </a:stretch>
        </p:blipFill>
        <p:spPr bwMode="auto">
          <a:xfrm>
            <a:off x="3098165" y="1258147"/>
            <a:ext cx="2947670" cy="52400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矩形 10"/>
          <p:cNvSpPr/>
          <p:nvPr/>
        </p:nvSpPr>
        <p:spPr>
          <a:xfrm>
            <a:off x="3839210" y="134476"/>
            <a:ext cx="1313180" cy="769441"/>
          </a:xfrm>
          <a:prstGeom prst="rect">
            <a:avLst/>
          </a:prstGeom>
        </p:spPr>
        <p:txBody>
          <a:bodyPr wrap="none">
            <a:spAutoFit/>
          </a:bodyPr>
          <a:lstStyle/>
          <a:p>
            <a:r>
              <a:rPr lang="zh-CN" altLang="en-US" sz="4400" b="1" dirty="0" smtClean="0">
                <a:solidFill>
                  <a:srgbClr val="FF0000"/>
                </a:solidFill>
                <a:latin typeface="华文行楷" panose="02010800040101010101" pitchFamily="2" charset="-122"/>
                <a:ea typeface="华文行楷" panose="02010800040101010101" pitchFamily="2" charset="-122"/>
              </a:rPr>
              <a:t>花旦</a:t>
            </a:r>
            <a:endParaRPr lang="zh-CN" altLang="en-US" sz="4400" b="1" dirty="0" smtClean="0">
              <a:solidFill>
                <a:srgbClr val="FF0000"/>
              </a:solidFill>
              <a:latin typeface="华文行楷" panose="02010800040101010101" pitchFamily="2" charset="-122"/>
              <a:ea typeface="华文行楷" panose="02010800040101010101" pitchFamily="2" charset="-122"/>
            </a:endParaRPr>
          </a:p>
        </p:txBody>
      </p:sp>
      <p:pic>
        <p:nvPicPr>
          <p:cNvPr id="6148" name="Picture 4" descr="http://hbimg.b0.upaiyun.com/9fa5f01183f045bf0229288ec7084f3715de8dc6107c6-8HowsT_fw658"/>
          <p:cNvPicPr>
            <a:picLocks noChangeAspect="1" noChangeArrowheads="1"/>
          </p:cNvPicPr>
          <p:nvPr/>
        </p:nvPicPr>
        <p:blipFill>
          <a:blip r:embed="rId2" cstate="email"/>
          <a:srcRect/>
          <a:stretch>
            <a:fillRect/>
          </a:stretch>
        </p:blipFill>
        <p:spPr bwMode="auto">
          <a:xfrm>
            <a:off x="6193791" y="688340"/>
            <a:ext cx="3002915" cy="60062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4" name="Picture 10" descr="http://www.sd.chinanews.com.cn/2/2016/1008/U421P935T2D26431F14DT20161008144732.jpg"/>
          <p:cNvPicPr>
            <a:picLocks noChangeAspect="1" noChangeArrowheads="1"/>
          </p:cNvPicPr>
          <p:nvPr/>
        </p:nvPicPr>
        <p:blipFill>
          <a:blip r:embed="rId3" cstate="email"/>
          <a:srcRect/>
          <a:stretch>
            <a:fillRect/>
          </a:stretch>
        </p:blipFill>
        <p:spPr bwMode="auto">
          <a:xfrm>
            <a:off x="-13335" y="756920"/>
            <a:ext cx="2870200" cy="57412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54"/>
                                        </p:tgtEl>
                                        <p:attrNameLst>
                                          <p:attrName>style.visibility</p:attrName>
                                        </p:attrNameLst>
                                      </p:cBhvr>
                                      <p:to>
                                        <p:strVal val="visible"/>
                                      </p:to>
                                    </p:set>
                                    <p:animEffect transition="in" filter="blinds(horizontal)">
                                      <p:cBhvr>
                                        <p:cTn id="12" dur="500"/>
                                        <p:tgtEl>
                                          <p:spTgt spid="615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blinds(horizontal)">
                                      <p:cBhvr>
                                        <p:cTn id="17" dur="500"/>
                                        <p:tgtEl>
                                          <p:spTgt spid="61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blinds(horizontal)">
                                      <p:cBhvr>
                                        <p:cTn id="2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5q.duitang.com/uploads/item/201412/31/20141231234408_tdZhs.thumb.700_0.jpeg"/>
          <p:cNvPicPr>
            <a:picLocks noChangeAspect="1" noChangeArrowheads="1"/>
          </p:cNvPicPr>
          <p:nvPr/>
        </p:nvPicPr>
        <p:blipFill>
          <a:blip r:embed="rId1" cstate="email"/>
          <a:srcRect/>
          <a:stretch>
            <a:fillRect/>
          </a:stretch>
        </p:blipFill>
        <p:spPr bwMode="auto">
          <a:xfrm>
            <a:off x="3364230" y="1412240"/>
            <a:ext cx="2504440" cy="497501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3849370" y="183727"/>
            <a:ext cx="1445260" cy="769441"/>
          </a:xfrm>
          <a:prstGeom prst="rect">
            <a:avLst/>
          </a:prstGeom>
        </p:spPr>
        <p:txBody>
          <a:bodyPr wrap="square">
            <a:spAutoFit/>
          </a:bodyPr>
          <a:lstStyle/>
          <a:p>
            <a:r>
              <a:rPr lang="zh-CN" altLang="en-US" sz="4400" b="1" dirty="0">
                <a:solidFill>
                  <a:srgbClr val="FF0000"/>
                </a:solidFill>
                <a:latin typeface="华文行楷" panose="02010800040101010101" pitchFamily="2" charset="-122"/>
                <a:ea typeface="华文行楷" panose="02010800040101010101" pitchFamily="2" charset="-122"/>
              </a:rPr>
              <a:t>武</a:t>
            </a:r>
            <a:r>
              <a:rPr lang="zh-CN" altLang="en-US" sz="4400" b="1" dirty="0" smtClean="0">
                <a:solidFill>
                  <a:srgbClr val="FF0000"/>
                </a:solidFill>
                <a:latin typeface="华文行楷" panose="02010800040101010101" pitchFamily="2" charset="-122"/>
                <a:ea typeface="华文行楷" panose="02010800040101010101" pitchFamily="2" charset="-122"/>
              </a:rPr>
              <a:t>旦</a:t>
            </a:r>
            <a:endParaRPr lang="zh-CN" altLang="en-US" sz="4400" b="1" dirty="0" smtClean="0">
              <a:solidFill>
                <a:srgbClr val="FF0000"/>
              </a:solidFill>
              <a:latin typeface="华文行楷" panose="02010800040101010101" pitchFamily="2" charset="-122"/>
              <a:ea typeface="华文行楷" panose="02010800040101010101" pitchFamily="2" charset="-122"/>
            </a:endParaRPr>
          </a:p>
        </p:txBody>
      </p:sp>
      <p:pic>
        <p:nvPicPr>
          <p:cNvPr id="8196" name="Picture 4" descr="http://img1001.pocoimg.cn/image/poco/works/03/2017/0803/10/18647910320170803181400030_186479103.jpg"/>
          <p:cNvPicPr>
            <a:picLocks noChangeAspect="1" noChangeArrowheads="1"/>
          </p:cNvPicPr>
          <p:nvPr/>
        </p:nvPicPr>
        <p:blipFill>
          <a:blip r:embed="rId2" cstate="email"/>
          <a:srcRect/>
          <a:stretch>
            <a:fillRect/>
          </a:stretch>
        </p:blipFill>
        <p:spPr bwMode="auto">
          <a:xfrm>
            <a:off x="6304281" y="1305561"/>
            <a:ext cx="2588895" cy="5226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http://i1.go2yd.com/image.php?url=0Kjp2OHmgb"/>
          <p:cNvPicPr>
            <a:picLocks noChangeAspect="1" noChangeArrowheads="1"/>
          </p:cNvPicPr>
          <p:nvPr/>
        </p:nvPicPr>
        <p:blipFill rotWithShape="1">
          <a:blip r:embed="rId3" cstate="email"/>
          <a:srcRect/>
          <a:stretch>
            <a:fillRect/>
          </a:stretch>
        </p:blipFill>
        <p:spPr bwMode="auto">
          <a:xfrm>
            <a:off x="168275" y="1267460"/>
            <a:ext cx="2951480" cy="5264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linds(horizontal)">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linds(horizontal)">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blinds(horizontal)">
                                      <p:cBhvr>
                                        <p:cTn id="2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81985" y="3800687"/>
            <a:ext cx="1819910" cy="584775"/>
          </a:xfrm>
          <a:prstGeom prst="rect">
            <a:avLst/>
          </a:prstGeom>
        </p:spPr>
        <p:txBody>
          <a:bodyPr wrap="square">
            <a:spAutoFit/>
          </a:bodyPr>
          <a:lstStyle/>
          <a:p>
            <a:r>
              <a:rPr lang="zh-CN" altLang="en-US" sz="3200" b="1" dirty="0" smtClean="0">
                <a:solidFill>
                  <a:schemeClr val="tx1"/>
                </a:solidFill>
                <a:latin typeface="华文行楷" panose="02010800040101010101" pitchFamily="2" charset="-122"/>
                <a:ea typeface="华文行楷" panose="02010800040101010101" pitchFamily="2" charset="-122"/>
              </a:rPr>
              <a:t>（花脸</a:t>
            </a:r>
            <a:endParaRPr lang="zh-CN" altLang="en-US" sz="3200" b="1" dirty="0" smtClean="0">
              <a:solidFill>
                <a:schemeClr val="tx1"/>
              </a:solidFill>
              <a:latin typeface="华文行楷" panose="02010800040101010101" pitchFamily="2" charset="-122"/>
              <a:ea typeface="华文行楷" panose="02010800040101010101" pitchFamily="2" charset="-122"/>
            </a:endParaRPr>
          </a:p>
        </p:txBody>
      </p:sp>
      <p:sp>
        <p:nvSpPr>
          <p:cNvPr id="8" name="矩形 7"/>
          <p:cNvSpPr/>
          <p:nvPr/>
        </p:nvSpPr>
        <p:spPr>
          <a:xfrm>
            <a:off x="4109720" y="1452881"/>
            <a:ext cx="1195070" cy="1107996"/>
          </a:xfrm>
          <a:prstGeom prst="rect">
            <a:avLst/>
          </a:prstGeom>
        </p:spPr>
        <p:txBody>
          <a:bodyPr wrap="square">
            <a:spAutoFit/>
          </a:bodyPr>
          <a:lstStyle/>
          <a:p>
            <a:r>
              <a:rPr lang="zh-CN" altLang="en-US" sz="6600" b="1" dirty="0">
                <a:solidFill>
                  <a:srgbClr val="FF0000"/>
                </a:solidFill>
                <a:latin typeface="华文隶书" panose="02010800040101010101" pitchFamily="2" charset="-122"/>
                <a:ea typeface="华文隶书" panose="02010800040101010101" pitchFamily="2" charset="-122"/>
              </a:rPr>
              <a:t>净</a:t>
            </a:r>
            <a:endParaRPr lang="zh-CN" altLang="en-US" sz="6600" b="1" dirty="0">
              <a:solidFill>
                <a:srgbClr val="FF0000"/>
              </a:solidFill>
              <a:latin typeface="华文隶书" panose="02010800040101010101" pitchFamily="2" charset="-122"/>
              <a:ea typeface="华文隶书" panose="02010800040101010101" pitchFamily="2" charset="-122"/>
            </a:endParaRPr>
          </a:p>
        </p:txBody>
      </p:sp>
      <p:sp>
        <p:nvSpPr>
          <p:cNvPr id="9" name="矩形 8"/>
          <p:cNvSpPr/>
          <p:nvPr/>
        </p:nvSpPr>
        <p:spPr>
          <a:xfrm>
            <a:off x="4442460" y="3800687"/>
            <a:ext cx="1667510" cy="584775"/>
          </a:xfrm>
          <a:prstGeom prst="rect">
            <a:avLst/>
          </a:prstGeom>
        </p:spPr>
        <p:txBody>
          <a:bodyPr wrap="square">
            <a:spAutoFit/>
          </a:bodyPr>
          <a:lstStyle/>
          <a:p>
            <a:r>
              <a:rPr lang="zh-CN" altLang="en-US" sz="3200" b="1" dirty="0" smtClean="0">
                <a:solidFill>
                  <a:schemeClr val="tx1"/>
                </a:solidFill>
                <a:latin typeface="华文行楷" panose="02010800040101010101" pitchFamily="2" charset="-122"/>
                <a:ea typeface="华文行楷" panose="02010800040101010101" pitchFamily="2" charset="-122"/>
              </a:rPr>
              <a:t>黑头）</a:t>
            </a:r>
            <a:endParaRPr lang="zh-CN" altLang="en-US" sz="3200" b="1" dirty="0" smtClean="0">
              <a:solidFill>
                <a:schemeClr val="tx1"/>
              </a:solidFill>
              <a:latin typeface="华文行楷" panose="02010800040101010101" pitchFamily="2" charset="-122"/>
              <a:ea typeface="华文行楷" panose="02010800040101010101" pitchFamily="2" charset="-122"/>
            </a:endParaRPr>
          </a:p>
        </p:txBody>
      </p:sp>
      <p:pic>
        <p:nvPicPr>
          <p:cNvPr id="11268" name="Picture 4" descr="https://ss1.baidu.com/6ONXsjip0QIZ8tyhnq/it/u=3880406974,2459512014&amp;fm=173&amp;s=8F73648608DBA2DC496585270300E04C&amp;w=424&amp;h=558&amp;img.JPEG"/>
          <p:cNvPicPr>
            <a:picLocks noChangeAspect="1" noChangeArrowheads="1"/>
          </p:cNvPicPr>
          <p:nvPr/>
        </p:nvPicPr>
        <p:blipFill>
          <a:blip r:embed="rId1" cstate="email"/>
          <a:srcRect/>
          <a:stretch>
            <a:fillRect/>
          </a:stretch>
        </p:blipFill>
        <p:spPr bwMode="auto">
          <a:xfrm>
            <a:off x="5807076" y="1043940"/>
            <a:ext cx="3006725" cy="5276427"/>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270" name="Picture 6" descr="http://images.china.cn/attachement/jpg/site1000/20100111/001ec949f8470cb4bdc316.jpg"/>
          <p:cNvPicPr>
            <a:picLocks noChangeAspect="1" noChangeArrowheads="1"/>
          </p:cNvPicPr>
          <p:nvPr/>
        </p:nvPicPr>
        <p:blipFill>
          <a:blip r:embed="rId2" cstate="print"/>
          <a:srcRect/>
          <a:stretch>
            <a:fillRect/>
          </a:stretch>
        </p:blipFill>
        <p:spPr bwMode="auto">
          <a:xfrm>
            <a:off x="215265" y="1056641"/>
            <a:ext cx="3051810" cy="5263727"/>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矩形 2"/>
          <p:cNvSpPr/>
          <p:nvPr/>
        </p:nvSpPr>
        <p:spPr>
          <a:xfrm>
            <a:off x="291465" y="5464387"/>
            <a:ext cx="2368550" cy="523220"/>
          </a:xfrm>
          <a:prstGeom prst="rect">
            <a:avLst/>
          </a:prstGeom>
        </p:spPr>
        <p:txBody>
          <a:bodyPr wrap="square">
            <a:spAutoFit/>
          </a:bodyPr>
          <a:lstStyle/>
          <a:p>
            <a:pPr lvl="0"/>
            <a:r>
              <a:rPr lang="zh-CN" altLang="en-US" sz="2800" b="1" dirty="0" smtClean="0">
                <a:solidFill>
                  <a:schemeClr val="tx1"/>
                </a:solidFill>
                <a:latin typeface="华文行楷" panose="02010800040101010101" pitchFamily="2" charset="-122"/>
                <a:ea typeface="华文行楷" panose="02010800040101010101" pitchFamily="2" charset="-122"/>
              </a:rPr>
              <a:t>白脸曹操</a:t>
            </a:r>
            <a:endParaRPr lang="zh-CN" altLang="en-US" sz="2800" b="1" dirty="0" smtClean="0">
              <a:solidFill>
                <a:schemeClr val="tx1"/>
              </a:solidFill>
              <a:latin typeface="华文行楷" panose="02010800040101010101" pitchFamily="2" charset="-122"/>
              <a:ea typeface="华文行楷" panose="02010800040101010101" pitchFamily="2" charset="-122"/>
            </a:endParaRPr>
          </a:p>
        </p:txBody>
      </p:sp>
      <p:sp>
        <p:nvSpPr>
          <p:cNvPr id="13" name="矩形 12"/>
          <p:cNvSpPr/>
          <p:nvPr/>
        </p:nvSpPr>
        <p:spPr>
          <a:xfrm>
            <a:off x="7189470" y="5582920"/>
            <a:ext cx="2152650" cy="523220"/>
          </a:xfrm>
          <a:prstGeom prst="rect">
            <a:avLst/>
          </a:prstGeom>
        </p:spPr>
        <p:txBody>
          <a:bodyPr wrap="square">
            <a:spAutoFit/>
          </a:bodyPr>
          <a:lstStyle/>
          <a:p>
            <a:pPr lvl="0"/>
            <a:r>
              <a:rPr lang="zh-CN" altLang="en-US" sz="2800" b="1" dirty="0">
                <a:solidFill>
                  <a:srgbClr val="FF0000"/>
                </a:solidFill>
                <a:latin typeface="华文行楷" panose="02010800040101010101" pitchFamily="2" charset="-122"/>
                <a:ea typeface="华文行楷" panose="02010800040101010101" pitchFamily="2" charset="-122"/>
              </a:rPr>
              <a:t>黑脸包公</a:t>
            </a:r>
            <a:endParaRPr lang="zh-CN" altLang="en-US" sz="2800" b="1" dirty="0">
              <a:solidFill>
                <a:srgbClr val="FF000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linds(horizontal)">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268"/>
                                        </p:tgtEl>
                                        <p:attrNameLst>
                                          <p:attrName>style.visibility</p:attrName>
                                        </p:attrNameLst>
                                      </p:cBhvr>
                                      <p:to>
                                        <p:strVal val="visible"/>
                                      </p:to>
                                    </p:set>
                                    <p:animEffect transition="in" filter="blinds(horizontal)">
                                      <p:cBhvr>
                                        <p:cTn id="32" dur="500"/>
                                        <p:tgtEl>
                                          <p:spTgt spid="1126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06754" y="217229"/>
            <a:ext cx="748923" cy="769441"/>
          </a:xfrm>
          <a:prstGeom prst="rect">
            <a:avLst/>
          </a:prstGeom>
        </p:spPr>
        <p:txBody>
          <a:bodyPr wrap="none">
            <a:spAutoFit/>
          </a:bodyPr>
          <a:lstStyle/>
          <a:p>
            <a:r>
              <a:rPr lang="zh-CN" altLang="en-US" sz="4400" b="1" dirty="0" smtClean="0">
                <a:solidFill>
                  <a:srgbClr val="FF0000"/>
                </a:solidFill>
                <a:latin typeface="华文隶书" panose="02010800040101010101" pitchFamily="2" charset="-122"/>
                <a:ea typeface="华文隶书" panose="02010800040101010101" pitchFamily="2" charset="-122"/>
              </a:rPr>
              <a:t>丑</a:t>
            </a:r>
            <a:endParaRPr lang="zh-CN" altLang="en-US" sz="4400" b="1" dirty="0" smtClean="0">
              <a:solidFill>
                <a:srgbClr val="FF0000"/>
              </a:solidFill>
              <a:latin typeface="华文隶书" panose="02010800040101010101" pitchFamily="2" charset="-122"/>
              <a:ea typeface="华文隶书" panose="02010800040101010101" pitchFamily="2" charset="-122"/>
            </a:endParaRPr>
          </a:p>
        </p:txBody>
      </p:sp>
      <p:pic>
        <p:nvPicPr>
          <p:cNvPr id="10246" name="Picture 6" descr="http://img2.cache.netease.com/catchimg/20100601/80EGOUG1_0.jpg"/>
          <p:cNvPicPr>
            <a:picLocks noChangeAspect="1" noChangeArrowheads="1"/>
          </p:cNvPicPr>
          <p:nvPr/>
        </p:nvPicPr>
        <p:blipFill>
          <a:blip r:embed="rId1" cstate="print"/>
          <a:srcRect/>
          <a:stretch>
            <a:fillRect/>
          </a:stretch>
        </p:blipFill>
        <p:spPr bwMode="auto">
          <a:xfrm>
            <a:off x="2924175" y="1465581"/>
            <a:ext cx="2744470" cy="487934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4745188" y="3516854"/>
            <a:ext cx="1005403" cy="584775"/>
          </a:xfrm>
          <a:prstGeom prst="rect">
            <a:avLst/>
          </a:prstGeom>
        </p:spPr>
        <p:txBody>
          <a:bodyPr wrap="none">
            <a:spAutoFit/>
          </a:bodyPr>
          <a:lstStyle/>
          <a:p>
            <a:r>
              <a:rPr lang="zh-CN" altLang="en-US" sz="3200" b="1" dirty="0">
                <a:solidFill>
                  <a:schemeClr val="bg2"/>
                </a:solidFill>
                <a:latin typeface="华文行楷" panose="02010800040101010101" pitchFamily="2" charset="-122"/>
                <a:ea typeface="华文行楷" panose="02010800040101010101" pitchFamily="2" charset="-122"/>
              </a:rPr>
              <a:t>武丑</a:t>
            </a:r>
            <a:endParaRPr lang="zh-CN" altLang="en-US" sz="3200" b="1" dirty="0">
              <a:solidFill>
                <a:schemeClr val="bg2"/>
              </a:solidFill>
              <a:latin typeface="华文行楷" panose="02010800040101010101" pitchFamily="2" charset="-122"/>
              <a:ea typeface="华文行楷" panose="02010800040101010101" pitchFamily="2" charset="-122"/>
            </a:endParaRPr>
          </a:p>
        </p:txBody>
      </p:sp>
      <p:pic>
        <p:nvPicPr>
          <p:cNvPr id="10248" name="Picture 8" descr="https://p0.ssl.qhimgs1.com/sdr/400__/t0191b3d37e935da53c.jpg"/>
          <p:cNvPicPr>
            <a:picLocks noChangeAspect="1" noChangeArrowheads="1"/>
          </p:cNvPicPr>
          <p:nvPr/>
        </p:nvPicPr>
        <p:blipFill rotWithShape="1">
          <a:blip r:embed="rId2" cstate="email"/>
          <a:srcRect/>
          <a:stretch>
            <a:fillRect/>
          </a:stretch>
        </p:blipFill>
        <p:spPr bwMode="auto">
          <a:xfrm>
            <a:off x="6009640" y="1447800"/>
            <a:ext cx="2658110" cy="4834467"/>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7543800" y="2518834"/>
            <a:ext cx="1123950" cy="584775"/>
          </a:xfrm>
          <a:prstGeom prst="rect">
            <a:avLst/>
          </a:prstGeom>
        </p:spPr>
        <p:txBody>
          <a:bodyPr wrap="square">
            <a:spAutoFit/>
          </a:bodyPr>
          <a:lstStyle/>
          <a:p>
            <a:r>
              <a:rPr lang="en-US" altLang="zh-CN" sz="3200" b="1" dirty="0">
                <a:solidFill>
                  <a:schemeClr val="bg2"/>
                </a:solidFill>
                <a:latin typeface="华文行楷" panose="02010800040101010101" pitchFamily="2" charset="-122"/>
                <a:ea typeface="华文行楷" panose="02010800040101010101" pitchFamily="2" charset="-122"/>
              </a:rPr>
              <a:t> </a:t>
            </a:r>
            <a:r>
              <a:rPr lang="zh-CN" altLang="en-US" sz="3200" b="1" dirty="0">
                <a:solidFill>
                  <a:schemeClr val="bg2"/>
                </a:solidFill>
                <a:latin typeface="华文行楷" panose="02010800040101010101" pitchFamily="2" charset="-122"/>
                <a:ea typeface="华文行楷" panose="02010800040101010101" pitchFamily="2" charset="-122"/>
              </a:rPr>
              <a:t>小丑</a:t>
            </a:r>
            <a:endParaRPr lang="zh-CN" altLang="en-US" sz="3200" b="1" dirty="0">
              <a:solidFill>
                <a:schemeClr val="bg2"/>
              </a:solidFill>
              <a:latin typeface="华文行楷" panose="02010800040101010101" pitchFamily="2" charset="-122"/>
              <a:ea typeface="华文行楷" panose="02010800040101010101" pitchFamily="2" charset="-122"/>
            </a:endParaRPr>
          </a:p>
        </p:txBody>
      </p:sp>
      <p:pic>
        <p:nvPicPr>
          <p:cNvPr id="10242" name="Picture 2" descr="http://pic.enorth.com.cn/0/09/88/24/9882418_457344.jpg"/>
          <p:cNvPicPr>
            <a:picLocks noChangeAspect="1" noChangeArrowheads="1"/>
          </p:cNvPicPr>
          <p:nvPr/>
        </p:nvPicPr>
        <p:blipFill rotWithShape="1">
          <a:blip r:embed="rId3" cstate="email"/>
          <a:srcRect/>
          <a:stretch>
            <a:fillRect/>
          </a:stretch>
        </p:blipFill>
        <p:spPr bwMode="auto">
          <a:xfrm>
            <a:off x="175895" y="1447800"/>
            <a:ext cx="2691130" cy="487172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871345" y="2880360"/>
            <a:ext cx="1107996" cy="646331"/>
          </a:xfrm>
          <a:prstGeom prst="rect">
            <a:avLst/>
          </a:prstGeom>
          <a:noFill/>
        </p:spPr>
        <p:txBody>
          <a:bodyPr wrap="none" rtlCol="0">
            <a:spAutoFit/>
          </a:bodyPr>
          <a:lstStyle/>
          <a:p>
            <a:pPr algn="l"/>
            <a:r>
              <a:rPr lang="zh-CN" altLang="en-US" sz="3600" b="1" dirty="0">
                <a:solidFill>
                  <a:schemeClr val="bg2"/>
                </a:solidFill>
                <a:latin typeface="华文行楷" panose="02010800040101010101" pitchFamily="2" charset="-122"/>
                <a:ea typeface="华文行楷" panose="02010800040101010101" pitchFamily="2" charset="-122"/>
                <a:sym typeface="+mn-ea"/>
              </a:rPr>
              <a:t>文丑</a:t>
            </a:r>
            <a:endParaRPr lang="zh-CN" altLang="en-US" sz="3600" b="1" dirty="0">
              <a:solidFill>
                <a:schemeClr val="bg2"/>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blinds(horizontal)">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blinds(horizontal)">
                                      <p:cBhvr>
                                        <p:cTn id="17" dur="500"/>
                                        <p:tgtEl>
                                          <p:spTgt spid="1024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8"/>
                                        </p:tgtEl>
                                        <p:attrNameLst>
                                          <p:attrName>style.visibility</p:attrName>
                                        </p:attrNameLst>
                                      </p:cBhvr>
                                      <p:to>
                                        <p:strVal val="visible"/>
                                      </p:to>
                                    </p:set>
                                    <p:animEffect transition="in" filter="blinds(horizontal)">
                                      <p:cBhvr>
                                        <p:cTn id="22"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394335" y="1556999"/>
            <a:ext cx="8355330" cy="2356293"/>
          </a:xfrm>
          <a:prstGeom prst="rect">
            <a:avLst/>
          </a:prstGeom>
        </p:spPr>
      </p:pic>
      <p:pic>
        <p:nvPicPr>
          <p:cNvPr id="4" name="图片 3" descr="11058PIC4PxKp2Sfxc7Gb_PIC2018"/>
          <p:cNvPicPr>
            <a:picLocks noChangeAspect="1"/>
          </p:cNvPicPr>
          <p:nvPr/>
        </p:nvPicPr>
        <p:blipFill>
          <a:blip r:embed="rId2" cstate="print"/>
          <a:stretch>
            <a:fillRect/>
          </a:stretch>
        </p:blipFill>
        <p:spPr>
          <a:xfrm>
            <a:off x="7011670" y="3186854"/>
            <a:ext cx="1912620" cy="34484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PPT上课课件\标1.jpg"/>
          <p:cNvPicPr>
            <a:picLocks noChangeAspect="1" noChangeArrowheads="1"/>
          </p:cNvPicPr>
          <p:nvPr/>
        </p:nvPicPr>
        <p:blipFill>
          <a:blip r:embed="rId1" cstate="email"/>
          <a:srcRect/>
          <a:stretch>
            <a:fillRect/>
          </a:stretch>
        </p:blipFill>
        <p:spPr bwMode="auto">
          <a:xfrm>
            <a:off x="94804" y="168565"/>
            <a:ext cx="1872208" cy="834001"/>
          </a:xfrm>
          <a:prstGeom prst="rect">
            <a:avLst/>
          </a:prstGeom>
          <a:noFill/>
        </p:spPr>
      </p:pic>
      <p:sp>
        <p:nvSpPr>
          <p:cNvPr id="7" name="矩形 6"/>
          <p:cNvSpPr/>
          <p:nvPr/>
        </p:nvSpPr>
        <p:spPr>
          <a:xfrm>
            <a:off x="459403" y="356659"/>
            <a:ext cx="1422184" cy="769441"/>
          </a:xfrm>
          <a:prstGeom prst="rect">
            <a:avLst/>
          </a:prstGeom>
        </p:spPr>
        <p:txBody>
          <a:bodyPr wrap="none">
            <a:spAutoFit/>
          </a:bodyPr>
          <a:lstStyle/>
          <a:p>
            <a:pPr algn="ctr"/>
            <a:r>
              <a:rPr lang="zh-CN" altLang="en-US" sz="2400" b="1" dirty="0">
                <a:solidFill>
                  <a:schemeClr val="tx1"/>
                </a:solidFill>
                <a:latin typeface="黑体" panose="02010609060101010101" charset="-122"/>
                <a:ea typeface="黑体" panose="02010609060101010101" charset="-122"/>
                <a:sym typeface="+mn-ea"/>
              </a:rPr>
              <a:t>走近作者</a:t>
            </a:r>
            <a:endParaRPr lang="zh-CN" altLang="en-US" sz="2000" b="1" dirty="0">
              <a:solidFill>
                <a:srgbClr val="0000FF"/>
              </a:solidFill>
              <a:latin typeface="黑体" panose="02010609060101010101" charset="-122"/>
              <a:ea typeface="黑体" panose="02010609060101010101" charset="-122"/>
            </a:endParaRPr>
          </a:p>
          <a:p>
            <a:pPr algn="ctr"/>
            <a:endParaRPr lang="zh-CN" altLang="en-US" sz="2000" b="1" spc="300" dirty="0">
              <a:latin typeface="微软雅黑" panose="020B0503020204020204" pitchFamily="34" charset="-122"/>
              <a:ea typeface="微软雅黑" panose="020B0503020204020204" pitchFamily="34" charset="-122"/>
            </a:endParaRPr>
          </a:p>
        </p:txBody>
      </p:sp>
      <p:sp>
        <p:nvSpPr>
          <p:cNvPr id="6" name="矩形 15"/>
          <p:cNvSpPr>
            <a:spLocks noChangeArrowheads="1"/>
          </p:cNvSpPr>
          <p:nvPr/>
        </p:nvSpPr>
        <p:spPr bwMode="auto">
          <a:xfrm>
            <a:off x="265430" y="1002453"/>
            <a:ext cx="7221220" cy="3549686"/>
          </a:xfrm>
          <a:prstGeom prst="rect">
            <a:avLst/>
          </a:prstGeom>
          <a:solidFill>
            <a:schemeClr val="bg1"/>
          </a:solidFill>
          <a:ln>
            <a:noFill/>
          </a:ln>
        </p:spPr>
        <p:txBody>
          <a:bodyPr wrap="square" lIns="121917" tIns="60958" rIns="121917" bIns="60958">
            <a:spAutoFit/>
          </a:bodyPr>
          <a:lstStyle/>
          <a:p>
            <a:pPr>
              <a:lnSpc>
                <a:spcPct val="120000"/>
              </a:lnSpc>
              <a:spcBef>
                <a:spcPts val="800"/>
              </a:spcBef>
            </a:pPr>
            <a:r>
              <a:rPr lang="zh-CN" altLang="en-US" sz="3600" b="1"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徐</a:t>
            </a:r>
            <a:r>
              <a:rPr lang="zh-CN" altLang="en-US" sz="2400" b="1" dirty="0">
                <a:latin typeface="楷体" panose="02010609060101010101" pitchFamily="49" charset="-122"/>
                <a:ea typeface="楷体" panose="02010609060101010101" pitchFamily="49" charset="-122"/>
              </a:rPr>
              <a:t>城北，戏曲研究所研究员，</a:t>
            </a:r>
            <a:r>
              <a:rPr lang="en-US" altLang="zh-CN" sz="2400" b="1" dirty="0">
                <a:latin typeface="楷体" panose="02010609060101010101" pitchFamily="49" charset="-122"/>
                <a:ea typeface="楷体" panose="02010609060101010101" pitchFamily="49" charset="-122"/>
              </a:rPr>
              <a:t>1942</a:t>
            </a:r>
            <a:r>
              <a:rPr lang="zh-CN" altLang="en-US" sz="2400" b="1" dirty="0">
                <a:latin typeface="楷体" panose="02010609060101010101" pitchFamily="49" charset="-122"/>
                <a:ea typeface="楷体" panose="02010609060101010101" pitchFamily="49" charset="-122"/>
              </a:rPr>
              <a:t>年</a:t>
            </a:r>
            <a:r>
              <a:rPr lang="en-US" altLang="zh-CN" sz="2400" b="1" dirty="0">
                <a:latin typeface="楷体" panose="02010609060101010101" pitchFamily="49" charset="-122"/>
                <a:ea typeface="楷体" panose="02010609060101010101" pitchFamily="49" charset="-122"/>
              </a:rPr>
              <a:t>10</a:t>
            </a:r>
            <a:r>
              <a:rPr lang="zh-CN" altLang="en-US" sz="2400" b="1" dirty="0">
                <a:latin typeface="楷体" panose="02010609060101010101" pitchFamily="49" charset="-122"/>
                <a:ea typeface="楷体" panose="02010609060101010101" pitchFamily="49" charset="-122"/>
              </a:rPr>
              <a:t>月</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日生于重庆，长于北京，肄业于中国戏曲学院戏曲文学</a:t>
            </a:r>
            <a:r>
              <a:rPr lang="zh-CN" altLang="en-US" sz="2400" b="1" dirty="0" smtClean="0">
                <a:latin typeface="楷体" panose="02010609060101010101" pitchFamily="49" charset="-122"/>
                <a:ea typeface="楷体" panose="02010609060101010101" pitchFamily="49" charset="-122"/>
              </a:rPr>
              <a:t>系</a:t>
            </a:r>
            <a:r>
              <a:rPr lang="zh-CN" altLang="en-US" sz="2400" b="1" dirty="0">
                <a:latin typeface="楷体" panose="02010609060101010101" pitchFamily="49" charset="-122"/>
                <a:ea typeface="楷体" panose="02010609060101010101" pitchFamily="49" charset="-122"/>
              </a:rPr>
              <a:t>，</a:t>
            </a:r>
            <a:r>
              <a:rPr lang="zh-CN" altLang="en-US" sz="2400" b="1" dirty="0" smtClean="0">
                <a:latin typeface="楷体" panose="02010609060101010101" pitchFamily="49" charset="-122"/>
                <a:ea typeface="楷体" panose="02010609060101010101" pitchFamily="49" charset="-122"/>
              </a:rPr>
              <a:t>曾</a:t>
            </a:r>
            <a:r>
              <a:rPr lang="zh-CN" altLang="en-US" sz="2400" b="1" dirty="0">
                <a:latin typeface="楷体" panose="02010609060101010101" pitchFamily="49" charset="-122"/>
                <a:ea typeface="楷体" panose="02010609060101010101" pitchFamily="49" charset="-122"/>
              </a:rPr>
              <a:t>任该院研究部主任。中国作家协会会员、北京大学兼职教授。 </a:t>
            </a:r>
            <a:endParaRPr lang="en-US" altLang="zh-CN" sz="2400" b="1" dirty="0" smtClean="0">
              <a:latin typeface="楷体" panose="02010609060101010101" pitchFamily="49" charset="-122"/>
              <a:ea typeface="楷体" panose="02010609060101010101" pitchFamily="49" charset="-122"/>
            </a:endParaRPr>
          </a:p>
          <a:p>
            <a:pPr>
              <a:lnSpc>
                <a:spcPct val="120000"/>
              </a:lnSpc>
              <a:spcBef>
                <a:spcPts val="800"/>
              </a:spcBef>
            </a:pPr>
            <a:r>
              <a:rPr lang="en-US" altLang="zh-CN" sz="2400" b="1" dirty="0">
                <a:latin typeface="楷体" panose="02010609060101010101" pitchFamily="49" charset="-122"/>
                <a:ea typeface="楷体" panose="02010609060101010101" pitchFamily="49" charset="-122"/>
              </a:rPr>
              <a:t> </a:t>
            </a:r>
            <a:r>
              <a:rPr lang="en-US" altLang="zh-CN" sz="2400" b="1" dirty="0" smtClean="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主要</a:t>
            </a:r>
            <a:r>
              <a:rPr lang="zh-CN" altLang="en-US" sz="2400" b="1" dirty="0">
                <a:latin typeface="楷体" panose="02010609060101010101" pitchFamily="49" charset="-122"/>
                <a:ea typeface="楷体" panose="02010609060101010101" pitchFamily="49" charset="-122"/>
              </a:rPr>
              <a:t>成果</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多年专注于对京剧艺术及其背景进行学术研究。著有</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梅兰芳与</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京剧与中国文化</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、等各类著作共</a:t>
            </a:r>
            <a:r>
              <a:rPr lang="en-US" altLang="zh-CN" sz="2400" b="1" dirty="0">
                <a:latin typeface="楷体" panose="02010609060101010101" pitchFamily="49" charset="-122"/>
                <a:ea typeface="楷体" panose="02010609060101010101" pitchFamily="49" charset="-122"/>
              </a:rPr>
              <a:t>40</a:t>
            </a:r>
            <a:r>
              <a:rPr lang="zh-CN" altLang="en-US" sz="2400" b="1" dirty="0">
                <a:latin typeface="楷体" panose="02010609060101010101" pitchFamily="49" charset="-122"/>
                <a:ea typeface="楷体" panose="02010609060101010101" pitchFamily="49" charset="-122"/>
              </a:rPr>
              <a:t>余册</a:t>
            </a:r>
            <a:r>
              <a:rPr lang="zh-CN" altLang="en-US" sz="2400" b="1" dirty="0" smtClean="0">
                <a:latin typeface="楷体" panose="02010609060101010101" pitchFamily="49" charset="-122"/>
                <a:ea typeface="楷体" panose="02010609060101010101" pitchFamily="49" charset="-122"/>
              </a:rPr>
              <a:t>。</a:t>
            </a:r>
            <a:endParaRPr lang="zh-CN" altLang="en-US" sz="2400" b="1" dirty="0" smtClean="0">
              <a:latin typeface="楷体" panose="02010609060101010101" pitchFamily="49" charset="-122"/>
              <a:ea typeface="楷体" panose="02010609060101010101" pitchFamily="49" charset="-122"/>
            </a:endParaRPr>
          </a:p>
        </p:txBody>
      </p:sp>
      <p:pic>
        <p:nvPicPr>
          <p:cNvPr id="9218" name="Picture 2" descr="https://p1.ssl.qhmsg.com/dr/220__/t01683d87659e19d258.jpg"/>
          <p:cNvPicPr>
            <a:picLocks noChangeAspect="1" noChangeArrowheads="1"/>
          </p:cNvPicPr>
          <p:nvPr/>
        </p:nvPicPr>
        <p:blipFill rotWithShape="1">
          <a:blip r:embed="rId2" cstate="email"/>
          <a:srcRect r="43406"/>
          <a:stretch>
            <a:fillRect/>
          </a:stretch>
        </p:blipFill>
        <p:spPr bwMode="auto">
          <a:xfrm>
            <a:off x="7124701" y="1539240"/>
            <a:ext cx="1638935" cy="2641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PPT上课课件\标1.jpg"/>
          <p:cNvPicPr>
            <a:picLocks noChangeAspect="1" noChangeArrowheads="1"/>
          </p:cNvPicPr>
          <p:nvPr/>
        </p:nvPicPr>
        <p:blipFill>
          <a:blip r:embed="rId1" cstate="email"/>
          <a:srcRect/>
          <a:stretch>
            <a:fillRect/>
          </a:stretch>
        </p:blipFill>
        <p:spPr bwMode="auto">
          <a:xfrm>
            <a:off x="198944" y="127925"/>
            <a:ext cx="1872208" cy="834001"/>
          </a:xfrm>
          <a:prstGeom prst="rect">
            <a:avLst/>
          </a:prstGeom>
          <a:noFill/>
        </p:spPr>
      </p:pic>
      <p:sp>
        <p:nvSpPr>
          <p:cNvPr id="7" name="矩形 6"/>
          <p:cNvSpPr/>
          <p:nvPr/>
        </p:nvSpPr>
        <p:spPr>
          <a:xfrm>
            <a:off x="618153" y="348193"/>
            <a:ext cx="1422184" cy="461665"/>
          </a:xfrm>
          <a:prstGeom prst="rect">
            <a:avLst/>
          </a:prstGeom>
        </p:spPr>
        <p:txBody>
          <a:bodyPr wrap="none">
            <a:spAutoFit/>
          </a:bodyPr>
          <a:lstStyle/>
          <a:p>
            <a:pPr algn="ctr"/>
            <a:r>
              <a:rPr lang="zh-CN" altLang="en-US" sz="2400" b="1" dirty="0">
                <a:solidFill>
                  <a:schemeClr val="tx1"/>
                </a:solidFill>
                <a:latin typeface="黑体" panose="02010609060101010101" charset="-122"/>
                <a:ea typeface="黑体" panose="02010609060101010101" charset="-122"/>
                <a:sym typeface="+mn-ea"/>
              </a:rPr>
              <a:t>初读课文</a:t>
            </a:r>
            <a:endParaRPr lang="zh-CN" altLang="en-US" sz="2400" b="1" spc="300" dirty="0">
              <a:solidFill>
                <a:schemeClr val="tx1"/>
              </a:solidFill>
              <a:latin typeface="黑体" panose="02010609060101010101" charset="-122"/>
              <a:ea typeface="黑体" panose="02010609060101010101" charset="-122"/>
              <a:sym typeface="+mn-ea"/>
            </a:endParaRPr>
          </a:p>
        </p:txBody>
      </p:sp>
      <p:sp>
        <p:nvSpPr>
          <p:cNvPr id="4" name="TextBox 3"/>
          <p:cNvSpPr txBox="1"/>
          <p:nvPr/>
        </p:nvSpPr>
        <p:spPr>
          <a:xfrm>
            <a:off x="765176" y="2877821"/>
            <a:ext cx="7230745" cy="1348061"/>
          </a:xfrm>
          <a:prstGeom prst="rect">
            <a:avLst/>
          </a:prstGeom>
          <a:solidFill>
            <a:schemeClr val="bg2"/>
          </a:solidFill>
          <a:ln w="9525">
            <a:solidFill>
              <a:schemeClr val="accent2"/>
            </a:solidFill>
          </a:ln>
        </p:spPr>
        <p:txBody>
          <a:bodyPr wrap="square">
            <a:spAutoFit/>
          </a:bodyPr>
          <a:lstStyle/>
          <a:p>
            <a:pPr>
              <a:lnSpc>
                <a:spcPct val="120000"/>
              </a:lnSpc>
            </a:pPr>
            <a:r>
              <a:rPr lang="zh-CN" altLang="en-US" sz="2800" b="1" dirty="0" smtClean="0">
                <a:solidFill>
                  <a:srgbClr val="000000"/>
                </a:solidFill>
                <a:latin typeface="黑体" panose="02010609060101010101" charset="-122"/>
                <a:ea typeface="黑体" panose="02010609060101010101" charset="-122"/>
              </a:rPr>
              <a:t>   </a:t>
            </a:r>
            <a:r>
              <a:rPr lang="zh-CN" altLang="en-US" sz="2000" b="1" dirty="0" smtClean="0">
                <a:solidFill>
                  <a:srgbClr val="000000"/>
                </a:solidFill>
                <a:latin typeface="黑体" panose="02010609060101010101" charset="-122"/>
                <a:ea typeface="黑体" panose="02010609060101010101" charset="-122"/>
              </a:rPr>
              <a:t>（</a:t>
            </a:r>
            <a:r>
              <a:rPr lang="en-US" altLang="zh-CN" sz="2000" b="1" dirty="0" smtClean="0">
                <a:solidFill>
                  <a:srgbClr val="000000"/>
                </a:solidFill>
                <a:latin typeface="黑体" panose="02010609060101010101" charset="-122"/>
                <a:ea typeface="黑体" panose="02010609060101010101" charset="-122"/>
              </a:rPr>
              <a:t>1</a:t>
            </a:r>
            <a:r>
              <a:rPr lang="zh-CN" altLang="en-US" sz="2000" b="1" dirty="0" smtClean="0">
                <a:solidFill>
                  <a:srgbClr val="000000"/>
                </a:solidFill>
                <a:latin typeface="黑体" panose="02010609060101010101" charset="-122"/>
                <a:ea typeface="黑体" panose="02010609060101010101" charset="-122"/>
              </a:rPr>
              <a:t>）自读课文，借助拼音，读准字音，并画出不理解的词语，注意把课文读通顺。</a:t>
            </a:r>
            <a:endParaRPr lang="en-US" altLang="zh-CN" sz="2000" b="1" dirty="0" smtClean="0">
              <a:solidFill>
                <a:srgbClr val="000000"/>
              </a:solidFill>
              <a:latin typeface="黑体" panose="02010609060101010101" charset="-122"/>
              <a:ea typeface="黑体" panose="02010609060101010101" charset="-122"/>
            </a:endParaRPr>
          </a:p>
          <a:p>
            <a:pPr>
              <a:lnSpc>
                <a:spcPct val="120000"/>
              </a:lnSpc>
            </a:pPr>
            <a:r>
              <a:rPr lang="en-US" altLang="zh-CN" sz="2000" b="1" dirty="0" smtClean="0">
                <a:solidFill>
                  <a:srgbClr val="000000"/>
                </a:solidFill>
                <a:latin typeface="黑体" panose="02010609060101010101" charset="-122"/>
                <a:ea typeface="黑体" panose="02010609060101010101" charset="-122"/>
                <a:cs typeface="宋体" panose="02010600030101010101" pitchFamily="2" charset="-122"/>
              </a:rPr>
              <a:t>    </a:t>
            </a:r>
            <a:r>
              <a:rPr lang="zh-CN" altLang="en-US" sz="2000" b="1" dirty="0" smtClean="0">
                <a:solidFill>
                  <a:srgbClr val="000000"/>
                </a:solidFill>
                <a:latin typeface="黑体" panose="02010609060101010101" charset="-122"/>
                <a:ea typeface="黑体" panose="02010609060101010101" charset="-122"/>
                <a:cs typeface="宋体" panose="02010600030101010101" pitchFamily="2" charset="-122"/>
              </a:rPr>
              <a:t>（</a:t>
            </a:r>
            <a:r>
              <a:rPr lang="en-US" altLang="zh-CN" sz="2000" b="1" dirty="0" smtClean="0">
                <a:solidFill>
                  <a:srgbClr val="000000"/>
                </a:solidFill>
                <a:latin typeface="黑体" panose="02010609060101010101" charset="-122"/>
                <a:ea typeface="黑体" panose="02010609060101010101" charset="-122"/>
                <a:cs typeface="宋体" panose="02010600030101010101" pitchFamily="2" charset="-122"/>
              </a:rPr>
              <a:t>2</a:t>
            </a:r>
            <a:r>
              <a:rPr lang="zh-CN" altLang="en-US" sz="2000" b="1" dirty="0" smtClean="0">
                <a:solidFill>
                  <a:srgbClr val="000000"/>
                </a:solidFill>
                <a:latin typeface="黑体" panose="02010609060101010101" charset="-122"/>
                <a:ea typeface="黑体" panose="02010609060101010101" charset="-122"/>
                <a:cs typeface="宋体" panose="02010600030101010101" pitchFamily="2" charset="-122"/>
              </a:rPr>
              <a:t>）查字典或联系上下文理解词语。</a:t>
            </a:r>
            <a:endParaRPr lang="zh-CN" altLang="en-US" sz="2000" b="1" dirty="0" smtClean="0">
              <a:solidFill>
                <a:srgbClr val="000000"/>
              </a:solidFill>
              <a:latin typeface="黑体" panose="02010609060101010101" charset="-122"/>
              <a:ea typeface="黑体" panose="02010609060101010101" charset="-122"/>
              <a:cs typeface="宋体" panose="02010600030101010101" pitchFamily="2" charset="-122"/>
            </a:endParaRPr>
          </a:p>
        </p:txBody>
      </p:sp>
      <p:sp>
        <p:nvSpPr>
          <p:cNvPr id="2" name="文本框 34"/>
          <p:cNvSpPr txBox="1"/>
          <p:nvPr/>
        </p:nvSpPr>
        <p:spPr>
          <a:xfrm>
            <a:off x="892934" y="1898116"/>
            <a:ext cx="3981999" cy="523220"/>
          </a:xfrm>
          <a:prstGeom prst="rect">
            <a:avLst/>
          </a:prstGeom>
          <a:solidFill>
            <a:schemeClr val="accent2">
              <a:lumMod val="40000"/>
              <a:lumOff val="60000"/>
            </a:schemeClr>
          </a:solidFill>
          <a:scene3d>
            <a:camera prst="orthographicFront"/>
            <a:lightRig rig="threePt" dir="t"/>
          </a:scene3d>
          <a:sp3d>
            <a:bevelT/>
          </a:sp3d>
        </p:spPr>
        <p:txBody>
          <a:bodyPr wrap="square" rtlCol="0">
            <a:spAutoFit/>
          </a:bodyPr>
          <a:lstStyle/>
          <a:p>
            <a:pPr algn="ctr"/>
            <a:r>
              <a:rPr lang="en-US" altLang="zh-CN" sz="2800" b="1" dirty="0" smtClean="0">
                <a:solidFill>
                  <a:srgbClr val="FF0000"/>
                </a:solidFill>
                <a:latin typeface="微软雅黑" panose="020B0503020204020204" pitchFamily="34" charset="-122"/>
                <a:ea typeface="微软雅黑" panose="020B0503020204020204" pitchFamily="34" charset="-122"/>
              </a:rPr>
              <a:t>1.</a:t>
            </a:r>
            <a:r>
              <a:rPr lang="zh-CN" altLang="en-US" sz="2800" b="1" dirty="0" smtClean="0">
                <a:solidFill>
                  <a:srgbClr val="FF0000"/>
                </a:solidFill>
                <a:latin typeface="微软雅黑" panose="020B0503020204020204" pitchFamily="34" charset="-122"/>
                <a:ea typeface="微软雅黑" panose="020B0503020204020204" pitchFamily="34" charset="-122"/>
              </a:rPr>
              <a:t>出示自学提示</a:t>
            </a:r>
            <a:endParaRPr lang="zh-CN" altLang="en-US" sz="2800" b="1" dirty="0" smtClean="0">
              <a:solidFill>
                <a:srgbClr val="FF0000"/>
              </a:solidFill>
              <a:latin typeface="微软雅黑" panose="020B0503020204020204" pitchFamily="34" charset="-122"/>
              <a:ea typeface="微软雅黑" panose="020B0503020204020204" pitchFamily="34" charset="-122"/>
            </a:endParaRPr>
          </a:p>
        </p:txBody>
      </p:sp>
      <p:sp>
        <p:nvSpPr>
          <p:cNvPr id="8" name="文本框 34"/>
          <p:cNvSpPr txBox="1"/>
          <p:nvPr/>
        </p:nvSpPr>
        <p:spPr>
          <a:xfrm>
            <a:off x="892934" y="5066801"/>
            <a:ext cx="3981999" cy="523220"/>
          </a:xfrm>
          <a:prstGeom prst="rect">
            <a:avLst/>
          </a:prstGeom>
          <a:solidFill>
            <a:schemeClr val="accent2">
              <a:lumMod val="40000"/>
              <a:lumOff val="60000"/>
            </a:schemeClr>
          </a:solidFill>
          <a:scene3d>
            <a:camera prst="orthographicFront"/>
            <a:lightRig rig="threePt" dir="t"/>
          </a:scene3d>
          <a:sp3d>
            <a:bevelT/>
          </a:sp3d>
        </p:spPr>
        <p:txBody>
          <a:bodyPr wrap="square" rtlCol="0">
            <a:spAutoFit/>
          </a:bodyPr>
          <a:lstStyle/>
          <a:p>
            <a:pPr algn="ctr"/>
            <a:r>
              <a:rPr lang="en-US" altLang="zh-CN" sz="2800" b="1" dirty="0" smtClean="0">
                <a:solidFill>
                  <a:srgbClr val="FF0000"/>
                </a:solidFill>
                <a:latin typeface="微软雅黑" panose="020B0503020204020204" pitchFamily="34" charset="-122"/>
                <a:ea typeface="微软雅黑" panose="020B0503020204020204" pitchFamily="34" charset="-122"/>
              </a:rPr>
              <a:t>2.</a:t>
            </a:r>
            <a:r>
              <a:rPr lang="zh-CN" altLang="en-US" sz="2800" b="1" dirty="0" smtClean="0">
                <a:solidFill>
                  <a:srgbClr val="FF0000"/>
                </a:solidFill>
                <a:latin typeface="微软雅黑" panose="020B0503020204020204" pitchFamily="34" charset="-122"/>
                <a:ea typeface="微软雅黑" panose="020B0503020204020204" pitchFamily="34" charset="-122"/>
              </a:rPr>
              <a:t>交流学习情况</a:t>
            </a:r>
            <a:endParaRPr lang="zh-CN" altLang="en-US" sz="2800" b="1" dirty="0" smtClean="0">
              <a:solidFill>
                <a:srgbClr val="FF0000"/>
              </a:solidFill>
              <a:latin typeface="微软雅黑" panose="020B0503020204020204" pitchFamily="34" charset="-122"/>
              <a:ea typeface="微软雅黑" panose="020B0503020204020204" pitchFamily="34" charset="-122"/>
            </a:endParaRPr>
          </a:p>
        </p:txBody>
      </p:sp>
      <p:sp>
        <p:nvSpPr>
          <p:cNvPr id="3" name="MH_Entry_2">
            <a:hlinkClick r:id="rId2" action="ppaction://hlinksldjump"/>
          </p:cNvPr>
          <p:cNvSpPr/>
          <p:nvPr>
            <p:custDataLst>
              <p:tags r:id="rId3"/>
            </p:custDataLst>
          </p:nvPr>
        </p:nvSpPr>
        <p:spPr>
          <a:xfrm>
            <a:off x="480061" y="1115060"/>
            <a:ext cx="1947545" cy="521547"/>
          </a:xfrm>
          <a:prstGeom prst="hexagon">
            <a:avLst>
              <a:gd name="adj" fmla="val 28234"/>
              <a:gd name="vf" fmla="val 115470"/>
            </a:avLst>
          </a:prstGeom>
          <a:solidFill>
            <a:schemeClr val="accent2"/>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noAutofit/>
          </a:bodyPr>
          <a:lstStyle/>
          <a:p>
            <a:pPr algn="ctr"/>
            <a:r>
              <a:rPr lang="zh-CN" altLang="en-US" sz="2000" b="1" dirty="0" smtClean="0">
                <a:ln>
                  <a:solidFill>
                    <a:schemeClr val="tx1">
                      <a:lumMod val="65000"/>
                      <a:lumOff val="35000"/>
                    </a:schemeClr>
                  </a:solidFill>
                </a:ln>
                <a:solidFill>
                  <a:srgbClr val="FFFFFF"/>
                </a:solidFill>
                <a:latin typeface="黑体" panose="02010609060101010101" charset="-122"/>
                <a:ea typeface="黑体" panose="02010609060101010101" charset="-122"/>
              </a:rPr>
              <a:t>字词</a:t>
            </a:r>
            <a:endParaRPr lang="zh-CN" altLang="en-US" sz="2000" b="1" dirty="0" smtClean="0">
              <a:ln>
                <a:solidFill>
                  <a:schemeClr val="tx1">
                    <a:lumMod val="65000"/>
                    <a:lumOff val="35000"/>
                  </a:schemeClr>
                </a:solidFill>
              </a:ln>
              <a:solidFill>
                <a:srgbClr val="FFFFFF"/>
              </a:solidFill>
              <a:latin typeface="黑体" panose="02010609060101010101" charset="-122"/>
              <a:ea typeface="黑体" panose="02010609060101010101" charset="-122"/>
            </a:endParaRPr>
          </a:p>
        </p:txBody>
      </p:sp>
      <p:sp>
        <p:nvSpPr>
          <p:cNvPr id="5" name="MH_Number_2">
            <a:hlinkClick r:id="rId2" action="ppaction://hlinksldjump"/>
          </p:cNvPr>
          <p:cNvSpPr/>
          <p:nvPr>
            <p:custDataLst>
              <p:tags r:id="rId4"/>
            </p:custDataLst>
          </p:nvPr>
        </p:nvSpPr>
        <p:spPr>
          <a:xfrm>
            <a:off x="892560" y="1169458"/>
            <a:ext cx="357849" cy="413207"/>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2"/>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dirty="0">
                <a:solidFill>
                  <a:srgbClr val="FFFFFF"/>
                </a:solidFill>
                <a:ea typeface="华文细黑" panose="02010600040101010101" pitchFamily="2" charset="-122"/>
              </a:rPr>
              <a:t>2</a:t>
            </a:r>
            <a:endParaRPr lang="zh-CN" altLang="en-US" dirty="0">
              <a:solidFill>
                <a:srgbClr val="FFFFFF"/>
              </a:solidFill>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2"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PPT上课课件\框4.png"/>
          <p:cNvPicPr>
            <a:picLocks noChangeAspect="1" noChangeArrowheads="1"/>
          </p:cNvPicPr>
          <p:nvPr/>
        </p:nvPicPr>
        <p:blipFill>
          <a:blip r:embed="rId1" cstate="email"/>
          <a:srcRect/>
          <a:stretch>
            <a:fillRect/>
          </a:stretch>
        </p:blipFill>
        <p:spPr bwMode="auto">
          <a:xfrm>
            <a:off x="3043332" y="470653"/>
            <a:ext cx="3024336" cy="1248139"/>
          </a:xfrm>
          <a:prstGeom prst="rect">
            <a:avLst/>
          </a:prstGeom>
          <a:noFill/>
        </p:spPr>
      </p:pic>
      <p:pic>
        <p:nvPicPr>
          <p:cNvPr id="10243" name="Picture 3" descr="F:\PPT上课课件\荡秋千.png"/>
          <p:cNvPicPr>
            <a:picLocks noChangeAspect="1" noChangeArrowheads="1"/>
          </p:cNvPicPr>
          <p:nvPr/>
        </p:nvPicPr>
        <p:blipFill>
          <a:blip r:embed="rId2" cstate="email"/>
          <a:srcRect/>
          <a:stretch>
            <a:fillRect/>
          </a:stretch>
        </p:blipFill>
        <p:spPr bwMode="auto">
          <a:xfrm>
            <a:off x="4843532" y="-9400"/>
            <a:ext cx="1347614" cy="1536171"/>
          </a:xfrm>
          <a:prstGeom prst="rect">
            <a:avLst/>
          </a:prstGeom>
          <a:noFill/>
        </p:spPr>
      </p:pic>
      <p:sp>
        <p:nvSpPr>
          <p:cNvPr id="13" name="矩形 12"/>
          <p:cNvSpPr/>
          <p:nvPr/>
        </p:nvSpPr>
        <p:spPr>
          <a:xfrm>
            <a:off x="3779912" y="836713"/>
            <a:ext cx="1107996"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多音字</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22" name="表格 21"/>
          <p:cNvGraphicFramePr>
            <a:graphicFrameLocks noGrp="1"/>
          </p:cNvGraphicFramePr>
          <p:nvPr/>
        </p:nvGraphicFramePr>
        <p:xfrm>
          <a:off x="460376" y="2012527"/>
          <a:ext cx="8460105" cy="3695700"/>
        </p:xfrm>
        <a:graphic>
          <a:graphicData uri="http://schemas.openxmlformats.org/drawingml/2006/table">
            <a:tbl>
              <a:tblPr firstRow="1" bandRow="1">
                <a:tableStyleId>{5940675A-B579-460E-94D1-54222C63F5DA}</a:tableStyleId>
              </a:tblPr>
              <a:tblGrid>
                <a:gridCol w="2131695"/>
                <a:gridCol w="2626995"/>
                <a:gridCol w="3701415"/>
              </a:tblGrid>
              <a:tr h="1628987">
                <a:tc rowSpan="2">
                  <a:txBody>
                    <a:bodyPr/>
                    <a:lstStyle/>
                    <a:p>
                      <a:endParaRPr lang="zh-CN" altLang="en-US" sz="1800" dirty="0"/>
                    </a:p>
                  </a:txBody>
                  <a:tcPr marT="60960" marB="60960"/>
                </a:tc>
                <a:tc>
                  <a:txBody>
                    <a:bodyPr/>
                    <a:lstStyle/>
                    <a:p>
                      <a:endParaRPr lang="zh-CN" altLang="en-US" sz="1800" dirty="0"/>
                    </a:p>
                  </a:txBody>
                  <a:tcPr marT="60960" marB="60960"/>
                </a:tc>
                <a:tc rowSpan="2">
                  <a:txBody>
                    <a:bodyPr/>
                    <a:lstStyle/>
                    <a:p>
                      <a:endParaRPr lang="zh-CN" altLang="en-US" sz="1800" dirty="0"/>
                    </a:p>
                  </a:txBody>
                  <a:tcPr marT="60960" marB="60960"/>
                </a:tc>
              </a:tr>
              <a:tr h="2066713">
                <a:tc vMerge="1">
                  <a:tcPr/>
                </a:tc>
                <a:tc>
                  <a:txBody>
                    <a:bodyPr/>
                    <a:lstStyle/>
                    <a:p>
                      <a:endParaRPr lang="zh-CN" altLang="en-US" sz="1800" dirty="0"/>
                    </a:p>
                  </a:txBody>
                  <a:tcPr marT="60960" marB="60960"/>
                </a:tc>
                <a:tc vMerge="1">
                  <a:tcPr/>
                </a:tc>
              </a:tr>
            </a:tbl>
          </a:graphicData>
        </a:graphic>
      </p:graphicFrame>
      <p:grpSp>
        <p:nvGrpSpPr>
          <p:cNvPr id="23" name="组合 22"/>
          <p:cNvGrpSpPr/>
          <p:nvPr/>
        </p:nvGrpSpPr>
        <p:grpSpPr>
          <a:xfrm>
            <a:off x="632363" y="2660915"/>
            <a:ext cx="1800200" cy="2400268"/>
            <a:chOff x="1244432" y="2317964"/>
            <a:chExt cx="1224000" cy="1224001"/>
          </a:xfrm>
        </p:grpSpPr>
        <p:sp>
          <p:nvSpPr>
            <p:cNvPr id="27" name="文本框 35"/>
            <p:cNvSpPr txBox="1"/>
            <p:nvPr/>
          </p:nvSpPr>
          <p:spPr>
            <a:xfrm>
              <a:off x="1312198" y="2317964"/>
              <a:ext cx="125603" cy="596405"/>
            </a:xfrm>
            <a:prstGeom prst="rect">
              <a:avLst/>
            </a:prstGeom>
            <a:noFill/>
          </p:spPr>
          <p:txBody>
            <a:bodyPr wrap="none" rtlCol="0">
              <a:spAutoFit/>
            </a:bodyPr>
            <a:lstStyle/>
            <a:p>
              <a:endParaRPr lang="zh-CN" altLang="en-US" sz="7000" b="1" dirty="0">
                <a:solidFill>
                  <a:srgbClr val="FF0000"/>
                </a:solidFill>
                <a:latin typeface="楷体" panose="02010609060101010101" pitchFamily="49" charset="-122"/>
                <a:ea typeface="楷体" panose="02010609060101010101" pitchFamily="49" charset="-122"/>
              </a:endParaRPr>
            </a:p>
          </p:txBody>
        </p:sp>
        <p:grpSp>
          <p:nvGrpSpPr>
            <p:cNvPr id="28" name="组合 67"/>
            <p:cNvGrpSpPr/>
            <p:nvPr/>
          </p:nvGrpSpPr>
          <p:grpSpPr bwMode="auto">
            <a:xfrm>
              <a:off x="1244432" y="2317965"/>
              <a:ext cx="1224000" cy="1224000"/>
              <a:chOff x="2570294" y="4004753"/>
              <a:chExt cx="1428080" cy="1428080"/>
            </a:xfrm>
          </p:grpSpPr>
          <p:sp>
            <p:nvSpPr>
              <p:cNvPr id="30" name="矩形 29"/>
              <p:cNvSpPr/>
              <p:nvPr/>
            </p:nvSpPr>
            <p:spPr>
              <a:xfrm>
                <a:off x="2570294" y="4004753"/>
                <a:ext cx="1424681" cy="1428080"/>
              </a:xfrm>
              <a:prstGeom prst="rect">
                <a:avLst/>
              </a:prstGeom>
              <a:noFill/>
              <a:ln w="12700" cap="flat" cmpd="sng" algn="ctr">
                <a:solidFill>
                  <a:srgbClr val="70AD47"/>
                </a:solidFill>
                <a:prstDash val="solid"/>
                <a:miter lim="800000"/>
              </a:ln>
              <a:effectLst/>
            </p:spPr>
            <p:txBody>
              <a:bodyPr anchor="ctr"/>
              <a:lstStyle/>
              <a:p>
                <a:pPr algn="ctr">
                  <a:defRPr/>
                </a:pPr>
                <a:endParaRPr lang="zh-CN" altLang="en-US" sz="2400" kern="0" dirty="0">
                  <a:solidFill>
                    <a:prstClr val="white"/>
                  </a:solidFill>
                </a:endParaRPr>
              </a:p>
            </p:txBody>
          </p:sp>
          <p:grpSp>
            <p:nvGrpSpPr>
              <p:cNvPr id="31" name="组合 70"/>
              <p:cNvGrpSpPr/>
              <p:nvPr/>
            </p:nvGrpSpPr>
            <p:grpSpPr bwMode="auto">
              <a:xfrm>
                <a:off x="2570295" y="4004754"/>
                <a:ext cx="1428079" cy="1428079"/>
                <a:chOff x="2965248" y="4797909"/>
                <a:chExt cx="1428079" cy="1428079"/>
              </a:xfrm>
            </p:grpSpPr>
            <p:cxnSp>
              <p:nvCxnSpPr>
                <p:cNvPr id="32" name="直接连接符 71"/>
                <p:cNvCxnSpPr>
                  <a:cxnSpLocks noChangeShapeType="1"/>
                </p:cNvCxnSpPr>
                <p:nvPr/>
              </p:nvCxnSpPr>
              <p:spPr bwMode="auto">
                <a:xfrm>
                  <a:off x="2965248" y="5511949"/>
                  <a:ext cx="1428079" cy="0"/>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cxnSp>
              <p:nvCxnSpPr>
                <p:cNvPr id="33" name="直接连接符 72"/>
                <p:cNvCxnSpPr>
                  <a:cxnSpLocks noChangeShapeType="1"/>
                </p:cNvCxnSpPr>
                <p:nvPr/>
              </p:nvCxnSpPr>
              <p:spPr bwMode="auto">
                <a:xfrm>
                  <a:off x="3679287" y="4797909"/>
                  <a:ext cx="0" cy="1428079"/>
                </a:xfrm>
                <a:prstGeom prst="line">
                  <a:avLst/>
                </a:prstGeom>
                <a:noFill/>
                <a:ln w="6350" algn="ctr">
                  <a:solidFill>
                    <a:srgbClr val="70AD47"/>
                  </a:solidFill>
                  <a:prstDash val="dash"/>
                  <a:miter lim="800000"/>
                </a:ln>
                <a:extLst>
                  <a:ext uri="{909E8E84-426E-40DD-AFC4-6F175D3DCCD1}">
                    <a14:hiddenFill xmlns:a14="http://schemas.microsoft.com/office/drawing/2010/main">
                      <a:noFill/>
                    </a14:hiddenFill>
                  </a:ext>
                </a:extLst>
              </p:spPr>
            </p:cxnSp>
          </p:grpSp>
        </p:grpSp>
      </p:grpSp>
      <p:sp>
        <p:nvSpPr>
          <p:cNvPr id="34" name="矩形 33"/>
          <p:cNvSpPr/>
          <p:nvPr/>
        </p:nvSpPr>
        <p:spPr>
          <a:xfrm>
            <a:off x="714213" y="2674462"/>
            <a:ext cx="1659429" cy="1862048"/>
          </a:xfrm>
          <a:prstGeom prst="rect">
            <a:avLst/>
          </a:prstGeom>
        </p:spPr>
        <p:txBody>
          <a:bodyPr wrap="none">
            <a:spAutoFit/>
          </a:bodyPr>
          <a:lstStyle/>
          <a:p>
            <a:pPr algn="ctr"/>
            <a:r>
              <a:rPr lang="zh-CN" altLang="en-US" sz="11500" b="1" dirty="0">
                <a:solidFill>
                  <a:srgbClr val="FF0000"/>
                </a:solidFill>
                <a:latin typeface="微软雅黑" panose="020B0503020204020204" pitchFamily="34" charset="-122"/>
                <a:ea typeface="微软雅黑" panose="020B0503020204020204" pitchFamily="34" charset="-122"/>
              </a:rPr>
              <a:t>鲜</a:t>
            </a:r>
            <a:endParaRPr lang="zh-CN" altLang="en-US" sz="11500" b="1" dirty="0">
              <a:solidFill>
                <a:srgbClr val="FF0000"/>
              </a:solidFill>
              <a:latin typeface="微软雅黑" panose="020B0503020204020204" pitchFamily="34" charset="-122"/>
              <a:ea typeface="微软雅黑" panose="020B0503020204020204" pitchFamily="34" charset="-122"/>
            </a:endParaRPr>
          </a:p>
        </p:txBody>
      </p:sp>
      <p:sp>
        <p:nvSpPr>
          <p:cNvPr id="36" name="矩形 35"/>
          <p:cNvSpPr/>
          <p:nvPr/>
        </p:nvSpPr>
        <p:spPr>
          <a:xfrm>
            <a:off x="2794000" y="2898988"/>
            <a:ext cx="2094230" cy="461665"/>
          </a:xfrm>
          <a:prstGeom prst="rect">
            <a:avLst/>
          </a:prstGeom>
        </p:spPr>
        <p:txBody>
          <a:bodyPr wrap="square">
            <a:spAutoFit/>
          </a:bodyPr>
          <a:lstStyle/>
          <a:p>
            <a:r>
              <a:rPr lang="en-US" altLang="zh-CN" sz="2400" smtClean="0">
                <a:solidFill>
                  <a:srgbClr val="FF0000"/>
                </a:solidFill>
                <a:latin typeface="微软雅黑" panose="020B0503020204020204" pitchFamily="34" charset="-122"/>
                <a:ea typeface="微软雅黑" panose="020B0503020204020204" pitchFamily="34" charset="-122"/>
              </a:rPr>
              <a:t>xi</a:t>
            </a:r>
            <a:r>
              <a:rPr lang="en-US" altLang="zh-CN" sz="2400" b="1">
                <a:solidFill>
                  <a:srgbClr val="FF0000"/>
                </a:solidFill>
                <a:latin typeface="宋体" panose="02010600030101010101" pitchFamily="2" charset="-122"/>
              </a:rPr>
              <a:t>ā</a:t>
            </a:r>
            <a:r>
              <a:rPr lang="en-US" altLang="zh-CN" sz="2400" smtClean="0">
                <a:solidFill>
                  <a:srgbClr val="FF0000"/>
                </a:solidFill>
                <a:latin typeface="微软雅黑" panose="020B0503020204020204" pitchFamily="34" charset="-122"/>
                <a:ea typeface="微软雅黑" panose="020B0503020204020204" pitchFamily="34" charset="-122"/>
              </a:rPr>
              <a:t>n</a:t>
            </a:r>
            <a:r>
              <a:rPr lang="en-US" altLang="zh-CN" sz="2400" b="1"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新鲜</a:t>
            </a:r>
            <a:endParaRPr lang="zh-CN" altLang="en-US" sz="2400" b="1" dirty="0" smtClean="0">
              <a:latin typeface="微软雅黑" panose="020B0503020204020204" pitchFamily="34" charset="-122"/>
              <a:ea typeface="微软雅黑" panose="020B0503020204020204" pitchFamily="34" charset="-122"/>
            </a:endParaRPr>
          </a:p>
        </p:txBody>
      </p:sp>
      <p:sp>
        <p:nvSpPr>
          <p:cNvPr id="16388" name="AutoShape 4" descr="http://img4.imgtn.bdimg.com/it/u=1310101428,132089764&amp;fm=26&amp;gp=0.jpg"/>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lstStyle/>
          <a:p>
            <a:endParaRPr lang="zh-CN" altLang="en-US"/>
          </a:p>
        </p:txBody>
      </p:sp>
      <p:sp>
        <p:nvSpPr>
          <p:cNvPr id="37" name="矩形 36"/>
          <p:cNvSpPr/>
          <p:nvPr/>
        </p:nvSpPr>
        <p:spPr>
          <a:xfrm>
            <a:off x="2717265" y="4258383"/>
            <a:ext cx="1616148" cy="523220"/>
          </a:xfrm>
          <a:prstGeom prst="rect">
            <a:avLst/>
          </a:prstGeom>
        </p:spPr>
        <p:txBody>
          <a:bodyPr wrap="none">
            <a:spAutoFit/>
          </a:bodyPr>
          <a:lstStyle/>
          <a:p>
            <a:pPr algn="l"/>
            <a:r>
              <a:rPr lang="en-US" altLang="zh-CN" sz="2800" b="1" dirty="0" err="1" smtClean="0">
                <a:solidFill>
                  <a:srgbClr val="FF0000"/>
                </a:solidFill>
                <a:latin typeface="宋体" panose="02010600030101010101" pitchFamily="2" charset="-122"/>
                <a:ea typeface="宋体" panose="02010600030101010101" pitchFamily="2" charset="-122"/>
              </a:rPr>
              <a:t>xiǎn</a:t>
            </a:r>
            <a:r>
              <a:rPr lang="en-US" altLang="zh-CN" sz="2400" b="1" dirty="0" smtClean="0">
                <a:solidFill>
                  <a:srgbClr val="FF0000"/>
                </a:solidFill>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困难</a:t>
            </a:r>
            <a:endParaRPr lang="zh-CN" altLang="en-US" sz="2400" b="1" dirty="0" smtClean="0">
              <a:latin typeface="微软雅黑" panose="020B0503020204020204" pitchFamily="34" charset="-122"/>
              <a:ea typeface="微软雅黑" panose="020B0503020204020204" pitchFamily="34" charset="-122"/>
            </a:endParaRPr>
          </a:p>
        </p:txBody>
      </p:sp>
      <p:sp>
        <p:nvSpPr>
          <p:cNvPr id="38" name="TextBox 37"/>
          <p:cNvSpPr txBox="1"/>
          <p:nvPr/>
        </p:nvSpPr>
        <p:spPr>
          <a:xfrm>
            <a:off x="5371584" y="2377843"/>
            <a:ext cx="3384376" cy="2308324"/>
          </a:xfrm>
          <a:prstGeom prst="rect">
            <a:avLst/>
          </a:prstGeom>
          <a:noFill/>
        </p:spPr>
        <p:txBody>
          <a:bodyPr wrap="square" rtlCol="0">
            <a:spAutoFit/>
          </a:bodyPr>
          <a:lstStyle/>
          <a:p>
            <a:pPr algn="just">
              <a:lnSpc>
                <a:spcPct val="150000"/>
              </a:lnSpc>
            </a:pPr>
            <a:r>
              <a:rPr lang="zh-CN" altLang="en-US" sz="2400" b="1" dirty="0" smtClean="0">
                <a:latin typeface="黑体" panose="02010609060101010101" charset="-122"/>
                <a:ea typeface="黑体" panose="02010609060101010101" charset="-122"/>
              </a:rPr>
              <a:t>例：苹果里隐藏着五角星，向来鲜（</a:t>
            </a:r>
            <a:r>
              <a:rPr lang="en-US" altLang="zh-CN" sz="2800" b="1" dirty="0" smtClean="0">
                <a:solidFill>
                  <a:srgbClr val="FF0000"/>
                </a:solidFill>
                <a:latin typeface="黑体" panose="02010609060101010101" charset="-122"/>
                <a:ea typeface="黑体" panose="02010609060101010101" charset="-122"/>
              </a:rPr>
              <a:t>xiǎ</a:t>
            </a:r>
            <a:r>
              <a:rPr lang="en-US" altLang="zh-CN" sz="2800" dirty="0" smtClean="0">
                <a:solidFill>
                  <a:srgbClr val="FF0000"/>
                </a:solidFill>
                <a:latin typeface="微软雅黑" panose="020B0503020204020204" pitchFamily="34" charset="-122"/>
                <a:ea typeface="微软雅黑" panose="020B0503020204020204" pitchFamily="34" charset="-122"/>
                <a:sym typeface="+mn-ea"/>
              </a:rPr>
              <a:t>n</a:t>
            </a:r>
            <a:r>
              <a:rPr lang="zh-CN" altLang="en-US" sz="2400" b="1" dirty="0" smtClean="0">
                <a:latin typeface="微软雅黑" panose="020B0503020204020204" pitchFamily="34" charset="-122"/>
                <a:ea typeface="微软雅黑" panose="020B0503020204020204" pitchFamily="34" charset="-122"/>
                <a:sym typeface="+mn-ea"/>
              </a:rPr>
              <a:t>）</a:t>
            </a:r>
            <a:r>
              <a:rPr lang="zh-CN" altLang="en-US" sz="2000" b="1" dirty="0" smtClean="0">
                <a:latin typeface="微软雅黑" panose="020B0503020204020204" pitchFamily="34" charset="-122"/>
                <a:ea typeface="微软雅黑" panose="020B0503020204020204" pitchFamily="34" charset="-122"/>
                <a:sym typeface="+mn-ea"/>
              </a:rPr>
              <a:t>为人知，让人听了很新鲜（</a:t>
            </a:r>
            <a:r>
              <a:rPr lang="en-US" altLang="zh-CN" sz="2000" b="1" dirty="0" smtClean="0">
                <a:solidFill>
                  <a:srgbClr val="FF0000"/>
                </a:solidFill>
                <a:latin typeface="微软雅黑" panose="020B0503020204020204" pitchFamily="34" charset="-122"/>
                <a:ea typeface="微软雅黑" panose="020B0503020204020204" pitchFamily="34" charset="-122"/>
                <a:sym typeface="+mn-ea"/>
              </a:rPr>
              <a:t>xi</a:t>
            </a:r>
            <a:r>
              <a:rPr lang="en-US" altLang="zh-CN" sz="2400" b="1" dirty="0" err="1" smtClean="0">
                <a:solidFill>
                  <a:srgbClr val="FF0000"/>
                </a:solidFill>
                <a:latin typeface="宋体" panose="02010600030101010101" pitchFamily="2" charset="-122"/>
                <a:ea typeface="宋体" panose="02010600030101010101" pitchFamily="2" charset="-122"/>
                <a:sym typeface="+mn-ea"/>
              </a:rPr>
              <a:t>ān</a:t>
            </a:r>
            <a:r>
              <a:rPr lang="zh-CN" altLang="en-US" sz="2000" b="1" dirty="0" smtClean="0">
                <a:latin typeface="微软雅黑" panose="020B0503020204020204" pitchFamily="34" charset="-122"/>
                <a:ea typeface="微软雅黑" panose="020B0503020204020204" pitchFamily="34" charset="-122"/>
                <a:sym typeface="+mn-ea"/>
              </a:rPr>
              <a:t>）</a:t>
            </a:r>
            <a:endParaRPr lang="zh-CN" altLang="en-US" sz="2000" b="1" dirty="0" smtClean="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PT上课课件\框4.png"/>
          <p:cNvPicPr>
            <a:picLocks noChangeAspect="1" noChangeArrowheads="1"/>
          </p:cNvPicPr>
          <p:nvPr/>
        </p:nvPicPr>
        <p:blipFill>
          <a:blip r:embed="rId1" cstate="email"/>
          <a:srcRect/>
          <a:stretch>
            <a:fillRect/>
          </a:stretch>
        </p:blipFill>
        <p:spPr bwMode="auto">
          <a:xfrm>
            <a:off x="3043332" y="279307"/>
            <a:ext cx="3024336" cy="1248139"/>
          </a:xfrm>
          <a:prstGeom prst="rect">
            <a:avLst/>
          </a:prstGeom>
          <a:noFill/>
        </p:spPr>
      </p:pic>
      <p:pic>
        <p:nvPicPr>
          <p:cNvPr id="3" name="Picture 3" descr="F:\PPT上课课件\荡秋千.png"/>
          <p:cNvPicPr>
            <a:picLocks noChangeAspect="1" noChangeArrowheads="1"/>
          </p:cNvPicPr>
          <p:nvPr/>
        </p:nvPicPr>
        <p:blipFill>
          <a:blip r:embed="rId2" cstate="email"/>
          <a:srcRect/>
          <a:stretch>
            <a:fillRect/>
          </a:stretch>
        </p:blipFill>
        <p:spPr bwMode="auto">
          <a:xfrm>
            <a:off x="4843532" y="-200747"/>
            <a:ext cx="1347614" cy="1536171"/>
          </a:xfrm>
          <a:prstGeom prst="rect">
            <a:avLst/>
          </a:prstGeom>
          <a:noFill/>
        </p:spPr>
      </p:pic>
      <p:sp>
        <p:nvSpPr>
          <p:cNvPr id="4" name="矩形 3"/>
          <p:cNvSpPr/>
          <p:nvPr/>
        </p:nvSpPr>
        <p:spPr>
          <a:xfrm>
            <a:off x="3563888" y="645366"/>
            <a:ext cx="1415772"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词语解释</a:t>
            </a:r>
            <a:endParaRPr lang="zh-CN" altLang="en-US" sz="2400" b="1" dirty="0">
              <a:latin typeface="微软雅黑" panose="020B0503020204020204" pitchFamily="34" charset="-122"/>
              <a:ea typeface="微软雅黑" panose="020B0503020204020204" pitchFamily="34" charset="-122"/>
            </a:endParaRPr>
          </a:p>
        </p:txBody>
      </p:sp>
      <p:sp>
        <p:nvSpPr>
          <p:cNvPr id="11" name="矩形 10"/>
          <p:cNvSpPr/>
          <p:nvPr/>
        </p:nvSpPr>
        <p:spPr>
          <a:xfrm>
            <a:off x="1044000" y="1527309"/>
            <a:ext cx="2170787" cy="430887"/>
          </a:xfrm>
          <a:prstGeom prst="rect">
            <a:avLst/>
          </a:prstGeom>
        </p:spPr>
        <p:txBody>
          <a:bodyPr wrap="none">
            <a:spAutoFit/>
          </a:bodyPr>
          <a:lstStyle/>
          <a:p>
            <a:pPr algn="ctr"/>
            <a:r>
              <a:rPr lang="zh-CN" altLang="en-US" sz="2200" b="1" dirty="0">
                <a:latin typeface="楷体" panose="02010609060101010101" pitchFamily="49" charset="-122"/>
                <a:ea typeface="楷体" panose="02010609060101010101" pitchFamily="49" charset="-122"/>
              </a:rPr>
              <a:t>骑马奔跑；奔驰</a:t>
            </a:r>
            <a:endParaRPr lang="zh-CN" altLang="en-US" sz="2200" b="1" dirty="0">
              <a:latin typeface="楷体" panose="02010609060101010101" pitchFamily="49" charset="-122"/>
              <a:ea typeface="楷体" panose="02010609060101010101" pitchFamily="49" charset="-122"/>
            </a:endParaRPr>
          </a:p>
        </p:txBody>
      </p:sp>
      <p:sp>
        <p:nvSpPr>
          <p:cNvPr id="19" name="矩形 18"/>
          <p:cNvSpPr/>
          <p:nvPr/>
        </p:nvSpPr>
        <p:spPr>
          <a:xfrm>
            <a:off x="312421" y="1399540"/>
            <a:ext cx="1649095" cy="1011046"/>
          </a:xfrm>
          <a:prstGeom prst="rect">
            <a:avLst/>
          </a:prstGeom>
        </p:spPr>
        <p:txBody>
          <a:bodyPr wrap="square">
            <a:spAutoFit/>
          </a:bodyPr>
          <a:lstStyle/>
          <a:p>
            <a:pPr algn="l">
              <a:lnSpc>
                <a:spcPct val="150000"/>
              </a:lnSpc>
            </a:pPr>
            <a:r>
              <a:rPr lang="zh-CN" altLang="en-US" sz="2000" b="1" dirty="0" smtClean="0">
                <a:solidFill>
                  <a:srgbClr val="FF0000"/>
                </a:solidFill>
                <a:latin typeface="微软雅黑" panose="020B0503020204020204" pitchFamily="34" charset="-122"/>
                <a:ea typeface="微软雅黑" panose="020B0503020204020204" pitchFamily="34" charset="-122"/>
              </a:rPr>
              <a:t>驰骋</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gn="l">
              <a:lnSpc>
                <a:spcPct val="165000"/>
              </a:lnSpc>
            </a:pPr>
            <a:endParaRPr lang="en-US" altLang="zh-CN" b="1" dirty="0" smtClean="0">
              <a:latin typeface="微软雅黑" panose="020B0503020204020204" pitchFamily="34" charset="-122"/>
              <a:ea typeface="微软雅黑" panose="020B0503020204020204" pitchFamily="34" charset="-122"/>
            </a:endParaRPr>
          </a:p>
        </p:txBody>
      </p:sp>
      <p:sp>
        <p:nvSpPr>
          <p:cNvPr id="5" name="矩形 4"/>
          <p:cNvSpPr/>
          <p:nvPr/>
        </p:nvSpPr>
        <p:spPr>
          <a:xfrm>
            <a:off x="311969" y="2025784"/>
            <a:ext cx="936104" cy="1011046"/>
          </a:xfrm>
          <a:prstGeom prst="rect">
            <a:avLst/>
          </a:prstGeom>
        </p:spPr>
        <p:txBody>
          <a:bodyPr wrap="square">
            <a:spAutoFit/>
          </a:bodyPr>
          <a:lstStyle/>
          <a:p>
            <a:pPr algn="l">
              <a:lnSpc>
                <a:spcPct val="150000"/>
              </a:lnSpc>
            </a:pPr>
            <a:r>
              <a:rPr lang="zh-CN" altLang="en-US" sz="2000" b="1" dirty="0" smtClean="0">
                <a:solidFill>
                  <a:srgbClr val="FF0000"/>
                </a:solidFill>
                <a:latin typeface="微软雅黑" panose="020B0503020204020204" pitchFamily="34" charset="-122"/>
                <a:ea typeface="微软雅黑" panose="020B0503020204020204" pitchFamily="34" charset="-122"/>
              </a:rPr>
              <a:t>尴尬</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gn="l">
              <a:lnSpc>
                <a:spcPct val="165000"/>
              </a:lnSpc>
            </a:pP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972001" y="2213955"/>
            <a:ext cx="2738250" cy="430887"/>
          </a:xfrm>
          <a:prstGeom prst="rect">
            <a:avLst/>
          </a:prstGeom>
        </p:spPr>
        <p:txBody>
          <a:bodyPr wrap="none">
            <a:spAutoFit/>
          </a:bodyPr>
          <a:lstStyle/>
          <a:p>
            <a:pPr indent="0" algn="ctr">
              <a:buNone/>
            </a:pPr>
            <a:r>
              <a:rPr lang="zh-CN" altLang="en-US" sz="2200" b="1" dirty="0" smtClean="0">
                <a:latin typeface="楷体" panose="02010609060101010101" pitchFamily="49" charset="-122"/>
                <a:ea typeface="楷体" panose="02010609060101010101" pitchFamily="49" charset="-122"/>
              </a:rPr>
              <a:t>处境困难，不好处理</a:t>
            </a:r>
            <a:endParaRPr lang="zh-CN" altLang="en-US" sz="2200" b="1" dirty="0" smtClean="0">
              <a:latin typeface="楷体" panose="02010609060101010101" pitchFamily="49" charset="-122"/>
              <a:ea typeface="楷体" panose="02010609060101010101" pitchFamily="49" charset="-122"/>
            </a:endParaRPr>
          </a:p>
        </p:txBody>
      </p:sp>
      <p:sp>
        <p:nvSpPr>
          <p:cNvPr id="7" name="矩形 6"/>
          <p:cNvSpPr/>
          <p:nvPr/>
        </p:nvSpPr>
        <p:spPr>
          <a:xfrm>
            <a:off x="311969" y="2661631"/>
            <a:ext cx="936104" cy="1011046"/>
          </a:xfrm>
          <a:prstGeom prst="rect">
            <a:avLst/>
          </a:prstGeom>
        </p:spPr>
        <p:txBody>
          <a:bodyPr wrap="square">
            <a:spAutoFit/>
          </a:bodyPr>
          <a:lstStyle/>
          <a:p>
            <a:pPr algn="l">
              <a:lnSpc>
                <a:spcPct val="150000"/>
              </a:lnSpc>
            </a:pPr>
            <a:r>
              <a:rPr lang="zh-CN" altLang="en-US" sz="2000" b="1" dirty="0" smtClean="0">
                <a:solidFill>
                  <a:srgbClr val="FF0000"/>
                </a:solidFill>
                <a:latin typeface="微软雅黑" panose="020B0503020204020204" pitchFamily="34" charset="-122"/>
                <a:ea typeface="微软雅黑" panose="020B0503020204020204" pitchFamily="34" charset="-122"/>
              </a:rPr>
              <a:t>彻底</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gn="l">
              <a:lnSpc>
                <a:spcPct val="165000"/>
              </a:lnSpc>
            </a:pPr>
            <a:endParaRPr lang="en-US" altLang="zh-CN" b="1" dirty="0" smtClean="0">
              <a:latin typeface="微软雅黑" panose="020B0503020204020204" pitchFamily="34" charset="-122"/>
              <a:ea typeface="微软雅黑" panose="020B0503020204020204" pitchFamily="34" charset="-122"/>
            </a:endParaRPr>
          </a:p>
        </p:txBody>
      </p:sp>
      <p:sp>
        <p:nvSpPr>
          <p:cNvPr id="8" name="矩形 7"/>
          <p:cNvSpPr/>
          <p:nvPr/>
        </p:nvSpPr>
        <p:spPr>
          <a:xfrm>
            <a:off x="972000" y="2840489"/>
            <a:ext cx="2170787" cy="430887"/>
          </a:xfrm>
          <a:prstGeom prst="rect">
            <a:avLst/>
          </a:prstGeom>
        </p:spPr>
        <p:txBody>
          <a:bodyPr wrap="none">
            <a:spAutoFit/>
          </a:bodyPr>
          <a:lstStyle/>
          <a:p>
            <a:pPr indent="0" algn="ctr">
              <a:buNone/>
            </a:pPr>
            <a:r>
              <a:rPr lang="zh-CN" altLang="en-US" sz="2200" b="1" dirty="0" smtClean="0">
                <a:latin typeface="楷体" panose="02010609060101010101" pitchFamily="49" charset="-122"/>
                <a:ea typeface="楷体" panose="02010609060101010101" pitchFamily="49" charset="-122"/>
              </a:rPr>
              <a:t>全面的，充分的</a:t>
            </a:r>
            <a:endParaRPr lang="zh-CN" altLang="en-US" sz="2200" b="1" dirty="0" smtClean="0">
              <a:latin typeface="楷体" panose="02010609060101010101" pitchFamily="49" charset="-122"/>
              <a:ea typeface="楷体" panose="02010609060101010101" pitchFamily="49" charset="-122"/>
            </a:endParaRPr>
          </a:p>
        </p:txBody>
      </p:sp>
      <p:sp>
        <p:nvSpPr>
          <p:cNvPr id="10" name="矩形 9"/>
          <p:cNvSpPr/>
          <p:nvPr/>
        </p:nvSpPr>
        <p:spPr>
          <a:xfrm>
            <a:off x="311969" y="3310177"/>
            <a:ext cx="936104" cy="1011046"/>
          </a:xfrm>
          <a:prstGeom prst="rect">
            <a:avLst/>
          </a:prstGeom>
        </p:spPr>
        <p:txBody>
          <a:bodyPr wrap="square">
            <a:spAutoFit/>
          </a:bodyPr>
          <a:lstStyle/>
          <a:p>
            <a:pPr algn="l">
              <a:lnSpc>
                <a:spcPct val="150000"/>
              </a:lnSpc>
            </a:pPr>
            <a:r>
              <a:rPr lang="zh-CN" altLang="en-US" b="1" dirty="0" smtClean="0">
                <a:solidFill>
                  <a:srgbClr val="FF0000"/>
                </a:solidFill>
                <a:latin typeface="微软雅黑" panose="020B0503020204020204" pitchFamily="34" charset="-122"/>
                <a:ea typeface="微软雅黑" panose="020B0503020204020204" pitchFamily="34" charset="-122"/>
              </a:rPr>
              <a:t>虚</a:t>
            </a:r>
            <a:r>
              <a:rPr lang="zh-CN" altLang="en-US" sz="2000" b="1" dirty="0" smtClean="0">
                <a:solidFill>
                  <a:srgbClr val="FF0000"/>
                </a:solidFill>
                <a:latin typeface="微软雅黑" panose="020B0503020204020204" pitchFamily="34" charset="-122"/>
                <a:ea typeface="微软雅黑" panose="020B0503020204020204" pitchFamily="34" charset="-122"/>
              </a:rPr>
              <a:t>拟</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gn="l">
              <a:lnSpc>
                <a:spcPct val="165000"/>
              </a:lnSpc>
            </a:pP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312420" y="4103793"/>
            <a:ext cx="1878330" cy="1011046"/>
          </a:xfrm>
          <a:prstGeom prst="rect">
            <a:avLst/>
          </a:prstGeom>
        </p:spPr>
        <p:txBody>
          <a:bodyPr wrap="square">
            <a:spAutoFit/>
          </a:bodyPr>
          <a:lstStyle/>
          <a:p>
            <a:pPr algn="l">
              <a:lnSpc>
                <a:spcPct val="150000"/>
              </a:lnSpc>
            </a:pPr>
            <a:r>
              <a:rPr lang="zh-CN" altLang="en-US" sz="2000" b="1" dirty="0" smtClean="0">
                <a:solidFill>
                  <a:srgbClr val="FF0000"/>
                </a:solidFill>
                <a:latin typeface="微软雅黑" panose="020B0503020204020204" pitchFamily="34" charset="-122"/>
                <a:ea typeface="微软雅黑" panose="020B0503020204020204" pitchFamily="34" charset="-122"/>
              </a:rPr>
              <a:t>无穷无尽</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gn="l">
              <a:lnSpc>
                <a:spcPct val="165000"/>
              </a:lnSpc>
            </a:pP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311785" y="4848013"/>
            <a:ext cx="1878965" cy="1011046"/>
          </a:xfrm>
          <a:prstGeom prst="rect">
            <a:avLst/>
          </a:prstGeom>
        </p:spPr>
        <p:txBody>
          <a:bodyPr wrap="square">
            <a:spAutoFit/>
          </a:bodyPr>
          <a:lstStyle/>
          <a:p>
            <a:pPr algn="l">
              <a:lnSpc>
                <a:spcPct val="150000"/>
              </a:lnSpc>
            </a:pPr>
            <a:r>
              <a:rPr lang="zh-CN" altLang="en-US" sz="2000" b="1" dirty="0" smtClean="0">
                <a:solidFill>
                  <a:srgbClr val="FF0000"/>
                </a:solidFill>
                <a:latin typeface="微软雅黑" panose="020B0503020204020204" pitchFamily="34" charset="-122"/>
                <a:ea typeface="微软雅黑" panose="020B0503020204020204" pitchFamily="34" charset="-122"/>
              </a:rPr>
              <a:t>约定俗成</a:t>
            </a:r>
            <a:r>
              <a:rPr lang="zh-CN" altLang="en-US" b="1" dirty="0" smtClean="0">
                <a:solidFill>
                  <a:srgbClr val="FF0000"/>
                </a:solidFill>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gn="l">
              <a:lnSpc>
                <a:spcPct val="165000"/>
              </a:lnSpc>
            </a:pPr>
            <a:endParaRPr lang="en-US" altLang="zh-CN" b="1" dirty="0" smtClean="0">
              <a:latin typeface="微软雅黑" panose="020B0503020204020204" pitchFamily="34" charset="-122"/>
              <a:ea typeface="微软雅黑" panose="020B0503020204020204" pitchFamily="34" charset="-122"/>
            </a:endParaRPr>
          </a:p>
        </p:txBody>
      </p:sp>
      <p:sp>
        <p:nvSpPr>
          <p:cNvPr id="15" name="矩形 14"/>
          <p:cNvSpPr/>
          <p:nvPr/>
        </p:nvSpPr>
        <p:spPr>
          <a:xfrm>
            <a:off x="919094" y="3429001"/>
            <a:ext cx="4156907" cy="430887"/>
          </a:xfrm>
          <a:prstGeom prst="rect">
            <a:avLst/>
          </a:prstGeom>
        </p:spPr>
        <p:txBody>
          <a:bodyPr wrap="none">
            <a:spAutoFit/>
          </a:bodyPr>
          <a:lstStyle/>
          <a:p>
            <a:pPr indent="0" algn="ctr">
              <a:buNone/>
            </a:pPr>
            <a:r>
              <a:rPr lang="zh-CN" altLang="en-US" sz="2200" b="1" dirty="0" smtClean="0">
                <a:latin typeface="楷体" panose="02010609060101010101" pitchFamily="49" charset="-122"/>
                <a:ea typeface="楷体" panose="02010609060101010101" pitchFamily="49" charset="-122"/>
              </a:rPr>
              <a:t>不符合或者是不一定符合的事实</a:t>
            </a:r>
            <a:endParaRPr lang="zh-CN" altLang="en-US" sz="2200" b="1" dirty="0" smtClean="0">
              <a:latin typeface="楷体" panose="02010609060101010101" pitchFamily="49" charset="-122"/>
              <a:ea typeface="楷体" panose="02010609060101010101" pitchFamily="49" charset="-122"/>
            </a:endParaRPr>
          </a:p>
        </p:txBody>
      </p:sp>
      <p:sp>
        <p:nvSpPr>
          <p:cNvPr id="16" name="矩形 15"/>
          <p:cNvSpPr/>
          <p:nvPr/>
        </p:nvSpPr>
        <p:spPr>
          <a:xfrm>
            <a:off x="1404001" y="4197001"/>
            <a:ext cx="2738250" cy="430887"/>
          </a:xfrm>
          <a:prstGeom prst="rect">
            <a:avLst/>
          </a:prstGeom>
        </p:spPr>
        <p:txBody>
          <a:bodyPr wrap="none">
            <a:spAutoFit/>
          </a:bodyPr>
          <a:lstStyle/>
          <a:p>
            <a:pPr indent="0" algn="ctr">
              <a:buNone/>
            </a:pPr>
            <a:r>
              <a:rPr lang="zh-CN" altLang="en-US" sz="2200" b="1" dirty="0" smtClean="0">
                <a:latin typeface="楷体" panose="02010609060101010101" pitchFamily="49" charset="-122"/>
                <a:ea typeface="楷体" panose="02010609060101010101" pitchFamily="49" charset="-122"/>
              </a:rPr>
              <a:t>没有止境，没有限度</a:t>
            </a:r>
            <a:endParaRPr lang="zh-CN" altLang="en-US" sz="2200" b="1" dirty="0" smtClean="0">
              <a:latin typeface="楷体" panose="02010609060101010101" pitchFamily="49" charset="-122"/>
              <a:ea typeface="楷体" panose="02010609060101010101" pitchFamily="49" charset="-122"/>
            </a:endParaRPr>
          </a:p>
        </p:txBody>
      </p:sp>
      <p:sp>
        <p:nvSpPr>
          <p:cNvPr id="17" name="矩形 16"/>
          <p:cNvSpPr/>
          <p:nvPr/>
        </p:nvSpPr>
        <p:spPr>
          <a:xfrm>
            <a:off x="1404001" y="4965001"/>
            <a:ext cx="7111995" cy="769441"/>
          </a:xfrm>
          <a:prstGeom prst="rect">
            <a:avLst/>
          </a:prstGeom>
        </p:spPr>
        <p:txBody>
          <a:bodyPr wrap="square">
            <a:spAutoFit/>
          </a:bodyPr>
          <a:lstStyle/>
          <a:p>
            <a:pPr indent="0">
              <a:buNone/>
            </a:pPr>
            <a:r>
              <a:rPr lang="zh-CN" altLang="en-US" sz="2200" b="1" dirty="0">
                <a:latin typeface="楷体" panose="02010609060101010101" pitchFamily="49" charset="-122"/>
                <a:ea typeface="楷体" panose="02010609060101010101" pitchFamily="49" charset="-122"/>
              </a:rPr>
              <a:t>指某种事物的名称或社会习惯是由人们经过长期实践而认定或形成的</a:t>
            </a:r>
            <a:endParaRPr lang="zh-CN" altLang="en-US" sz="22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8"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PPT上课课件\框4.png"/>
          <p:cNvPicPr>
            <a:picLocks noChangeAspect="1" noChangeArrowheads="1"/>
          </p:cNvPicPr>
          <p:nvPr/>
        </p:nvPicPr>
        <p:blipFill>
          <a:blip r:embed="rId1" cstate="email"/>
          <a:srcRect/>
          <a:stretch>
            <a:fillRect/>
          </a:stretch>
        </p:blipFill>
        <p:spPr bwMode="auto">
          <a:xfrm>
            <a:off x="3043332" y="470653"/>
            <a:ext cx="3024336" cy="1248139"/>
          </a:xfrm>
          <a:prstGeom prst="rect">
            <a:avLst/>
          </a:prstGeom>
          <a:noFill/>
        </p:spPr>
      </p:pic>
      <p:pic>
        <p:nvPicPr>
          <p:cNvPr id="3" name="Picture 3" descr="F:\PPT上课课件\荡秋千.png"/>
          <p:cNvPicPr>
            <a:picLocks noChangeAspect="1" noChangeArrowheads="1"/>
          </p:cNvPicPr>
          <p:nvPr/>
        </p:nvPicPr>
        <p:blipFill>
          <a:blip r:embed="rId2" cstate="email"/>
          <a:srcRect/>
          <a:stretch>
            <a:fillRect/>
          </a:stretch>
        </p:blipFill>
        <p:spPr bwMode="auto">
          <a:xfrm>
            <a:off x="4843532" y="-9400"/>
            <a:ext cx="1347614" cy="1536171"/>
          </a:xfrm>
          <a:prstGeom prst="rect">
            <a:avLst/>
          </a:prstGeom>
          <a:noFill/>
        </p:spPr>
      </p:pic>
      <p:sp>
        <p:nvSpPr>
          <p:cNvPr id="4" name="矩形 3"/>
          <p:cNvSpPr/>
          <p:nvPr/>
        </p:nvSpPr>
        <p:spPr>
          <a:xfrm>
            <a:off x="3419873" y="836713"/>
            <a:ext cx="1723549"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词语对对碰</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460077" y="2276872"/>
          <a:ext cx="3480048" cy="3360373"/>
        </p:xfrm>
        <a:graphic>
          <a:graphicData uri="http://schemas.openxmlformats.org/drawingml/2006/table">
            <a:tbl>
              <a:tblPr firstRow="1" bandRow="1">
                <a:tableStyleId>{5940675A-B579-460E-94D1-54222C63F5DA}</a:tableStyleId>
              </a:tblPr>
              <a:tblGrid>
                <a:gridCol w="3480048"/>
              </a:tblGrid>
              <a:tr h="3360373">
                <a:tc>
                  <a:txBody>
                    <a:bodyPr/>
                    <a:lstStyle/>
                    <a:p>
                      <a:endParaRPr lang="zh-CN" altLang="en-US" sz="1800" dirty="0"/>
                    </a:p>
                  </a:txBody>
                  <a:tcPr marT="60960" marB="60960"/>
                </a:tc>
              </a:tr>
            </a:tbl>
          </a:graphicData>
        </a:graphic>
      </p:graphicFrame>
      <p:graphicFrame>
        <p:nvGraphicFramePr>
          <p:cNvPr id="7" name="表格 6"/>
          <p:cNvGraphicFramePr>
            <a:graphicFrameLocks noGrp="1"/>
          </p:cNvGraphicFramePr>
          <p:nvPr/>
        </p:nvGraphicFramePr>
        <p:xfrm>
          <a:off x="5076056" y="2276872"/>
          <a:ext cx="3480048" cy="3360373"/>
        </p:xfrm>
        <a:graphic>
          <a:graphicData uri="http://schemas.openxmlformats.org/drawingml/2006/table">
            <a:tbl>
              <a:tblPr firstRow="1" bandRow="1">
                <a:tableStyleId>{5940675A-B579-460E-94D1-54222C63F5DA}</a:tableStyleId>
              </a:tblPr>
              <a:tblGrid>
                <a:gridCol w="3480048"/>
              </a:tblGrid>
              <a:tr h="3360373">
                <a:tc>
                  <a:txBody>
                    <a:bodyPr/>
                    <a:lstStyle/>
                    <a:p>
                      <a:endParaRPr lang="zh-CN" altLang="en-US" sz="1800" dirty="0"/>
                    </a:p>
                  </a:txBody>
                  <a:tcPr marT="60960" marB="60960"/>
                </a:tc>
              </a:tr>
            </a:tbl>
          </a:graphicData>
        </a:graphic>
      </p:graphicFrame>
      <p:sp>
        <p:nvSpPr>
          <p:cNvPr id="9" name="矩形 8"/>
          <p:cNvSpPr/>
          <p:nvPr/>
        </p:nvSpPr>
        <p:spPr>
          <a:xfrm>
            <a:off x="1599139" y="2552515"/>
            <a:ext cx="877163" cy="369332"/>
          </a:xfrm>
          <a:prstGeom prst="rect">
            <a:avLst/>
          </a:prstGeom>
        </p:spPr>
        <p:txBody>
          <a:bodyPr wrap="none">
            <a:spAutoFit/>
          </a:bodyPr>
          <a:lstStyle/>
          <a:p>
            <a:pPr algn="just"/>
            <a:r>
              <a:rPr lang="zh-CN" altLang="en-US" b="1" dirty="0" smtClean="0">
                <a:solidFill>
                  <a:srgbClr val="FF0000"/>
                </a:solidFill>
                <a:latin typeface="微软雅黑" panose="020B0503020204020204" pitchFamily="34" charset="-122"/>
                <a:ea typeface="微软雅黑" panose="020B0503020204020204" pitchFamily="34" charset="-122"/>
              </a:rPr>
              <a:t>近义词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6516217" y="2372883"/>
            <a:ext cx="877163" cy="369332"/>
          </a:xfrm>
          <a:prstGeom prst="rect">
            <a:avLst/>
          </a:prstGeom>
        </p:spPr>
        <p:txBody>
          <a:bodyPr wrap="none">
            <a:spAutoFit/>
          </a:bodyPr>
          <a:lstStyle/>
          <a:p>
            <a:pPr algn="just"/>
            <a:r>
              <a:rPr lang="zh-CN" altLang="en-US" b="1" dirty="0" smtClean="0">
                <a:solidFill>
                  <a:srgbClr val="FF0000"/>
                </a:solidFill>
                <a:latin typeface="微软雅黑" panose="020B0503020204020204" pitchFamily="34" charset="-122"/>
                <a:ea typeface="微软雅黑" panose="020B0503020204020204" pitchFamily="34" charset="-122"/>
              </a:rPr>
              <a:t>反义词</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395537" y="3051923"/>
            <a:ext cx="3592933" cy="1938992"/>
          </a:xfrm>
          <a:prstGeom prst="rect">
            <a:avLst/>
          </a:prstGeom>
        </p:spPr>
        <p:txBody>
          <a:bodyPr wrap="square">
            <a:spAutoFit/>
          </a:bodyPr>
          <a:lstStyle/>
          <a:p>
            <a:pPr algn="ctr">
              <a:lnSpc>
                <a:spcPct val="200000"/>
              </a:lnSpc>
            </a:pPr>
            <a:r>
              <a:rPr lang="zh-CN" altLang="en-US" sz="2000" b="1" dirty="0" smtClean="0">
                <a:latin typeface="黑体" panose="02010609060101010101" charset="-122"/>
                <a:ea typeface="黑体" panose="02010609060101010101" charset="-122"/>
              </a:rPr>
              <a:t>继承</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传承  尴尬</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难堪</a:t>
            </a:r>
            <a:endParaRPr lang="en-US" altLang="zh-CN" sz="2000" b="1" dirty="0" smtClean="0">
              <a:latin typeface="黑体" panose="02010609060101010101" charset="-122"/>
              <a:ea typeface="黑体" panose="02010609060101010101" charset="-122"/>
            </a:endParaRPr>
          </a:p>
          <a:p>
            <a:pPr algn="ctr">
              <a:lnSpc>
                <a:spcPct val="200000"/>
              </a:lnSpc>
            </a:pPr>
            <a:r>
              <a:rPr lang="zh-CN" altLang="en-US" sz="2000" b="1" dirty="0" smtClean="0">
                <a:latin typeface="黑体" panose="02010609060101010101" charset="-122"/>
                <a:ea typeface="黑体" panose="02010609060101010101" charset="-122"/>
              </a:rPr>
              <a:t>装饰</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修饰  奇特</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特殊</a:t>
            </a:r>
            <a:endParaRPr lang="zh-CN" altLang="en-US" sz="2000" b="1" dirty="0" smtClean="0">
              <a:latin typeface="黑体" panose="02010609060101010101" charset="-122"/>
              <a:ea typeface="黑体" panose="02010609060101010101" charset="-122"/>
            </a:endParaRPr>
          </a:p>
          <a:p>
            <a:pPr algn="ctr">
              <a:lnSpc>
                <a:spcPct val="200000"/>
              </a:lnSpc>
            </a:pPr>
            <a:r>
              <a:rPr lang="zh-CN" altLang="en-US" sz="2000" b="1" dirty="0" smtClean="0">
                <a:latin typeface="黑体" panose="02010609060101010101" charset="-122"/>
                <a:ea typeface="黑体" panose="02010609060101010101" charset="-122"/>
              </a:rPr>
              <a:t>唯恐</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害怕  凸显</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彰显</a:t>
            </a:r>
            <a:endParaRPr lang="zh-CN" altLang="en-US" sz="2000" b="1" dirty="0" smtClean="0">
              <a:latin typeface="黑体" panose="02010609060101010101" charset="-122"/>
              <a:ea typeface="黑体" panose="02010609060101010101" charset="-122"/>
            </a:endParaRPr>
          </a:p>
        </p:txBody>
      </p:sp>
      <p:sp>
        <p:nvSpPr>
          <p:cNvPr id="13" name="矩形 12"/>
          <p:cNvSpPr/>
          <p:nvPr/>
        </p:nvSpPr>
        <p:spPr>
          <a:xfrm>
            <a:off x="5011516" y="3054711"/>
            <a:ext cx="3592933" cy="1938992"/>
          </a:xfrm>
          <a:prstGeom prst="rect">
            <a:avLst/>
          </a:prstGeom>
        </p:spPr>
        <p:txBody>
          <a:bodyPr wrap="square">
            <a:spAutoFit/>
          </a:bodyPr>
          <a:lstStyle/>
          <a:p>
            <a:pPr algn="ctr">
              <a:lnSpc>
                <a:spcPct val="200000"/>
              </a:lnSpc>
            </a:pPr>
            <a:r>
              <a:rPr lang="zh-CN" altLang="en-US" sz="2000" b="1" dirty="0" smtClean="0">
                <a:latin typeface="黑体" panose="02010609060101010101" charset="-122"/>
                <a:ea typeface="黑体" panose="02010609060101010101" charset="-122"/>
              </a:rPr>
              <a:t>优美</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丑陋  自由</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拘束</a:t>
            </a:r>
            <a:endParaRPr lang="en-US" altLang="zh-CN" sz="2000" b="1" dirty="0" smtClean="0">
              <a:latin typeface="黑体" panose="02010609060101010101" charset="-122"/>
              <a:ea typeface="黑体" panose="02010609060101010101" charset="-122"/>
            </a:endParaRPr>
          </a:p>
          <a:p>
            <a:pPr algn="ctr">
              <a:lnSpc>
                <a:spcPct val="200000"/>
              </a:lnSpc>
            </a:pPr>
            <a:r>
              <a:rPr lang="zh-CN" altLang="en-US" sz="2000" b="1" dirty="0" smtClean="0">
                <a:latin typeface="黑体" panose="02010609060101010101" charset="-122"/>
                <a:ea typeface="黑体" panose="02010609060101010101" charset="-122"/>
              </a:rPr>
              <a:t>高扬</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低垂  紧张</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放松</a:t>
            </a:r>
            <a:endParaRPr lang="zh-CN" altLang="en-US" sz="2000" b="1" dirty="0" smtClean="0">
              <a:latin typeface="黑体" panose="02010609060101010101" charset="-122"/>
              <a:ea typeface="黑体" panose="02010609060101010101" charset="-122"/>
            </a:endParaRPr>
          </a:p>
          <a:p>
            <a:pPr algn="ctr">
              <a:lnSpc>
                <a:spcPct val="200000"/>
              </a:lnSpc>
            </a:pPr>
            <a:r>
              <a:rPr lang="zh-CN" altLang="en-US" sz="2000" b="1" dirty="0" smtClean="0">
                <a:latin typeface="黑体" panose="02010609060101010101" charset="-122"/>
                <a:ea typeface="黑体" panose="02010609060101010101" charset="-122"/>
              </a:rPr>
              <a:t>戛然而止</a:t>
            </a:r>
            <a:r>
              <a:rPr lang="en-US" altLang="zh-CN" sz="2000" b="1" dirty="0" smtClean="0">
                <a:latin typeface="黑体" panose="02010609060101010101" charset="-122"/>
                <a:ea typeface="黑体" panose="02010609060101010101" charset="-122"/>
              </a:rPr>
              <a:t>——</a:t>
            </a:r>
            <a:r>
              <a:rPr lang="zh-CN" altLang="en-US" sz="2000" b="1" dirty="0" smtClean="0">
                <a:latin typeface="黑体" panose="02010609060101010101" charset="-122"/>
                <a:ea typeface="黑体" panose="02010609060101010101" charset="-122"/>
              </a:rPr>
              <a:t>滔滔不绝</a:t>
            </a:r>
            <a:endParaRPr lang="zh-CN" altLang="en-US" sz="2000" b="1" dirty="0" smtClean="0">
              <a:latin typeface="黑体" panose="02010609060101010101" charset="-122"/>
              <a:ea typeface="黑体" panose="02010609060101010101" charset="-122"/>
            </a:endParaRPr>
          </a:p>
        </p:txBody>
      </p:sp>
      <p:pic>
        <p:nvPicPr>
          <p:cNvPr id="14" name="图片 13"/>
          <p:cNvPicPr>
            <a:picLocks noChangeAspect="1"/>
          </p:cNvPicPr>
          <p:nvPr/>
        </p:nvPicPr>
        <p:blipFill>
          <a:blip r:embed="rId3" cstate="email"/>
          <a:stretch>
            <a:fillRect/>
          </a:stretch>
        </p:blipFill>
        <p:spPr>
          <a:xfrm>
            <a:off x="4041780" y="3140968"/>
            <a:ext cx="962268" cy="1692491"/>
          </a:xfrm>
          <a:prstGeom prst="rect">
            <a:avLst/>
          </a:prstGeom>
          <a:scene3d>
            <a:camera prst="orthographicFront">
              <a:rot lat="0" lon="180000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PPT上课课件\标1.jpg"/>
          <p:cNvPicPr>
            <a:picLocks noChangeAspect="1" noChangeArrowheads="1"/>
          </p:cNvPicPr>
          <p:nvPr/>
        </p:nvPicPr>
        <p:blipFill>
          <a:blip r:embed="rId1" cstate="email"/>
          <a:srcRect/>
          <a:stretch>
            <a:fillRect/>
          </a:stretch>
        </p:blipFill>
        <p:spPr bwMode="auto">
          <a:xfrm>
            <a:off x="107504" y="168565"/>
            <a:ext cx="1872208" cy="834001"/>
          </a:xfrm>
          <a:prstGeom prst="rect">
            <a:avLst/>
          </a:prstGeom>
          <a:noFill/>
        </p:spPr>
      </p:pic>
      <p:sp>
        <p:nvSpPr>
          <p:cNvPr id="7" name="矩形 6"/>
          <p:cNvSpPr/>
          <p:nvPr/>
        </p:nvSpPr>
        <p:spPr>
          <a:xfrm>
            <a:off x="488257" y="356659"/>
            <a:ext cx="1364476" cy="400110"/>
          </a:xfrm>
          <a:prstGeom prst="rect">
            <a:avLst/>
          </a:prstGeom>
        </p:spPr>
        <p:txBody>
          <a:bodyPr wrap="none">
            <a:spAutoFit/>
          </a:bodyPr>
          <a:lstStyle/>
          <a:p>
            <a:pPr algn="ctr"/>
            <a:r>
              <a:rPr lang="zh-CN" altLang="en-US" sz="2000" b="1" spc="300" dirty="0" smtClean="0">
                <a:latin typeface="微软雅黑" panose="020B0503020204020204" pitchFamily="34" charset="-122"/>
                <a:ea typeface="微软雅黑" panose="020B0503020204020204" pitchFamily="34" charset="-122"/>
              </a:rPr>
              <a:t>课前导入</a:t>
            </a:r>
            <a:endParaRPr lang="zh-CN" altLang="en-US" sz="2000" b="1" spc="300" dirty="0">
              <a:latin typeface="微软雅黑" panose="020B0503020204020204" pitchFamily="34" charset="-122"/>
              <a:ea typeface="微软雅黑" panose="020B0503020204020204" pitchFamily="34" charset="-122"/>
            </a:endParaRPr>
          </a:p>
        </p:txBody>
      </p:sp>
      <p:pic>
        <p:nvPicPr>
          <p:cNvPr id="2" name="图片 1" descr="31Y58PIC7Hdj3ieH57fan_PIC2018"/>
          <p:cNvPicPr>
            <a:picLocks noChangeAspect="1"/>
          </p:cNvPicPr>
          <p:nvPr/>
        </p:nvPicPr>
        <p:blipFill>
          <a:blip r:embed="rId2" cstate="email"/>
          <a:stretch>
            <a:fillRect/>
          </a:stretch>
        </p:blipFill>
        <p:spPr>
          <a:xfrm>
            <a:off x="107316" y="1171787"/>
            <a:ext cx="987425" cy="1316567"/>
          </a:xfrm>
          <a:prstGeom prst="rect">
            <a:avLst/>
          </a:prstGeom>
        </p:spPr>
      </p:pic>
      <p:sp>
        <p:nvSpPr>
          <p:cNvPr id="3" name="矩形 2"/>
          <p:cNvSpPr/>
          <p:nvPr/>
        </p:nvSpPr>
        <p:spPr>
          <a:xfrm>
            <a:off x="1004571" y="889847"/>
            <a:ext cx="6876415" cy="1200329"/>
          </a:xfrm>
          <a:prstGeom prst="rect">
            <a:avLst/>
          </a:prstGeom>
        </p:spPr>
        <p:txBody>
          <a:bodyPr wrap="square">
            <a:spAutoFit/>
          </a:bodyPr>
          <a:lstStyle/>
          <a:p>
            <a:pPr>
              <a:lnSpc>
                <a:spcPct val="150000"/>
              </a:lnSpc>
            </a:pPr>
            <a:r>
              <a:rPr lang="zh-CN" altLang="en-US" sz="2400" b="1" dirty="0" smtClean="0">
                <a:solidFill>
                  <a:prstClr val="black"/>
                </a:solidFill>
                <a:latin typeface="黑体" panose="02010609060101010101" charset="-122"/>
                <a:ea typeface="黑体" panose="02010609060101010101" charset="-122"/>
              </a:rPr>
              <a:t>    </a:t>
            </a:r>
            <a:r>
              <a:rPr lang="zh-CN" altLang="en-US" sz="2400" b="1" dirty="0" smtClean="0">
                <a:solidFill>
                  <a:srgbClr val="FF0000"/>
                </a:solidFill>
                <a:latin typeface="黑体" panose="02010609060101010101" charset="-122"/>
                <a:ea typeface="黑体" panose="02010609060101010101" charset="-122"/>
              </a:rPr>
              <a:t>在</a:t>
            </a:r>
            <a:r>
              <a:rPr lang="zh-CN" altLang="en-US" sz="2400" b="1" dirty="0">
                <a:solidFill>
                  <a:srgbClr val="FF0000"/>
                </a:solidFill>
                <a:latin typeface="黑体" panose="02010609060101010101" charset="-122"/>
                <a:ea typeface="黑体" panose="02010609060101010101" charset="-122"/>
              </a:rPr>
              <a:t>课前，大家已经搜集了一些关于京剧的知识，你了解到了哪些？</a:t>
            </a:r>
            <a:endParaRPr lang="zh-CN" altLang="en-US" sz="2400" b="1" dirty="0">
              <a:solidFill>
                <a:srgbClr val="FF0000"/>
              </a:solidFill>
              <a:latin typeface="黑体" panose="02010609060101010101" charset="-122"/>
              <a:ea typeface="黑体" panose="02010609060101010101" charset="-122"/>
            </a:endParaRPr>
          </a:p>
        </p:txBody>
      </p:sp>
      <p:sp>
        <p:nvSpPr>
          <p:cNvPr id="4" name="矩形 3"/>
          <p:cNvSpPr/>
          <p:nvPr/>
        </p:nvSpPr>
        <p:spPr>
          <a:xfrm>
            <a:off x="819150" y="2700020"/>
            <a:ext cx="7112000" cy="1938992"/>
          </a:xfrm>
          <a:prstGeom prst="rect">
            <a:avLst/>
          </a:prstGeom>
          <a:solidFill>
            <a:schemeClr val="accent2"/>
          </a:solidFill>
        </p:spPr>
        <p:txBody>
          <a:bodyPr wrap="square">
            <a:spAutoFit/>
          </a:bodyPr>
          <a:lstStyle/>
          <a:p>
            <a:pPr marL="228600" lvl="0" indent="-228600" defTabSz="913765" fontAlgn="base">
              <a:lnSpc>
                <a:spcPct val="150000"/>
              </a:lnSpc>
              <a:spcBef>
                <a:spcPts val="1000"/>
              </a:spcBef>
              <a:spcAft>
                <a:spcPct val="0"/>
              </a:spcAft>
            </a:pPr>
            <a:r>
              <a:rPr lang="zh-CN" altLang="en-US" b="1" dirty="0" smtClean="0">
                <a:solidFill>
                  <a:prstClr val="black"/>
                </a:solidFill>
                <a:latin typeface="黑体" panose="02010609060101010101" charset="-122"/>
                <a:ea typeface="黑体" panose="02010609060101010101" charset="-122"/>
              </a:rPr>
              <a:t>  </a:t>
            </a:r>
            <a:r>
              <a:rPr lang="zh-CN" altLang="en-US" sz="2000" b="1" dirty="0" smtClean="0">
                <a:solidFill>
                  <a:prstClr val="black"/>
                </a:solidFill>
                <a:latin typeface="黑体" panose="02010609060101010101" charset="-122"/>
                <a:ea typeface="黑体" panose="02010609060101010101" charset="-122"/>
              </a:rPr>
              <a:t>  </a:t>
            </a:r>
            <a:r>
              <a:rPr lang="zh-CN" altLang="en-US" sz="2000" b="1" dirty="0" smtClean="0">
                <a:solidFill>
                  <a:schemeClr val="bg2"/>
                </a:solidFill>
                <a:latin typeface="楷体" panose="02010609060101010101" pitchFamily="49" charset="-122"/>
                <a:ea typeface="楷体" panose="02010609060101010101" pitchFamily="49" charset="-122"/>
              </a:rPr>
              <a:t>京剧</a:t>
            </a:r>
            <a:r>
              <a:rPr lang="zh-CN" altLang="en-US" sz="2000" b="1" dirty="0">
                <a:solidFill>
                  <a:schemeClr val="bg2"/>
                </a:solidFill>
                <a:latin typeface="楷体" panose="02010609060101010101" pitchFamily="49" charset="-122"/>
                <a:ea typeface="楷体" panose="02010609060101010101" pitchFamily="49" charset="-122"/>
              </a:rPr>
              <a:t>是流传全国的一种戏曲。在国外，它往往代表着中国的戏曲艺术，所以又被称为“国剧”。因为京剧的唱腔主要有“二黄”和“西皮”，所以从前人们也叫它“二黄”、“皮黄”</a:t>
            </a:r>
            <a:r>
              <a:rPr lang="zh-CN" altLang="en-US" sz="2000" b="1" dirty="0" smtClean="0">
                <a:solidFill>
                  <a:schemeClr val="bg2"/>
                </a:solidFill>
                <a:latin typeface="楷体" panose="02010609060101010101" pitchFamily="49" charset="-122"/>
                <a:ea typeface="楷体" panose="02010609060101010101" pitchFamily="49" charset="-122"/>
              </a:rPr>
              <a:t>。用胡琴和锣鼓等伴奏，被视为中国国粹。</a:t>
            </a:r>
            <a:endParaRPr lang="zh-CN" altLang="en-US" sz="2000" b="1" dirty="0" smtClean="0">
              <a:solidFill>
                <a:schemeClr val="bg2"/>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角星 7"/>
          <p:cNvSpPr/>
          <p:nvPr/>
        </p:nvSpPr>
        <p:spPr>
          <a:xfrm>
            <a:off x="1031269" y="1485483"/>
            <a:ext cx="329311" cy="517892"/>
          </a:xfrm>
          <a:prstGeom prst="star6">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5" name="流程图: 决策 4"/>
          <p:cNvSpPr/>
          <p:nvPr/>
        </p:nvSpPr>
        <p:spPr>
          <a:xfrm>
            <a:off x="3332122" y="441995"/>
            <a:ext cx="993913" cy="1183863"/>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4400" dirty="0" smtClean="0">
                <a:solidFill>
                  <a:schemeClr val="bg2"/>
                </a:solidFill>
                <a:latin typeface="黑体" panose="02010609060101010101" charset="-122"/>
                <a:ea typeface="黑体" panose="02010609060101010101" charset="-122"/>
              </a:rPr>
              <a:t>想</a:t>
            </a:r>
            <a:endParaRPr lang="zh-CN" altLang="en-US" sz="4400" dirty="0" smtClean="0">
              <a:solidFill>
                <a:schemeClr val="bg2"/>
              </a:solidFill>
              <a:latin typeface="黑体" panose="02010609060101010101" charset="-122"/>
              <a:ea typeface="黑体" panose="02010609060101010101" charset="-122"/>
            </a:endParaRPr>
          </a:p>
        </p:txBody>
      </p:sp>
      <p:sp>
        <p:nvSpPr>
          <p:cNvPr id="14" name="流程图: 决策 13"/>
          <p:cNvSpPr/>
          <p:nvPr/>
        </p:nvSpPr>
        <p:spPr>
          <a:xfrm>
            <a:off x="4326034" y="459665"/>
            <a:ext cx="993913" cy="1183863"/>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4400" b="1" dirty="0" smtClean="0">
                <a:solidFill>
                  <a:schemeClr val="bg2"/>
                </a:solidFill>
                <a:latin typeface="黑体" panose="02010609060101010101" charset="-122"/>
                <a:ea typeface="黑体" panose="02010609060101010101" charset="-122"/>
              </a:rPr>
              <a:t>一</a:t>
            </a:r>
            <a:endParaRPr lang="zh-CN" altLang="en-US" sz="4400" b="1" dirty="0" smtClean="0">
              <a:solidFill>
                <a:schemeClr val="bg2"/>
              </a:solidFill>
              <a:latin typeface="黑体" panose="02010609060101010101" charset="-122"/>
              <a:ea typeface="黑体" panose="02010609060101010101" charset="-122"/>
            </a:endParaRPr>
          </a:p>
        </p:txBody>
      </p:sp>
      <p:sp>
        <p:nvSpPr>
          <p:cNvPr id="15" name="流程图: 决策 14"/>
          <p:cNvSpPr/>
          <p:nvPr/>
        </p:nvSpPr>
        <p:spPr>
          <a:xfrm>
            <a:off x="5286817" y="468499"/>
            <a:ext cx="993913" cy="1183863"/>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sz="4400" b="1" dirty="0" smtClean="0">
                <a:solidFill>
                  <a:schemeClr val="bg2"/>
                </a:solidFill>
                <a:latin typeface="黑体" panose="02010609060101010101" charset="-122"/>
                <a:ea typeface="黑体" panose="02010609060101010101" charset="-122"/>
              </a:rPr>
              <a:t>想</a:t>
            </a:r>
            <a:endParaRPr lang="zh-CN" altLang="en-US" sz="4400" b="1" dirty="0" smtClean="0">
              <a:solidFill>
                <a:schemeClr val="bg2"/>
              </a:solidFill>
              <a:latin typeface="黑体" panose="02010609060101010101" charset="-122"/>
              <a:ea typeface="黑体" panose="02010609060101010101" charset="-122"/>
            </a:endParaRPr>
          </a:p>
        </p:txBody>
      </p:sp>
      <p:sp>
        <p:nvSpPr>
          <p:cNvPr id="6" name="文本框 19"/>
          <p:cNvSpPr txBox="1"/>
          <p:nvPr/>
        </p:nvSpPr>
        <p:spPr>
          <a:xfrm>
            <a:off x="715010" y="1734821"/>
            <a:ext cx="7547610" cy="1605568"/>
          </a:xfrm>
          <a:prstGeom prst="rect">
            <a:avLst/>
          </a:prstGeom>
          <a:noFill/>
          <a:ln>
            <a:solidFill>
              <a:schemeClr val="tx1"/>
            </a:solidFill>
          </a:ln>
        </p:spPr>
        <p:txBody>
          <a:bodyPr wrap="square" rtlCol="0">
            <a:spAutoFit/>
          </a:bodyPr>
          <a:lstStyle/>
          <a:p>
            <a:pPr>
              <a:lnSpc>
                <a:spcPts val="5900"/>
              </a:lnSpc>
            </a:pPr>
            <a:r>
              <a:rPr lang="zh-CN" altLang="en-US" sz="4000" b="1" dirty="0" smtClean="0">
                <a:solidFill>
                  <a:prstClr val="black"/>
                </a:solidFill>
                <a:latin typeface="楷体" panose="02010609060101010101" pitchFamily="49" charset="-122"/>
                <a:ea typeface="楷体" panose="02010609060101010101" pitchFamily="49" charset="-122"/>
                <a:cs typeface="黑体" panose="02010609060101010101" charset="-122"/>
              </a:rPr>
              <a:t>    </a:t>
            </a:r>
            <a:r>
              <a:rPr lang="zh-CN" altLang="en-US" sz="3200" b="1" dirty="0" smtClean="0">
                <a:solidFill>
                  <a:prstClr val="black"/>
                </a:solidFill>
                <a:latin typeface="黑体" panose="02010609060101010101" charset="-122"/>
                <a:ea typeface="黑体" panose="02010609060101010101" charset="-122"/>
                <a:cs typeface="黑体" panose="02010609060101010101" charset="-122"/>
              </a:rPr>
              <a:t>同学们</a:t>
            </a:r>
            <a:r>
              <a:rPr lang="zh-CN" altLang="en-US" sz="3200" b="1" dirty="0">
                <a:solidFill>
                  <a:prstClr val="black"/>
                </a:solidFill>
                <a:latin typeface="黑体" panose="02010609060101010101" charset="-122"/>
                <a:ea typeface="黑体" panose="02010609060101010101" charset="-122"/>
                <a:cs typeface="黑体" panose="02010609060101010101" charset="-122"/>
              </a:rPr>
              <a:t>，请</a:t>
            </a:r>
            <a:r>
              <a:rPr lang="zh-CN" altLang="en-US" sz="3200" b="1">
                <a:solidFill>
                  <a:prstClr val="black"/>
                </a:solidFill>
                <a:latin typeface="黑体" panose="02010609060101010101" charset="-122"/>
                <a:ea typeface="黑体" panose="02010609060101010101" charset="-122"/>
                <a:cs typeface="黑体" panose="02010609060101010101" charset="-122"/>
              </a:rPr>
              <a:t>大家</a:t>
            </a:r>
            <a:r>
              <a:rPr lang="zh-CN" altLang="en-US" sz="3200" b="1" smtClean="0">
                <a:solidFill>
                  <a:prstClr val="black"/>
                </a:solidFill>
                <a:latin typeface="黑体" panose="02010609060101010101" charset="-122"/>
                <a:ea typeface="黑体" panose="02010609060101010101" charset="-122"/>
                <a:cs typeface="黑体" panose="02010609060101010101" charset="-122"/>
              </a:rPr>
              <a:t>认真朗读课文</a:t>
            </a:r>
            <a:r>
              <a:rPr lang="zh-CN" altLang="en-US" sz="3200" b="1" smtClean="0">
                <a:latin typeface="Calibri" panose="020F0502020204030204" charset="0"/>
                <a:ea typeface="黑体" panose="02010609060101010101" charset="-122"/>
              </a:rPr>
              <a:t>，</a:t>
            </a:r>
            <a:r>
              <a:rPr lang="zh-CN" altLang="en-US" sz="3200" b="1" dirty="0">
                <a:latin typeface="Calibri" panose="020F0502020204030204" charset="0"/>
                <a:ea typeface="黑体" panose="02010609060101010101" charset="-122"/>
              </a:rPr>
              <a:t>了解课文</a:t>
            </a:r>
            <a:r>
              <a:rPr lang="zh-CN" altLang="en-US" sz="3200" b="1" dirty="0" smtClean="0">
                <a:latin typeface="Calibri" panose="020F0502020204030204" charset="0"/>
                <a:ea typeface="黑体" panose="02010609060101010101" charset="-122"/>
              </a:rPr>
              <a:t>内容。</a:t>
            </a:r>
            <a:endParaRPr lang="zh-CN" altLang="en-US" sz="3200" b="1" dirty="0">
              <a:solidFill>
                <a:prstClr val="black"/>
              </a:solidFill>
              <a:latin typeface="黑体" panose="02010609060101010101" charset="-122"/>
              <a:ea typeface="黑体" panose="02010609060101010101" charset="-122"/>
              <a:cs typeface="黑体" panose="02010609060101010101" charset="-122"/>
            </a:endParaRPr>
          </a:p>
        </p:txBody>
      </p:sp>
      <p:sp>
        <p:nvSpPr>
          <p:cNvPr id="17" name="六角星 16"/>
          <p:cNvSpPr/>
          <p:nvPr/>
        </p:nvSpPr>
        <p:spPr>
          <a:xfrm>
            <a:off x="1278138" y="1944623"/>
            <a:ext cx="451413" cy="709915"/>
          </a:xfrm>
          <a:prstGeom prst="star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grpSp>
        <p:nvGrpSpPr>
          <p:cNvPr id="9" name="组合 17"/>
          <p:cNvGrpSpPr/>
          <p:nvPr/>
        </p:nvGrpSpPr>
        <p:grpSpPr>
          <a:xfrm>
            <a:off x="314326" y="3948611"/>
            <a:ext cx="8597265" cy="2405380"/>
            <a:chOff x="1173229" y="3863626"/>
            <a:chExt cx="8881284" cy="1803759"/>
          </a:xfrm>
        </p:grpSpPr>
        <p:pic>
          <p:nvPicPr>
            <p:cNvPr id="19" name="图片 18"/>
            <p:cNvPicPr>
              <a:picLocks noChangeAspect="1"/>
            </p:cNvPicPr>
            <p:nvPr/>
          </p:nvPicPr>
          <p:blipFill>
            <a:blip r:embed="rId1" cstate="email"/>
            <a:stretch>
              <a:fillRect/>
            </a:stretch>
          </p:blipFill>
          <p:spPr>
            <a:xfrm>
              <a:off x="1173229" y="3863626"/>
              <a:ext cx="1367058" cy="1803759"/>
            </a:xfrm>
            <a:prstGeom prst="rect">
              <a:avLst/>
            </a:prstGeom>
          </p:spPr>
        </p:pic>
        <p:sp>
          <p:nvSpPr>
            <p:cNvPr id="20" name="文本框 42"/>
            <p:cNvSpPr txBox="1"/>
            <p:nvPr/>
          </p:nvSpPr>
          <p:spPr>
            <a:xfrm>
              <a:off x="2635420" y="4240305"/>
              <a:ext cx="7419093" cy="900109"/>
            </a:xfrm>
            <a:prstGeom prst="rect">
              <a:avLst/>
            </a:prstGeom>
            <a:noFill/>
            <a:ln>
              <a:solidFill>
                <a:schemeClr val="tx1"/>
              </a:solidFill>
            </a:ln>
          </p:spPr>
          <p:txBody>
            <a:bodyPr wrap="square" rtlCol="0">
              <a:spAutoFit/>
            </a:bodyPr>
            <a:lstStyle/>
            <a:p>
              <a:r>
                <a:rPr lang="zh-CN" altLang="en-US" sz="3600" b="1" dirty="0" smtClean="0">
                  <a:solidFill>
                    <a:srgbClr val="FF0000"/>
                  </a:solidFill>
                  <a:latin typeface="黑体" panose="02010609060101010101" charset="-122"/>
                  <a:ea typeface="黑体" panose="02010609060101010101" charset="-122"/>
                </a:rPr>
                <a:t>思考：</a:t>
              </a:r>
              <a:r>
                <a:rPr lang="zh-CN" altLang="zh-CN" sz="3600" b="1" dirty="0" smtClean="0">
                  <a:latin typeface="黑体" panose="02010609060101010101" charset="-122"/>
                  <a:ea typeface="黑体" panose="02010609060101010101" charset="-122"/>
                </a:rPr>
                <a:t>课文</a:t>
              </a:r>
              <a:r>
                <a:rPr lang="zh-CN" altLang="en-US" sz="3600" b="1" dirty="0" smtClean="0">
                  <a:latin typeface="黑体" panose="02010609060101010101" charset="-122"/>
                  <a:ea typeface="黑体" panose="02010609060101010101" charset="-122"/>
                </a:rPr>
                <a:t>主要讲了讲</a:t>
              </a:r>
              <a:r>
                <a:rPr lang="zh-CN" altLang="en-US" sz="3600" b="1" dirty="0">
                  <a:latin typeface="黑体" panose="02010609060101010101" charset="-122"/>
                  <a:ea typeface="黑体" panose="02010609060101010101" charset="-122"/>
                </a:rPr>
                <a:t>了哪几个</a:t>
              </a:r>
              <a:r>
                <a:rPr lang="zh-CN" altLang="en-US" sz="3600" b="1" dirty="0" smtClean="0">
                  <a:latin typeface="黑体" panose="02010609060101010101" charset="-122"/>
                  <a:ea typeface="黑体" panose="02010609060101010101" charset="-122"/>
                </a:rPr>
                <a:t>方面的内容？</a:t>
              </a:r>
              <a:endParaRPr lang="zh-CN" altLang="en-US" sz="3600" b="1" dirty="0" smtClean="0">
                <a:latin typeface="黑体" panose="02010609060101010101" charset="-122"/>
                <a:ea typeface="黑体" panose="0201060906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F:\PPT上课课件\标1.jpg"/>
          <p:cNvPicPr>
            <a:picLocks noChangeAspect="1" noChangeArrowheads="1"/>
          </p:cNvPicPr>
          <p:nvPr/>
        </p:nvPicPr>
        <p:blipFill>
          <a:blip r:embed="rId1" cstate="email"/>
          <a:srcRect/>
          <a:stretch>
            <a:fillRect/>
          </a:stretch>
        </p:blipFill>
        <p:spPr bwMode="auto">
          <a:xfrm>
            <a:off x="107504" y="168565"/>
            <a:ext cx="1872208" cy="834001"/>
          </a:xfrm>
          <a:prstGeom prst="rect">
            <a:avLst/>
          </a:prstGeom>
          <a:noFill/>
        </p:spPr>
      </p:pic>
      <p:sp>
        <p:nvSpPr>
          <p:cNvPr id="7" name="矩形 6"/>
          <p:cNvSpPr/>
          <p:nvPr/>
        </p:nvSpPr>
        <p:spPr>
          <a:xfrm>
            <a:off x="561995" y="356659"/>
            <a:ext cx="1217000" cy="400110"/>
          </a:xfrm>
          <a:prstGeom prst="rect">
            <a:avLst/>
          </a:prstGeom>
        </p:spPr>
        <p:txBody>
          <a:bodyPr wrap="none">
            <a:spAutoFit/>
          </a:bodyPr>
          <a:lstStyle/>
          <a:p>
            <a:pPr algn="ctr"/>
            <a:r>
              <a:rPr lang="zh-CN" altLang="en-US" sz="2000" b="1" dirty="0">
                <a:solidFill>
                  <a:schemeClr val="tx1"/>
                </a:solidFill>
                <a:latin typeface="黑体" panose="02010609060101010101" charset="-122"/>
                <a:ea typeface="黑体" panose="02010609060101010101" charset="-122"/>
                <a:sym typeface="+mn-ea"/>
              </a:rPr>
              <a:t>主要内容</a:t>
            </a:r>
            <a:endParaRPr lang="zh-CN" altLang="en-US" sz="2000" b="1" spc="300" dirty="0">
              <a:latin typeface="微软雅黑" panose="020B0503020204020204" pitchFamily="34" charset="-122"/>
              <a:ea typeface="微软雅黑" panose="020B0503020204020204" pitchFamily="34" charset="-122"/>
            </a:endParaRPr>
          </a:p>
        </p:txBody>
      </p:sp>
      <p:sp>
        <p:nvSpPr>
          <p:cNvPr id="4" name="矩形 3"/>
          <p:cNvSpPr/>
          <p:nvPr/>
        </p:nvSpPr>
        <p:spPr>
          <a:xfrm>
            <a:off x="513715" y="1975274"/>
            <a:ext cx="7970520" cy="1200329"/>
          </a:xfrm>
          <a:prstGeom prst="rect">
            <a:avLst/>
          </a:prstGeom>
          <a:solidFill>
            <a:schemeClr val="bg1"/>
          </a:solidFill>
        </p:spPr>
        <p:txBody>
          <a:bodyPr wrap="square">
            <a:spAutoFit/>
          </a:bodyPr>
          <a:lstStyle/>
          <a:p>
            <a:pPr lvl="0">
              <a:lnSpc>
                <a:spcPct val="120000"/>
              </a:lnSpc>
            </a:pPr>
            <a:r>
              <a:rPr lang="zh-CN" altLang="en-US" sz="3200" b="1" dirty="0" smtClean="0">
                <a:solidFill>
                  <a:prstClr val="black"/>
                </a:solidFill>
                <a:latin typeface="Calibri" panose="020F0502020204030204" charset="0"/>
                <a:ea typeface="黑体" panose="02010609060101010101" charset="-122"/>
              </a:rPr>
              <a:t>        </a:t>
            </a:r>
            <a:r>
              <a:rPr lang="zh-CN" altLang="en-US" sz="2800" b="1" dirty="0" smtClean="0">
                <a:solidFill>
                  <a:prstClr val="black"/>
                </a:solidFill>
                <a:latin typeface="Calibri" panose="020F0502020204030204" charset="0"/>
                <a:ea typeface="黑体" panose="02010609060101010101" charset="-122"/>
              </a:rPr>
              <a:t>课文主要介绍</a:t>
            </a:r>
            <a:r>
              <a:rPr lang="zh-CN" altLang="en-US" sz="2800" b="1" dirty="0">
                <a:solidFill>
                  <a:prstClr val="black"/>
                </a:solidFill>
                <a:latin typeface="Calibri" panose="020F0502020204030204" charset="0"/>
                <a:ea typeface="黑体" panose="02010609060101010101" charset="-122"/>
              </a:rPr>
              <a:t>了我国京剧艺术中的“马鞭”和“亮相”这两种艺术表现</a:t>
            </a:r>
            <a:r>
              <a:rPr lang="zh-CN" altLang="en-US" sz="2800" b="1" dirty="0" smtClean="0">
                <a:solidFill>
                  <a:prstClr val="black"/>
                </a:solidFill>
                <a:latin typeface="Calibri" panose="020F0502020204030204" charset="0"/>
                <a:ea typeface="黑体" panose="02010609060101010101" charset="-122"/>
              </a:rPr>
              <a:t>形式。</a:t>
            </a:r>
            <a:endParaRPr lang="zh-CN" altLang="en-US" sz="2800" b="1" dirty="0" smtClean="0">
              <a:solidFill>
                <a:prstClr val="black"/>
              </a:solidFill>
              <a:latin typeface="Calibri" panose="020F0502020204030204" charset="0"/>
              <a:ea typeface="黑体" panose="02010609060101010101" charset="-122"/>
            </a:endParaRPr>
          </a:p>
        </p:txBody>
      </p:sp>
      <p:pic>
        <p:nvPicPr>
          <p:cNvPr id="8" name="图片 7" descr="58PIC1C58PICixe7Q841etzcM_PIC2018"/>
          <p:cNvPicPr>
            <a:picLocks noChangeAspect="1"/>
          </p:cNvPicPr>
          <p:nvPr/>
        </p:nvPicPr>
        <p:blipFill>
          <a:blip r:embed="rId2" cstate="email"/>
          <a:stretch>
            <a:fillRect/>
          </a:stretch>
        </p:blipFill>
        <p:spPr>
          <a:xfrm>
            <a:off x="7452000" y="4581000"/>
            <a:ext cx="1558290" cy="2077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05658PIC5GB154id4K458PICe_PIC2018"/>
          <p:cNvPicPr>
            <a:picLocks noChangeAspect="1"/>
          </p:cNvPicPr>
          <p:nvPr/>
        </p:nvPicPr>
        <p:blipFill>
          <a:blip r:embed="rId1" cstate="email"/>
          <a:stretch>
            <a:fillRect/>
          </a:stretch>
        </p:blipFill>
        <p:spPr>
          <a:xfrm>
            <a:off x="-36830" y="-120226"/>
            <a:ext cx="1463675" cy="1951567"/>
          </a:xfrm>
          <a:prstGeom prst="rect">
            <a:avLst/>
          </a:prstGeom>
        </p:spPr>
      </p:pic>
      <p:sp>
        <p:nvSpPr>
          <p:cNvPr id="12" name="Text Box 7"/>
          <p:cNvSpPr txBox="1">
            <a:spLocks noChangeArrowheads="1"/>
          </p:cNvSpPr>
          <p:nvPr/>
        </p:nvSpPr>
        <p:spPr bwMode="auto">
          <a:xfrm>
            <a:off x="669291" y="2886287"/>
            <a:ext cx="5716905" cy="57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840"/>
              </a:lnSpc>
              <a:spcBef>
                <a:spcPts val="600"/>
              </a:spcBef>
            </a:pPr>
            <a:r>
              <a:rPr lang="zh-CN" altLang="en-US" sz="2000" b="1" dirty="0" smtClean="0">
                <a:solidFill>
                  <a:srgbClr val="FF0000"/>
                </a:solidFill>
                <a:latin typeface="黑体" panose="02010609060101010101" charset="-122"/>
                <a:ea typeface="黑体" panose="02010609060101010101" charset="-122"/>
              </a:rPr>
              <a:t>第</a:t>
            </a:r>
            <a:r>
              <a:rPr lang="en-US" altLang="zh-CN" sz="2000" b="1" dirty="0" smtClean="0">
                <a:solidFill>
                  <a:srgbClr val="FF0000"/>
                </a:solidFill>
                <a:latin typeface="黑体" panose="02010609060101010101" charset="-122"/>
                <a:ea typeface="黑体" panose="02010609060101010101" charset="-122"/>
              </a:rPr>
              <a:t>1</a:t>
            </a:r>
            <a:r>
              <a:rPr lang="zh-CN" altLang="en-US" sz="2000" b="1" dirty="0" smtClean="0">
                <a:solidFill>
                  <a:srgbClr val="FF0000"/>
                </a:solidFill>
                <a:latin typeface="黑体" panose="02010609060101010101" charset="-122"/>
                <a:ea typeface="黑体" panose="02010609060101010101" charset="-122"/>
              </a:rPr>
              <a:t>段：介绍了京剧中“马鞭”成为道具的妙处。</a:t>
            </a:r>
            <a:endParaRPr lang="zh-CN" altLang="en-US" sz="2000" b="1" dirty="0" smtClean="0">
              <a:solidFill>
                <a:srgbClr val="FF0000"/>
              </a:solidFill>
              <a:latin typeface="黑体" panose="02010609060101010101" charset="-122"/>
              <a:ea typeface="黑体" panose="02010609060101010101" charset="-122"/>
            </a:endParaRPr>
          </a:p>
        </p:txBody>
      </p:sp>
      <p:sp>
        <p:nvSpPr>
          <p:cNvPr id="16" name="Text Box 8"/>
          <p:cNvSpPr txBox="1">
            <a:spLocks noChangeArrowheads="1"/>
          </p:cNvSpPr>
          <p:nvPr/>
        </p:nvSpPr>
        <p:spPr bwMode="auto">
          <a:xfrm>
            <a:off x="1086486" y="3664373"/>
            <a:ext cx="6434455" cy="65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400"/>
              </a:lnSpc>
              <a:spcBef>
                <a:spcPts val="600"/>
              </a:spcBef>
            </a:pPr>
            <a:r>
              <a:rPr lang="zh-CN" altLang="en-US" sz="2000" b="1" dirty="0" smtClean="0">
                <a:solidFill>
                  <a:srgbClr val="FF0000"/>
                </a:solidFill>
                <a:latin typeface="黑体" panose="02010609060101010101" charset="-122"/>
                <a:ea typeface="黑体" panose="02010609060101010101" charset="-122"/>
              </a:rPr>
              <a:t>第</a:t>
            </a:r>
            <a:r>
              <a:rPr lang="en-US" altLang="zh-CN" sz="2000" b="1" dirty="0" smtClean="0">
                <a:solidFill>
                  <a:srgbClr val="FF0000"/>
                </a:solidFill>
                <a:latin typeface="黑体" panose="02010609060101010101" charset="-122"/>
                <a:ea typeface="黑体" panose="02010609060101010101" charset="-122"/>
              </a:rPr>
              <a:t>2</a:t>
            </a:r>
            <a:r>
              <a:rPr lang="zh-CN" altLang="en-US" sz="2000" b="1" dirty="0" smtClean="0">
                <a:solidFill>
                  <a:srgbClr val="FF0000"/>
                </a:solidFill>
                <a:latin typeface="黑体" panose="02010609060101010101" charset="-122"/>
                <a:ea typeface="黑体" panose="02010609060101010101" charset="-122"/>
              </a:rPr>
              <a:t>段：举例介绍京剧中的虚拟道具一样可感觉可使用。</a:t>
            </a:r>
            <a:endParaRPr lang="zh-CN" altLang="en-US" sz="2000" b="1" dirty="0" smtClean="0">
              <a:solidFill>
                <a:srgbClr val="FF0000"/>
              </a:solidFill>
              <a:latin typeface="黑体" panose="02010609060101010101" charset="-122"/>
              <a:ea typeface="黑体" panose="02010609060101010101" charset="-122"/>
            </a:endParaRPr>
          </a:p>
        </p:txBody>
      </p:sp>
      <p:sp>
        <p:nvSpPr>
          <p:cNvPr id="17" name="Text Box 9"/>
          <p:cNvSpPr txBox="1">
            <a:spLocks noChangeArrowheads="1"/>
          </p:cNvSpPr>
          <p:nvPr/>
        </p:nvSpPr>
        <p:spPr bwMode="auto">
          <a:xfrm>
            <a:off x="385446" y="1831341"/>
            <a:ext cx="8148955" cy="707886"/>
          </a:xfrm>
          <a:prstGeom prst="rect">
            <a:avLst/>
          </a:prstGeom>
          <a:solidFill>
            <a:schemeClr val="bg1">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800"/>
              </a:lnSpc>
              <a:spcBef>
                <a:spcPts val="600"/>
              </a:spcBef>
            </a:pPr>
            <a:r>
              <a:rPr lang="zh-CN" altLang="en-US" sz="2000" b="1" dirty="0" smtClean="0">
                <a:solidFill>
                  <a:srgbClr val="0000FF"/>
                </a:solidFill>
                <a:latin typeface="黑体" panose="02010609060101010101" charset="-122"/>
                <a:ea typeface="黑体" panose="02010609060101010101" charset="-122"/>
              </a:rPr>
              <a:t>   </a:t>
            </a:r>
            <a:r>
              <a:rPr lang="zh-CN" altLang="en-US" sz="2400" b="1" dirty="0" smtClean="0">
                <a:solidFill>
                  <a:srgbClr val="0000FF"/>
                </a:solidFill>
                <a:latin typeface="华文隶书" panose="02010800040101010101" pitchFamily="2" charset="-122"/>
                <a:ea typeface="华文隶书" panose="02010800040101010101" pitchFamily="2" charset="-122"/>
              </a:rPr>
              <a:t>默读课文前半部分</a:t>
            </a:r>
            <a:r>
              <a:rPr lang="en-US" altLang="zh-CN" sz="2400" b="1" dirty="0" smtClean="0">
                <a:solidFill>
                  <a:srgbClr val="0000FF"/>
                </a:solidFill>
                <a:latin typeface="华文隶书" panose="02010800040101010101" pitchFamily="2" charset="-122"/>
                <a:ea typeface="华文隶书" panose="02010800040101010101" pitchFamily="2" charset="-122"/>
              </a:rPr>
              <a:t>《</a:t>
            </a:r>
            <a:r>
              <a:rPr lang="zh-CN" altLang="en-US" sz="2400" b="1" dirty="0" smtClean="0">
                <a:solidFill>
                  <a:srgbClr val="0000FF"/>
                </a:solidFill>
                <a:latin typeface="华文隶书" panose="02010800040101010101" pitchFamily="2" charset="-122"/>
                <a:ea typeface="华文隶书" panose="02010800040101010101" pitchFamily="2" charset="-122"/>
              </a:rPr>
              <a:t>马鞭</a:t>
            </a:r>
            <a:r>
              <a:rPr lang="en-US" altLang="zh-CN" sz="2400" b="1" dirty="0" smtClean="0">
                <a:solidFill>
                  <a:srgbClr val="0000FF"/>
                </a:solidFill>
                <a:latin typeface="华文隶书" panose="02010800040101010101" pitchFamily="2" charset="-122"/>
                <a:ea typeface="华文隶书" panose="02010800040101010101" pitchFamily="2" charset="-122"/>
              </a:rPr>
              <a:t>》</a:t>
            </a:r>
            <a:r>
              <a:rPr lang="zh-CN" altLang="en-US" sz="2400" b="1" dirty="0" smtClean="0">
                <a:solidFill>
                  <a:srgbClr val="0000FF"/>
                </a:solidFill>
                <a:latin typeface="华文隶书" panose="02010800040101010101" pitchFamily="2" charset="-122"/>
                <a:ea typeface="华文隶书" panose="02010800040101010101" pitchFamily="2" charset="-122"/>
              </a:rPr>
              <a:t>，想一想，讲了什么内容？</a:t>
            </a:r>
            <a:endParaRPr lang="zh-CN" altLang="en-US" sz="2400" b="1" dirty="0" smtClean="0">
              <a:solidFill>
                <a:srgbClr val="0000FF"/>
              </a:solidFill>
              <a:latin typeface="华文隶书" panose="02010800040101010101" pitchFamily="2" charset="-122"/>
              <a:ea typeface="华文隶书" panose="02010800040101010101" pitchFamily="2" charset="-122"/>
            </a:endParaRPr>
          </a:p>
        </p:txBody>
      </p:sp>
      <p:sp>
        <p:nvSpPr>
          <p:cNvPr id="21" name="矩形 5"/>
          <p:cNvSpPr>
            <a:spLocks noChangeArrowheads="1"/>
          </p:cNvSpPr>
          <p:nvPr/>
        </p:nvSpPr>
        <p:spPr bwMode="auto">
          <a:xfrm>
            <a:off x="1426846" y="768774"/>
            <a:ext cx="2894965"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zh-CN" altLang="en-US" sz="3200" b="1" dirty="0" smtClean="0">
                <a:solidFill>
                  <a:schemeClr val="tx1"/>
                </a:solidFill>
                <a:latin typeface="黑体" panose="02010609060101010101" charset="-122"/>
                <a:ea typeface="黑体" panose="02010609060101010101" charset="-122"/>
              </a:rPr>
              <a:t>学习“马鞭”</a:t>
            </a:r>
            <a:endParaRPr lang="zh-CN" altLang="en-US" sz="3200" b="1" dirty="0" smtClean="0">
              <a:solidFill>
                <a:schemeClr val="tx1"/>
              </a:solidFill>
              <a:latin typeface="黑体" panose="02010609060101010101" charset="-122"/>
              <a:ea typeface="黑体" panose="02010609060101010101" charset="-122"/>
            </a:endParaRPr>
          </a:p>
        </p:txBody>
      </p:sp>
      <p:sp>
        <p:nvSpPr>
          <p:cNvPr id="13" name="Text Box 8"/>
          <p:cNvSpPr txBox="1">
            <a:spLocks noChangeArrowheads="1"/>
          </p:cNvSpPr>
          <p:nvPr/>
        </p:nvSpPr>
        <p:spPr bwMode="auto">
          <a:xfrm>
            <a:off x="1629411" y="4538133"/>
            <a:ext cx="7041515" cy="65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400"/>
              </a:lnSpc>
              <a:spcBef>
                <a:spcPts val="600"/>
              </a:spcBef>
            </a:pPr>
            <a:r>
              <a:rPr lang="zh-CN" altLang="en-US" sz="2000" b="1" dirty="0" smtClean="0">
                <a:solidFill>
                  <a:srgbClr val="FF0000"/>
                </a:solidFill>
                <a:latin typeface="黑体" panose="02010609060101010101" charset="-122"/>
                <a:ea typeface="黑体" panose="02010609060101010101" charset="-122"/>
              </a:rPr>
              <a:t>第</a:t>
            </a:r>
            <a:r>
              <a:rPr lang="en-US" altLang="zh-CN" sz="2000" b="1" dirty="0" smtClean="0">
                <a:solidFill>
                  <a:srgbClr val="FF0000"/>
                </a:solidFill>
                <a:latin typeface="黑体" panose="02010609060101010101" charset="-122"/>
                <a:ea typeface="黑体" panose="02010609060101010101" charset="-122"/>
              </a:rPr>
              <a:t>3</a:t>
            </a:r>
            <a:r>
              <a:rPr lang="zh-CN" altLang="en-US" sz="2000" b="1" dirty="0" smtClean="0">
                <a:solidFill>
                  <a:srgbClr val="FF0000"/>
                </a:solidFill>
                <a:latin typeface="黑体" panose="02010609060101010101" charset="-122"/>
                <a:ea typeface="黑体" panose="02010609060101010101" charset="-122"/>
              </a:rPr>
              <a:t>段：京剧中的虚拟道具的妙处以及真道具表现夸张的特点。</a:t>
            </a:r>
            <a:endParaRPr lang="zh-CN" altLang="en-US" sz="2000" b="1" dirty="0" smtClean="0">
              <a:solidFill>
                <a:srgbClr val="FF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6" grpId="0" bldLvl="0" animBg="1"/>
      <p:bldP spid="17" grpId="0" bldLvl="0" animBg="1"/>
      <p:bldP spid="21" grpId="0"/>
      <p:bldP spid="1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82396" y="1788161"/>
            <a:ext cx="6905625" cy="2308324"/>
          </a:xfrm>
          <a:prstGeom prst="rect">
            <a:avLst/>
          </a:prstGeom>
        </p:spPr>
        <p:txBody>
          <a:bodyPr wrap="square">
            <a:spAutoFit/>
          </a:bodyPr>
          <a:lstStyle/>
          <a:p>
            <a:pPr>
              <a:lnSpc>
                <a:spcPct val="150000"/>
              </a:lnSpc>
            </a:pPr>
            <a:r>
              <a:rPr lang="en-US" altLang="zh-CN" sz="2400" b="1" dirty="0" smtClean="0">
                <a:solidFill>
                  <a:srgbClr val="FF00FF"/>
                </a:solidFill>
                <a:latin typeface="黑体" panose="02010609060101010101" charset="-122"/>
                <a:ea typeface="黑体" panose="02010609060101010101" charset="-122"/>
              </a:rPr>
              <a:t>   </a:t>
            </a:r>
            <a:r>
              <a:rPr lang="en-US" altLang="zh-CN" sz="2400" b="1" dirty="0" smtClean="0">
                <a:solidFill>
                  <a:srgbClr val="FF0000"/>
                </a:solidFill>
                <a:latin typeface="黑体" panose="02010609060101010101" charset="-122"/>
                <a:ea typeface="黑体" panose="02010609060101010101" charset="-122"/>
              </a:rPr>
              <a:t>《</a:t>
            </a:r>
            <a:r>
              <a:rPr lang="zh-CN" altLang="en-US" sz="2400" b="1" dirty="0" smtClean="0">
                <a:solidFill>
                  <a:srgbClr val="FF0000"/>
                </a:solidFill>
                <a:latin typeface="黑体" panose="02010609060101010101" charset="-122"/>
                <a:ea typeface="黑体" panose="02010609060101010101" charset="-122"/>
              </a:rPr>
              <a:t>马鞭</a:t>
            </a:r>
            <a:r>
              <a:rPr lang="en-US" altLang="zh-CN" sz="2400" b="1" dirty="0" smtClean="0">
                <a:solidFill>
                  <a:srgbClr val="FF0000"/>
                </a:solidFill>
                <a:latin typeface="黑体" panose="02010609060101010101" charset="-122"/>
                <a:ea typeface="黑体" panose="02010609060101010101" charset="-122"/>
              </a:rPr>
              <a:t>》</a:t>
            </a:r>
            <a:r>
              <a:rPr lang="zh-CN" altLang="en-US" sz="2400" b="1" dirty="0" smtClean="0">
                <a:solidFill>
                  <a:srgbClr val="FF0000"/>
                </a:solidFill>
                <a:latin typeface="黑体" panose="02010609060101010101" charset="-122"/>
                <a:ea typeface="黑体" panose="02010609060101010101" charset="-122"/>
              </a:rPr>
              <a:t>介绍了京剧中“马鞭”这一艺术表现形式的产生、作用，以及他的独特魅力，同时也介绍了虚拟道具的妙处，说明京剧善于运用虚实结合的道具表现真实生活的特点。</a:t>
            </a:r>
            <a:endParaRPr lang="zh-CN" altLang="en-US" sz="2400" b="1" dirty="0" smtClean="0">
              <a:solidFill>
                <a:srgbClr val="FF0000"/>
              </a:solidFill>
              <a:latin typeface="黑体" panose="02010609060101010101" charset="-122"/>
              <a:ea typeface="黑体" panose="02010609060101010101" charset="-122"/>
            </a:endParaRPr>
          </a:p>
        </p:txBody>
      </p:sp>
      <p:sp>
        <p:nvSpPr>
          <p:cNvPr id="10" name="圆角矩形 9"/>
          <p:cNvSpPr/>
          <p:nvPr/>
        </p:nvSpPr>
        <p:spPr>
          <a:xfrm>
            <a:off x="1033146" y="1364827"/>
            <a:ext cx="7077075" cy="4127500"/>
          </a:xfrm>
          <a:prstGeom prst="roundRect">
            <a:avLst/>
          </a:prstGeom>
          <a:noFill/>
          <a:ln>
            <a:solidFill>
              <a:schemeClr val="accent2"/>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9378"/>
          <p:cNvPicPr>
            <a:picLocks noChangeAspect="1" noChangeArrowheads="1"/>
          </p:cNvPicPr>
          <p:nvPr/>
        </p:nvPicPr>
        <p:blipFill rotWithShape="1">
          <a:blip r:embed="rId1" cstate="email"/>
          <a:srcRect/>
          <a:stretch>
            <a:fillRect/>
          </a:stretch>
        </p:blipFill>
        <p:spPr bwMode="auto">
          <a:xfrm>
            <a:off x="182881" y="121920"/>
            <a:ext cx="879475" cy="155109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5"/>
          <p:cNvSpPr>
            <a:spLocks noChangeArrowheads="1"/>
          </p:cNvSpPr>
          <p:nvPr/>
        </p:nvSpPr>
        <p:spPr bwMode="auto">
          <a:xfrm>
            <a:off x="1062602" y="581500"/>
            <a:ext cx="4743112" cy="6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zh-CN" altLang="en-US" sz="3600" b="1" dirty="0" smtClean="0">
                <a:solidFill>
                  <a:srgbClr val="FF0000"/>
                </a:solidFill>
                <a:latin typeface="黑体" panose="02010609060101010101" charset="-122"/>
                <a:ea typeface="黑体" panose="02010609060101010101" charset="-122"/>
              </a:rPr>
              <a:t>研读第一自然段：</a:t>
            </a:r>
            <a:endParaRPr lang="zh-CN" altLang="en-US" sz="3600" b="1" dirty="0" smtClean="0">
              <a:solidFill>
                <a:srgbClr val="FF0000"/>
              </a:solidFill>
              <a:latin typeface="黑体" panose="02010609060101010101" charset="-122"/>
              <a:ea typeface="黑体" panose="02010609060101010101" charset="-122"/>
            </a:endParaRPr>
          </a:p>
        </p:txBody>
      </p:sp>
      <p:sp>
        <p:nvSpPr>
          <p:cNvPr id="7" name="矩形 6"/>
          <p:cNvSpPr/>
          <p:nvPr/>
        </p:nvSpPr>
        <p:spPr>
          <a:xfrm>
            <a:off x="396001" y="1717643"/>
            <a:ext cx="8576505" cy="1938992"/>
          </a:xfrm>
          <a:prstGeom prst="rect">
            <a:avLst/>
          </a:prstGeom>
          <a:solidFill>
            <a:schemeClr val="bg1"/>
          </a:solidFill>
        </p:spPr>
        <p:txBody>
          <a:bodyPr wrap="square">
            <a:spAutoFit/>
          </a:bodyPr>
          <a:lstStyle/>
          <a:p>
            <a:pPr lvl="0">
              <a:lnSpc>
                <a:spcPct val="150000"/>
              </a:lnSpc>
            </a:pPr>
            <a:r>
              <a:rPr lang="zh-CN" altLang="en-US" sz="4400" b="1" dirty="0" smtClean="0">
                <a:solidFill>
                  <a:srgbClr val="FF0000"/>
                </a:solidFill>
                <a:latin typeface="楷体" panose="02010609060101010101" pitchFamily="49" charset="-122"/>
                <a:ea typeface="楷体" panose="02010609060101010101" pitchFamily="49" charset="-122"/>
              </a:rPr>
              <a:t>   </a:t>
            </a:r>
            <a:r>
              <a:rPr lang="zh-CN" altLang="en-US" sz="3600" b="1" dirty="0" smtClean="0">
                <a:solidFill>
                  <a:schemeClr val="accent6">
                    <a:lumMod val="75000"/>
                  </a:schemeClr>
                </a:solidFill>
                <a:latin typeface="楷体" panose="02010609060101010101" pitchFamily="49" charset="-122"/>
                <a:ea typeface="楷体" panose="02010609060101010101" pitchFamily="49" charset="-122"/>
              </a:rPr>
              <a:t>京剧</a:t>
            </a:r>
            <a:r>
              <a:rPr lang="zh-CN" altLang="en-US" sz="3600" b="1" dirty="0">
                <a:solidFill>
                  <a:schemeClr val="accent6">
                    <a:lumMod val="75000"/>
                  </a:schemeClr>
                </a:solidFill>
                <a:latin typeface="楷体" panose="02010609060101010101" pitchFamily="49" charset="-122"/>
                <a:ea typeface="楷体" panose="02010609060101010101" pitchFamily="49" charset="-122"/>
              </a:rPr>
              <a:t>表演中的“马鞭”作为道具是为了解决什么问题？从原文中画出相关语句。</a:t>
            </a:r>
            <a:endParaRPr lang="zh-CN" altLang="en-US" sz="3600" b="1" dirty="0">
              <a:solidFill>
                <a:schemeClr val="accent6">
                  <a:lumMod val="75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a:spLocks noChangeArrowheads="1"/>
          </p:cNvSpPr>
          <p:nvPr/>
        </p:nvSpPr>
        <p:spPr bwMode="auto">
          <a:xfrm>
            <a:off x="314325" y="480061"/>
            <a:ext cx="8171180" cy="4278090"/>
          </a:xfrm>
          <a:prstGeom prst="rect">
            <a:avLst/>
          </a:prstGeom>
          <a:solidFill>
            <a:schemeClr val="bg1"/>
          </a:solidFill>
          <a:ln>
            <a:noFill/>
          </a:ln>
        </p:spPr>
        <p:txBody>
          <a:bodyPr wrap="square" lIns="121917" tIns="60958" rIns="121917" bIns="60958">
            <a:spAutoFit/>
          </a:bodyPr>
          <a:lstStyle/>
          <a:p>
            <a:pPr>
              <a:lnSpc>
                <a:spcPct val="150000"/>
              </a:lnSpc>
            </a:pPr>
            <a:r>
              <a:rPr lang="zh-CN" altLang="en-US" sz="2000" b="1" dirty="0" smtClean="0">
                <a:solidFill>
                  <a:schemeClr val="accent6">
                    <a:lumMod val="75000"/>
                  </a:schemeClr>
                </a:solidFill>
                <a:latin typeface="黑体" panose="02010609060101010101" charset="-122"/>
                <a:ea typeface="黑体" panose="02010609060101010101" charset="-122"/>
              </a:rPr>
              <a:t> </a:t>
            </a:r>
            <a:r>
              <a:rPr lang="zh-CN" altLang="en-US" sz="2000" b="1" dirty="0" smtClean="0">
                <a:solidFill>
                  <a:schemeClr val="tx1"/>
                </a:solidFill>
                <a:latin typeface="黑体" panose="02010609060101010101" charset="-122"/>
                <a:ea typeface="黑体" panose="02010609060101010101" charset="-122"/>
              </a:rPr>
              <a:t>   中国</a:t>
            </a:r>
            <a:r>
              <a:rPr lang="zh-CN" altLang="en-US" sz="2000" b="1" dirty="0">
                <a:solidFill>
                  <a:schemeClr val="tx1"/>
                </a:solidFill>
                <a:latin typeface="黑体" panose="02010609060101010101" charset="-122"/>
                <a:ea typeface="黑体" panose="02010609060101010101" charset="-122"/>
              </a:rPr>
              <a:t>古人时常要骑马。课骑马在舞台上没办法表现，舞台方圆大小，马匹是无法驰骋的。真马出现在舞台上，演员也怕它失去控制。京剧继承、发展了中国传统戏曲的表现手法，终于战胜了这种尴尬</a:t>
            </a:r>
            <a:r>
              <a:rPr lang="en-US" altLang="zh-CN" sz="2000" b="1" dirty="0">
                <a:solidFill>
                  <a:schemeClr val="tx1"/>
                </a:solidFill>
                <a:latin typeface="黑体" panose="02010609060101010101" charset="-122"/>
                <a:ea typeface="黑体" panose="02010609060101010101" charset="-122"/>
              </a:rPr>
              <a:t>——</a:t>
            </a:r>
            <a:r>
              <a:rPr lang="zh-CN" altLang="en-US" sz="2000" b="1" dirty="0">
                <a:solidFill>
                  <a:schemeClr val="tx1"/>
                </a:solidFill>
                <a:latin typeface="黑体" panose="02010609060101010101" charset="-122"/>
                <a:ea typeface="黑体" panose="02010609060101010101" charset="-122"/>
              </a:rPr>
              <a:t>用一根小小的马鞭就解决了，而且解决得无比漂亮。这种表演方式十分符合中国的美学。巨大的马匹被整个省略，但骑马人那种特定和优美的姿态却鲜明地显现出来。同时这一根虚拟的马鞭，给演员以无穷无尽的表演自由：可以高扬，可以低垂；可以跑半天还在家门口，可以一抬手就走了一百里。马鞭本身具备一种装饰的美，而且不同人物在使用马鞭时，也各自形成了一套约定俗称的</a:t>
            </a:r>
            <a:r>
              <a:rPr lang="zh-CN" altLang="en-US" sz="2000" b="1" u="sng" dirty="0">
                <a:solidFill>
                  <a:schemeClr val="tx1"/>
                </a:solidFill>
                <a:latin typeface="黑体" panose="02010609060101010101" charset="-122"/>
                <a:ea typeface="黑体" panose="02010609060101010101" charset="-122"/>
              </a:rPr>
              <a:t>方</a:t>
            </a:r>
            <a:r>
              <a:rPr lang="zh-CN" altLang="en-US" sz="2000" b="1" dirty="0">
                <a:solidFill>
                  <a:schemeClr val="tx1"/>
                </a:solidFill>
                <a:latin typeface="黑体" panose="02010609060101010101" charset="-122"/>
                <a:ea typeface="黑体" panose="02010609060101010101" charset="-122"/>
              </a:rPr>
              <a:t>法。</a:t>
            </a:r>
            <a:endParaRPr lang="zh-CN" altLang="en-US" sz="2000" b="1" dirty="0">
              <a:solidFill>
                <a:schemeClr val="tx1"/>
              </a:solidFill>
              <a:latin typeface="黑体" panose="02010609060101010101" charset="-122"/>
              <a:ea typeface="黑体" panose="02010609060101010101" charset="-122"/>
            </a:endParaRPr>
          </a:p>
        </p:txBody>
      </p:sp>
      <p:pic>
        <p:nvPicPr>
          <p:cNvPr id="11" name="Picture 2" descr="http://bpic.588ku.com/element_origin_min_pic/16/08/24/2257bdb209b22b0.jpg%21/fwfh/804x764/quality/90/unsharp/true/compress/true"/>
          <p:cNvPicPr>
            <a:picLocks noChangeAspect="1" noChangeArrowheads="1"/>
          </p:cNvPicPr>
          <p:nvPr/>
        </p:nvPicPr>
        <p:blipFill>
          <a:blip r:embed="rId1" cstate="email">
            <a:clrChange>
              <a:clrFrom>
                <a:srgbClr val="F6F6F6"/>
              </a:clrFrom>
              <a:clrTo>
                <a:srgbClr val="F6F6F6">
                  <a:alpha val="0"/>
                </a:srgbClr>
              </a:clrTo>
            </a:clrChange>
          </a:blip>
          <a:srcRect/>
          <a:stretch>
            <a:fillRect/>
          </a:stretch>
        </p:blipFill>
        <p:spPr bwMode="auto">
          <a:xfrm>
            <a:off x="7874496" y="5514634"/>
            <a:ext cx="653520" cy="827121"/>
          </a:xfrm>
          <a:prstGeom prst="rect">
            <a:avLst/>
          </a:prstGeom>
          <a:noFill/>
        </p:spPr>
      </p:pic>
      <p:pic>
        <p:nvPicPr>
          <p:cNvPr id="3" name="Picture 4" descr="http://pic.90sjimg.com/design/00/69/49/81/58facaa37ac8a.png"/>
          <p:cNvPicPr>
            <a:picLocks noChangeAspect="1" noChangeArrowheads="1"/>
          </p:cNvPicPr>
          <p:nvPr/>
        </p:nvPicPr>
        <p:blipFill>
          <a:blip r:embed="rId2" cstate="email"/>
          <a:srcRect/>
          <a:stretch>
            <a:fillRect/>
          </a:stretch>
        </p:blipFill>
        <p:spPr bwMode="auto">
          <a:xfrm>
            <a:off x="8045435" y="5636382"/>
            <a:ext cx="771550" cy="10287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bpic.588ku.com/element_origin_min_pic/16/08/24/2257bdb209b22b0.jpg%21/fwfh/804x764/quality/90/unsharp/true/compress/true"/>
          <p:cNvPicPr>
            <a:picLocks noChangeAspect="1" noChangeArrowheads="1"/>
          </p:cNvPicPr>
          <p:nvPr/>
        </p:nvPicPr>
        <p:blipFill>
          <a:blip r:embed="rId1" cstate="email">
            <a:clrChange>
              <a:clrFrom>
                <a:srgbClr val="F6F6F6"/>
              </a:clrFrom>
              <a:clrTo>
                <a:srgbClr val="F6F6F6">
                  <a:alpha val="0"/>
                </a:srgbClr>
              </a:clrTo>
            </a:clrChange>
          </a:blip>
          <a:srcRect/>
          <a:stretch>
            <a:fillRect/>
          </a:stretch>
        </p:blipFill>
        <p:spPr bwMode="auto">
          <a:xfrm>
            <a:off x="7874496" y="5514634"/>
            <a:ext cx="653520" cy="827121"/>
          </a:xfrm>
          <a:prstGeom prst="rect">
            <a:avLst/>
          </a:prstGeom>
          <a:noFill/>
        </p:spPr>
      </p:pic>
      <p:pic>
        <p:nvPicPr>
          <p:cNvPr id="3" name="Picture 4" descr="http://pic.90sjimg.com/design/00/69/49/81/58facaa37ac8a.png"/>
          <p:cNvPicPr>
            <a:picLocks noChangeAspect="1" noChangeArrowheads="1"/>
          </p:cNvPicPr>
          <p:nvPr/>
        </p:nvPicPr>
        <p:blipFill>
          <a:blip r:embed="rId2" cstate="email"/>
          <a:srcRect/>
          <a:stretch>
            <a:fillRect/>
          </a:stretch>
        </p:blipFill>
        <p:spPr bwMode="auto">
          <a:xfrm>
            <a:off x="8045435" y="5636382"/>
            <a:ext cx="771550" cy="1028733"/>
          </a:xfrm>
          <a:prstGeom prst="rect">
            <a:avLst/>
          </a:prstGeom>
          <a:noFill/>
        </p:spPr>
      </p:pic>
      <p:sp>
        <p:nvSpPr>
          <p:cNvPr id="9" name="矩形 5"/>
          <p:cNvSpPr>
            <a:spLocks noChangeArrowheads="1"/>
          </p:cNvSpPr>
          <p:nvPr/>
        </p:nvSpPr>
        <p:spPr bwMode="auto">
          <a:xfrm>
            <a:off x="274321" y="1125220"/>
            <a:ext cx="8696325" cy="1354213"/>
          </a:xfrm>
          <a:prstGeom prst="rect">
            <a:avLst/>
          </a:prstGeom>
          <a:solidFill>
            <a:schemeClr val="bg1"/>
          </a:solidFill>
          <a:ln>
            <a:noFill/>
          </a:ln>
        </p:spPr>
        <p:txBody>
          <a:bodyPr wrap="square" lIns="121917" tIns="60958" rIns="121917" bIns="60958">
            <a:spAutoFit/>
          </a:bodyPr>
          <a:lstStyle/>
          <a:p>
            <a:r>
              <a:rPr lang="zh-CN" altLang="en-US" sz="2000" b="1" dirty="0" smtClean="0">
                <a:solidFill>
                  <a:schemeClr val="accent6">
                    <a:lumMod val="75000"/>
                  </a:schemeClr>
                </a:solidFill>
                <a:latin typeface="黑体" panose="02010609060101010101" charset="-122"/>
                <a:ea typeface="黑体" panose="02010609060101010101" charset="-122"/>
              </a:rPr>
              <a:t>  </a:t>
            </a:r>
            <a:r>
              <a:rPr lang="zh-CN" altLang="en-US" sz="2000" b="1" dirty="0" smtClean="0">
                <a:solidFill>
                  <a:schemeClr val="tx1"/>
                </a:solidFill>
                <a:latin typeface="黑体" panose="02010609060101010101" charset="-122"/>
                <a:ea typeface="黑体" panose="02010609060101010101" charset="-122"/>
              </a:rPr>
              <a:t>中国</a:t>
            </a:r>
            <a:r>
              <a:rPr lang="zh-CN" altLang="en-US" sz="2000" b="1" dirty="0">
                <a:solidFill>
                  <a:schemeClr val="tx1"/>
                </a:solidFill>
                <a:latin typeface="黑体" panose="02010609060101010101" charset="-122"/>
                <a:ea typeface="黑体" panose="02010609060101010101" charset="-122"/>
              </a:rPr>
              <a:t>古人时常要骑马</a:t>
            </a:r>
            <a:r>
              <a:rPr lang="zh-CN" altLang="en-US" sz="2000" b="1" dirty="0" smtClean="0">
                <a:solidFill>
                  <a:schemeClr val="tx1"/>
                </a:solidFill>
                <a:latin typeface="黑体" panose="02010609060101010101" charset="-122"/>
                <a:ea typeface="黑体" panose="02010609060101010101" charset="-122"/>
              </a:rPr>
              <a:t>。可骑马</a:t>
            </a:r>
            <a:r>
              <a:rPr lang="zh-CN" altLang="en-US" sz="2000" b="1" dirty="0">
                <a:solidFill>
                  <a:schemeClr val="tx1"/>
                </a:solidFill>
                <a:latin typeface="黑体" panose="02010609060101010101" charset="-122"/>
                <a:ea typeface="黑体" panose="02010609060101010101" charset="-122"/>
              </a:rPr>
              <a:t>在舞台上没办法表现，舞台方圆大小，马匹是无法驰骋的。真马出现在舞台上，演员也怕它失去控制。京剧继承、发展了中国传统戏曲的表现手法，终于战胜了这种尴尬</a:t>
            </a:r>
            <a:r>
              <a:rPr lang="en-US" altLang="zh-CN" sz="2000" b="1" dirty="0">
                <a:solidFill>
                  <a:schemeClr val="tx1"/>
                </a:solidFill>
                <a:latin typeface="黑体" panose="02010609060101010101" charset="-122"/>
                <a:ea typeface="黑体" panose="02010609060101010101" charset="-122"/>
              </a:rPr>
              <a:t>——</a:t>
            </a:r>
            <a:r>
              <a:rPr lang="zh-CN" altLang="en-US" sz="2000" b="1" dirty="0">
                <a:solidFill>
                  <a:schemeClr val="tx1"/>
                </a:solidFill>
                <a:latin typeface="黑体" panose="02010609060101010101" charset="-122"/>
                <a:ea typeface="黑体" panose="02010609060101010101" charset="-122"/>
              </a:rPr>
              <a:t>用一根小小的马鞭就解决了，而且解决得无比漂亮。这种表演方式十分符合中国的美学</a:t>
            </a:r>
            <a:r>
              <a:rPr lang="zh-CN" altLang="en-US" sz="2000" b="1" dirty="0" smtClean="0">
                <a:solidFill>
                  <a:schemeClr val="tx1"/>
                </a:solidFill>
                <a:latin typeface="黑体" panose="02010609060101010101" charset="-122"/>
                <a:ea typeface="黑体" panose="02010609060101010101" charset="-122"/>
              </a:rPr>
              <a:t>。</a:t>
            </a:r>
            <a:endParaRPr lang="zh-CN" altLang="en-US" sz="2000" b="1" dirty="0" smtClean="0">
              <a:solidFill>
                <a:schemeClr val="tx1"/>
              </a:solidFill>
              <a:latin typeface="黑体" panose="02010609060101010101" charset="-122"/>
              <a:ea typeface="黑体" panose="02010609060101010101" charset="-122"/>
            </a:endParaRPr>
          </a:p>
        </p:txBody>
      </p:sp>
      <p:sp>
        <p:nvSpPr>
          <p:cNvPr id="4" name="Text Box 9"/>
          <p:cNvSpPr txBox="1">
            <a:spLocks noChangeArrowheads="1"/>
          </p:cNvSpPr>
          <p:nvPr/>
        </p:nvSpPr>
        <p:spPr bwMode="auto">
          <a:xfrm>
            <a:off x="4936490" y="2085000"/>
            <a:ext cx="1101090" cy="246221"/>
          </a:xfrm>
          <a:prstGeom prst="rect">
            <a:avLst/>
          </a:prstGeom>
          <a:noFill/>
          <a:ln w="28575" cmpd="sng">
            <a:solidFill>
              <a:srgbClr val="FF0000"/>
            </a:solidFill>
            <a:prstDash val="solid"/>
            <a:miter lim="800000"/>
          </a:ln>
          <a:effectLst/>
        </p:spPr>
        <p:txBody>
          <a:bodyPr wrap="square">
            <a:spAutoFit/>
          </a:bodyPr>
          <a:lstStyle/>
          <a:p>
            <a:pPr>
              <a:spcBef>
                <a:spcPct val="50000"/>
              </a:spcBef>
            </a:pPr>
            <a:endParaRPr kumimoji="1" lang="zh-CN" altLang="zh-CN" sz="1000">
              <a:latin typeface="Times New Roman" panose="02020603050405020304" pitchFamily="18" charset="0"/>
            </a:endParaRPr>
          </a:p>
        </p:txBody>
      </p:sp>
      <p:sp>
        <p:nvSpPr>
          <p:cNvPr id="5" name="矩形 4"/>
          <p:cNvSpPr/>
          <p:nvPr/>
        </p:nvSpPr>
        <p:spPr>
          <a:xfrm>
            <a:off x="2902886" y="355629"/>
            <a:ext cx="2709396" cy="523220"/>
          </a:xfrm>
          <a:prstGeom prst="rect">
            <a:avLst/>
          </a:prstGeom>
        </p:spPr>
        <p:txBody>
          <a:bodyPr wrap="none">
            <a:spAutoFit/>
          </a:bodyPr>
          <a:lstStyle/>
          <a:p>
            <a:r>
              <a:rPr lang="zh-CN" altLang="en-US" sz="2800" b="1" dirty="0" smtClean="0">
                <a:solidFill>
                  <a:srgbClr val="FF0000"/>
                </a:solidFill>
                <a:latin typeface="楷体" panose="02010609060101010101" pitchFamily="49" charset="-122"/>
                <a:ea typeface="楷体" panose="02010609060101010101" pitchFamily="49" charset="-122"/>
              </a:rPr>
              <a:t>“马鞭”的产生</a:t>
            </a:r>
            <a:endParaRPr lang="zh-CN" altLang="en-US" sz="2800" b="1" dirty="0" smtClean="0">
              <a:solidFill>
                <a:srgbClr val="FF0000"/>
              </a:solidFill>
              <a:latin typeface="楷体" panose="02010609060101010101" pitchFamily="49" charset="-122"/>
              <a:ea typeface="楷体" panose="02010609060101010101" pitchFamily="49" charset="-122"/>
            </a:endParaRPr>
          </a:p>
        </p:txBody>
      </p:sp>
      <p:sp>
        <p:nvSpPr>
          <p:cNvPr id="7" name="矩形 6"/>
          <p:cNvSpPr/>
          <p:nvPr/>
        </p:nvSpPr>
        <p:spPr>
          <a:xfrm>
            <a:off x="569595" y="3303693"/>
            <a:ext cx="8132445" cy="1569660"/>
          </a:xfrm>
          <a:prstGeom prst="rect">
            <a:avLst/>
          </a:prstGeom>
          <a:solidFill>
            <a:schemeClr val="accent3">
              <a:lumMod val="40000"/>
              <a:lumOff val="60000"/>
            </a:schemeClr>
          </a:solidFill>
        </p:spPr>
        <p:txBody>
          <a:bodyPr wrap="square">
            <a:spAutoFit/>
          </a:bodyPr>
          <a:lstStyle/>
          <a:p>
            <a:pPr algn="l"/>
            <a:r>
              <a:rPr lang="zh-CN" altLang="en-US" sz="2000" b="1" smtClean="0">
                <a:solidFill>
                  <a:srgbClr val="0000FF"/>
                </a:solidFill>
                <a:latin typeface="黑体" panose="02010609060101010101" charset="-122"/>
                <a:ea typeface="黑体" panose="02010609060101010101" charset="-122"/>
              </a:rPr>
              <a:t> </a:t>
            </a:r>
            <a:r>
              <a:rPr lang="zh-CN" altLang="en-US" sz="2000" b="1" smtClean="0">
                <a:solidFill>
                  <a:srgbClr val="FF0000"/>
                </a:solidFill>
                <a:latin typeface="黑体" panose="02010609060101010101" charset="-122"/>
                <a:ea typeface="黑体" panose="02010609060101010101" charset="-122"/>
              </a:rPr>
              <a:t>   </a:t>
            </a:r>
            <a:r>
              <a:rPr lang="zh-CN" altLang="en-US" sz="2400" b="1" smtClean="0">
                <a:solidFill>
                  <a:srgbClr val="FF0000"/>
                </a:solidFill>
                <a:latin typeface="楷体" panose="02010609060101010101" pitchFamily="49" charset="-122"/>
                <a:ea typeface="楷体" panose="02010609060101010101" pitchFamily="49" charset="-122"/>
              </a:rPr>
              <a:t>“这种尴尬”</a:t>
            </a:r>
            <a:r>
              <a:rPr lang="zh-CN" altLang="en-US" sz="2400" b="1" dirty="0" smtClean="0">
                <a:solidFill>
                  <a:srgbClr val="FF0000"/>
                </a:solidFill>
                <a:latin typeface="楷体" panose="02010609060101010101" pitchFamily="49" charset="-122"/>
                <a:ea typeface="楷体" panose="02010609060101010101" pitchFamily="49" charset="-122"/>
              </a:rPr>
              <a:t>指的是“古人骑马，舞台太小，</a:t>
            </a:r>
            <a:r>
              <a:rPr lang="zh-CN" altLang="en-US" sz="2400" b="1" dirty="0">
                <a:solidFill>
                  <a:srgbClr val="FF0000"/>
                </a:solidFill>
                <a:latin typeface="楷体" panose="02010609060101010101" pitchFamily="49" charset="-122"/>
                <a:ea typeface="楷体" panose="02010609060101010101" pitchFamily="49" charset="-122"/>
              </a:rPr>
              <a:t>马匹是无法驰骋，真马出现在舞台上，演员也怕它失去控制</a:t>
            </a:r>
            <a:r>
              <a:rPr lang="zh-CN" altLang="en-US" sz="2400" b="1" dirty="0" smtClean="0">
                <a:solidFill>
                  <a:srgbClr val="FF0000"/>
                </a:solidFill>
                <a:latin typeface="楷体" panose="02010609060101010101" pitchFamily="49" charset="-122"/>
                <a:ea typeface="楷体" panose="02010609060101010101" pitchFamily="49" charset="-122"/>
              </a:rPr>
              <a:t>”。而这种尴尬，用道具“一跟马鞭”就漂亮完美的解决了骑马没法再舞台上表现的尴尬。</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ldLvl="0" animBg="1"/>
      <p:bldP spid="5"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579756" y="1096434"/>
            <a:ext cx="8451215" cy="1661989"/>
          </a:xfrm>
          <a:prstGeom prst="rect">
            <a:avLst/>
          </a:prstGeom>
          <a:solidFill>
            <a:schemeClr val="bg1"/>
          </a:solidFill>
          <a:ln>
            <a:noFill/>
          </a:ln>
        </p:spPr>
        <p:txBody>
          <a:bodyPr wrap="square" lIns="121917" tIns="60958" rIns="121917" bIns="60958">
            <a:spAutoFit/>
          </a:bodyPr>
          <a:lstStyle/>
          <a:p>
            <a:r>
              <a:rPr lang="zh-CN" altLang="en-US" sz="2000" b="1" dirty="0" smtClean="0">
                <a:solidFill>
                  <a:schemeClr val="accent6">
                    <a:lumMod val="75000"/>
                  </a:schemeClr>
                </a:solidFill>
                <a:latin typeface="黑体" panose="02010609060101010101" charset="-122"/>
                <a:ea typeface="黑体" panose="02010609060101010101" charset="-122"/>
              </a:rPr>
              <a:t>  </a:t>
            </a:r>
            <a:r>
              <a:rPr lang="zh-CN" altLang="en-US" sz="2000" b="1" dirty="0" smtClean="0">
                <a:solidFill>
                  <a:schemeClr val="tx1"/>
                </a:solidFill>
                <a:latin typeface="黑体" panose="02010609060101010101" charset="-122"/>
                <a:ea typeface="黑体" panose="02010609060101010101" charset="-122"/>
              </a:rPr>
              <a:t> 巨大</a:t>
            </a:r>
            <a:r>
              <a:rPr lang="zh-CN" altLang="en-US" sz="2000" b="1" dirty="0">
                <a:solidFill>
                  <a:schemeClr val="tx1"/>
                </a:solidFill>
                <a:latin typeface="黑体" panose="02010609060101010101" charset="-122"/>
                <a:ea typeface="黑体" panose="02010609060101010101" charset="-122"/>
              </a:rPr>
              <a:t>的马匹被整个省略，但骑马人那种特定和优美的姿态却鲜明地显现出来。同时这一根虚拟的马鞭，给演员以无穷无尽的表演自由：可以高扬，可以低垂；可以跑半天还在家门口，可以一抬手就走了一百里。马鞭本身具备一种装饰的美，而且不同人物在使用马鞭时，也各自形成了一套约定俗称的方法。</a:t>
            </a:r>
            <a:endParaRPr lang="zh-CN" altLang="en-US" sz="2000" b="1" dirty="0">
              <a:solidFill>
                <a:schemeClr val="tx1"/>
              </a:solidFill>
              <a:latin typeface="黑体" panose="02010609060101010101" charset="-122"/>
              <a:ea typeface="黑体" panose="02010609060101010101" charset="-122"/>
            </a:endParaRPr>
          </a:p>
        </p:txBody>
      </p:sp>
      <p:sp>
        <p:nvSpPr>
          <p:cNvPr id="4" name="Text Box 9"/>
          <p:cNvSpPr txBox="1">
            <a:spLocks noChangeArrowheads="1"/>
          </p:cNvSpPr>
          <p:nvPr/>
        </p:nvSpPr>
        <p:spPr bwMode="auto">
          <a:xfrm>
            <a:off x="3096260" y="1214967"/>
            <a:ext cx="709930" cy="246221"/>
          </a:xfrm>
          <a:prstGeom prst="rect">
            <a:avLst/>
          </a:prstGeom>
          <a:noFill/>
          <a:ln w="28575">
            <a:solidFill>
              <a:srgbClr val="FF0000"/>
            </a:solidFill>
            <a:miter lim="800000"/>
          </a:ln>
          <a:effectLst/>
        </p:spPr>
        <p:txBody>
          <a:bodyPr wrap="square">
            <a:spAutoFit/>
          </a:bodyPr>
          <a:lstStyle/>
          <a:p>
            <a:pPr>
              <a:spcBef>
                <a:spcPct val="50000"/>
              </a:spcBef>
            </a:pPr>
            <a:endParaRPr kumimoji="1" lang="zh-CN" altLang="zh-CN" sz="1000">
              <a:latin typeface="Times New Roman" panose="02020603050405020304" pitchFamily="18" charset="0"/>
            </a:endParaRPr>
          </a:p>
        </p:txBody>
      </p:sp>
      <p:sp>
        <p:nvSpPr>
          <p:cNvPr id="3" name="矩形 2"/>
          <p:cNvSpPr/>
          <p:nvPr/>
        </p:nvSpPr>
        <p:spPr>
          <a:xfrm>
            <a:off x="3095994" y="379045"/>
            <a:ext cx="3892412" cy="584775"/>
          </a:xfrm>
          <a:prstGeom prst="rect">
            <a:avLst/>
          </a:prstGeom>
        </p:spPr>
        <p:txBody>
          <a:bodyPr wrap="none">
            <a:spAutoFit/>
          </a:bodyPr>
          <a:lstStyle/>
          <a:p>
            <a:r>
              <a:rPr lang="zh-CN" altLang="en-US" sz="3200" b="1" dirty="0">
                <a:solidFill>
                  <a:srgbClr val="FF0000"/>
                </a:solidFill>
                <a:latin typeface="楷体" panose="02010609060101010101" pitchFamily="49" charset="-122"/>
                <a:ea typeface="楷体" panose="02010609060101010101" pitchFamily="49" charset="-122"/>
              </a:rPr>
              <a:t>马匹</a:t>
            </a:r>
            <a:r>
              <a:rPr lang="zh-CN" altLang="en-US" sz="3200" b="1" dirty="0" smtClean="0">
                <a:solidFill>
                  <a:srgbClr val="FF0000"/>
                </a:solidFill>
                <a:latin typeface="楷体" panose="02010609060101010101" pitchFamily="49" charset="-122"/>
                <a:ea typeface="楷体" panose="02010609060101010101" pitchFamily="49" charset="-122"/>
              </a:rPr>
              <a:t>被“马鞭代替”</a:t>
            </a:r>
            <a:endParaRPr lang="zh-CN" altLang="en-US" sz="3200" b="1" dirty="0" smtClean="0">
              <a:solidFill>
                <a:srgbClr val="FF0000"/>
              </a:solidFill>
              <a:latin typeface="楷体" panose="02010609060101010101" pitchFamily="49" charset="-122"/>
              <a:ea typeface="楷体" panose="02010609060101010101" pitchFamily="49" charset="-122"/>
            </a:endParaRPr>
          </a:p>
        </p:txBody>
      </p:sp>
      <p:cxnSp>
        <p:nvCxnSpPr>
          <p:cNvPr id="7" name="直接连接符 6"/>
          <p:cNvCxnSpPr/>
          <p:nvPr/>
        </p:nvCxnSpPr>
        <p:spPr>
          <a:xfrm>
            <a:off x="8086726" y="1968500"/>
            <a:ext cx="805815" cy="203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79756" y="2367281"/>
            <a:ext cx="7592695" cy="482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0802323" y="3145084"/>
            <a:ext cx="700833" cy="400110"/>
          </a:xfrm>
          <a:prstGeom prst="rect">
            <a:avLst/>
          </a:prstGeom>
        </p:spPr>
        <p:txBody>
          <a:bodyPr wrap="none">
            <a:spAutoFit/>
          </a:bodyPr>
          <a:lstStyle/>
          <a:p>
            <a:r>
              <a:rPr lang="zh-CN" altLang="en-US" sz="2000" b="1" dirty="0">
                <a:solidFill>
                  <a:srgbClr val="0000FF"/>
                </a:solidFill>
                <a:latin typeface="楷体" panose="02010609060101010101" pitchFamily="49" charset="-122"/>
                <a:ea typeface="楷体" panose="02010609060101010101" pitchFamily="49" charset="-122"/>
              </a:rPr>
              <a:t>作用</a:t>
            </a:r>
            <a:endParaRPr lang="zh-CN" altLang="en-US" sz="2000" b="1" dirty="0">
              <a:solidFill>
                <a:srgbClr val="0000FF"/>
              </a:solidFill>
              <a:latin typeface="楷体" panose="02010609060101010101" pitchFamily="49" charset="-122"/>
              <a:ea typeface="楷体" panose="02010609060101010101" pitchFamily="49" charset="-122"/>
            </a:endParaRPr>
          </a:p>
        </p:txBody>
      </p:sp>
      <p:sp>
        <p:nvSpPr>
          <p:cNvPr id="20" name="Text Box 9"/>
          <p:cNvSpPr txBox="1">
            <a:spLocks noChangeArrowheads="1"/>
          </p:cNvSpPr>
          <p:nvPr/>
        </p:nvSpPr>
        <p:spPr bwMode="auto">
          <a:xfrm>
            <a:off x="676911" y="2818554"/>
            <a:ext cx="1040765" cy="246221"/>
          </a:xfrm>
          <a:prstGeom prst="rect">
            <a:avLst/>
          </a:prstGeom>
          <a:noFill/>
          <a:ln w="38100">
            <a:solidFill>
              <a:srgbClr val="FF0000"/>
            </a:solidFill>
            <a:miter lim="800000"/>
          </a:ln>
          <a:effectLst/>
        </p:spPr>
        <p:txBody>
          <a:bodyPr wrap="square">
            <a:spAutoFit/>
          </a:bodyPr>
          <a:lstStyle/>
          <a:p>
            <a:pPr>
              <a:spcBef>
                <a:spcPct val="50000"/>
              </a:spcBef>
            </a:pPr>
            <a:endParaRPr kumimoji="1" lang="zh-CN" altLang="zh-CN" sz="1000">
              <a:latin typeface="Times New Roman" panose="02020603050405020304" pitchFamily="18" charset="0"/>
            </a:endParaRPr>
          </a:p>
        </p:txBody>
      </p:sp>
      <p:sp>
        <p:nvSpPr>
          <p:cNvPr id="22" name="矩形 21"/>
          <p:cNvSpPr/>
          <p:nvPr/>
        </p:nvSpPr>
        <p:spPr>
          <a:xfrm>
            <a:off x="506731" y="3922607"/>
            <a:ext cx="8131175" cy="1384995"/>
          </a:xfrm>
          <a:prstGeom prst="rect">
            <a:avLst/>
          </a:prstGeom>
          <a:ln>
            <a:solidFill>
              <a:schemeClr val="tx1"/>
            </a:solidFill>
          </a:ln>
        </p:spPr>
        <p:txBody>
          <a:bodyPr wrap="square">
            <a:spAutoFit/>
          </a:bodyPr>
          <a:lstStyle/>
          <a:p>
            <a:r>
              <a:rPr lang="zh-CN" altLang="en-US" sz="2000" b="1" dirty="0" smtClean="0">
                <a:solidFill>
                  <a:srgbClr val="0000FF"/>
                </a:solidFill>
                <a:latin typeface="楷体" panose="02010609060101010101" pitchFamily="49" charset="-122"/>
                <a:ea typeface="楷体" panose="02010609060101010101" pitchFamily="49" charset="-122"/>
              </a:rPr>
              <a:t>  </a:t>
            </a:r>
            <a:r>
              <a:rPr lang="zh-CN" altLang="en-US" sz="2800" b="1" dirty="0" smtClean="0">
                <a:solidFill>
                  <a:srgbClr val="FF0000"/>
                </a:solidFill>
                <a:latin typeface="楷体" panose="02010609060101010101" pitchFamily="49" charset="-122"/>
                <a:ea typeface="楷体" panose="02010609060101010101" pitchFamily="49" charset="-122"/>
              </a:rPr>
              <a:t>戏曲</a:t>
            </a:r>
            <a:r>
              <a:rPr lang="zh-CN" altLang="en-US" sz="2800" b="1" dirty="0">
                <a:solidFill>
                  <a:srgbClr val="FF0000"/>
                </a:solidFill>
                <a:latin typeface="楷体" panose="02010609060101010101" pitchFamily="49" charset="-122"/>
                <a:ea typeface="楷体" panose="02010609060101010101" pitchFamily="49" charset="-122"/>
              </a:rPr>
              <a:t>程式化的表演技巧，不是凭空臆造的，它是吸取了当时社会生活内容，加以提炼美化</a:t>
            </a:r>
            <a:r>
              <a:rPr lang="zh-CN" altLang="en-US" sz="2800" b="1" dirty="0" smtClean="0">
                <a:solidFill>
                  <a:srgbClr val="FF0000"/>
                </a:solidFill>
                <a:latin typeface="楷体" panose="02010609060101010101" pitchFamily="49" charset="-122"/>
                <a:ea typeface="楷体" panose="02010609060101010101" pitchFamily="49" charset="-122"/>
              </a:rPr>
              <a:t>，根据人物身份而</a:t>
            </a:r>
            <a:r>
              <a:rPr lang="zh-CN" altLang="en-US" sz="2800" b="1" dirty="0">
                <a:solidFill>
                  <a:srgbClr val="FF0000"/>
                </a:solidFill>
                <a:latin typeface="楷体" panose="02010609060101010101" pitchFamily="49" charset="-122"/>
                <a:ea typeface="楷体" panose="02010609060101010101" pitchFamily="49" charset="-122"/>
              </a:rPr>
              <a:t>确定或形成</a:t>
            </a:r>
            <a:r>
              <a:rPr lang="zh-CN" altLang="en-US" sz="2800" b="1" dirty="0" smtClean="0">
                <a:solidFill>
                  <a:srgbClr val="FF0000"/>
                </a:solidFill>
                <a:latin typeface="楷体" panose="02010609060101010101" pitchFamily="49" charset="-122"/>
                <a:ea typeface="楷体" panose="02010609060101010101" pitchFamily="49" charset="-122"/>
              </a:rPr>
              <a:t>的模式。</a:t>
            </a:r>
            <a:endParaRPr lang="zh-CN" altLang="en-US" sz="2800" b="1" dirty="0" smtClean="0">
              <a:solidFill>
                <a:srgbClr val="FF0000"/>
              </a:solidFill>
              <a:latin typeface="楷体" panose="02010609060101010101" pitchFamily="49" charset="-122"/>
              <a:ea typeface="楷体" panose="02010609060101010101" pitchFamily="49" charset="-122"/>
            </a:endParaRPr>
          </a:p>
        </p:txBody>
      </p:sp>
      <p:sp>
        <p:nvSpPr>
          <p:cNvPr id="21" name="下箭头 20"/>
          <p:cNvSpPr/>
          <p:nvPr/>
        </p:nvSpPr>
        <p:spPr>
          <a:xfrm>
            <a:off x="1019811" y="3232574"/>
            <a:ext cx="368935" cy="690033"/>
          </a:xfrm>
          <a:prstGeom prst="down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bldLvl="0" animBg="1"/>
      <p:bldP spid="3" grpId="0"/>
      <p:bldP spid="20" grpId="0" bldLvl="0" animBg="1"/>
      <p:bldP spid="22"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4506" y="2055707"/>
            <a:ext cx="8174355" cy="1815882"/>
          </a:xfrm>
          <a:prstGeom prst="rect">
            <a:avLst/>
          </a:prstGeom>
        </p:spPr>
        <p:txBody>
          <a:bodyPr wrap="square">
            <a:spAutoFit/>
          </a:bodyPr>
          <a:lstStyle/>
          <a:p>
            <a:r>
              <a:rPr lang="zh-CN" altLang="en-US" sz="2000" b="1" dirty="0" smtClean="0">
                <a:solidFill>
                  <a:srgbClr val="0000FF"/>
                </a:solidFill>
                <a:latin typeface="楷体" panose="02010609060101010101" pitchFamily="49" charset="-122"/>
                <a:ea typeface="楷体" panose="02010609060101010101" pitchFamily="49" charset="-122"/>
              </a:rPr>
              <a:t>  </a:t>
            </a:r>
            <a:r>
              <a:rPr lang="zh-CN" altLang="en-US" sz="2800" b="1" dirty="0" smtClean="0">
                <a:solidFill>
                  <a:schemeClr val="tx1"/>
                </a:solidFill>
                <a:latin typeface="楷体" panose="02010609060101010101" pitchFamily="49" charset="-122"/>
                <a:ea typeface="楷体" panose="02010609060101010101" pitchFamily="49" charset="-122"/>
              </a:rPr>
              <a:t>“马鞭”</a:t>
            </a:r>
            <a:r>
              <a:rPr lang="zh-CN" altLang="en-US" sz="2800" b="1" dirty="0">
                <a:solidFill>
                  <a:schemeClr val="tx1"/>
                </a:solidFill>
                <a:latin typeface="楷体" panose="02010609060101010101" pitchFamily="49" charset="-122"/>
                <a:ea typeface="楷体" panose="02010609060101010101" pitchFamily="49" charset="-122"/>
              </a:rPr>
              <a:t>在舞台上代替了“马匹”，这就是京剧中</a:t>
            </a:r>
            <a:r>
              <a:rPr lang="zh-CN" altLang="en-US" sz="2800" b="1" dirty="0" smtClean="0">
                <a:solidFill>
                  <a:schemeClr val="tx1"/>
                </a:solidFill>
                <a:latin typeface="楷体" panose="02010609060101010101" pitchFamily="49" charset="-122"/>
                <a:ea typeface="楷体" panose="02010609060101010101" pitchFamily="49" charset="-122"/>
              </a:rPr>
              <a:t>的</a:t>
            </a:r>
            <a:r>
              <a:rPr lang="zh-CN" altLang="en-US" sz="2800" b="1" u="sng" dirty="0" smtClean="0">
                <a:solidFill>
                  <a:srgbClr val="FF0000"/>
                </a:solidFill>
                <a:latin typeface="楷体" panose="02010609060101010101" pitchFamily="49" charset="-122"/>
                <a:ea typeface="楷体" panose="02010609060101010101" pitchFamily="49" charset="-122"/>
              </a:rPr>
              <a:t>虚拟</a:t>
            </a:r>
            <a:r>
              <a:rPr lang="zh-CN" altLang="en-US" sz="2800" b="1" dirty="0" smtClean="0">
                <a:solidFill>
                  <a:schemeClr val="tx1"/>
                </a:solidFill>
                <a:latin typeface="楷体" panose="02010609060101010101" pitchFamily="49" charset="-122"/>
                <a:ea typeface="楷体" panose="02010609060101010101" pitchFamily="49" charset="-122"/>
              </a:rPr>
              <a:t>，马鞭是</a:t>
            </a:r>
            <a:r>
              <a:rPr lang="zh-CN" altLang="en-US" sz="2800" b="1" u="sng" dirty="0" smtClean="0">
                <a:solidFill>
                  <a:srgbClr val="FF0000"/>
                </a:solidFill>
                <a:latin typeface="楷体" panose="02010609060101010101" pitchFamily="49" charset="-122"/>
                <a:ea typeface="楷体" panose="02010609060101010101" pitchFamily="49" charset="-122"/>
              </a:rPr>
              <a:t>真实的道具</a:t>
            </a:r>
            <a:r>
              <a:rPr lang="zh-CN" altLang="en-US" sz="2800" b="1" dirty="0" smtClean="0">
                <a:solidFill>
                  <a:schemeClr val="tx1"/>
                </a:solidFill>
                <a:latin typeface="楷体" panose="02010609060101010101" pitchFamily="49" charset="-122"/>
                <a:ea typeface="楷体" panose="02010609060101010101" pitchFamily="49" charset="-122"/>
              </a:rPr>
              <a:t>，马匹是</a:t>
            </a:r>
            <a:r>
              <a:rPr lang="zh-CN" altLang="en-US" sz="2800" b="1" u="sng" dirty="0" smtClean="0">
                <a:solidFill>
                  <a:srgbClr val="FF0000"/>
                </a:solidFill>
                <a:latin typeface="楷体" panose="02010609060101010101" pitchFamily="49" charset="-122"/>
                <a:ea typeface="楷体" panose="02010609060101010101" pitchFamily="49" charset="-122"/>
              </a:rPr>
              <a:t>虚拟</a:t>
            </a:r>
            <a:r>
              <a:rPr lang="zh-CN" altLang="en-US" sz="2800" b="1" dirty="0" smtClean="0">
                <a:solidFill>
                  <a:schemeClr val="tx1"/>
                </a:solidFill>
                <a:latin typeface="楷体" panose="02010609060101010101" pitchFamily="49" charset="-122"/>
                <a:ea typeface="楷体" panose="02010609060101010101" pitchFamily="49" charset="-122"/>
              </a:rPr>
              <a:t>的</a:t>
            </a:r>
            <a:r>
              <a:rPr lang="zh-CN" altLang="en-US" sz="2800" b="1" dirty="0">
                <a:solidFill>
                  <a:schemeClr val="tx1"/>
                </a:solidFill>
                <a:latin typeface="楷体" panose="02010609060101010101" pitchFamily="49" charset="-122"/>
                <a:ea typeface="楷体" panose="02010609060101010101" pitchFamily="49" charset="-122"/>
              </a:rPr>
              <a:t>，剧情中的“马失前蹄”、“策鞭催马”、“纵马腾跃”等则是由演员用各种动作</a:t>
            </a:r>
            <a:r>
              <a:rPr lang="zh-CN" altLang="en-US" sz="2800" b="1" dirty="0" smtClean="0">
                <a:solidFill>
                  <a:schemeClr val="tx1"/>
                </a:solidFill>
                <a:latin typeface="楷体" panose="02010609060101010101" pitchFamily="49" charset="-122"/>
                <a:ea typeface="楷体" panose="02010609060101010101" pitchFamily="49" charset="-122"/>
              </a:rPr>
              <a:t>表演出来</a:t>
            </a:r>
            <a:r>
              <a:rPr lang="zh-CN" altLang="en-US" sz="2800" b="1" dirty="0">
                <a:solidFill>
                  <a:schemeClr val="tx1"/>
                </a:solidFill>
                <a:latin typeface="楷体" panose="02010609060101010101" pitchFamily="49" charset="-122"/>
                <a:ea typeface="楷体" panose="02010609060101010101" pitchFamily="49" charset="-122"/>
              </a:rPr>
              <a:t>的</a:t>
            </a:r>
            <a:r>
              <a:rPr lang="zh-CN" altLang="en-US" sz="2800" b="1" dirty="0" smtClean="0">
                <a:solidFill>
                  <a:schemeClr val="tx1"/>
                </a:solidFill>
                <a:latin typeface="楷体" panose="02010609060101010101" pitchFamily="49" charset="-122"/>
                <a:ea typeface="楷体" panose="02010609060101010101" pitchFamily="49" charset="-122"/>
              </a:rPr>
              <a:t>。</a:t>
            </a:r>
            <a:endParaRPr lang="zh-CN" altLang="en-US" sz="2800" b="1" dirty="0" smtClean="0">
              <a:solidFill>
                <a:schemeClr val="tx1"/>
              </a:solidFill>
              <a:latin typeface="楷体" panose="02010609060101010101" pitchFamily="49" charset="-122"/>
              <a:ea typeface="楷体" panose="02010609060101010101" pitchFamily="49" charset="-122"/>
            </a:endParaRPr>
          </a:p>
        </p:txBody>
      </p:sp>
      <p:sp>
        <p:nvSpPr>
          <p:cNvPr id="7" name="矩形 6"/>
          <p:cNvSpPr/>
          <p:nvPr/>
        </p:nvSpPr>
        <p:spPr>
          <a:xfrm>
            <a:off x="746392" y="1024777"/>
            <a:ext cx="2339102" cy="461665"/>
          </a:xfrm>
          <a:prstGeom prst="rect">
            <a:avLst/>
          </a:prstGeom>
        </p:spPr>
        <p:txBody>
          <a:bodyPr wrap="none">
            <a:spAutoFit/>
          </a:bodyPr>
          <a:lstStyle/>
          <a:p>
            <a:r>
              <a:rPr lang="zh-CN" altLang="en-US" sz="2400" b="1" dirty="0" smtClean="0">
                <a:solidFill>
                  <a:srgbClr val="FF0000"/>
                </a:solidFill>
                <a:latin typeface="华文隶书" panose="02010800040101010101" pitchFamily="2" charset="-122"/>
                <a:ea typeface="华文隶书" panose="02010800040101010101" pitchFamily="2" charset="-122"/>
              </a:rPr>
              <a:t>由此可以知道：</a:t>
            </a:r>
            <a:endParaRPr lang="zh-CN" altLang="en-US" sz="2400" b="1" dirty="0" smtClean="0">
              <a:solidFill>
                <a:srgbClr val="FF0000"/>
              </a:solidFill>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95376" y="1806787"/>
            <a:ext cx="7912735" cy="1384995"/>
          </a:xfrm>
          <a:prstGeom prst="rect">
            <a:avLst/>
          </a:prstGeom>
        </p:spPr>
        <p:txBody>
          <a:bodyPr wrap="square">
            <a:spAutoFit/>
          </a:bodyPr>
          <a:lstStyle/>
          <a:p>
            <a:pPr lvl="0"/>
            <a:r>
              <a:rPr lang="en-US" altLang="zh-CN" sz="2400" b="1" dirty="0">
                <a:solidFill>
                  <a:srgbClr val="0000FF"/>
                </a:solidFill>
                <a:latin typeface="楷体" panose="02010609060101010101" pitchFamily="49" charset="-122"/>
                <a:ea typeface="楷体" panose="02010609060101010101" pitchFamily="49" charset="-122"/>
              </a:rPr>
              <a:t> </a:t>
            </a:r>
            <a:r>
              <a:rPr lang="en-US" altLang="zh-CN" sz="2400" b="1" dirty="0" smtClean="0">
                <a:solidFill>
                  <a:srgbClr val="0000FF"/>
                </a:solidFill>
                <a:latin typeface="楷体" panose="02010609060101010101" pitchFamily="49" charset="-122"/>
                <a:ea typeface="楷体" panose="02010609060101010101" pitchFamily="49" charset="-122"/>
              </a:rPr>
              <a:t>  </a:t>
            </a:r>
            <a:r>
              <a:rPr lang="zh-CN" altLang="en-US" sz="2800" b="1" dirty="0" smtClean="0">
                <a:solidFill>
                  <a:schemeClr val="tx1"/>
                </a:solidFill>
                <a:latin typeface="楷体" panose="02010609060101010101" pitchFamily="49" charset="-122"/>
                <a:ea typeface="楷体" panose="02010609060101010101" pitchFamily="49" charset="-122"/>
              </a:rPr>
              <a:t>京剧</a:t>
            </a:r>
            <a:r>
              <a:rPr lang="zh-CN" altLang="en-US" sz="2800" b="1" dirty="0">
                <a:solidFill>
                  <a:schemeClr val="tx1"/>
                </a:solidFill>
                <a:latin typeface="楷体" panose="02010609060101010101" pitchFamily="49" charset="-122"/>
                <a:ea typeface="楷体" panose="02010609060101010101" pitchFamily="49" charset="-122"/>
              </a:rPr>
              <a:t>中的虚拟</a:t>
            </a:r>
            <a:r>
              <a:rPr lang="zh-CN" altLang="en-US" sz="2800" b="1" dirty="0" smtClean="0">
                <a:solidFill>
                  <a:schemeClr val="tx1"/>
                </a:solidFill>
                <a:latin typeface="楷体" panose="02010609060101010101" pitchFamily="49" charset="-122"/>
                <a:ea typeface="楷体" panose="02010609060101010101" pitchFamily="49" charset="-122"/>
              </a:rPr>
              <a:t>还有</a:t>
            </a:r>
            <a:r>
              <a:rPr lang="zh-CN" altLang="en-US" sz="2800" b="1" u="sng" dirty="0" smtClean="0">
                <a:solidFill>
                  <a:schemeClr val="tx1"/>
                </a:solidFill>
                <a:latin typeface="楷体" panose="02010609060101010101" pitchFamily="49" charset="-122"/>
                <a:ea typeface="楷体" panose="02010609060101010101" pitchFamily="49" charset="-122"/>
              </a:rPr>
              <a:t>      </a:t>
            </a:r>
            <a:r>
              <a:rPr lang="zh-CN" altLang="en-US" sz="2800" b="1" dirty="0" smtClean="0">
                <a:solidFill>
                  <a:schemeClr val="tx1"/>
                </a:solidFill>
                <a:latin typeface="楷体" panose="02010609060101010101" pitchFamily="49" charset="-122"/>
                <a:ea typeface="楷体" panose="02010609060101010101" pitchFamily="49" charset="-122"/>
              </a:rPr>
              <a:t>，</a:t>
            </a:r>
            <a:r>
              <a:rPr lang="zh-CN" altLang="en-US" sz="2800" b="1" smtClean="0">
                <a:solidFill>
                  <a:schemeClr val="tx1"/>
                </a:solidFill>
                <a:latin typeface="楷体" panose="02010609060101010101" pitchFamily="49" charset="-122"/>
                <a:ea typeface="楷体" panose="02010609060101010101" pitchFamily="49" charset="-122"/>
              </a:rPr>
              <a:t>桨是</a:t>
            </a:r>
            <a:r>
              <a:rPr lang="zh-CN" altLang="en-US" sz="2800" b="1" u="sng" smtClean="0">
                <a:solidFill>
                  <a:schemeClr val="tx1"/>
                </a:solidFill>
                <a:latin typeface="楷体" panose="02010609060101010101" pitchFamily="49" charset="-122"/>
                <a:ea typeface="楷体" panose="02010609060101010101" pitchFamily="49" charset="-122"/>
              </a:rPr>
              <a:t>  </a:t>
            </a:r>
            <a:endParaRPr lang="en-US" altLang="zh-CN" sz="2800" b="1" u="sng" smtClean="0">
              <a:solidFill>
                <a:schemeClr val="tx1"/>
              </a:solidFill>
              <a:latin typeface="楷体" panose="02010609060101010101" pitchFamily="49" charset="-122"/>
              <a:ea typeface="楷体" panose="02010609060101010101" pitchFamily="49" charset="-122"/>
            </a:endParaRPr>
          </a:p>
          <a:p>
            <a:pPr lvl="0"/>
            <a:r>
              <a:rPr lang="en-US" altLang="zh-CN" sz="2800" b="1" u="sng" smtClean="0">
                <a:solidFill>
                  <a:schemeClr val="tx1"/>
                </a:solidFill>
                <a:latin typeface="楷体" panose="02010609060101010101" pitchFamily="49" charset="-122"/>
                <a:ea typeface="楷体" panose="02010609060101010101" pitchFamily="49" charset="-122"/>
              </a:rPr>
              <a:t>          </a:t>
            </a:r>
            <a:r>
              <a:rPr lang="zh-CN" altLang="en-US" sz="2800" b="1" smtClean="0">
                <a:solidFill>
                  <a:schemeClr val="tx1"/>
                </a:solidFill>
                <a:latin typeface="楷体" panose="02010609060101010101" pitchFamily="49" charset="-122"/>
                <a:ea typeface="楷体" panose="02010609060101010101" pitchFamily="49" charset="-122"/>
              </a:rPr>
              <a:t>，船是</a:t>
            </a:r>
            <a:r>
              <a:rPr lang="zh-CN" altLang="en-US" sz="2800" b="1" u="sng" smtClean="0">
                <a:solidFill>
                  <a:schemeClr val="tx1"/>
                </a:solidFill>
                <a:latin typeface="楷体" panose="02010609060101010101" pitchFamily="49" charset="-122"/>
                <a:ea typeface="楷体" panose="02010609060101010101" pitchFamily="49" charset="-122"/>
              </a:rPr>
              <a:t>     </a:t>
            </a:r>
            <a:r>
              <a:rPr lang="zh-CN" altLang="en-US" sz="2800" b="1" smtClean="0">
                <a:solidFill>
                  <a:schemeClr val="tx1"/>
                </a:solidFill>
                <a:latin typeface="楷体" panose="02010609060101010101" pitchFamily="49" charset="-122"/>
                <a:ea typeface="楷体" panose="02010609060101010101" pitchFamily="49" charset="-122"/>
              </a:rPr>
              <a:t>的。演员拿一支桨做着各种划船动作，我们就知道他在过江。</a:t>
            </a:r>
            <a:r>
              <a:rPr lang="zh-CN" altLang="en-US" sz="2800" b="1" smtClean="0">
                <a:solidFill>
                  <a:srgbClr val="0000FF"/>
                </a:solidFill>
                <a:latin typeface="楷体" panose="02010609060101010101" pitchFamily="49" charset="-122"/>
                <a:ea typeface="楷体" panose="02010609060101010101" pitchFamily="49" charset="-122"/>
              </a:rPr>
              <a:t> </a:t>
            </a:r>
            <a:endParaRPr lang="zh-CN" altLang="en-US" sz="2800" b="1" dirty="0" smtClean="0">
              <a:solidFill>
                <a:srgbClr val="0000FF"/>
              </a:solidFill>
              <a:latin typeface="楷体" panose="02010609060101010101" pitchFamily="49" charset="-122"/>
              <a:ea typeface="楷体" panose="02010609060101010101" pitchFamily="49" charset="-122"/>
            </a:endParaRPr>
          </a:p>
        </p:txBody>
      </p:sp>
      <p:sp>
        <p:nvSpPr>
          <p:cNvPr id="2" name="矩形 1"/>
          <p:cNvSpPr/>
          <p:nvPr/>
        </p:nvSpPr>
        <p:spPr>
          <a:xfrm>
            <a:off x="4602680" y="1806716"/>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过江</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3" name="矩形 2"/>
          <p:cNvSpPr/>
          <p:nvPr/>
        </p:nvSpPr>
        <p:spPr>
          <a:xfrm>
            <a:off x="4028060" y="2380571"/>
            <a:ext cx="906017"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虚拟</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9" name="矩形 8"/>
          <p:cNvSpPr/>
          <p:nvPr/>
        </p:nvSpPr>
        <p:spPr>
          <a:xfrm>
            <a:off x="1201738" y="2381231"/>
            <a:ext cx="1627369" cy="523220"/>
          </a:xfrm>
          <a:prstGeom prst="rect">
            <a:avLst/>
          </a:prstGeom>
        </p:spPr>
        <p:txBody>
          <a:bodyPr wrap="none">
            <a:spAutoFit/>
          </a:bodyPr>
          <a:lstStyle/>
          <a:p>
            <a:r>
              <a:rPr lang="zh-CN" altLang="en-US" sz="2800" b="1" dirty="0">
                <a:solidFill>
                  <a:srgbClr val="FF0000"/>
                </a:solidFill>
                <a:latin typeface="楷体" panose="02010609060101010101" pitchFamily="49" charset="-122"/>
                <a:ea typeface="楷体" panose="02010609060101010101" pitchFamily="49" charset="-122"/>
              </a:rPr>
              <a:t>真实道具</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0" name="矩形 5"/>
          <p:cNvSpPr>
            <a:spLocks noChangeArrowheads="1"/>
          </p:cNvSpPr>
          <p:nvPr/>
        </p:nvSpPr>
        <p:spPr bwMode="auto">
          <a:xfrm>
            <a:off x="1252558" y="790032"/>
            <a:ext cx="2672163"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l"/>
            <a:r>
              <a:rPr lang="zh-CN" altLang="en-US" sz="2800" b="1" dirty="0" smtClean="0">
                <a:solidFill>
                  <a:schemeClr val="tx1"/>
                </a:solidFill>
                <a:latin typeface="黑体" panose="02010609060101010101" charset="-122"/>
                <a:ea typeface="黑体" panose="02010609060101010101" charset="-122"/>
              </a:rPr>
              <a:t>我还知道</a:t>
            </a:r>
            <a:endParaRPr lang="zh-CN" altLang="en-US" sz="2800" b="1" dirty="0" smtClean="0">
              <a:solidFill>
                <a:schemeClr val="tx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2000" y="926757"/>
            <a:ext cx="8568000" cy="4093428"/>
          </a:xfrm>
          <a:prstGeom prst="rect">
            <a:avLst/>
          </a:prstGeom>
        </p:spPr>
        <p:txBody>
          <a:bodyPr wrap="square">
            <a:spAutoFit/>
          </a:bodyPr>
          <a:lstStyle/>
          <a:p>
            <a:pPr algn="just">
              <a:lnSpc>
                <a:spcPct val="130000"/>
              </a:lnSpc>
            </a:pPr>
            <a:r>
              <a:rPr lang="zh-CN" altLang="en-US" sz="2000" b="1" dirty="0" smtClean="0">
                <a:latin typeface="楷体" panose="02010609060101010101" pitchFamily="49" charset="-122"/>
                <a:ea typeface="楷体" panose="02010609060101010101" pitchFamily="49" charset="-122"/>
              </a:rPr>
              <a:t>    京剧来源于四个地方剧种：一是原来流行于安徽省一带的徽剧；二是流行于湖北的汉剧；三是流行于江苏一带的昆曲；四是流行于陕西的秦腔，又叫梆子。徽剧是京剧的基础。清朝乾隆五十五年，也就是公元</a:t>
            </a:r>
            <a:r>
              <a:rPr lang="en-US" altLang="zh-CN" sz="2000" b="1" dirty="0" smtClean="0">
                <a:latin typeface="楷体" panose="02010609060101010101" pitchFamily="49" charset="-122"/>
                <a:ea typeface="楷体" panose="02010609060101010101" pitchFamily="49" charset="-122"/>
              </a:rPr>
              <a:t>1790</a:t>
            </a:r>
            <a:r>
              <a:rPr lang="zh-CN" altLang="en-US" sz="2000" b="1" dirty="0" smtClean="0">
                <a:latin typeface="楷体" panose="02010609060101010101" pitchFamily="49" charset="-122"/>
                <a:ea typeface="楷体" panose="02010609060101010101" pitchFamily="49" charset="-122"/>
              </a:rPr>
              <a:t>年，为了给已经八十岁的乾隆皇帝祝寿，唱二黄的艺人高朗亭随“三庆”徽班进北京表演，很快受到了北京人的喜欢，皇族贵人也很爱看。随后，许多徽剧艺人来到北京。徽剧又和从湖北、江苏、陕西来京的汉剧、昆曲、秦腔这三个在中国南北有影响的剧种不断交流、融会、演变、优化，京剧形成后，在清朝宫廷内开始快速发展，直至民国得到空前的繁荣，最后聚精荟萃，形成有较高艺术魅力的京剧。在</a:t>
            </a:r>
            <a:r>
              <a:rPr lang="en-US" altLang="zh-CN" sz="2000" b="1" dirty="0" smtClean="0">
                <a:latin typeface="楷体" panose="02010609060101010101" pitchFamily="49" charset="-122"/>
                <a:ea typeface="楷体" panose="02010609060101010101" pitchFamily="49" charset="-122"/>
              </a:rPr>
              <a:t>2010</a:t>
            </a:r>
            <a:r>
              <a:rPr lang="zh-CN" altLang="en-US" sz="2000" b="1" dirty="0" smtClean="0">
                <a:latin typeface="楷体" panose="02010609060101010101" pitchFamily="49" charset="-122"/>
                <a:ea typeface="楷体" panose="02010609060101010101" pitchFamily="49" charset="-122"/>
              </a:rPr>
              <a:t>年</a:t>
            </a:r>
            <a:r>
              <a:rPr lang="en-US" altLang="zh-CN" sz="2000" b="1" dirty="0" smtClean="0">
                <a:latin typeface="楷体" panose="02010609060101010101" pitchFamily="49" charset="-122"/>
                <a:ea typeface="楷体" panose="02010609060101010101" pitchFamily="49" charset="-122"/>
              </a:rPr>
              <a:t>11</a:t>
            </a:r>
            <a:r>
              <a:rPr lang="zh-CN" altLang="en-US" sz="2000" b="1" dirty="0" smtClean="0">
                <a:latin typeface="楷体" panose="02010609060101010101" pitchFamily="49" charset="-122"/>
                <a:ea typeface="楷体" panose="02010609060101010101" pitchFamily="49" charset="-122"/>
              </a:rPr>
              <a:t>月</a:t>
            </a:r>
            <a:r>
              <a:rPr lang="en-US" altLang="zh-CN" sz="2000" b="1" dirty="0" smtClean="0">
                <a:latin typeface="楷体" panose="02010609060101010101" pitchFamily="49" charset="-122"/>
                <a:ea typeface="楷体" panose="02010609060101010101" pitchFamily="49" charset="-122"/>
              </a:rPr>
              <a:t>6</a:t>
            </a:r>
            <a:r>
              <a:rPr lang="zh-CN" altLang="en-US" sz="2000" b="1" dirty="0" smtClean="0">
                <a:latin typeface="楷体" panose="02010609060101010101" pitchFamily="49" charset="-122"/>
                <a:ea typeface="楷体" panose="02010609060101010101" pitchFamily="49" charset="-122"/>
              </a:rPr>
              <a:t>日，京剧被列入“人类非物质文化遗产代表作名录”。</a:t>
            </a:r>
            <a:endParaRPr lang="zh-CN" altLang="en-US" sz="20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21410" y="1920240"/>
            <a:ext cx="6901180" cy="1938992"/>
          </a:xfrm>
          <a:prstGeom prst="rect">
            <a:avLst/>
          </a:prstGeom>
        </p:spPr>
        <p:txBody>
          <a:bodyPr wrap="square">
            <a:spAutoFit/>
          </a:bodyPr>
          <a:lstStyle/>
          <a:p>
            <a:r>
              <a:rPr lang="zh-CN" altLang="en-US" sz="4800" b="1" smtClean="0">
                <a:solidFill>
                  <a:srgbClr val="FF0000"/>
                </a:solidFill>
                <a:latin typeface="黑体" panose="02010609060101010101" charset="-122"/>
                <a:ea typeface="黑体" panose="02010609060101010101" charset="-122"/>
              </a:rPr>
              <a:t>  </a:t>
            </a:r>
            <a:r>
              <a:rPr lang="zh-CN" altLang="en-US" sz="2400" b="1" smtClean="0">
                <a:solidFill>
                  <a:srgbClr val="FF0000"/>
                </a:solidFill>
                <a:latin typeface="黑体" panose="02010609060101010101" charset="-122"/>
                <a:ea typeface="黑体" panose="02010609060101010101" charset="-122"/>
              </a:rPr>
              <a:t>马鞭</a:t>
            </a:r>
            <a:r>
              <a:rPr lang="zh-CN" altLang="en-US" sz="2400" b="1" dirty="0">
                <a:solidFill>
                  <a:srgbClr val="FF0000"/>
                </a:solidFill>
                <a:latin typeface="黑体" panose="02010609060101010101" charset="-122"/>
                <a:ea typeface="黑体" panose="02010609060101010101" charset="-122"/>
              </a:rPr>
              <a:t>是实在的道具，是可感觉可使用的。</a:t>
            </a:r>
            <a:r>
              <a:rPr lang="zh-CN" altLang="en-US" sz="2400" b="1" dirty="0" smtClean="0">
                <a:solidFill>
                  <a:srgbClr val="FF0000"/>
                </a:solidFill>
                <a:latin typeface="黑体" panose="02010609060101010101" charset="-122"/>
                <a:ea typeface="黑体" panose="02010609060101010101" charset="-122"/>
              </a:rPr>
              <a:t>京剧还有哪些真实和虚拟</a:t>
            </a:r>
            <a:r>
              <a:rPr lang="zh-CN" altLang="en-US" sz="2400" b="1" dirty="0">
                <a:solidFill>
                  <a:srgbClr val="FF0000"/>
                </a:solidFill>
                <a:latin typeface="黑体" panose="02010609060101010101" charset="-122"/>
                <a:ea typeface="黑体" panose="02010609060101010101" charset="-122"/>
              </a:rPr>
              <a:t>的道具</a:t>
            </a:r>
            <a:r>
              <a:rPr lang="zh-CN" altLang="en-US" sz="2400" b="1" dirty="0" smtClean="0">
                <a:solidFill>
                  <a:srgbClr val="FF0000"/>
                </a:solidFill>
                <a:latin typeface="黑体" panose="02010609060101010101" charset="-122"/>
                <a:ea typeface="黑体" panose="02010609060101010101" charset="-122"/>
              </a:rPr>
              <a:t>，一样</a:t>
            </a:r>
            <a:r>
              <a:rPr lang="zh-CN" altLang="en-US" sz="2400" b="1" dirty="0">
                <a:solidFill>
                  <a:srgbClr val="FF0000"/>
                </a:solidFill>
                <a:latin typeface="黑体" panose="02010609060101010101" charset="-122"/>
                <a:ea typeface="黑体" panose="02010609060101010101" charset="-122"/>
              </a:rPr>
              <a:t>可感觉可</a:t>
            </a:r>
            <a:r>
              <a:rPr lang="zh-CN" altLang="en-US" sz="2400" b="1" dirty="0" smtClean="0">
                <a:solidFill>
                  <a:srgbClr val="FF0000"/>
                </a:solidFill>
                <a:latin typeface="黑体" panose="02010609060101010101" charset="-122"/>
                <a:ea typeface="黑体" panose="02010609060101010101" charset="-122"/>
              </a:rPr>
              <a:t>使用？请默读第课文</a:t>
            </a:r>
            <a:r>
              <a:rPr lang="en-US" altLang="zh-CN" sz="2400" b="1" dirty="0" smtClean="0">
                <a:solidFill>
                  <a:srgbClr val="FF0000"/>
                </a:solidFill>
                <a:latin typeface="黑体" panose="02010609060101010101" charset="-122"/>
                <a:ea typeface="黑体" panose="02010609060101010101" charset="-122"/>
              </a:rPr>
              <a:t>2</a:t>
            </a:r>
            <a:r>
              <a:rPr lang="zh-CN" altLang="en-US" sz="2400" b="1" dirty="0" smtClean="0">
                <a:solidFill>
                  <a:srgbClr val="FF0000"/>
                </a:solidFill>
                <a:latin typeface="黑体" panose="02010609060101010101" charset="-122"/>
                <a:ea typeface="黑体" panose="02010609060101010101" charset="-122"/>
              </a:rPr>
              <a:t>、</a:t>
            </a:r>
            <a:r>
              <a:rPr lang="en-US" altLang="zh-CN" sz="2400" b="1" dirty="0" smtClean="0">
                <a:solidFill>
                  <a:srgbClr val="FF0000"/>
                </a:solidFill>
                <a:latin typeface="黑体" panose="02010609060101010101" charset="-122"/>
                <a:ea typeface="黑体" panose="02010609060101010101" charset="-122"/>
              </a:rPr>
              <a:t>3</a:t>
            </a:r>
            <a:r>
              <a:rPr lang="zh-CN" altLang="en-US" sz="2400" b="1" dirty="0" smtClean="0">
                <a:solidFill>
                  <a:srgbClr val="FF0000"/>
                </a:solidFill>
                <a:latin typeface="黑体" panose="02010609060101010101" charset="-122"/>
                <a:ea typeface="黑体" panose="02010609060101010101" charset="-122"/>
              </a:rPr>
              <a:t>两个自然段，想象演员是怎样运用道具进行表演的？</a:t>
            </a:r>
            <a:endParaRPr lang="zh-CN" altLang="en-US" sz="2400" b="1" dirty="0" smtClean="0">
              <a:solidFill>
                <a:srgbClr val="FF0000"/>
              </a:solidFill>
              <a:latin typeface="黑体" panose="02010609060101010101" charset="-122"/>
              <a:ea typeface="黑体" panose="02010609060101010101" charset="-122"/>
            </a:endParaRPr>
          </a:p>
        </p:txBody>
      </p:sp>
      <p:pic>
        <p:nvPicPr>
          <p:cNvPr id="6" name="图片 5"/>
          <p:cNvPicPr>
            <a:picLocks noChangeAspect="1"/>
          </p:cNvPicPr>
          <p:nvPr/>
        </p:nvPicPr>
        <p:blipFill>
          <a:blip r:embed="rId1" cstate="email"/>
          <a:stretch>
            <a:fillRect/>
          </a:stretch>
        </p:blipFill>
        <p:spPr>
          <a:xfrm>
            <a:off x="147170" y="233996"/>
            <a:ext cx="1278923" cy="2159757"/>
          </a:xfrm>
          <a:prstGeom prst="rect">
            <a:avLst/>
          </a:prstGeom>
        </p:spPr>
      </p:pic>
      <p:sp>
        <p:nvSpPr>
          <p:cNvPr id="9" name="矩形 5"/>
          <p:cNvSpPr>
            <a:spLocks noChangeArrowheads="1"/>
          </p:cNvSpPr>
          <p:nvPr/>
        </p:nvSpPr>
        <p:spPr bwMode="auto">
          <a:xfrm>
            <a:off x="1515085" y="1165632"/>
            <a:ext cx="2672163"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zh-CN" altLang="en-US" sz="3200" b="1" dirty="0">
                <a:solidFill>
                  <a:srgbClr val="FF0000"/>
                </a:solidFill>
                <a:latin typeface="黑体" panose="02010609060101010101" charset="-122"/>
                <a:ea typeface="黑体" panose="02010609060101010101" charset="-122"/>
              </a:rPr>
              <a:t>阅读思考</a:t>
            </a:r>
            <a:endParaRPr lang="zh-CN" altLang="en-US" sz="3200" b="1" dirty="0" smtClean="0">
              <a:solidFill>
                <a:srgbClr val="FF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48199" y="627182"/>
            <a:ext cx="4322198" cy="830997"/>
          </a:xfrm>
          <a:prstGeom prst="rect">
            <a:avLst/>
          </a:prstGeom>
          <a:ln>
            <a:solidFill>
              <a:schemeClr val="tx1"/>
            </a:solidFill>
          </a:ln>
        </p:spPr>
        <p:txBody>
          <a:bodyPr wrap="square">
            <a:spAutoFit/>
          </a:bodyPr>
          <a:lstStyle/>
          <a:p>
            <a:r>
              <a:rPr lang="zh-CN" altLang="en-US" sz="2400" b="1" dirty="0" smtClean="0">
                <a:solidFill>
                  <a:srgbClr val="FF0000"/>
                </a:solidFill>
                <a:latin typeface="楷体" panose="02010609060101010101" pitchFamily="49" charset="-122"/>
                <a:ea typeface="楷体" panose="02010609060101010101" pitchFamily="49" charset="-122"/>
              </a:rPr>
              <a:t>是</a:t>
            </a:r>
            <a:r>
              <a:rPr lang="zh-CN" altLang="en-US" sz="2400" b="1" dirty="0">
                <a:solidFill>
                  <a:srgbClr val="FF0000"/>
                </a:solidFill>
                <a:latin typeface="楷体" panose="02010609060101010101" pitchFamily="49" charset="-122"/>
                <a:ea typeface="楷体" panose="02010609060101010101" pitchFamily="49" charset="-122"/>
              </a:rPr>
              <a:t>用结实的线把鞋帮和鞋底缝在一起</a:t>
            </a:r>
            <a:r>
              <a:rPr lang="zh-CN" altLang="en-US" sz="2400" b="1" dirty="0" smtClean="0">
                <a:solidFill>
                  <a:srgbClr val="FF0000"/>
                </a:solidFill>
                <a:latin typeface="楷体" panose="02010609060101010101" pitchFamily="49" charset="-122"/>
                <a:ea typeface="楷体" panose="02010609060101010101" pitchFamily="49" charset="-122"/>
              </a:rPr>
              <a:t>。</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sp>
        <p:nvSpPr>
          <p:cNvPr id="10" name="矩形 5"/>
          <p:cNvSpPr>
            <a:spLocks noChangeArrowheads="1"/>
          </p:cNvSpPr>
          <p:nvPr/>
        </p:nvSpPr>
        <p:spPr bwMode="auto">
          <a:xfrm>
            <a:off x="1065867" y="283849"/>
            <a:ext cx="2682084"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zh-CN" altLang="en-US" sz="3200" b="1" dirty="0" smtClean="0">
                <a:solidFill>
                  <a:srgbClr val="FF0000"/>
                </a:solidFill>
                <a:latin typeface="黑体" panose="02010609060101010101" charset="-122"/>
                <a:ea typeface="黑体" panose="02010609060101010101" charset="-122"/>
              </a:rPr>
              <a:t>交流感悟</a:t>
            </a:r>
            <a:endParaRPr lang="zh-CN" altLang="en-US" sz="3200" b="1" dirty="0" smtClean="0">
              <a:solidFill>
                <a:srgbClr val="FF0000"/>
              </a:solidFill>
              <a:latin typeface="黑体" panose="02010609060101010101" charset="-122"/>
              <a:ea typeface="黑体" panose="02010609060101010101" charset="-122"/>
            </a:endParaRPr>
          </a:p>
        </p:txBody>
      </p:sp>
      <p:sp>
        <p:nvSpPr>
          <p:cNvPr id="5" name="矩形 4"/>
          <p:cNvSpPr/>
          <p:nvPr/>
        </p:nvSpPr>
        <p:spPr>
          <a:xfrm>
            <a:off x="975361" y="1673014"/>
            <a:ext cx="7406005" cy="2451953"/>
          </a:xfrm>
          <a:prstGeom prst="rect">
            <a:avLst/>
          </a:prstGeom>
        </p:spPr>
        <p:txBody>
          <a:bodyPr wrap="square">
            <a:spAutoFit/>
          </a:bodyPr>
          <a:lstStyle/>
          <a:p>
            <a:pPr>
              <a:lnSpc>
                <a:spcPts val="4600"/>
              </a:lnSpc>
            </a:pPr>
            <a:r>
              <a:rPr lang="zh-CN" altLang="en-US" sz="2000" b="1" dirty="0">
                <a:solidFill>
                  <a:srgbClr val="70AD47">
                    <a:lumMod val="75000"/>
                  </a:srgbClr>
                </a:solidFill>
                <a:latin typeface="黑体" panose="02010609060101010101" charset="-122"/>
                <a:ea typeface="黑体" panose="02010609060101010101" charset="-122"/>
              </a:rPr>
              <a:t> </a:t>
            </a:r>
            <a:r>
              <a:rPr lang="zh-CN" altLang="en-US" sz="2000" b="1" dirty="0" smtClean="0">
                <a:solidFill>
                  <a:srgbClr val="70AD47">
                    <a:lumMod val="75000"/>
                  </a:srgbClr>
                </a:solidFill>
                <a:latin typeface="黑体" panose="02010609060101010101" charset="-122"/>
                <a:ea typeface="黑体" panose="02010609060101010101" charset="-122"/>
              </a:rPr>
              <a:t>  </a:t>
            </a:r>
            <a:r>
              <a:rPr lang="zh-CN" altLang="en-US" sz="2400" b="1" dirty="0" smtClean="0">
                <a:solidFill>
                  <a:schemeClr val="tx1"/>
                </a:solidFill>
                <a:latin typeface="黑体" panose="02010609060101010101" charset="-122"/>
                <a:ea typeface="黑体" panose="02010609060101010101" charset="-122"/>
              </a:rPr>
              <a:t>京剧</a:t>
            </a:r>
            <a:r>
              <a:rPr lang="zh-CN" altLang="en-US" sz="2400" b="1" dirty="0">
                <a:solidFill>
                  <a:schemeClr val="tx1"/>
                </a:solidFill>
                <a:latin typeface="黑体" panose="02010609060101010101" charset="-122"/>
                <a:ea typeface="黑体" panose="02010609060101010101" charset="-122"/>
              </a:rPr>
              <a:t>还有一些虚拟的道具，但一样可感觉可使用。比如</a:t>
            </a:r>
            <a:r>
              <a:rPr lang="en-US" altLang="zh-CN" sz="2400" b="1" dirty="0">
                <a:solidFill>
                  <a:schemeClr val="tx1"/>
                </a:solidFill>
                <a:latin typeface="黑体" panose="02010609060101010101" charset="-122"/>
                <a:ea typeface="黑体" panose="02010609060101010101" charset="-122"/>
              </a:rPr>
              <a:t>《</a:t>
            </a:r>
            <a:r>
              <a:rPr lang="zh-CN" altLang="en-US" sz="2400" b="1" dirty="0">
                <a:solidFill>
                  <a:schemeClr val="tx1"/>
                </a:solidFill>
                <a:latin typeface="黑体" panose="02010609060101010101" charset="-122"/>
                <a:ea typeface="黑体" panose="02010609060101010101" charset="-122"/>
              </a:rPr>
              <a:t>拾玉镯</a:t>
            </a:r>
            <a:r>
              <a:rPr lang="en-US" altLang="zh-CN" sz="2400" b="1" dirty="0">
                <a:solidFill>
                  <a:schemeClr val="tx1"/>
                </a:solidFill>
                <a:latin typeface="黑体" panose="02010609060101010101" charset="-122"/>
                <a:ea typeface="黑体" panose="02010609060101010101" charset="-122"/>
              </a:rPr>
              <a:t>》</a:t>
            </a:r>
            <a:r>
              <a:rPr lang="zh-CN" altLang="en-US" sz="2400" b="1">
                <a:solidFill>
                  <a:schemeClr val="tx1"/>
                </a:solidFill>
                <a:latin typeface="黑体" panose="02010609060101010101" charset="-122"/>
                <a:ea typeface="黑体" panose="02010609060101010101" charset="-122"/>
              </a:rPr>
              <a:t>中</a:t>
            </a:r>
            <a:r>
              <a:rPr lang="zh-CN" altLang="en-US" sz="2400" b="1" smtClean="0">
                <a:solidFill>
                  <a:schemeClr val="tx1"/>
                </a:solidFill>
                <a:latin typeface="黑体" panose="02010609060101010101" charset="-122"/>
                <a:ea typeface="黑体" panose="02010609060101010101" charset="-122"/>
              </a:rPr>
              <a:t>小姑娘纳鞋底，</a:t>
            </a:r>
            <a:r>
              <a:rPr lang="zh-CN" altLang="en-US" sz="2400" b="1" dirty="0">
                <a:solidFill>
                  <a:schemeClr val="tx1"/>
                </a:solidFill>
                <a:latin typeface="黑体" panose="02010609060101010101" charset="-122"/>
                <a:ea typeface="黑体" panose="02010609060101010101" charset="-122"/>
              </a:rPr>
              <a:t>鞋底是实在的，针线可是虚的，但在演员手里，“无”远远胜过了“有”。</a:t>
            </a:r>
            <a:endParaRPr lang="zh-CN" altLang="en-US" sz="2400" b="1" dirty="0">
              <a:solidFill>
                <a:schemeClr val="tx1"/>
              </a:solidFill>
              <a:latin typeface="黑体" panose="02010609060101010101" charset="-122"/>
              <a:ea typeface="黑体" panose="02010609060101010101" charset="-122"/>
            </a:endParaRPr>
          </a:p>
        </p:txBody>
      </p:sp>
      <p:cxnSp>
        <p:nvCxnSpPr>
          <p:cNvPr id="8" name="直接箭头连接符 7"/>
          <p:cNvCxnSpPr/>
          <p:nvPr/>
        </p:nvCxnSpPr>
        <p:spPr>
          <a:xfrm flipV="1">
            <a:off x="4567556" y="1733973"/>
            <a:ext cx="9525" cy="917787"/>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315586" y="4171930"/>
            <a:ext cx="1112805" cy="461665"/>
          </a:xfrm>
          <a:prstGeom prst="rect">
            <a:avLst/>
          </a:prstGeom>
          <a:ln>
            <a:solidFill>
              <a:schemeClr val="tx1"/>
            </a:solidFill>
          </a:ln>
        </p:spPr>
        <p:txBody>
          <a:bodyPr wrap="none">
            <a:spAutoFit/>
          </a:bodyPr>
          <a:lstStyle/>
          <a:p>
            <a:r>
              <a:rPr lang="zh-CN" altLang="en-US" sz="2400" b="1" dirty="0" smtClean="0">
                <a:solidFill>
                  <a:srgbClr val="FF0000"/>
                </a:solidFill>
                <a:latin typeface="楷体" panose="02010609060101010101" pitchFamily="49" charset="-122"/>
                <a:ea typeface="楷体" panose="02010609060101010101" pitchFamily="49" charset="-122"/>
              </a:rPr>
              <a:t>真实的</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sp>
        <p:nvSpPr>
          <p:cNvPr id="16" name="矩形 15"/>
          <p:cNvSpPr/>
          <p:nvPr/>
        </p:nvSpPr>
        <p:spPr>
          <a:xfrm>
            <a:off x="1577769" y="4941550"/>
            <a:ext cx="1407160" cy="830997"/>
          </a:xfrm>
          <a:prstGeom prst="rect">
            <a:avLst/>
          </a:prstGeom>
          <a:ln>
            <a:solidFill>
              <a:schemeClr val="tx1"/>
            </a:solidFill>
          </a:ln>
        </p:spPr>
        <p:txBody>
          <a:bodyPr wrap="square">
            <a:spAutoFit/>
          </a:bodyPr>
          <a:lstStyle/>
          <a:p>
            <a:r>
              <a:rPr lang="zh-CN" altLang="en-US" sz="2400" b="1" dirty="0" smtClean="0">
                <a:solidFill>
                  <a:srgbClr val="FF0000"/>
                </a:solidFill>
                <a:latin typeface="楷体" panose="02010609060101010101" pitchFamily="49" charset="-122"/>
                <a:ea typeface="楷体" panose="02010609060101010101" pitchFamily="49" charset="-122"/>
              </a:rPr>
              <a:t>空，没有</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cxnSp>
        <p:nvCxnSpPr>
          <p:cNvPr id="20" name="直接箭头连接符 19"/>
          <p:cNvCxnSpPr/>
          <p:nvPr/>
        </p:nvCxnSpPr>
        <p:spPr>
          <a:xfrm>
            <a:off x="6866040" y="3101573"/>
            <a:ext cx="0" cy="116433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47047" y="5554870"/>
            <a:ext cx="2040943" cy="461665"/>
          </a:xfrm>
          <a:prstGeom prst="rect">
            <a:avLst/>
          </a:prstGeom>
        </p:spPr>
        <p:txBody>
          <a:bodyPr wrap="none">
            <a:spAutoFit/>
          </a:bodyPr>
          <a:lstStyle/>
          <a:p>
            <a:r>
              <a:rPr lang="zh-CN" altLang="en-US" sz="2400" b="1" dirty="0" smtClean="0">
                <a:solidFill>
                  <a:srgbClr val="FF0000"/>
                </a:solidFill>
                <a:latin typeface="黑体" panose="02010609060101010101" charset="-122"/>
                <a:ea typeface="黑体" panose="02010609060101010101" charset="-122"/>
              </a:rPr>
              <a:t>实在的道具：</a:t>
            </a:r>
            <a:endParaRPr lang="zh-CN" altLang="en-US" sz="2400" b="1" dirty="0" smtClean="0">
              <a:solidFill>
                <a:srgbClr val="FF0000"/>
              </a:solidFill>
              <a:latin typeface="黑体" panose="02010609060101010101" charset="-122"/>
              <a:ea typeface="黑体" panose="02010609060101010101" charset="-122"/>
            </a:endParaRPr>
          </a:p>
        </p:txBody>
      </p:sp>
      <p:sp>
        <p:nvSpPr>
          <p:cNvPr id="31" name="矩形 30"/>
          <p:cNvSpPr/>
          <p:nvPr/>
        </p:nvSpPr>
        <p:spPr>
          <a:xfrm>
            <a:off x="4082956" y="5554872"/>
            <a:ext cx="2040943" cy="461665"/>
          </a:xfrm>
          <a:prstGeom prst="rect">
            <a:avLst/>
          </a:prstGeom>
        </p:spPr>
        <p:txBody>
          <a:bodyPr wrap="none">
            <a:spAutoFit/>
          </a:bodyPr>
          <a:lstStyle/>
          <a:p>
            <a:r>
              <a:rPr lang="zh-CN" altLang="en-US" sz="2400" b="1" dirty="0" smtClean="0">
                <a:solidFill>
                  <a:srgbClr val="FF0000"/>
                </a:solidFill>
                <a:latin typeface="黑体" panose="02010609060101010101" charset="-122"/>
                <a:ea typeface="黑体" panose="02010609060101010101" charset="-122"/>
              </a:rPr>
              <a:t>虚拟的道具：</a:t>
            </a:r>
            <a:endParaRPr lang="zh-CN" altLang="en-US" sz="2400" b="1" dirty="0" smtClean="0">
              <a:solidFill>
                <a:srgbClr val="FF0000"/>
              </a:solidFill>
              <a:latin typeface="黑体" panose="02010609060101010101" charset="-122"/>
              <a:ea typeface="黑体" panose="02010609060101010101" charset="-122"/>
            </a:endParaRPr>
          </a:p>
        </p:txBody>
      </p:sp>
      <p:sp>
        <p:nvSpPr>
          <p:cNvPr id="32" name="矩形 31"/>
          <p:cNvSpPr/>
          <p:nvPr/>
        </p:nvSpPr>
        <p:spPr>
          <a:xfrm>
            <a:off x="2528307" y="5555182"/>
            <a:ext cx="803425" cy="461665"/>
          </a:xfrm>
          <a:prstGeom prst="rect">
            <a:avLst/>
          </a:prstGeom>
        </p:spPr>
        <p:txBody>
          <a:bodyPr wrap="none">
            <a:spAutoFit/>
          </a:bodyPr>
          <a:lstStyle/>
          <a:p>
            <a:r>
              <a:rPr lang="zh-CN" altLang="en-US" sz="2400" b="1" dirty="0" smtClean="0">
                <a:solidFill>
                  <a:srgbClr val="FF0000"/>
                </a:solidFill>
                <a:latin typeface="黑体" panose="02010609060101010101" charset="-122"/>
                <a:ea typeface="黑体" panose="02010609060101010101" charset="-122"/>
              </a:rPr>
              <a:t>鞋底</a:t>
            </a:r>
            <a:endParaRPr lang="zh-CN" altLang="en-US" sz="2400" b="1" dirty="0" smtClean="0">
              <a:solidFill>
                <a:srgbClr val="FF0000"/>
              </a:solidFill>
              <a:latin typeface="黑体" panose="02010609060101010101" charset="-122"/>
              <a:ea typeface="黑体" panose="02010609060101010101" charset="-122"/>
            </a:endParaRPr>
          </a:p>
        </p:txBody>
      </p:sp>
      <p:sp>
        <p:nvSpPr>
          <p:cNvPr id="33" name="矩形 32"/>
          <p:cNvSpPr/>
          <p:nvPr/>
        </p:nvSpPr>
        <p:spPr>
          <a:xfrm>
            <a:off x="5941324" y="5554869"/>
            <a:ext cx="803425" cy="461665"/>
          </a:xfrm>
          <a:prstGeom prst="rect">
            <a:avLst/>
          </a:prstGeom>
        </p:spPr>
        <p:txBody>
          <a:bodyPr wrap="none">
            <a:spAutoFit/>
          </a:bodyPr>
          <a:lstStyle/>
          <a:p>
            <a:r>
              <a:rPr lang="zh-CN" altLang="en-US" sz="2400" b="1" dirty="0" smtClean="0">
                <a:solidFill>
                  <a:srgbClr val="FF0000"/>
                </a:solidFill>
                <a:latin typeface="黑体" panose="02010609060101010101" charset="-122"/>
                <a:ea typeface="黑体" panose="02010609060101010101" charset="-122"/>
              </a:rPr>
              <a:t>针线</a:t>
            </a:r>
            <a:endParaRPr lang="zh-CN" altLang="en-US" sz="2400" b="1" dirty="0" smtClean="0">
              <a:solidFill>
                <a:srgbClr val="FF0000"/>
              </a:solidFill>
              <a:latin typeface="黑体" panose="02010609060101010101" charset="-122"/>
              <a:ea typeface="黑体" panose="02010609060101010101" charset="-122"/>
            </a:endParaRPr>
          </a:p>
        </p:txBody>
      </p:sp>
      <p:sp>
        <p:nvSpPr>
          <p:cNvPr id="2" name="椭圆 1"/>
          <p:cNvSpPr/>
          <p:nvPr/>
        </p:nvSpPr>
        <p:spPr>
          <a:xfrm>
            <a:off x="4391025" y="2651760"/>
            <a:ext cx="384810" cy="640080"/>
          </a:xfrm>
          <a:prstGeom prst="ellipse">
            <a:avLst/>
          </a:prstGeom>
          <a:noFill/>
          <a:ln>
            <a:solidFill>
              <a:srgbClr val="FF0000"/>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6" name="椭圆 5"/>
          <p:cNvSpPr/>
          <p:nvPr/>
        </p:nvSpPr>
        <p:spPr>
          <a:xfrm>
            <a:off x="6560821" y="2651760"/>
            <a:ext cx="362585" cy="590973"/>
          </a:xfrm>
          <a:prstGeom prst="ellipse">
            <a:avLst/>
          </a:prstGeom>
          <a:noFill/>
          <a:ln>
            <a:solidFill>
              <a:srgbClr val="FF0000"/>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7" name="椭圆 6"/>
          <p:cNvSpPr/>
          <p:nvPr/>
        </p:nvSpPr>
        <p:spPr>
          <a:xfrm>
            <a:off x="1979296" y="3459480"/>
            <a:ext cx="362585" cy="590973"/>
          </a:xfrm>
          <a:prstGeom prst="ellipse">
            <a:avLst/>
          </a:prstGeom>
          <a:noFill/>
          <a:ln>
            <a:solidFill>
              <a:srgbClr val="FF0000"/>
            </a:solidFill>
          </a:ln>
          <a:extLst>
            <a:ext uri="{909E8E84-426E-40DD-AFC4-6F175D3DCCD1}">
              <a14:hiddenFill xmlns:a14="http://schemas.microsoft.com/office/drawing/2010/main">
                <a:solidFill>
                  <a:schemeClr val="accent4">
                    <a:lumMod val="60000"/>
                    <a:lumOff val="40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12" name="直接箭头连接符 11"/>
          <p:cNvCxnSpPr/>
          <p:nvPr/>
        </p:nvCxnSpPr>
        <p:spPr>
          <a:xfrm>
            <a:off x="2141855" y="4050454"/>
            <a:ext cx="36830" cy="92117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linds(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linds(horizontal)">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linds(horizontal)">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blinds(horizontal)">
                                      <p:cBhvr>
                                        <p:cTn id="6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5" grpId="0"/>
      <p:bldP spid="15" grpId="0" bldLvl="0" animBg="1"/>
      <p:bldP spid="16" grpId="0" animBg="1"/>
      <p:bldP spid="29" grpId="0"/>
      <p:bldP spid="31" grpId="0"/>
      <p:bldP spid="32" grpId="0"/>
      <p:bldP spid="33" grpId="0"/>
      <p:bldP spid="2" grpId="0" bldLvl="0" animBg="1"/>
      <p:bldP spid="6" grpId="0" bldLvl="0" animBg="1"/>
      <p:bldP spid="7"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3551" y="623147"/>
            <a:ext cx="8065135" cy="892552"/>
          </a:xfrm>
          <a:prstGeom prst="rect">
            <a:avLst/>
          </a:prstGeom>
        </p:spPr>
        <p:txBody>
          <a:bodyPr wrap="square">
            <a:spAutoFit/>
          </a:bodyPr>
          <a:lstStyle/>
          <a:p>
            <a:r>
              <a:rPr lang="zh-CN" altLang="en-US" sz="2800" b="1" dirty="0" smtClean="0">
                <a:solidFill>
                  <a:srgbClr val="0000FF"/>
                </a:solidFill>
                <a:latin typeface="楷体" panose="02010609060101010101" pitchFamily="49" charset="-122"/>
                <a:ea typeface="楷体" panose="02010609060101010101" pitchFamily="49" charset="-122"/>
              </a:rPr>
              <a:t>   </a:t>
            </a:r>
            <a:r>
              <a:rPr lang="zh-CN" altLang="en-US" sz="2400" b="1" dirty="0">
                <a:solidFill>
                  <a:srgbClr val="FF0000"/>
                </a:solidFill>
                <a:latin typeface="楷体" panose="02010609060101010101" pitchFamily="49" charset="-122"/>
                <a:ea typeface="楷体" panose="02010609060101010101" pitchFamily="49" charset="-122"/>
              </a:rPr>
              <a:t>看下</a:t>
            </a:r>
            <a:r>
              <a:rPr lang="zh-CN" altLang="en-US" sz="2400" b="1" dirty="0" smtClean="0">
                <a:solidFill>
                  <a:srgbClr val="FF0000"/>
                </a:solidFill>
                <a:latin typeface="楷体" panose="02010609060101010101" pitchFamily="49" charset="-122"/>
                <a:ea typeface="楷体" panose="02010609060101010101" pitchFamily="49" charset="-122"/>
              </a:rPr>
              <a:t>图，结合第</a:t>
            </a:r>
            <a:r>
              <a:rPr lang="en-US" altLang="zh-CN" sz="2400" b="1" dirty="0" smtClean="0">
                <a:solidFill>
                  <a:srgbClr val="FF0000"/>
                </a:solidFill>
                <a:latin typeface="楷体" panose="02010609060101010101" pitchFamily="49" charset="-122"/>
                <a:ea typeface="楷体" panose="02010609060101010101" pitchFamily="49" charset="-122"/>
              </a:rPr>
              <a:t>2</a:t>
            </a:r>
            <a:r>
              <a:rPr lang="zh-CN" altLang="en-US" sz="2400" b="1" dirty="0" smtClean="0">
                <a:solidFill>
                  <a:srgbClr val="FF0000"/>
                </a:solidFill>
                <a:latin typeface="楷体" panose="02010609060101010101" pitchFamily="49" charset="-122"/>
                <a:ea typeface="楷体" panose="02010609060101010101" pitchFamily="49" charset="-122"/>
              </a:rPr>
              <a:t>自然段内容，想象</a:t>
            </a:r>
            <a:r>
              <a:rPr lang="zh-CN" altLang="en-US" sz="2400" b="1" dirty="0">
                <a:solidFill>
                  <a:srgbClr val="FF0000"/>
                </a:solidFill>
                <a:latin typeface="楷体" panose="02010609060101010101" pitchFamily="49" charset="-122"/>
                <a:ea typeface="楷体" panose="02010609060101010101" pitchFamily="49" charset="-122"/>
              </a:rPr>
              <a:t>理解：“无”远远胜过了</a:t>
            </a:r>
            <a:r>
              <a:rPr lang="zh-CN" altLang="en-US" sz="2400" b="1" dirty="0" smtClean="0">
                <a:solidFill>
                  <a:srgbClr val="FF0000"/>
                </a:solidFill>
                <a:latin typeface="楷体" panose="02010609060101010101" pitchFamily="49" charset="-122"/>
                <a:ea typeface="楷体" panose="02010609060101010101" pitchFamily="49" charset="-122"/>
              </a:rPr>
              <a:t>“有”的意思。</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sp>
        <p:nvSpPr>
          <p:cNvPr id="4" name="矩形 3"/>
          <p:cNvSpPr/>
          <p:nvPr/>
        </p:nvSpPr>
        <p:spPr>
          <a:xfrm>
            <a:off x="4065270" y="1811867"/>
            <a:ext cx="4574540" cy="3046988"/>
          </a:xfrm>
          <a:prstGeom prst="rect">
            <a:avLst/>
          </a:prstGeom>
          <a:solidFill>
            <a:schemeClr val="accent3">
              <a:lumMod val="20000"/>
              <a:lumOff val="80000"/>
            </a:schemeClr>
          </a:solidFill>
          <a:ln>
            <a:solidFill>
              <a:schemeClr val="tx1"/>
            </a:solidFill>
          </a:ln>
        </p:spPr>
        <p:txBody>
          <a:bodyPr wrap="square">
            <a:spAutoFit/>
          </a:bodyPr>
          <a:lstStyle/>
          <a:p>
            <a:r>
              <a:rPr lang="zh-CN" altLang="en-US" sz="1400" b="1" dirty="0" smtClean="0">
                <a:solidFill>
                  <a:srgbClr val="70AD47">
                    <a:lumMod val="75000"/>
                  </a:srgbClr>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“无”指的是没有“针线”，如果“有”“针线”，表演时穿针费时间，有时候还会发生线穿不进鼻孔里的尴尬，而且不美观。但是演员可以模仿表演穿针引线的动作，既能真实地感觉到她就在穿针引线</a:t>
            </a:r>
            <a:r>
              <a:rPr lang="zh-CN" altLang="en-US" sz="2400" b="1" dirty="0">
                <a:solidFill>
                  <a:srgbClr val="FF0000"/>
                </a:solidFill>
                <a:latin typeface="楷体" panose="02010609060101010101" pitchFamily="49" charset="-122"/>
                <a:ea typeface="楷体" panose="02010609060101010101" pitchFamily="49" charset="-122"/>
              </a:rPr>
              <a:t>绱鞋底</a:t>
            </a:r>
            <a:r>
              <a:rPr lang="zh-CN" altLang="en-US" sz="2400" b="1" dirty="0" smtClean="0">
                <a:solidFill>
                  <a:srgbClr val="FF0000"/>
                </a:solidFill>
                <a:latin typeface="楷体" panose="02010609060101010101" pitchFamily="49" charset="-122"/>
                <a:ea typeface="楷体" panose="02010609060101010101" pitchFamily="49" charset="-122"/>
              </a:rPr>
              <a:t>，又美观。所以</a:t>
            </a:r>
            <a:r>
              <a:rPr lang="zh-CN" altLang="en-US" sz="2400" b="1" dirty="0">
                <a:solidFill>
                  <a:srgbClr val="FF0000"/>
                </a:solidFill>
                <a:latin typeface="楷体" panose="02010609060101010101" pitchFamily="49" charset="-122"/>
                <a:ea typeface="楷体" panose="02010609060101010101" pitchFamily="49" charset="-122"/>
              </a:rPr>
              <a:t>说：“无”远远胜过了</a:t>
            </a:r>
            <a:r>
              <a:rPr lang="zh-CN" altLang="en-US" sz="2400" b="1" dirty="0" smtClean="0">
                <a:solidFill>
                  <a:srgbClr val="FF0000"/>
                </a:solidFill>
                <a:latin typeface="楷体" panose="02010609060101010101" pitchFamily="49" charset="-122"/>
                <a:ea typeface="楷体" panose="02010609060101010101" pitchFamily="49" charset="-122"/>
              </a:rPr>
              <a:t>“有”。</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pic>
        <p:nvPicPr>
          <p:cNvPr id="3" name="Picture 2" descr="http://pic42.huitu.com/res/20151207/615847_20151207110304437500_1.jpg"/>
          <p:cNvPicPr>
            <a:picLocks noChangeAspect="1" noChangeArrowheads="1"/>
          </p:cNvPicPr>
          <p:nvPr/>
        </p:nvPicPr>
        <p:blipFill rotWithShape="1">
          <a:blip r:embed="rId1" cstate="email"/>
          <a:srcRect/>
          <a:stretch>
            <a:fillRect/>
          </a:stretch>
        </p:blipFill>
        <p:spPr bwMode="auto">
          <a:xfrm>
            <a:off x="30480" y="2545080"/>
            <a:ext cx="3806190" cy="3862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7180" y="538481"/>
            <a:ext cx="5367020" cy="3477875"/>
          </a:xfrm>
          <a:prstGeom prst="rect">
            <a:avLst/>
          </a:prstGeom>
          <a:ln>
            <a:solidFill>
              <a:schemeClr val="tx1"/>
            </a:solidFill>
          </a:ln>
        </p:spPr>
        <p:txBody>
          <a:bodyPr wrap="square">
            <a:spAutoFit/>
          </a:bodyPr>
          <a:lstStyle/>
          <a:p>
            <a:pPr>
              <a:lnSpc>
                <a:spcPts val="4400"/>
              </a:lnSpc>
            </a:pPr>
            <a:r>
              <a:rPr lang="zh-CN" altLang="en-US" sz="2000" b="1" dirty="0" smtClean="0">
                <a:solidFill>
                  <a:srgbClr val="70AD47">
                    <a:lumMod val="75000"/>
                  </a:srgbClr>
                </a:solidFill>
                <a:latin typeface="黑体" panose="02010609060101010101" charset="-122"/>
                <a:ea typeface="黑体" panose="02010609060101010101" charset="-122"/>
              </a:rPr>
              <a:t>   </a:t>
            </a:r>
            <a:r>
              <a:rPr lang="zh-CN" altLang="en-US" sz="2000" b="1" dirty="0" smtClean="0">
                <a:solidFill>
                  <a:schemeClr val="tx1"/>
                </a:solidFill>
                <a:latin typeface="黑体" panose="02010609060101010101" charset="-122"/>
                <a:ea typeface="黑体" panose="02010609060101010101" charset="-122"/>
              </a:rPr>
              <a:t>再</a:t>
            </a:r>
            <a:r>
              <a:rPr lang="zh-CN" altLang="en-US" sz="2000" b="1" dirty="0">
                <a:solidFill>
                  <a:schemeClr val="tx1"/>
                </a:solidFill>
                <a:latin typeface="黑体" panose="02010609060101010101" charset="-122"/>
                <a:ea typeface="黑体" panose="02010609060101010101" charset="-122"/>
              </a:rPr>
              <a:t>比如宴席上的酒壶酒杯。主人一声吩咐“酒宴摆下</a:t>
            </a:r>
            <a:r>
              <a:rPr lang="en-US" altLang="zh-CN" sz="2000" b="1" dirty="0">
                <a:solidFill>
                  <a:schemeClr val="tx1"/>
                </a:solidFill>
                <a:latin typeface="黑体" panose="02010609060101010101" charset="-122"/>
                <a:ea typeface="黑体" panose="02010609060101010101" charset="-122"/>
              </a:rPr>
              <a:t>——”</a:t>
            </a:r>
            <a:r>
              <a:rPr lang="zh-CN" altLang="en-US" sz="2000" b="1" dirty="0">
                <a:solidFill>
                  <a:schemeClr val="tx1"/>
                </a:solidFill>
                <a:latin typeface="黑体" panose="02010609060101010101" charset="-122"/>
                <a:ea typeface="黑体" panose="02010609060101010101" charset="-122"/>
              </a:rPr>
              <a:t>，仆人立刻把酒壶酒杯端上舞台。主人和客人举杯喝酒，一杯又一杯，但就是不见吃饭吃菜，可客人也一样“饱”了。京剧一般是不把饭碗搬上舞台的，一旦真用，那就得“狠狠做戏”</a:t>
            </a:r>
            <a:r>
              <a:rPr lang="zh-CN" altLang="en-US" sz="2000" b="1" dirty="0" smtClean="0">
                <a:solidFill>
                  <a:schemeClr val="tx1"/>
                </a:solidFill>
                <a:latin typeface="黑体" panose="02010609060101010101" charset="-122"/>
                <a:ea typeface="黑体" panose="02010609060101010101" charset="-122"/>
              </a:rPr>
              <a:t>。</a:t>
            </a:r>
            <a:endParaRPr lang="zh-CN" altLang="en-US" sz="2000" b="1" dirty="0" smtClean="0">
              <a:solidFill>
                <a:schemeClr val="tx1"/>
              </a:solidFill>
              <a:latin typeface="黑体" panose="02010609060101010101" charset="-122"/>
              <a:ea typeface="黑体" panose="02010609060101010101" charset="-122"/>
            </a:endParaRPr>
          </a:p>
        </p:txBody>
      </p:sp>
      <p:sp>
        <p:nvSpPr>
          <p:cNvPr id="4" name="Text Box 9"/>
          <p:cNvSpPr txBox="1">
            <a:spLocks noChangeArrowheads="1"/>
          </p:cNvSpPr>
          <p:nvPr/>
        </p:nvSpPr>
        <p:spPr bwMode="auto">
          <a:xfrm>
            <a:off x="3968115" y="1643380"/>
            <a:ext cx="1000760" cy="246221"/>
          </a:xfrm>
          <a:prstGeom prst="rect">
            <a:avLst/>
          </a:prstGeom>
          <a:noFill/>
          <a:ln w="25400">
            <a:solidFill>
              <a:srgbClr val="FF0000"/>
            </a:solidFill>
            <a:miter lim="800000"/>
          </a:ln>
          <a:effectLst/>
        </p:spPr>
        <p:txBody>
          <a:bodyPr wrap="square">
            <a:spAutoFit/>
          </a:bodyPr>
          <a:lstStyle/>
          <a:p>
            <a:pPr>
              <a:spcBef>
                <a:spcPct val="50000"/>
              </a:spcBef>
            </a:pPr>
            <a:endParaRPr kumimoji="1" lang="zh-CN" altLang="zh-CN" sz="1000">
              <a:latin typeface="Times New Roman" panose="02020603050405020304" pitchFamily="18" charset="0"/>
            </a:endParaRPr>
          </a:p>
        </p:txBody>
      </p:sp>
      <p:sp>
        <p:nvSpPr>
          <p:cNvPr id="3" name="矩形 2"/>
          <p:cNvSpPr/>
          <p:nvPr/>
        </p:nvSpPr>
        <p:spPr>
          <a:xfrm>
            <a:off x="5815461" y="1500677"/>
            <a:ext cx="1422184" cy="461665"/>
          </a:xfrm>
          <a:prstGeom prst="rect">
            <a:avLst/>
          </a:prstGeom>
          <a:ln>
            <a:solidFill>
              <a:schemeClr val="tx1"/>
            </a:solidFill>
          </a:ln>
        </p:spPr>
        <p:txBody>
          <a:bodyPr wrap="none">
            <a:spAutoFit/>
          </a:bodyPr>
          <a:lstStyle/>
          <a:p>
            <a:r>
              <a:rPr lang="zh-CN" altLang="en-US" sz="2400" b="1" dirty="0" smtClean="0">
                <a:solidFill>
                  <a:srgbClr val="FF0000"/>
                </a:solidFill>
                <a:latin typeface="楷体" panose="02010609060101010101" pitchFamily="49" charset="-122"/>
                <a:ea typeface="楷体" panose="02010609060101010101" pitchFamily="49" charset="-122"/>
              </a:rPr>
              <a:t>虚拟道具</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sp>
        <p:nvSpPr>
          <p:cNvPr id="9" name="矩形 8"/>
          <p:cNvSpPr/>
          <p:nvPr/>
        </p:nvSpPr>
        <p:spPr>
          <a:xfrm>
            <a:off x="5815330" y="4067388"/>
            <a:ext cx="2967990" cy="830997"/>
          </a:xfrm>
          <a:prstGeom prst="rect">
            <a:avLst/>
          </a:prstGeom>
          <a:ln>
            <a:solidFill>
              <a:schemeClr val="tx1"/>
            </a:solidFill>
          </a:ln>
        </p:spPr>
        <p:txBody>
          <a:bodyPr wrap="square">
            <a:spAutoFit/>
          </a:bodyPr>
          <a:lstStyle/>
          <a:p>
            <a:r>
              <a:rPr lang="zh-CN" altLang="en-US" sz="2400" b="1" dirty="0" smtClean="0">
                <a:solidFill>
                  <a:srgbClr val="FF0000"/>
                </a:solidFill>
                <a:latin typeface="楷体" panose="02010609060101010101" pitchFamily="49" charset="-122"/>
                <a:ea typeface="楷体" panose="02010609060101010101" pitchFamily="49" charset="-122"/>
              </a:rPr>
              <a:t>如果用真道具，就得“狠狠做戏”。</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sp>
        <p:nvSpPr>
          <p:cNvPr id="5" name="Text Box 9"/>
          <p:cNvSpPr txBox="1">
            <a:spLocks noChangeArrowheads="1"/>
          </p:cNvSpPr>
          <p:nvPr/>
        </p:nvSpPr>
        <p:spPr bwMode="auto">
          <a:xfrm>
            <a:off x="2172335" y="3909060"/>
            <a:ext cx="513715" cy="246221"/>
          </a:xfrm>
          <a:prstGeom prst="rect">
            <a:avLst/>
          </a:prstGeom>
          <a:noFill/>
          <a:ln w="25400">
            <a:solidFill>
              <a:srgbClr val="FF0000"/>
            </a:solidFill>
            <a:miter lim="800000"/>
          </a:ln>
          <a:effectLst/>
        </p:spPr>
        <p:txBody>
          <a:bodyPr wrap="square">
            <a:spAutoFit/>
          </a:bodyPr>
          <a:lstStyle/>
          <a:p>
            <a:pPr>
              <a:spcBef>
                <a:spcPct val="50000"/>
              </a:spcBef>
            </a:pPr>
            <a:endParaRPr kumimoji="1" lang="zh-CN" altLang="zh-CN" sz="1000">
              <a:latin typeface="Times New Roman" panose="02020603050405020304" pitchFamily="18" charset="0"/>
            </a:endParaRPr>
          </a:p>
        </p:txBody>
      </p:sp>
      <p:sp>
        <p:nvSpPr>
          <p:cNvPr id="10" name="Text Box 9"/>
          <p:cNvSpPr txBox="1">
            <a:spLocks noChangeArrowheads="1"/>
          </p:cNvSpPr>
          <p:nvPr/>
        </p:nvSpPr>
        <p:spPr bwMode="auto">
          <a:xfrm>
            <a:off x="4722496" y="3909060"/>
            <a:ext cx="513715" cy="246221"/>
          </a:xfrm>
          <a:prstGeom prst="rect">
            <a:avLst/>
          </a:prstGeom>
          <a:noFill/>
          <a:ln w="25400">
            <a:solidFill>
              <a:srgbClr val="FF0000"/>
            </a:solidFill>
            <a:miter lim="800000"/>
          </a:ln>
          <a:effectLst/>
        </p:spPr>
        <p:txBody>
          <a:bodyPr wrap="square">
            <a:spAutoFit/>
          </a:bodyPr>
          <a:lstStyle/>
          <a:p>
            <a:pPr>
              <a:spcBef>
                <a:spcPct val="50000"/>
              </a:spcBef>
            </a:pPr>
            <a:endParaRPr kumimoji="1" lang="zh-CN" altLang="zh-CN" sz="1000">
              <a:latin typeface="Times New Roman" panose="02020603050405020304" pitchFamily="18" charset="0"/>
            </a:endParaRPr>
          </a:p>
        </p:txBody>
      </p:sp>
      <p:sp>
        <p:nvSpPr>
          <p:cNvPr id="11" name="Text Box 9"/>
          <p:cNvSpPr txBox="1">
            <a:spLocks noChangeArrowheads="1"/>
          </p:cNvSpPr>
          <p:nvPr/>
        </p:nvSpPr>
        <p:spPr bwMode="auto">
          <a:xfrm>
            <a:off x="1415415" y="4660900"/>
            <a:ext cx="1000760" cy="246221"/>
          </a:xfrm>
          <a:prstGeom prst="rect">
            <a:avLst/>
          </a:prstGeom>
          <a:noFill/>
          <a:ln w="25400">
            <a:solidFill>
              <a:srgbClr val="FF0000"/>
            </a:solidFill>
            <a:miter lim="800000"/>
          </a:ln>
          <a:effectLst/>
        </p:spPr>
        <p:txBody>
          <a:bodyPr wrap="square">
            <a:spAutoFit/>
          </a:bodyPr>
          <a:lstStyle/>
          <a:p>
            <a:pPr>
              <a:spcBef>
                <a:spcPct val="50000"/>
              </a:spcBef>
            </a:pPr>
            <a:endParaRPr kumimoji="1" lang="zh-CN" altLang="zh-CN" sz="10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ldLvl="0" animBg="1"/>
      <p:bldP spid="3" grpId="0" animBg="1"/>
      <p:bldP spid="9" grpId="0" animBg="1"/>
      <p:bldP spid="5" grpId="0" bldLvl="0" animBg="1"/>
      <p:bldP spid="10" grpId="0" bldLvl="0" animBg="1"/>
      <p:bldP spid="11"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593091" y="176954"/>
            <a:ext cx="4502785" cy="2636615"/>
          </a:xfrm>
          <a:prstGeom prst="rect">
            <a:avLst/>
          </a:prstGeom>
          <a:solidFill>
            <a:schemeClr val="bg1"/>
          </a:solidFill>
          <a:ln>
            <a:noFill/>
          </a:ln>
        </p:spPr>
        <p:txBody>
          <a:bodyPr wrap="square" lIns="121917" tIns="60958" rIns="121917" bIns="60958">
            <a:spAutoFit/>
          </a:bodyPr>
          <a:lstStyle/>
          <a:p>
            <a:pPr>
              <a:lnSpc>
                <a:spcPts val="4900"/>
              </a:lnSpc>
            </a:pPr>
            <a:r>
              <a:rPr lang="zh-CN" altLang="en-US" sz="2000" b="1" dirty="0">
                <a:solidFill>
                  <a:schemeClr val="accent6">
                    <a:lumMod val="75000"/>
                  </a:schemeClr>
                </a:solidFill>
                <a:latin typeface="黑体" panose="02010609060101010101" charset="-122"/>
                <a:ea typeface="黑体" panose="02010609060101010101" charset="-122"/>
              </a:rPr>
              <a:t>   </a:t>
            </a:r>
            <a:r>
              <a:rPr lang="zh-CN" altLang="en-US" sz="2000" b="1" dirty="0" smtClean="0">
                <a:solidFill>
                  <a:schemeClr val="accent6">
                    <a:lumMod val="75000"/>
                  </a:schemeClr>
                </a:solidFill>
                <a:latin typeface="黑体" panose="02010609060101010101" charset="-122"/>
                <a:ea typeface="黑体" panose="02010609060101010101" charset="-122"/>
              </a:rPr>
              <a:t>比如</a:t>
            </a:r>
            <a:r>
              <a:rPr lang="en-US" altLang="zh-CN" sz="2000" b="1" dirty="0">
                <a:solidFill>
                  <a:schemeClr val="accent6">
                    <a:lumMod val="75000"/>
                  </a:schemeClr>
                </a:solidFill>
                <a:latin typeface="黑体" panose="02010609060101010101" charset="-122"/>
                <a:ea typeface="黑体" panose="02010609060101010101" charset="-122"/>
              </a:rPr>
              <a:t>《</a:t>
            </a:r>
            <a:r>
              <a:rPr lang="zh-CN" altLang="en-US" sz="2000" b="1" dirty="0">
                <a:solidFill>
                  <a:schemeClr val="accent6">
                    <a:lumMod val="75000"/>
                  </a:schemeClr>
                </a:solidFill>
                <a:latin typeface="黑体" panose="02010609060101010101" charset="-122"/>
                <a:ea typeface="黑体" panose="02010609060101010101" charset="-122"/>
              </a:rPr>
              <a:t>金玉奴</a:t>
            </a:r>
            <a:r>
              <a:rPr lang="en-US" altLang="zh-CN" sz="2000" b="1" dirty="0">
                <a:solidFill>
                  <a:schemeClr val="accent6">
                    <a:lumMod val="75000"/>
                  </a:schemeClr>
                </a:solidFill>
                <a:latin typeface="黑体" panose="02010609060101010101" charset="-122"/>
                <a:ea typeface="黑体" panose="02010609060101010101" charset="-122"/>
              </a:rPr>
              <a:t>》</a:t>
            </a:r>
            <a:r>
              <a:rPr lang="zh-CN" altLang="en-US" sz="2000" b="1" dirty="0">
                <a:solidFill>
                  <a:schemeClr val="accent6">
                    <a:lumMod val="75000"/>
                  </a:schemeClr>
                </a:solidFill>
                <a:latin typeface="黑体" panose="02010609060101010101" charset="-122"/>
                <a:ea typeface="黑体" panose="02010609060101010101" charset="-122"/>
              </a:rPr>
              <a:t>中有一个细节，小生演员用饭碗喝完豆汁，又用嘴去添筷子，如果没有这一“舔”，那饭碗也就完全不必拿上舞台</a:t>
            </a:r>
            <a:r>
              <a:rPr lang="zh-CN" altLang="en-US" sz="2000" b="1" dirty="0" smtClean="0">
                <a:solidFill>
                  <a:schemeClr val="accent6">
                    <a:lumMod val="75000"/>
                  </a:schemeClr>
                </a:solidFill>
                <a:latin typeface="黑体" panose="02010609060101010101" charset="-122"/>
                <a:ea typeface="黑体" panose="02010609060101010101" charset="-122"/>
              </a:rPr>
              <a:t>。</a:t>
            </a:r>
            <a:endParaRPr lang="zh-CN" altLang="en-US" sz="2000" b="1" dirty="0" smtClean="0">
              <a:solidFill>
                <a:schemeClr val="accent6">
                  <a:lumMod val="75000"/>
                </a:schemeClr>
              </a:solidFill>
              <a:latin typeface="黑体" panose="02010609060101010101" charset="-122"/>
              <a:ea typeface="黑体" panose="02010609060101010101" charset="-122"/>
            </a:endParaRPr>
          </a:p>
        </p:txBody>
      </p:sp>
      <p:pic>
        <p:nvPicPr>
          <p:cNvPr id="13314" name="Picture 2" descr="http://www.guandongphoto.com/data/attachment/forum/201704/05/131535fsa43fs966x2n0s3.jpg"/>
          <p:cNvPicPr>
            <a:picLocks noChangeAspect="1" noChangeArrowheads="1"/>
          </p:cNvPicPr>
          <p:nvPr/>
        </p:nvPicPr>
        <p:blipFill rotWithShape="1">
          <a:blip r:embed="rId1" cstate="email"/>
          <a:srcRect/>
          <a:stretch>
            <a:fillRect/>
          </a:stretch>
        </p:blipFill>
        <p:spPr bwMode="auto">
          <a:xfrm>
            <a:off x="5313046" y="784014"/>
            <a:ext cx="3720465" cy="43645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矩形 10"/>
          <p:cNvSpPr/>
          <p:nvPr/>
        </p:nvSpPr>
        <p:spPr>
          <a:xfrm>
            <a:off x="284298" y="5446200"/>
            <a:ext cx="7412607" cy="400110"/>
          </a:xfrm>
          <a:prstGeom prst="rect">
            <a:avLst/>
          </a:prstGeom>
          <a:ln>
            <a:solidFill>
              <a:schemeClr val="tx1"/>
            </a:solidFill>
          </a:ln>
        </p:spPr>
        <p:txBody>
          <a:bodyPr wrap="none">
            <a:spAutoFit/>
          </a:bodyPr>
          <a:lstStyle/>
          <a:p>
            <a:r>
              <a:rPr lang="zh-CN" altLang="en-US" sz="2000" b="1" dirty="0" smtClean="0">
                <a:solidFill>
                  <a:srgbClr val="FF0000"/>
                </a:solidFill>
                <a:latin typeface="楷体" panose="02010609060101010101" pitchFamily="49" charset="-122"/>
                <a:ea typeface="楷体" panose="02010609060101010101" pitchFamily="49" charset="-122"/>
              </a:rPr>
              <a:t>从第</a:t>
            </a:r>
            <a:r>
              <a:rPr lang="en-US" altLang="zh-CN" sz="2000" b="1" dirty="0" smtClean="0">
                <a:solidFill>
                  <a:srgbClr val="FF0000"/>
                </a:solidFill>
                <a:latin typeface="楷体" panose="02010609060101010101" pitchFamily="49" charset="-122"/>
                <a:ea typeface="楷体" panose="02010609060101010101" pitchFamily="49" charset="-122"/>
              </a:rPr>
              <a:t>2</a:t>
            </a:r>
            <a:r>
              <a:rPr lang="zh-CN" altLang="en-US" sz="2000" b="1" dirty="0" smtClean="0">
                <a:solidFill>
                  <a:srgbClr val="FF0000"/>
                </a:solidFill>
                <a:latin typeface="楷体" panose="02010609060101010101" pitchFamily="49" charset="-122"/>
                <a:ea typeface="楷体" panose="02010609060101010101" pitchFamily="49" charset="-122"/>
              </a:rPr>
              <a:t>、</a:t>
            </a:r>
            <a:r>
              <a:rPr lang="en-US" altLang="zh-CN" sz="2000" b="1" dirty="0" smtClean="0">
                <a:solidFill>
                  <a:srgbClr val="FF0000"/>
                </a:solidFill>
                <a:latin typeface="楷体" panose="02010609060101010101" pitchFamily="49" charset="-122"/>
                <a:ea typeface="楷体" panose="02010609060101010101" pitchFamily="49" charset="-122"/>
              </a:rPr>
              <a:t>3</a:t>
            </a:r>
            <a:r>
              <a:rPr lang="zh-CN" altLang="en-US" sz="2000" b="1" dirty="0" smtClean="0">
                <a:solidFill>
                  <a:srgbClr val="FF0000"/>
                </a:solidFill>
                <a:latin typeface="楷体" panose="02010609060101010101" pitchFamily="49" charset="-122"/>
                <a:ea typeface="楷体" panose="02010609060101010101" pitchFamily="49" charset="-122"/>
              </a:rPr>
              <a:t>段感受到京剧表演的独特魅力：道具运用，虚实相生。</a:t>
            </a:r>
            <a:endParaRPr lang="zh-CN" altLang="en-US" sz="2000" b="1" dirty="0" smtClean="0">
              <a:solidFill>
                <a:srgbClr val="FF0000"/>
              </a:solidFill>
              <a:latin typeface="楷体" panose="02010609060101010101" pitchFamily="49" charset="-122"/>
              <a:ea typeface="楷体" panose="02010609060101010101" pitchFamily="49" charset="-122"/>
            </a:endParaRPr>
          </a:p>
        </p:txBody>
      </p:sp>
      <p:sp>
        <p:nvSpPr>
          <p:cNvPr id="13" name="Text Box 9"/>
          <p:cNvSpPr txBox="1">
            <a:spLocks noChangeArrowheads="1"/>
          </p:cNvSpPr>
          <p:nvPr/>
        </p:nvSpPr>
        <p:spPr bwMode="auto">
          <a:xfrm>
            <a:off x="3131185" y="2267374"/>
            <a:ext cx="500380" cy="246221"/>
          </a:xfrm>
          <a:prstGeom prst="rect">
            <a:avLst/>
          </a:prstGeom>
          <a:noFill/>
          <a:ln w="25400">
            <a:solidFill>
              <a:srgbClr val="FF0000"/>
            </a:solidFill>
            <a:miter lim="800000"/>
          </a:ln>
          <a:effectLst/>
        </p:spPr>
        <p:txBody>
          <a:bodyPr wrap="square">
            <a:spAutoFit/>
          </a:bodyPr>
          <a:lstStyle/>
          <a:p>
            <a:pPr>
              <a:spcBef>
                <a:spcPct val="50000"/>
              </a:spcBef>
            </a:pPr>
            <a:endParaRPr kumimoji="1" lang="zh-CN" altLang="zh-CN" sz="1000">
              <a:latin typeface="Times New Roman" panose="02020603050405020304" pitchFamily="18" charset="0"/>
            </a:endParaRPr>
          </a:p>
        </p:txBody>
      </p:sp>
      <p:sp>
        <p:nvSpPr>
          <p:cNvPr id="5" name="矩形 4"/>
          <p:cNvSpPr/>
          <p:nvPr/>
        </p:nvSpPr>
        <p:spPr>
          <a:xfrm>
            <a:off x="284481" y="3907367"/>
            <a:ext cx="5028565" cy="707886"/>
          </a:xfrm>
          <a:prstGeom prst="rect">
            <a:avLst/>
          </a:prstGeom>
          <a:ln>
            <a:solidFill>
              <a:schemeClr val="tx1"/>
            </a:solidFill>
          </a:ln>
        </p:spPr>
        <p:txBody>
          <a:bodyPr wrap="square">
            <a:spAutoFit/>
          </a:bodyPr>
          <a:lstStyle/>
          <a:p>
            <a:r>
              <a:rPr lang="zh-CN" altLang="en-US" sz="2000" b="1" dirty="0" smtClean="0">
                <a:solidFill>
                  <a:srgbClr val="FF0000"/>
                </a:solidFill>
                <a:latin typeface="楷体" panose="02010609060101010101" pitchFamily="49" charset="-122"/>
                <a:ea typeface="楷体" panose="02010609060101010101" pitchFamily="49" charset="-122"/>
              </a:rPr>
              <a:t>这一“舔”就是“狠狠做戏”，如果没有这一“舔”，饭碗拿上来就是多此一举。</a:t>
            </a:r>
            <a:endParaRPr lang="zh-CN" altLang="en-US" sz="2000" b="1" dirty="0" smtClean="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314"/>
                                        </p:tgtEl>
                                        <p:attrNameLst>
                                          <p:attrName>style.visibility</p:attrName>
                                        </p:attrNameLst>
                                      </p:cBhvr>
                                      <p:to>
                                        <p:strVal val="visible"/>
                                      </p:to>
                                    </p:set>
                                    <p:animEffect transition="in" filter="blinds(horizontal)">
                                      <p:cBhvr>
                                        <p:cTn id="18" dur="500"/>
                                        <p:tgtEl>
                                          <p:spTgt spid="133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bldLvl="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6585" y="1692487"/>
            <a:ext cx="7987030" cy="2605842"/>
          </a:xfrm>
          <a:prstGeom prst="rect">
            <a:avLst/>
          </a:prstGeom>
        </p:spPr>
        <p:txBody>
          <a:bodyPr wrap="square">
            <a:spAutoFit/>
          </a:bodyPr>
          <a:lstStyle/>
          <a:p>
            <a:pPr>
              <a:lnSpc>
                <a:spcPts val="4900"/>
              </a:lnSpc>
            </a:pPr>
            <a:r>
              <a:rPr lang="zh-CN" altLang="en-US" sz="2400" b="1" dirty="0" smtClean="0">
                <a:solidFill>
                  <a:srgbClr val="0000FF"/>
                </a:solidFill>
                <a:latin typeface="Calibri" panose="020F0502020204030204" charset="0"/>
                <a:ea typeface="黑体" panose="02010609060101010101" charset="-122"/>
              </a:rPr>
              <a:t>   </a:t>
            </a:r>
            <a:r>
              <a:rPr lang="zh-CN" altLang="en-US" sz="2400" b="1" dirty="0" smtClean="0">
                <a:solidFill>
                  <a:srgbClr val="FF0000"/>
                </a:solidFill>
                <a:latin typeface="Calibri" panose="020F0502020204030204" charset="0"/>
                <a:ea typeface="黑体" panose="02010609060101010101" charset="-122"/>
              </a:rPr>
              <a:t>“亮相”</a:t>
            </a:r>
            <a:r>
              <a:rPr lang="zh-CN" altLang="en-US" sz="2400" b="1" dirty="0">
                <a:solidFill>
                  <a:srgbClr val="FF0000"/>
                </a:solidFill>
                <a:latin typeface="Calibri" panose="020F0502020204030204" charset="0"/>
                <a:ea typeface="黑体" panose="02010609060101010101" charset="-122"/>
              </a:rPr>
              <a:t>是一种戏曲上的表演动作。主要角色上场时、下场前，或者是一段舞蹈动作完毕后的一个短促停顿。集中而突出地显示出人物的精神状态，采用一种雕塑的姿势，这就称其为“亮相”。</a:t>
            </a:r>
            <a:endParaRPr lang="zh-CN" altLang="en-US" sz="2400" b="1" dirty="0">
              <a:solidFill>
                <a:srgbClr val="FF0000"/>
              </a:solidFill>
              <a:latin typeface="Calibri" panose="020F0502020204030204" charset="0"/>
              <a:ea typeface="黑体" panose="02010609060101010101" charset="-122"/>
            </a:endParaRPr>
          </a:p>
        </p:txBody>
      </p:sp>
      <p:sp>
        <p:nvSpPr>
          <p:cNvPr id="6" name="矩形 5"/>
          <p:cNvSpPr>
            <a:spLocks noChangeArrowheads="1"/>
          </p:cNvSpPr>
          <p:nvPr/>
        </p:nvSpPr>
        <p:spPr bwMode="auto">
          <a:xfrm>
            <a:off x="541655" y="579967"/>
            <a:ext cx="2726690"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en-US" altLang="zh-CN" sz="2800" b="1" dirty="0">
                <a:solidFill>
                  <a:srgbClr val="FF6600"/>
                </a:solidFill>
                <a:latin typeface="黑体" panose="02010609060101010101" charset="-122"/>
                <a:ea typeface="黑体" panose="02010609060101010101" charset="-122"/>
              </a:rPr>
              <a:t> </a:t>
            </a:r>
            <a:r>
              <a:rPr lang="zh-CN" altLang="en-US" sz="2800" b="1" dirty="0" smtClean="0">
                <a:solidFill>
                  <a:srgbClr val="FF0000"/>
                </a:solidFill>
                <a:latin typeface="黑体" panose="02010609060101010101" charset="-122"/>
                <a:ea typeface="黑体" panose="02010609060101010101" charset="-122"/>
              </a:rPr>
              <a:t>学习“亮相”</a:t>
            </a:r>
            <a:endParaRPr lang="zh-CN" altLang="en-US" sz="2800" b="1" dirty="0" smtClean="0">
              <a:solidFill>
                <a:srgbClr val="FF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0195" y="2099734"/>
            <a:ext cx="8285480" cy="1126462"/>
          </a:xfrm>
          <a:prstGeom prst="rect">
            <a:avLst/>
          </a:prstGeom>
        </p:spPr>
        <p:txBody>
          <a:bodyPr wrap="square">
            <a:spAutoFit/>
          </a:bodyPr>
          <a:lstStyle/>
          <a:p>
            <a:pPr lvl="0">
              <a:lnSpc>
                <a:spcPct val="120000"/>
              </a:lnSpc>
            </a:pPr>
            <a:r>
              <a:rPr lang="zh-CN" altLang="en-US" sz="2400" b="1" dirty="0">
                <a:solidFill>
                  <a:prstClr val="black"/>
                </a:solidFill>
                <a:latin typeface="Calibri" panose="020F0502020204030204" charset="0"/>
                <a:ea typeface="黑体" panose="02010609060101010101" charset="-122"/>
              </a:rPr>
              <a:t>     </a:t>
            </a:r>
            <a:r>
              <a:rPr lang="zh-CN" altLang="en-US" sz="2800" b="1" dirty="0" smtClean="0">
                <a:solidFill>
                  <a:srgbClr val="FF0000"/>
                </a:solidFill>
                <a:latin typeface="Calibri" panose="020F0502020204030204" charset="0"/>
                <a:ea typeface="黑体" panose="02010609060101010101" charset="-122"/>
              </a:rPr>
              <a:t>默读课文后半部分</a:t>
            </a:r>
            <a:r>
              <a:rPr lang="en-US" altLang="zh-CN" sz="2800" b="1" dirty="0" smtClean="0">
                <a:solidFill>
                  <a:srgbClr val="FF0000"/>
                </a:solidFill>
                <a:latin typeface="Calibri" panose="020F0502020204030204" charset="0"/>
                <a:ea typeface="黑体" panose="02010609060101010101" charset="-122"/>
              </a:rPr>
              <a:t>《</a:t>
            </a:r>
            <a:r>
              <a:rPr lang="zh-CN" altLang="en-US" sz="2800" b="1" dirty="0" smtClean="0">
                <a:solidFill>
                  <a:srgbClr val="FF0000"/>
                </a:solidFill>
                <a:latin typeface="Calibri" panose="020F0502020204030204" charset="0"/>
                <a:ea typeface="黑体" panose="02010609060101010101" charset="-122"/>
              </a:rPr>
              <a:t>亮相</a:t>
            </a:r>
            <a:r>
              <a:rPr lang="en-US" altLang="zh-CN" sz="2800" b="1" dirty="0" smtClean="0">
                <a:solidFill>
                  <a:srgbClr val="FF0000"/>
                </a:solidFill>
                <a:latin typeface="Calibri" panose="020F0502020204030204" charset="0"/>
                <a:ea typeface="黑体" panose="02010609060101010101" charset="-122"/>
              </a:rPr>
              <a:t>》</a:t>
            </a:r>
            <a:r>
              <a:rPr lang="zh-CN" altLang="en-US" sz="2800" b="1" dirty="0" smtClean="0">
                <a:solidFill>
                  <a:srgbClr val="FF0000"/>
                </a:solidFill>
                <a:latin typeface="Calibri" panose="020F0502020204030204" charset="0"/>
                <a:ea typeface="黑体" panose="02010609060101010101" charset="-122"/>
              </a:rPr>
              <a:t>。想一想：这部分讲了什么内容？</a:t>
            </a:r>
            <a:endParaRPr lang="zh-CN" altLang="en-US" sz="2800" b="1" dirty="0" smtClean="0">
              <a:solidFill>
                <a:srgbClr val="FF0000"/>
              </a:solidFill>
              <a:latin typeface="Calibri" panose="020F0502020204030204" charset="0"/>
              <a:ea typeface="黑体" panose="02010609060101010101" charset="-122"/>
            </a:endParaRPr>
          </a:p>
        </p:txBody>
      </p:sp>
      <p:sp>
        <p:nvSpPr>
          <p:cNvPr id="5" name="矩形 5"/>
          <p:cNvSpPr>
            <a:spLocks noChangeArrowheads="1"/>
          </p:cNvSpPr>
          <p:nvPr/>
        </p:nvSpPr>
        <p:spPr bwMode="auto">
          <a:xfrm>
            <a:off x="233564" y="784279"/>
            <a:ext cx="4186396" cy="67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en-US" altLang="zh-CN" sz="3600" b="1" dirty="0">
                <a:solidFill>
                  <a:srgbClr val="FF0000"/>
                </a:solidFill>
                <a:latin typeface="黑体" panose="02010609060101010101" charset="-122"/>
                <a:ea typeface="黑体" panose="02010609060101010101" charset="-122"/>
              </a:rPr>
              <a:t> </a:t>
            </a:r>
            <a:r>
              <a:rPr lang="zh-CN" altLang="en-US" sz="3200" b="1" dirty="0">
                <a:solidFill>
                  <a:schemeClr val="tx1"/>
                </a:solidFill>
                <a:latin typeface="黑体" panose="02010609060101010101" charset="-122"/>
                <a:ea typeface="黑体" panose="02010609060101010101" charset="-122"/>
              </a:rPr>
              <a:t>理解</a:t>
            </a:r>
            <a:r>
              <a:rPr lang="zh-CN" altLang="en-US" sz="3200" b="1" dirty="0" smtClean="0">
                <a:solidFill>
                  <a:schemeClr val="tx1"/>
                </a:solidFill>
                <a:latin typeface="黑体" panose="02010609060101010101" charset="-122"/>
                <a:ea typeface="黑体" panose="02010609060101010101" charset="-122"/>
              </a:rPr>
              <a:t>内容，划分层次</a:t>
            </a:r>
            <a:endParaRPr lang="zh-CN" altLang="en-US" sz="3200" b="1" dirty="0" smtClean="0">
              <a:solidFill>
                <a:schemeClr val="tx1"/>
              </a:solidFill>
              <a:latin typeface="黑体" panose="02010609060101010101" charset="-122"/>
              <a:ea typeface="黑体" panose="02010609060101010101" charset="-122"/>
            </a:endParaRPr>
          </a:p>
        </p:txBody>
      </p:sp>
      <p:sp>
        <p:nvSpPr>
          <p:cNvPr id="3" name="矩形 2"/>
          <p:cNvSpPr/>
          <p:nvPr/>
        </p:nvSpPr>
        <p:spPr>
          <a:xfrm>
            <a:off x="410267" y="3841152"/>
            <a:ext cx="7042312" cy="523220"/>
          </a:xfrm>
          <a:prstGeom prst="rect">
            <a:avLst/>
          </a:prstGeom>
        </p:spPr>
        <p:txBody>
          <a:bodyPr wrap="none">
            <a:spAutoFit/>
          </a:bodyPr>
          <a:lstStyle/>
          <a:p>
            <a:r>
              <a:rPr lang="zh-CN" altLang="en-US" sz="2800" b="1" dirty="0" smtClean="0">
                <a:solidFill>
                  <a:srgbClr val="FF0000"/>
                </a:solidFill>
                <a:latin typeface="Calibri" panose="020F0502020204030204" charset="0"/>
                <a:ea typeface="黑体" panose="02010609060101010101" charset="-122"/>
              </a:rPr>
              <a:t>第</a:t>
            </a:r>
            <a:r>
              <a:rPr lang="en-US" altLang="zh-CN" sz="2800" b="1" dirty="0" smtClean="0">
                <a:solidFill>
                  <a:srgbClr val="FF0000"/>
                </a:solidFill>
                <a:latin typeface="Calibri" panose="020F0502020204030204" charset="0"/>
                <a:ea typeface="黑体" panose="02010609060101010101" charset="-122"/>
              </a:rPr>
              <a:t>1</a:t>
            </a:r>
            <a:r>
              <a:rPr lang="zh-CN" altLang="en-US" sz="2800" b="1" dirty="0" smtClean="0">
                <a:solidFill>
                  <a:srgbClr val="FF0000"/>
                </a:solidFill>
                <a:latin typeface="Calibri" panose="020F0502020204030204" charset="0"/>
                <a:ea typeface="黑体" panose="02010609060101010101" charset="-122"/>
              </a:rPr>
              <a:t>、</a:t>
            </a:r>
            <a:r>
              <a:rPr lang="en-US" altLang="zh-CN" sz="2800" b="1" dirty="0" smtClean="0">
                <a:solidFill>
                  <a:srgbClr val="FF0000"/>
                </a:solidFill>
                <a:latin typeface="Calibri" panose="020F0502020204030204" charset="0"/>
                <a:ea typeface="黑体" panose="02010609060101010101" charset="-122"/>
              </a:rPr>
              <a:t>2</a:t>
            </a:r>
            <a:r>
              <a:rPr lang="zh-CN" altLang="en-US" sz="2800" b="1" dirty="0" smtClean="0">
                <a:solidFill>
                  <a:srgbClr val="FF0000"/>
                </a:solidFill>
                <a:latin typeface="Calibri" panose="020F0502020204030204" charset="0"/>
                <a:ea typeface="黑体" panose="02010609060101010101" charset="-122"/>
              </a:rPr>
              <a:t>段：介绍了京剧中“静态的亮相”。</a:t>
            </a:r>
            <a:endParaRPr lang="zh-CN" altLang="en-US" sz="2800" b="1" dirty="0" smtClean="0">
              <a:solidFill>
                <a:srgbClr val="FF0000"/>
              </a:solidFill>
              <a:latin typeface="Calibri" panose="020F0502020204030204" charset="0"/>
              <a:ea typeface="黑体" panose="02010609060101010101" charset="-122"/>
            </a:endParaRPr>
          </a:p>
        </p:txBody>
      </p:sp>
      <p:sp>
        <p:nvSpPr>
          <p:cNvPr id="7" name="矩形 6"/>
          <p:cNvSpPr/>
          <p:nvPr/>
        </p:nvSpPr>
        <p:spPr>
          <a:xfrm>
            <a:off x="410267" y="4719749"/>
            <a:ext cx="10561082" cy="523220"/>
          </a:xfrm>
          <a:prstGeom prst="rect">
            <a:avLst/>
          </a:prstGeom>
        </p:spPr>
        <p:txBody>
          <a:bodyPr wrap="square">
            <a:spAutoFit/>
          </a:bodyPr>
          <a:lstStyle/>
          <a:p>
            <a:r>
              <a:rPr lang="zh-CN" altLang="en-US" sz="2800" b="1" dirty="0" smtClean="0">
                <a:solidFill>
                  <a:srgbClr val="FF0000"/>
                </a:solidFill>
                <a:latin typeface="Calibri" panose="020F0502020204030204" charset="0"/>
                <a:ea typeface="黑体" panose="02010609060101010101" charset="-122"/>
              </a:rPr>
              <a:t>第</a:t>
            </a:r>
            <a:r>
              <a:rPr lang="en-US" altLang="zh-CN" sz="2800" b="1" dirty="0">
                <a:solidFill>
                  <a:srgbClr val="FF0000"/>
                </a:solidFill>
                <a:latin typeface="Calibri" panose="020F0502020204030204" charset="0"/>
                <a:ea typeface="黑体" panose="02010609060101010101" charset="-122"/>
              </a:rPr>
              <a:t>3</a:t>
            </a:r>
            <a:r>
              <a:rPr lang="zh-CN" altLang="en-US" sz="2800" b="1" dirty="0" smtClean="0">
                <a:solidFill>
                  <a:srgbClr val="FF0000"/>
                </a:solidFill>
                <a:latin typeface="Calibri" panose="020F0502020204030204" charset="0"/>
                <a:ea typeface="黑体" panose="02010609060101010101" charset="-122"/>
              </a:rPr>
              <a:t>段：介绍了“刀（枪）下场”这一动态“亮相”。</a:t>
            </a:r>
            <a:endParaRPr lang="zh-CN" altLang="en-US" sz="2800" b="1" dirty="0" smtClean="0">
              <a:solidFill>
                <a:srgbClr val="FF0000"/>
              </a:solidFill>
              <a:latin typeface="Calibri" panose="020F050202020403020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4970" y="405000"/>
            <a:ext cx="8036560" cy="3785652"/>
          </a:xfrm>
          <a:prstGeom prst="rect">
            <a:avLst/>
          </a:prstGeom>
          <a:ln>
            <a:solidFill>
              <a:schemeClr val="tx1"/>
            </a:solidFill>
          </a:ln>
        </p:spPr>
        <p:txBody>
          <a:bodyPr wrap="square">
            <a:spAutoFit/>
          </a:bodyPr>
          <a:lstStyle/>
          <a:p>
            <a:pPr>
              <a:lnSpc>
                <a:spcPct val="200000"/>
              </a:lnSpc>
            </a:pPr>
            <a:r>
              <a:rPr lang="zh-CN" altLang="en-US" sz="2400" b="1" dirty="0" smtClean="0">
                <a:solidFill>
                  <a:srgbClr val="0000FF"/>
                </a:solidFill>
                <a:latin typeface="Calibri" panose="020F0502020204030204" charset="0"/>
                <a:ea typeface="黑体" panose="02010609060101010101" charset="-122"/>
              </a:rPr>
              <a:t>   </a:t>
            </a:r>
            <a:r>
              <a:rPr lang="zh-CN" altLang="en-US" sz="2400" b="1" dirty="0" smtClean="0">
                <a:solidFill>
                  <a:schemeClr val="tx1"/>
                </a:solidFill>
                <a:latin typeface="Calibri" panose="020F0502020204030204" charset="0"/>
                <a:ea typeface="黑体" panose="02010609060101010101" charset="-122"/>
              </a:rPr>
              <a:t>京剧</a:t>
            </a:r>
            <a:r>
              <a:rPr lang="zh-CN" altLang="en-US" sz="2400" b="1" dirty="0">
                <a:solidFill>
                  <a:schemeClr val="tx1"/>
                </a:solidFill>
                <a:latin typeface="Calibri" panose="020F0502020204030204" charset="0"/>
                <a:ea typeface="黑体" panose="02010609060101010101" charset="-122"/>
              </a:rPr>
              <a:t>还有一种奇特之处：双方正在对打，激烈到简直是风雨不透，台下看的人非常紧张，一个个大气儿不敢出，都把眼睛睁的大大的，唯恐在一眨眼间，谁就把对方给“杀”了。然而也怪，就在双方打得不可开交之际，那紧张而又整齐的锣鼓声忽然一停</a:t>
            </a:r>
            <a:r>
              <a:rPr lang="zh-CN" altLang="en-US" sz="2400" b="1" dirty="0" smtClean="0">
                <a:solidFill>
                  <a:schemeClr val="tx1"/>
                </a:solidFill>
                <a:latin typeface="Calibri" panose="020F0502020204030204" charset="0"/>
                <a:ea typeface="黑体" panose="02010609060101010101" charset="-122"/>
              </a:rPr>
              <a:t>，</a:t>
            </a:r>
            <a:endParaRPr lang="zh-CN" altLang="en-US" sz="2400" b="1" dirty="0" smtClean="0">
              <a:solidFill>
                <a:schemeClr val="tx1"/>
              </a:solidFill>
              <a:latin typeface="Calibri" panose="020F0502020204030204" charset="0"/>
              <a:ea typeface="黑体" panose="02010609060101010101" charset="-122"/>
            </a:endParaRPr>
          </a:p>
        </p:txBody>
      </p:sp>
      <p:sp>
        <p:nvSpPr>
          <p:cNvPr id="10" name="矩形 9"/>
          <p:cNvSpPr/>
          <p:nvPr/>
        </p:nvSpPr>
        <p:spPr>
          <a:xfrm>
            <a:off x="394970" y="4599094"/>
            <a:ext cx="7609840" cy="954107"/>
          </a:xfrm>
          <a:prstGeom prst="rect">
            <a:avLst/>
          </a:prstGeom>
          <a:ln>
            <a:solidFill>
              <a:schemeClr val="tx1"/>
            </a:solidFill>
          </a:ln>
        </p:spPr>
        <p:txBody>
          <a:bodyPr wrap="square">
            <a:spAutoFit/>
          </a:bodyPr>
          <a:lstStyle/>
          <a:p>
            <a:r>
              <a:rPr lang="zh-CN" altLang="en-US" sz="2400" b="1" dirty="0" smtClean="0">
                <a:solidFill>
                  <a:srgbClr val="FF00FF"/>
                </a:solidFill>
                <a:latin typeface="楷体" panose="02010609060101010101" pitchFamily="49" charset="-122"/>
                <a:ea typeface="楷体" panose="02010609060101010101" pitchFamily="49" charset="-122"/>
              </a:rPr>
              <a:t> </a:t>
            </a:r>
            <a:r>
              <a:rPr lang="zh-CN" altLang="en-US" sz="2800" b="1" dirty="0" smtClean="0">
                <a:solidFill>
                  <a:srgbClr val="FF00FF"/>
                </a:solidFill>
                <a:latin typeface="楷体" panose="02010609060101010101" pitchFamily="49" charset="-122"/>
                <a:ea typeface="楷体" panose="02010609060101010101" pitchFamily="49" charset="-122"/>
              </a:rPr>
              <a:t> </a:t>
            </a:r>
            <a:r>
              <a:rPr lang="zh-CN" altLang="en-US" sz="2800" b="1" dirty="0" smtClean="0">
                <a:solidFill>
                  <a:srgbClr val="FF0000"/>
                </a:solidFill>
                <a:latin typeface="楷体" panose="02010609060101010101" pitchFamily="49" charset="-122"/>
                <a:ea typeface="楷体" panose="02010609060101010101" pitchFamily="49" charset="-122"/>
              </a:rPr>
              <a:t>“风雨不透”“不可开交”体现演技高超、战斗激烈，扣人心弦。</a:t>
            </a:r>
            <a:endParaRPr lang="zh-CN" altLang="en-US" sz="2800" b="1" dirty="0" smtClean="0">
              <a:solidFill>
                <a:srgbClr val="FF0000"/>
              </a:solidFill>
              <a:latin typeface="楷体" panose="02010609060101010101" pitchFamily="49" charset="-122"/>
              <a:ea typeface="楷体" panose="02010609060101010101" pitchFamily="49" charset="-122"/>
            </a:endParaRPr>
          </a:p>
        </p:txBody>
      </p:sp>
      <p:sp>
        <p:nvSpPr>
          <p:cNvPr id="14" name="Text Box 9"/>
          <p:cNvSpPr txBox="1">
            <a:spLocks noChangeArrowheads="1"/>
          </p:cNvSpPr>
          <p:nvPr/>
        </p:nvSpPr>
        <p:spPr bwMode="auto">
          <a:xfrm>
            <a:off x="483236" y="1496060"/>
            <a:ext cx="1232535" cy="276999"/>
          </a:xfrm>
          <a:prstGeom prst="rect">
            <a:avLst/>
          </a:prstGeom>
          <a:noFill/>
          <a:ln w="25400">
            <a:solidFill>
              <a:srgbClr val="FF0000"/>
            </a:solidFill>
            <a:miter lim="800000"/>
          </a:ln>
          <a:effectLst/>
        </p:spPr>
        <p:txBody>
          <a:bodyPr wrap="square">
            <a:spAutoFit/>
          </a:bodyPr>
          <a:lstStyle/>
          <a:p>
            <a:pPr>
              <a:spcBef>
                <a:spcPct val="50000"/>
              </a:spcBef>
            </a:pPr>
            <a:endParaRPr kumimoji="1" lang="zh-CN" altLang="zh-CN" sz="1200">
              <a:latin typeface="Times New Roman" panose="02020603050405020304" pitchFamily="18" charset="0"/>
            </a:endParaRPr>
          </a:p>
        </p:txBody>
      </p:sp>
      <p:sp>
        <p:nvSpPr>
          <p:cNvPr id="3" name="Text Box 9"/>
          <p:cNvSpPr txBox="1">
            <a:spLocks noChangeArrowheads="1"/>
          </p:cNvSpPr>
          <p:nvPr/>
        </p:nvSpPr>
        <p:spPr bwMode="auto">
          <a:xfrm>
            <a:off x="5992496" y="2979420"/>
            <a:ext cx="1232535" cy="276999"/>
          </a:xfrm>
          <a:prstGeom prst="rect">
            <a:avLst/>
          </a:prstGeom>
          <a:noFill/>
          <a:ln w="25400">
            <a:solidFill>
              <a:srgbClr val="FF0000"/>
            </a:solidFill>
            <a:miter lim="800000"/>
          </a:ln>
          <a:effectLst/>
        </p:spPr>
        <p:txBody>
          <a:bodyPr wrap="square">
            <a:spAutoFit/>
          </a:bodyPr>
          <a:lstStyle/>
          <a:p>
            <a:pPr>
              <a:spcBef>
                <a:spcPct val="50000"/>
              </a:spcBef>
            </a:pPr>
            <a:endParaRPr kumimoji="1" lang="zh-CN" altLang="zh-CN" sz="12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bldLvl="0" animBg="1"/>
      <p:bldP spid="3"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g8.zol.com.cn/bbs/upload/20917/20916695.jpg"/>
          <p:cNvPicPr>
            <a:picLocks noChangeAspect="1" noChangeArrowheads="1"/>
          </p:cNvPicPr>
          <p:nvPr/>
        </p:nvPicPr>
        <p:blipFill>
          <a:blip r:embed="rId1" cstate="email"/>
          <a:srcRect/>
          <a:stretch>
            <a:fillRect/>
          </a:stretch>
        </p:blipFill>
        <p:spPr bwMode="auto">
          <a:xfrm>
            <a:off x="103505" y="2536614"/>
            <a:ext cx="4273550" cy="3800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404812" y="909575"/>
            <a:ext cx="8067675" cy="1220847"/>
          </a:xfrm>
          <a:prstGeom prst="rect">
            <a:avLst/>
          </a:prstGeom>
        </p:spPr>
        <p:txBody>
          <a:bodyPr wrap="square">
            <a:spAutoFit/>
          </a:bodyPr>
          <a:lstStyle/>
          <a:p>
            <a:pPr lvl="0">
              <a:lnSpc>
                <a:spcPts val="4400"/>
              </a:lnSpc>
            </a:pPr>
            <a:r>
              <a:rPr lang="zh-CN" altLang="en-US" sz="2400" b="1" dirty="0">
                <a:solidFill>
                  <a:schemeClr val="tx1"/>
                </a:solidFill>
                <a:latin typeface="Calibri" panose="020F0502020204030204" charset="0"/>
                <a:ea typeface="黑体" panose="02010609060101010101" charset="-122"/>
              </a:rPr>
              <a:t>人物的动作也戛然而止</a:t>
            </a:r>
            <a:r>
              <a:rPr lang="en-US" altLang="zh-CN" sz="2400" b="1" dirty="0">
                <a:solidFill>
                  <a:schemeClr val="tx1"/>
                </a:solidFill>
                <a:latin typeface="Calibri" panose="020F0502020204030204" charset="0"/>
                <a:ea typeface="黑体" panose="02010609060101010101" charset="-122"/>
              </a:rPr>
              <a:t>——</a:t>
            </a:r>
            <a:r>
              <a:rPr lang="zh-CN" altLang="en-US" sz="2400" b="1" dirty="0">
                <a:solidFill>
                  <a:schemeClr val="tx1"/>
                </a:solidFill>
                <a:latin typeface="Calibri" panose="020F0502020204030204" charset="0"/>
                <a:ea typeface="黑体" panose="02010609060101010101" charset="-122"/>
              </a:rPr>
              <a:t>双方脸对着脸，眼睛对着眼睛，兵器对着兵器，一切都像被某种定身术给制服了！</a:t>
            </a:r>
            <a:endParaRPr lang="zh-CN" altLang="en-US" sz="2400" b="1" dirty="0">
              <a:solidFill>
                <a:schemeClr val="tx1"/>
              </a:solidFill>
              <a:latin typeface="Calibri" panose="020F0502020204030204" charset="0"/>
              <a:ea typeface="黑体" panose="02010609060101010101" charset="-122"/>
            </a:endParaRPr>
          </a:p>
        </p:txBody>
      </p:sp>
      <p:sp>
        <p:nvSpPr>
          <p:cNvPr id="7" name="矩形 6"/>
          <p:cNvSpPr/>
          <p:nvPr/>
        </p:nvSpPr>
        <p:spPr>
          <a:xfrm>
            <a:off x="2244090" y="1058334"/>
            <a:ext cx="2035810" cy="461665"/>
          </a:xfrm>
          <a:prstGeom prst="rect">
            <a:avLst/>
          </a:prstGeom>
        </p:spPr>
        <p:txBody>
          <a:bodyPr wrap="square">
            <a:spAutoFit/>
          </a:bodyPr>
          <a:lstStyle/>
          <a:p>
            <a:r>
              <a:rPr lang="zh-CN" altLang="en-US" sz="2400" b="1" dirty="0">
                <a:solidFill>
                  <a:srgbClr val="FF0000"/>
                </a:solidFill>
                <a:latin typeface="Calibri" panose="020F0502020204030204" charset="0"/>
                <a:ea typeface="黑体" panose="02010609060101010101" charset="-122"/>
              </a:rPr>
              <a:t>戛然而止</a:t>
            </a:r>
            <a:endParaRPr lang="zh-CN" altLang="en-US" sz="2400" b="1" dirty="0">
              <a:solidFill>
                <a:srgbClr val="FF0000"/>
              </a:solidFill>
              <a:latin typeface="Calibri" panose="020F0502020204030204" charset="0"/>
              <a:ea typeface="黑体" panose="02010609060101010101" charset="-122"/>
            </a:endParaRPr>
          </a:p>
        </p:txBody>
      </p:sp>
      <p:cxnSp>
        <p:nvCxnSpPr>
          <p:cNvPr id="8" name="直接连接符 7"/>
          <p:cNvCxnSpPr/>
          <p:nvPr/>
        </p:nvCxnSpPr>
        <p:spPr>
          <a:xfrm flipV="1">
            <a:off x="4438650" y="1605281"/>
            <a:ext cx="3661410" cy="17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264796" y="2373207"/>
            <a:ext cx="2146935" cy="118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03506" y="281941"/>
            <a:ext cx="8170545" cy="461665"/>
          </a:xfrm>
          <a:prstGeom prst="rect">
            <a:avLst/>
          </a:prstGeom>
        </p:spPr>
        <p:txBody>
          <a:bodyPr wrap="square">
            <a:spAutoFit/>
          </a:bodyPr>
          <a:lstStyle/>
          <a:p>
            <a:r>
              <a:rPr lang="zh-CN" altLang="en-US" sz="2400" b="1" dirty="0" smtClean="0">
                <a:solidFill>
                  <a:srgbClr val="FF0000"/>
                </a:solidFill>
                <a:latin typeface="楷体" panose="02010609060101010101" pitchFamily="49" charset="-122"/>
                <a:ea typeface="楷体" panose="02010609060101010101" pitchFamily="49" charset="-122"/>
              </a:rPr>
              <a:t>“戛然而止”渲染紧张气氛，也是京剧里面的静态“亮相”。</a:t>
            </a:r>
            <a:endParaRPr lang="zh-CN" altLang="en-US" sz="2400" b="1" dirty="0" smtClean="0">
              <a:solidFill>
                <a:srgbClr val="FF00FF"/>
              </a:solidFill>
              <a:latin typeface="楷体" panose="02010609060101010101" pitchFamily="49" charset="-122"/>
              <a:ea typeface="楷体" panose="02010609060101010101" pitchFamily="49" charset="-122"/>
            </a:endParaRPr>
          </a:p>
        </p:txBody>
      </p:sp>
      <p:sp>
        <p:nvSpPr>
          <p:cNvPr id="13" name="矩形 12"/>
          <p:cNvSpPr/>
          <p:nvPr/>
        </p:nvSpPr>
        <p:spPr>
          <a:xfrm>
            <a:off x="5120006" y="3690621"/>
            <a:ext cx="3154045" cy="830997"/>
          </a:xfrm>
          <a:prstGeom prst="rect">
            <a:avLst/>
          </a:prstGeom>
          <a:ln>
            <a:solidFill>
              <a:schemeClr val="accent6">
                <a:lumMod val="50000"/>
              </a:schemeClr>
            </a:solidFill>
          </a:ln>
        </p:spPr>
        <p:txBody>
          <a:bodyPr wrap="square">
            <a:spAutoFit/>
          </a:bodyPr>
          <a:lstStyle/>
          <a:p>
            <a:pPr algn="l"/>
            <a:r>
              <a:rPr lang="zh-CN" altLang="en-US" sz="2400" b="1" dirty="0" smtClean="0">
                <a:solidFill>
                  <a:srgbClr val="FF00FF"/>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这就是京剧表演中静态“亮相”的情景。</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sp>
        <p:nvSpPr>
          <p:cNvPr id="16" name="矩形 15"/>
          <p:cNvSpPr/>
          <p:nvPr/>
        </p:nvSpPr>
        <p:spPr>
          <a:xfrm>
            <a:off x="7130415" y="2610274"/>
            <a:ext cx="1675130" cy="461665"/>
          </a:xfrm>
          <a:prstGeom prst="rect">
            <a:avLst/>
          </a:prstGeom>
        </p:spPr>
        <p:txBody>
          <a:bodyPr wrap="square">
            <a:spAutoFit/>
          </a:bodyPr>
          <a:lstStyle/>
          <a:p>
            <a:r>
              <a:rPr lang="zh-CN" altLang="en-US" sz="2400" b="1" dirty="0" smtClean="0">
                <a:solidFill>
                  <a:srgbClr val="FF0000"/>
                </a:solidFill>
                <a:latin typeface="楷体" panose="02010609060101010101" pitchFamily="49" charset="-122"/>
                <a:ea typeface="楷体" panose="02010609060101010101" pitchFamily="49" charset="-122"/>
              </a:rPr>
              <a:t>排比</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cxnSp>
        <p:nvCxnSpPr>
          <p:cNvPr id="18" name="直接箭头连接符 17"/>
          <p:cNvCxnSpPr/>
          <p:nvPr/>
        </p:nvCxnSpPr>
        <p:spPr>
          <a:xfrm>
            <a:off x="7305040" y="1672167"/>
            <a:ext cx="134620" cy="106002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linds(horizontal)">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3" grpId="0" animBg="1"/>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41046" y="609366"/>
            <a:ext cx="7795895" cy="3170099"/>
          </a:xfrm>
          <a:prstGeom prst="rect">
            <a:avLst/>
          </a:prstGeom>
        </p:spPr>
        <p:txBody>
          <a:bodyPr wrap="square">
            <a:spAutoFit/>
          </a:bodyPr>
          <a:lstStyle/>
          <a:p>
            <a:pPr>
              <a:lnSpc>
                <a:spcPts val="4800"/>
              </a:lnSpc>
            </a:pPr>
            <a:r>
              <a:rPr lang="zh-CN" altLang="en-US" b="1" dirty="0">
                <a:solidFill>
                  <a:schemeClr val="tx1"/>
                </a:solidFill>
                <a:latin typeface="Calibri" panose="020F0502020204030204" charset="0"/>
                <a:ea typeface="黑体" panose="02010609060101010101" charset="-122"/>
              </a:rPr>
              <a:t>小孩子和外宾忍不住要问：“如果他们当中哪个先‘醒’了，拿起兵器朝着对方一刺，对方不就‘完’了吗？”</a:t>
            </a:r>
            <a:endParaRPr lang="zh-CN" altLang="en-US" b="1" dirty="0">
              <a:solidFill>
                <a:schemeClr val="tx1"/>
              </a:solidFill>
              <a:latin typeface="Calibri" panose="020F0502020204030204" charset="0"/>
              <a:ea typeface="黑体" panose="02010609060101010101" charset="-122"/>
            </a:endParaRPr>
          </a:p>
          <a:p>
            <a:pPr>
              <a:lnSpc>
                <a:spcPts val="4800"/>
              </a:lnSpc>
            </a:pPr>
            <a:r>
              <a:rPr lang="zh-CN" altLang="en-US" b="1" dirty="0" smtClean="0">
                <a:solidFill>
                  <a:schemeClr val="tx1"/>
                </a:solidFill>
                <a:latin typeface="Calibri" panose="020F0502020204030204" charset="0"/>
                <a:ea typeface="黑体" panose="02010609060101010101" charset="-122"/>
              </a:rPr>
              <a:t>     问</a:t>
            </a:r>
            <a:r>
              <a:rPr lang="zh-CN" altLang="en-US" b="1" dirty="0">
                <a:solidFill>
                  <a:schemeClr val="tx1"/>
                </a:solidFill>
                <a:latin typeface="Calibri" panose="020F0502020204030204" charset="0"/>
                <a:ea typeface="黑体" panose="02010609060101010101" charset="-122"/>
              </a:rPr>
              <a:t>的有理，但这恰恰是京剧艺术的高妙之处。俗话说：“一动不如一静”，古诗也说：“此时无声胜有声”，讲的就是这种情况。静，越发能显示武艺的高强，越发能显示必胜的</a:t>
            </a:r>
            <a:r>
              <a:rPr lang="zh-CN" altLang="en-US" b="1" dirty="0" smtClean="0">
                <a:solidFill>
                  <a:schemeClr val="tx1"/>
                </a:solidFill>
                <a:latin typeface="Calibri" panose="020F0502020204030204" charset="0"/>
                <a:ea typeface="黑体" panose="02010609060101010101" charset="-122"/>
              </a:rPr>
              <a:t>信心。</a:t>
            </a:r>
            <a:endParaRPr lang="zh-CN" altLang="en-US" b="1" dirty="0" smtClean="0">
              <a:solidFill>
                <a:schemeClr val="tx1"/>
              </a:solidFill>
              <a:latin typeface="Calibri" panose="020F0502020204030204" charset="0"/>
              <a:ea typeface="黑体" panose="02010609060101010101" charset="-122"/>
            </a:endParaRPr>
          </a:p>
        </p:txBody>
      </p:sp>
      <p:sp>
        <p:nvSpPr>
          <p:cNvPr id="4" name="矩形 3"/>
          <p:cNvSpPr/>
          <p:nvPr/>
        </p:nvSpPr>
        <p:spPr>
          <a:xfrm>
            <a:off x="673101" y="4688841"/>
            <a:ext cx="7986395" cy="830997"/>
          </a:xfrm>
          <a:prstGeom prst="rect">
            <a:avLst/>
          </a:prstGeom>
          <a:ln>
            <a:solidFill>
              <a:schemeClr val="tx1"/>
            </a:solidFill>
          </a:ln>
        </p:spPr>
        <p:txBody>
          <a:bodyPr wrap="square">
            <a:spAutoFit/>
          </a:bodyPr>
          <a:lstStyle/>
          <a:p>
            <a:r>
              <a:rPr lang="zh-CN" altLang="en-US" sz="2000" b="1" dirty="0" smtClean="0">
                <a:solidFill>
                  <a:srgbClr val="FF00FF"/>
                </a:solidFill>
                <a:latin typeface="楷体" panose="02010609060101010101" pitchFamily="49" charset="-122"/>
                <a:ea typeface="楷体" panose="02010609060101010101" pitchFamily="49" charset="-122"/>
              </a:rPr>
              <a:t> </a:t>
            </a:r>
            <a:r>
              <a:rPr lang="zh-CN" altLang="en-US" sz="2400" b="1" dirty="0" smtClean="0">
                <a:solidFill>
                  <a:srgbClr val="FF0000"/>
                </a:solidFill>
                <a:latin typeface="楷体" panose="02010609060101010101" pitchFamily="49" charset="-122"/>
                <a:ea typeface="楷体" panose="02010609060101010101" pitchFamily="49" charset="-122"/>
              </a:rPr>
              <a:t> 引用“俗语”“古诗”说明</a:t>
            </a:r>
            <a:r>
              <a:rPr lang="zh-CN" altLang="en-US" sz="2400" b="1" dirty="0">
                <a:solidFill>
                  <a:srgbClr val="FF0000"/>
                </a:solidFill>
                <a:latin typeface="楷体" panose="02010609060101010101" pitchFamily="49" charset="-122"/>
                <a:ea typeface="楷体" panose="02010609060101010101" pitchFamily="49" charset="-122"/>
              </a:rPr>
              <a:t>静态“亮相”越发能显示武艺的高强，越发能显示必胜的信心。</a:t>
            </a:r>
            <a:endParaRPr lang="zh-CN" altLang="en-US" sz="2400" b="1" dirty="0">
              <a:solidFill>
                <a:srgbClr val="FF0000"/>
              </a:solidFill>
              <a:latin typeface="楷体" panose="02010609060101010101" pitchFamily="49" charset="-122"/>
              <a:ea typeface="楷体" panose="02010609060101010101" pitchFamily="49" charset="-122"/>
            </a:endParaRPr>
          </a:p>
        </p:txBody>
      </p:sp>
      <p:cxnSp>
        <p:nvCxnSpPr>
          <p:cNvPr id="8" name="直接连接符 7"/>
          <p:cNvCxnSpPr/>
          <p:nvPr/>
        </p:nvCxnSpPr>
        <p:spPr>
          <a:xfrm>
            <a:off x="5614245" y="2997145"/>
            <a:ext cx="30455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741890" y="3779465"/>
            <a:ext cx="304552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H_Entry_1">
            <a:hlinkClick r:id="" action="ppaction://noaction"/>
          </p:cNvPr>
          <p:cNvSpPr/>
          <p:nvPr>
            <p:custDataLst>
              <p:tags r:id="rId1"/>
            </p:custDataLst>
          </p:nvPr>
        </p:nvSpPr>
        <p:spPr>
          <a:xfrm>
            <a:off x="359411" y="810260"/>
            <a:ext cx="1925955" cy="543560"/>
          </a:xfrm>
          <a:prstGeom prst="hexagon">
            <a:avLst>
              <a:gd name="adj" fmla="val 28234"/>
              <a:gd name="vf" fmla="val 115470"/>
            </a:avLst>
          </a:prstGeom>
          <a:solidFill>
            <a:schemeClr val="accent1"/>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8000" tIns="0" rIns="72000" bIns="36000" numCol="1" spcCol="0" rtlCol="0" fromWordArt="0" anchor="ctr" anchorCtr="0" forceAA="0" compatLnSpc="1">
            <a:noAutofit/>
          </a:bodyPr>
          <a:lstStyle/>
          <a:p>
            <a:pPr algn="ctr"/>
            <a:r>
              <a:rPr lang="zh-CN" altLang="en-US" b="1" dirty="0" smtClean="0">
                <a:solidFill>
                  <a:schemeClr val="tx1"/>
                </a:solidFill>
                <a:latin typeface="黑体" panose="02010609060101010101" charset="-122"/>
                <a:ea typeface="黑体" panose="02010609060101010101" charset="-122"/>
                <a:sym typeface="+mn-ea"/>
              </a:rPr>
              <a:t>京剧</a:t>
            </a:r>
            <a:r>
              <a:rPr lang="zh-CN" altLang="en-US" b="1" dirty="0">
                <a:solidFill>
                  <a:schemeClr val="tx1"/>
                </a:solidFill>
                <a:latin typeface="黑体" panose="02010609060101010101" charset="-122"/>
                <a:ea typeface="黑体" panose="02010609060101010101" charset="-122"/>
                <a:sym typeface="+mn-ea"/>
              </a:rPr>
              <a:t>常识</a:t>
            </a:r>
            <a:endParaRPr lang="zh-CN" altLang="en-US" b="1" dirty="0">
              <a:ln>
                <a:solidFill>
                  <a:schemeClr val="tx1">
                    <a:lumMod val="65000"/>
                    <a:lumOff val="35000"/>
                  </a:schemeClr>
                </a:solidFill>
              </a:ln>
              <a:solidFill>
                <a:srgbClr val="FFFFFF"/>
              </a:solidFill>
              <a:latin typeface="黑体" panose="02010609060101010101" charset="-122"/>
              <a:ea typeface="黑体" panose="02010609060101010101" charset="-122"/>
            </a:endParaRPr>
          </a:p>
        </p:txBody>
      </p:sp>
      <p:sp>
        <p:nvSpPr>
          <p:cNvPr id="7" name="MH_Number_1">
            <a:hlinkClick r:id="" action="ppaction://noaction"/>
          </p:cNvPr>
          <p:cNvSpPr/>
          <p:nvPr>
            <p:custDataLst>
              <p:tags r:id="rId2"/>
            </p:custDataLst>
          </p:nvPr>
        </p:nvSpPr>
        <p:spPr>
          <a:xfrm>
            <a:off x="593350" y="844339"/>
            <a:ext cx="411805" cy="475511"/>
          </a:xfrm>
          <a:custGeom>
            <a:avLst/>
            <a:gdLst>
              <a:gd name="connsiteX0" fmla="*/ 93305 w 373220"/>
              <a:gd name="connsiteY0" fmla="*/ 0 h 323217"/>
              <a:gd name="connsiteX1" fmla="*/ 279915 w 373220"/>
              <a:gd name="connsiteY1" fmla="*/ 0 h 323217"/>
              <a:gd name="connsiteX2" fmla="*/ 373220 w 373220"/>
              <a:gd name="connsiteY2" fmla="*/ 161609 h 323217"/>
              <a:gd name="connsiteX3" fmla="*/ 279915 w 373220"/>
              <a:gd name="connsiteY3" fmla="*/ 323217 h 323217"/>
              <a:gd name="connsiteX4" fmla="*/ 93306 w 373220"/>
              <a:gd name="connsiteY4" fmla="*/ 323216 h 323217"/>
              <a:gd name="connsiteX5" fmla="*/ 0 w 373220"/>
              <a:gd name="connsiteY5" fmla="*/ 161608 h 323217"/>
              <a:gd name="connsiteX6" fmla="*/ 93305 w 373220"/>
              <a:gd name="connsiteY6" fmla="*/ 0 h 3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220" h="323217">
                <a:moveTo>
                  <a:pt x="93305" y="0"/>
                </a:moveTo>
                <a:lnTo>
                  <a:pt x="279915" y="0"/>
                </a:lnTo>
                <a:lnTo>
                  <a:pt x="373220" y="161609"/>
                </a:lnTo>
                <a:lnTo>
                  <a:pt x="279915" y="323217"/>
                </a:lnTo>
                <a:lnTo>
                  <a:pt x="93306" y="323216"/>
                </a:lnTo>
                <a:lnTo>
                  <a:pt x="0" y="161608"/>
                </a:lnTo>
                <a:lnTo>
                  <a:pt x="93305" y="0"/>
                </a:lnTo>
                <a:close/>
              </a:path>
            </a:pathLst>
          </a:custGeom>
          <a:solidFill>
            <a:schemeClr val="accent1"/>
          </a:solidFill>
          <a:ln w="349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dirty="0">
                <a:solidFill>
                  <a:srgbClr val="FFFFFF"/>
                </a:solidFill>
                <a:ea typeface="华文细黑" panose="02010600040101010101" pitchFamily="2" charset="-122"/>
              </a:rPr>
              <a:t>1</a:t>
            </a:r>
            <a:endParaRPr lang="zh-CN" altLang="en-US" dirty="0">
              <a:solidFill>
                <a:srgbClr val="FFFFFF"/>
              </a:solidFill>
              <a:ea typeface="华文细黑" panose="02010600040101010101" pitchFamily="2" charset="-122"/>
            </a:endParaRPr>
          </a:p>
        </p:txBody>
      </p:sp>
      <p:sp>
        <p:nvSpPr>
          <p:cNvPr id="5" name="矩形 4"/>
          <p:cNvSpPr/>
          <p:nvPr/>
        </p:nvSpPr>
        <p:spPr>
          <a:xfrm>
            <a:off x="462281" y="1319953"/>
            <a:ext cx="8087995" cy="1323439"/>
          </a:xfrm>
          <a:prstGeom prst="rect">
            <a:avLst/>
          </a:prstGeom>
        </p:spPr>
        <p:txBody>
          <a:bodyPr wrap="square">
            <a:spAutoFit/>
          </a:bodyPr>
          <a:lstStyle/>
          <a:p>
            <a:pPr>
              <a:lnSpc>
                <a:spcPts val="4800"/>
              </a:lnSpc>
            </a:pPr>
            <a:r>
              <a:rPr lang="zh-CN" altLang="en-US" sz="2000" b="1" dirty="0" smtClean="0">
                <a:solidFill>
                  <a:prstClr val="black"/>
                </a:solidFill>
                <a:latin typeface="黑体" panose="02010609060101010101" charset="-122"/>
                <a:ea typeface="黑体" panose="02010609060101010101" charset="-122"/>
              </a:rPr>
              <a:t>    </a:t>
            </a:r>
            <a:r>
              <a:rPr lang="zh-CN" altLang="en-US" sz="2400" b="1" dirty="0" smtClean="0">
                <a:solidFill>
                  <a:srgbClr val="FF0000"/>
                </a:solidFill>
                <a:latin typeface="黑体" panose="02010609060101010101" charset="-122"/>
                <a:ea typeface="黑体" panose="02010609060101010101" charset="-122"/>
              </a:rPr>
              <a:t>京剧表演的四种艺术手法：唱、练、做、打，也是京剧表演思想基本功。</a:t>
            </a:r>
            <a:endParaRPr lang="zh-CN" altLang="en-US" sz="2400" b="1" dirty="0" smtClean="0">
              <a:solidFill>
                <a:srgbClr val="FF0000"/>
              </a:solidFill>
              <a:latin typeface="黑体" panose="02010609060101010101" charset="-122"/>
              <a:ea typeface="黑体" panose="02010609060101010101" charset="-122"/>
            </a:endParaRPr>
          </a:p>
        </p:txBody>
      </p:sp>
      <p:sp>
        <p:nvSpPr>
          <p:cNvPr id="11" name="矩形 10"/>
          <p:cNvSpPr/>
          <p:nvPr/>
        </p:nvSpPr>
        <p:spPr>
          <a:xfrm>
            <a:off x="462280" y="2931160"/>
            <a:ext cx="7956550" cy="1938992"/>
          </a:xfrm>
          <a:prstGeom prst="rect">
            <a:avLst/>
          </a:prstGeom>
        </p:spPr>
        <p:txBody>
          <a:bodyPr wrap="square">
            <a:spAutoFit/>
          </a:bodyPr>
          <a:lstStyle/>
          <a:p>
            <a:pPr>
              <a:lnSpc>
                <a:spcPts val="4800"/>
              </a:lnSpc>
            </a:pPr>
            <a:r>
              <a:rPr lang="zh-CN" altLang="en-US" sz="2000" b="1" dirty="0" smtClean="0">
                <a:solidFill>
                  <a:srgbClr val="FF0000"/>
                </a:solidFill>
                <a:latin typeface="黑体" panose="02010609060101010101" charset="-122"/>
                <a:ea typeface="黑体" panose="02010609060101010101" charset="-122"/>
              </a:rPr>
              <a:t>    </a:t>
            </a:r>
            <a:r>
              <a:rPr lang="zh-CN" altLang="en-US" sz="2400" b="1" dirty="0" smtClean="0">
                <a:solidFill>
                  <a:srgbClr val="FF0000"/>
                </a:solidFill>
                <a:latin typeface="黑体" panose="02010609060101010101" charset="-122"/>
                <a:ea typeface="黑体" panose="02010609060101010101" charset="-122"/>
              </a:rPr>
              <a:t>舞台上的角色划分为：生（老生、小生）、旦（青衣、老旦、花旦、刀马旦）、净（花脸、黑头）、丑（文丑、武丑、小丑、老丑）四种类型。</a:t>
            </a:r>
            <a:endParaRPr lang="zh-CN" altLang="en-US" sz="2400" b="1" dirty="0" smtClean="0">
              <a:solidFill>
                <a:srgbClr val="FF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7971" y="-42333"/>
            <a:ext cx="7774305" cy="2554545"/>
          </a:xfrm>
          <a:prstGeom prst="rect">
            <a:avLst/>
          </a:prstGeom>
        </p:spPr>
        <p:txBody>
          <a:bodyPr wrap="square">
            <a:spAutoFit/>
          </a:bodyPr>
          <a:lstStyle/>
          <a:p>
            <a:pPr>
              <a:lnSpc>
                <a:spcPts val="4800"/>
              </a:lnSpc>
            </a:pPr>
            <a:r>
              <a:rPr lang="zh-CN" altLang="en-US" b="1" dirty="0">
                <a:solidFill>
                  <a:schemeClr val="tx1"/>
                </a:solidFill>
                <a:latin typeface="Calibri" panose="020F0502020204030204" charset="0"/>
                <a:ea typeface="黑体" panose="02010609060101010101" charset="-122"/>
              </a:rPr>
              <a:t>  </a:t>
            </a:r>
            <a:r>
              <a:rPr lang="zh-CN" altLang="en-US" sz="2000" b="1" dirty="0">
                <a:solidFill>
                  <a:schemeClr val="tx1"/>
                </a:solidFill>
                <a:latin typeface="Calibri" panose="020F0502020204030204" charset="0"/>
                <a:ea typeface="黑体" panose="02010609060101010101" charset="-122"/>
              </a:rPr>
              <a:t> </a:t>
            </a:r>
            <a:r>
              <a:rPr lang="zh-CN" altLang="en-US" sz="2400" b="1" dirty="0" smtClean="0">
                <a:solidFill>
                  <a:schemeClr val="tx1"/>
                </a:solidFill>
                <a:latin typeface="Calibri" panose="020F0502020204030204" charset="0"/>
                <a:ea typeface="黑体" panose="02010609060101010101" charset="-122"/>
              </a:rPr>
              <a:t>还有</a:t>
            </a:r>
            <a:r>
              <a:rPr lang="zh-CN" altLang="en-US" sz="2400" b="1" dirty="0">
                <a:solidFill>
                  <a:schemeClr val="tx1"/>
                </a:solidFill>
                <a:latin typeface="Calibri" panose="020F0502020204030204" charset="0"/>
                <a:ea typeface="黑体" panose="02010609060101010101" charset="-122"/>
              </a:rPr>
              <a:t>一种“刀（枪）下场”，可以视为动态的亮相。双方正在交战，一方被打败，跑了下去。可胜利一方不紧追，反而留在原地，抡圆了胳膊把手中的兵器（刀或枪）耍了个风雨不透</a:t>
            </a:r>
            <a:r>
              <a:rPr lang="zh-CN" altLang="en-US" sz="2400" b="1" dirty="0" smtClean="0">
                <a:solidFill>
                  <a:schemeClr val="tx1"/>
                </a:solidFill>
                <a:latin typeface="Calibri" panose="020F0502020204030204" charset="0"/>
                <a:ea typeface="黑体" panose="02010609060101010101" charset="-122"/>
              </a:rPr>
              <a:t>。</a:t>
            </a:r>
            <a:endParaRPr lang="zh-CN" altLang="en-US" sz="2400" b="1" dirty="0" smtClean="0">
              <a:solidFill>
                <a:schemeClr val="tx1"/>
              </a:solidFill>
              <a:latin typeface="Calibri" panose="020F0502020204030204" charset="0"/>
              <a:ea typeface="黑体" panose="02010609060101010101" charset="-122"/>
            </a:endParaRPr>
          </a:p>
        </p:txBody>
      </p:sp>
      <p:cxnSp>
        <p:nvCxnSpPr>
          <p:cNvPr id="8" name="直接连接符 7"/>
          <p:cNvCxnSpPr/>
          <p:nvPr/>
        </p:nvCxnSpPr>
        <p:spPr>
          <a:xfrm>
            <a:off x="374421" y="2740827"/>
            <a:ext cx="828611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543550" y="1882141"/>
            <a:ext cx="2340610" cy="110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765031" y="579120"/>
            <a:ext cx="2064385" cy="646331"/>
          </a:xfrm>
          <a:prstGeom prst="rect">
            <a:avLst/>
          </a:prstGeom>
          <a:ln>
            <a:solidFill>
              <a:schemeClr val="accent6">
                <a:lumMod val="75000"/>
              </a:schemeClr>
            </a:solidFill>
          </a:ln>
        </p:spPr>
        <p:txBody>
          <a:bodyPr wrap="square">
            <a:spAutoFit/>
          </a:bodyPr>
          <a:lstStyle/>
          <a:p>
            <a:r>
              <a:rPr lang="zh-CN" altLang="en-US" b="1" dirty="0" smtClean="0">
                <a:solidFill>
                  <a:srgbClr val="FF00FF"/>
                </a:solidFill>
                <a:latin typeface="楷体" panose="02010609060101010101" pitchFamily="49" charset="-122"/>
                <a:ea typeface="楷体" panose="02010609060101010101" pitchFamily="49" charset="-122"/>
              </a:rPr>
              <a:t>这就是京剧中动态的“亮相”情景。</a:t>
            </a:r>
            <a:endParaRPr lang="zh-CN" altLang="en-US" b="1" dirty="0" smtClean="0">
              <a:solidFill>
                <a:srgbClr val="FF00FF"/>
              </a:solidFill>
              <a:latin typeface="楷体" panose="02010609060101010101" pitchFamily="49" charset="-122"/>
              <a:ea typeface="楷体" panose="02010609060101010101" pitchFamily="49" charset="-122"/>
            </a:endParaRPr>
          </a:p>
        </p:txBody>
      </p:sp>
      <p:pic>
        <p:nvPicPr>
          <p:cNvPr id="16386" name="Picture 2" descr="https://p0.ssl.qhimgs1.com/sdr/400__/t01723edbb43b7448cc.jpg"/>
          <p:cNvPicPr>
            <a:picLocks noChangeAspect="1" noChangeArrowheads="1"/>
          </p:cNvPicPr>
          <p:nvPr/>
        </p:nvPicPr>
        <p:blipFill rotWithShape="1">
          <a:blip r:embed="rId1" cstate="email"/>
          <a:srcRect/>
          <a:stretch>
            <a:fillRect/>
          </a:stretch>
        </p:blipFill>
        <p:spPr bwMode="auto">
          <a:xfrm>
            <a:off x="26036" y="3480647"/>
            <a:ext cx="4291965" cy="33197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4" descr="http://www.chnlib.com/FileUpload/2017-03/2017-03-20170320-csenns4q45d.jpg"/>
          <p:cNvPicPr>
            <a:picLocks noChangeAspect="1" noChangeArrowheads="1"/>
          </p:cNvPicPr>
          <p:nvPr/>
        </p:nvPicPr>
        <p:blipFill>
          <a:blip r:embed="rId2" cstate="print"/>
          <a:srcRect/>
          <a:stretch>
            <a:fillRect/>
          </a:stretch>
        </p:blipFill>
        <p:spPr bwMode="auto">
          <a:xfrm>
            <a:off x="4493260" y="3480648"/>
            <a:ext cx="3845560" cy="3423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 name="直接连接符 1"/>
          <p:cNvCxnSpPr/>
          <p:nvPr/>
        </p:nvCxnSpPr>
        <p:spPr>
          <a:xfrm>
            <a:off x="321310" y="3335021"/>
            <a:ext cx="2340610" cy="110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386"/>
                                        </p:tgtEl>
                                        <p:attrNameLst>
                                          <p:attrName>style.visibility</p:attrName>
                                        </p:attrNameLst>
                                      </p:cBhvr>
                                      <p:to>
                                        <p:strVal val="visible"/>
                                      </p:to>
                                    </p:set>
                                    <p:animEffect transition="in" filter="wipe(down)">
                                      <p:cBhvr>
                                        <p:cTn id="24" dur="500"/>
                                        <p:tgtEl>
                                          <p:spTgt spid="1638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7081" y="4358640"/>
            <a:ext cx="7369175" cy="523220"/>
          </a:xfrm>
          <a:prstGeom prst="rect">
            <a:avLst/>
          </a:prstGeom>
          <a:ln>
            <a:solidFill>
              <a:schemeClr val="tx1"/>
            </a:solidFill>
          </a:ln>
        </p:spPr>
        <p:txBody>
          <a:bodyPr wrap="square">
            <a:spAutoFit/>
          </a:bodyPr>
          <a:lstStyle/>
          <a:p>
            <a:r>
              <a:rPr lang="zh-CN" altLang="en-US" sz="2800" b="1" dirty="0" smtClean="0">
                <a:solidFill>
                  <a:srgbClr val="FF0000"/>
                </a:solidFill>
                <a:latin typeface="楷体" panose="02010609060101010101" pitchFamily="49" charset="-122"/>
                <a:ea typeface="楷体" panose="02010609060101010101" pitchFamily="49" charset="-122"/>
              </a:rPr>
              <a:t>动态</a:t>
            </a:r>
            <a:r>
              <a:rPr lang="zh-CN" altLang="en-US" sz="2800" b="1" dirty="0">
                <a:solidFill>
                  <a:srgbClr val="FF0000"/>
                </a:solidFill>
                <a:latin typeface="楷体" panose="02010609060101010101" pitchFamily="49" charset="-122"/>
                <a:ea typeface="楷体" panose="02010609060101010101" pitchFamily="49" charset="-122"/>
              </a:rPr>
              <a:t>“亮相”目的</a:t>
            </a:r>
            <a:r>
              <a:rPr lang="zh-CN" altLang="en-US" sz="2800" b="1">
                <a:solidFill>
                  <a:srgbClr val="FF0000"/>
                </a:solidFill>
                <a:latin typeface="楷体" panose="02010609060101010101" pitchFamily="49" charset="-122"/>
                <a:ea typeface="楷体" panose="02010609060101010101" pitchFamily="49" charset="-122"/>
              </a:rPr>
              <a:t>是</a:t>
            </a:r>
            <a:r>
              <a:rPr lang="zh-CN" altLang="en-US" sz="2800" b="1" smtClean="0">
                <a:solidFill>
                  <a:srgbClr val="FF0000"/>
                </a:solidFill>
                <a:latin typeface="楷体" panose="02010609060101010101" pitchFamily="49" charset="-122"/>
                <a:ea typeface="楷体" panose="02010609060101010101" pitchFamily="49" charset="-122"/>
              </a:rPr>
              <a:t>为了突显</a:t>
            </a:r>
            <a:r>
              <a:rPr lang="zh-CN" altLang="en-US" sz="2800" b="1" dirty="0">
                <a:solidFill>
                  <a:srgbClr val="FF0000"/>
                </a:solidFill>
                <a:latin typeface="楷体" panose="02010609060101010101" pitchFamily="49" charset="-122"/>
                <a:ea typeface="楷体" panose="02010609060101010101" pitchFamily="49" charset="-122"/>
              </a:rPr>
              <a:t>人物的英雄气概</a:t>
            </a:r>
            <a:r>
              <a:rPr lang="zh-CN" altLang="en-US" sz="2800" b="1" dirty="0" smtClean="0">
                <a:solidFill>
                  <a:srgbClr val="FF0000"/>
                </a:solidFill>
                <a:latin typeface="楷体" panose="02010609060101010101" pitchFamily="49" charset="-122"/>
                <a:ea typeface="楷体" panose="02010609060101010101" pitchFamily="49" charset="-122"/>
              </a:rPr>
              <a:t>。 </a:t>
            </a:r>
            <a:endParaRPr lang="zh-CN" altLang="en-US" sz="2800" b="1" dirty="0" smtClean="0">
              <a:solidFill>
                <a:srgbClr val="FF0000"/>
              </a:solidFill>
              <a:latin typeface="楷体" panose="02010609060101010101" pitchFamily="49" charset="-122"/>
              <a:ea typeface="楷体" panose="02010609060101010101" pitchFamily="49" charset="-122"/>
            </a:endParaRPr>
          </a:p>
        </p:txBody>
      </p:sp>
      <p:cxnSp>
        <p:nvCxnSpPr>
          <p:cNvPr id="5" name="直接连接符 4"/>
          <p:cNvCxnSpPr/>
          <p:nvPr/>
        </p:nvCxnSpPr>
        <p:spPr>
          <a:xfrm flipV="1">
            <a:off x="263969" y="3162069"/>
            <a:ext cx="3598918" cy="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18440" y="837000"/>
            <a:ext cx="6287770" cy="2554545"/>
          </a:xfrm>
          <a:prstGeom prst="rect">
            <a:avLst/>
          </a:prstGeom>
        </p:spPr>
        <p:txBody>
          <a:bodyPr wrap="square">
            <a:spAutoFit/>
          </a:bodyPr>
          <a:lstStyle/>
          <a:p>
            <a:pPr lvl="0">
              <a:lnSpc>
                <a:spcPts val="4800"/>
              </a:lnSpc>
            </a:pPr>
            <a:r>
              <a:rPr lang="zh-CN" altLang="en-US" sz="2400" b="1" dirty="0">
                <a:solidFill>
                  <a:schemeClr val="tx1"/>
                </a:solidFill>
                <a:latin typeface="Calibri" panose="020F0502020204030204" charset="0"/>
                <a:ea typeface="黑体" panose="02010609060101010101" charset="-122"/>
              </a:rPr>
              <a:t>这，哪里还是戏剧？这，不是太像杂技了吗？您说的太对了，这就是京剧中的杂技成分，自古如此，如今还保留着。它的存在，就是</a:t>
            </a:r>
            <a:r>
              <a:rPr lang="zh-CN" altLang="en-US" sz="2400" b="1" dirty="0" smtClean="0">
                <a:solidFill>
                  <a:schemeClr val="tx1"/>
                </a:solidFill>
                <a:latin typeface="Calibri" panose="020F0502020204030204" charset="0"/>
                <a:ea typeface="黑体" panose="02010609060101010101" charset="-122"/>
              </a:rPr>
              <a:t>为了突显</a:t>
            </a:r>
            <a:r>
              <a:rPr lang="zh-CN" altLang="en-US" sz="2400" b="1" dirty="0">
                <a:solidFill>
                  <a:schemeClr val="tx1"/>
                </a:solidFill>
                <a:latin typeface="Calibri" panose="020F0502020204030204" charset="0"/>
                <a:ea typeface="黑体" panose="02010609060101010101" charset="-122"/>
              </a:rPr>
              <a:t>人物的英雄气概。</a:t>
            </a:r>
            <a:endParaRPr lang="zh-CN" altLang="en-US" sz="2400" b="1" dirty="0">
              <a:solidFill>
                <a:schemeClr val="tx1"/>
              </a:solidFill>
              <a:latin typeface="Calibri" panose="020F0502020204030204" charset="0"/>
              <a:ea typeface="黑体" panose="02010609060101010101" charset="-122"/>
            </a:endParaRPr>
          </a:p>
        </p:txBody>
      </p:sp>
      <p:sp>
        <p:nvSpPr>
          <p:cNvPr id="13" name="矩形 12"/>
          <p:cNvSpPr/>
          <p:nvPr/>
        </p:nvSpPr>
        <p:spPr>
          <a:xfrm>
            <a:off x="6313708" y="1563813"/>
            <a:ext cx="2426887" cy="1200329"/>
          </a:xfrm>
          <a:prstGeom prst="rect">
            <a:avLst/>
          </a:prstGeom>
          <a:ln>
            <a:solidFill>
              <a:schemeClr val="tx1"/>
            </a:solidFill>
          </a:ln>
        </p:spPr>
        <p:txBody>
          <a:bodyPr wrap="square">
            <a:spAutoFit/>
          </a:bodyPr>
          <a:lstStyle/>
          <a:p>
            <a:r>
              <a:rPr lang="zh-CN" altLang="en-US" sz="2400" b="1" dirty="0" smtClean="0">
                <a:solidFill>
                  <a:srgbClr val="FF0000"/>
                </a:solidFill>
                <a:latin typeface="楷体" panose="02010609060101010101" pitchFamily="49" charset="-122"/>
                <a:ea typeface="楷体" panose="02010609060101010101" pitchFamily="49" charset="-122"/>
              </a:rPr>
              <a:t>京剧之所以成为国粹，是因为它集众家之长。</a:t>
            </a:r>
            <a:endParaRPr lang="zh-CN" altLang="en-US" sz="2400" b="1" dirty="0" smtClean="0">
              <a:solidFill>
                <a:srgbClr val="FF0000"/>
              </a:solidFill>
              <a:latin typeface="楷体" panose="02010609060101010101" pitchFamily="49" charset="-122"/>
              <a:ea typeface="楷体" panose="02010609060101010101" pitchFamily="49" charset="-122"/>
            </a:endParaRPr>
          </a:p>
        </p:txBody>
      </p:sp>
      <p:cxnSp>
        <p:nvCxnSpPr>
          <p:cNvPr id="2" name="直接连接符 1"/>
          <p:cNvCxnSpPr/>
          <p:nvPr/>
        </p:nvCxnSpPr>
        <p:spPr>
          <a:xfrm flipV="1">
            <a:off x="2386774" y="2292543"/>
            <a:ext cx="3598918" cy="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ChangeArrowheads="1"/>
          </p:cNvSpPr>
          <p:nvPr/>
        </p:nvSpPr>
        <p:spPr bwMode="auto">
          <a:xfrm>
            <a:off x="638811" y="2308860"/>
            <a:ext cx="550545" cy="181588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9525">
            <a:noFill/>
            <a:miter lim="800000"/>
          </a:ln>
          <a:effectLst/>
          <a:scene3d>
            <a:camera prst="orthographicFront"/>
            <a:lightRig rig="threePt" dir="t"/>
          </a:scene3d>
          <a:sp3d>
            <a:bevelT/>
          </a:sp3d>
        </p:spPr>
        <p:txBody>
          <a:bodyPr wrap="square">
            <a:spAutoFit/>
          </a:bodyPr>
          <a:lstStyle/>
          <a:p>
            <a:r>
              <a:rPr kumimoji="1" lang="zh-CN" altLang="en-US" sz="2800" b="1" dirty="0" smtClean="0">
                <a:solidFill>
                  <a:srgbClr val="FF0000"/>
                </a:solidFill>
                <a:latin typeface="楷体" panose="02010609060101010101" pitchFamily="49" charset="-122"/>
                <a:ea typeface="楷体" panose="02010609060101010101" pitchFamily="49" charset="-122"/>
              </a:rPr>
              <a:t>京</a:t>
            </a:r>
            <a:endParaRPr kumimoji="1" lang="en-US" altLang="zh-CN" sz="2800" b="1" dirty="0" smtClean="0">
              <a:solidFill>
                <a:srgbClr val="FF0000"/>
              </a:solidFill>
              <a:latin typeface="楷体" panose="02010609060101010101" pitchFamily="49" charset="-122"/>
              <a:ea typeface="楷体" panose="02010609060101010101" pitchFamily="49" charset="-122"/>
            </a:endParaRPr>
          </a:p>
          <a:p>
            <a:r>
              <a:rPr kumimoji="1" lang="zh-CN" altLang="en-US" sz="2800" b="1" dirty="0" smtClean="0">
                <a:solidFill>
                  <a:srgbClr val="FF0000"/>
                </a:solidFill>
                <a:latin typeface="楷体" panose="02010609060101010101" pitchFamily="49" charset="-122"/>
                <a:ea typeface="楷体" panose="02010609060101010101" pitchFamily="49" charset="-122"/>
              </a:rPr>
              <a:t>剧</a:t>
            </a:r>
            <a:endParaRPr kumimoji="1" lang="en-US" altLang="zh-CN" sz="2800" b="1" dirty="0" smtClean="0">
              <a:solidFill>
                <a:srgbClr val="FF0000"/>
              </a:solidFill>
              <a:latin typeface="楷体" panose="02010609060101010101" pitchFamily="49" charset="-122"/>
              <a:ea typeface="楷体" panose="02010609060101010101" pitchFamily="49" charset="-122"/>
            </a:endParaRPr>
          </a:p>
          <a:p>
            <a:r>
              <a:rPr kumimoji="1" lang="zh-CN" altLang="en-US" sz="2800" b="1" dirty="0" smtClean="0">
                <a:solidFill>
                  <a:srgbClr val="FF0000"/>
                </a:solidFill>
                <a:latin typeface="楷体" panose="02010609060101010101" pitchFamily="49" charset="-122"/>
                <a:ea typeface="楷体" panose="02010609060101010101" pitchFamily="49" charset="-122"/>
              </a:rPr>
              <a:t>趣</a:t>
            </a:r>
            <a:endParaRPr kumimoji="1" lang="en-US" altLang="zh-CN" sz="2800" b="1" dirty="0" smtClean="0">
              <a:solidFill>
                <a:srgbClr val="FF0000"/>
              </a:solidFill>
              <a:latin typeface="楷体" panose="02010609060101010101" pitchFamily="49" charset="-122"/>
              <a:ea typeface="楷体" panose="02010609060101010101" pitchFamily="49" charset="-122"/>
            </a:endParaRPr>
          </a:p>
          <a:p>
            <a:r>
              <a:rPr kumimoji="1" lang="zh-CN" altLang="en-US" sz="2800" b="1" dirty="0" smtClean="0">
                <a:solidFill>
                  <a:srgbClr val="FF0000"/>
                </a:solidFill>
                <a:latin typeface="楷体" panose="02010609060101010101" pitchFamily="49" charset="-122"/>
                <a:ea typeface="楷体" panose="02010609060101010101" pitchFamily="49" charset="-122"/>
              </a:rPr>
              <a:t>谈</a:t>
            </a:r>
            <a:endParaRPr kumimoji="1" lang="zh-CN" altLang="en-US" sz="2800" b="1" dirty="0" smtClean="0">
              <a:solidFill>
                <a:srgbClr val="FF0000"/>
              </a:solidFill>
              <a:latin typeface="楷体" panose="02010609060101010101" pitchFamily="49" charset="-122"/>
              <a:ea typeface="楷体" panose="02010609060101010101" pitchFamily="49" charset="-122"/>
            </a:endParaRPr>
          </a:p>
        </p:txBody>
      </p:sp>
      <p:sp>
        <p:nvSpPr>
          <p:cNvPr id="39" name="矩形 38"/>
          <p:cNvSpPr/>
          <p:nvPr/>
        </p:nvSpPr>
        <p:spPr>
          <a:xfrm>
            <a:off x="2105660" y="1695028"/>
            <a:ext cx="1447800"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scene3d>
            <a:camera prst="orthographicFront"/>
            <a:lightRig rig="threePt" dir="t"/>
          </a:scene3d>
          <a:sp3d>
            <a:bevelT/>
          </a:sp3d>
        </p:spPr>
        <p:txBody>
          <a:bodyPr wrap="square">
            <a:spAutoFit/>
          </a:bodyPr>
          <a:lstStyle/>
          <a:p>
            <a:r>
              <a:rPr lang="zh-CN" altLang="en-US" sz="2400" b="1" dirty="0">
                <a:solidFill>
                  <a:schemeClr val="tx1"/>
                </a:solidFill>
                <a:latin typeface="楷体" panose="02010609060101010101" pitchFamily="49" charset="-122"/>
                <a:ea typeface="楷体" panose="02010609060101010101" pitchFamily="49" charset="-122"/>
              </a:rPr>
              <a:t>道具运用</a:t>
            </a:r>
            <a:r>
              <a:rPr lang="zh-CN" altLang="en-US" sz="2400" b="1" dirty="0" smtClean="0">
                <a:solidFill>
                  <a:srgbClr val="0000FF"/>
                </a:solidFill>
                <a:latin typeface="楷体" panose="02010609060101010101" pitchFamily="49" charset="-122"/>
                <a:ea typeface="楷体" panose="02010609060101010101" pitchFamily="49" charset="-122"/>
              </a:rPr>
              <a:t> </a:t>
            </a:r>
            <a:endParaRPr lang="zh-CN" altLang="en-US" sz="2400" b="1" dirty="0" smtClean="0">
              <a:solidFill>
                <a:srgbClr val="0000FF"/>
              </a:solidFill>
              <a:latin typeface="楷体" panose="02010609060101010101" pitchFamily="49" charset="-122"/>
              <a:ea typeface="楷体" panose="02010609060101010101" pitchFamily="49" charset="-122"/>
            </a:endParaRPr>
          </a:p>
        </p:txBody>
      </p:sp>
      <p:sp>
        <p:nvSpPr>
          <p:cNvPr id="34" name="Rectangle 3"/>
          <p:cNvSpPr>
            <a:spLocks noChangeArrowheads="1"/>
          </p:cNvSpPr>
          <p:nvPr/>
        </p:nvSpPr>
        <p:spPr bwMode="auto">
          <a:xfrm>
            <a:off x="7092715" y="4128247"/>
            <a:ext cx="1691489" cy="523220"/>
          </a:xfrm>
          <a:prstGeom prst="rect">
            <a:avLst/>
          </a:prstGeom>
          <a:solidFill>
            <a:schemeClr val="accent1">
              <a:lumMod val="40000"/>
              <a:lumOff val="60000"/>
            </a:schemeClr>
          </a:solidFill>
          <a:ln w="9525">
            <a:noFill/>
            <a:miter lim="800000"/>
          </a:ln>
          <a:effectLst/>
          <a:scene3d>
            <a:camera prst="orthographicFront"/>
            <a:lightRig rig="threePt" dir="t"/>
          </a:scene3d>
          <a:sp3d>
            <a:bevelT/>
          </a:sp3d>
        </p:spPr>
        <p:txBody>
          <a:bodyPr wrap="none">
            <a:spAutoFit/>
          </a:bodyPr>
          <a:lstStyle/>
          <a:p>
            <a:r>
              <a:rPr kumimoji="1" lang="zh-CN" altLang="en-US" b="1" dirty="0" smtClean="0">
                <a:solidFill>
                  <a:srgbClr val="0000FF"/>
                </a:solidFill>
              </a:rPr>
              <a:t> </a:t>
            </a:r>
            <a:r>
              <a:rPr kumimoji="1" lang="zh-CN" altLang="en-US" sz="2800" b="1" dirty="0">
                <a:solidFill>
                  <a:srgbClr val="FF0000"/>
                </a:solidFill>
                <a:latin typeface="楷体" panose="02010609060101010101" pitchFamily="49" charset="-122"/>
                <a:ea typeface="楷体" panose="02010609060101010101" pitchFamily="49" charset="-122"/>
              </a:rPr>
              <a:t>博大精深</a:t>
            </a:r>
            <a:endParaRPr kumimoji="1" lang="zh-CN" altLang="en-US" sz="2800" b="1" dirty="0">
              <a:solidFill>
                <a:srgbClr val="FF0000"/>
              </a:solidFill>
              <a:latin typeface="楷体" panose="02010609060101010101" pitchFamily="49" charset="-122"/>
              <a:ea typeface="楷体" panose="02010609060101010101" pitchFamily="49" charset="-122"/>
            </a:endParaRPr>
          </a:p>
        </p:txBody>
      </p:sp>
      <p:sp>
        <p:nvSpPr>
          <p:cNvPr id="27" name="矩形 26"/>
          <p:cNvSpPr/>
          <p:nvPr/>
        </p:nvSpPr>
        <p:spPr>
          <a:xfrm>
            <a:off x="4503421" y="1695028"/>
            <a:ext cx="1646555"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scene3d>
            <a:camera prst="orthographicFront"/>
            <a:lightRig rig="threePt" dir="t"/>
          </a:scene3d>
          <a:sp3d>
            <a:bevelT/>
          </a:sp3d>
        </p:spPr>
        <p:txBody>
          <a:bodyPr wrap="square">
            <a:spAutoFit/>
          </a:bodyPr>
          <a:lstStyle/>
          <a:p>
            <a:r>
              <a:rPr lang="zh-CN" altLang="en-US" sz="2400" b="1" dirty="0">
                <a:solidFill>
                  <a:schemeClr val="tx1"/>
                </a:solidFill>
                <a:latin typeface="楷体" panose="02010609060101010101" pitchFamily="49" charset="-122"/>
                <a:ea typeface="楷体" panose="02010609060101010101" pitchFamily="49" charset="-122"/>
              </a:rPr>
              <a:t>虚实相生</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20" name="矩形 19"/>
          <p:cNvSpPr>
            <a:spLocks noChangeArrowheads="1"/>
          </p:cNvSpPr>
          <p:nvPr/>
        </p:nvSpPr>
        <p:spPr bwMode="auto">
          <a:xfrm>
            <a:off x="1189568" y="285045"/>
            <a:ext cx="1688918"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zh-CN" altLang="en-US" sz="2800" b="1" u="sng" dirty="0">
                <a:solidFill>
                  <a:srgbClr val="FF0000"/>
                </a:solidFill>
                <a:latin typeface="黑体" panose="02010609060101010101" charset="-122"/>
                <a:ea typeface="黑体" panose="02010609060101010101" charset="-122"/>
              </a:rPr>
              <a:t>层次梳理</a:t>
            </a:r>
            <a:endParaRPr lang="zh-CN" altLang="en-US" sz="2800" b="1" u="sng" dirty="0">
              <a:solidFill>
                <a:srgbClr val="FF0000"/>
              </a:solidFill>
              <a:latin typeface="黑体" panose="02010609060101010101" charset="-122"/>
              <a:ea typeface="黑体" panose="02010609060101010101" charset="-122"/>
            </a:endParaRPr>
          </a:p>
        </p:txBody>
      </p:sp>
      <p:sp>
        <p:nvSpPr>
          <p:cNvPr id="13" name="右箭头 12"/>
          <p:cNvSpPr/>
          <p:nvPr/>
        </p:nvSpPr>
        <p:spPr>
          <a:xfrm>
            <a:off x="3669030" y="1916854"/>
            <a:ext cx="712470" cy="392007"/>
          </a:xfrm>
          <a:prstGeom prst="right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24" name="矩形 23"/>
          <p:cNvSpPr/>
          <p:nvPr/>
        </p:nvSpPr>
        <p:spPr>
          <a:xfrm>
            <a:off x="2066926" y="5217161"/>
            <a:ext cx="1486535"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scene3d>
            <a:camera prst="orthographicFront"/>
            <a:lightRig rig="threePt" dir="t"/>
          </a:scene3d>
          <a:sp3d>
            <a:bevelT/>
          </a:sp3d>
        </p:spPr>
        <p:txBody>
          <a:bodyPr wrap="square">
            <a:spAutoFit/>
          </a:bodyPr>
          <a:lstStyle/>
          <a:p>
            <a:r>
              <a:rPr lang="zh-CN" altLang="en-US" sz="2400" b="1" dirty="0">
                <a:solidFill>
                  <a:schemeClr val="tx1"/>
                </a:solidFill>
                <a:latin typeface="楷体" panose="02010609060101010101" pitchFamily="49" charset="-122"/>
                <a:ea typeface="楷体" panose="02010609060101010101" pitchFamily="49" charset="-122"/>
              </a:rPr>
              <a:t>亮相动作</a:t>
            </a:r>
            <a:r>
              <a:rPr lang="zh-CN" altLang="en-US" sz="2400" b="1" dirty="0" smtClean="0">
                <a:solidFill>
                  <a:srgbClr val="0000FF"/>
                </a:solidFill>
                <a:latin typeface="楷体" panose="02010609060101010101" pitchFamily="49" charset="-122"/>
                <a:ea typeface="楷体" panose="02010609060101010101" pitchFamily="49" charset="-122"/>
              </a:rPr>
              <a:t> </a:t>
            </a:r>
            <a:endParaRPr lang="zh-CN" altLang="en-US" sz="2400" b="1" dirty="0" smtClean="0">
              <a:solidFill>
                <a:srgbClr val="0000FF"/>
              </a:solidFill>
              <a:latin typeface="楷体" panose="02010609060101010101" pitchFamily="49" charset="-122"/>
              <a:ea typeface="楷体" panose="02010609060101010101" pitchFamily="49" charset="-122"/>
            </a:endParaRPr>
          </a:p>
        </p:txBody>
      </p:sp>
      <p:sp>
        <p:nvSpPr>
          <p:cNvPr id="25" name="矩形 24"/>
          <p:cNvSpPr/>
          <p:nvPr/>
        </p:nvSpPr>
        <p:spPr>
          <a:xfrm>
            <a:off x="4503420" y="5308601"/>
            <a:ext cx="1645920"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scene3d>
            <a:camera prst="orthographicFront"/>
            <a:lightRig rig="threePt" dir="t"/>
          </a:scene3d>
          <a:sp3d>
            <a:bevelT/>
          </a:sp3d>
        </p:spPr>
        <p:txBody>
          <a:bodyPr wrap="square">
            <a:spAutoFit/>
          </a:bodyPr>
          <a:lstStyle/>
          <a:p>
            <a:r>
              <a:rPr lang="zh-CN" altLang="en-US" sz="2400" b="1" dirty="0">
                <a:solidFill>
                  <a:schemeClr val="tx1"/>
                </a:solidFill>
                <a:latin typeface="楷体" panose="02010609060101010101" pitchFamily="49" charset="-122"/>
                <a:ea typeface="楷体" panose="02010609060101010101" pitchFamily="49" charset="-122"/>
              </a:rPr>
              <a:t>动静相宜</a:t>
            </a:r>
            <a:r>
              <a:rPr lang="zh-CN" altLang="en-US" sz="2400" b="1" dirty="0" smtClean="0">
                <a:solidFill>
                  <a:srgbClr val="0000FF"/>
                </a:solidFill>
                <a:latin typeface="楷体" panose="02010609060101010101" pitchFamily="49" charset="-122"/>
                <a:ea typeface="楷体" panose="02010609060101010101" pitchFamily="49" charset="-122"/>
              </a:rPr>
              <a:t> </a:t>
            </a:r>
            <a:endParaRPr lang="zh-CN" altLang="en-US" sz="2400" b="1" dirty="0" smtClean="0">
              <a:solidFill>
                <a:srgbClr val="0000FF"/>
              </a:solidFill>
              <a:latin typeface="楷体" panose="02010609060101010101" pitchFamily="49" charset="-122"/>
              <a:ea typeface="楷体" panose="02010609060101010101" pitchFamily="49" charset="-122"/>
            </a:endParaRPr>
          </a:p>
        </p:txBody>
      </p:sp>
      <p:sp>
        <p:nvSpPr>
          <p:cNvPr id="26" name="右箭头 25"/>
          <p:cNvSpPr/>
          <p:nvPr/>
        </p:nvSpPr>
        <p:spPr>
          <a:xfrm>
            <a:off x="3669030" y="5416127"/>
            <a:ext cx="712470" cy="399627"/>
          </a:xfrm>
          <a:prstGeom prst="rightArrow">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sp>
        <p:nvSpPr>
          <p:cNvPr id="15" name="左大括号 14"/>
          <p:cNvSpPr/>
          <p:nvPr/>
        </p:nvSpPr>
        <p:spPr>
          <a:xfrm>
            <a:off x="1272540" y="1916854"/>
            <a:ext cx="628650" cy="3499273"/>
          </a:xfrm>
          <a:prstGeom prst="leftBrace">
            <a:avLst/>
          </a:prstGeom>
          <a:ln w="38100">
            <a:solidFill>
              <a:srgbClr val="C050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0"/>
          </a:p>
        </p:txBody>
      </p:sp>
      <p:sp>
        <p:nvSpPr>
          <p:cNvPr id="28" name="左大括号 27"/>
          <p:cNvSpPr/>
          <p:nvPr/>
        </p:nvSpPr>
        <p:spPr>
          <a:xfrm flipH="1">
            <a:off x="6317615" y="2088726"/>
            <a:ext cx="645160" cy="3569547"/>
          </a:xfrm>
          <a:prstGeom prst="leftBrace">
            <a:avLst/>
          </a:prstGeom>
          <a:ln w="38100">
            <a:solidFill>
              <a:srgbClr val="C050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0"/>
          </a:p>
        </p:txBody>
      </p:sp>
      <p:sp>
        <p:nvSpPr>
          <p:cNvPr id="29" name="Rectangle 3"/>
          <p:cNvSpPr>
            <a:spLocks noChangeArrowheads="1"/>
          </p:cNvSpPr>
          <p:nvPr/>
        </p:nvSpPr>
        <p:spPr bwMode="auto">
          <a:xfrm>
            <a:off x="7092715" y="2929073"/>
            <a:ext cx="1691489" cy="523220"/>
          </a:xfrm>
          <a:prstGeom prst="rect">
            <a:avLst/>
          </a:prstGeom>
          <a:solidFill>
            <a:schemeClr val="accent1">
              <a:lumMod val="40000"/>
              <a:lumOff val="60000"/>
            </a:schemeClr>
          </a:solidFill>
          <a:ln w="9525">
            <a:noFill/>
            <a:miter lim="800000"/>
          </a:ln>
          <a:effectLst/>
          <a:scene3d>
            <a:camera prst="orthographicFront"/>
            <a:lightRig rig="threePt" dir="t"/>
          </a:scene3d>
          <a:sp3d>
            <a:bevelT/>
          </a:sp3d>
        </p:spPr>
        <p:txBody>
          <a:bodyPr wrap="none">
            <a:spAutoFit/>
          </a:bodyPr>
          <a:lstStyle/>
          <a:p>
            <a:r>
              <a:rPr kumimoji="1" lang="zh-CN" altLang="en-US" b="1" dirty="0" smtClean="0">
                <a:solidFill>
                  <a:srgbClr val="0000FF"/>
                </a:solidFill>
              </a:rPr>
              <a:t> </a:t>
            </a:r>
            <a:r>
              <a:rPr kumimoji="1" lang="zh-CN" altLang="en-US" sz="2800" b="1" dirty="0">
                <a:solidFill>
                  <a:srgbClr val="FF0000"/>
                </a:solidFill>
                <a:latin typeface="楷体" panose="02010609060101010101" pitchFamily="49" charset="-122"/>
                <a:ea typeface="楷体" panose="02010609060101010101" pitchFamily="49" charset="-122"/>
              </a:rPr>
              <a:t>魅力无穷</a:t>
            </a:r>
            <a:endParaRPr kumimoji="1" lang="zh-CN" altLang="en-US" sz="28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linds(horizont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linds(horizontal)">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9" grpId="0" animBg="1"/>
      <p:bldP spid="34" grpId="0" animBg="1"/>
      <p:bldP spid="27" grpId="0" animBg="1"/>
      <p:bldP spid="20" grpId="0"/>
      <p:bldP spid="13" grpId="0" animBg="1"/>
      <p:bldP spid="24" grpId="0" animBg="1"/>
      <p:bldP spid="25" grpId="0" animBg="1"/>
      <p:bldP spid="26" grpId="0" animBg="1"/>
      <p:bldP spid="15" grpId="0" animBg="1"/>
      <p:bldP spid="28" grpId="0" animBg="1"/>
      <p:bldP spid="2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101311" y="206734"/>
            <a:ext cx="2353490" cy="1115717"/>
            <a:chOff x="135082" y="206733"/>
            <a:chExt cx="3137986" cy="1115717"/>
          </a:xfrm>
        </p:grpSpPr>
        <p:grpSp>
          <p:nvGrpSpPr>
            <p:cNvPr id="7" name="组合 6"/>
            <p:cNvGrpSpPr/>
            <p:nvPr/>
          </p:nvGrpSpPr>
          <p:grpSpPr>
            <a:xfrm>
              <a:off x="1027310" y="567600"/>
              <a:ext cx="2245758" cy="679269"/>
              <a:chOff x="1938544" y="2511380"/>
              <a:chExt cx="2245758" cy="679269"/>
            </a:xfrm>
          </p:grpSpPr>
          <p:cxnSp>
            <p:nvCxnSpPr>
              <p:cNvPr id="9" name="直接连接符 8"/>
              <p:cNvCxnSpPr/>
              <p:nvPr/>
            </p:nvCxnSpPr>
            <p:spPr>
              <a:xfrm>
                <a:off x="1966053" y="2511380"/>
                <a:ext cx="1874427"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974761" y="3190649"/>
                <a:ext cx="187560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TextBox 3"/>
              <p:cNvSpPr txBox="1">
                <a:spLocks noChangeArrowheads="1"/>
              </p:cNvSpPr>
              <p:nvPr/>
            </p:nvSpPr>
            <p:spPr bwMode="auto">
              <a:xfrm>
                <a:off x="1938544" y="2542905"/>
                <a:ext cx="2245758" cy="46166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spc="375">
                    <a:solidFill>
                      <a:srgbClr val="000000"/>
                    </a:solidFill>
                    <a:latin typeface="黑体" panose="02010609060101010101" charset="-122"/>
                    <a:ea typeface="黑体" panose="02010609060101010101" charset="-122"/>
                  </a:rPr>
                  <a:t>图解课文</a:t>
                </a:r>
                <a:endParaRPr lang="zh-CN" altLang="en-US" sz="2400" b="1" spc="375" dirty="0">
                  <a:solidFill>
                    <a:srgbClr val="000000"/>
                  </a:solidFill>
                  <a:latin typeface="黑体" panose="02010609060101010101" charset="-122"/>
                  <a:ea typeface="黑体" panose="02010609060101010101" charset="-122"/>
                </a:endParaRPr>
              </a:p>
            </p:txBody>
          </p:sp>
          <p:cxnSp>
            <p:nvCxnSpPr>
              <p:cNvPr id="14" name="直接连接符 13"/>
              <p:cNvCxnSpPr/>
              <p:nvPr/>
            </p:nvCxnSpPr>
            <p:spPr>
              <a:xfrm>
                <a:off x="3831771" y="2511380"/>
                <a:ext cx="307047" cy="33528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849189" y="2828613"/>
                <a:ext cx="269966" cy="362036"/>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nvPicPr>
          <p:blipFill>
            <a:blip r:embed="rId1" cstate="email"/>
            <a:stretch>
              <a:fillRect/>
            </a:stretch>
          </p:blipFill>
          <p:spPr>
            <a:xfrm>
              <a:off x="135082" y="206733"/>
              <a:ext cx="900074" cy="1115717"/>
            </a:xfrm>
            <a:prstGeom prst="rect">
              <a:avLst/>
            </a:prstGeom>
          </p:spPr>
        </p:pic>
      </p:grpSp>
      <p:pic>
        <p:nvPicPr>
          <p:cNvPr id="2" name="图片 1"/>
          <p:cNvPicPr>
            <a:picLocks noChangeAspect="1"/>
          </p:cNvPicPr>
          <p:nvPr/>
        </p:nvPicPr>
        <p:blipFill>
          <a:blip r:embed="rId2" cstate="email"/>
          <a:stretch>
            <a:fillRect/>
          </a:stretch>
        </p:blipFill>
        <p:spPr>
          <a:xfrm>
            <a:off x="0" y="2667081"/>
            <a:ext cx="9144000" cy="1705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412115" y="1275080"/>
            <a:ext cx="8124190" cy="4788747"/>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矩形 10"/>
          <p:cNvSpPr/>
          <p:nvPr/>
        </p:nvSpPr>
        <p:spPr>
          <a:xfrm>
            <a:off x="718820" y="1773000"/>
            <a:ext cx="7705725" cy="3477875"/>
          </a:xfrm>
          <a:prstGeom prst="rect">
            <a:avLst/>
          </a:prstGeom>
        </p:spPr>
        <p:txBody>
          <a:bodyPr wrap="square">
            <a:spAutoFit/>
          </a:bodyPr>
          <a:lstStyle/>
          <a:p>
            <a:pPr>
              <a:lnSpc>
                <a:spcPts val="4400"/>
              </a:lnSpc>
            </a:pPr>
            <a:r>
              <a:rPr lang="en-US" altLang="zh-CN" sz="2000" b="1" dirty="0" smtClean="0">
                <a:solidFill>
                  <a:srgbClr val="0000FF"/>
                </a:solidFill>
                <a:latin typeface="楷体" panose="02010609060101010101" pitchFamily="49" charset="-122"/>
                <a:ea typeface="楷体" panose="02010609060101010101" pitchFamily="49" charset="-122"/>
              </a:rPr>
              <a:t>  </a:t>
            </a:r>
            <a:r>
              <a:rPr lang="en-US" altLang="zh-CN" sz="2000" b="1" dirty="0" smtClean="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京剧趣谈</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中</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马鞭</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介绍了京剧艺术中“虚拟”的道具特点，体现了京剧“六七步九州四海，三五人万马千军”的独特艺术特色；</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亮相</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则介绍了京剧对打中的静态和动态的亮相情景，前者是采用一种雕塑式的亮相，扣人心弦；后者是一段对打后胜利方的一个精彩表演亮相，集中而突出地显示出人物的精神状态。赞扬了国粹京剧的魅力无穷、博大精深。</a:t>
            </a:r>
            <a:endParaRPr lang="zh-CN" altLang="en-US" sz="2000" b="1" dirty="0">
              <a:solidFill>
                <a:srgbClr val="FF0000"/>
              </a:solidFill>
              <a:latin typeface="楷体" panose="02010609060101010101" pitchFamily="49" charset="-122"/>
              <a:ea typeface="楷体" panose="02010609060101010101" pitchFamily="49" charset="-122"/>
            </a:endParaRPr>
          </a:p>
        </p:txBody>
      </p:sp>
      <p:sp>
        <p:nvSpPr>
          <p:cNvPr id="13" name="矩形 12"/>
          <p:cNvSpPr>
            <a:spLocks noChangeArrowheads="1"/>
          </p:cNvSpPr>
          <p:nvPr/>
        </p:nvSpPr>
        <p:spPr bwMode="auto">
          <a:xfrm>
            <a:off x="808568" y="457766"/>
            <a:ext cx="1894102"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p>
            <a:r>
              <a:rPr lang="zh-CN" altLang="en-US" sz="3200" b="1" dirty="0">
                <a:solidFill>
                  <a:srgbClr val="FF0000"/>
                </a:solidFill>
                <a:latin typeface="黑体" panose="02010609060101010101" charset="-122"/>
                <a:ea typeface="黑体" panose="02010609060101010101" charset="-122"/>
              </a:rPr>
              <a:t>主旨归纳</a:t>
            </a:r>
            <a:endParaRPr lang="zh-CN" altLang="en-US" sz="3200" b="1" dirty="0">
              <a:solidFill>
                <a:srgbClr val="FF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4825" y="1341000"/>
            <a:ext cx="8134350" cy="3862596"/>
          </a:xfrm>
          <a:prstGeom prst="rect">
            <a:avLst/>
          </a:prstGeom>
        </p:spPr>
        <p:txBody>
          <a:bodyPr wrap="square">
            <a:spAutoFit/>
          </a:bodyPr>
          <a:lstStyle/>
          <a:p>
            <a:pPr lvl="0">
              <a:lnSpc>
                <a:spcPts val="4900"/>
              </a:lnSpc>
            </a:pPr>
            <a:r>
              <a:rPr lang="zh-CN" altLang="en-US" sz="2400" b="1" dirty="0" smtClean="0">
                <a:solidFill>
                  <a:srgbClr val="0000FF"/>
                </a:solidFill>
                <a:latin typeface="楷体" panose="02010609060101010101" pitchFamily="49" charset="-122"/>
                <a:ea typeface="楷体" panose="02010609060101010101" pitchFamily="49" charset="-122"/>
              </a:rPr>
              <a:t> </a:t>
            </a:r>
            <a:r>
              <a:rPr lang="zh-CN" altLang="en-US" sz="2400" b="1" dirty="0" smtClean="0">
                <a:solidFill>
                  <a:schemeClr val="tx1"/>
                </a:solidFill>
                <a:latin typeface="楷体" panose="02010609060101010101" pitchFamily="49" charset="-122"/>
                <a:ea typeface="楷体" panose="02010609060101010101" pitchFamily="49" charset="-122"/>
              </a:rPr>
              <a:t>  京剧</a:t>
            </a:r>
            <a:r>
              <a:rPr lang="zh-CN" altLang="en-US" sz="2400" b="1" dirty="0">
                <a:solidFill>
                  <a:schemeClr val="tx1"/>
                </a:solidFill>
                <a:latin typeface="楷体" panose="02010609060101010101" pitchFamily="49" charset="-122"/>
                <a:ea typeface="楷体" panose="02010609060101010101" pitchFamily="49" charset="-122"/>
              </a:rPr>
              <a:t>，为我们的生活打开了一扇窗，让我们品味到中国传统文化的博大精深。</a:t>
            </a:r>
            <a:r>
              <a:rPr lang="zh-CN" altLang="en-US" sz="2400" b="1" dirty="0" smtClean="0">
                <a:solidFill>
                  <a:schemeClr val="tx1"/>
                </a:solidFill>
                <a:latin typeface="楷体" panose="02010609060101010101" pitchFamily="49" charset="-122"/>
                <a:ea typeface="楷体" panose="02010609060101010101" pitchFamily="49" charset="-122"/>
              </a:rPr>
              <a:t>今天，我们</a:t>
            </a:r>
            <a:r>
              <a:rPr lang="zh-CN" altLang="en-US" sz="2400" b="1" dirty="0">
                <a:solidFill>
                  <a:schemeClr val="tx1"/>
                </a:solidFill>
                <a:latin typeface="楷体" panose="02010609060101010101" pitchFamily="49" charset="-122"/>
                <a:ea typeface="楷体" panose="02010609060101010101" pitchFamily="49" charset="-122"/>
              </a:rPr>
              <a:t>只是粗略的领略了京剧艺术的魅力，希望同学们在喜爱通俗音乐的同时，不要忘记学习我们中华艺术的</a:t>
            </a:r>
            <a:r>
              <a:rPr lang="zh-CN" altLang="en-US" sz="2400" b="1" dirty="0" smtClean="0">
                <a:solidFill>
                  <a:schemeClr val="tx1"/>
                </a:solidFill>
                <a:latin typeface="楷体" panose="02010609060101010101" pitchFamily="49" charset="-122"/>
                <a:ea typeface="楷体" panose="02010609060101010101" pitchFamily="49" charset="-122"/>
              </a:rPr>
              <a:t>瑰宝，可以学唱几段传统和现代京剧，在以后自己的生活舞台中随时可以秀上几段，那一定是非常美好的享受</a:t>
            </a:r>
            <a:r>
              <a:rPr lang="zh-CN" altLang="en-US" sz="2400" b="1" dirty="0" smtClean="0">
                <a:solidFill>
                  <a:schemeClr val="tx1"/>
                </a:solidFill>
                <a:latin typeface="楷体" panose="02010609060101010101" pitchFamily="49" charset="-122"/>
                <a:ea typeface="楷体" panose="02010609060101010101" pitchFamily="49" charset="-122"/>
              </a:rPr>
              <a:t>！ </a:t>
            </a:r>
            <a:endParaRPr lang="zh-CN" altLang="en-US" sz="2400" b="1" dirty="0" smtClean="0">
              <a:solidFill>
                <a:schemeClr val="tx1"/>
              </a:solidFill>
              <a:latin typeface="楷体" panose="02010609060101010101" pitchFamily="49" charset="-122"/>
              <a:ea typeface="楷体" panose="02010609060101010101" pitchFamily="49" charset="-122"/>
            </a:endParaRPr>
          </a:p>
        </p:txBody>
      </p:sp>
      <p:sp>
        <p:nvSpPr>
          <p:cNvPr id="4" name="矩形 3"/>
          <p:cNvSpPr>
            <a:spLocks noChangeArrowheads="1"/>
          </p:cNvSpPr>
          <p:nvPr/>
        </p:nvSpPr>
        <p:spPr bwMode="auto">
          <a:xfrm>
            <a:off x="692785" y="464820"/>
            <a:ext cx="2768600" cy="55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r>
              <a:rPr lang="zh-CN" altLang="en-US" sz="2800" b="1" dirty="0">
                <a:solidFill>
                  <a:srgbClr val="FF0000"/>
                </a:solidFill>
                <a:latin typeface="黑体" panose="02010609060101010101" charset="-122"/>
                <a:ea typeface="黑体" panose="02010609060101010101" charset="-122"/>
              </a:rPr>
              <a:t>课后延伸</a:t>
            </a:r>
            <a:endParaRPr lang="zh-CN" altLang="en-US" sz="2800" b="1" dirty="0">
              <a:solidFill>
                <a:srgbClr val="FF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55139" y="2110996"/>
            <a:ext cx="3927998" cy="823302"/>
          </a:xfrm>
          <a:prstGeom prst="rect">
            <a:avLst/>
          </a:prstGeom>
          <a:noFill/>
        </p:spPr>
        <p:txBody>
          <a:bodyPr wrap="none" lIns="68580" tIns="34290" rIns="68580" bIns="34290" rtlCol="0">
            <a:spAutoFit/>
          </a:bodyPr>
          <a:lstStyle/>
          <a:p>
            <a:pPr algn="ctr" defTabSz="685800">
              <a:defRPr/>
            </a:pPr>
            <a:r>
              <a:rPr lang="zh-CN" altLang="en-US" sz="4900" b="1" dirty="0">
                <a:solidFill>
                  <a:srgbClr val="DF3427"/>
                </a:solidFill>
                <a:latin typeface="思源宋体 Heavy" panose="02020900000000000000" charset="-122"/>
                <a:ea typeface="思源宋体 Heavy" panose="02020900000000000000" charset="-122"/>
              </a:rPr>
              <a:t>感谢您的观看</a:t>
            </a:r>
            <a:endParaRPr lang="zh-CN" altLang="en-US" sz="4900" b="1" dirty="0">
              <a:solidFill>
                <a:srgbClr val="DF3427"/>
              </a:solidFill>
              <a:latin typeface="思源宋体 Heavy" panose="02020900000000000000" charset="-122"/>
              <a:ea typeface="思源宋体 Heavy" panose="02020900000000000000" charset="-122"/>
            </a:endParaRPr>
          </a:p>
        </p:txBody>
      </p:sp>
      <p:sp>
        <p:nvSpPr>
          <p:cNvPr id="6" name="文本框 5"/>
          <p:cNvSpPr txBox="1"/>
          <p:nvPr/>
        </p:nvSpPr>
        <p:spPr>
          <a:xfrm>
            <a:off x="2818878" y="1752602"/>
            <a:ext cx="3506249" cy="707887"/>
          </a:xfrm>
          <a:prstGeom prst="rect">
            <a:avLst/>
          </a:prstGeom>
          <a:noFill/>
        </p:spPr>
        <p:txBody>
          <a:bodyPr spcFirstLastPara="1" wrap="none" lIns="68580" tIns="34290" rIns="68580" bIns="34290" numCol="1" rtlCol="0">
            <a:prstTxWarp prst="textArchUp">
              <a:avLst/>
            </a:prstTxWarp>
            <a:spAutoFit/>
          </a:bodyPr>
          <a:lstStyle/>
          <a:p>
            <a:pPr algn="ctr" defTabSz="685800">
              <a:defRPr/>
            </a:pPr>
            <a:r>
              <a:rPr lang="en-US" altLang="zh-CN" sz="3000" dirty="0">
                <a:solidFill>
                  <a:srgbClr val="401010"/>
                </a:solidFill>
                <a:latin typeface="Forte" panose="03060902040502070203" pitchFamily="66" charset="0"/>
                <a:ea typeface="微软雅黑" panose="020B0503020204020204" pitchFamily="34" charset="-122"/>
              </a:rPr>
              <a:t>HAPPY CHILDREN</a:t>
            </a:r>
            <a:endParaRPr lang="zh-CN" altLang="en-US" sz="3000" dirty="0">
              <a:solidFill>
                <a:srgbClr val="401010"/>
              </a:solidFill>
              <a:latin typeface="Forte" panose="03060902040502070203" pitchFamily="66" charset="0"/>
              <a:ea typeface="微软雅黑" panose="020B0503020204020204" pitchFamily="34" charset="-122"/>
            </a:endParaRPr>
          </a:p>
        </p:txBody>
      </p:sp>
      <p:cxnSp>
        <p:nvCxnSpPr>
          <p:cNvPr id="9" name="直接连接符 8"/>
          <p:cNvCxnSpPr/>
          <p:nvPr/>
        </p:nvCxnSpPr>
        <p:spPr>
          <a:xfrm>
            <a:off x="2593182" y="3211896"/>
            <a:ext cx="3957638" cy="0"/>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957638" y="4155610"/>
            <a:ext cx="1228727" cy="235449"/>
          </a:xfrm>
          <a:prstGeom prst="rect">
            <a:avLst/>
          </a:prstGeom>
          <a:noFill/>
        </p:spPr>
        <p:txBody>
          <a:bodyPr wrap="square" lIns="68580" tIns="34290" rIns="68580" bIns="34290" rtlCol="0">
            <a:spAutoFit/>
          </a:bodyPr>
          <a:lstStyle/>
          <a:p>
            <a:pPr algn="ctr" defTabSz="685800">
              <a:lnSpc>
                <a:spcPct val="120000"/>
              </a:lnSpc>
              <a:defRPr/>
            </a:pPr>
            <a:r>
              <a:rPr lang="en-US" altLang="zh-CN" sz="900" dirty="0">
                <a:solidFill>
                  <a:prstClr val="white"/>
                </a:solidFill>
                <a:latin typeface="Arial" panose="020B0604020202020204"/>
                <a:ea typeface="汉仪黑荔枝体简" panose="00020600040101010101" pitchFamily="18" charset="-122"/>
              </a:rPr>
              <a:t>201x.12.31</a:t>
            </a:r>
            <a:endParaRPr lang="en-US" altLang="zh-CN" sz="900" dirty="0">
              <a:solidFill>
                <a:prstClr val="white"/>
              </a:solidFill>
              <a:latin typeface="Arial" panose="020B0604020202020204"/>
              <a:ea typeface="汉仪黑荔枝体简" panose="00020600040101010101" pitchFamily="18"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14.sinaimg.cn/large/001koGezgy6MjOJWKyVad&amp;690"/>
          <p:cNvPicPr>
            <a:picLocks noChangeAspect="1" noChangeArrowheads="1"/>
          </p:cNvPicPr>
          <p:nvPr/>
        </p:nvPicPr>
        <p:blipFill rotWithShape="1">
          <a:blip r:embed="rId1" cstate="email"/>
          <a:srcRect/>
          <a:stretch>
            <a:fillRect/>
          </a:stretch>
        </p:blipFill>
        <p:spPr bwMode="auto">
          <a:xfrm>
            <a:off x="2317750" y="2338494"/>
            <a:ext cx="2363470" cy="3925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6" descr="http://www.cflac.org.cn/wywzt/xj/qnxjj/201110/W020111028349456834261.jpg"/>
          <p:cNvPicPr>
            <a:picLocks noChangeAspect="1" noChangeArrowheads="1"/>
          </p:cNvPicPr>
          <p:nvPr/>
        </p:nvPicPr>
        <p:blipFill>
          <a:blip r:embed="rId2" cstate="email"/>
          <a:srcRect/>
          <a:stretch>
            <a:fillRect/>
          </a:stretch>
        </p:blipFill>
        <p:spPr bwMode="auto">
          <a:xfrm>
            <a:off x="4746625" y="2315634"/>
            <a:ext cx="2223770" cy="39488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2" name="Picture 8" descr="http://a3.att.hudong.com/21/38/19300001212221133153385272082.jpg"/>
          <p:cNvPicPr>
            <a:picLocks noChangeAspect="1" noChangeArrowheads="1"/>
          </p:cNvPicPr>
          <p:nvPr/>
        </p:nvPicPr>
        <p:blipFill>
          <a:blip r:embed="rId3" cstate="print"/>
          <a:srcRect/>
          <a:stretch>
            <a:fillRect/>
          </a:stretch>
        </p:blipFill>
        <p:spPr bwMode="auto">
          <a:xfrm>
            <a:off x="7021831" y="2468880"/>
            <a:ext cx="1956435" cy="39251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2" descr="http://photocdn.sohu.com/20130625/Img379821495.jpg"/>
          <p:cNvPicPr>
            <a:picLocks noChangeAspect="1" noChangeArrowheads="1"/>
          </p:cNvPicPr>
          <p:nvPr/>
        </p:nvPicPr>
        <p:blipFill>
          <a:blip r:embed="rId4" cstate="print"/>
          <a:srcRect/>
          <a:stretch>
            <a:fillRect/>
          </a:stretch>
        </p:blipFill>
        <p:spPr bwMode="auto">
          <a:xfrm>
            <a:off x="70486" y="2315633"/>
            <a:ext cx="2247265" cy="39251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3078480" y="1456267"/>
            <a:ext cx="3467616" cy="584775"/>
          </a:xfrm>
          <a:prstGeom prst="rect">
            <a:avLst/>
          </a:prstGeom>
          <a:noFill/>
        </p:spPr>
        <p:txBody>
          <a:bodyPr wrap="none" rtlCol="0">
            <a:spAutoFit/>
          </a:bodyPr>
          <a:lstStyle/>
          <a:p>
            <a:pPr algn="l"/>
            <a:r>
              <a:rPr lang="zh-CN" altLang="en-US" sz="3200" b="1" dirty="0" smtClean="0">
                <a:solidFill>
                  <a:srgbClr val="FF0000"/>
                </a:solidFill>
                <a:latin typeface="华文行楷" panose="02010800040101010101" pitchFamily="2" charset="-122"/>
                <a:ea typeface="华文行楷" panose="02010800040101010101" pitchFamily="2" charset="-122"/>
                <a:sym typeface="+mn-ea"/>
              </a:rPr>
              <a:t>老生（又称须生）</a:t>
            </a:r>
            <a:endParaRPr lang="zh-CN" altLang="en-US" sz="3200" b="1" dirty="0" smtClean="0">
              <a:solidFill>
                <a:srgbClr val="FF0000"/>
              </a:solidFill>
              <a:latin typeface="华文行楷" panose="02010800040101010101" pitchFamily="2" charset="-122"/>
              <a:ea typeface="华文行楷" panose="02010800040101010101" pitchFamily="2" charset="-122"/>
            </a:endParaRPr>
          </a:p>
        </p:txBody>
      </p:sp>
      <p:sp>
        <p:nvSpPr>
          <p:cNvPr id="10" name="文本框 9"/>
          <p:cNvSpPr txBox="1"/>
          <p:nvPr/>
        </p:nvSpPr>
        <p:spPr>
          <a:xfrm>
            <a:off x="4245610" y="381000"/>
            <a:ext cx="748923" cy="769441"/>
          </a:xfrm>
          <a:prstGeom prst="rect">
            <a:avLst/>
          </a:prstGeom>
          <a:noFill/>
        </p:spPr>
        <p:txBody>
          <a:bodyPr wrap="none" rtlCol="0">
            <a:spAutoFit/>
          </a:bodyPr>
          <a:lstStyle/>
          <a:p>
            <a:pPr algn="l"/>
            <a:r>
              <a:rPr lang="zh-CN" altLang="en-US" sz="4400" b="1" dirty="0">
                <a:solidFill>
                  <a:srgbClr val="FF0000"/>
                </a:solidFill>
                <a:latin typeface="华文隶书" panose="02010800040101010101" pitchFamily="2" charset="-122"/>
                <a:ea typeface="华文隶书" panose="02010800040101010101" pitchFamily="2" charset="-122"/>
                <a:sym typeface="+mn-ea"/>
              </a:rPr>
              <a:t>生</a:t>
            </a:r>
            <a:endParaRPr lang="zh-CN" altLang="en-US" sz="4400" b="1" dirty="0">
              <a:solidFill>
                <a:srgbClr val="FF0000"/>
              </a:solidFill>
              <a:latin typeface="华文隶书" panose="02010800040101010101" pitchFamily="2" charset="-122"/>
              <a:ea typeface="华文隶书" panose="020108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linds(horizontal)">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blinds(horizontal)">
                                      <p:cBhvr>
                                        <p:cTn id="3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0.sinaimg.cn/ent/j/2011-10-18/U6697P28T3D3452762F328DT20111018104229.jpg"/>
          <p:cNvPicPr>
            <a:picLocks noChangeAspect="1" noChangeArrowheads="1"/>
          </p:cNvPicPr>
          <p:nvPr/>
        </p:nvPicPr>
        <p:blipFill>
          <a:blip r:embed="rId1" cstate="print"/>
          <a:srcRect/>
          <a:stretch>
            <a:fillRect/>
          </a:stretch>
        </p:blipFill>
        <p:spPr bwMode="auto">
          <a:xfrm>
            <a:off x="6282056" y="1418167"/>
            <a:ext cx="2560955" cy="512318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078" name="Picture 6" descr="http://fjgfgdavg6.xm19.host.35.com/uploadpic/image/20160406/20160406164956045604.jpg"/>
          <p:cNvPicPr>
            <a:picLocks noChangeAspect="1" noChangeArrowheads="1"/>
          </p:cNvPicPr>
          <p:nvPr/>
        </p:nvPicPr>
        <p:blipFill>
          <a:blip r:embed="rId2" cstate="email"/>
          <a:srcRect/>
          <a:stretch>
            <a:fillRect/>
          </a:stretch>
        </p:blipFill>
        <p:spPr bwMode="auto">
          <a:xfrm>
            <a:off x="193676" y="1584961"/>
            <a:ext cx="2404745" cy="44746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080" name="Picture 8" descr="http://n.sinaimg.cn/ent/transform/20151126/Vj21-fxmazmy2090429.jpg"/>
          <p:cNvPicPr>
            <a:picLocks noChangeAspect="1" noChangeArrowheads="1"/>
          </p:cNvPicPr>
          <p:nvPr/>
        </p:nvPicPr>
        <p:blipFill rotWithShape="1">
          <a:blip r:embed="rId3" cstate="email"/>
          <a:srcRect/>
          <a:stretch>
            <a:fillRect/>
          </a:stretch>
        </p:blipFill>
        <p:spPr bwMode="auto">
          <a:xfrm>
            <a:off x="3122296" y="1564641"/>
            <a:ext cx="2728595" cy="48302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752850" y="270933"/>
            <a:ext cx="1313180" cy="769441"/>
          </a:xfrm>
          <a:prstGeom prst="rect">
            <a:avLst/>
          </a:prstGeom>
          <a:noFill/>
        </p:spPr>
        <p:txBody>
          <a:bodyPr wrap="none" rtlCol="0">
            <a:spAutoFit/>
          </a:bodyPr>
          <a:lstStyle/>
          <a:p>
            <a:pPr algn="l"/>
            <a:r>
              <a:rPr lang="zh-CN" altLang="en-US" sz="4400" b="1" dirty="0">
                <a:solidFill>
                  <a:srgbClr val="FF0000"/>
                </a:solidFill>
                <a:latin typeface="华文行楷" panose="02010800040101010101" pitchFamily="2" charset="-122"/>
                <a:ea typeface="华文行楷" panose="02010800040101010101" pitchFamily="2" charset="-122"/>
                <a:sym typeface="+mn-ea"/>
              </a:rPr>
              <a:t>武</a:t>
            </a:r>
            <a:r>
              <a:rPr lang="zh-CN" altLang="en-US" sz="4400" b="1" dirty="0" smtClean="0">
                <a:solidFill>
                  <a:srgbClr val="FF0000"/>
                </a:solidFill>
                <a:latin typeface="华文行楷" panose="02010800040101010101" pitchFamily="2" charset="-122"/>
                <a:ea typeface="华文行楷" panose="02010800040101010101" pitchFamily="2" charset="-122"/>
                <a:sym typeface="+mn-ea"/>
              </a:rPr>
              <a:t>生</a:t>
            </a:r>
            <a:endParaRPr lang="zh-CN" altLang="en-US" sz="4400" b="1" dirty="0" smtClean="0">
              <a:solidFill>
                <a:srgbClr val="FF000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blinds(horizontal)">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blinds(horizontal)">
                                      <p:cBhvr>
                                        <p:cTn id="17" dur="500"/>
                                        <p:tgtEl>
                                          <p:spTgt spid="308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blinds(horizontal)">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700146" y="281940"/>
            <a:ext cx="2329815" cy="769441"/>
          </a:xfrm>
          <a:prstGeom prst="rect">
            <a:avLst/>
          </a:prstGeom>
        </p:spPr>
        <p:txBody>
          <a:bodyPr wrap="square">
            <a:spAutoFit/>
          </a:bodyPr>
          <a:lstStyle/>
          <a:p>
            <a:r>
              <a:rPr lang="zh-CN" altLang="en-US" sz="4400" b="1" dirty="0" smtClean="0">
                <a:solidFill>
                  <a:srgbClr val="FF0000"/>
                </a:solidFill>
                <a:latin typeface="华文行楷" panose="02010800040101010101" pitchFamily="2" charset="-122"/>
                <a:ea typeface="华文行楷" panose="02010800040101010101" pitchFamily="2" charset="-122"/>
              </a:rPr>
              <a:t>小生</a:t>
            </a:r>
            <a:endParaRPr lang="zh-CN" altLang="en-US" sz="4400" b="1" dirty="0" smtClean="0">
              <a:solidFill>
                <a:srgbClr val="FF0000"/>
              </a:solidFill>
              <a:latin typeface="华文行楷" panose="02010800040101010101" pitchFamily="2" charset="-122"/>
              <a:ea typeface="华文行楷" panose="02010800040101010101" pitchFamily="2" charset="-122"/>
            </a:endParaRPr>
          </a:p>
        </p:txBody>
      </p:sp>
      <p:pic>
        <p:nvPicPr>
          <p:cNvPr id="2054" name="Picture 6" descr="http://i1.sinaimg.cn/ent/2012/0614/U6697P28DT20120614145435.jpg"/>
          <p:cNvPicPr>
            <a:picLocks noChangeAspect="1" noChangeArrowheads="1"/>
          </p:cNvPicPr>
          <p:nvPr/>
        </p:nvPicPr>
        <p:blipFill>
          <a:blip r:embed="rId1" cstate="print"/>
          <a:srcRect/>
          <a:stretch>
            <a:fillRect/>
          </a:stretch>
        </p:blipFill>
        <p:spPr bwMode="auto">
          <a:xfrm>
            <a:off x="6650991" y="1949873"/>
            <a:ext cx="2262505" cy="463634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058" name="Picture 10" descr="https://p0.ssl.qhimgs1.com/sdr/400__/t01420bc07a6ed9a3a0.png"/>
          <p:cNvPicPr>
            <a:picLocks noChangeAspect="1" noChangeArrowheads="1"/>
          </p:cNvPicPr>
          <p:nvPr/>
        </p:nvPicPr>
        <p:blipFill>
          <a:blip r:embed="rId2" cstate="print"/>
          <a:srcRect/>
          <a:stretch>
            <a:fillRect/>
          </a:stretch>
        </p:blipFill>
        <p:spPr bwMode="auto">
          <a:xfrm>
            <a:off x="2361566" y="1918547"/>
            <a:ext cx="2140585" cy="39759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2060" name="Picture 12" descr="http://pic.baike.soso.com/p/20131221/bki-20131221112403-917241297.jpg"/>
          <p:cNvPicPr>
            <a:picLocks noChangeAspect="1" noChangeArrowheads="1"/>
          </p:cNvPicPr>
          <p:nvPr/>
        </p:nvPicPr>
        <p:blipFill>
          <a:blip r:embed="rId3" cstate="print"/>
          <a:srcRect/>
          <a:stretch>
            <a:fillRect/>
          </a:stretch>
        </p:blipFill>
        <p:spPr bwMode="auto">
          <a:xfrm>
            <a:off x="4363720" y="1949873"/>
            <a:ext cx="2287270" cy="4272280"/>
          </a:xfrm>
          <a:prstGeom prst="rect">
            <a:avLst/>
          </a:prstGeom>
          <a:solidFill>
            <a:srgbClr val="FFFFFF">
              <a:shade val="85000"/>
            </a:srgbClr>
          </a:solidFill>
          <a:ln w="190500" cap="rnd">
            <a:solidFill>
              <a:schemeClr val="bg2"/>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056" name="Picture 8" descr="https://p0.ssl.qhimgs1.com/sdr/400__/t01e601e859f8be0354.jpg"/>
          <p:cNvPicPr>
            <a:picLocks noChangeAspect="1" noChangeArrowheads="1"/>
          </p:cNvPicPr>
          <p:nvPr/>
        </p:nvPicPr>
        <p:blipFill rotWithShape="1">
          <a:blip r:embed="rId4" cstate="email"/>
          <a:srcRect/>
          <a:stretch>
            <a:fillRect/>
          </a:stretch>
        </p:blipFill>
        <p:spPr bwMode="auto">
          <a:xfrm>
            <a:off x="127001" y="1887220"/>
            <a:ext cx="2234565" cy="4038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blinds(horizontal)">
                                      <p:cBhvr>
                                        <p:cTn id="12" dur="5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blinds(horizontal)">
                                      <p:cBhvr>
                                        <p:cTn id="17" dur="500"/>
                                        <p:tgtEl>
                                          <p:spTgt spid="20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blinds(horizontal)">
                                      <p:cBhvr>
                                        <p:cTn id="22" dur="500"/>
                                        <p:tgtEl>
                                          <p:spTgt spid="206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blinds(horizontal)">
                                      <p:cBhvr>
                                        <p:cTn id="2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18773" y="24214"/>
            <a:ext cx="1313180" cy="769441"/>
          </a:xfrm>
          <a:prstGeom prst="rect">
            <a:avLst/>
          </a:prstGeom>
        </p:spPr>
        <p:txBody>
          <a:bodyPr wrap="none">
            <a:spAutoFit/>
          </a:bodyPr>
          <a:lstStyle/>
          <a:p>
            <a:r>
              <a:rPr lang="zh-CN" altLang="en-US" sz="4400" b="1" dirty="0">
                <a:solidFill>
                  <a:srgbClr val="FF0000"/>
                </a:solidFill>
                <a:latin typeface="华文行楷" panose="02010800040101010101" pitchFamily="2" charset="-122"/>
                <a:ea typeface="华文行楷" panose="02010800040101010101" pitchFamily="2" charset="-122"/>
              </a:rPr>
              <a:t>青衣</a:t>
            </a:r>
            <a:endParaRPr lang="zh-CN" altLang="en-US" sz="4400" b="1" dirty="0">
              <a:solidFill>
                <a:srgbClr val="FF0000"/>
              </a:solidFill>
              <a:latin typeface="华文行楷" panose="02010800040101010101" pitchFamily="2" charset="-122"/>
              <a:ea typeface="华文行楷" panose="02010800040101010101" pitchFamily="2" charset="-122"/>
            </a:endParaRPr>
          </a:p>
        </p:txBody>
      </p:sp>
      <p:pic>
        <p:nvPicPr>
          <p:cNvPr id="11" name="Picture 2" descr="C:\Users\Administrator\Desktop\2018年12月1日黄州区首届文化节\mmexport1543668452769.jpg"/>
          <p:cNvPicPr>
            <a:picLocks noChangeAspect="1" noChangeArrowheads="1"/>
          </p:cNvPicPr>
          <p:nvPr/>
        </p:nvPicPr>
        <p:blipFill rotWithShape="1">
          <a:blip r:embed="rId1" cstate="email"/>
          <a:srcRect/>
          <a:stretch>
            <a:fillRect/>
          </a:stretch>
        </p:blipFill>
        <p:spPr bwMode="auto">
          <a:xfrm flipH="1">
            <a:off x="2838451" y="1324187"/>
            <a:ext cx="3127375" cy="5181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http://image109.360doc.com/DownloadImg/2018/01/2217/122622165_19_20180122055053393.jpg"/>
          <p:cNvPicPr>
            <a:picLocks noChangeAspect="1" noChangeArrowheads="1"/>
          </p:cNvPicPr>
          <p:nvPr/>
        </p:nvPicPr>
        <p:blipFill rotWithShape="1">
          <a:blip r:embed="rId2" cstate="email"/>
          <a:srcRect/>
          <a:stretch>
            <a:fillRect/>
          </a:stretch>
        </p:blipFill>
        <p:spPr bwMode="auto">
          <a:xfrm>
            <a:off x="3810" y="1203960"/>
            <a:ext cx="2767330" cy="53018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10" descr="http://www.xijucn.com/upimg/userup/1502/0P9352G638.jpg"/>
          <p:cNvPicPr>
            <a:picLocks noChangeAspect="1" noChangeArrowheads="1"/>
          </p:cNvPicPr>
          <p:nvPr/>
        </p:nvPicPr>
        <p:blipFill rotWithShape="1">
          <a:blip r:embed="rId3" cstate="email"/>
          <a:srcRect/>
          <a:stretch>
            <a:fillRect/>
          </a:stretch>
        </p:blipFill>
        <p:spPr bwMode="auto">
          <a:xfrm>
            <a:off x="6033135" y="1209040"/>
            <a:ext cx="2639060" cy="52967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矩形 7"/>
          <p:cNvSpPr/>
          <p:nvPr/>
        </p:nvSpPr>
        <p:spPr>
          <a:xfrm>
            <a:off x="3031323" y="24631"/>
            <a:ext cx="748923" cy="769441"/>
          </a:xfrm>
          <a:prstGeom prst="rect">
            <a:avLst/>
          </a:prstGeom>
        </p:spPr>
        <p:txBody>
          <a:bodyPr wrap="none">
            <a:spAutoFit/>
          </a:bodyPr>
          <a:lstStyle/>
          <a:p>
            <a:r>
              <a:rPr lang="zh-CN" altLang="en-US" sz="4400" b="1" dirty="0" smtClean="0">
                <a:solidFill>
                  <a:srgbClr val="FF0000"/>
                </a:solidFill>
                <a:latin typeface="华文隶书" panose="02010800040101010101" pitchFamily="2" charset="-122"/>
                <a:ea typeface="华文隶书" panose="02010800040101010101" pitchFamily="2" charset="-122"/>
              </a:rPr>
              <a:t>旦</a:t>
            </a:r>
            <a:endParaRPr lang="zh-CN" altLang="en-US" sz="4400" b="1" dirty="0" smtClean="0">
              <a:solidFill>
                <a:srgbClr val="FF0000"/>
              </a:solidFill>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32"/>
                                        </p:tgtEl>
                                        <p:attrNameLst>
                                          <p:attrName>style.visibility</p:attrName>
                                        </p:attrNameLst>
                                      </p:cBhvr>
                                      <p:to>
                                        <p:strVal val="visible"/>
                                      </p:to>
                                    </p:set>
                                    <p:animEffect transition="in" filter="blinds(horizontal)">
                                      <p:cBhvr>
                                        <p:cTn id="17" dur="500"/>
                                        <p:tgtEl>
                                          <p:spTgt spid="51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722889" y="52228"/>
            <a:ext cx="1313180" cy="769441"/>
          </a:xfrm>
          <a:prstGeom prst="rect">
            <a:avLst/>
          </a:prstGeom>
        </p:spPr>
        <p:txBody>
          <a:bodyPr wrap="none">
            <a:spAutoFit/>
          </a:bodyPr>
          <a:lstStyle/>
          <a:p>
            <a:r>
              <a:rPr lang="zh-CN" altLang="en-US" sz="4400" b="1" dirty="0">
                <a:solidFill>
                  <a:srgbClr val="FF0000"/>
                </a:solidFill>
                <a:latin typeface="华文行楷" panose="02010800040101010101" pitchFamily="2" charset="-122"/>
                <a:ea typeface="华文行楷" panose="02010800040101010101" pitchFamily="2" charset="-122"/>
              </a:rPr>
              <a:t>老旦</a:t>
            </a:r>
            <a:endParaRPr lang="zh-CN" altLang="en-US" sz="4400" b="1" dirty="0">
              <a:solidFill>
                <a:srgbClr val="FF0000"/>
              </a:solidFill>
              <a:latin typeface="华文行楷" panose="02010800040101010101" pitchFamily="2" charset="-122"/>
              <a:ea typeface="华文行楷" panose="02010800040101010101" pitchFamily="2" charset="-122"/>
            </a:endParaRPr>
          </a:p>
        </p:txBody>
      </p:sp>
      <p:pic>
        <p:nvPicPr>
          <p:cNvPr id="5122" name="Picture 2" descr="http://www.xijucn.com/upimg/userup/1612/2FJ0219300.jpg"/>
          <p:cNvPicPr>
            <a:picLocks noChangeAspect="1" noChangeArrowheads="1"/>
          </p:cNvPicPr>
          <p:nvPr/>
        </p:nvPicPr>
        <p:blipFill>
          <a:blip r:embed="rId1" cstate="print"/>
          <a:srcRect/>
          <a:stretch>
            <a:fillRect/>
          </a:stretch>
        </p:blipFill>
        <p:spPr bwMode="auto">
          <a:xfrm>
            <a:off x="262256" y="1508760"/>
            <a:ext cx="2477135" cy="49614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4" name="Picture 4" descr="http://img.zwbk.org/baike/bpic/2011/05/11/20110511043102315_217.jpg"/>
          <p:cNvPicPr>
            <a:picLocks noChangeAspect="1" noChangeArrowheads="1"/>
          </p:cNvPicPr>
          <p:nvPr/>
        </p:nvPicPr>
        <p:blipFill>
          <a:blip r:embed="rId2" cstate="email"/>
          <a:srcRect/>
          <a:stretch>
            <a:fillRect/>
          </a:stretch>
        </p:blipFill>
        <p:spPr bwMode="auto">
          <a:xfrm>
            <a:off x="6481446" y="1575647"/>
            <a:ext cx="2413635" cy="48276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26" name="Picture 6" descr="http://04imgmini.eastday.com/mobile/20180914/20180914104135_4216a96e65d5688b96d445e74241d6f5_1.jpeg"/>
          <p:cNvPicPr>
            <a:picLocks noChangeAspect="1" noChangeArrowheads="1"/>
          </p:cNvPicPr>
          <p:nvPr/>
        </p:nvPicPr>
        <p:blipFill>
          <a:blip r:embed="rId3" cstate="email"/>
          <a:srcRect/>
          <a:stretch>
            <a:fillRect/>
          </a:stretch>
        </p:blipFill>
        <p:spPr bwMode="auto">
          <a:xfrm>
            <a:off x="3009901" y="1544320"/>
            <a:ext cx="3201035" cy="48903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blinds(horizontal)">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blinds(horizontal)">
                                      <p:cBhvr>
                                        <p:cTn id="2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MH" val="20170613110635"/>
  <p:tag name="MH_LIBRARY" val="CONTENTS"/>
  <p:tag name="MH_TYPE" val="ENTRY"/>
  <p:tag name="ID" val="545812"/>
  <p:tag name="MH_ORDER" val="1"/>
</p:tagLst>
</file>

<file path=ppt/tags/tag63.xml><?xml version="1.0" encoding="utf-8"?>
<p:tagLst xmlns:p="http://schemas.openxmlformats.org/presentationml/2006/main">
  <p:tag name="MH" val="20170613110635"/>
  <p:tag name="MH_LIBRARY" val="CONTENTS"/>
  <p:tag name="MH_TYPE" val="NUMBER"/>
  <p:tag name="ID" val="545812"/>
  <p:tag name="MH_ORDER" val="1"/>
</p:tagLst>
</file>

<file path=ppt/tags/tag64.xml><?xml version="1.0" encoding="utf-8"?>
<p:tagLst xmlns:p="http://schemas.openxmlformats.org/presentationml/2006/main">
  <p:tag name="MH" val="20170613110635"/>
  <p:tag name="MH_LIBRARY" val="CONTENTS"/>
  <p:tag name="MH_TYPE" val="ENTRY"/>
  <p:tag name="ID" val="545812"/>
  <p:tag name="MH_ORDER" val="2"/>
</p:tagLst>
</file>

<file path=ppt/tags/tag65.xml><?xml version="1.0" encoding="utf-8"?>
<p:tagLst xmlns:p="http://schemas.openxmlformats.org/presentationml/2006/main">
  <p:tag name="MH" val="20170613110635"/>
  <p:tag name="MH_LIBRARY" val="CONTENTS"/>
  <p:tag name="MH_TYPE" val="NUMBER"/>
  <p:tag name="ID" val="545812"/>
  <p:tag name="MH_ORDER"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4098</Words>
  <Application>WPS 演示</Application>
  <PresentationFormat>全屏显示(4:3)</PresentationFormat>
  <Paragraphs>308</Paragraphs>
  <Slides>46</Slides>
  <Notes>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46</vt:i4>
      </vt:variant>
    </vt:vector>
  </HeadingPairs>
  <TitlesOfParts>
    <vt:vector size="65" baseType="lpstr">
      <vt:lpstr>Arial</vt:lpstr>
      <vt:lpstr>宋体</vt:lpstr>
      <vt:lpstr>Wingdings</vt:lpstr>
      <vt:lpstr>Calibri</vt:lpstr>
      <vt:lpstr>黑体</vt:lpstr>
      <vt:lpstr>楷体</vt:lpstr>
      <vt:lpstr>微软雅黑</vt:lpstr>
      <vt:lpstr>华文细黑</vt:lpstr>
      <vt:lpstr>华文行楷</vt:lpstr>
      <vt:lpstr>华文隶书</vt:lpstr>
      <vt:lpstr>Arial Unicode MS</vt:lpstr>
      <vt:lpstr>Calibri</vt:lpstr>
      <vt:lpstr>Times New Roman</vt:lpstr>
      <vt:lpstr>思源宋体 Heavy</vt:lpstr>
      <vt:lpstr>Forte</vt:lpstr>
      <vt:lpstr>Arial</vt:lpstr>
      <vt:lpstr>汉仪黑荔枝体简</vt:lpstr>
      <vt:lpstr>Mongolian Baiti</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123</cp:lastModifiedBy>
  <cp:revision>88</cp:revision>
  <dcterms:created xsi:type="dcterms:W3CDTF">2019-07-09T05:51:00Z</dcterms:created>
  <dcterms:modified xsi:type="dcterms:W3CDTF">2020-01-31T03:57:00Z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