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5" r:id="rId4"/>
    <p:sldMasterId id="2147483676" r:id="rId5"/>
  </p:sldMasterIdLst>
  <p:notesMasterIdLst>
    <p:notesMasterId r:id="rId7"/>
  </p:notesMasterIdLst>
  <p:handoutMasterIdLst>
    <p:handoutMasterId r:id="rId30"/>
  </p:handoutMasterIdLst>
  <p:sldIdLst>
    <p:sldId id="623" r:id="rId6"/>
    <p:sldId id="624" r:id="rId8"/>
    <p:sldId id="628" r:id="rId9"/>
    <p:sldId id="629" r:id="rId10"/>
    <p:sldId id="630" r:id="rId11"/>
    <p:sldId id="631" r:id="rId12"/>
    <p:sldId id="632" r:id="rId13"/>
    <p:sldId id="598" r:id="rId14"/>
    <p:sldId id="537" r:id="rId15"/>
    <p:sldId id="511" r:id="rId16"/>
    <p:sldId id="566" r:id="rId17"/>
    <p:sldId id="635" r:id="rId18"/>
    <p:sldId id="636" r:id="rId19"/>
    <p:sldId id="637" r:id="rId20"/>
    <p:sldId id="638" r:id="rId21"/>
    <p:sldId id="639" r:id="rId22"/>
    <p:sldId id="640" r:id="rId23"/>
    <p:sldId id="642" r:id="rId24"/>
    <p:sldId id="643" r:id="rId25"/>
    <p:sldId id="644" r:id="rId26"/>
    <p:sldId id="656" r:id="rId27"/>
    <p:sldId id="659" r:id="rId28"/>
    <p:sldId id="661" r:id="rId29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0000"/>
    <a:srgbClr val="FF33CC"/>
    <a:srgbClr val="34421A"/>
    <a:srgbClr val="1A210D"/>
    <a:srgbClr val="67603B"/>
    <a:srgbClr val="AEB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1" autoAdjust="0"/>
    <p:restoredTop sz="85146" autoAdjust="0"/>
  </p:normalViewPr>
  <p:slideViewPr>
    <p:cSldViewPr snapToGrid="0" snapToObjects="1">
      <p:cViewPr varScale="1">
        <p:scale>
          <a:sx n="103" d="100"/>
          <a:sy n="103" d="100"/>
        </p:scale>
        <p:origin x="-108" y="-198"/>
      </p:cViewPr>
      <p:guideLst>
        <p:guide orient="horz" pos="3617"/>
        <p:guide orient="horz" pos="2544"/>
        <p:guide orient="horz" pos="1617"/>
        <p:guide pos="3246"/>
        <p:guide pos="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fld id="{98F6FAB1-F886-43B8-BEA1-026F2DF9B83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049C761-0BDD-4D51-B816-D2863E068CC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8A68B6B-14B1-4E9F-9785-95DDDA1999A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5539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5540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675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7587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7588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7589" name="灯片编号占位符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CEFDFF9-79EC-4DD1-8F6C-7E0A0B16C61C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727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7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 numCol="1" anchor="t" anchorCtr="0" compatLnSpc="1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72708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 numCol="1" anchorCtr="0" compatLnSpc="1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72709" name="灯片编号占位符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6CD4313-10EC-42A6-A030-EAAA1BDD3E68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747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4755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 numCol="1" anchor="t" anchorCtr="0" compatLnSpc="1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74756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 numCol="1" anchorCtr="0" compatLnSpc="1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74757" name="灯片编号占位符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BADFE0-0383-46B2-8808-C399D3EA3AD4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788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88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CD20DBA-815E-4F85-A828-6E32DCD26A7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808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08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A7AAB03-1002-4487-AC88-27EAAB803F6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972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7283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 numCol="1" anchor="t" anchorCtr="0" compatLnSpc="1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97284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 numCol="1" anchorCtr="0" compatLnSpc="1"/>
          <a:lstStyle/>
          <a:p>
            <a:r>
              <a:rPr lang="zh-CN" altLang="zh-CN" smtClean="0">
                <a:solidFill>
                  <a:srgbClr val="000000"/>
                </a:solidFill>
              </a:rPr>
              <a:t> 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97285" name="灯片编号占位符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0A9E274-45E6-470C-840C-D7DEB8EABD1C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emf"/><Relationship Id="rId4" Type="http://schemas.openxmlformats.org/officeDocument/2006/relationships/image" Target="../media/image4.emf"/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2412" y="2588282"/>
            <a:ext cx="8139178" cy="899167"/>
          </a:xfrm>
        </p:spPr>
        <p:txBody>
          <a:bodyPr rIns="25400" anchor="t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2412" y="3566160"/>
            <a:ext cx="8139178" cy="950984"/>
          </a:xfrm>
        </p:spPr>
        <p:txBody>
          <a:bodyPr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9E085B4-FC6A-407D-B55E-77C894366A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849159C-0B06-41D1-83AF-26E00F0A93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2588282"/>
            <a:ext cx="8139178" cy="899167"/>
          </a:xfrm>
        </p:spPr>
        <p:txBody>
          <a:bodyPr rIns="25400" rtlCol="0" anchor="t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5E8E88C-5A97-4393-BC1E-4326DD394A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AF03498-5867-499C-95B2-B9D59252CD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509713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8100" y="0"/>
            <a:ext cx="14859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754034"/>
            <a:ext cx="1509713" cy="210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8100" y="4787901"/>
            <a:ext cx="14859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3131" y="1414123"/>
            <a:ext cx="4757738" cy="4075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583" y="3909812"/>
            <a:ext cx="1476837" cy="2936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64533" y="2602402"/>
            <a:ext cx="5214938" cy="774215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61074" y="3376613"/>
            <a:ext cx="3421856" cy="533203"/>
          </a:xfrm>
        </p:spPr>
        <p:txBody>
          <a:bodyPr/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E7E347-7F92-4604-B49E-376ACF164270}" type="datetimeFigureOut">
              <a:rPr lang="zh-CN" altLang="en-US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19A54-8E1A-45A5-AA96-4B38D3FC00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rgbClr val="E19F95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lnSpc>
                <a:spcPct val="12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11A76A7-F397-4DD6-A3CE-37721F962D9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9A465-E1AF-4F5A-ACC2-8FBEA51F6A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571750" cy="360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3325285"/>
            <a:ext cx="2571750" cy="358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604685"/>
            <a:ext cx="2371725" cy="330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2275" y="1"/>
            <a:ext cx="2393950" cy="33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2158" y="3276603"/>
            <a:ext cx="5119688" cy="71437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07397" y="4017968"/>
            <a:ext cx="5129213" cy="80962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963294-DDA0-49F7-957C-518F9638D89F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897C8-9946-44BD-BC0C-D0849B1B62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rgbClr val="E19F95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2CD24D-BCB6-44FF-8386-B5DBA29E0AB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36CA1-1521-495C-862E-CB4FABEF7A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32000"/>
            <a:ext cx="8139178" cy="648000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296000"/>
            <a:ext cx="8139178" cy="5041355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5AA50FB-5872-4FC6-814D-610D0B2A39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814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759827"/>
            <a:ext cx="3868340" cy="342983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814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2759827"/>
            <a:ext cx="3887391" cy="342983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0172F4-9E2E-445A-84E2-20CCAAD82EC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9DFB5-D3D4-4265-9A1D-7EFDDC58E4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09713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0"/>
            <a:ext cx="14859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54034"/>
            <a:ext cx="1509713" cy="210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787901"/>
            <a:ext cx="14859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3131" y="1414123"/>
            <a:ext cx="4757738" cy="4075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583" y="3909812"/>
            <a:ext cx="1476837" cy="293640"/>
          </a:xfrm>
          <a:prstGeom prst="rect">
            <a:avLst/>
          </a:prstGeom>
        </p:spPr>
      </p:pic>
      <p:sp>
        <p:nvSpPr>
          <p:cNvPr id="23" name="标题 1"/>
          <p:cNvSpPr>
            <a:spLocks noGrp="1"/>
          </p:cNvSpPr>
          <p:nvPr>
            <p:ph type="ctrTitle"/>
          </p:nvPr>
        </p:nvSpPr>
        <p:spPr>
          <a:xfrm>
            <a:off x="1964533" y="2510325"/>
            <a:ext cx="5214938" cy="866291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7" name="副标题 2"/>
          <p:cNvSpPr>
            <a:spLocks noGrp="1"/>
          </p:cNvSpPr>
          <p:nvPr>
            <p:ph type="subTitle" idx="1"/>
          </p:nvPr>
        </p:nvSpPr>
        <p:spPr>
          <a:xfrm>
            <a:off x="2732488" y="3376613"/>
            <a:ext cx="3679031" cy="533203"/>
          </a:xfrm>
        </p:spPr>
        <p:txBody>
          <a:bodyPr/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2BFB7D-72D2-4F2B-A33C-E0B878CE61D7}" type="datetimeFigureOut">
              <a:rPr lang="zh-CN" altLang="en-US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8C773-62E1-4F7F-8E36-508E0B8822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DEC0D5-45E1-4F7F-8B51-BF87C936AB2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FB51A-25B7-4ED8-8905-F92E3C533C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647704"/>
            <a:ext cx="2949178" cy="1409699"/>
          </a:xfrm>
        </p:spPr>
        <p:txBody>
          <a:bodyPr anchor="t"/>
          <a:lstStyle>
            <a:lvl1pPr>
              <a:defRPr sz="3000">
                <a:solidFill>
                  <a:srgbClr val="E19F95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647703"/>
            <a:ext cx="4629150" cy="521335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59558CF-DB0C-4FA8-8430-6EF3CDCE47D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73CD4-0F30-415A-9CED-49E971AD9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8F20A2-D5A0-4773-9DEE-6EDDDDBC43B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C3087-501F-46F8-B7EE-3804B3F343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57202"/>
            <a:ext cx="7886700" cy="5695951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B5DBF6-599A-45E7-97F6-D3C32A514EE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473094A-F2A1-4ED8-9D00-98E028302D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808731"/>
            <a:ext cx="8139178" cy="624845"/>
          </a:xfrm>
        </p:spPr>
        <p:txBody>
          <a:bodyPr rIns="63500" anchor="t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4511676"/>
            <a:ext cx="8139178" cy="1077985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02F8DFE-8656-4449-8929-30E3E08515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32000"/>
            <a:ext cx="8139178" cy="648000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296000"/>
            <a:ext cx="3962432" cy="5040000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870A886-151A-4B92-8B34-703FDDF218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32000"/>
            <a:ext cx="8139178" cy="648000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1296000"/>
            <a:ext cx="396243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789043"/>
            <a:ext cx="3962400" cy="4552235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1296000"/>
            <a:ext cx="396243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单击此处编辑母版文本样式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789043"/>
            <a:ext cx="3962432" cy="4552235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9D6337B-65AF-461C-8209-97E79551E3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A90BB7B-AF0B-42F6-B6DF-C2BAA92E9C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103C256-616A-464E-AD8B-16D9111ED9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296000"/>
            <a:ext cx="3962432" cy="5040000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296000"/>
            <a:ext cx="3962432" cy="5040000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DBC9F9A-DFA8-4E70-8E60-73BF67B953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BD16B3A-B968-4A31-A088-8AA97F989E4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4" Type="http://schemas.openxmlformats.org/officeDocument/2006/relationships/image" Target="../media/image1.png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11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501650" y="431801"/>
            <a:ext cx="814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501650" y="1295400"/>
            <a:ext cx="8140700" cy="50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60401" y="6350001"/>
            <a:ext cx="2024063" cy="31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689" y="6350001"/>
            <a:ext cx="2968625" cy="31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0001"/>
            <a:ext cx="2025650" cy="3175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1ECF5272-5A7A-4530-8E2A-D43057EA4035}" type="slidenum">
              <a:rPr lang="zh-CN" altLang="en-US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pic>
        <p:nvPicPr>
          <p:cNvPr id="2" name="图片 1" descr="图层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fontAlgn="base">
        <a:spcBef>
          <a:spcPct val="0"/>
        </a:spcBef>
        <a:spcAft>
          <a:spcPct val="0"/>
        </a:spcAft>
        <a:defRPr sz="21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428625" y="713318"/>
            <a:ext cx="8286750" cy="21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428625" y="6356351"/>
            <a:ext cx="8286750" cy="21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  <p:custDataLst>
              <p:tags r:id="rId11"/>
            </p:custDataLst>
          </p:nvPr>
        </p:nvSpPr>
        <p:spPr bwMode="auto">
          <a:xfrm>
            <a:off x="628650" y="366185"/>
            <a:ext cx="78867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9"/>
            <p:custDataLst>
              <p:tags r:id="rId12"/>
            </p:custDataLst>
          </p:nvPr>
        </p:nvSpPr>
        <p:spPr bwMode="auto">
          <a:xfrm>
            <a:off x="628650" y="1826684"/>
            <a:ext cx="78867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>
              <a:defRPr sz="900" noProof="1" dirty="0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BB962C8B-B14F-4D97-AF65-F5344CB8AC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 noProof="1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fld id="{A324E020-CB8C-4B13-9B3E-0D873B456961}" type="slidenum">
              <a:rPr lang="zh-CN" altLang="en-US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5829301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 flipH="1">
            <a:off x="1" y="165100"/>
            <a:ext cx="2771775" cy="287867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400">
              <a:solidFill>
                <a:prstClr val="white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ransition spd="slow">
    <p:random/>
  </p:transition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46.xml"/><Relationship Id="rId2" Type="http://schemas.openxmlformats.org/officeDocument/2006/relationships/image" Target="../media/image1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22.png"/><Relationship Id="rId2" Type="http://schemas.openxmlformats.org/officeDocument/2006/relationships/hyperlink" Target="7.&#20160;&#20040;&#27604;&#29454;&#35961;&#30340;&#36895;&#24230;&#26356;&#24555;&#65288;&#26391;&#35835;&#35270;&#39057;&#65289;.mp4" TargetMode="Externa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3.xml"/><Relationship Id="rId4" Type="http://schemas.openxmlformats.org/officeDocument/2006/relationships/image" Target="../media/image1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3.xml"/><Relationship Id="rId4" Type="http://schemas.openxmlformats.org/officeDocument/2006/relationships/image" Target="../media/image1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1"/>
          <p:cNvSpPr>
            <a:spLocks noChangeArrowheads="1"/>
          </p:cNvSpPr>
          <p:nvPr/>
        </p:nvSpPr>
        <p:spPr bwMode="auto">
          <a:xfrm>
            <a:off x="0" y="1175520"/>
            <a:ext cx="9144000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pPr algn="ctr" defTabSz="684530"/>
            <a:r>
              <a:rPr lang="en-US" altLang="zh-CN" sz="4000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7 </a:t>
            </a:r>
            <a:r>
              <a:rPr lang="zh-CN" altLang="en-US" sz="4000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什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么比猎豹的速度更快</a:t>
            </a:r>
            <a:endParaRPr lang="zh-CN" altLang="en-US" sz="40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64514" name="直线连接符 21"/>
          <p:cNvSpPr>
            <a:spLocks noChangeShapeType="1"/>
          </p:cNvSpPr>
          <p:nvPr/>
        </p:nvSpPr>
        <p:spPr bwMode="auto">
          <a:xfrm>
            <a:off x="2232025" y="2021225"/>
            <a:ext cx="4679950" cy="0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15" name="Rectangle 8"/>
          <p:cNvSpPr>
            <a:spLocks noChangeArrowheads="1"/>
          </p:cNvSpPr>
          <p:nvPr/>
        </p:nvSpPr>
        <p:spPr bwMode="auto">
          <a:xfrm>
            <a:off x="395289" y="6453717"/>
            <a:ext cx="151321" cy="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defTabSz="684530"/>
            <a:r>
              <a:rPr lang="zh-CN" altLang="en-US" sz="100">
                <a:solidFill>
                  <a:srgbClr val="FFFFFF"/>
                </a:solidFill>
              </a:rPr>
              <a:t> </a:t>
            </a:r>
            <a:r>
              <a:rPr lang="en-US" altLang="zh-CN" sz="100">
                <a:solidFill>
                  <a:srgbClr val="FFFFFF"/>
                </a:solidFill>
              </a:rPr>
              <a:t>  </a:t>
            </a:r>
            <a:r>
              <a:rPr lang="zh-CN" altLang="en-US" sz="100">
                <a:solidFill>
                  <a:srgbClr val="FFFFFF"/>
                </a:solidFill>
              </a:rPr>
              <a:t> </a:t>
            </a:r>
            <a:endParaRPr lang="en-US" altLang="zh-CN" sz="1400">
              <a:solidFill>
                <a:srgbClr val="0000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51913" y="2420994"/>
            <a:ext cx="4840174" cy="3176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Oval 512"/>
          <p:cNvSpPr>
            <a:spLocks noChangeArrowheads="1"/>
          </p:cNvSpPr>
          <p:nvPr/>
        </p:nvSpPr>
        <p:spPr bwMode="auto">
          <a:xfrm>
            <a:off x="2514600" y="1972733"/>
            <a:ext cx="615950" cy="620184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ko-KR" altLang="en-US">
              <a:ea typeface="Malgun Gothic" panose="020B0503020000020004" pitchFamily="34" charset="-127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3600" y="1250952"/>
            <a:ext cx="7416800" cy="730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1367" tIns="181367" rIns="181367" bIns="181367" spcCol="1270" anchor="ctr"/>
          <a:lstStyle/>
          <a:p>
            <a:pPr algn="ctr" defTabSz="16002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</a:rPr>
              <a:t>听范读，边听边画出文中的生字，注意生字的读音。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2" name="Picture 2" descr="C:\Users\Administrator\Desktop\3333\初读感知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49650" y="82551"/>
            <a:ext cx="2044700" cy="7895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1924" name="Picture 1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00326" y="2228851"/>
            <a:ext cx="4003675" cy="308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890589" y="1526118"/>
            <a:ext cx="6854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想一想课文写了什么？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7738" y="2404534"/>
            <a:ext cx="7078662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课文先后写了人、鸵鸟、猎豹、游隼、声速、喷气式飞机、火箭、流星体、光速比速度。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482601" y="1330235"/>
            <a:ext cx="8023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根据课文内容，按运动速度的快慢给下面的事物排序，照样子填序号。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498600" y="2905036"/>
            <a:ext cx="5911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光   游隼  火箭   猎豹   人  流星体 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鸵鸟   喷气式飞机   声音 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4" name="矩形 5"/>
          <p:cNvSpPr>
            <a:spLocks noChangeArrowheads="1"/>
          </p:cNvSpPr>
          <p:nvPr/>
        </p:nvSpPr>
        <p:spPr bwMode="auto">
          <a:xfrm>
            <a:off x="492126" y="4483101"/>
            <a:ext cx="82153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  鸵鸟  猎豹  游隼  声音  喷气式飞机  火箭  流星体  光</a:t>
            </a:r>
            <a:endParaRPr lang="zh-CN" altLang="en-US" sz="2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Picture 2" descr="C:\Users\Administrator\Desktop\可改图标 - 副本\品读释疑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09964" y="82552"/>
            <a:ext cx="2124075" cy="791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7653" grpId="0"/>
      <p:bldP spid="276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3"/>
          <p:cNvSpPr>
            <a:spLocks noChangeArrowheads="1" noChangeShapeType="1" noTextEdit="1"/>
          </p:cNvSpPr>
          <p:nvPr/>
        </p:nvSpPr>
        <p:spPr bwMode="auto">
          <a:xfrm rot="685608">
            <a:off x="7037388" y="4366684"/>
            <a:ext cx="1109662" cy="15663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4800" b="1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4994" name="组合 5"/>
          <p:cNvGrpSpPr/>
          <p:nvPr/>
        </p:nvGrpSpPr>
        <p:grpSpPr bwMode="auto">
          <a:xfrm>
            <a:off x="560389" y="1729318"/>
            <a:ext cx="8035925" cy="1612370"/>
            <a:chOff x="399892" y="996435"/>
            <a:chExt cx="8035365" cy="1208310"/>
          </a:xfrm>
        </p:grpSpPr>
        <p:grpSp>
          <p:nvGrpSpPr>
            <p:cNvPr id="84995" name="组合 4"/>
            <p:cNvGrpSpPr/>
            <p:nvPr/>
          </p:nvGrpSpPr>
          <p:grpSpPr bwMode="auto">
            <a:xfrm>
              <a:off x="715687" y="996435"/>
              <a:ext cx="7719570" cy="1208310"/>
              <a:chOff x="668062" y="996435"/>
              <a:chExt cx="7719570" cy="1208310"/>
            </a:xfrm>
          </p:grpSpPr>
          <p:sp>
            <p:nvSpPr>
              <p:cNvPr id="84996" name="矩形 2"/>
              <p:cNvSpPr>
                <a:spLocks noChangeArrowheads="1"/>
              </p:cNvSpPr>
              <p:nvPr/>
            </p:nvSpPr>
            <p:spPr bwMode="auto">
              <a:xfrm>
                <a:off x="668062" y="996435"/>
                <a:ext cx="2236354" cy="438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rgbClr val="36A4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讨论交流：</a:t>
                </a:r>
                <a:endParaRPr lang="zh-CN" altLang="en-US" sz="3200" b="1" dirty="0">
                  <a:solidFill>
                    <a:srgbClr val="36A4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997" name="矩形 9"/>
              <p:cNvSpPr>
                <a:spLocks noChangeArrowheads="1"/>
              </p:cNvSpPr>
              <p:nvPr/>
            </p:nvSpPr>
            <p:spPr bwMode="auto">
              <a:xfrm>
                <a:off x="970715" y="1581996"/>
                <a:ext cx="7416917" cy="622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作者是如何写出事物速度快的特点的？ </a:t>
                </a:r>
                <a:endParaRPr lang="zh-CN" altLang="en-US" sz="3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84998" name="图片 24" descr="花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892" y="1055162"/>
              <a:ext cx="389937" cy="445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矩形 10"/>
          <p:cNvSpPr>
            <a:spLocks noChangeArrowheads="1"/>
          </p:cNvSpPr>
          <p:nvPr/>
        </p:nvSpPr>
        <p:spPr bwMode="auto">
          <a:xfrm>
            <a:off x="903288" y="2017184"/>
            <a:ext cx="7404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人在奋力奔跑的时候，瞬时速度能够达到二十四千米每小时。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01" name="矩形 11"/>
          <p:cNvSpPr>
            <a:spLocks noChangeArrowheads="1"/>
          </p:cNvSpPr>
          <p:nvPr/>
        </p:nvSpPr>
        <p:spPr bwMode="auto">
          <a:xfrm>
            <a:off x="903288" y="3462867"/>
            <a:ext cx="7404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  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但是游隼向下俯冲时的速度更快，超过了三百二十千米每小时！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03" name="矩形 19"/>
          <p:cNvSpPr>
            <a:spLocks noChangeArrowheads="1"/>
          </p:cNvSpPr>
          <p:nvPr/>
        </p:nvSpPr>
        <p:spPr bwMode="auto">
          <a:xfrm>
            <a:off x="4078288" y="5063067"/>
            <a:ext cx="90601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708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869944" y="4463162"/>
            <a:ext cx="1950672" cy="174307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" name="组合 2"/>
          <p:cNvGrpSpPr/>
          <p:nvPr/>
        </p:nvGrpSpPr>
        <p:grpSpPr bwMode="auto">
          <a:xfrm>
            <a:off x="471489" y="1049867"/>
            <a:ext cx="1381125" cy="765274"/>
            <a:chOff x="441643" y="787828"/>
            <a:chExt cx="2223823" cy="573090"/>
          </a:xfrm>
        </p:grpSpPr>
        <p:sp>
          <p:nvSpPr>
            <p:cNvPr id="14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573090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列数字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613150" y="924985"/>
            <a:ext cx="4338638" cy="1060449"/>
          </a:xfrm>
          <a:prstGeom prst="callout1">
            <a:avLst>
              <a:gd name="adj1" fmla="val 105174"/>
              <a:gd name="adj2" fmla="val 64180"/>
              <a:gd name="adj3" fmla="val 124237"/>
              <a:gd name="adj4" fmla="val 7238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列数字作用是使说明具体化，准确无误，令读者信服。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3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774701" y="1896160"/>
            <a:ext cx="79041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  <a:cs typeface="宋体" panose="02010600030101010101" pitchFamily="2" charset="-122"/>
              </a:rPr>
              <a:t>用列数字的说明方法，写出我们生活中一样事物的特点。</a:t>
            </a:r>
            <a:endParaRPr lang="zh-CN" altLang="en-US" sz="2400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87042" name="矩形 2"/>
          <p:cNvSpPr>
            <a:spLocks noChangeArrowheads="1"/>
          </p:cNvSpPr>
          <p:nvPr/>
        </p:nvSpPr>
        <p:spPr bwMode="auto">
          <a:xfrm>
            <a:off x="811213" y="1166284"/>
            <a:ext cx="1192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36A4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练习：</a:t>
            </a:r>
            <a:endParaRPr lang="zh-CN" altLang="en-US" sz="2400" b="1" dirty="0">
              <a:solidFill>
                <a:srgbClr val="36A4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08039" y="2871454"/>
            <a:ext cx="76533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已知最大的鲸约有十六万公斤重，最小的也有两千公斤。我国发现过一头近四万公斤重的鲸，约十七米长，一条舌头就有十几头大肥猪那么重。</a:t>
            </a:r>
            <a:endParaRPr lang="en-US" altLang="zh-CN" sz="4800" b="1" dirty="0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27" name="矩形 6"/>
          <p:cNvSpPr>
            <a:spLocks noChangeArrowheads="1"/>
          </p:cNvSpPr>
          <p:nvPr/>
        </p:nvSpPr>
        <p:spPr bwMode="auto">
          <a:xfrm>
            <a:off x="1166813" y="5145618"/>
            <a:ext cx="69326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注意：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一要符合实际，二要突出事物特点。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307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568325" y="1411817"/>
            <a:ext cx="8299450" cy="4078816"/>
            <a:chOff x="843870" y="986637"/>
            <a:chExt cx="8300130" cy="3059337"/>
          </a:xfrm>
        </p:grpSpPr>
        <p:sp>
          <p:nvSpPr>
            <p:cNvPr id="88066" name="矩形 10"/>
            <p:cNvSpPr>
              <a:spLocks noChangeArrowheads="1"/>
            </p:cNvSpPr>
            <p:nvPr/>
          </p:nvSpPr>
          <p:spPr bwMode="auto">
            <a:xfrm>
              <a:off x="1330325" y="1616993"/>
              <a:ext cx="7813675" cy="3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比鸵鸟跑得更快的动物就要数猎豹了。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8067" name="矩形 11"/>
            <p:cNvSpPr>
              <a:spLocks noChangeArrowheads="1"/>
            </p:cNvSpPr>
            <p:nvPr/>
          </p:nvSpPr>
          <p:spPr bwMode="auto">
            <a:xfrm>
              <a:off x="843870" y="2182600"/>
              <a:ext cx="5803674" cy="90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这个速度是汽车在高速公路上飞速行驶时速度的两到三倍！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8068" name="矩形 14"/>
            <p:cNvSpPr>
              <a:spLocks noChangeArrowheads="1"/>
            </p:cNvSpPr>
            <p:nvPr/>
          </p:nvSpPr>
          <p:spPr bwMode="auto">
            <a:xfrm>
              <a:off x="3396117" y="3493071"/>
              <a:ext cx="906091" cy="39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sz="2000">
                <a:solidFill>
                  <a:srgbClr val="FF0000"/>
                </a:solidFill>
              </a:endParaRPr>
            </a:p>
          </p:txBody>
        </p:sp>
        <p:pic>
          <p:nvPicPr>
            <p:cNvPr id="31756" name="图片 1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6722954" y="2712474"/>
              <a:ext cx="2060914" cy="13335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1757" name="图片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731910" y="986637"/>
              <a:ext cx="2095500" cy="16097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组合 2"/>
          <p:cNvGrpSpPr/>
          <p:nvPr/>
        </p:nvGrpSpPr>
        <p:grpSpPr bwMode="auto">
          <a:xfrm>
            <a:off x="471489" y="1049867"/>
            <a:ext cx="1381125" cy="765274"/>
            <a:chOff x="441643" y="787828"/>
            <a:chExt cx="2223823" cy="573090"/>
          </a:xfrm>
        </p:grpSpPr>
        <p:sp>
          <p:nvSpPr>
            <p:cNvPr id="15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573090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作比较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863851" y="1164167"/>
            <a:ext cx="1539875" cy="658284"/>
          </a:xfrm>
          <a:prstGeom prst="callout1">
            <a:avLst>
              <a:gd name="adj1" fmla="val 100813"/>
              <a:gd name="adj2" fmla="val 48340"/>
              <a:gd name="adj3" fmla="val 161956"/>
              <a:gd name="adj4" fmla="val 70073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更加直观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31826" y="992718"/>
            <a:ext cx="79470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看！前面呼啸而过的东西是什么？跟它的速度一比，火箭就好像是静止的一样。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31826" y="2220385"/>
            <a:ext cx="79470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那是流星体！流星体是太空中一种较小的天体。有的流星体运动的瞬时速度能达到二十五万千米每小时，是火箭运动速度的六倍多。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31826" y="3443818"/>
            <a:ext cx="794702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不过，还有比流星体运动速度快得多的东西，而且它就在我们身边。只要我们按下手电筒的开关，立刻会出现一束光柱。光的速度是惊人的，大约是三十万千米每秒，比流星体的速度要快几千倍！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6114" y="5329767"/>
            <a:ext cx="7685087" cy="910167"/>
          </a:xfrm>
          <a:prstGeom prst="callout1">
            <a:avLst>
              <a:gd name="adj1" fmla="val 2009"/>
              <a:gd name="adj2" fmla="val 60625"/>
              <a:gd name="adj3" fmla="val -26547"/>
              <a:gd name="adj4" fmla="val 5657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 indent="536575">
              <a:defRPr/>
            </a:pP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按照运动速度的快慢选取了不同的事物，都是一种事物要比另一种事物的速度快，依次排列，层层推进。</a:t>
            </a:r>
            <a:endParaRPr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矩形 10"/>
          <p:cNvSpPr>
            <a:spLocks noChangeArrowheads="1"/>
          </p:cNvSpPr>
          <p:nvPr/>
        </p:nvSpPr>
        <p:spPr bwMode="auto">
          <a:xfrm>
            <a:off x="736600" y="1926167"/>
            <a:ext cx="759460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如果你对着一个以超音速移动的人大喊，他是什么都听不见的。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773" name="矩形 14"/>
          <p:cNvSpPr>
            <a:spLocks noChangeArrowheads="1"/>
          </p:cNvSpPr>
          <p:nvPr/>
        </p:nvSpPr>
        <p:spPr bwMode="auto">
          <a:xfrm>
            <a:off x="4064001" y="5670551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2775" name="矩形 12"/>
          <p:cNvSpPr>
            <a:spLocks noChangeArrowheads="1"/>
          </p:cNvSpPr>
          <p:nvPr/>
        </p:nvSpPr>
        <p:spPr bwMode="auto">
          <a:xfrm>
            <a:off x="757238" y="3246967"/>
            <a:ext cx="757396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但是，如果你想到月球上去，就需要搭乘速度更快的工具了。</a:t>
            </a:r>
            <a:endParaRPr lang="zh-CN" altLang="en-US"/>
          </a:p>
        </p:txBody>
      </p:sp>
      <p:sp>
        <p:nvSpPr>
          <p:cNvPr id="32776" name="矩形 13"/>
          <p:cNvSpPr>
            <a:spLocks noChangeArrowheads="1"/>
          </p:cNvSpPr>
          <p:nvPr/>
        </p:nvSpPr>
        <p:spPr bwMode="auto">
          <a:xfrm>
            <a:off x="768350" y="4563534"/>
            <a:ext cx="7583488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进入太空之后，即使关掉发动机，火箭仍可以继续前进。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471489" y="1049867"/>
            <a:ext cx="1381125" cy="765274"/>
            <a:chOff x="441643" y="787828"/>
            <a:chExt cx="2223823" cy="573090"/>
          </a:xfrm>
        </p:grpSpPr>
        <p:sp>
          <p:nvSpPr>
            <p:cNvPr id="14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573090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做假设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043238" y="1066801"/>
            <a:ext cx="3613150" cy="658284"/>
          </a:xfrm>
          <a:prstGeom prst="callout1">
            <a:avLst>
              <a:gd name="adj1" fmla="val 100813"/>
              <a:gd name="adj2" fmla="val 48340"/>
              <a:gd name="adj3" fmla="val 147257"/>
              <a:gd name="adj4" fmla="val 4340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会增强说明对象的说服力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5" grpId="0"/>
      <p:bldP spid="32776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928689" y="2039319"/>
            <a:ext cx="738822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eaLnBrk="0" hangingPunct="0"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  <a:cs typeface="宋体" panose="02010600030101010101" pitchFamily="2" charset="-122"/>
              </a:rPr>
              <a:t>  用做假设的说明方法，写出我们生活中一样事物的特点。</a:t>
            </a:r>
            <a:endParaRPr lang="zh-CN" altLang="en-US" sz="2400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977900" y="3616235"/>
            <a:ext cx="7310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如果没有太阳，地球上将到处是黑暗，到处是寒冷，没有风霜雨露，没有草木野兽，自然也不会有人。</a:t>
            </a:r>
            <a:endParaRPr lang="en-US" altLang="zh-CN" sz="4800" b="1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166813" y="5202767"/>
            <a:ext cx="69326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注意：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一要符合实际，二要突出事物特点。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5"/>
          <p:cNvSpPr txBox="1">
            <a:spLocks noChangeArrowheads="1"/>
          </p:cNvSpPr>
          <p:nvPr/>
        </p:nvSpPr>
        <p:spPr bwMode="auto">
          <a:xfrm>
            <a:off x="438150" y="2203451"/>
            <a:ext cx="7539038" cy="242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defTabSz="6845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45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45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45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45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45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45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45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45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认识“鸵、赢”等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个生字，读准多音字“冠”，会写“冠、俯”等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11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个字，会写“猎豹、冠军”等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14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个词语。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借助关键词句，用较快的速度默读课文，记下所用的时间，了解课文的主要内容。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（重点）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了解课文中介绍不同事物的速度时运用了哪些说明方法，体会它们的作用。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（重点）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提出自己感兴趣的或不懂的问题，并通过读课文解决这些问题。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（难点）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252414" y="982134"/>
            <a:ext cx="2008187" cy="535517"/>
          </a:xfrm>
          <a:prstGeom prst="round2SameRect">
            <a:avLst/>
          </a:prstGeom>
          <a:pattFill prst="pct5">
            <a:fgClr>
              <a:schemeClr val="accent5">
                <a:lumMod val="40000"/>
                <a:lumOff val="6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</a:rPr>
              <a:t>学习目标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951" y="1629834"/>
            <a:ext cx="2371725" cy="4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矩形 1"/>
          <p:cNvSpPr>
            <a:spLocks noChangeArrowheads="1"/>
          </p:cNvSpPr>
          <p:nvPr/>
        </p:nvSpPr>
        <p:spPr bwMode="auto">
          <a:xfrm>
            <a:off x="558801" y="1392767"/>
            <a:ext cx="80502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读完课文后，大家有什么感受？你认为谁最厉害？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6" name="矩形 3"/>
          <p:cNvSpPr>
            <a:spLocks noChangeArrowheads="1"/>
          </p:cNvSpPr>
          <p:nvPr/>
        </p:nvSpPr>
        <p:spPr bwMode="auto">
          <a:xfrm>
            <a:off x="778288" y="3888317"/>
            <a:ext cx="7596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万物比较谁更快，人类创造无人超。</a:t>
            </a:r>
            <a:endParaRPr lang="zh-CN" altLang="en-US" sz="36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矩形 3"/>
          <p:cNvSpPr>
            <a:spLocks noChangeArrowheads="1"/>
          </p:cNvSpPr>
          <p:nvPr/>
        </p:nvSpPr>
        <p:spPr bwMode="auto">
          <a:xfrm>
            <a:off x="739776" y="1905000"/>
            <a:ext cx="76501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我们身边的交通工具也不停地变换，请你通过查阅资料，然后将你认为最理想的交通工具画下来，或者用一段话写下来。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3186" name="矩形 4"/>
          <p:cNvSpPr>
            <a:spLocks noChangeArrowheads="1"/>
          </p:cNvSpPr>
          <p:nvPr/>
        </p:nvSpPr>
        <p:spPr bwMode="auto">
          <a:xfrm>
            <a:off x="3757614" y="1030818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66FF"/>
                </a:solidFill>
                <a:latin typeface="隶书" pitchFamily="49" charset="-122"/>
                <a:ea typeface="隶书" pitchFamily="49" charset="-122"/>
              </a:rPr>
              <a:t>主题延伸</a:t>
            </a:r>
            <a:endParaRPr lang="zh-CN" altLang="en-US" sz="2800" b="1" dirty="0">
              <a:solidFill>
                <a:srgbClr val="0066FF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直线连接符 21"/>
          <p:cNvSpPr>
            <a:spLocks noChangeShapeType="1"/>
          </p:cNvSpPr>
          <p:nvPr/>
        </p:nvSpPr>
        <p:spPr bwMode="auto">
          <a:xfrm flipV="1">
            <a:off x="323851" y="1627717"/>
            <a:ext cx="2073275" cy="8467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6258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5438" y="1051984"/>
            <a:ext cx="2019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9751" y="2709333"/>
            <a:ext cx="792321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700" b="1">
                <a:solidFill>
                  <a:srgbClr val="FFFFFF"/>
                </a:solidFill>
              </a:rPr>
              <a:t>　　</a:t>
            </a:r>
            <a:endParaRPr lang="zh-CN" altLang="zh-CN" sz="2400" b="1">
              <a:solidFill>
                <a:srgbClr val="FFFFFF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6513" y="1915585"/>
            <a:ext cx="914400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FFFF"/>
                </a:solidFill>
                <a:latin typeface="宋体" panose="02010600030101010101" pitchFamily="2" charset="-122"/>
              </a:rPr>
              <a:t>    </a:t>
            </a:r>
            <a:endParaRPr lang="zh-CN" altLang="en-US" sz="24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96261" name="矩形 2"/>
          <p:cNvSpPr>
            <a:spLocks noChangeArrowheads="1"/>
          </p:cNvSpPr>
          <p:nvPr/>
        </p:nvSpPr>
        <p:spPr bwMode="auto">
          <a:xfrm>
            <a:off x="539750" y="2059518"/>
            <a:ext cx="80645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</a:rPr>
              <a:t>    </a:t>
            </a: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96262" name="矩形 3"/>
          <p:cNvSpPr>
            <a:spLocks noChangeArrowheads="1"/>
          </p:cNvSpPr>
          <p:nvPr/>
        </p:nvSpPr>
        <p:spPr bwMode="auto">
          <a:xfrm>
            <a:off x="539750" y="2057401"/>
            <a:ext cx="806450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400" dirty="0">
                <a:solidFill>
                  <a:srgbClr val="2E2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课文分别介绍了人、鸵鸟、猎豹、游隼、声音、喷气式飞机、火箭、流星体、光的速度，并进行了比较，得出光是宇宙中最快的东西的结论，表现了大千世界的多姿多彩，激发了我们探索宇宙奥秘的兴趣</a:t>
            </a:r>
            <a:r>
              <a:rPr lang="zh-CN" altLang="en-US" sz="2400" dirty="0" smtClean="0">
                <a:solidFill>
                  <a:srgbClr val="2E2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zh-CN" altLang="en-US" sz="2400" dirty="0">
              <a:solidFill>
                <a:srgbClr val="2C0C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2" grpId="1" bldLvl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644526" y="2144185"/>
            <a:ext cx="8029575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出乎意料，让人很难相信。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  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本意为水盛大貌，引申为广大、繁多之意。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飞鸟或飞机从空中迅速下降。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乔木树干的上部及其枝叶。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70550" y="1145318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随堂练习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组合 25"/>
          <p:cNvGrpSpPr/>
          <p:nvPr/>
        </p:nvGrpSpPr>
        <p:grpSpPr bwMode="auto">
          <a:xfrm>
            <a:off x="3262313" y="1079501"/>
            <a:ext cx="2717800" cy="802217"/>
            <a:chOff x="3106508" y="831173"/>
            <a:chExt cx="3441908" cy="601163"/>
          </a:xfrm>
        </p:grpSpPr>
        <p:pic>
          <p:nvPicPr>
            <p:cNvPr id="98308" name="Picture 16" descr="C:\Users\Administrator\Desktop\对话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06508" y="831173"/>
              <a:ext cx="3423521" cy="60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09" name="矩形 12"/>
            <p:cNvSpPr>
              <a:spLocks noChangeArrowheads="1"/>
            </p:cNvSpPr>
            <p:nvPr/>
          </p:nvSpPr>
          <p:spPr bwMode="auto">
            <a:xfrm>
              <a:off x="3236559" y="878359"/>
              <a:ext cx="3311857" cy="34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根据意思写词语。</a:t>
              </a:r>
              <a:endPara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6631" name="矩形 5"/>
          <p:cNvSpPr>
            <a:spLocks noChangeArrowheads="1"/>
          </p:cNvSpPr>
          <p:nvPr/>
        </p:nvSpPr>
        <p:spPr bwMode="auto">
          <a:xfrm>
            <a:off x="4764088" y="2408768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难以置信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2" name="矩形 6"/>
          <p:cNvSpPr>
            <a:spLocks noChangeArrowheads="1"/>
          </p:cNvSpPr>
          <p:nvPr/>
        </p:nvSpPr>
        <p:spPr bwMode="auto">
          <a:xfrm>
            <a:off x="7118351" y="327025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浩瀚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3" name="矩形 7"/>
          <p:cNvSpPr>
            <a:spLocks noChangeArrowheads="1"/>
          </p:cNvSpPr>
          <p:nvPr/>
        </p:nvSpPr>
        <p:spPr bwMode="auto">
          <a:xfrm>
            <a:off x="5375276" y="4106334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俯冲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4" name="矩形 8"/>
          <p:cNvSpPr>
            <a:spLocks noChangeArrowheads="1"/>
          </p:cNvSpPr>
          <p:nvPr/>
        </p:nvSpPr>
        <p:spPr bwMode="auto">
          <a:xfrm>
            <a:off x="5026026" y="4923367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树冠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3" grpId="0"/>
      <p:bldP spid="266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466976" y="2387190"/>
            <a:ext cx="62706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罗伯特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000" b="1" dirty="0">
                <a:latin typeface="Times New Roman" panose="02020603050405020304" pitchFamily="18" charset="0"/>
              </a:rPr>
              <a:t>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zh-CN" altLang="en-US" sz="2000" b="1" dirty="0">
                <a:latin typeface="Times New Roman" panose="02020603050405020304" pitchFamily="18" charset="0"/>
              </a:rPr>
              <a:t>威尔斯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：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   一直以来都在美国南加利福尼亚从事儿童画创作。他的工作还包括了标志画、贺卡设计和漫画创作。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蓝鲸是最大的吗？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是他创作的第一本书，通过画笔，他让孩子们想象到了宇宙的巨大。自那时起的二十多年来，他一直在他的工作室里创作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妙想科学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。他说他的书旨在帮助孩子们探索这个神奇的世界。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0015" y="2309031"/>
            <a:ext cx="2032810" cy="3424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86318"/>
            <a:ext cx="1782763" cy="6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492125" y="914400"/>
            <a:ext cx="81153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游隼：</a:t>
            </a:r>
            <a:endParaRPr lang="en-US" altLang="zh-CN" sz="20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学名：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Falco peregrinus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，是中型 猛禽，共有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18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个 </a:t>
            </a:r>
            <a:endParaRPr lang="en-US" altLang="zh-CN" sz="20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亚种。体长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41-50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厘米。翅长而尖，眼周黄色，颊有一</a:t>
            </a:r>
            <a:endParaRPr lang="en-US" altLang="zh-CN" sz="20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粗著的垂直向下的黑色 髭纹，头至后颈灰黑色，其余</a:t>
            </a:r>
            <a:endParaRPr lang="en-US" altLang="zh-CN" sz="20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上体蓝灰色，尾具数条黑色横带。下体白色，上胸有黑色细斑点，下胸至尾下覆羽密被黑色横斑。飞翔时翼下和尾下白色，密布白色横带，常在鼓翼飞翔时穿插着滑翔，也常在空中翱翔，野外容易识别。幼鸟上体暗褐色，下体淡黄褐色，胸、腹具黑褐色纵纹。主要栖息于山地、丘陵、半荒漠、沼泽与湖泊沿岸地带，也到开阔的农田、耕地和村屯附近活动。分布甚广，几乎遍布于世界各地。是阿拉伯联合酋长国和安哥拉的国鸟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6389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38287" y="1497766"/>
            <a:ext cx="1508607" cy="165794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534989" y="840318"/>
            <a:ext cx="80422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流星体：</a:t>
            </a:r>
            <a:endParaRPr lang="en-US" altLang="zh-CN" sz="2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流星体是太阳系内，小至沙尘，大至巨砾，成</a:t>
            </a: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为颗粒状的碎片。流星体进入地球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或其他行星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</a:t>
            </a: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大气层之后，在路径上发光并被看见的阶段则被称</a:t>
            </a: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为流星。许多流星来自相同的方向，并在一段时间内相继出现，则称为流星雨。在有记载的人类历史上，大约有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万个流星体被重新发现过。其中大约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600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个流星体主要是由金属构成的，其余的流星体主要是由岩石构成的。</a:t>
            </a:r>
            <a:endParaRPr lang="zh-CN" altLang="en-US" sz="2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83801" y="1738849"/>
            <a:ext cx="1590559" cy="1791311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6213" y="613833"/>
            <a:ext cx="2019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2" name="组合 5"/>
          <p:cNvGrpSpPr/>
          <p:nvPr/>
        </p:nvGrpSpPr>
        <p:grpSpPr bwMode="auto">
          <a:xfrm>
            <a:off x="119063" y="613834"/>
            <a:ext cx="2073275" cy="662517"/>
            <a:chOff x="0" y="0"/>
            <a:chExt cx="2071702" cy="661806"/>
          </a:xfrm>
        </p:grpSpPr>
        <p:sp>
          <p:nvSpPr>
            <p:cNvPr id="71683" name="直线连接符 21"/>
            <p:cNvSpPr>
              <a:spLocks noChangeShapeType="1"/>
            </p:cNvSpPr>
            <p:nvPr/>
          </p:nvSpPr>
          <p:spPr bwMode="auto">
            <a:xfrm flipV="1">
              <a:off x="0" y="656052"/>
              <a:ext cx="2071702" cy="5754"/>
            </a:xfrm>
            <a:prstGeom prst="line">
              <a:avLst/>
            </a:prstGeom>
            <a:noFill/>
            <a:ln w="38100">
              <a:solidFill>
                <a:srgbClr val="93B3D7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779913" y="1064929"/>
            <a:ext cx="187205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000" noProof="1">
                <a:ln w="22225">
                  <a:solidFill>
                    <a:srgbClr val="F07474"/>
                  </a:solidFill>
                  <a:prstDash val="solid"/>
                </a:ln>
                <a:solidFill>
                  <a:srgbClr val="F07474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我会写</a:t>
            </a:r>
            <a:endParaRPr lang="zh-CN" altLang="en-US" sz="4000" noProof="1">
              <a:ln w="22225">
                <a:solidFill>
                  <a:srgbClr val="F07474"/>
                </a:solidFill>
                <a:prstDash val="solid"/>
              </a:ln>
              <a:solidFill>
                <a:srgbClr val="F07474">
                  <a:lumMod val="40000"/>
                  <a:lumOff val="6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685" name="TextBox 3"/>
          <p:cNvSpPr txBox="1">
            <a:spLocks noChangeArrowheads="1"/>
          </p:cNvSpPr>
          <p:nvPr/>
        </p:nvSpPr>
        <p:spPr bwMode="auto">
          <a:xfrm>
            <a:off x="433388" y="1962151"/>
            <a:ext cx="2163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guàn</a:t>
            </a:r>
            <a:endParaRPr lang="en-US" altLang="zh-CN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71686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1" y="2637367"/>
            <a:ext cx="841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图片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7751" y="2637367"/>
            <a:ext cx="841375" cy="8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文本框 6"/>
          <p:cNvSpPr txBox="1">
            <a:spLocks noChangeArrowheads="1"/>
          </p:cNvSpPr>
          <p:nvPr/>
        </p:nvSpPr>
        <p:spPr bwMode="auto">
          <a:xfrm>
            <a:off x="3605214" y="2711451"/>
            <a:ext cx="27334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俯（俯冲）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689" name="TextBox 23"/>
          <p:cNvSpPr txBox="1">
            <a:spLocks noChangeArrowheads="1"/>
          </p:cNvSpPr>
          <p:nvPr/>
        </p:nvSpPr>
        <p:spPr bwMode="auto">
          <a:xfrm>
            <a:off x="3563939" y="1962151"/>
            <a:ext cx="2033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fǔ</a:t>
            </a:r>
            <a:endParaRPr lang="en-US" altLang="zh-CN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71690" name="文本框 6"/>
          <p:cNvSpPr txBox="1">
            <a:spLocks noChangeArrowheads="1"/>
          </p:cNvSpPr>
          <p:nvPr/>
        </p:nvSpPr>
        <p:spPr bwMode="auto">
          <a:xfrm>
            <a:off x="419101" y="2707217"/>
            <a:ext cx="2501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冠（冠军）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691" name="TextBox 3"/>
          <p:cNvSpPr txBox="1">
            <a:spLocks noChangeArrowheads="1"/>
          </p:cNvSpPr>
          <p:nvPr/>
        </p:nvSpPr>
        <p:spPr bwMode="auto">
          <a:xfrm>
            <a:off x="323851" y="3613151"/>
            <a:ext cx="1871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méi</a:t>
            </a:r>
            <a:endParaRPr lang="en-US" altLang="zh-CN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71692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9089" y="4381500"/>
            <a:ext cx="841375" cy="8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3" name="文本框 6"/>
          <p:cNvSpPr txBox="1">
            <a:spLocks noChangeArrowheads="1"/>
          </p:cNvSpPr>
          <p:nvPr/>
        </p:nvSpPr>
        <p:spPr bwMode="auto">
          <a:xfrm>
            <a:off x="242889" y="4332817"/>
            <a:ext cx="27334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枚（一枚）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694" name="图片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51576" y="4366685"/>
            <a:ext cx="841375" cy="84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5" name="文本框 6"/>
          <p:cNvSpPr txBox="1">
            <a:spLocks noChangeArrowheads="1"/>
          </p:cNvSpPr>
          <p:nvPr/>
        </p:nvSpPr>
        <p:spPr bwMode="auto">
          <a:xfrm>
            <a:off x="6346825" y="4294717"/>
            <a:ext cx="2501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浩（浩瀚）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696" name="TextBox 23"/>
          <p:cNvSpPr txBox="1">
            <a:spLocks noChangeArrowheads="1"/>
          </p:cNvSpPr>
          <p:nvPr/>
        </p:nvSpPr>
        <p:spPr bwMode="auto">
          <a:xfrm>
            <a:off x="6210301" y="3486151"/>
            <a:ext cx="3330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hào</a:t>
            </a:r>
            <a:endParaRPr lang="en-US" altLang="zh-CN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71697" name="TextBox 3"/>
          <p:cNvSpPr txBox="1">
            <a:spLocks noChangeArrowheads="1"/>
          </p:cNvSpPr>
          <p:nvPr/>
        </p:nvSpPr>
        <p:spPr bwMode="auto">
          <a:xfrm>
            <a:off x="6151564" y="1890184"/>
            <a:ext cx="2308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pēn</a:t>
            </a:r>
            <a:endParaRPr lang="en-US" altLang="zh-CN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71698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4589" y="2565400"/>
            <a:ext cx="841375" cy="8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9" name="文本框 6"/>
          <p:cNvSpPr txBox="1">
            <a:spLocks noChangeArrowheads="1"/>
          </p:cNvSpPr>
          <p:nvPr/>
        </p:nvSpPr>
        <p:spPr bwMode="auto">
          <a:xfrm>
            <a:off x="6221414" y="2637367"/>
            <a:ext cx="27334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喷（喷气）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700" name="TextBox 3"/>
          <p:cNvSpPr txBox="1">
            <a:spLocks noChangeArrowheads="1"/>
          </p:cNvSpPr>
          <p:nvPr/>
        </p:nvSpPr>
        <p:spPr bwMode="auto">
          <a:xfrm>
            <a:off x="3492501" y="3566584"/>
            <a:ext cx="1300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jiàn</a:t>
            </a:r>
            <a:endParaRPr lang="en-US" altLang="zh-CN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71701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9176" y="4406900"/>
            <a:ext cx="841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2" name="文本框 6"/>
          <p:cNvSpPr txBox="1">
            <a:spLocks noChangeArrowheads="1"/>
          </p:cNvSpPr>
          <p:nvPr/>
        </p:nvSpPr>
        <p:spPr bwMode="auto">
          <a:xfrm>
            <a:off x="3644900" y="4356101"/>
            <a:ext cx="2501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箭（火箭）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6213" y="613833"/>
            <a:ext cx="2019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0" name="组合 5"/>
          <p:cNvGrpSpPr/>
          <p:nvPr/>
        </p:nvGrpSpPr>
        <p:grpSpPr bwMode="auto">
          <a:xfrm>
            <a:off x="119063" y="613834"/>
            <a:ext cx="2073275" cy="662517"/>
            <a:chOff x="0" y="0"/>
            <a:chExt cx="2071702" cy="661806"/>
          </a:xfrm>
        </p:grpSpPr>
        <p:sp>
          <p:nvSpPr>
            <p:cNvPr id="73731" name="直线连接符 21"/>
            <p:cNvSpPr>
              <a:spLocks noChangeShapeType="1"/>
            </p:cNvSpPr>
            <p:nvPr/>
          </p:nvSpPr>
          <p:spPr bwMode="auto">
            <a:xfrm flipV="1">
              <a:off x="0" y="656052"/>
              <a:ext cx="2071702" cy="5754"/>
            </a:xfrm>
            <a:prstGeom prst="line">
              <a:avLst/>
            </a:prstGeom>
            <a:noFill/>
            <a:ln w="38100">
              <a:solidFill>
                <a:srgbClr val="93B3D7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779913" y="1064929"/>
            <a:ext cx="187205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685800">
              <a:buFont typeface="Arial" panose="020B0604020202020204" pitchFamily="34" charset="0"/>
              <a:buNone/>
              <a:defRPr/>
            </a:pPr>
            <a:r>
              <a:rPr lang="zh-CN" altLang="en-US" sz="4000" noProof="1">
                <a:ln w="22225">
                  <a:solidFill>
                    <a:srgbClr val="F07474"/>
                  </a:solidFill>
                  <a:prstDash val="solid"/>
                </a:ln>
                <a:solidFill>
                  <a:srgbClr val="F07474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+mn-ea"/>
              </a:rPr>
              <a:t>我会写</a:t>
            </a:r>
            <a:endParaRPr lang="zh-CN" altLang="en-US" sz="4000" noProof="1">
              <a:ln w="22225">
                <a:solidFill>
                  <a:srgbClr val="F07474"/>
                </a:solidFill>
                <a:prstDash val="solid"/>
              </a:ln>
              <a:solidFill>
                <a:srgbClr val="F07474">
                  <a:lumMod val="40000"/>
                  <a:lumOff val="6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33388" y="1938867"/>
            <a:ext cx="2163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tǒng</a:t>
            </a:r>
            <a:endParaRPr lang="en-US" altLang="zh-CN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73734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1" y="2637367"/>
            <a:ext cx="841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7751" y="2637367"/>
            <a:ext cx="841375" cy="8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文本框 6"/>
          <p:cNvSpPr txBox="1">
            <a:spLocks noChangeArrowheads="1"/>
          </p:cNvSpPr>
          <p:nvPr/>
        </p:nvSpPr>
        <p:spPr bwMode="auto">
          <a:xfrm>
            <a:off x="3571876" y="2645834"/>
            <a:ext cx="27334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束（一束）</a:t>
            </a:r>
            <a:endParaRPr lang="zh-CN" altLang="en-US" sz="3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737" name="TextBox 23"/>
          <p:cNvSpPr txBox="1">
            <a:spLocks noChangeArrowheads="1"/>
          </p:cNvSpPr>
          <p:nvPr/>
        </p:nvSpPr>
        <p:spPr bwMode="auto">
          <a:xfrm>
            <a:off x="3563939" y="1938867"/>
            <a:ext cx="2033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shù</a:t>
            </a:r>
            <a:endParaRPr lang="en-US" altLang="zh-CN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73738" name="文本框 6"/>
          <p:cNvSpPr txBox="1">
            <a:spLocks noChangeArrowheads="1"/>
          </p:cNvSpPr>
          <p:nvPr/>
        </p:nvSpPr>
        <p:spPr bwMode="auto">
          <a:xfrm>
            <a:off x="385763" y="2641601"/>
            <a:ext cx="2501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筒（邮筒）</a:t>
            </a:r>
            <a:endParaRPr lang="zh-CN" altLang="en-US" sz="3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739" name="TextBox 3"/>
          <p:cNvSpPr txBox="1">
            <a:spLocks noChangeArrowheads="1"/>
          </p:cNvSpPr>
          <p:nvPr/>
        </p:nvSpPr>
        <p:spPr bwMode="auto">
          <a:xfrm>
            <a:off x="323851" y="3613151"/>
            <a:ext cx="1871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quān</a:t>
            </a:r>
            <a:endParaRPr lang="en-US" altLang="zh-CN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73740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9089" y="4370918"/>
            <a:ext cx="841375" cy="84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1" name="文本框 6"/>
          <p:cNvSpPr txBox="1">
            <a:spLocks noChangeArrowheads="1"/>
          </p:cNvSpPr>
          <p:nvPr/>
        </p:nvSpPr>
        <p:spPr bwMode="auto">
          <a:xfrm>
            <a:off x="250826" y="4366684"/>
            <a:ext cx="27334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圈（圆圈）</a:t>
            </a:r>
            <a:endParaRPr lang="zh-CN" altLang="en-US" sz="3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742" name="TextBox 3"/>
          <p:cNvSpPr txBox="1">
            <a:spLocks noChangeArrowheads="1"/>
          </p:cNvSpPr>
          <p:nvPr/>
        </p:nvSpPr>
        <p:spPr bwMode="auto">
          <a:xfrm>
            <a:off x="6151564" y="1869018"/>
            <a:ext cx="2308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chì</a:t>
            </a:r>
            <a:endParaRPr lang="en-US" altLang="zh-CN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73743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4589" y="2565400"/>
            <a:ext cx="841375" cy="8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4" name="文本框 6"/>
          <p:cNvSpPr txBox="1">
            <a:spLocks noChangeArrowheads="1"/>
          </p:cNvSpPr>
          <p:nvPr/>
        </p:nvSpPr>
        <p:spPr bwMode="auto">
          <a:xfrm>
            <a:off x="6189663" y="2569633"/>
            <a:ext cx="27334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赤（赤道）</a:t>
            </a:r>
            <a:endParaRPr lang="zh-CN" altLang="en-US" sz="3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745" name="TextBox 3"/>
          <p:cNvSpPr txBox="1">
            <a:spLocks noChangeArrowheads="1"/>
          </p:cNvSpPr>
          <p:nvPr/>
        </p:nvSpPr>
        <p:spPr bwMode="auto">
          <a:xfrm>
            <a:off x="3492501" y="3566584"/>
            <a:ext cx="1300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zhì</a:t>
            </a:r>
            <a:endParaRPr lang="en-US" altLang="zh-CN" sz="320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73746" name="图片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9176" y="4394200"/>
            <a:ext cx="841375" cy="8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7" name="文本框 6"/>
          <p:cNvSpPr txBox="1">
            <a:spLocks noChangeArrowheads="1"/>
          </p:cNvSpPr>
          <p:nvPr/>
        </p:nvSpPr>
        <p:spPr bwMode="auto">
          <a:xfrm>
            <a:off x="3654426" y="4389967"/>
            <a:ext cx="2501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置（设置）</a:t>
            </a:r>
            <a:endParaRPr lang="zh-CN" altLang="en-US" sz="3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11658" y="1237525"/>
            <a:ext cx="2338530" cy="391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组合 14"/>
          <p:cNvGrpSpPr/>
          <p:nvPr/>
        </p:nvGrpSpPr>
        <p:grpSpPr bwMode="auto">
          <a:xfrm>
            <a:off x="1409701" y="1119718"/>
            <a:ext cx="3167063" cy="1680633"/>
            <a:chOff x="1787441" y="883151"/>
            <a:chExt cx="3166853" cy="1260677"/>
          </a:xfrm>
        </p:grpSpPr>
        <p:sp>
          <p:nvSpPr>
            <p:cNvPr id="10" name="云形标注 9"/>
            <p:cNvSpPr/>
            <p:nvPr/>
          </p:nvSpPr>
          <p:spPr>
            <a:xfrm>
              <a:off x="1787441" y="883151"/>
              <a:ext cx="3166853" cy="1260677"/>
            </a:xfrm>
            <a:prstGeom prst="cloudCallout">
              <a:avLst>
                <a:gd name="adj1" fmla="val -44283"/>
                <a:gd name="adj2" fmla="val 7099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7828" name="矩形 13"/>
            <p:cNvSpPr>
              <a:spLocks noChangeArrowheads="1"/>
            </p:cNvSpPr>
            <p:nvPr/>
          </p:nvSpPr>
          <p:spPr bwMode="auto">
            <a:xfrm>
              <a:off x="1969743" y="1083340"/>
              <a:ext cx="2819973" cy="62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你知道宇宙中最快的物体是什么吗？</a:t>
              </a:r>
              <a:endParaRPr lang="zh-CN" altLang="en-US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103621" y="5270500"/>
            <a:ext cx="13529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kern="10" spc="-360" dirty="0">
                <a:ln w="12700">
                  <a:noFill/>
                  <a:round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答 案：</a:t>
            </a:r>
            <a:endParaRPr lang="zh-CN" altLang="en-US" sz="3200" b="1" kern="10" spc="-360" dirty="0">
              <a:ln w="12700">
                <a:noFill/>
                <a:round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426200" y="5234517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光束</a:t>
            </a:r>
            <a:endParaRPr lang="zh-CN" altLang="en-US" sz="3600">
              <a:solidFill>
                <a:srgbClr val="FF330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90" y="3469402"/>
            <a:ext cx="1239319" cy="23938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0"/>
              </a:schemeClr>
            </a:prstShdw>
            <a:reflection stA="0" endPos="65000" dist="50800" dir="5400000" sy="-100000" algn="bl" rotWithShape="0"/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908050" y="4669367"/>
            <a:ext cx="73596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4205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是不是觉得难以置信？下面就让我们走进课文了解一下吧！ 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63827" y="1067182"/>
            <a:ext cx="4840174" cy="3607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43.xml><?xml version="1.0" encoding="utf-8"?>
<p:tagLst xmlns:p="http://schemas.openxmlformats.org/presentationml/2006/main">
  <p:tag name="KSO_WM_TAG_VERSION" val="1.0"/>
  <p:tag name="KSO_WM_TEMPLATE_CATEGORY" val="basetag"/>
  <p:tag name="KSO_WM_TEMPLATE_INDEX" val="20163672"/>
</p:tagLst>
</file>

<file path=ppt/tags/tag44.xml><?xml version="1.0" encoding="utf-8"?>
<p:tagLst xmlns:p="http://schemas.openxmlformats.org/presentationml/2006/main">
  <p:tag name="KSO_WM_TAG_VERSION" val="1.0"/>
  <p:tag name="KSO_WM_TEMPLATE_CATEGORY" val="basetag"/>
  <p:tag name="KSO_WM_TEMPLATE_INDEX" val="20163672"/>
</p:tagLst>
</file>

<file path=ppt/tags/tag45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TEMPLATE_THUMBS_INDEX" val="1、6、8、9、11、15、16、17、7、20、22、25、27、32、34、36、37、38"/>
  <p:tag name="KSO_WM_BEAUTIFY_FLAG" val="#wm#"/>
</p:tagLst>
</file>

<file path=ppt/tags/tag46.xml><?xml version="1.0" encoding="utf-8"?>
<p:tagLst xmlns:p="http://schemas.openxmlformats.org/presentationml/2006/main">
  <p:tag name="KSO_WM_SLIDE_MODEL_TYPE" val="cover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2234</Words>
  <Application>WPS 演示</Application>
  <PresentationFormat>全屏显示(4:3)</PresentationFormat>
  <Paragraphs>189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黑体</vt:lpstr>
      <vt:lpstr>Calibri Light</vt:lpstr>
      <vt:lpstr>Impact</vt:lpstr>
      <vt:lpstr>Calibri</vt:lpstr>
      <vt:lpstr>Times New Roman</vt:lpstr>
      <vt:lpstr>楷体</vt:lpstr>
      <vt:lpstr>方正中等线简体</vt:lpstr>
      <vt:lpstr>Segoe Print</vt:lpstr>
      <vt:lpstr>华文新魏</vt:lpstr>
      <vt:lpstr>Malgun Gothic</vt:lpstr>
      <vt:lpstr>Arial Unicode MS</vt:lpstr>
      <vt:lpstr>仿宋</vt:lpstr>
      <vt:lpstr>隶书</vt:lpstr>
      <vt:lpstr>Arial</vt:lpstr>
      <vt:lpstr>第一PPT模板网-WWW.1PPT.COM</vt:lpstr>
      <vt:lpstr>第一PPT模板网-WWW.1PPT.COM  </vt:lpstr>
      <vt:lpstr>2_Office 主题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678</cp:revision>
  <dcterms:created xsi:type="dcterms:W3CDTF">2015-12-30T08:03:00Z</dcterms:created>
  <dcterms:modified xsi:type="dcterms:W3CDTF">2019-10-23T08:36:39Z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