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58"/>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366" y="-264"/>
      </p:cViewPr>
      <p:guideLst>
        <p:guide orient="horz" pos="2160"/>
        <p:guide pos="2880"/>
      </p:guideLst>
    </p:cSldViewPr>
  </p:slideViewPr>
  <p:notesTextViewPr>
    <p:cViewPr>
      <p:scale>
        <a:sx n="3" d="2"/>
        <a:sy n="3" d="2"/>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296001"/>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296001"/>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9"/>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1"/>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18"/>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0"/>
          <p:cNvSpPr>
            <a:spLocks noTextEdit="1"/>
          </p:cNvSpPr>
          <p:nvPr/>
        </p:nvSpPr>
        <p:spPr>
          <a:xfrm>
            <a:off x="1500166" y="1324972"/>
            <a:ext cx="6643734" cy="1809763"/>
          </a:xfrm>
          <a:prstGeom prst="rect">
            <a:avLst/>
          </a:prstGeom>
        </p:spPr>
        <p:txBody>
          <a:bodyPr wrap="none" fromWordArt="1">
            <a:prstTxWarp prst="textPlain">
              <a:avLst>
                <a:gd name="adj" fmla="val 50000"/>
              </a:avLst>
            </a:prstTxWarp>
            <a:normAutofit fontScale="92500" lnSpcReduction="10000"/>
          </a:bodyPr>
          <a:lstStyle/>
          <a:p>
            <a:pPr algn="ctr" eaLnBrk="0" hangingPunct="0"/>
            <a:endParaRPr lang="zh-CN" altLang="en-US" sz="128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黑体" panose="02010609060101010101" pitchFamily="2" charset="-122"/>
              <a:ea typeface="黑体" panose="02010609060101010101" pitchFamily="2" charset="-122"/>
            </a:endParaRPr>
          </a:p>
        </p:txBody>
      </p:sp>
      <p:sp>
        <p:nvSpPr>
          <p:cNvPr id="8" name="副标题 2"/>
          <p:cNvSpPr txBox="1"/>
          <p:nvPr/>
        </p:nvSpPr>
        <p:spPr>
          <a:xfrm>
            <a:off x="1834198" y="3337348"/>
            <a:ext cx="5381625" cy="584200"/>
          </a:xfrm>
          <a:prstGeom prst="rect">
            <a:avLst/>
          </a:prstGeom>
          <a:noFill/>
          <a:ln w="9525">
            <a:noFill/>
          </a:ln>
        </p:spPr>
        <p:txBody>
          <a:bodyPr/>
          <a:lstStyle/>
          <a:p>
            <a:pPr algn="ctr" eaLnBrk="1" hangingPunct="1">
              <a:buFont typeface="Arial" panose="020B0604020202020204" pitchFamily="34" charset="0"/>
            </a:pPr>
            <a:r>
              <a:rPr lang="en-US" altLang="zh-CN" sz="2665" b="1" dirty="0">
                <a:solidFill>
                  <a:srgbClr val="000000"/>
                </a:solidFill>
                <a:latin typeface="黑体" panose="02010609060101010101" pitchFamily="2" charset="-122"/>
                <a:ea typeface="黑体" panose="02010609060101010101" pitchFamily="2" charset="-122"/>
              </a:rPr>
              <a:t>RJ</a:t>
            </a:r>
            <a:r>
              <a:rPr lang="zh-CN" altLang="en-US" sz="2665" b="1" dirty="0">
                <a:solidFill>
                  <a:srgbClr val="000000"/>
                </a:solidFill>
                <a:latin typeface="黑体" panose="02010609060101010101" pitchFamily="2" charset="-122"/>
                <a:ea typeface="黑体" panose="02010609060101010101" pitchFamily="2" charset="-122"/>
              </a:rPr>
              <a:t>部编版</a:t>
            </a:r>
            <a:r>
              <a:rPr lang="en-US" altLang="zh-CN" sz="2665" b="1" dirty="0">
                <a:solidFill>
                  <a:srgbClr val="000000"/>
                </a:solidFill>
                <a:latin typeface="黑体" panose="02010609060101010101" pitchFamily="2" charset="-122"/>
                <a:ea typeface="黑体" panose="02010609060101010101" pitchFamily="2" charset="-122"/>
              </a:rPr>
              <a:t>·</a:t>
            </a:r>
            <a:r>
              <a:rPr lang="zh-CN" altLang="en-US" sz="2665" b="1" dirty="0">
                <a:solidFill>
                  <a:srgbClr val="000000"/>
                </a:solidFill>
                <a:latin typeface="黑体" panose="02010609060101010101" pitchFamily="2" charset="-122"/>
                <a:ea typeface="黑体" panose="02010609060101010101" pitchFamily="2" charset="-122"/>
              </a:rPr>
              <a:t>五年级上册</a:t>
            </a:r>
            <a:endParaRPr lang="zh-CN" altLang="en-US" sz="2665" b="1" dirty="0">
              <a:solidFill>
                <a:srgbClr val="000000"/>
              </a:solidFill>
              <a:latin typeface="黑体" panose="02010609060101010101" pitchFamily="2" charset="-122"/>
              <a:ea typeface="黑体" panose="02010609060101010101" pitchFamily="2" charset="-122"/>
            </a:endParaRPr>
          </a:p>
        </p:txBody>
      </p:sp>
      <p:cxnSp>
        <p:nvCxnSpPr>
          <p:cNvPr id="10" name="直接连接符 9"/>
          <p:cNvCxnSpPr/>
          <p:nvPr/>
        </p:nvCxnSpPr>
        <p:spPr>
          <a:xfrm>
            <a:off x="2124075" y="3251835"/>
            <a:ext cx="504063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375535" y="1901402"/>
            <a:ext cx="717550" cy="914400"/>
          </a:xfrm>
          <a:prstGeom prst="ellipse">
            <a:avLst/>
          </a:prstGeom>
          <a:solidFill>
            <a:srgbClr val="FFC000"/>
          </a:solidFill>
          <a:ln>
            <a:solidFill>
              <a:srgbClr val="FFB367"/>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sz="2400">
              <a:ln>
                <a:solidFill>
                  <a:schemeClr val="accent4">
                    <a:lumMod val="60000"/>
                    <a:lumOff val="40000"/>
                  </a:schemeClr>
                </a:solidFill>
              </a:ln>
              <a:solidFill>
                <a:schemeClr val="accent4"/>
              </a:solidFill>
              <a:effectLst/>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nvSpPr>
        <p:spPr>
          <a:xfrm>
            <a:off x="2516505" y="1901403"/>
            <a:ext cx="666750" cy="92540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TextBox 6"/>
          <p:cNvSpPr txBox="1"/>
          <p:nvPr/>
        </p:nvSpPr>
        <p:spPr>
          <a:xfrm>
            <a:off x="2375535" y="1611842"/>
            <a:ext cx="5176520" cy="1323439"/>
          </a:xfrm>
          <a:prstGeom prst="rect">
            <a:avLst/>
          </a:prstGeom>
          <a:noFill/>
          <a:ln w="9525">
            <a:noFill/>
          </a:ln>
        </p:spPr>
        <p:txBody>
          <a:bodyPr wrap="square">
            <a:spAutoFit/>
          </a:bodyPr>
          <a:lstStyle/>
          <a:p>
            <a:r>
              <a:rPr lang="en-US" altLang="zh-CN" sz="6400" b="1" dirty="0" smtClean="0">
                <a:latin typeface="楷体_GB2312" panose="02010609030101010101" charset="-122"/>
                <a:ea typeface="楷体_GB2312" panose="02010609030101010101" charset="-122"/>
              </a:rPr>
              <a:t>11</a:t>
            </a:r>
            <a:r>
              <a:rPr lang="en-US" altLang="zh-CN" sz="8000" dirty="0">
                <a:solidFill>
                  <a:schemeClr val="bg1"/>
                </a:solidFill>
                <a:latin typeface="楷体_GB2312" panose="02010609030101010101" charset="-122"/>
                <a:ea typeface="楷体_GB2312" panose="02010609030101010101" charset="-122"/>
              </a:rPr>
              <a:t> </a:t>
            </a:r>
            <a:r>
              <a:rPr lang="zh-CN" altLang="en-US" sz="7200" dirty="0" smtClean="0">
                <a:solidFill>
                  <a:schemeClr val="tx1"/>
                </a:solidFill>
                <a:latin typeface="黑体" panose="02010609060101010101" pitchFamily="2" charset="-122"/>
                <a:ea typeface="黑体" panose="02010609060101010101" pitchFamily="2" charset="-122"/>
                <a:sym typeface="+mn-ea"/>
              </a:rPr>
              <a:t>古</a:t>
            </a:r>
            <a:r>
              <a:rPr lang="zh-CN" altLang="en-US" sz="7200" dirty="0" smtClean="0">
                <a:solidFill>
                  <a:schemeClr val="tx1"/>
                </a:solidFill>
                <a:latin typeface="黑体" panose="02010609060101010101" pitchFamily="2" charset="-122"/>
                <a:ea typeface="黑体" panose="02010609060101010101" pitchFamily="2" charset="-122"/>
                <a:sym typeface="+mn-ea"/>
              </a:rPr>
              <a:t>诗三首</a:t>
            </a:r>
            <a:endParaRPr lang="zh-CN" altLang="en-US" sz="7200" b="1" dirty="0" smtClean="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94996" y="767081"/>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会写字</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grpSp>
        <p:nvGrpSpPr>
          <p:cNvPr id="252" name="组合 7"/>
          <p:cNvGrpSpPr/>
          <p:nvPr/>
        </p:nvGrpSpPr>
        <p:grpSpPr>
          <a:xfrm>
            <a:off x="379426" y="2658529"/>
            <a:ext cx="836613" cy="1134533"/>
            <a:chOff x="2437" y="2032"/>
            <a:chExt cx="1244" cy="1264"/>
          </a:xfrm>
        </p:grpSpPr>
        <p:sp>
          <p:nvSpPr>
            <p:cNvPr id="253"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5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56" name="文本框 64"/>
          <p:cNvSpPr txBox="1"/>
          <p:nvPr/>
        </p:nvSpPr>
        <p:spPr>
          <a:xfrm>
            <a:off x="400064" y="2586562"/>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祭</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57" name="组合 7"/>
          <p:cNvGrpSpPr/>
          <p:nvPr/>
        </p:nvGrpSpPr>
        <p:grpSpPr>
          <a:xfrm>
            <a:off x="2546365" y="2654296"/>
            <a:ext cx="836612" cy="1134533"/>
            <a:chOff x="2437" y="2032"/>
            <a:chExt cx="1244" cy="1264"/>
          </a:xfrm>
        </p:grpSpPr>
        <p:sp>
          <p:nvSpPr>
            <p:cNvPr id="258"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9"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0"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61" name="文本框 92"/>
          <p:cNvSpPr txBox="1"/>
          <p:nvPr/>
        </p:nvSpPr>
        <p:spPr>
          <a:xfrm>
            <a:off x="2571764" y="2597146"/>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熏</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62" name="组合 7"/>
          <p:cNvGrpSpPr/>
          <p:nvPr/>
        </p:nvGrpSpPr>
        <p:grpSpPr>
          <a:xfrm>
            <a:off x="1466865" y="2656413"/>
            <a:ext cx="836612" cy="1134533"/>
            <a:chOff x="2437" y="2032"/>
            <a:chExt cx="1244" cy="1264"/>
          </a:xfrm>
        </p:grpSpPr>
        <p:cxnSp>
          <p:nvCxnSpPr>
            <p:cNvPr id="26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sp>
          <p:nvSpPr>
            <p:cNvPr id="265"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grpSp>
      <p:grpSp>
        <p:nvGrpSpPr>
          <p:cNvPr id="266" name="组合 7"/>
          <p:cNvGrpSpPr/>
          <p:nvPr/>
        </p:nvGrpSpPr>
        <p:grpSpPr>
          <a:xfrm>
            <a:off x="3627451" y="2656413"/>
            <a:ext cx="836613" cy="1134533"/>
            <a:chOff x="2437" y="2032"/>
            <a:chExt cx="1244" cy="1264"/>
          </a:xfrm>
        </p:grpSpPr>
        <p:sp>
          <p:nvSpPr>
            <p:cNvPr id="267"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68"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9"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70" name="文本框 64"/>
          <p:cNvSpPr txBox="1"/>
          <p:nvPr/>
        </p:nvSpPr>
        <p:spPr>
          <a:xfrm>
            <a:off x="3641739" y="2616196"/>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杭</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71" name="组合 7"/>
          <p:cNvGrpSpPr/>
          <p:nvPr/>
        </p:nvGrpSpPr>
        <p:grpSpPr>
          <a:xfrm>
            <a:off x="4706951" y="2658528"/>
            <a:ext cx="836613" cy="1143000"/>
            <a:chOff x="2437" y="2023"/>
            <a:chExt cx="1245" cy="1274"/>
          </a:xfrm>
        </p:grpSpPr>
        <p:sp>
          <p:nvSpPr>
            <p:cNvPr id="272"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7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7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75" name="文本框 86"/>
          <p:cNvSpPr txBox="1"/>
          <p:nvPr/>
        </p:nvSpPr>
        <p:spPr>
          <a:xfrm>
            <a:off x="4726002" y="2605613"/>
            <a:ext cx="811213"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亥</a:t>
            </a:r>
            <a:endParaRPr lang="zh-CN" altLang="en-US" sz="6400" b="1" dirty="0">
              <a:solidFill>
                <a:srgbClr val="FF0000"/>
              </a:solidFill>
              <a:latin typeface="楷体" panose="02010609060101010101" pitchFamily="49" charset="-122"/>
              <a:ea typeface="楷体" panose="02010609060101010101" pitchFamily="49" charset="-122"/>
            </a:endParaRPr>
          </a:p>
        </p:txBody>
      </p:sp>
      <p:sp>
        <p:nvSpPr>
          <p:cNvPr id="276" name="文本框 86"/>
          <p:cNvSpPr txBox="1"/>
          <p:nvPr/>
        </p:nvSpPr>
        <p:spPr>
          <a:xfrm>
            <a:off x="1489089" y="2599262"/>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乃</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77" name="组合 7"/>
          <p:cNvGrpSpPr/>
          <p:nvPr/>
        </p:nvGrpSpPr>
        <p:grpSpPr>
          <a:xfrm>
            <a:off x="5788039" y="2654296"/>
            <a:ext cx="836612" cy="1134533"/>
            <a:chOff x="2437" y="2032"/>
            <a:chExt cx="1244" cy="1264"/>
          </a:xfrm>
        </p:grpSpPr>
        <p:sp>
          <p:nvSpPr>
            <p:cNvPr id="278"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79"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80"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81" name="文本框 64"/>
          <p:cNvSpPr txBox="1"/>
          <p:nvPr/>
        </p:nvSpPr>
        <p:spPr>
          <a:xfrm>
            <a:off x="5802327" y="2614080"/>
            <a:ext cx="811213"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恃</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82" name="组合 7"/>
          <p:cNvGrpSpPr/>
          <p:nvPr/>
        </p:nvGrpSpPr>
        <p:grpSpPr>
          <a:xfrm>
            <a:off x="6783409" y="2666995"/>
            <a:ext cx="836612" cy="1143000"/>
            <a:chOff x="2437" y="2023"/>
            <a:chExt cx="1245" cy="1274"/>
          </a:xfrm>
        </p:grpSpPr>
        <p:sp>
          <p:nvSpPr>
            <p:cNvPr id="283"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8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8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86" name="文本框 86"/>
          <p:cNvSpPr txBox="1"/>
          <p:nvPr/>
        </p:nvSpPr>
        <p:spPr>
          <a:xfrm>
            <a:off x="6802458" y="2614080"/>
            <a:ext cx="811212" cy="1076325"/>
          </a:xfrm>
          <a:prstGeom prst="rect">
            <a:avLst/>
          </a:prstGeom>
          <a:noFill/>
          <a:ln w="9525">
            <a:noFill/>
          </a:ln>
        </p:spPr>
        <p:txBody>
          <a:bodyPr>
            <a:spAutoFit/>
          </a:bodyPr>
          <a:lstStyle/>
          <a:p>
            <a:pPr eaLnBrk="1" hangingPunct="1"/>
            <a:r>
              <a:rPr lang="zh-CN" altLang="zh-CN" sz="6400" b="1" dirty="0">
                <a:solidFill>
                  <a:srgbClr val="FF0000"/>
                </a:solidFill>
                <a:latin typeface="楷体" panose="02010609060101010101" pitchFamily="49" charset="-122"/>
                <a:ea typeface="楷体" panose="02010609060101010101" pitchFamily="49" charset="-122"/>
              </a:rPr>
              <a:t>哀</a:t>
            </a:r>
            <a:endParaRPr lang="zh-CN" altLang="zh-CN" sz="6400" b="1" dirty="0">
              <a:solidFill>
                <a:srgbClr val="FF0000"/>
              </a:solidFill>
              <a:latin typeface="楷体" panose="02010609060101010101" pitchFamily="49" charset="-122"/>
              <a:ea typeface="楷体" panose="02010609060101010101" pitchFamily="49" charset="-122"/>
            </a:endParaRPr>
          </a:p>
        </p:txBody>
      </p:sp>
      <p:grpSp>
        <p:nvGrpSpPr>
          <p:cNvPr id="2" name="组合 7"/>
          <p:cNvGrpSpPr/>
          <p:nvPr/>
        </p:nvGrpSpPr>
        <p:grpSpPr>
          <a:xfrm>
            <a:off x="7787979" y="2666995"/>
            <a:ext cx="836612" cy="1143000"/>
            <a:chOff x="2437" y="2023"/>
            <a:chExt cx="1245" cy="1274"/>
          </a:xfrm>
        </p:grpSpPr>
        <p:sp>
          <p:nvSpPr>
            <p:cNvPr id="3"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6" name="文本框 86"/>
          <p:cNvSpPr txBox="1"/>
          <p:nvPr/>
        </p:nvSpPr>
        <p:spPr>
          <a:xfrm>
            <a:off x="7807028" y="2614080"/>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拘</a:t>
            </a:r>
            <a:endParaRPr lang="zh-CN" altLang="en-US" sz="6400" b="1" dirty="0">
              <a:solidFill>
                <a:srgbClr val="FF0000"/>
              </a:solidFill>
              <a:latin typeface="楷体" panose="02010609060101010101" pitchFamily="49" charset="-122"/>
              <a:ea typeface="楷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checkerboard(across)">
                                      <p:cBhvr>
                                        <p:cTn id="7" dur="500"/>
                                        <p:tgtEl>
                                          <p:spTgt spid="2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checkerboard(across)">
                                      <p:cBhvr>
                                        <p:cTn id="10" dur="500"/>
                                        <p:tgtEl>
                                          <p:spTgt spid="256"/>
                                        </p:tgtEl>
                                      </p:cBhvr>
                                    </p:animEffect>
                                  </p:childTnLst>
                                </p:cTn>
                              </p:par>
                              <p:par>
                                <p:cTn id="11" presetID="5" presetClass="entr" presetSubtype="10" fill="hold" nodeType="withEffect">
                                  <p:stCondLst>
                                    <p:cond delay="0"/>
                                  </p:stCondLst>
                                  <p:childTnLst>
                                    <p:set>
                                      <p:cBhvr>
                                        <p:cTn id="12" dur="1" fill="hold">
                                          <p:stCondLst>
                                            <p:cond delay="0"/>
                                          </p:stCondLst>
                                        </p:cTn>
                                        <p:tgtEl>
                                          <p:spTgt spid="257"/>
                                        </p:tgtEl>
                                        <p:attrNameLst>
                                          <p:attrName>style.visibility</p:attrName>
                                        </p:attrNameLst>
                                      </p:cBhvr>
                                      <p:to>
                                        <p:strVal val="visible"/>
                                      </p:to>
                                    </p:set>
                                    <p:animEffect transition="in" filter="checkerboard(across)">
                                      <p:cBhvr>
                                        <p:cTn id="13" dur="500"/>
                                        <p:tgtEl>
                                          <p:spTgt spid="25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61"/>
                                        </p:tgtEl>
                                        <p:attrNameLst>
                                          <p:attrName>style.visibility</p:attrName>
                                        </p:attrNameLst>
                                      </p:cBhvr>
                                      <p:to>
                                        <p:strVal val="visible"/>
                                      </p:to>
                                    </p:set>
                                    <p:animEffect transition="in" filter="checkerboard(across)">
                                      <p:cBhvr>
                                        <p:cTn id="16" dur="500"/>
                                        <p:tgtEl>
                                          <p:spTgt spid="261"/>
                                        </p:tgtEl>
                                      </p:cBhvr>
                                    </p:animEffect>
                                  </p:childTnLst>
                                </p:cTn>
                              </p:par>
                              <p:par>
                                <p:cTn id="17" presetID="5" presetClass="entr" presetSubtype="10" fill="hold" nodeType="with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checkerboard(across)">
                                      <p:cBhvr>
                                        <p:cTn id="19" dur="500"/>
                                        <p:tgtEl>
                                          <p:spTgt spid="262"/>
                                        </p:tgtEl>
                                      </p:cBhvr>
                                    </p:animEffect>
                                  </p:childTnLst>
                                </p:cTn>
                              </p:par>
                              <p:par>
                                <p:cTn id="20" presetID="5" presetClass="entr" presetSubtype="10" fill="hold" nodeType="with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checkerboard(across)">
                                      <p:cBhvr>
                                        <p:cTn id="22" dur="500"/>
                                        <p:tgtEl>
                                          <p:spTgt spid="26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0"/>
                                        </p:tgtEl>
                                        <p:attrNameLst>
                                          <p:attrName>style.visibility</p:attrName>
                                        </p:attrNameLst>
                                      </p:cBhvr>
                                      <p:to>
                                        <p:strVal val="visible"/>
                                      </p:to>
                                    </p:set>
                                    <p:animEffect transition="in" filter="checkerboard(across)">
                                      <p:cBhvr>
                                        <p:cTn id="25" dur="500"/>
                                        <p:tgtEl>
                                          <p:spTgt spid="270"/>
                                        </p:tgtEl>
                                      </p:cBhvr>
                                    </p:animEffect>
                                  </p:childTnLst>
                                </p:cTn>
                              </p:par>
                              <p:par>
                                <p:cTn id="26" presetID="5" presetClass="entr" presetSubtype="10" fill="hold" nodeType="with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checkerboard(across)">
                                      <p:cBhvr>
                                        <p:cTn id="28" dur="500"/>
                                        <p:tgtEl>
                                          <p:spTgt spid="27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checkerboard(across)">
                                      <p:cBhvr>
                                        <p:cTn id="31" dur="500"/>
                                        <p:tgtEl>
                                          <p:spTgt spid="27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checkerboard(across)">
                                      <p:cBhvr>
                                        <p:cTn id="34" dur="500"/>
                                        <p:tgtEl>
                                          <p:spTgt spid="276"/>
                                        </p:tgtEl>
                                      </p:cBhvr>
                                    </p:animEffect>
                                  </p:childTnLst>
                                </p:cTn>
                              </p:par>
                              <p:par>
                                <p:cTn id="35" presetID="5" presetClass="entr" presetSubtype="10" fill="hold" nodeType="withEffect">
                                  <p:stCondLst>
                                    <p:cond delay="0"/>
                                  </p:stCondLst>
                                  <p:childTnLst>
                                    <p:set>
                                      <p:cBhvr>
                                        <p:cTn id="36" dur="1" fill="hold">
                                          <p:stCondLst>
                                            <p:cond delay="0"/>
                                          </p:stCondLst>
                                        </p:cTn>
                                        <p:tgtEl>
                                          <p:spTgt spid="277"/>
                                        </p:tgtEl>
                                        <p:attrNameLst>
                                          <p:attrName>style.visibility</p:attrName>
                                        </p:attrNameLst>
                                      </p:cBhvr>
                                      <p:to>
                                        <p:strVal val="visible"/>
                                      </p:to>
                                    </p:set>
                                    <p:animEffect transition="in" filter="checkerboard(across)">
                                      <p:cBhvr>
                                        <p:cTn id="37" dur="500"/>
                                        <p:tgtEl>
                                          <p:spTgt spid="27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81"/>
                                        </p:tgtEl>
                                        <p:attrNameLst>
                                          <p:attrName>style.visibility</p:attrName>
                                        </p:attrNameLst>
                                      </p:cBhvr>
                                      <p:to>
                                        <p:strVal val="visible"/>
                                      </p:to>
                                    </p:set>
                                    <p:animEffect transition="in" filter="checkerboard(across)">
                                      <p:cBhvr>
                                        <p:cTn id="40" dur="500"/>
                                        <p:tgtEl>
                                          <p:spTgt spid="281"/>
                                        </p:tgtEl>
                                      </p:cBhvr>
                                    </p:animEffect>
                                  </p:childTnLst>
                                </p:cTn>
                              </p:par>
                              <p:par>
                                <p:cTn id="41" presetID="5" presetClass="entr" presetSubtype="10" fill="hold" nodeType="withEffect">
                                  <p:stCondLst>
                                    <p:cond delay="0"/>
                                  </p:stCondLst>
                                  <p:childTnLst>
                                    <p:set>
                                      <p:cBhvr>
                                        <p:cTn id="42" dur="1" fill="hold">
                                          <p:stCondLst>
                                            <p:cond delay="0"/>
                                          </p:stCondLst>
                                        </p:cTn>
                                        <p:tgtEl>
                                          <p:spTgt spid="282"/>
                                        </p:tgtEl>
                                        <p:attrNameLst>
                                          <p:attrName>style.visibility</p:attrName>
                                        </p:attrNameLst>
                                      </p:cBhvr>
                                      <p:to>
                                        <p:strVal val="visible"/>
                                      </p:to>
                                    </p:set>
                                    <p:animEffect transition="in" filter="checkerboard(across)">
                                      <p:cBhvr>
                                        <p:cTn id="43" dur="500"/>
                                        <p:tgtEl>
                                          <p:spTgt spid="28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86"/>
                                        </p:tgtEl>
                                        <p:attrNameLst>
                                          <p:attrName>style.visibility</p:attrName>
                                        </p:attrNameLst>
                                      </p:cBhvr>
                                      <p:to>
                                        <p:strVal val="visible"/>
                                      </p:to>
                                    </p:set>
                                    <p:animEffect transition="in" filter="checkerboard(across)">
                                      <p:cBhvr>
                                        <p:cTn id="46" dur="500"/>
                                        <p:tgtEl>
                                          <p:spTgt spid="286"/>
                                        </p:tgtEl>
                                      </p:cBhvr>
                                    </p:animEffect>
                                  </p:childTnLst>
                                </p:cTn>
                              </p:par>
                              <p:par>
                                <p:cTn id="47" presetID="5" presetClass="entr" presetSubtype="1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heckerboard(across)">
                                      <p:cBhvr>
                                        <p:cTn id="49" dur="500"/>
                                        <p:tgtEl>
                                          <p:spTgt spid="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heckerboard(across)">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61" grpId="0"/>
      <p:bldP spid="270" grpId="0"/>
      <p:bldP spid="275" grpId="0"/>
      <p:bldP spid="276" grpId="0"/>
      <p:bldP spid="281" grpId="0"/>
      <p:bldP spid="28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1336" y="656592"/>
            <a:ext cx="2040943" cy="830997"/>
          </a:xfrm>
          <a:prstGeom prst="rect">
            <a:avLst/>
          </a:prstGeom>
          <a:noFill/>
          <a:ln w="9525">
            <a:noFill/>
          </a:ln>
        </p:spPr>
        <p:txBody>
          <a:bodyPr wrap="none" anchor="t">
            <a:spAutoFit/>
          </a:bodyPr>
          <a:lstStyle/>
          <a:p>
            <a:r>
              <a:rPr lang="zh-CN" altLang="en-US" sz="4800" b="1" u="dbl" dirty="0" smtClean="0">
                <a:solidFill>
                  <a:srgbClr val="92D050"/>
                </a:solidFill>
                <a:latin typeface="黑体" panose="02010609060101010101" pitchFamily="2" charset="-122"/>
                <a:ea typeface="黑体" panose="02010609060101010101" pitchFamily="2" charset="-122"/>
                <a:sym typeface="+mn-ea"/>
              </a:rPr>
              <a:t>多音字</a:t>
            </a:r>
            <a:endParaRPr lang="zh-CN" altLang="en-US" sz="4800" b="1" u="dbl" dirty="0" smtClean="0">
              <a:solidFill>
                <a:srgbClr val="92D050"/>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1000100" y="4097446"/>
            <a:ext cx="7500990" cy="2161554"/>
          </a:xfrm>
          <a:prstGeom prst="rect">
            <a:avLst/>
          </a:prstGeom>
          <a:noFill/>
          <a:ln w="9525">
            <a:noFill/>
          </a:ln>
        </p:spPr>
        <p:txBody>
          <a:bodyPr wrap="square">
            <a:spAutoFit/>
          </a:bodyPr>
          <a:lstStyle/>
          <a:p>
            <a:pPr>
              <a:lnSpc>
                <a:spcPct val="120000"/>
              </a:lnSpc>
            </a:pPr>
            <a:r>
              <a:rPr lang="en-US" altLang="zh-CN" sz="3735" b="1" dirty="0">
                <a:latin typeface="楷体" panose="02010609060101010101" pitchFamily="49" charset="-122"/>
                <a:ea typeface="楷体" panose="02010609060101010101" pitchFamily="49" charset="-122"/>
                <a:cs typeface="楷体" panose="02010609060101010101" pitchFamily="49" charset="-122"/>
                <a:sym typeface="+mn-ea"/>
              </a:rPr>
              <a:t>1</a:t>
            </a:r>
            <a:r>
              <a:rPr lang="en-US" altLang="zh-CN" sz="3735"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一大早，小花猫就在太阳下</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睡觉</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20000"/>
              </a:lnSpc>
            </a:pPr>
            <a:r>
              <a:rPr lang="en-US" altLang="zh-CN" sz="3735" b="1" dirty="0" smtClean="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妈妈</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发觉 </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   ）了林林的变化。</a:t>
            </a:r>
            <a:endParaRPr lang="zh-CN" altLang="en-US" sz="3735"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左大括号 11"/>
          <p:cNvSpPr/>
          <p:nvPr/>
        </p:nvSpPr>
        <p:spPr>
          <a:xfrm>
            <a:off x="2167237" y="1923190"/>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b="1"/>
          </a:p>
        </p:txBody>
      </p:sp>
      <p:sp>
        <p:nvSpPr>
          <p:cNvPr id="7" name="文本框 6"/>
          <p:cNvSpPr txBox="1"/>
          <p:nvPr/>
        </p:nvSpPr>
        <p:spPr>
          <a:xfrm>
            <a:off x="1409049" y="2171475"/>
            <a:ext cx="591185" cy="748030"/>
          </a:xfrm>
          <a:prstGeom prst="rect">
            <a:avLst/>
          </a:prstGeom>
          <a:noFill/>
          <a:ln w="9525">
            <a:noFill/>
          </a:ln>
        </p:spPr>
        <p:txBody>
          <a:bodyPr wrap="square">
            <a:spAutoFit/>
          </a:bodyPr>
          <a:lstStyle/>
          <a:p>
            <a:pPr eaLnBrk="1" hangingPunct="1"/>
            <a:r>
              <a:rPr lang="zh-CN" altLang="en-US" sz="4265" b="1" dirty="0" smtClean="0">
                <a:solidFill>
                  <a:srgbClr val="FF0000"/>
                </a:solidFill>
                <a:latin typeface="楷体_GB2312" panose="02010609030101010101" charset="-122"/>
                <a:ea typeface="楷体_GB2312" panose="02010609030101010101" charset="-122"/>
              </a:rPr>
              <a:t>觉</a:t>
            </a:r>
            <a:endParaRPr lang="zh-CN" altLang="en-US" sz="4265"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2000232" y="1811429"/>
            <a:ext cx="5296643" cy="1471813"/>
          </a:xfrm>
          <a:prstGeom prst="rect">
            <a:avLst/>
          </a:prstGeom>
          <a:noFill/>
          <a:ln w="9525">
            <a:noFill/>
          </a:ln>
        </p:spPr>
        <p:txBody>
          <a:bodyPr wrap="none">
            <a:spAutoFit/>
          </a:bodyPr>
          <a:lstStyle/>
          <a:p>
            <a:pPr algn="l" eaLnBrk="1" hangingPunct="1"/>
            <a:r>
              <a:rPr lang="en-US" altLang="zh-CN" sz="3735" b="1" dirty="0">
                <a:solidFill>
                  <a:srgbClr val="FF00FF"/>
                </a:solidFill>
                <a:latin typeface="+mn-ea"/>
                <a:ea typeface="+mn-ea"/>
                <a:cs typeface="+mn-ea"/>
              </a:rPr>
              <a:t> </a:t>
            </a:r>
            <a:r>
              <a:rPr lang="zh-CN" altLang="en-US" sz="3735" b="1" dirty="0">
                <a:solidFill>
                  <a:srgbClr val="FF00FF"/>
                </a:solidFill>
                <a:latin typeface="+mn-ea"/>
                <a:ea typeface="+mn-ea"/>
                <a:cs typeface="+mn-ea"/>
              </a:rPr>
              <a:t>  </a:t>
            </a:r>
            <a:r>
              <a:rPr lang="en-US" sz="3735" dirty="0" err="1" smtClean="0">
                <a:solidFill>
                  <a:srgbClr val="FF0000"/>
                </a:solidFill>
                <a:latin typeface="+mn-ea"/>
                <a:ea typeface="+mn-ea"/>
                <a:cs typeface="+mn-ea"/>
                <a:sym typeface="+mn-ea"/>
              </a:rPr>
              <a:t>ju</a:t>
            </a:r>
            <a:r>
              <a:rPr lang="en-US" altLang="zh-CN" sz="3735" dirty="0" err="1" smtClean="0">
                <a:solidFill>
                  <a:srgbClr val="FF0000"/>
                </a:solidFill>
                <a:latin typeface="+mn-ea"/>
                <a:ea typeface="+mn-ea"/>
                <a:cs typeface="+mn-ea"/>
                <a:sym typeface="+mn-ea"/>
              </a:rPr>
              <a:t>é</a:t>
            </a:r>
            <a:r>
              <a:rPr lang="en-US" sz="3735" dirty="0" smtClean="0">
                <a:solidFill>
                  <a:srgbClr val="FF0000"/>
                </a:solidFill>
                <a:latin typeface="+mn-ea"/>
                <a:ea typeface="+mn-ea"/>
                <a:cs typeface="+mn-ea"/>
                <a:sym typeface="+mn-ea"/>
              </a:rPr>
              <a:t> </a:t>
            </a:r>
            <a:r>
              <a:rPr lang="zh-CN" altLang="en-US" sz="3735" b="1" dirty="0" smtClean="0">
                <a:solidFill>
                  <a:schemeClr val="tx1"/>
                </a:solidFill>
                <a:latin typeface="楷体_GB2312" panose="02010609030101010101" charset="-122"/>
                <a:ea typeface="楷体_GB2312" panose="02010609030101010101" charset="-122"/>
                <a:cs typeface="+mn-ea"/>
                <a:sym typeface="+mn-ea"/>
              </a:rPr>
              <a:t>（发觉</a:t>
            </a:r>
            <a:r>
              <a:rPr lang="zh-CN" altLang="en-US" sz="3735" b="1" dirty="0" smtClean="0">
                <a:solidFill>
                  <a:schemeClr val="tx1"/>
                </a:solidFill>
                <a:latin typeface="楷体_GB2312" panose="02010609030101010101" charset="-122"/>
                <a:ea typeface="楷体_GB2312" panose="02010609030101010101" charset="-122"/>
                <a:cs typeface="+mn-ea"/>
              </a:rPr>
              <a:t>）（觉醒）</a:t>
            </a:r>
            <a:endParaRPr lang="zh-CN" altLang="en-US" sz="3735" b="1" dirty="0">
              <a:solidFill>
                <a:schemeClr val="tx1"/>
              </a:solidFill>
              <a:latin typeface="+mn-ea"/>
              <a:ea typeface="+mn-ea"/>
              <a:cs typeface="+mn-ea"/>
            </a:endParaRPr>
          </a:p>
          <a:p>
            <a:pPr algn="l" eaLnBrk="1" hangingPunct="1">
              <a:lnSpc>
                <a:spcPct val="140000"/>
              </a:lnSpc>
            </a:pPr>
            <a:r>
              <a:rPr lang="en-US" sz="3735" dirty="0">
                <a:solidFill>
                  <a:srgbClr val="FF0000"/>
                </a:solidFill>
                <a:latin typeface="+mn-ea"/>
                <a:ea typeface="+mn-ea"/>
                <a:cs typeface="+mn-ea"/>
                <a:sym typeface="+mn-ea"/>
              </a:rPr>
              <a:t>   </a:t>
            </a:r>
            <a:r>
              <a:rPr lang="en-US" sz="3735" dirty="0" err="1" smtClean="0">
                <a:solidFill>
                  <a:srgbClr val="FF0000"/>
                </a:solidFill>
                <a:latin typeface="+mn-ea"/>
                <a:ea typeface="+mn-ea"/>
                <a:cs typeface="+mn-ea"/>
                <a:sym typeface="+mn-ea"/>
              </a:rPr>
              <a:t>ji</a:t>
            </a:r>
            <a:r>
              <a:rPr lang="en-US" altLang="zh-CN" sz="3735" dirty="0" err="1" smtClean="0">
                <a:solidFill>
                  <a:srgbClr val="FF0000"/>
                </a:solidFill>
                <a:latin typeface="+mn-ea"/>
                <a:ea typeface="+mn-ea"/>
                <a:cs typeface="+mn-ea"/>
                <a:sym typeface="+mn-ea"/>
              </a:rPr>
              <a:t>à</a:t>
            </a:r>
            <a:r>
              <a:rPr lang="en-US" sz="3735" dirty="0" err="1" smtClean="0">
                <a:solidFill>
                  <a:srgbClr val="FF0000"/>
                </a:solidFill>
                <a:latin typeface="+mn-ea"/>
                <a:ea typeface="+mn-ea"/>
                <a:cs typeface="+mn-ea"/>
                <a:sym typeface="+mn-ea"/>
              </a:rPr>
              <a:t>o</a:t>
            </a:r>
            <a:r>
              <a:rPr lang="zh-CN" altLang="en-US" sz="3735" b="1" dirty="0" smtClean="0">
                <a:solidFill>
                  <a:schemeClr val="tx1"/>
                </a:solidFill>
                <a:latin typeface="楷体_GB2312" panose="02010609030101010101" charset="-122"/>
                <a:ea typeface="楷体_GB2312" panose="02010609030101010101" charset="-122"/>
                <a:cs typeface="+mn-ea"/>
                <a:sym typeface="+mn-ea"/>
              </a:rPr>
              <a:t>（睡觉） </a:t>
            </a:r>
            <a:r>
              <a:rPr lang="en-US" altLang="zh-CN" sz="3735" b="1" dirty="0" smtClean="0">
                <a:solidFill>
                  <a:schemeClr val="tx1"/>
                </a:solidFill>
                <a:latin typeface="楷体_GB2312" panose="02010609030101010101" charset="-122"/>
                <a:ea typeface="楷体_GB2312" panose="02010609030101010101" charset="-122"/>
                <a:cs typeface="+mn-ea"/>
                <a:sym typeface="+mn-ea"/>
              </a:rPr>
              <a:t>(</a:t>
            </a:r>
            <a:r>
              <a:rPr lang="zh-CN" altLang="en-US" sz="3735" b="1" dirty="0">
                <a:solidFill>
                  <a:schemeClr val="tx1"/>
                </a:solidFill>
                <a:latin typeface="楷体_GB2312" panose="02010609030101010101" charset="-122"/>
                <a:ea typeface="楷体_GB2312" panose="02010609030101010101" charset="-122"/>
                <a:cs typeface="+mn-ea"/>
                <a:sym typeface="+mn-ea"/>
              </a:rPr>
              <a:t>晃动</a:t>
            </a:r>
            <a:r>
              <a:rPr lang="zh-CN" altLang="en-US" sz="3735" b="1" dirty="0" smtClean="0">
                <a:solidFill>
                  <a:schemeClr val="tx1"/>
                </a:solidFill>
                <a:latin typeface="楷体_GB2312" panose="02010609030101010101" charset="-122"/>
                <a:ea typeface="楷体_GB2312" panose="02010609030101010101" charset="-122"/>
                <a:cs typeface="+mn-ea"/>
                <a:sym typeface="+mn-ea"/>
              </a:rPr>
              <a:t>）</a:t>
            </a:r>
            <a:endParaRPr lang="en-US" altLang="zh-CN" sz="3735" b="1" dirty="0">
              <a:solidFill>
                <a:schemeClr val="tx1"/>
              </a:solidFill>
              <a:latin typeface="楷体_GB2312" panose="02010609030101010101" charset="-122"/>
              <a:ea typeface="楷体_GB2312" panose="02010609030101010101" charset="-122"/>
              <a:cs typeface="+mn-ea"/>
              <a:sym typeface="+mn-ea"/>
            </a:endParaRPr>
          </a:p>
        </p:txBody>
      </p:sp>
      <p:sp>
        <p:nvSpPr>
          <p:cNvPr id="8" name="文本框 7"/>
          <p:cNvSpPr txBox="1"/>
          <p:nvPr/>
        </p:nvSpPr>
        <p:spPr>
          <a:xfrm>
            <a:off x="3286116" y="4859452"/>
            <a:ext cx="887095" cy="583565"/>
          </a:xfrm>
          <a:prstGeom prst="rect">
            <a:avLst/>
          </a:prstGeom>
          <a:noFill/>
          <a:ln w="9525">
            <a:noFill/>
          </a:ln>
        </p:spPr>
        <p:txBody>
          <a:bodyPr wrap="square">
            <a:spAutoFit/>
          </a:bodyPr>
          <a:lstStyle/>
          <a:p>
            <a:pPr eaLnBrk="1" hangingPunct="1"/>
            <a:r>
              <a:rPr lang="en-US" altLang="zh-CN" sz="3200" b="1" dirty="0" err="1" smtClean="0">
                <a:solidFill>
                  <a:srgbClr val="FF0000"/>
                </a:solidFill>
                <a:latin typeface="+mn-ea"/>
                <a:ea typeface="+mn-ea"/>
                <a:cs typeface="+mn-ea"/>
                <a:sym typeface="+mn-ea"/>
              </a:rPr>
              <a:t>jué</a:t>
            </a:r>
            <a:endParaRPr lang="en-US" altLang="en-US" sz="3200" b="1" dirty="0">
              <a:solidFill>
                <a:srgbClr val="FF0000"/>
              </a:solidFill>
              <a:latin typeface="+mn-ea"/>
              <a:ea typeface="+mn-ea"/>
              <a:cs typeface="+mn-ea"/>
              <a:sym typeface="+mn-ea"/>
            </a:endParaRPr>
          </a:p>
        </p:txBody>
      </p:sp>
      <p:sp>
        <p:nvSpPr>
          <p:cNvPr id="9" name="文本框 8"/>
          <p:cNvSpPr txBox="1"/>
          <p:nvPr/>
        </p:nvSpPr>
        <p:spPr>
          <a:xfrm>
            <a:off x="6929454" y="4097446"/>
            <a:ext cx="887095" cy="1077218"/>
          </a:xfrm>
          <a:prstGeom prst="rect">
            <a:avLst/>
          </a:prstGeom>
          <a:noFill/>
          <a:ln w="9525">
            <a:noFill/>
          </a:ln>
        </p:spPr>
        <p:txBody>
          <a:bodyPr wrap="square">
            <a:spAutoFit/>
          </a:bodyPr>
          <a:lstStyle/>
          <a:p>
            <a:pPr eaLnBrk="1" hangingPunct="1"/>
            <a:r>
              <a:rPr lang="en-US" sz="3200" b="1" dirty="0" err="1" smtClean="0">
                <a:solidFill>
                  <a:srgbClr val="FF0000"/>
                </a:solidFill>
                <a:latin typeface="+mn-ea"/>
                <a:ea typeface="+mn-ea"/>
                <a:cs typeface="+mn-ea"/>
                <a:sym typeface="+mn-ea"/>
              </a:rPr>
              <a:t>ji</a:t>
            </a:r>
            <a:r>
              <a:rPr lang="en-US" altLang="zh-CN" sz="3200" b="1" dirty="0" err="1" smtClean="0">
                <a:solidFill>
                  <a:srgbClr val="FF0000"/>
                </a:solidFill>
                <a:latin typeface="+mn-ea"/>
                <a:ea typeface="+mn-ea"/>
                <a:cs typeface="+mn-ea"/>
                <a:sym typeface="+mn-ea"/>
              </a:rPr>
              <a:t>à</a:t>
            </a:r>
            <a:r>
              <a:rPr lang="en-US" sz="3200" b="1" dirty="0" err="1" smtClean="0">
                <a:solidFill>
                  <a:srgbClr val="FF0000"/>
                </a:solidFill>
                <a:latin typeface="+mn-ea"/>
                <a:ea typeface="+mn-ea"/>
                <a:cs typeface="+mn-ea"/>
                <a:sym typeface="+mn-ea"/>
              </a:rPr>
              <a:t>o</a:t>
            </a:r>
            <a:endParaRPr lang="en-US" altLang="en-US" sz="3200" b="1" dirty="0">
              <a:solidFill>
                <a:srgbClr val="FF0000"/>
              </a:solidFill>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1149693"/>
            <a:ext cx="184731" cy="461665"/>
          </a:xfrm>
          <a:prstGeom prst="rect">
            <a:avLst/>
          </a:prstGeom>
          <a:noFill/>
        </p:spPr>
        <p:txBody>
          <a:bodyPr wrap="none" rtlCol="0">
            <a:spAutoFit/>
          </a:bodyPr>
          <a:lstStyle/>
          <a:p>
            <a:endParaRPr lang="zh-CN" altLang="en-US" sz="2400"/>
          </a:p>
        </p:txBody>
      </p:sp>
      <p:sp>
        <p:nvSpPr>
          <p:cNvPr id="225" name="矩形 71"/>
          <p:cNvSpPr>
            <a:spLocks noChangeArrowheads="1"/>
          </p:cNvSpPr>
          <p:nvPr/>
        </p:nvSpPr>
        <p:spPr bwMode="auto">
          <a:xfrm>
            <a:off x="463974" y="3172516"/>
            <a:ext cx="2265362" cy="3202415"/>
          </a:xfrm>
          <a:prstGeom prst="rect">
            <a:avLst/>
          </a:prstGeom>
          <a:noFill/>
          <a:ln w="9525">
            <a:noFill/>
            <a:miter lim="800000"/>
          </a:ln>
        </p:spPr>
        <p:txBody>
          <a:bodyPr wrap="square">
            <a:spAutoFit/>
          </a:bodyPr>
          <a:lstStyle/>
          <a:p>
            <a:pPr algn="ctr" eaLnBrk="1" hangingPunct="1">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rPr>
              <a:t>元</a:t>
            </a:r>
            <a:endParaRPr lang="en-US" altLang="zh-CN" sz="3200"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rPr>
              <a:t>九州</a:t>
            </a:r>
            <a:endParaRPr lang="en-US" altLang="zh-CN" sz="3200"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rPr>
              <a:t>生气</a:t>
            </a:r>
            <a:endParaRPr lang="en-US" altLang="zh-CN" sz="3200"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rPr>
              <a:t>恃 </a:t>
            </a:r>
            <a:endParaRPr lang="en-US" altLang="zh-CN" sz="3200"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rPr>
              <a:t>齐喑</a:t>
            </a:r>
            <a:endParaRPr lang="en-US" altLang="zh-CN" sz="3200" b="1" dirty="0">
              <a:solidFill>
                <a:srgbClr val="FF0000"/>
              </a:solidFill>
              <a:latin typeface="楷体" panose="02010609060101010101" pitchFamily="49" charset="-122"/>
              <a:ea typeface="楷体" panose="02010609060101010101" pitchFamily="49" charset="-122"/>
            </a:endParaRPr>
          </a:p>
        </p:txBody>
      </p:sp>
      <p:sp>
        <p:nvSpPr>
          <p:cNvPr id="226" name="矩形 2"/>
          <p:cNvSpPr>
            <a:spLocks noChangeArrowheads="1"/>
          </p:cNvSpPr>
          <p:nvPr/>
        </p:nvSpPr>
        <p:spPr bwMode="auto">
          <a:xfrm>
            <a:off x="821314" y="1698820"/>
            <a:ext cx="2177199" cy="748666"/>
          </a:xfrm>
          <a:prstGeom prst="rect">
            <a:avLst/>
          </a:prstGeom>
          <a:noFill/>
          <a:ln w="9525">
            <a:noFill/>
            <a:miter lim="800000"/>
          </a:ln>
        </p:spPr>
        <p:txBody>
          <a:bodyPr wrap="none">
            <a:spAutoFit/>
          </a:bodyPr>
          <a:lstStyle/>
          <a:p>
            <a:pPr algn="ctr"/>
            <a:r>
              <a:rPr lang="zh-CN" altLang="en-US" sz="3735" b="1" dirty="0">
                <a:solidFill>
                  <a:srgbClr val="00B0F0"/>
                </a:solidFill>
                <a:latin typeface="黑体" panose="02010609060101010101" pitchFamily="2" charset="-122"/>
                <a:ea typeface="黑体" panose="02010609060101010101" pitchFamily="2" charset="-122"/>
              </a:rPr>
              <a:t>连一连</a:t>
            </a:r>
            <a:r>
              <a:rPr lang="zh-CN" altLang="en-US" sz="4265" b="1" dirty="0">
                <a:solidFill>
                  <a:srgbClr val="00B0F0"/>
                </a:solidFill>
                <a:latin typeface="黑体" panose="02010609060101010101" pitchFamily="2" charset="-122"/>
                <a:ea typeface="黑体" panose="02010609060101010101" pitchFamily="2" charset="-122"/>
              </a:rPr>
              <a:t>。</a:t>
            </a:r>
            <a:endParaRPr lang="zh-CN" altLang="en-US" sz="4265" b="1" dirty="0">
              <a:solidFill>
                <a:srgbClr val="00B0F0"/>
              </a:solidFill>
              <a:latin typeface="黑体" panose="02010609060101010101" pitchFamily="2" charset="-122"/>
              <a:ea typeface="黑体" panose="02010609060101010101" pitchFamily="2" charset="-122"/>
            </a:endParaRPr>
          </a:p>
        </p:txBody>
      </p:sp>
      <p:sp>
        <p:nvSpPr>
          <p:cNvPr id="227" name="矩形 226"/>
          <p:cNvSpPr>
            <a:spLocks noChangeArrowheads="1"/>
          </p:cNvSpPr>
          <p:nvPr/>
        </p:nvSpPr>
        <p:spPr bwMode="auto">
          <a:xfrm>
            <a:off x="3997803" y="2678210"/>
            <a:ext cx="4000528" cy="358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3200" b="1" dirty="0" smtClean="0">
                <a:latin typeface="+mn-ea"/>
                <a:ea typeface="+mn-ea"/>
              </a:rPr>
              <a:t>普通，一般。</a:t>
            </a:r>
            <a:endParaRPr lang="en-US" altLang="zh-CN" sz="3200" b="1" dirty="0">
              <a:latin typeface="+mn-ea"/>
              <a:ea typeface="+mn-ea"/>
            </a:endParaRPr>
          </a:p>
          <a:p>
            <a:pPr>
              <a:lnSpc>
                <a:spcPct val="120000"/>
              </a:lnSpc>
              <a:defRPr/>
            </a:pPr>
            <a:r>
              <a:rPr lang="zh-CN" altLang="en-US" sz="3200" b="1" dirty="0" smtClean="0">
                <a:latin typeface="+mn-ea"/>
                <a:ea typeface="+mn-ea"/>
              </a:rPr>
              <a:t>依靠。</a:t>
            </a:r>
            <a:endParaRPr lang="en-US" altLang="zh-CN" sz="3200" b="1" dirty="0">
              <a:latin typeface="+mn-ea"/>
              <a:ea typeface="+mn-ea"/>
            </a:endParaRPr>
          </a:p>
          <a:p>
            <a:pPr>
              <a:lnSpc>
                <a:spcPct val="120000"/>
              </a:lnSpc>
              <a:defRPr/>
            </a:pPr>
            <a:r>
              <a:rPr lang="zh-CN" altLang="en-US" sz="3200" b="1" dirty="0" smtClean="0">
                <a:latin typeface="+mn-ea"/>
                <a:ea typeface="+mn-ea"/>
              </a:rPr>
              <a:t>指“原”，本来。</a:t>
            </a:r>
            <a:endParaRPr lang="zh-CN" altLang="en-US" sz="3200" b="1" dirty="0" smtClean="0">
              <a:latin typeface="+mn-ea"/>
              <a:ea typeface="+mn-ea"/>
            </a:endParaRPr>
          </a:p>
          <a:p>
            <a:pPr>
              <a:lnSpc>
                <a:spcPct val="120000"/>
              </a:lnSpc>
              <a:defRPr/>
            </a:pPr>
            <a:r>
              <a:rPr lang="zh-CN" altLang="en-US" sz="3200" b="1" dirty="0" smtClean="0">
                <a:latin typeface="+mn-ea"/>
                <a:ea typeface="+mn-ea"/>
              </a:rPr>
              <a:t>比喻人们不敢发表意见。</a:t>
            </a:r>
            <a:endParaRPr lang="en-US" altLang="zh-CN" sz="3200" b="1" dirty="0">
              <a:latin typeface="+mn-ea"/>
              <a:ea typeface="+mn-ea"/>
            </a:endParaRPr>
          </a:p>
          <a:p>
            <a:pPr>
              <a:lnSpc>
                <a:spcPct val="120000"/>
              </a:lnSpc>
              <a:defRPr/>
            </a:pPr>
            <a:r>
              <a:rPr lang="zh-CN" altLang="en-US" sz="3200" b="1" dirty="0" smtClean="0">
                <a:latin typeface="+mn-ea"/>
                <a:ea typeface="+mn-ea"/>
              </a:rPr>
              <a:t>代指中国。</a:t>
            </a:r>
            <a:endParaRPr lang="en-US" altLang="zh-CN" sz="3200" b="1" dirty="0">
              <a:latin typeface="+mn-ea"/>
              <a:ea typeface="+mn-ea"/>
            </a:endParaRPr>
          </a:p>
        </p:txBody>
      </p:sp>
      <p:cxnSp>
        <p:nvCxnSpPr>
          <p:cNvPr id="228" name="直接连接符 227"/>
          <p:cNvCxnSpPr>
            <a:endCxn id="227" idx="1"/>
          </p:cNvCxnSpPr>
          <p:nvPr/>
        </p:nvCxnSpPr>
        <p:spPr>
          <a:xfrm flipV="1">
            <a:off x="3613926" y="4472131"/>
            <a:ext cx="383877" cy="86952"/>
          </a:xfrm>
          <a:prstGeom prst="line">
            <a:avLst/>
          </a:prstGeom>
        </p:spPr>
        <p:style>
          <a:lnRef idx="2">
            <a:schemeClr val="accent6"/>
          </a:lnRef>
          <a:fillRef idx="0">
            <a:schemeClr val="accent6"/>
          </a:fillRef>
          <a:effectRef idx="1">
            <a:schemeClr val="accent6"/>
          </a:effectRef>
          <a:fontRef idx="minor">
            <a:schemeClr val="tx1"/>
          </a:fontRef>
        </p:style>
      </p:cxnSp>
      <p:cxnSp>
        <p:nvCxnSpPr>
          <p:cNvPr id="229" name="直接连接符 228"/>
          <p:cNvCxnSpPr/>
          <p:nvPr/>
        </p:nvCxnSpPr>
        <p:spPr>
          <a:xfrm>
            <a:off x="2140383" y="3821218"/>
            <a:ext cx="1928826" cy="1905013"/>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直接连接符 229"/>
          <p:cNvCxnSpPr/>
          <p:nvPr/>
        </p:nvCxnSpPr>
        <p:spPr>
          <a:xfrm flipV="1">
            <a:off x="2140383" y="2963961"/>
            <a:ext cx="1928826" cy="1619264"/>
          </a:xfrm>
          <a:prstGeom prst="line">
            <a:avLst/>
          </a:prstGeom>
        </p:spPr>
        <p:style>
          <a:lnRef idx="2">
            <a:schemeClr val="accent6"/>
          </a:lnRef>
          <a:fillRef idx="0">
            <a:schemeClr val="accent6"/>
          </a:fillRef>
          <a:effectRef idx="1">
            <a:schemeClr val="accent6"/>
          </a:effectRef>
          <a:fontRef idx="minor">
            <a:schemeClr val="tx1"/>
          </a:fontRef>
        </p:style>
      </p:cxnSp>
      <p:cxnSp>
        <p:nvCxnSpPr>
          <p:cNvPr id="231" name="直接连接符 230"/>
          <p:cNvCxnSpPr/>
          <p:nvPr/>
        </p:nvCxnSpPr>
        <p:spPr>
          <a:xfrm flipV="1">
            <a:off x="2140383" y="3725967"/>
            <a:ext cx="1928826" cy="1604955"/>
          </a:xfrm>
          <a:prstGeom prst="line">
            <a:avLst/>
          </a:prstGeom>
        </p:spPr>
        <p:style>
          <a:lnRef idx="2">
            <a:schemeClr val="accent6"/>
          </a:lnRef>
          <a:fillRef idx="0">
            <a:schemeClr val="accent6"/>
          </a:fillRef>
          <a:effectRef idx="1">
            <a:schemeClr val="accent6"/>
          </a:effectRef>
          <a:fontRef idx="minor">
            <a:schemeClr val="tx1"/>
          </a:fontRef>
        </p:style>
      </p:cxnSp>
      <p:sp>
        <p:nvSpPr>
          <p:cNvPr id="3" name="文本框 2"/>
          <p:cNvSpPr txBox="1"/>
          <p:nvPr/>
        </p:nvSpPr>
        <p:spPr>
          <a:xfrm>
            <a:off x="356235" y="663576"/>
            <a:ext cx="2659702"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词语解释</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cxnSp>
        <p:nvCxnSpPr>
          <p:cNvPr id="17" name="直接连接符 16"/>
          <p:cNvCxnSpPr/>
          <p:nvPr/>
        </p:nvCxnSpPr>
        <p:spPr>
          <a:xfrm flipV="1">
            <a:off x="2211821" y="5059477"/>
            <a:ext cx="1857388" cy="842949"/>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wipe(left)">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wipe(left)">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wipe(left)">
                                      <p:cBhvr>
                                        <p:cTn id="22" dur="500"/>
                                        <p:tgtEl>
                                          <p:spTgt spid="2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10" y="1238236"/>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近义词</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3" name="文本框 2"/>
          <p:cNvSpPr txBox="1"/>
          <p:nvPr/>
        </p:nvSpPr>
        <p:spPr>
          <a:xfrm>
            <a:off x="714348" y="3238500"/>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反义词</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20" name="TextBox 19"/>
          <p:cNvSpPr txBox="1"/>
          <p:nvPr/>
        </p:nvSpPr>
        <p:spPr>
          <a:xfrm>
            <a:off x="2643175" y="1333486"/>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九州</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1" name="TextBox 20"/>
          <p:cNvSpPr txBox="1"/>
          <p:nvPr/>
        </p:nvSpPr>
        <p:spPr>
          <a:xfrm>
            <a:off x="4143373" y="133348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华夏</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2" name="TextBox 21"/>
          <p:cNvSpPr txBox="1"/>
          <p:nvPr/>
        </p:nvSpPr>
        <p:spPr>
          <a:xfrm>
            <a:off x="5643571" y="1333486"/>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生气</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3" name="TextBox 22"/>
          <p:cNvSpPr txBox="1"/>
          <p:nvPr/>
        </p:nvSpPr>
        <p:spPr>
          <a:xfrm>
            <a:off x="7143769" y="133348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生机</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4" name="TextBox 23"/>
          <p:cNvSpPr txBox="1"/>
          <p:nvPr/>
        </p:nvSpPr>
        <p:spPr>
          <a:xfrm>
            <a:off x="2662225" y="2389604"/>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恃</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5" name="TextBox 24"/>
          <p:cNvSpPr txBox="1"/>
          <p:nvPr/>
        </p:nvSpPr>
        <p:spPr>
          <a:xfrm>
            <a:off x="3643306" y="2407084"/>
            <a:ext cx="500066"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靠</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6" name="TextBox 25"/>
          <p:cNvSpPr txBox="1"/>
          <p:nvPr/>
        </p:nvSpPr>
        <p:spPr>
          <a:xfrm>
            <a:off x="4429125" y="2381244"/>
            <a:ext cx="2447942"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万马齐喑</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7" name="TextBox 26"/>
          <p:cNvSpPr txBox="1"/>
          <p:nvPr/>
        </p:nvSpPr>
        <p:spPr>
          <a:xfrm>
            <a:off x="6715141" y="2407084"/>
            <a:ext cx="2000264"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沉默不言</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8" name="TextBox 27"/>
          <p:cNvSpPr txBox="1"/>
          <p:nvPr/>
        </p:nvSpPr>
        <p:spPr>
          <a:xfrm>
            <a:off x="2624125" y="3925774"/>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生气</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9" name="TextBox 28"/>
          <p:cNvSpPr txBox="1"/>
          <p:nvPr/>
        </p:nvSpPr>
        <p:spPr>
          <a:xfrm>
            <a:off x="4124323" y="3925774"/>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死气</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0" name="TextBox 29"/>
          <p:cNvSpPr txBox="1"/>
          <p:nvPr/>
        </p:nvSpPr>
        <p:spPr>
          <a:xfrm>
            <a:off x="5643571" y="3931094"/>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抖擞</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9" name="TextBox 38"/>
          <p:cNvSpPr txBox="1"/>
          <p:nvPr/>
        </p:nvSpPr>
        <p:spPr>
          <a:xfrm>
            <a:off x="7124719" y="3925774"/>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颓唐</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0" name="TextBox 39"/>
          <p:cNvSpPr txBox="1"/>
          <p:nvPr/>
        </p:nvSpPr>
        <p:spPr>
          <a:xfrm>
            <a:off x="2643175" y="4883601"/>
            <a:ext cx="285752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万马齐喑</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9" name="TextBox 48"/>
          <p:cNvSpPr txBox="1"/>
          <p:nvPr/>
        </p:nvSpPr>
        <p:spPr>
          <a:xfrm>
            <a:off x="5000629" y="4883601"/>
            <a:ext cx="2000264"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百家争鸣</a:t>
            </a:r>
            <a:endParaRPr lang="zh-CN" altLang="en-US" sz="28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9" grpId="0"/>
      <p:bldP spid="40"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4149" y="650452"/>
            <a:ext cx="2933816" cy="748666"/>
          </a:xfrm>
          <a:prstGeom prst="rect">
            <a:avLst/>
          </a:prstGeom>
          <a:noFill/>
          <a:ln>
            <a:noFill/>
          </a:ln>
        </p:spPr>
        <p:txBody>
          <a:bodyPr wrap="none" rtlCol="0" anchor="t">
            <a:spAutoFit/>
          </a:bodyPr>
          <a:lstStyle/>
          <a:p>
            <a:pPr algn="ctr"/>
            <a:r>
              <a:rPr lang="zh-CN" altLang="en-US" sz="4265" b="1" u="dbl" dirty="0" smtClean="0">
                <a:solidFill>
                  <a:srgbClr val="92D050"/>
                </a:solidFill>
                <a:latin typeface="黑体" panose="02010609060101010101" pitchFamily="2" charset="-122"/>
                <a:ea typeface="黑体" panose="02010609060101010101" pitchFamily="2" charset="-122"/>
                <a:sym typeface="+mn-ea"/>
              </a:rPr>
              <a:t>近义词辨析</a:t>
            </a:r>
            <a:endParaRPr lang="zh-CN" altLang="en-US" sz="4265" b="1" u="dbl" dirty="0" smtClean="0">
              <a:solidFill>
                <a:srgbClr val="92D050"/>
              </a:solidFill>
              <a:latin typeface="黑体" panose="02010609060101010101" pitchFamily="2" charset="-122"/>
              <a:ea typeface="黑体" panose="02010609060101010101" pitchFamily="2" charset="-122"/>
              <a:sym typeface="+mn-ea"/>
            </a:endParaRPr>
          </a:p>
        </p:txBody>
      </p:sp>
      <p:graphicFrame>
        <p:nvGraphicFramePr>
          <p:cNvPr id="5" name="表格 4"/>
          <p:cNvGraphicFramePr/>
          <p:nvPr/>
        </p:nvGraphicFramePr>
        <p:xfrm>
          <a:off x="714349" y="1334331"/>
          <a:ext cx="7645242" cy="3467100"/>
        </p:xfrm>
        <a:graphic>
          <a:graphicData uri="http://schemas.openxmlformats.org/drawingml/2006/table">
            <a:tbl>
              <a:tblPr firstRow="1" bandRow="1">
                <a:tableStyleId>{5C22544A-7EE6-4342-B048-85BDC9FD1C3A}</a:tableStyleId>
              </a:tblPr>
              <a:tblGrid>
                <a:gridCol w="1276350"/>
                <a:gridCol w="2034064"/>
                <a:gridCol w="4334828"/>
              </a:tblGrid>
              <a:tr h="579120">
                <a:tc>
                  <a:txBody>
                    <a:bodyPr/>
                    <a:lstStyle/>
                    <a:p>
                      <a:pPr>
                        <a:buNone/>
                      </a:pPr>
                      <a:endParaRPr lang="zh-CN" altLang="en-US" sz="2400" dirty="0">
                        <a:latin typeface="+mn-ea"/>
                      </a:endParaRPr>
                    </a:p>
                  </a:txBody>
                  <a:tcPr>
                    <a:solidFill>
                      <a:srgbClr val="FFAF01"/>
                    </a:solidFill>
                  </a:tcPr>
                </a:tc>
                <a:tc>
                  <a:txBody>
                    <a:bodyPr/>
                    <a:lstStyle/>
                    <a:p>
                      <a:pPr>
                        <a:buNone/>
                      </a:pPr>
                      <a:r>
                        <a:rPr lang="zh-CN" altLang="en-US" sz="2400">
                          <a:latin typeface="+mn-ea"/>
                        </a:rPr>
                        <a:t>相同点</a:t>
                      </a:r>
                      <a:endParaRPr lang="zh-CN" altLang="en-US" sz="2400">
                        <a:latin typeface="+mn-ea"/>
                      </a:endParaRPr>
                    </a:p>
                  </a:txBody>
                  <a:tcPr>
                    <a:solidFill>
                      <a:srgbClr val="FFAF01"/>
                    </a:solidFill>
                  </a:tcPr>
                </a:tc>
                <a:tc>
                  <a:txBody>
                    <a:bodyPr/>
                    <a:lstStyle/>
                    <a:p>
                      <a:pPr>
                        <a:buNone/>
                      </a:pPr>
                      <a:r>
                        <a:rPr lang="zh-CN" altLang="en-US" sz="2400" dirty="0">
                          <a:latin typeface="+mn-ea"/>
                        </a:rPr>
                        <a:t>不同点</a:t>
                      </a:r>
                      <a:endParaRPr lang="zh-CN" altLang="en-US" sz="2400" dirty="0">
                        <a:latin typeface="+mn-ea"/>
                      </a:endParaRPr>
                    </a:p>
                  </a:txBody>
                  <a:tcPr>
                    <a:solidFill>
                      <a:srgbClr val="FFAF01"/>
                    </a:solidFill>
                  </a:tcPr>
                </a:tc>
              </a:tr>
              <a:tr h="1465580">
                <a:tc>
                  <a:txBody>
                    <a:bodyPr/>
                    <a:lstStyle/>
                    <a:p>
                      <a:pPr>
                        <a:buNone/>
                      </a:pPr>
                      <a:endParaRPr lang="zh-CN" altLang="en-US" sz="2665" b="1" dirty="0">
                        <a:latin typeface="楷体_GB2312" panose="02010609030101010101" charset="-122"/>
                        <a:ea typeface="楷体_GB2312" panose="02010609030101010101" charset="-122"/>
                      </a:endParaRPr>
                    </a:p>
                    <a:p>
                      <a:pPr>
                        <a:buNone/>
                      </a:pPr>
                      <a:r>
                        <a:rPr lang="zh-CN" altLang="en-US" sz="2665" b="1" dirty="0" smtClean="0">
                          <a:latin typeface="楷体_GB2312" panose="02010609030101010101" charset="-122"/>
                          <a:ea typeface="楷体_GB2312" panose="02010609030101010101" charset="-122"/>
                        </a:rPr>
                        <a:t>生气</a:t>
                      </a:r>
                      <a:endParaRPr lang="zh-CN" altLang="en-US" sz="2665" b="1" dirty="0">
                        <a:latin typeface="楷体_GB2312" panose="02010609030101010101" charset="-122"/>
                        <a:ea typeface="楷体_GB2312" panose="02010609030101010101" charset="-122"/>
                      </a:endParaRPr>
                    </a:p>
                  </a:txBody>
                  <a:tcPr>
                    <a:solidFill>
                      <a:srgbClr val="FFE09D"/>
                    </a:solidFill>
                  </a:tcPr>
                </a:tc>
                <a:tc rowSpan="3">
                  <a:txBody>
                    <a:bodyPr/>
                    <a:lstStyle/>
                    <a:p>
                      <a:pPr algn="ctr">
                        <a:buNone/>
                      </a:pPr>
                      <a:endParaRPr lang="zh-CN" altLang="en-US" sz="2665" b="1" dirty="0">
                        <a:latin typeface="楷体_GB2312" panose="02010609030101010101" charset="-122"/>
                        <a:ea typeface="楷体_GB2312" panose="02010609030101010101" charset="-122"/>
                        <a:sym typeface="+mn-ea"/>
                      </a:endParaRPr>
                    </a:p>
                    <a:p>
                      <a:pPr algn="ctr">
                        <a:buNone/>
                      </a:pPr>
                      <a:endParaRPr lang="zh-CN" altLang="en-US" sz="2665" b="1" dirty="0">
                        <a:latin typeface="楷体_GB2312" panose="02010609030101010101" charset="-122"/>
                        <a:ea typeface="楷体_GB2312" panose="02010609030101010101" charset="-122"/>
                        <a:sym typeface="+mn-ea"/>
                      </a:endParaRPr>
                    </a:p>
                    <a:p>
                      <a:pPr algn="l">
                        <a:buNone/>
                      </a:pPr>
                      <a:endParaRPr lang="en-US" altLang="zh-CN" sz="2665" b="1" dirty="0" smtClean="0">
                        <a:latin typeface="楷体_GB2312" panose="02010609030101010101" charset="-122"/>
                        <a:ea typeface="楷体_GB2312" panose="02010609030101010101" charset="-122"/>
                        <a:sym typeface="+mn-ea"/>
                      </a:endParaRPr>
                    </a:p>
                    <a:p>
                      <a:pPr algn="l">
                        <a:buNone/>
                      </a:pPr>
                      <a:r>
                        <a:rPr lang="zh-CN" altLang="en-US" sz="2665" b="1" dirty="0" smtClean="0">
                          <a:latin typeface="楷体_GB2312" panose="02010609030101010101" charset="-122"/>
                          <a:ea typeface="楷体_GB2312" panose="02010609030101010101" charset="-122"/>
                          <a:sym typeface="+mn-ea"/>
                        </a:rPr>
                        <a:t>指有活力，有生命力。</a:t>
                      </a:r>
                      <a:endParaRPr lang="zh-CN" altLang="en-US" sz="2665" b="1" dirty="0">
                        <a:latin typeface="楷体_GB2312" panose="02010609030101010101" charset="-122"/>
                        <a:ea typeface="楷体_GB2312" panose="02010609030101010101" charset="-122"/>
                        <a:sym typeface="+mn-ea"/>
                      </a:endParaRPr>
                    </a:p>
                  </a:txBody>
                  <a:tcPr>
                    <a:solidFill>
                      <a:srgbClr val="FFE09D"/>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生气</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活力</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生命力。</a:t>
                      </a:r>
                      <a:endParaRPr lang="zh-CN" altLang="en-US" sz="2665" b="1" dirty="0">
                        <a:solidFill>
                          <a:srgbClr val="FF0000"/>
                        </a:solidFill>
                        <a:latin typeface="楷体_GB2312" panose="02010609030101010101" charset="-122"/>
                        <a:ea typeface="楷体_GB2312" panose="02010609030101010101" charset="-122"/>
                        <a:cs typeface="+mn-ea"/>
                        <a:sym typeface="+mn-ea"/>
                      </a:endParaRPr>
                    </a:p>
                    <a:p>
                      <a:pPr>
                        <a:buNone/>
                      </a:pP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r h="194310">
                <a:tc rowSpan="2">
                  <a:txBody>
                    <a:bodyPr/>
                    <a:lstStyle/>
                    <a:p>
                      <a:pPr>
                        <a:buNone/>
                      </a:pPr>
                      <a:endParaRPr lang="zh-CN" altLang="en-US" sz="2665" b="1" dirty="0">
                        <a:latin typeface="楷体_GB2312" panose="02010609030101010101" charset="-122"/>
                        <a:ea typeface="楷体_GB2312" panose="02010609030101010101" charset="-122"/>
                      </a:endParaRPr>
                    </a:p>
                    <a:p>
                      <a:pPr>
                        <a:buNone/>
                      </a:pPr>
                      <a:r>
                        <a:rPr lang="zh-CN" altLang="en-US" sz="2665" b="1" dirty="0" smtClean="0">
                          <a:latin typeface="楷体_GB2312" panose="02010609030101010101" charset="-122"/>
                          <a:ea typeface="楷体_GB2312" panose="02010609030101010101" charset="-122"/>
                        </a:rPr>
                        <a:t>生机</a:t>
                      </a:r>
                      <a:endParaRPr lang="zh-CN" altLang="en-US" sz="2665" b="1" dirty="0">
                        <a:latin typeface="楷体_GB2312" panose="02010609030101010101" charset="-122"/>
                        <a:ea typeface="楷体_GB2312" panose="02010609030101010101" charset="-122"/>
                      </a:endParaRPr>
                    </a:p>
                  </a:txBody>
                  <a:tcPr>
                    <a:solidFill>
                      <a:srgbClr val="FFE09D"/>
                    </a:solidFill>
                  </a:tcPr>
                </a:tc>
                <a:tc vMerge="1">
                  <a:tcPr/>
                </a:tc>
                <a:tc vMerge="1">
                  <a:tcPr/>
                </a:tc>
              </a:tr>
              <a:tr h="1228090">
                <a:tc vMerge="1">
                  <a:tcPr marT="34290" marB="34290">
                    <a:solidFill>
                      <a:srgbClr val="FFE09D"/>
                    </a:solidFill>
                  </a:tcPr>
                </a:tc>
                <a:tc vMerge="1">
                  <a:tcPr/>
                </a:tc>
                <a:tc>
                  <a:txBody>
                    <a:bodyPr/>
                    <a:lstStyle/>
                    <a:p>
                      <a:pPr>
                        <a:buNone/>
                      </a:pP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生机</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生命的活力。</a:t>
                      </a: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bl>
          </a:graphicData>
        </a:graphic>
      </p:graphicFrame>
      <p:sp>
        <p:nvSpPr>
          <p:cNvPr id="19" name="文本框 18"/>
          <p:cNvSpPr txBox="1"/>
          <p:nvPr/>
        </p:nvSpPr>
        <p:spPr>
          <a:xfrm>
            <a:off x="1684655" y="5548843"/>
            <a:ext cx="184731" cy="646331"/>
          </a:xfrm>
          <a:prstGeom prst="rect">
            <a:avLst/>
          </a:prstGeom>
          <a:noFill/>
          <a:ln w="9525">
            <a:noFill/>
          </a:ln>
        </p:spPr>
        <p:txBody>
          <a:bodyPr wrap="none">
            <a:spAutoFit/>
          </a:bodyPr>
          <a:lstStyle/>
          <a:p>
            <a:pPr eaLnBrk="1" hangingPunct="1"/>
            <a:endParaRPr lang="zh-CN" altLang="en-US" sz="3600" b="1" dirty="0">
              <a:solidFill>
                <a:srgbClr val="FF00FF"/>
              </a:solidFill>
              <a:latin typeface="黑体" panose="02010609060101010101" pitchFamily="2" charset="-122"/>
              <a:ea typeface="黑体" panose="02010609060101010101" pitchFamily="2" charset="-122"/>
            </a:endParaRPr>
          </a:p>
        </p:txBody>
      </p:sp>
      <p:sp>
        <p:nvSpPr>
          <p:cNvPr id="22" name="文本框 21"/>
          <p:cNvSpPr txBox="1"/>
          <p:nvPr/>
        </p:nvSpPr>
        <p:spPr>
          <a:xfrm>
            <a:off x="1124587" y="4889078"/>
            <a:ext cx="7232678" cy="830997"/>
          </a:xfrm>
          <a:prstGeom prst="rect">
            <a:avLst/>
          </a:prstGeom>
          <a:noFill/>
          <a:ln w="9525">
            <a:noFill/>
          </a:ln>
        </p:spPr>
        <p:txBody>
          <a:bodyPr wrap="square">
            <a:spAutoFit/>
          </a:bodyPr>
          <a:lstStyle/>
          <a:p>
            <a:pPr algn="l" eaLnBrk="1" hangingPunct="1"/>
            <a:r>
              <a:rPr lang="en-US" altLang="zh-CN" sz="2400" b="1" dirty="0">
                <a:latin typeface="楷体_GB2312" panose="02010609030101010101" charset="-122"/>
                <a:ea typeface="楷体_GB2312" panose="02010609030101010101" charset="-122"/>
                <a:cs typeface="黑体" panose="02010609060101010101" pitchFamily="2" charset="-122"/>
                <a:sym typeface="+mn-ea"/>
              </a:rPr>
              <a:t>1</a:t>
            </a:r>
            <a:r>
              <a:rPr lang="en-US" altLang="zh-CN" sz="24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2400" b="1" dirty="0" smtClean="0">
                <a:latin typeface="楷体_GB2312" panose="02010609030101010101" charset="-122"/>
                <a:ea typeface="楷体_GB2312" panose="02010609030101010101" charset="-122"/>
                <a:cs typeface="黑体" panose="02010609060101010101" pitchFamily="2" charset="-122"/>
                <a:sym typeface="+mn-ea"/>
              </a:rPr>
              <a:t>孩子们像一棵棵茁壮成长的小树苗充满（     ）。</a:t>
            </a:r>
            <a:endParaRPr lang="zh-CN" altLang="en-US" sz="2400" b="1" dirty="0">
              <a:latin typeface="楷体_GB2312" panose="02010609030101010101" charset="-122"/>
              <a:ea typeface="楷体_GB2312" panose="02010609030101010101" charset="-122"/>
              <a:cs typeface="楷体_GB2312" panose="02010609030101010101" charset="-122"/>
              <a:sym typeface="+mn-ea"/>
            </a:endParaRPr>
          </a:p>
          <a:p>
            <a:r>
              <a:rPr lang="en-US" altLang="zh-CN" sz="2400" b="1" dirty="0">
                <a:latin typeface="楷体_GB2312" panose="02010609030101010101" charset="-122"/>
                <a:ea typeface="楷体_GB2312" panose="02010609030101010101" charset="-122"/>
                <a:cs typeface="黑体" panose="02010609060101010101" pitchFamily="2" charset="-122"/>
                <a:sym typeface="+mn-ea"/>
              </a:rPr>
              <a:t>2</a:t>
            </a:r>
            <a:r>
              <a:rPr lang="en-US" altLang="zh-CN" sz="24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2400" b="1" dirty="0" smtClean="0">
                <a:latin typeface="楷体_GB2312" panose="02010609030101010101" charset="-122"/>
                <a:ea typeface="楷体_GB2312" panose="02010609030101010101" charset="-122"/>
                <a:cs typeface="楷体_GB2312" panose="02010609030101010101" charset="-122"/>
                <a:sym typeface="+mn-ea"/>
              </a:rPr>
              <a:t>春天到了，万物都充满了（     ）。</a:t>
            </a:r>
            <a:endParaRPr lang="zh-CN" altLang="en-US" sz="2400" b="1" dirty="0">
              <a:solidFill>
                <a:srgbClr val="FF00FF"/>
              </a:solidFill>
              <a:latin typeface="楷体_GB2312" panose="02010609030101010101" charset="-122"/>
              <a:ea typeface="楷体_GB2312" panose="02010609030101010101" charset="-122"/>
              <a:cs typeface="楷体_GB2312" panose="02010609030101010101" charset="-122"/>
              <a:sym typeface="+mn-ea"/>
            </a:endParaRPr>
          </a:p>
        </p:txBody>
      </p:sp>
      <p:sp>
        <p:nvSpPr>
          <p:cNvPr id="6" name="文本框 8"/>
          <p:cNvSpPr txBox="1"/>
          <p:nvPr/>
        </p:nvSpPr>
        <p:spPr>
          <a:xfrm>
            <a:off x="6999942" y="4857761"/>
            <a:ext cx="928694" cy="461665"/>
          </a:xfrm>
          <a:prstGeom prst="rect">
            <a:avLst/>
          </a:prstGeom>
          <a:noFill/>
          <a:ln w="9525">
            <a:noFill/>
          </a:ln>
        </p:spPr>
        <p:txBody>
          <a:bodyPr wrap="square">
            <a:spAutoFit/>
          </a:bodyPr>
          <a:lstStyle/>
          <a:p>
            <a:pPr eaLnBrk="1" hangingPunct="1"/>
            <a:r>
              <a:rPr lang="zh-CN" altLang="en-US" sz="2400" b="1" dirty="0" smtClean="0">
                <a:solidFill>
                  <a:srgbClr val="FF0000"/>
                </a:solidFill>
                <a:latin typeface="楷体" panose="02010609060101010101" pitchFamily="49" charset="-122"/>
                <a:ea typeface="楷体" panose="02010609060101010101" pitchFamily="49" charset="-122"/>
                <a:cs typeface="+mn-ea"/>
                <a:sym typeface="+mn-ea"/>
              </a:rPr>
              <a:t>生气</a:t>
            </a:r>
            <a:endParaRPr lang="en-US" altLang="en-US" sz="2400" b="1" dirty="0">
              <a:solidFill>
                <a:srgbClr val="FF0000"/>
              </a:solidFill>
              <a:latin typeface="楷体" panose="02010609060101010101" pitchFamily="49" charset="-122"/>
              <a:ea typeface="楷体" panose="02010609060101010101" pitchFamily="49" charset="-122"/>
              <a:cs typeface="+mn-ea"/>
              <a:sym typeface="+mn-ea"/>
            </a:endParaRPr>
          </a:p>
        </p:txBody>
      </p:sp>
      <p:sp>
        <p:nvSpPr>
          <p:cNvPr id="7" name="文本框 8"/>
          <p:cNvSpPr txBox="1"/>
          <p:nvPr/>
        </p:nvSpPr>
        <p:spPr>
          <a:xfrm>
            <a:off x="5285746" y="5334014"/>
            <a:ext cx="928694" cy="461665"/>
          </a:xfrm>
          <a:prstGeom prst="rect">
            <a:avLst/>
          </a:prstGeom>
          <a:noFill/>
          <a:ln w="9525">
            <a:noFill/>
          </a:ln>
        </p:spPr>
        <p:txBody>
          <a:bodyPr wrap="square">
            <a:spAutoFit/>
          </a:bodyPr>
          <a:lstStyle/>
          <a:p>
            <a:pPr eaLnBrk="1" hangingPunct="1"/>
            <a:r>
              <a:rPr lang="zh-CN" altLang="en-US" sz="2400" b="1" dirty="0" smtClean="0">
                <a:solidFill>
                  <a:srgbClr val="FF0000"/>
                </a:solidFill>
                <a:latin typeface="楷体" panose="02010609060101010101" pitchFamily="49" charset="-122"/>
                <a:ea typeface="楷体" panose="02010609060101010101" pitchFamily="49" charset="-122"/>
                <a:cs typeface="+mn-ea"/>
                <a:sym typeface="+mn-ea"/>
              </a:rPr>
              <a:t>生机</a:t>
            </a:r>
            <a:endParaRPr lang="en-US" altLang="en-US" sz="2400" b="1" dirty="0">
              <a:solidFill>
                <a:srgbClr val="FF0000"/>
              </a:solidFill>
              <a:latin typeface="楷体" panose="02010609060101010101" pitchFamily="49" charset="-122"/>
              <a:ea typeface="楷体" panose="02010609060101010101" pitchFamily="49"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76250" y="661109"/>
            <a:ext cx="2659702" cy="830997"/>
          </a:xfrm>
          <a:prstGeom prst="rect">
            <a:avLst/>
          </a:prstGeom>
          <a:noFill/>
        </p:spPr>
        <p:txBody>
          <a:bodyPr wrap="none" rtlCol="0">
            <a:spAutoFit/>
          </a:bodyPr>
          <a:lstStyle/>
          <a:p>
            <a:pPr algn="l"/>
            <a:r>
              <a:rPr lang="zh-CN" altLang="en-US" sz="4800" b="1" u="dbl" dirty="0" smtClean="0">
                <a:solidFill>
                  <a:srgbClr val="92D050"/>
                </a:solidFill>
                <a:latin typeface="黑体" panose="02010609060101010101" pitchFamily="2" charset="-122"/>
                <a:ea typeface="黑体" panose="02010609060101010101" pitchFamily="2" charset="-122"/>
              </a:rPr>
              <a:t>词语</a:t>
            </a:r>
            <a:r>
              <a:rPr lang="zh-CN" altLang="en-US" sz="4800" b="1" u="dbl" dirty="0" smtClean="0">
                <a:solidFill>
                  <a:srgbClr val="92D050"/>
                </a:solidFill>
                <a:latin typeface="黑体" panose="02010609060101010101" pitchFamily="2" charset="-122"/>
                <a:ea typeface="黑体" panose="02010609060101010101" pitchFamily="2" charset="-122"/>
                <a:sym typeface="+mn-ea"/>
              </a:rPr>
              <a:t>积累</a:t>
            </a:r>
            <a:endParaRPr lang="zh-CN" altLang="en-US" sz="4800" b="1" u="dbl" dirty="0" smtClean="0">
              <a:solidFill>
                <a:srgbClr val="92D050"/>
              </a:solidFill>
              <a:latin typeface="黑体" panose="02010609060101010101" pitchFamily="2" charset="-122"/>
              <a:ea typeface="黑体" panose="02010609060101010101" pitchFamily="2" charset="-122"/>
            </a:endParaRPr>
          </a:p>
        </p:txBody>
      </p:sp>
      <p:sp>
        <p:nvSpPr>
          <p:cNvPr id="128" name="TextBox 127"/>
          <p:cNvSpPr txBox="1"/>
          <p:nvPr/>
        </p:nvSpPr>
        <p:spPr>
          <a:xfrm>
            <a:off x="1500165" y="1619238"/>
            <a:ext cx="6586559" cy="2657138"/>
          </a:xfrm>
          <a:prstGeom prst="rect">
            <a:avLst/>
          </a:prstGeom>
          <a:noFill/>
          <a:ln w="9525">
            <a:noFill/>
          </a:ln>
        </p:spPr>
        <p:txBody>
          <a:bodyPr wrap="square" rtlCol="0">
            <a:spAutoFit/>
          </a:bodyPr>
          <a:lstStyle/>
          <a:p>
            <a:pPr eaLnBrk="1" hangingPunct="1">
              <a:lnSpc>
                <a:spcPts val="5000"/>
              </a:lnSpc>
            </a:pPr>
            <a:r>
              <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描写</a:t>
            </a:r>
            <a:r>
              <a:rPr lang="zh-CN" altLang="en-US" sz="32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爱国</a:t>
            </a:r>
            <a:r>
              <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的词语：</a:t>
            </a:r>
            <a:endParaRPr lang="en-US" altLang="zh-CN" sz="3200" b="1" dirty="0" smtClean="0">
              <a:solidFill>
                <a:srgbClr val="00B0F0"/>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endParaRPr lang="en-US" altLang="zh-CN" sz="32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32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忧国忧民  忠君报国  精忠报国</a:t>
            </a:r>
            <a:endParaRPr lang="en-US" altLang="zh-CN" sz="32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32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殉节报国  赤胆忠心  爱国如家 </a:t>
            </a:r>
            <a:endParaRPr lang="en-US" altLang="zh-CN" sz="32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500034" y="1429582"/>
            <a:ext cx="8081991" cy="667106"/>
          </a:xfrm>
          <a:prstGeom prst="rect">
            <a:avLst/>
          </a:prstGeom>
          <a:noFill/>
        </p:spPr>
        <p:txBody>
          <a:bodyPr wrap="square" lIns="91440" tIns="45720" rIns="91440" bIns="45720">
            <a:spAutoFit/>
          </a:bodyPr>
          <a:lstStyle/>
          <a:p>
            <a:pPr marR="0" defTabSz="914400" eaLnBrk="1" hangingPunct="1">
              <a:spcBef>
                <a:spcPts val="1800"/>
              </a:spcBef>
              <a:buClrTx/>
              <a:buSzTx/>
              <a:buFont typeface="Wingdings" panose="05000000000000000000" pitchFamily="2" charset="2"/>
              <a:defRPr/>
            </a:pPr>
            <a:r>
              <a:rPr kumimoji="0" lang="en-US" altLang="zh-CN" sz="3735" b="1" kern="1200" cap="none" spc="0" normalizeH="0" baseline="0" noProof="0" dirty="0">
                <a:latin typeface="黑体" panose="02010609060101010101" pitchFamily="2" charset="-122"/>
                <a:ea typeface="黑体" panose="02010609060101010101" pitchFamily="2" charset="-122"/>
                <a:cs typeface="+mn-ea"/>
              </a:rPr>
              <a:t>1</a:t>
            </a:r>
            <a:r>
              <a:rPr kumimoji="0" lang="en-US" altLang="zh-CN" sz="3735" b="1" kern="1200" cap="none" spc="0" normalizeH="0" baseline="0" noProof="0" dirty="0" smtClean="0">
                <a:latin typeface="黑体" panose="02010609060101010101" pitchFamily="2" charset="-122"/>
                <a:ea typeface="黑体" panose="02010609060101010101" pitchFamily="2" charset="-122"/>
                <a:cs typeface="+mn-ea"/>
              </a:rPr>
              <a:t>.</a:t>
            </a:r>
            <a:r>
              <a:rPr kumimoji="0" lang="zh-CN" altLang="en-US" sz="3735" b="1" kern="1200" cap="none" spc="0" normalizeH="0" baseline="0" noProof="0" dirty="0" smtClean="0">
                <a:latin typeface="黑体" panose="02010609060101010101" pitchFamily="2" charset="-122"/>
                <a:ea typeface="黑体" panose="02010609060101010101" pitchFamily="2" charset="-122"/>
                <a:cs typeface="+mn-ea"/>
              </a:rPr>
              <a:t>这三首古诗都是关于什么内容的？</a:t>
            </a:r>
            <a:endParaRPr kumimoji="0" lang="zh-CN" altLang="en-US" sz="3735" b="1" kern="1200" cap="none" spc="0" normalizeH="0" baseline="0" noProof="0" dirty="0">
              <a:latin typeface="黑体" panose="02010609060101010101" pitchFamily="2" charset="-122"/>
              <a:ea typeface="黑体" panose="02010609060101010101" pitchFamily="2" charset="-122"/>
              <a:cs typeface="+mn-ea"/>
            </a:endParaRPr>
          </a:p>
        </p:txBody>
      </p:sp>
      <p:sp>
        <p:nvSpPr>
          <p:cNvPr id="10254" name="TextBox 13"/>
          <p:cNvSpPr txBox="1"/>
          <p:nvPr/>
        </p:nvSpPr>
        <p:spPr>
          <a:xfrm>
            <a:off x="1571604" y="2477340"/>
            <a:ext cx="5191145" cy="66710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3735" b="1" dirty="0" smtClean="0">
                <a:solidFill>
                  <a:srgbClr val="FF0000"/>
                </a:solidFill>
                <a:latin typeface="+mn-ea"/>
              </a:rPr>
              <a:t>都是关于爱国的古诗。</a:t>
            </a:r>
            <a:endParaRPr lang="zh-CN" altLang="en-US" sz="3735" b="1" dirty="0">
              <a:solidFill>
                <a:srgbClr val="FF0000"/>
              </a:solidFill>
              <a:latin typeface="+mn-ea"/>
            </a:endParaRPr>
          </a:p>
        </p:txBody>
      </p:sp>
      <p:sp>
        <p:nvSpPr>
          <p:cNvPr id="2" name="文本框 1"/>
          <p:cNvSpPr txBox="1"/>
          <p:nvPr/>
        </p:nvSpPr>
        <p:spPr>
          <a:xfrm>
            <a:off x="495935" y="579756"/>
            <a:ext cx="2659702" cy="830997"/>
          </a:xfrm>
          <a:prstGeom prst="rect">
            <a:avLst/>
          </a:prstGeom>
          <a:noFill/>
        </p:spPr>
        <p:txBody>
          <a:bodyPr wrap="none" rtlCol="0">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rPr>
              <a:t>初读</a:t>
            </a:r>
            <a:r>
              <a:rPr lang="zh-CN" altLang="zh-CN" sz="4800" b="1" u="dbl" dirty="0" smtClean="0">
                <a:solidFill>
                  <a:srgbClr val="92D050"/>
                </a:solidFill>
                <a:uFillTx/>
                <a:latin typeface="黑体" panose="02010609060101010101" pitchFamily="2" charset="-122"/>
                <a:ea typeface="黑体" panose="02010609060101010101" pitchFamily="2" charset="-122"/>
              </a:rPr>
              <a:t>感知</a:t>
            </a:r>
            <a:endParaRPr lang="zh-CN" altLang="zh-CN" sz="48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928662" y="3525096"/>
            <a:ext cx="7834338" cy="2908681"/>
          </a:xfrm>
          <a:prstGeom prst="rect">
            <a:avLst/>
          </a:prstGeom>
          <a:noFill/>
          <a:ln w="9525">
            <a:noFill/>
          </a:ln>
        </p:spPr>
        <p:txBody>
          <a:bodyPr wrap="square">
            <a:spAutoFit/>
          </a:bodyPr>
          <a:lstStyle/>
          <a:p>
            <a:pPr algn="l" eaLnBrk="1" hangingPunct="1"/>
            <a:r>
              <a:rPr lang="en-US" altLang="zh-CN" sz="3735" b="1" dirty="0">
                <a:solidFill>
                  <a:schemeClr val="tx1"/>
                </a:solidFill>
                <a:latin typeface="黑体" panose="02010609060101010101" pitchFamily="2" charset="-122"/>
                <a:ea typeface="黑体" panose="02010609060101010101" pitchFamily="2" charset="-122"/>
                <a:cs typeface="+mn-ea"/>
              </a:rPr>
              <a:t>2.</a:t>
            </a:r>
            <a:r>
              <a:rPr lang="zh-CN" altLang="en-US" sz="3735" b="1" dirty="0" smtClean="0">
                <a:solidFill>
                  <a:schemeClr val="tx1"/>
                </a:solidFill>
                <a:latin typeface="黑体" panose="02010609060101010101" pitchFamily="2" charset="-122"/>
                <a:ea typeface="黑体" panose="02010609060101010101" pitchFamily="2" charset="-122"/>
                <a:cs typeface="+mn-ea"/>
              </a:rPr>
              <a:t>根据古诗内容</a:t>
            </a:r>
            <a:r>
              <a:rPr lang="zh-CN" altLang="en-US" sz="3735" b="1" dirty="0">
                <a:solidFill>
                  <a:schemeClr val="tx1"/>
                </a:solidFill>
                <a:latin typeface="黑体" panose="02010609060101010101" pitchFamily="2" charset="-122"/>
                <a:ea typeface="黑体" panose="02010609060101010101" pitchFamily="2" charset="-122"/>
                <a:cs typeface="+mn-ea"/>
              </a:rPr>
              <a:t>填空。</a:t>
            </a:r>
            <a:endParaRPr lang="zh-CN" altLang="en-US" sz="3735" b="1" dirty="0">
              <a:solidFill>
                <a:schemeClr val="tx1"/>
              </a:solidFill>
              <a:latin typeface="楷体" panose="02010609060101010101" pitchFamily="49" charset="-122"/>
              <a:ea typeface="楷体" panose="02010609060101010101" pitchFamily="49" charset="-122"/>
            </a:endParaRPr>
          </a:p>
          <a:p>
            <a:pPr algn="l" eaLnBrk="1" hangingPunct="1">
              <a:lnSpc>
                <a:spcPct val="130000"/>
              </a:lnSpc>
            </a:pPr>
            <a:r>
              <a:rPr lang="zh-CN" altLang="en-US" sz="3735" dirty="0">
                <a:latin typeface="楷体" panose="02010609060101010101" pitchFamily="49" charset="-122"/>
                <a:ea typeface="楷体" panose="02010609060101010101" pitchFamily="49" charset="-122"/>
                <a:sym typeface="+mn-ea"/>
              </a:rPr>
              <a:t>  </a:t>
            </a:r>
            <a:r>
              <a:rPr lang="zh-CN" altLang="en-US" sz="3735" dirty="0" smtClean="0">
                <a:latin typeface="楷体" panose="02010609060101010101" pitchFamily="49" charset="-122"/>
                <a:ea typeface="楷体" panose="02010609060101010101" pitchFamily="49" charset="-122"/>
                <a:sym typeface="+mn-ea"/>
              </a:rPr>
              <a:t>     </a:t>
            </a:r>
            <a:r>
              <a:rPr lang="zh-CN" altLang="en-US" sz="3735" b="1" dirty="0" smtClean="0">
                <a:latin typeface="楷体_GB2312" panose="02010609030101010101" charset="-122"/>
                <a:ea typeface="楷体_GB2312" panose="02010609030101010101" charset="-122"/>
                <a:cs typeface="+mn-ea"/>
                <a:sym typeface="+mn-ea"/>
              </a:rPr>
              <a:t>课文这三首古诗的作者分别是</a:t>
            </a:r>
            <a:r>
              <a:rPr lang="en-US" altLang="zh-CN" sz="3735" b="1" dirty="0" smtClean="0">
                <a:latin typeface="+mn-ea"/>
                <a:ea typeface="+mn-ea"/>
                <a:cs typeface="+mn-ea"/>
                <a:sym typeface="+mn-ea"/>
              </a:rPr>
              <a:t>__________________</a:t>
            </a:r>
            <a:r>
              <a:rPr lang="zh-CN" altLang="en-US" sz="3735" b="1" dirty="0" smtClean="0">
                <a:latin typeface="+mn-ea"/>
                <a:ea typeface="+mn-ea"/>
                <a:cs typeface="+mn-ea"/>
                <a:sym typeface="+mn-ea"/>
              </a:rPr>
              <a:t>，</a:t>
            </a:r>
            <a:r>
              <a:rPr lang="zh-CN" altLang="en-US" sz="3735" b="1" dirty="0" smtClean="0">
                <a:latin typeface="楷体_GB2312" panose="02010609030101010101" charset="-122"/>
                <a:ea typeface="楷体_GB2312" panose="02010609030101010101" charset="-122"/>
                <a:cs typeface="+mn-ea"/>
                <a:sym typeface="+mn-ea"/>
              </a:rPr>
              <a:t>这三首诗表现了这三个诗人</a:t>
            </a:r>
            <a:r>
              <a:rPr lang="en-US" altLang="zh-CN" sz="3735" b="1" dirty="0" smtClean="0">
                <a:latin typeface="+mn-ea"/>
                <a:ea typeface="+mn-ea"/>
                <a:cs typeface="+mn-ea"/>
                <a:sym typeface="+mn-ea"/>
              </a:rPr>
              <a:t>____________________</a:t>
            </a:r>
            <a:r>
              <a:rPr lang="zh-CN" altLang="en-US" sz="3735" b="1" dirty="0" smtClean="0">
                <a:latin typeface="楷体" panose="02010609060101010101" pitchFamily="49" charset="-122"/>
                <a:ea typeface="楷体" panose="02010609060101010101" pitchFamily="49" charset="-122"/>
                <a:cs typeface="+mn-ea"/>
                <a:sym typeface="+mn-ea"/>
              </a:rPr>
              <a:t>。</a:t>
            </a:r>
            <a:endParaRPr lang="zh-CN" altLang="en-US" sz="3735" b="1" u="sng" dirty="0">
              <a:solidFill>
                <a:schemeClr val="tx1"/>
              </a:solidFill>
              <a:latin typeface="楷体_GB2312" panose="02010609030101010101" charset="-122"/>
              <a:ea typeface="楷体_GB2312" panose="02010609030101010101" charset="-122"/>
              <a:cs typeface="+mn-ea"/>
              <a:sym typeface="+mn-ea"/>
            </a:endParaRPr>
          </a:p>
        </p:txBody>
      </p:sp>
      <p:sp>
        <p:nvSpPr>
          <p:cNvPr id="11" name="文本框 3"/>
          <p:cNvSpPr txBox="1"/>
          <p:nvPr/>
        </p:nvSpPr>
        <p:spPr>
          <a:xfrm>
            <a:off x="3957649" y="5620612"/>
            <a:ext cx="4805351" cy="584775"/>
          </a:xfrm>
          <a:prstGeom prst="rect">
            <a:avLst/>
          </a:prstGeom>
          <a:noFill/>
          <a:ln w="9525">
            <a:noFill/>
          </a:ln>
        </p:spPr>
        <p:txBody>
          <a:bodyPr wrap="square">
            <a:spAutoFit/>
          </a:bodyPr>
          <a:lstStyle/>
          <a:p>
            <a:r>
              <a:rPr lang="zh-CN" altLang="en-US" sz="3200" b="1" dirty="0" smtClean="0">
                <a:solidFill>
                  <a:srgbClr val="FF0000"/>
                </a:solidFill>
                <a:latin typeface="宋体" panose="02010600030101010101" pitchFamily="2" charset="-122"/>
                <a:sym typeface="+mn-ea"/>
              </a:rPr>
              <a:t>忧国忧民的爱国情怀</a:t>
            </a:r>
            <a:endParaRPr lang="zh-CN" altLang="en-US" sz="3600" b="1" dirty="0">
              <a:solidFill>
                <a:srgbClr val="FF0000"/>
              </a:solidFill>
              <a:latin typeface="宋体" panose="02010600030101010101" pitchFamily="2" charset="-122"/>
            </a:endParaRPr>
          </a:p>
        </p:txBody>
      </p:sp>
      <p:sp>
        <p:nvSpPr>
          <p:cNvPr id="12" name="文本框 3"/>
          <p:cNvSpPr txBox="1"/>
          <p:nvPr/>
        </p:nvSpPr>
        <p:spPr>
          <a:xfrm>
            <a:off x="1550158" y="4901312"/>
            <a:ext cx="4500594" cy="584775"/>
          </a:xfrm>
          <a:prstGeom prst="rect">
            <a:avLst/>
          </a:prstGeom>
          <a:noFill/>
          <a:ln w="9525">
            <a:noFill/>
          </a:ln>
        </p:spPr>
        <p:txBody>
          <a:bodyPr wrap="square">
            <a:spAutoFit/>
          </a:bodyPr>
          <a:lstStyle/>
          <a:p>
            <a:r>
              <a:rPr lang="zh-CN" altLang="en-US" sz="3200" b="1" dirty="0" smtClean="0">
                <a:solidFill>
                  <a:srgbClr val="FF0000"/>
                </a:solidFill>
                <a:latin typeface="宋体" panose="02010600030101010101" pitchFamily="2" charset="-122"/>
              </a:rPr>
              <a:t>陆游、林升、龚自珍</a:t>
            </a:r>
            <a:endParaRPr lang="zh-CN" altLang="en-US" sz="32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diamond(in)">
                                      <p:cBhvr>
                                        <p:cTn id="12" dur="2000"/>
                                        <p:tgtEl>
                                          <p:spTgt spid="1025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254" grpId="0" bldLvl="0" animBg="1"/>
      <p:bldP spid="4"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2071670" y="1142985"/>
            <a:ext cx="4714908" cy="1816651"/>
          </a:xfrm>
          <a:prstGeom prst="rect">
            <a:avLst/>
          </a:prstGeom>
          <a:noFill/>
          <a:ln w="9525">
            <a:noFill/>
          </a:ln>
        </p:spPr>
        <p:txBody>
          <a:bodyPr wrap="square">
            <a:spAutoFit/>
          </a:bodyPr>
          <a:lstStyle/>
          <a:p>
            <a:pPr eaLnBrk="1" hangingPunct="1">
              <a:lnSpc>
                <a:spcPct val="150000"/>
              </a:lnSpc>
            </a:pPr>
            <a:r>
              <a:rPr lang="zh-CN" altLang="en-US" sz="3735" b="1" dirty="0">
                <a:solidFill>
                  <a:srgbClr val="0000FF"/>
                </a:solidFill>
                <a:latin typeface="Arial" panose="020B0604020202020204" pitchFamily="34" charset="0"/>
                <a:ea typeface="黑体" panose="02010609060101010101" pitchFamily="2" charset="-122"/>
              </a:rPr>
              <a:t>     </a:t>
            </a:r>
            <a:r>
              <a:rPr lang="zh-CN" altLang="en-US" sz="3735" b="1" dirty="0">
                <a:solidFill>
                  <a:srgbClr val="0000FF"/>
                </a:solidFill>
                <a:latin typeface="+mn-ea"/>
                <a:ea typeface="+mn-ea"/>
                <a:cs typeface="+mn-ea"/>
              </a:rPr>
              <a:t> </a:t>
            </a:r>
            <a:r>
              <a:rPr lang="zh-CN" altLang="en-US" sz="3735" b="1" dirty="0" smtClean="0">
                <a:solidFill>
                  <a:schemeClr val="tx1">
                    <a:lumMod val="95000"/>
                    <a:lumOff val="5000"/>
                  </a:schemeClr>
                </a:solidFill>
                <a:latin typeface="黑体" panose="02010609060101010101" pitchFamily="2" charset="-122"/>
                <a:ea typeface="黑体" panose="02010609060101010101" pitchFamily="2" charset="-122"/>
                <a:cs typeface="+mn-ea"/>
              </a:rPr>
              <a:t>朗读古诗，展示古诗。</a:t>
            </a:r>
            <a:endParaRPr lang="zh-CN" altLang="en-US" sz="3735"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2" name="文本框 1"/>
          <p:cNvSpPr txBox="1"/>
          <p:nvPr/>
        </p:nvSpPr>
        <p:spPr>
          <a:xfrm>
            <a:off x="531495" y="656592"/>
            <a:ext cx="2659702" cy="830997"/>
          </a:xfrm>
          <a:prstGeom prst="rect">
            <a:avLst/>
          </a:prstGeom>
          <a:noFill/>
        </p:spPr>
        <p:txBody>
          <a:bodyPr wrap="none" rtlCol="0">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rPr>
              <a:t>课文解读</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638174" y="2647943"/>
            <a:ext cx="4005263" cy="3540969"/>
          </a:xfrm>
          <a:prstGeom prst="rect">
            <a:avLst/>
          </a:prstGeom>
          <a:noFill/>
          <a:ln w="9525">
            <a:noFill/>
          </a:ln>
        </p:spPr>
        <p:txBody>
          <a:bodyPr wrap="square">
            <a:spAutoFit/>
          </a:bodyPr>
          <a:lstStyle/>
          <a:p>
            <a:r>
              <a:rPr lang="zh-CN" altLang="en-US" sz="3600" b="1" dirty="0" smtClean="0">
                <a:latin typeface="楷体" panose="02010609060101010101" pitchFamily="49" charset="-122"/>
                <a:ea typeface="楷体" panose="02010609060101010101" pitchFamily="49" charset="-122"/>
                <a:sym typeface="+mn-ea"/>
              </a:rPr>
              <a:t>     </a:t>
            </a:r>
            <a:r>
              <a:rPr lang="zh-CN" altLang="en-US" sz="3600" b="1" dirty="0" smtClean="0">
                <a:solidFill>
                  <a:srgbClr val="FF0000"/>
                </a:solidFill>
                <a:latin typeface="楷体" panose="02010609060101010101" pitchFamily="49" charset="-122"/>
                <a:ea typeface="楷体" panose="02010609060101010101" pitchFamily="49" charset="-122"/>
                <a:sym typeface="+mn-ea"/>
              </a:rPr>
              <a:t>示儿</a:t>
            </a:r>
            <a:endParaRPr lang="zh-CN" altLang="en-US" sz="3600" b="1" dirty="0" smtClean="0">
              <a:solidFill>
                <a:srgbClr val="FF0000"/>
              </a:solidFill>
              <a:latin typeface="楷体" panose="02010609060101010101" pitchFamily="49" charset="-122"/>
              <a:ea typeface="楷体" panose="02010609060101010101" pitchFamily="49" charset="-122"/>
              <a:sym typeface="+mn-ea"/>
            </a:endParaRPr>
          </a:p>
          <a:p>
            <a:r>
              <a:rPr lang="en-US" altLang="zh-CN" sz="3600" b="1" dirty="0" smtClean="0">
                <a:latin typeface="楷体" panose="02010609060101010101" pitchFamily="49" charset="-122"/>
                <a:ea typeface="楷体" panose="02010609060101010101" pitchFamily="49" charset="-122"/>
                <a:sym typeface="+mn-ea"/>
              </a:rPr>
              <a:t> [ </a:t>
            </a:r>
            <a:r>
              <a:rPr lang="zh-CN" altLang="en-US" sz="3600" b="1" dirty="0" smtClean="0">
                <a:latin typeface="楷体" panose="02010609060101010101" pitchFamily="49" charset="-122"/>
                <a:ea typeface="楷体" panose="02010609060101010101" pitchFamily="49" charset="-122"/>
                <a:sym typeface="+mn-ea"/>
              </a:rPr>
              <a:t>宋 </a:t>
            </a:r>
            <a:r>
              <a:rPr lang="en-US" altLang="zh-CN" sz="3600" b="1" dirty="0" smtClean="0">
                <a:latin typeface="楷体" panose="02010609060101010101" pitchFamily="49" charset="-122"/>
                <a:ea typeface="楷体" panose="02010609060101010101" pitchFamily="49" charset="-122"/>
                <a:sym typeface="+mn-ea"/>
              </a:rPr>
              <a:t>] </a:t>
            </a:r>
            <a:r>
              <a:rPr lang="zh-CN" altLang="en-US" sz="3600" b="1" dirty="0" smtClean="0">
                <a:latin typeface="楷体" panose="02010609060101010101" pitchFamily="49" charset="-122"/>
                <a:ea typeface="楷体" panose="02010609060101010101" pitchFamily="49" charset="-122"/>
                <a:sym typeface="+mn-ea"/>
              </a:rPr>
              <a:t>陆游</a:t>
            </a:r>
            <a:endParaRPr lang="zh-CN" altLang="en-US" sz="3600" b="1" dirty="0" smtClean="0">
              <a:latin typeface="楷体" panose="02010609060101010101" pitchFamily="49" charset="-122"/>
              <a:ea typeface="楷体" panose="02010609060101010101" pitchFamily="49" charset="-122"/>
              <a:sym typeface="+mn-ea"/>
            </a:endParaRPr>
          </a:p>
          <a:p>
            <a:r>
              <a:rPr lang="zh-CN" altLang="en-US" sz="3600" b="1" dirty="0" smtClean="0">
                <a:latin typeface="楷体" panose="02010609060101010101" pitchFamily="49" charset="-122"/>
                <a:ea typeface="楷体" panose="02010609060101010101" pitchFamily="49" charset="-122"/>
                <a:sym typeface="+mn-ea"/>
              </a:rPr>
              <a:t>死去元知万事空，但悲不见九州同。</a:t>
            </a:r>
            <a:endParaRPr lang="zh-CN" altLang="en-US" sz="3600" b="1" dirty="0" smtClean="0">
              <a:latin typeface="楷体" panose="02010609060101010101" pitchFamily="49" charset="-122"/>
              <a:ea typeface="楷体" panose="02010609060101010101" pitchFamily="49" charset="-122"/>
              <a:sym typeface="+mn-ea"/>
            </a:endParaRPr>
          </a:p>
          <a:p>
            <a:r>
              <a:rPr lang="zh-CN" altLang="en-US" sz="3600" b="1" dirty="0" smtClean="0">
                <a:latin typeface="楷体" panose="02010609060101010101" pitchFamily="49" charset="-122"/>
                <a:ea typeface="楷体" panose="02010609060101010101" pitchFamily="49" charset="-122"/>
                <a:sym typeface="+mn-ea"/>
              </a:rPr>
              <a:t>王师北定中原日，家祭无忘告乃翁。</a:t>
            </a:r>
            <a:endParaRPr lang="zh-CN" altLang="en-US" sz="4000" b="1" dirty="0">
              <a:latin typeface="黑体" panose="02010609060101010101" pitchFamily="2" charset="-122"/>
              <a:ea typeface="黑体" panose="02010609060101010101" pitchFamily="2" charset="-122"/>
            </a:endParaRPr>
          </a:p>
        </p:txBody>
      </p:sp>
      <p:pic>
        <p:nvPicPr>
          <p:cNvPr id="11" name="Picture 2" descr="http://cdnimg103.lizhi.fm/audio_cover/2014/07/14/12978930808724999_320x320.jpg"/>
          <p:cNvPicPr>
            <a:picLocks noChangeAspect="1" noChangeArrowheads="1"/>
          </p:cNvPicPr>
          <p:nvPr/>
        </p:nvPicPr>
        <p:blipFill>
          <a:blip r:embed="rId1"/>
          <a:srcRect/>
          <a:stretch>
            <a:fillRect/>
          </a:stretch>
        </p:blipFill>
        <p:spPr bwMode="auto">
          <a:xfrm>
            <a:off x="5715009" y="2476493"/>
            <a:ext cx="2643206" cy="3587748"/>
          </a:xfrm>
          <a:prstGeom prst="rect">
            <a:avLst/>
          </a:prstGeom>
          <a:ln>
            <a:noFill/>
          </a:ln>
          <a:effectLst>
            <a:outerShdw blurRad="190500" algn="tl" rotWithShape="0">
              <a:srgbClr val="000000">
                <a:alpha val="70000"/>
              </a:srgbClr>
            </a:outerShdw>
          </a:effectLst>
        </p:spPr>
      </p:pic>
      <p:sp>
        <p:nvSpPr>
          <p:cNvPr id="12" name="圆角矩形标注 11"/>
          <p:cNvSpPr/>
          <p:nvPr/>
        </p:nvSpPr>
        <p:spPr>
          <a:xfrm>
            <a:off x="3428992" y="2190742"/>
            <a:ext cx="2214578" cy="666755"/>
          </a:xfrm>
          <a:prstGeom prst="wedgeRoundRectCallout">
            <a:avLst>
              <a:gd name="adj1" fmla="val -72039"/>
              <a:gd name="adj2" fmla="val 49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写给儿子们看。</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4" grpId="0"/>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643175" y="2285993"/>
            <a:ext cx="3995750" cy="782074"/>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死去</a:t>
            </a:r>
            <a:r>
              <a:rPr lang="zh-CN" altLang="en-US" sz="3735" b="1" dirty="0" smtClean="0">
                <a:solidFill>
                  <a:srgbClr val="FF0000"/>
                </a:solidFill>
                <a:latin typeface="楷体" panose="02010609060101010101" pitchFamily="49" charset="-122"/>
                <a:ea typeface="楷体" panose="02010609060101010101" pitchFamily="49" charset="-122"/>
              </a:rPr>
              <a:t>元知</a:t>
            </a:r>
            <a:r>
              <a:rPr lang="zh-CN" altLang="en-US" sz="3735" b="1" dirty="0" smtClean="0">
                <a:solidFill>
                  <a:srgbClr val="D60093"/>
                </a:solidFill>
                <a:latin typeface="楷体" panose="02010609060101010101" pitchFamily="49" charset="-122"/>
                <a:ea typeface="楷体" panose="02010609060101010101" pitchFamily="49" charset="-122"/>
              </a:rPr>
              <a:t>万事空</a:t>
            </a:r>
            <a:r>
              <a:rPr lang="zh-CN" altLang="en-US" sz="3735" b="1" dirty="0" smtClean="0">
                <a:latin typeface="楷体" panose="02010609060101010101" pitchFamily="49" charset="-122"/>
                <a:ea typeface="楷体" panose="02010609060101010101" pitchFamily="49" charset="-122"/>
              </a:rPr>
              <a:t>，</a:t>
            </a:r>
            <a:endParaRPr lang="zh-CN" altLang="en-US" sz="3735"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2285984" y="3333750"/>
            <a:ext cx="1714512" cy="762005"/>
          </a:xfrm>
          <a:prstGeom prst="wedgeRoundRectCallout">
            <a:avLst>
              <a:gd name="adj1" fmla="val 46059"/>
              <a:gd name="adj2" fmla="val -107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原本知道</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6" name="椭圆 5"/>
          <p:cNvSpPr/>
          <p:nvPr/>
        </p:nvSpPr>
        <p:spPr>
          <a:xfrm>
            <a:off x="285721" y="857232"/>
            <a:ext cx="2880995" cy="10083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解释古诗</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
        <p:nvSpPr>
          <p:cNvPr id="9" name="上箭头标注 8"/>
          <p:cNvSpPr/>
          <p:nvPr/>
        </p:nvSpPr>
        <p:spPr>
          <a:xfrm>
            <a:off x="500035" y="4381508"/>
            <a:ext cx="8429684"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句意：我本来知道，当我死后，人间的一切就都和我无关了；</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5072067" y="3333750"/>
            <a:ext cx="2643206" cy="762005"/>
          </a:xfrm>
          <a:prstGeom prst="wedgeRoundRectCallout">
            <a:avLst>
              <a:gd name="adj1" fmla="val -46988"/>
              <a:gd name="adj2" fmla="val -967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什么也没有了。</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6" grpId="0" bldLvl="0" animBg="1"/>
      <p:bldP spid="9" grpId="0" bldLvl="0" animBg="1"/>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928926" y="1428737"/>
            <a:ext cx="3714775" cy="782074"/>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但</a:t>
            </a:r>
            <a:r>
              <a:rPr lang="zh-CN" altLang="en-US" sz="3735" b="1" dirty="0" smtClean="0">
                <a:solidFill>
                  <a:srgbClr val="D60093"/>
                </a:solidFill>
                <a:latin typeface="楷体" panose="02010609060101010101" pitchFamily="49" charset="-122"/>
                <a:ea typeface="楷体" panose="02010609060101010101" pitchFamily="49" charset="-122"/>
              </a:rPr>
              <a:t>悲</a:t>
            </a:r>
            <a:r>
              <a:rPr lang="zh-CN" altLang="en-US" sz="3735" b="1" dirty="0" smtClean="0">
                <a:latin typeface="楷体" panose="02010609060101010101" pitchFamily="49" charset="-122"/>
                <a:ea typeface="楷体" panose="02010609060101010101" pitchFamily="49" charset="-122"/>
              </a:rPr>
              <a:t>不见</a:t>
            </a:r>
            <a:r>
              <a:rPr lang="zh-CN" altLang="en-US" sz="3735" b="1" dirty="0" smtClean="0">
                <a:solidFill>
                  <a:srgbClr val="FF0000"/>
                </a:solidFill>
                <a:latin typeface="楷体" panose="02010609060101010101" pitchFamily="49" charset="-122"/>
                <a:ea typeface="楷体" panose="02010609060101010101" pitchFamily="49" charset="-122"/>
              </a:rPr>
              <a:t>九州</a:t>
            </a:r>
            <a:r>
              <a:rPr lang="zh-CN" altLang="en-US" sz="3735" b="1" dirty="0" smtClean="0">
                <a:solidFill>
                  <a:srgbClr val="D60093"/>
                </a:solidFill>
                <a:latin typeface="楷体" panose="02010609060101010101" pitchFamily="49" charset="-122"/>
                <a:ea typeface="楷体" panose="02010609060101010101" pitchFamily="49" charset="-122"/>
              </a:rPr>
              <a:t>同</a:t>
            </a:r>
            <a:r>
              <a:rPr lang="zh-CN" altLang="en-US" sz="3735" b="1" dirty="0" smtClean="0">
                <a:latin typeface="楷体" panose="02010609060101010101" pitchFamily="49" charset="-122"/>
                <a:ea typeface="楷体" panose="02010609060101010101" pitchFamily="49" charset="-122"/>
              </a:rPr>
              <a:t>。</a:t>
            </a:r>
            <a:endParaRPr lang="zh-CN" altLang="en-US" sz="3735" b="1" dirty="0">
              <a:latin typeface="楷体" panose="02010609060101010101" pitchFamily="49" charset="-122"/>
              <a:ea typeface="楷体" panose="02010609060101010101" pitchFamily="49" charset="-122"/>
            </a:endParaRPr>
          </a:p>
        </p:txBody>
      </p:sp>
      <p:sp>
        <p:nvSpPr>
          <p:cNvPr id="5" name="圆角矩形标注 4"/>
          <p:cNvSpPr/>
          <p:nvPr/>
        </p:nvSpPr>
        <p:spPr>
          <a:xfrm>
            <a:off x="1714480" y="2285993"/>
            <a:ext cx="1214478" cy="762005"/>
          </a:xfrm>
          <a:prstGeom prst="wedgeRoundRectCallout">
            <a:avLst>
              <a:gd name="adj1" fmla="val 56444"/>
              <a:gd name="adj2" fmla="val -1105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只是。</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500035" y="3714753"/>
            <a:ext cx="8429684"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句意：但唯一使我痛心的，就是我没能亲眼看到祖国的统一。</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3500430" y="2571745"/>
            <a:ext cx="928726" cy="762005"/>
          </a:xfrm>
          <a:prstGeom prst="wedgeRoundRectCallout">
            <a:avLst>
              <a:gd name="adj1" fmla="val -41895"/>
              <a:gd name="adj2" fmla="val -107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悲伤。</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8" name="圆角矩形标注 7"/>
          <p:cNvSpPr/>
          <p:nvPr/>
        </p:nvSpPr>
        <p:spPr>
          <a:xfrm>
            <a:off x="4357686" y="380980"/>
            <a:ext cx="2286016" cy="762005"/>
          </a:xfrm>
          <a:prstGeom prst="wedgeRoundRectCallout">
            <a:avLst>
              <a:gd name="adj1" fmla="val -25015"/>
              <a:gd name="adj2" fmla="val 110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指宋代的中国。</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10" name="圆角矩形标注 9"/>
          <p:cNvSpPr/>
          <p:nvPr/>
        </p:nvSpPr>
        <p:spPr>
          <a:xfrm>
            <a:off x="6072198" y="2476494"/>
            <a:ext cx="928726" cy="762005"/>
          </a:xfrm>
          <a:prstGeom prst="wedgeRoundRectCallout">
            <a:avLst>
              <a:gd name="adj1" fmla="val -118285"/>
              <a:gd name="adj2" fmla="val -94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统一。</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7" grpId="0" bldLvl="0" animBg="1"/>
      <p:bldP spid="8" grpId="0" bldLvl="0" animBg="1"/>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375719" y="621032"/>
            <a:ext cx="2745550" cy="1178503"/>
            <a:chOff x="-153307" y="-526021"/>
            <a:chExt cx="2745550" cy="1180823"/>
          </a:xfrm>
        </p:grpSpPr>
        <p:sp>
          <p:nvSpPr>
            <p:cNvPr id="5236" name="文本框 13"/>
            <p:cNvSpPr txBox="1"/>
            <p:nvPr/>
          </p:nvSpPr>
          <p:spPr>
            <a:xfrm>
              <a:off x="-153307" y="-526021"/>
              <a:ext cx="2745550" cy="832633"/>
            </a:xfrm>
            <a:prstGeom prst="rect">
              <a:avLst/>
            </a:prstGeom>
            <a:noFill/>
            <a:ln w="9525">
              <a:noFill/>
            </a:ln>
          </p:spPr>
          <p:txBody>
            <a:bodyPr wrap="square">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作者简介</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grpSp>
          <p:nvGrpSpPr>
            <p:cNvPr id="5"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714031" y="1879877"/>
            <a:ext cx="7786742" cy="3869329"/>
          </a:xfrm>
          <a:prstGeom prst="rect">
            <a:avLst/>
          </a:prstGeom>
          <a:noFill/>
          <a:ln w="9525">
            <a:noFill/>
          </a:ln>
        </p:spPr>
        <p:txBody>
          <a:bodyPr wrap="square" anchor="t">
            <a:spAutoFit/>
          </a:bodyPr>
          <a:lstStyle/>
          <a:p>
            <a:pPr>
              <a:lnSpc>
                <a:spcPct val="15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陆游（</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1125</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—1210</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年），字务观，号放翁，越州山阴（今绍兴）人，南宋文学家、史学家、爱国诗人。 陆游一生笔耕不辍，诗词文俱有很高成就，其诗语言平易晓畅、章法整饬谨严，兼具李白的雄奇奔放与杜甫的沉郁悲凉，尤以饱含爱国热情对后世影响深远。</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s.5068.com/allimg/1802/170-1P20G62335.jpg"/>
          <p:cNvPicPr>
            <a:picLocks noChangeAspect="1" noChangeArrowheads="1"/>
          </p:cNvPicPr>
          <p:nvPr/>
        </p:nvPicPr>
        <p:blipFill>
          <a:blip r:embed="rId1" cstate="email"/>
          <a:srcRect/>
          <a:stretch>
            <a:fillRect/>
          </a:stretch>
        </p:blipFill>
        <p:spPr bwMode="auto">
          <a:xfrm>
            <a:off x="1643043" y="1142984"/>
            <a:ext cx="5715040" cy="466728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857456" y="1619238"/>
            <a:ext cx="3714808" cy="782074"/>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王师</a:t>
            </a:r>
            <a:r>
              <a:rPr lang="zh-CN" altLang="en-US" sz="3735" b="1" dirty="0" smtClean="0">
                <a:solidFill>
                  <a:srgbClr val="D60093"/>
                </a:solidFill>
                <a:latin typeface="楷体" panose="02010609060101010101" pitchFamily="49" charset="-122"/>
                <a:ea typeface="楷体" panose="02010609060101010101" pitchFamily="49" charset="-122"/>
              </a:rPr>
              <a:t>北定</a:t>
            </a:r>
            <a:r>
              <a:rPr lang="zh-CN" altLang="en-US" sz="3735" b="1" dirty="0" smtClean="0">
                <a:solidFill>
                  <a:srgbClr val="FF0000"/>
                </a:solidFill>
                <a:latin typeface="楷体" panose="02010609060101010101" pitchFamily="49" charset="-122"/>
                <a:ea typeface="楷体" panose="02010609060101010101" pitchFamily="49" charset="-122"/>
              </a:rPr>
              <a:t>中原</a:t>
            </a:r>
            <a:r>
              <a:rPr lang="zh-CN" altLang="en-US" sz="3735" b="1" dirty="0" smtClean="0">
                <a:latin typeface="楷体" panose="02010609060101010101" pitchFamily="49" charset="-122"/>
                <a:ea typeface="楷体" panose="02010609060101010101" pitchFamily="49" charset="-122"/>
              </a:rPr>
              <a:t>日，</a:t>
            </a:r>
            <a:endParaRPr lang="zh-CN" altLang="en-US" sz="3735"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714348" y="2857497"/>
            <a:ext cx="3000396" cy="762005"/>
          </a:xfrm>
          <a:prstGeom prst="wedgeRoundRectCallout">
            <a:avLst>
              <a:gd name="adj1" fmla="val 34561"/>
              <a:gd name="adj2" fmla="val -1409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指南宋朝廷的军队。</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642910" y="4095756"/>
            <a:ext cx="7786774"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句意：当大宋军队收复了中原失地的那一天到来之时；</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4429124" y="2857497"/>
            <a:ext cx="2143140" cy="762005"/>
          </a:xfrm>
          <a:prstGeom prst="wedgeRoundRectCallout">
            <a:avLst>
              <a:gd name="adj1" fmla="val -67586"/>
              <a:gd name="adj2" fmla="val -129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将北方平定。</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8" name="圆角矩形标注 7"/>
          <p:cNvSpPr/>
          <p:nvPr/>
        </p:nvSpPr>
        <p:spPr>
          <a:xfrm>
            <a:off x="4214810" y="666732"/>
            <a:ext cx="4286280" cy="762005"/>
          </a:xfrm>
          <a:prstGeom prst="wedgeRoundRectCallout">
            <a:avLst>
              <a:gd name="adj1" fmla="val -33379"/>
              <a:gd name="adj2" fmla="val 825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指淮河以北被金人侵占的地区。</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7"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786050" y="1714489"/>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家祭</a:t>
            </a:r>
            <a:r>
              <a:rPr lang="zh-CN" altLang="en-US" sz="3735" b="1" dirty="0" smtClean="0">
                <a:solidFill>
                  <a:srgbClr val="D60093"/>
                </a:solidFill>
                <a:latin typeface="楷体" panose="02010609060101010101" pitchFamily="49" charset="-122"/>
                <a:ea typeface="楷体" panose="02010609060101010101" pitchFamily="49" charset="-122"/>
              </a:rPr>
              <a:t>无忘</a:t>
            </a:r>
            <a:r>
              <a:rPr lang="zh-CN" altLang="en-US" sz="3735" b="1" dirty="0" smtClean="0">
                <a:latin typeface="楷体" panose="02010609060101010101" pitchFamily="49" charset="-122"/>
                <a:ea typeface="楷体" panose="02010609060101010101" pitchFamily="49" charset="-122"/>
              </a:rPr>
              <a:t>告</a:t>
            </a:r>
            <a:r>
              <a:rPr lang="zh-CN" altLang="en-US" sz="3735" b="1" dirty="0" smtClean="0">
                <a:solidFill>
                  <a:srgbClr val="FF0000"/>
                </a:solidFill>
                <a:latin typeface="楷体" panose="02010609060101010101" pitchFamily="49" charset="-122"/>
                <a:ea typeface="楷体" panose="02010609060101010101" pitchFamily="49" charset="-122"/>
              </a:rPr>
              <a:t>乃翁</a:t>
            </a:r>
            <a:r>
              <a:rPr lang="zh-CN" altLang="en-US" sz="3735" b="1" dirty="0" smtClean="0">
                <a:latin typeface="楷体" panose="02010609060101010101" pitchFamily="49" charset="-122"/>
                <a:ea typeface="楷体" panose="02010609060101010101" pitchFamily="49" charset="-122"/>
              </a:rPr>
              <a:t>。</a:t>
            </a:r>
            <a:endParaRPr lang="zh-CN" altLang="en-US" sz="3735"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1142977" y="2762246"/>
            <a:ext cx="2143172" cy="762005"/>
          </a:xfrm>
          <a:prstGeom prst="wedgeRoundRectCallout">
            <a:avLst>
              <a:gd name="adj1" fmla="val 46059"/>
              <a:gd name="adj2" fmla="val -107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祭祀家中先人。</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571473" y="3905254"/>
            <a:ext cx="8215402"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句意：你们举行家祭，千万别忘把这好消息告诉你们的父亲！</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3857620" y="2857497"/>
            <a:ext cx="1857388" cy="762005"/>
          </a:xfrm>
          <a:prstGeom prst="wedgeRoundRectCallout">
            <a:avLst>
              <a:gd name="adj1" fmla="val -34738"/>
              <a:gd name="adj2" fmla="val -1160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不要忘记。</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8" name="圆角矩形标注 7"/>
          <p:cNvSpPr/>
          <p:nvPr/>
        </p:nvSpPr>
        <p:spPr>
          <a:xfrm>
            <a:off x="4357687" y="761982"/>
            <a:ext cx="3714776" cy="762005"/>
          </a:xfrm>
          <a:prstGeom prst="wedgeRoundRectCallout">
            <a:avLst>
              <a:gd name="adj1" fmla="val -29135"/>
              <a:gd name="adj2" fmla="val 797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你的父亲，指陆游自己。</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2095491"/>
            <a:ext cx="8278812" cy="3670236"/>
          </a:xfrm>
          <a:prstGeom prst="rect">
            <a:avLst/>
          </a:prstGeom>
          <a:noFill/>
          <a:ln w="9525">
            <a:noFill/>
          </a:ln>
        </p:spPr>
        <p:txBody>
          <a:bodyPr>
            <a:spAutoFit/>
          </a:bodyPr>
          <a:lstStyle/>
          <a:p>
            <a:pPr>
              <a:lnSpc>
                <a:spcPct val="150000"/>
              </a:lnSpc>
            </a:pPr>
            <a:r>
              <a:rPr lang="zh-CN" altLang="en-US" sz="3200" b="1" dirty="0" smtClean="0">
                <a:latin typeface="楷体" panose="02010609060101010101" pitchFamily="49" charset="-122"/>
                <a:ea typeface="楷体" panose="02010609060101010101" pitchFamily="49" charset="-122"/>
              </a:rPr>
              <a:t>    这首诗用笔曲折，情真意切地表达了诗人临终时复杂的思想情绪和他忧国忧民的爱国情怀，既有对抗金大业未就的无穷遗恨，也有对神圣事业必成的坚定信念。全诗有悲的成分，但基调是激昂的。</a:t>
            </a:r>
            <a:endParaRPr lang="zh-CN" altLang="en-US" sz="3200" b="1" dirty="0">
              <a:latin typeface="楷体" panose="02010609060101010101" pitchFamily="49" charset="-122"/>
              <a:ea typeface="楷体" panose="02010609060101010101" pitchFamily="49" charset="-122"/>
            </a:endParaRPr>
          </a:p>
        </p:txBody>
      </p:sp>
      <p:sp>
        <p:nvSpPr>
          <p:cNvPr id="6" name="椭圆 5"/>
          <p:cNvSpPr/>
          <p:nvPr/>
        </p:nvSpPr>
        <p:spPr>
          <a:xfrm>
            <a:off x="357158" y="857233"/>
            <a:ext cx="2337435" cy="9525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古诗赏析</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s.5068.com/allimg/1803/142-1P3141I5243F.jpg"/>
          <p:cNvPicPr>
            <a:picLocks noChangeAspect="1" noChangeArrowheads="1"/>
          </p:cNvPicPr>
          <p:nvPr/>
        </p:nvPicPr>
        <p:blipFill>
          <a:blip r:embed="rId1"/>
          <a:srcRect/>
          <a:stretch>
            <a:fillRect/>
          </a:stretch>
        </p:blipFill>
        <p:spPr bwMode="auto">
          <a:xfrm>
            <a:off x="1428729" y="1238236"/>
            <a:ext cx="6072230" cy="449580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2071669" y="761982"/>
            <a:ext cx="5576905" cy="954492"/>
          </a:xfrm>
          <a:prstGeom prst="rect">
            <a:avLst/>
          </a:prstGeom>
          <a:noFill/>
          <a:ln w="9525">
            <a:noFill/>
          </a:ln>
        </p:spPr>
        <p:txBody>
          <a:bodyPr wrap="square">
            <a:spAutoFit/>
          </a:bodyPr>
          <a:lstStyle/>
          <a:p>
            <a:pPr eaLnBrk="1" hangingPunct="1">
              <a:lnSpc>
                <a:spcPct val="150000"/>
              </a:lnSpc>
            </a:pPr>
            <a:r>
              <a:rPr lang="zh-CN" altLang="en-US" sz="3735" b="1" dirty="0">
                <a:solidFill>
                  <a:srgbClr val="0000FF"/>
                </a:solidFill>
                <a:latin typeface="Arial" panose="020B0604020202020204" pitchFamily="34" charset="0"/>
                <a:ea typeface="黑体" panose="02010609060101010101" pitchFamily="2" charset="-122"/>
              </a:rPr>
              <a:t>     </a:t>
            </a:r>
            <a:r>
              <a:rPr lang="zh-CN" altLang="en-US" sz="3735" b="1" dirty="0">
                <a:solidFill>
                  <a:srgbClr val="0000FF"/>
                </a:solidFill>
                <a:latin typeface="+mn-ea"/>
                <a:ea typeface="+mn-ea"/>
                <a:cs typeface="+mn-ea"/>
              </a:rPr>
              <a:t> </a:t>
            </a:r>
            <a:r>
              <a:rPr lang="zh-CN" altLang="en-US" sz="3735" b="1" dirty="0" smtClean="0">
                <a:solidFill>
                  <a:schemeClr val="tx1">
                    <a:lumMod val="95000"/>
                    <a:lumOff val="5000"/>
                  </a:schemeClr>
                </a:solidFill>
                <a:latin typeface="黑体" panose="02010609060101010101" pitchFamily="2" charset="-122"/>
                <a:ea typeface="黑体" panose="02010609060101010101" pitchFamily="2" charset="-122"/>
                <a:cs typeface="+mn-ea"/>
              </a:rPr>
              <a:t>朗读古诗，展示古诗。</a:t>
            </a:r>
            <a:endParaRPr lang="zh-CN" altLang="en-US" sz="3735"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4" name="文本框 3"/>
          <p:cNvSpPr txBox="1"/>
          <p:nvPr/>
        </p:nvSpPr>
        <p:spPr>
          <a:xfrm>
            <a:off x="460375" y="2381243"/>
            <a:ext cx="3968749" cy="3540969"/>
          </a:xfrm>
          <a:prstGeom prst="rect">
            <a:avLst/>
          </a:prstGeom>
          <a:noFill/>
          <a:ln w="9525">
            <a:noFill/>
          </a:ln>
        </p:spPr>
        <p:txBody>
          <a:bodyPr wrap="square">
            <a:spAutoFit/>
          </a:bodyPr>
          <a:lstStyle/>
          <a:p>
            <a:r>
              <a:rPr lang="zh-CN" altLang="en-US" sz="3600" b="1" dirty="0" smtClean="0">
                <a:latin typeface="楷体" panose="02010609060101010101" pitchFamily="49" charset="-122"/>
                <a:ea typeface="楷体" panose="02010609060101010101" pitchFamily="49" charset="-122"/>
                <a:sym typeface="+mn-ea"/>
              </a:rPr>
              <a:t>   题临安</a:t>
            </a:r>
            <a:r>
              <a:rPr lang="zh-CN" altLang="en-US" sz="3600" b="1" dirty="0" smtClean="0">
                <a:solidFill>
                  <a:srgbClr val="FF0000"/>
                </a:solidFill>
                <a:latin typeface="楷体" panose="02010609060101010101" pitchFamily="49" charset="-122"/>
                <a:ea typeface="楷体" panose="02010609060101010101" pitchFamily="49" charset="-122"/>
                <a:sym typeface="+mn-ea"/>
              </a:rPr>
              <a:t>邸</a:t>
            </a:r>
            <a:endParaRPr lang="zh-CN" altLang="en-US" sz="3600" b="1" dirty="0" smtClean="0">
              <a:solidFill>
                <a:srgbClr val="FF0000"/>
              </a:solidFill>
              <a:latin typeface="楷体" panose="02010609060101010101" pitchFamily="49" charset="-122"/>
              <a:ea typeface="楷体" panose="02010609060101010101" pitchFamily="49" charset="-122"/>
              <a:sym typeface="+mn-ea"/>
            </a:endParaRPr>
          </a:p>
          <a:p>
            <a:r>
              <a:rPr lang="zh-CN" altLang="en-US" sz="3600" b="1" dirty="0" smtClean="0">
                <a:latin typeface="楷体" panose="02010609060101010101" pitchFamily="49" charset="-122"/>
                <a:ea typeface="楷体" panose="02010609060101010101" pitchFamily="49" charset="-122"/>
                <a:sym typeface="+mn-ea"/>
              </a:rPr>
              <a:t>宋代：林升</a:t>
            </a:r>
            <a:endParaRPr lang="zh-CN" altLang="en-US" sz="3600" b="1" dirty="0" smtClean="0">
              <a:latin typeface="楷体" panose="02010609060101010101" pitchFamily="49" charset="-122"/>
              <a:ea typeface="楷体" panose="02010609060101010101" pitchFamily="49" charset="-122"/>
              <a:sym typeface="+mn-ea"/>
            </a:endParaRPr>
          </a:p>
          <a:p>
            <a:r>
              <a:rPr lang="zh-CN" altLang="en-US" sz="3600" b="1" dirty="0" smtClean="0">
                <a:latin typeface="楷体" panose="02010609060101010101" pitchFamily="49" charset="-122"/>
                <a:ea typeface="楷体" panose="02010609060101010101" pitchFamily="49" charset="-122"/>
                <a:sym typeface="+mn-ea"/>
              </a:rPr>
              <a:t>山外青山楼外楼，西湖歌舞几时休？</a:t>
            </a:r>
            <a:br>
              <a:rPr lang="zh-CN" altLang="en-US" sz="3600" b="1" dirty="0" smtClean="0">
                <a:latin typeface="楷体" panose="02010609060101010101" pitchFamily="49" charset="-122"/>
                <a:ea typeface="楷体" panose="02010609060101010101" pitchFamily="49" charset="-122"/>
                <a:sym typeface="+mn-ea"/>
              </a:rPr>
            </a:br>
            <a:r>
              <a:rPr lang="zh-CN" altLang="en-US" sz="3600" b="1" dirty="0" smtClean="0">
                <a:latin typeface="楷体" panose="02010609060101010101" pitchFamily="49" charset="-122"/>
                <a:ea typeface="楷体" panose="02010609060101010101" pitchFamily="49" charset="-122"/>
                <a:sym typeface="+mn-ea"/>
              </a:rPr>
              <a:t>暖风熏得游人醉，直把杭州作汴州。</a:t>
            </a:r>
            <a:endParaRPr lang="zh-CN" altLang="en-US" sz="4000" b="1" dirty="0">
              <a:latin typeface="黑体" panose="02010609060101010101" pitchFamily="2" charset="-122"/>
              <a:ea typeface="黑体" panose="02010609060101010101" pitchFamily="2" charset="-122"/>
            </a:endParaRPr>
          </a:p>
        </p:txBody>
      </p:sp>
      <p:sp>
        <p:nvSpPr>
          <p:cNvPr id="12" name="圆角矩形标注 11"/>
          <p:cNvSpPr/>
          <p:nvPr/>
        </p:nvSpPr>
        <p:spPr>
          <a:xfrm>
            <a:off x="3500429" y="1809740"/>
            <a:ext cx="1138245" cy="666755"/>
          </a:xfrm>
          <a:prstGeom prst="wedgeRoundRectCallout">
            <a:avLst>
              <a:gd name="adj1" fmla="val -85108"/>
              <a:gd name="adj2" fmla="val 71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旅店。</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4210" name="AutoShape 2" descr="http://www.pptbz.com/d/file/p/201709/small1bf7168e29e460746684e949fc2cad85.jpg"/>
          <p:cNvSpPr>
            <a:spLocks noChangeAspect="1" noChangeArrowheads="1"/>
          </p:cNvSpPr>
          <p:nvPr/>
        </p:nvSpPr>
        <p:spPr bwMode="auto">
          <a:xfrm>
            <a:off x="155575" y="-192617"/>
            <a:ext cx="304800" cy="406401"/>
          </a:xfrm>
          <a:prstGeom prst="rect">
            <a:avLst/>
          </a:prstGeom>
          <a:noFill/>
        </p:spPr>
        <p:txBody>
          <a:bodyPr vert="horz" wrap="square" lIns="121920" tIns="60960" rIns="121920" bIns="60960" numCol="1" anchor="t" anchorCtr="0" compatLnSpc="1"/>
          <a:lstStyle/>
          <a:p>
            <a:endParaRPr lang="zh-CN" altLang="en-US" sz="2400"/>
          </a:p>
        </p:txBody>
      </p:sp>
      <p:pic>
        <p:nvPicPr>
          <p:cNvPr id="94214" name="Picture 6" descr="http://cdnimg103.lizhi.fm/audio_cover/2017/11/10/2635135882228087815_320x320.jpg"/>
          <p:cNvPicPr>
            <a:picLocks noChangeAspect="1" noChangeArrowheads="1"/>
          </p:cNvPicPr>
          <p:nvPr/>
        </p:nvPicPr>
        <p:blipFill>
          <a:blip r:embed="rId1"/>
          <a:srcRect/>
          <a:stretch>
            <a:fillRect/>
          </a:stretch>
        </p:blipFill>
        <p:spPr bwMode="auto">
          <a:xfrm>
            <a:off x="5214942" y="2666996"/>
            <a:ext cx="2786082" cy="31114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94214"/>
                                        </p:tgtEl>
                                        <p:attrNameLst>
                                          <p:attrName>style.visibility</p:attrName>
                                        </p:attrNameLst>
                                      </p:cBhvr>
                                      <p:to>
                                        <p:strVal val="visible"/>
                                      </p:to>
                                    </p:set>
                                    <p:animEffect transition="in" filter="blinds(horizontal)">
                                      <p:cBhvr>
                                        <p:cTn id="15" dur="500"/>
                                        <p:tgtEl>
                                          <p:spTgt spid="942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4" grpId="0"/>
      <p:bldP spid="1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1214414" y="2762246"/>
            <a:ext cx="3000396"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山外青山楼外楼，</a:t>
            </a:r>
            <a:endParaRPr lang="zh-CN" altLang="en-US" sz="3735" b="1" dirty="0">
              <a:latin typeface="楷体" panose="02010609060101010101" pitchFamily="49" charset="-122"/>
              <a:ea typeface="楷体" panose="02010609060101010101" pitchFamily="49" charset="-122"/>
            </a:endParaRPr>
          </a:p>
        </p:txBody>
      </p:sp>
      <p:sp>
        <p:nvSpPr>
          <p:cNvPr id="6" name="椭圆 5"/>
          <p:cNvSpPr/>
          <p:nvPr/>
        </p:nvSpPr>
        <p:spPr>
          <a:xfrm>
            <a:off x="357159" y="857232"/>
            <a:ext cx="2428892" cy="10083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解释古诗</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
        <p:nvSpPr>
          <p:cNvPr id="9" name="上箭头标注 8"/>
          <p:cNvSpPr/>
          <p:nvPr/>
        </p:nvSpPr>
        <p:spPr>
          <a:xfrm>
            <a:off x="214282" y="4572009"/>
            <a:ext cx="5786478"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句意：西湖四周青山绵延楼阁望不见头；</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pic>
        <p:nvPicPr>
          <p:cNvPr id="93186" name="Picture 2" descr="http://i3.qulishi.com/static/2019/c/5c37fb9b7b8f6.png"/>
          <p:cNvPicPr>
            <a:picLocks noChangeAspect="1" noChangeArrowheads="1"/>
          </p:cNvPicPr>
          <p:nvPr/>
        </p:nvPicPr>
        <p:blipFill>
          <a:blip r:embed="rId1"/>
          <a:srcRect/>
          <a:stretch>
            <a:fillRect/>
          </a:stretch>
        </p:blipFill>
        <p:spPr bwMode="auto">
          <a:xfrm>
            <a:off x="4857752" y="1142985"/>
            <a:ext cx="3629025" cy="347980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childTnLst>
                                </p:cTn>
                              </p:par>
                              <p:par>
                                <p:cTn id="12" presetID="3" presetClass="entr" presetSubtype="10" fill="hold" nodeType="withEffect">
                                  <p:stCondLst>
                                    <p:cond delay="0"/>
                                  </p:stCondLst>
                                  <p:childTnLst>
                                    <p:set>
                                      <p:cBhvr>
                                        <p:cTn id="13" dur="1" fill="hold">
                                          <p:stCondLst>
                                            <p:cond delay="0"/>
                                          </p:stCondLst>
                                        </p:cTn>
                                        <p:tgtEl>
                                          <p:spTgt spid="93186"/>
                                        </p:tgtEl>
                                        <p:attrNameLst>
                                          <p:attrName>style.visibility</p:attrName>
                                        </p:attrNameLst>
                                      </p:cBhvr>
                                      <p:to>
                                        <p:strVal val="visible"/>
                                      </p:to>
                                    </p:set>
                                    <p:animEffect transition="in" filter="blinds(horizontal)">
                                      <p:cBhvr>
                                        <p:cTn id="14" dur="500"/>
                                        <p:tgtEl>
                                          <p:spTgt spid="931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6"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928927" y="1428737"/>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西湖</a:t>
            </a:r>
            <a:r>
              <a:rPr lang="zh-CN" altLang="en-US" sz="3735" b="1" dirty="0" smtClean="0">
                <a:latin typeface="楷体" panose="02010609060101010101" pitchFamily="49" charset="-122"/>
                <a:ea typeface="楷体" panose="02010609060101010101" pitchFamily="49" charset="-122"/>
              </a:rPr>
              <a:t>歌舞</a:t>
            </a:r>
            <a:r>
              <a:rPr lang="zh-CN" altLang="en-US" sz="3735" b="1" dirty="0" smtClean="0">
                <a:solidFill>
                  <a:srgbClr val="D60093"/>
                </a:solidFill>
                <a:latin typeface="楷体" panose="02010609060101010101" pitchFamily="49" charset="-122"/>
                <a:ea typeface="楷体" panose="02010609060101010101" pitchFamily="49" charset="-122"/>
              </a:rPr>
              <a:t>几时休</a:t>
            </a:r>
            <a:r>
              <a:rPr lang="zh-CN" altLang="en-US" sz="3735" b="1" dirty="0" smtClean="0">
                <a:latin typeface="楷体" panose="02010609060101010101" pitchFamily="49" charset="-122"/>
                <a:ea typeface="楷体" panose="02010609060101010101" pitchFamily="49" charset="-122"/>
              </a:rPr>
              <a:t>？ </a:t>
            </a:r>
            <a:endParaRPr lang="zh-CN" altLang="en-US" sz="3735" b="1" dirty="0">
              <a:latin typeface="楷体" panose="02010609060101010101" pitchFamily="49" charset="-122"/>
              <a:ea typeface="楷体" panose="02010609060101010101" pitchFamily="49" charset="-122"/>
            </a:endParaRPr>
          </a:p>
        </p:txBody>
      </p:sp>
      <p:sp>
        <p:nvSpPr>
          <p:cNvPr id="5" name="圆角矩形标注 4"/>
          <p:cNvSpPr/>
          <p:nvPr/>
        </p:nvSpPr>
        <p:spPr>
          <a:xfrm>
            <a:off x="785787" y="2666996"/>
            <a:ext cx="3071834" cy="762005"/>
          </a:xfrm>
          <a:prstGeom prst="wedgeRoundRectCallout">
            <a:avLst>
              <a:gd name="adj1" fmla="val 30270"/>
              <a:gd name="adj2" fmla="val -116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杭州的著名风景区。</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1000101" y="3905254"/>
            <a:ext cx="5857916"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句意：湖面游船上的歌舞几时才能停休？ </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10" name="圆角矩形标注 9"/>
          <p:cNvSpPr/>
          <p:nvPr/>
        </p:nvSpPr>
        <p:spPr>
          <a:xfrm>
            <a:off x="5072066" y="2476494"/>
            <a:ext cx="2357454" cy="762005"/>
          </a:xfrm>
          <a:prstGeom prst="wedgeRoundRectCallout">
            <a:avLst>
              <a:gd name="adj1" fmla="val -35447"/>
              <a:gd name="adj2" fmla="val -1078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什么时候休止。</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1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gkstk.com/files/2015/04/1428990950038.jpg"/>
          <p:cNvPicPr>
            <a:picLocks noChangeAspect="1" noChangeArrowheads="1"/>
          </p:cNvPicPr>
          <p:nvPr/>
        </p:nvPicPr>
        <p:blipFill>
          <a:blip r:embed="rId1"/>
          <a:srcRect/>
          <a:stretch>
            <a:fillRect/>
          </a:stretch>
        </p:blipFill>
        <p:spPr bwMode="auto">
          <a:xfrm>
            <a:off x="2571736" y="761982"/>
            <a:ext cx="3714776" cy="553086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1142977" y="2666996"/>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暖风</a:t>
            </a:r>
            <a:r>
              <a:rPr lang="zh-CN" altLang="en-US" sz="3735" b="1" dirty="0" smtClean="0">
                <a:solidFill>
                  <a:srgbClr val="FF0000"/>
                </a:solidFill>
                <a:latin typeface="楷体" panose="02010609060101010101" pitchFamily="49" charset="-122"/>
                <a:ea typeface="楷体" panose="02010609060101010101" pitchFamily="49" charset="-122"/>
              </a:rPr>
              <a:t>熏</a:t>
            </a:r>
            <a:r>
              <a:rPr lang="zh-CN" altLang="en-US" sz="3735" b="1" dirty="0" smtClean="0">
                <a:latin typeface="楷体" panose="02010609060101010101" pitchFamily="49" charset="-122"/>
                <a:ea typeface="楷体" panose="02010609060101010101" pitchFamily="49" charset="-122"/>
              </a:rPr>
              <a:t>得游人醉。</a:t>
            </a:r>
            <a:endParaRPr lang="zh-CN" altLang="en-US" sz="3735" b="1" dirty="0">
              <a:latin typeface="楷体" panose="02010609060101010101" pitchFamily="49" charset="-122"/>
              <a:ea typeface="楷体" panose="02010609060101010101" pitchFamily="49" charset="-122"/>
            </a:endParaRPr>
          </a:p>
        </p:txBody>
      </p:sp>
      <p:sp>
        <p:nvSpPr>
          <p:cNvPr id="9" name="上箭头标注 8"/>
          <p:cNvSpPr/>
          <p:nvPr/>
        </p:nvSpPr>
        <p:spPr>
          <a:xfrm>
            <a:off x="357159" y="4667260"/>
            <a:ext cx="6072230"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句意：温暖馥郁的香风把人吹得醉醺醺的；</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10" name="圆角矩形标注 9"/>
          <p:cNvSpPr/>
          <p:nvPr/>
        </p:nvSpPr>
        <p:spPr>
          <a:xfrm>
            <a:off x="2143108" y="857233"/>
            <a:ext cx="3429024" cy="762005"/>
          </a:xfrm>
          <a:prstGeom prst="wedgeRoundRectCallout">
            <a:avLst>
              <a:gd name="adj1" fmla="val -39123"/>
              <a:gd name="adj2" fmla="val 1183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吹，用于温暖馥郁的风。</a:t>
            </a:r>
            <a:endParaRPr lang="zh-CN" altLang="en-US" sz="3200" b="1" dirty="0">
              <a:solidFill>
                <a:srgbClr val="0070C0"/>
              </a:solidFill>
              <a:latin typeface="楷体" panose="02010609060101010101" pitchFamily="49" charset="-122"/>
              <a:ea typeface="楷体" panose="02010609060101010101" pitchFamily="49" charset="-122"/>
            </a:endParaRPr>
          </a:p>
        </p:txBody>
      </p:sp>
      <p:pic>
        <p:nvPicPr>
          <p:cNvPr id="91140" name="Picture 4" descr="http://uploads.5068.com/allimg/1803/142-1P313140613b8.jpg"/>
          <p:cNvPicPr>
            <a:picLocks noChangeAspect="1" noChangeArrowheads="1"/>
          </p:cNvPicPr>
          <p:nvPr/>
        </p:nvPicPr>
        <p:blipFill>
          <a:blip r:embed="rId1"/>
          <a:srcRect/>
          <a:stretch>
            <a:fillRect/>
          </a:stretch>
        </p:blipFill>
        <p:spPr bwMode="auto">
          <a:xfrm>
            <a:off x="5000628" y="1714488"/>
            <a:ext cx="4143372" cy="34290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91140"/>
                                        </p:tgtEl>
                                        <p:attrNameLst>
                                          <p:attrName>style.visibility</p:attrName>
                                        </p:attrNameLst>
                                      </p:cBhvr>
                                      <p:to>
                                        <p:strVal val="visible"/>
                                      </p:to>
                                    </p:set>
                                    <p:animEffect transition="in" filter="wipe(down)">
                                      <p:cBhvr>
                                        <p:cTn id="9" dur="500"/>
                                        <p:tgtEl>
                                          <p:spTgt spid="91140"/>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9"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5787" y="1523987"/>
            <a:ext cx="7786742" cy="3670236"/>
          </a:xfrm>
          <a:prstGeom prst="rect">
            <a:avLst/>
          </a:prstGeom>
          <a:noFill/>
          <a:ln w="9525">
            <a:noFill/>
          </a:ln>
        </p:spPr>
        <p:txBody>
          <a:bodyPr wrap="square" anchor="t">
            <a:spAutoFit/>
          </a:bodyPr>
          <a:lstStyle/>
          <a:p>
            <a:pPr>
              <a:lnSpc>
                <a:spcPct val="150000"/>
              </a:lnSpc>
            </a:pP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    林升，字云友，又名梦屏，南宋诗人，约生活于南宋孝宗年间</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(1163~1189)</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，生平不详，浙江平阳</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今浙江苍南县繁枝林坳</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人，他的作品</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题临安邸</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被纳入小学课本中。</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143108" y="2381244"/>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直</a:t>
            </a:r>
            <a:r>
              <a:rPr lang="zh-CN" altLang="en-US" sz="3735" b="1" dirty="0" smtClean="0">
                <a:latin typeface="楷体" panose="02010609060101010101" pitchFamily="49" charset="-122"/>
                <a:ea typeface="楷体" panose="02010609060101010101" pitchFamily="49" charset="-122"/>
              </a:rPr>
              <a:t>把杭州作</a:t>
            </a:r>
            <a:r>
              <a:rPr lang="zh-CN" altLang="en-US" sz="3735" b="1" dirty="0" smtClean="0">
                <a:solidFill>
                  <a:srgbClr val="D60093"/>
                </a:solidFill>
                <a:latin typeface="楷体" panose="02010609060101010101" pitchFamily="49" charset="-122"/>
                <a:ea typeface="楷体" panose="02010609060101010101" pitchFamily="49" charset="-122"/>
              </a:rPr>
              <a:t>汴州</a:t>
            </a:r>
            <a:r>
              <a:rPr lang="zh-CN" altLang="en-US" sz="3735" b="1" dirty="0" smtClean="0">
                <a:latin typeface="楷体" panose="02010609060101010101" pitchFamily="49" charset="-122"/>
                <a:ea typeface="楷体" panose="02010609060101010101" pitchFamily="49" charset="-122"/>
              </a:rPr>
              <a:t>。</a:t>
            </a:r>
            <a:endParaRPr lang="zh-CN" altLang="en-US" sz="3735" b="1" dirty="0">
              <a:latin typeface="楷体" panose="02010609060101010101" pitchFamily="49" charset="-122"/>
              <a:ea typeface="楷体" panose="02010609060101010101" pitchFamily="49" charset="-122"/>
            </a:endParaRPr>
          </a:p>
        </p:txBody>
      </p:sp>
      <p:sp>
        <p:nvSpPr>
          <p:cNvPr id="5" name="圆角矩形标注 4"/>
          <p:cNvSpPr/>
          <p:nvPr/>
        </p:nvSpPr>
        <p:spPr>
          <a:xfrm>
            <a:off x="1142976" y="3429001"/>
            <a:ext cx="1214478" cy="762005"/>
          </a:xfrm>
          <a:prstGeom prst="wedgeRoundRectCallout">
            <a:avLst>
              <a:gd name="adj1" fmla="val 46059"/>
              <a:gd name="adj2" fmla="val -102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简直。</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1571604" y="4095756"/>
            <a:ext cx="5357850"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句意：简直是把杭州当成了那汴州。</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8" name="圆角矩形标注 7"/>
          <p:cNvSpPr/>
          <p:nvPr/>
        </p:nvSpPr>
        <p:spPr>
          <a:xfrm>
            <a:off x="2143108" y="952484"/>
            <a:ext cx="3643338" cy="762005"/>
          </a:xfrm>
          <a:prstGeom prst="wedgeRoundRectCallout">
            <a:avLst>
              <a:gd name="adj1" fmla="val 10468"/>
              <a:gd name="adj2" fmla="val 1266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即汴京，今河南开封市。</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s.5068.com/allimg/1802/170-1P20GGZ0.jpg"/>
          <p:cNvPicPr>
            <a:picLocks noChangeAspect="1" noChangeArrowheads="1"/>
          </p:cNvPicPr>
          <p:nvPr/>
        </p:nvPicPr>
        <p:blipFill>
          <a:blip r:embed="rId1"/>
          <a:srcRect/>
          <a:stretch>
            <a:fillRect/>
          </a:stretch>
        </p:blipFill>
        <p:spPr bwMode="auto">
          <a:xfrm>
            <a:off x="1357290" y="952483"/>
            <a:ext cx="6143668" cy="514353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2095491"/>
            <a:ext cx="8278812" cy="3670236"/>
          </a:xfrm>
          <a:prstGeom prst="rect">
            <a:avLst/>
          </a:prstGeom>
          <a:noFill/>
          <a:ln w="9525">
            <a:noFill/>
          </a:ln>
        </p:spPr>
        <p:txBody>
          <a:bodyPr>
            <a:spAutoFit/>
          </a:bodyPr>
          <a:lstStyle/>
          <a:p>
            <a:pPr>
              <a:lnSpc>
                <a:spcPct val="150000"/>
              </a:lnSpc>
            </a:pPr>
            <a:r>
              <a:rPr lang="zh-CN" altLang="en-US" sz="3200" b="1" dirty="0" smtClean="0">
                <a:latin typeface="楷体" panose="02010609060101010101" pitchFamily="49" charset="-122"/>
                <a:ea typeface="楷体" panose="02010609060101010101" pitchFamily="49" charset="-122"/>
              </a:rPr>
              <a:t>    这首诗用笔曲折，情真意切地表达了诗人临终时复杂的思想情绪和他忧国忧民的爱国情怀，既有对抗金大业未就的无穷遗恨，也有对神圣事业必成的坚定信念。全诗有悲的成分，但基调是激昂的。</a:t>
            </a:r>
            <a:endParaRPr lang="zh-CN" altLang="en-US" sz="3200" b="1" dirty="0">
              <a:latin typeface="楷体" panose="02010609060101010101" pitchFamily="49" charset="-122"/>
              <a:ea typeface="楷体" panose="02010609060101010101" pitchFamily="49" charset="-122"/>
            </a:endParaRPr>
          </a:p>
        </p:txBody>
      </p:sp>
      <p:sp>
        <p:nvSpPr>
          <p:cNvPr id="6" name="椭圆 5"/>
          <p:cNvSpPr/>
          <p:nvPr/>
        </p:nvSpPr>
        <p:spPr>
          <a:xfrm>
            <a:off x="357158" y="857233"/>
            <a:ext cx="2547967" cy="9525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古诗赏析</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1.go2yd.com/image.php?url=0K3ZUOrhXO"/>
          <p:cNvPicPr>
            <a:picLocks noChangeAspect="1" noChangeArrowheads="1"/>
          </p:cNvPicPr>
          <p:nvPr/>
        </p:nvPicPr>
        <p:blipFill>
          <a:blip r:embed="rId1"/>
          <a:srcRect/>
          <a:stretch>
            <a:fillRect/>
          </a:stretch>
        </p:blipFill>
        <p:spPr bwMode="auto">
          <a:xfrm>
            <a:off x="642910" y="857232"/>
            <a:ext cx="7715304" cy="54292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2071669" y="761982"/>
            <a:ext cx="5672155" cy="954492"/>
          </a:xfrm>
          <a:prstGeom prst="rect">
            <a:avLst/>
          </a:prstGeom>
          <a:noFill/>
          <a:ln w="9525">
            <a:noFill/>
          </a:ln>
        </p:spPr>
        <p:txBody>
          <a:bodyPr wrap="square">
            <a:spAutoFit/>
          </a:bodyPr>
          <a:lstStyle/>
          <a:p>
            <a:pPr eaLnBrk="1" hangingPunct="1">
              <a:lnSpc>
                <a:spcPct val="150000"/>
              </a:lnSpc>
            </a:pPr>
            <a:r>
              <a:rPr lang="zh-CN" altLang="en-US" sz="3735" b="1" dirty="0">
                <a:solidFill>
                  <a:srgbClr val="0000FF"/>
                </a:solidFill>
                <a:latin typeface="Arial" panose="020B0604020202020204" pitchFamily="34" charset="0"/>
                <a:ea typeface="黑体" panose="02010609060101010101" pitchFamily="2" charset="-122"/>
              </a:rPr>
              <a:t>     </a:t>
            </a:r>
            <a:r>
              <a:rPr lang="zh-CN" altLang="en-US" sz="3735" b="1" dirty="0">
                <a:solidFill>
                  <a:srgbClr val="0000FF"/>
                </a:solidFill>
                <a:latin typeface="+mn-ea"/>
                <a:ea typeface="+mn-ea"/>
                <a:cs typeface="+mn-ea"/>
              </a:rPr>
              <a:t> </a:t>
            </a:r>
            <a:r>
              <a:rPr lang="zh-CN" altLang="en-US" sz="3735" b="1" dirty="0" smtClean="0">
                <a:solidFill>
                  <a:schemeClr val="tx1">
                    <a:lumMod val="95000"/>
                    <a:lumOff val="5000"/>
                  </a:schemeClr>
                </a:solidFill>
                <a:latin typeface="黑体" panose="02010609060101010101" pitchFamily="2" charset="-122"/>
                <a:ea typeface="黑体" panose="02010609060101010101" pitchFamily="2" charset="-122"/>
                <a:cs typeface="+mn-ea"/>
              </a:rPr>
              <a:t>朗读古诗，展示古诗。</a:t>
            </a:r>
            <a:endParaRPr lang="zh-CN" altLang="en-US" sz="3735"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4" name="文本框 3"/>
          <p:cNvSpPr txBox="1"/>
          <p:nvPr/>
        </p:nvSpPr>
        <p:spPr>
          <a:xfrm>
            <a:off x="923902" y="2157953"/>
            <a:ext cx="3357586" cy="3046988"/>
          </a:xfrm>
          <a:prstGeom prst="rect">
            <a:avLst/>
          </a:prstGeom>
          <a:noFill/>
          <a:ln w="9525">
            <a:noFill/>
          </a:ln>
        </p:spPr>
        <p:txBody>
          <a:bodyPr wrap="square">
            <a:spAutoFit/>
          </a:bodyPr>
          <a:lstStyle/>
          <a:p>
            <a:r>
              <a:rPr lang="zh-CN" altLang="en-US" sz="3200" b="1" dirty="0" smtClean="0">
                <a:latin typeface="楷体" panose="02010609060101010101" pitchFamily="49" charset="-122"/>
                <a:ea typeface="楷体" panose="02010609060101010101" pitchFamily="49" charset="-122"/>
                <a:sym typeface="+mn-ea"/>
              </a:rPr>
              <a:t>   己亥杂诗</a:t>
            </a:r>
            <a:endParaRPr lang="zh-CN" altLang="en-US" sz="3200" b="1" dirty="0" smtClean="0">
              <a:latin typeface="楷体" panose="02010609060101010101" pitchFamily="49" charset="-122"/>
              <a:ea typeface="楷体" panose="02010609060101010101" pitchFamily="49" charset="-122"/>
              <a:sym typeface="+mn-ea"/>
            </a:endParaRPr>
          </a:p>
          <a:p>
            <a:r>
              <a:rPr lang="zh-CN" altLang="en-US" sz="3200" b="1" dirty="0" smtClean="0">
                <a:latin typeface="楷体" panose="02010609060101010101" pitchFamily="49" charset="-122"/>
                <a:ea typeface="楷体" panose="02010609060101010101" pitchFamily="49" charset="-122"/>
                <a:sym typeface="+mn-ea"/>
              </a:rPr>
              <a:t>   </a:t>
            </a:r>
            <a:r>
              <a:rPr lang="zh-CN" altLang="en-US" sz="2400" b="1" dirty="0" smtClean="0">
                <a:latin typeface="楷体" panose="02010609060101010101" pitchFamily="49" charset="-122"/>
                <a:ea typeface="楷体" panose="02010609060101010101" pitchFamily="49" charset="-122"/>
                <a:sym typeface="+mn-ea"/>
              </a:rPr>
              <a:t>清 龚自珍</a:t>
            </a:r>
            <a:endParaRPr lang="zh-CN" altLang="en-US" sz="2400" b="1" dirty="0" smtClean="0">
              <a:latin typeface="楷体" panose="02010609060101010101" pitchFamily="49" charset="-122"/>
              <a:ea typeface="楷体" panose="02010609060101010101" pitchFamily="49" charset="-122"/>
              <a:sym typeface="+mn-ea"/>
            </a:endParaRPr>
          </a:p>
          <a:p>
            <a:r>
              <a:rPr lang="zh-CN" altLang="en-US" sz="3200" b="1" dirty="0" smtClean="0">
                <a:latin typeface="楷体" panose="02010609060101010101" pitchFamily="49" charset="-122"/>
                <a:ea typeface="楷体" panose="02010609060101010101" pitchFamily="49" charset="-122"/>
                <a:sym typeface="+mn-ea"/>
              </a:rPr>
              <a:t>九州生气恃风雷，万马齐喑究可哀。</a:t>
            </a:r>
            <a:br>
              <a:rPr lang="zh-CN" altLang="en-US" sz="3200" b="1" dirty="0" smtClean="0">
                <a:latin typeface="楷体" panose="02010609060101010101" pitchFamily="49" charset="-122"/>
                <a:ea typeface="楷体" panose="02010609060101010101" pitchFamily="49" charset="-122"/>
                <a:sym typeface="+mn-ea"/>
              </a:rPr>
            </a:br>
            <a:r>
              <a:rPr lang="zh-CN" altLang="en-US" sz="3200" b="1" dirty="0" smtClean="0">
                <a:latin typeface="楷体" panose="02010609060101010101" pitchFamily="49" charset="-122"/>
                <a:ea typeface="楷体" panose="02010609060101010101" pitchFamily="49" charset="-122"/>
                <a:sym typeface="+mn-ea"/>
              </a:rPr>
              <a:t>我劝天公重抖擞，不拘一格降人材。</a:t>
            </a:r>
            <a:endParaRPr lang="zh-CN" altLang="en-US" sz="3600" b="1" dirty="0">
              <a:latin typeface="黑体" panose="02010609060101010101" pitchFamily="2" charset="-122"/>
              <a:ea typeface="黑体" panose="02010609060101010101" pitchFamily="2" charset="-122"/>
            </a:endParaRPr>
          </a:p>
        </p:txBody>
      </p:sp>
      <p:pic>
        <p:nvPicPr>
          <p:cNvPr id="89090" name="Picture 2" descr="http://p5.so.qhimgs1.com/sdr/400__/t01083e16cce165afbb.png"/>
          <p:cNvPicPr>
            <a:picLocks noChangeAspect="1" noChangeArrowheads="1"/>
          </p:cNvPicPr>
          <p:nvPr/>
        </p:nvPicPr>
        <p:blipFill>
          <a:blip r:embed="rId1" cstate="email"/>
          <a:srcRect l="15000" b="9999"/>
          <a:stretch>
            <a:fillRect/>
          </a:stretch>
        </p:blipFill>
        <p:spPr bwMode="auto">
          <a:xfrm>
            <a:off x="5143504" y="2476493"/>
            <a:ext cx="2952744" cy="34290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89090"/>
                                        </p:tgtEl>
                                        <p:attrNameLst>
                                          <p:attrName>style.visibility</p:attrName>
                                        </p:attrNameLst>
                                      </p:cBhvr>
                                      <p:to>
                                        <p:strVal val="visible"/>
                                      </p:to>
                                    </p:set>
                                    <p:animEffect transition="in" filter="blinds(horizontal)">
                                      <p:cBhvr>
                                        <p:cTn id="15"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643175" y="2285993"/>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九州</a:t>
            </a:r>
            <a:r>
              <a:rPr lang="zh-CN" altLang="en-US" sz="3735" b="1" dirty="0" smtClean="0">
                <a:solidFill>
                  <a:srgbClr val="D60093"/>
                </a:solidFill>
                <a:latin typeface="楷体" panose="02010609060101010101" pitchFamily="49" charset="-122"/>
                <a:ea typeface="楷体" panose="02010609060101010101" pitchFamily="49" charset="-122"/>
              </a:rPr>
              <a:t>生气</a:t>
            </a:r>
            <a:r>
              <a:rPr lang="zh-CN" altLang="en-US" sz="3735" b="1" dirty="0" smtClean="0">
                <a:solidFill>
                  <a:srgbClr val="FF0000"/>
                </a:solidFill>
                <a:latin typeface="楷体" panose="02010609060101010101" pitchFamily="49" charset="-122"/>
                <a:ea typeface="楷体" panose="02010609060101010101" pitchFamily="49" charset="-122"/>
              </a:rPr>
              <a:t>恃</a:t>
            </a:r>
            <a:r>
              <a:rPr lang="zh-CN" altLang="en-US" sz="3735" b="1" dirty="0" smtClean="0">
                <a:solidFill>
                  <a:srgbClr val="D60093"/>
                </a:solidFill>
                <a:latin typeface="楷体" panose="02010609060101010101" pitchFamily="49" charset="-122"/>
                <a:ea typeface="楷体" panose="02010609060101010101" pitchFamily="49" charset="-122"/>
              </a:rPr>
              <a:t>风雷</a:t>
            </a:r>
            <a:r>
              <a:rPr lang="zh-CN" altLang="en-US" sz="3735" b="1" dirty="0" smtClean="0">
                <a:latin typeface="楷体" panose="02010609060101010101" pitchFamily="49" charset="-122"/>
                <a:ea typeface="楷体" panose="02010609060101010101" pitchFamily="49" charset="-122"/>
              </a:rPr>
              <a:t>，</a:t>
            </a:r>
            <a:endParaRPr lang="zh-CN" altLang="en-US" sz="3735"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1571604" y="3238500"/>
            <a:ext cx="1071570" cy="762005"/>
          </a:xfrm>
          <a:prstGeom prst="wedgeRoundRectCallout">
            <a:avLst>
              <a:gd name="adj1" fmla="val 64450"/>
              <a:gd name="adj2" fmla="val -88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中国。</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6" name="椭圆 5"/>
          <p:cNvSpPr/>
          <p:nvPr/>
        </p:nvSpPr>
        <p:spPr>
          <a:xfrm>
            <a:off x="357159" y="857232"/>
            <a:ext cx="2428892" cy="10083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解释古诗</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
        <p:nvSpPr>
          <p:cNvPr id="9" name="上箭头标注 8"/>
          <p:cNvSpPr/>
          <p:nvPr/>
        </p:nvSpPr>
        <p:spPr>
          <a:xfrm>
            <a:off x="714348" y="4476758"/>
            <a:ext cx="7715304"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句意：要是这么大的中国重新朝气蓬勃，靠的是像疾风迅雷般的改革 ；</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3428992" y="1047734"/>
            <a:ext cx="2643206" cy="762005"/>
          </a:xfrm>
          <a:prstGeom prst="wedgeRoundRectCallout">
            <a:avLst>
              <a:gd name="adj1" fmla="val -34122"/>
              <a:gd name="adj2" fmla="val 115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生气勃勃的局面。</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8" name="圆角矩形标注 7"/>
          <p:cNvSpPr/>
          <p:nvPr/>
        </p:nvSpPr>
        <p:spPr>
          <a:xfrm>
            <a:off x="3500431" y="3619502"/>
            <a:ext cx="1143008" cy="762005"/>
          </a:xfrm>
          <a:prstGeom prst="wedgeRoundRectCallout">
            <a:avLst>
              <a:gd name="adj1" fmla="val 30713"/>
              <a:gd name="adj2" fmla="val -1216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依靠。</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10" name="圆角矩形标注 9"/>
          <p:cNvSpPr/>
          <p:nvPr/>
        </p:nvSpPr>
        <p:spPr>
          <a:xfrm>
            <a:off x="5000629" y="3429001"/>
            <a:ext cx="3500462" cy="762005"/>
          </a:xfrm>
          <a:prstGeom prst="wedgeRoundRectCallout">
            <a:avLst>
              <a:gd name="adj1" fmla="val -43877"/>
              <a:gd name="adj2" fmla="val -1133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疾风迅雷般的社会变革。</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6" grpId="0" bldLvl="0" animBg="1"/>
      <p:bldP spid="9" grpId="0" bldLvl="0" animBg="1"/>
      <p:bldP spid="7" grpId="0" bldLvl="0" animBg="1"/>
      <p:bldP spid="8" grpId="0" bldLvl="0" animBg="1"/>
      <p:bldP spid="1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2714613" y="2285993"/>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solidFill>
                  <a:srgbClr val="FF0000"/>
                </a:solidFill>
                <a:latin typeface="楷体" panose="02010609060101010101" pitchFamily="49" charset="-122"/>
                <a:ea typeface="楷体" panose="02010609060101010101" pitchFamily="49" charset="-122"/>
              </a:rPr>
              <a:t>万马齐喑</a:t>
            </a:r>
            <a:r>
              <a:rPr lang="zh-CN" altLang="en-US" sz="3735" b="1" dirty="0" smtClean="0">
                <a:solidFill>
                  <a:srgbClr val="D60093"/>
                </a:solidFill>
                <a:latin typeface="楷体" panose="02010609060101010101" pitchFamily="49" charset="-122"/>
                <a:ea typeface="楷体" panose="02010609060101010101" pitchFamily="49" charset="-122"/>
              </a:rPr>
              <a:t>究</a:t>
            </a:r>
            <a:r>
              <a:rPr lang="zh-CN" altLang="en-US" sz="3735" b="1" dirty="0" smtClean="0">
                <a:latin typeface="楷体" panose="02010609060101010101" pitchFamily="49" charset="-122"/>
                <a:ea typeface="楷体" panose="02010609060101010101" pitchFamily="49" charset="-122"/>
              </a:rPr>
              <a:t>可哀。</a:t>
            </a:r>
            <a:endParaRPr lang="zh-CN" altLang="en-US" sz="3735" b="1" dirty="0">
              <a:latin typeface="楷体" panose="02010609060101010101" pitchFamily="49" charset="-122"/>
              <a:ea typeface="楷体" panose="02010609060101010101" pitchFamily="49" charset="-122"/>
            </a:endParaRPr>
          </a:p>
        </p:txBody>
      </p:sp>
      <p:sp>
        <p:nvSpPr>
          <p:cNvPr id="5" name="圆角矩形标注 4"/>
          <p:cNvSpPr/>
          <p:nvPr/>
        </p:nvSpPr>
        <p:spPr>
          <a:xfrm>
            <a:off x="428596" y="3524252"/>
            <a:ext cx="3357586" cy="762005"/>
          </a:xfrm>
          <a:prstGeom prst="wedgeRoundRectCallout">
            <a:avLst>
              <a:gd name="adj1" fmla="val 36996"/>
              <a:gd name="adj2" fmla="val -1271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比喻社会政局毫无生气。</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9" name="上箭头标注 8"/>
          <p:cNvSpPr/>
          <p:nvPr/>
        </p:nvSpPr>
        <p:spPr>
          <a:xfrm>
            <a:off x="714348" y="4762510"/>
            <a:ext cx="6858048"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句意：像万马齐喑一样的局面，毕竟让人心痛。</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10" name="圆角矩形标注 9"/>
          <p:cNvSpPr/>
          <p:nvPr/>
        </p:nvSpPr>
        <p:spPr>
          <a:xfrm>
            <a:off x="4357686" y="3429001"/>
            <a:ext cx="1857388" cy="762005"/>
          </a:xfrm>
          <a:prstGeom prst="wedgeRoundRectCallout">
            <a:avLst>
              <a:gd name="adj1" fmla="val -35952"/>
              <a:gd name="adj2" fmla="val -110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终究、毕竟。 </a:t>
            </a:r>
            <a:endParaRPr lang="zh-CN" altLang="en-US" sz="3200" b="1" dirty="0">
              <a:solidFill>
                <a:srgbClr val="0070C0"/>
              </a:solidFill>
              <a:latin typeface="楷体" panose="02010609060101010101" pitchFamily="49" charset="-122"/>
              <a:ea typeface="楷体" panose="02010609060101010101" pitchFamily="49" charset="-122"/>
            </a:endParaRPr>
          </a:p>
        </p:txBody>
      </p:sp>
      <p:pic>
        <p:nvPicPr>
          <p:cNvPr id="11" name="Picture 2" descr="http://pic.gzpinda.com/allimg/1801/5a706c4856cb722296.png?x-oss-process=style/qr.oh100"/>
          <p:cNvPicPr>
            <a:picLocks noChangeAspect="1" noChangeArrowheads="1"/>
          </p:cNvPicPr>
          <p:nvPr/>
        </p:nvPicPr>
        <p:blipFill>
          <a:blip r:embed="rId1" cstate="email"/>
          <a:srcRect/>
          <a:stretch>
            <a:fillRect/>
          </a:stretch>
        </p:blipFill>
        <p:spPr bwMode="auto">
          <a:xfrm>
            <a:off x="5857884" y="857232"/>
            <a:ext cx="3000396" cy="22860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linds(horizontal)">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1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1785918" y="1809740"/>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我劝</a:t>
            </a:r>
            <a:r>
              <a:rPr lang="zh-CN" altLang="en-US" sz="3735" b="1" dirty="0" smtClean="0">
                <a:solidFill>
                  <a:srgbClr val="FF0000"/>
                </a:solidFill>
                <a:latin typeface="楷体" panose="02010609060101010101" pitchFamily="49" charset="-122"/>
                <a:ea typeface="楷体" panose="02010609060101010101" pitchFamily="49" charset="-122"/>
              </a:rPr>
              <a:t>天公</a:t>
            </a:r>
            <a:r>
              <a:rPr lang="zh-CN" altLang="en-US" sz="3735" b="1" dirty="0" smtClean="0">
                <a:solidFill>
                  <a:srgbClr val="D60093"/>
                </a:solidFill>
                <a:latin typeface="楷体" panose="02010609060101010101" pitchFamily="49" charset="-122"/>
                <a:ea typeface="楷体" panose="02010609060101010101" pitchFamily="49" charset="-122"/>
              </a:rPr>
              <a:t>重</a:t>
            </a:r>
            <a:r>
              <a:rPr lang="zh-CN" altLang="en-US" sz="3735" b="1" dirty="0" smtClean="0">
                <a:solidFill>
                  <a:srgbClr val="FF0000"/>
                </a:solidFill>
                <a:latin typeface="楷体" panose="02010609060101010101" pitchFamily="49" charset="-122"/>
                <a:ea typeface="楷体" panose="02010609060101010101" pitchFamily="49" charset="-122"/>
              </a:rPr>
              <a:t>抖擞</a:t>
            </a:r>
            <a:r>
              <a:rPr lang="zh-CN" altLang="en-US" sz="3735" b="1" dirty="0" smtClean="0">
                <a:latin typeface="楷体" panose="02010609060101010101" pitchFamily="49" charset="-122"/>
                <a:ea typeface="楷体" panose="02010609060101010101" pitchFamily="49" charset="-122"/>
              </a:rPr>
              <a:t>，</a:t>
            </a:r>
            <a:endParaRPr lang="zh-CN" altLang="en-US" sz="3735" b="1" dirty="0">
              <a:latin typeface="楷体" panose="02010609060101010101" pitchFamily="49" charset="-122"/>
              <a:ea typeface="楷体" panose="02010609060101010101" pitchFamily="49" charset="-122"/>
            </a:endParaRPr>
          </a:p>
        </p:txBody>
      </p:sp>
      <p:sp>
        <p:nvSpPr>
          <p:cNvPr id="9" name="上箭头标注 8"/>
          <p:cNvSpPr/>
          <p:nvPr/>
        </p:nvSpPr>
        <p:spPr>
          <a:xfrm>
            <a:off x="928662" y="4381508"/>
            <a:ext cx="5357850"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句意：我奉劝皇帝能重新振作精神；</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357159" y="3047998"/>
            <a:ext cx="3357586" cy="762005"/>
          </a:xfrm>
          <a:prstGeom prst="wedgeRoundRectCallout">
            <a:avLst>
              <a:gd name="adj1" fmla="val 28537"/>
              <a:gd name="adj2" fmla="val -1243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造物主，也代表皇帝。</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8" name="圆角矩形标注 7"/>
          <p:cNvSpPr/>
          <p:nvPr/>
        </p:nvSpPr>
        <p:spPr>
          <a:xfrm>
            <a:off x="4429125" y="2952748"/>
            <a:ext cx="1643074" cy="762005"/>
          </a:xfrm>
          <a:prstGeom prst="wedgeRoundRectCallout">
            <a:avLst>
              <a:gd name="adj1" fmla="val -52601"/>
              <a:gd name="adj2" fmla="val -1105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振作精神。</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11" name="圆角矩形标注 10"/>
          <p:cNvSpPr/>
          <p:nvPr/>
        </p:nvSpPr>
        <p:spPr>
          <a:xfrm>
            <a:off x="3143241" y="857233"/>
            <a:ext cx="1214446" cy="762005"/>
          </a:xfrm>
          <a:prstGeom prst="wedgeRoundRectCallout">
            <a:avLst>
              <a:gd name="adj1" fmla="val -18660"/>
              <a:gd name="adj2" fmla="val 85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重新。</a:t>
            </a:r>
            <a:endParaRPr lang="zh-CN" altLang="en-US" sz="3200" b="1" dirty="0">
              <a:solidFill>
                <a:srgbClr val="0070C0"/>
              </a:solidFill>
              <a:latin typeface="楷体" panose="02010609060101010101" pitchFamily="49" charset="-122"/>
              <a:ea typeface="楷体" panose="02010609060101010101" pitchFamily="49" charset="-122"/>
            </a:endParaRPr>
          </a:p>
        </p:txBody>
      </p:sp>
      <p:pic>
        <p:nvPicPr>
          <p:cNvPr id="86018" name="Picture 2" descr="http://pic.gzpinda.com/allimg/201704/20-1F40G454595c.jpg?x-oss-process=style/qr.yuwenmi"/>
          <p:cNvPicPr>
            <a:picLocks noChangeAspect="1" noChangeArrowheads="1"/>
          </p:cNvPicPr>
          <p:nvPr/>
        </p:nvPicPr>
        <p:blipFill>
          <a:blip r:embed="rId1" cstate="email"/>
          <a:srcRect/>
          <a:stretch>
            <a:fillRect/>
          </a:stretch>
        </p:blipFill>
        <p:spPr bwMode="auto">
          <a:xfrm>
            <a:off x="6448425" y="1809740"/>
            <a:ext cx="2695575" cy="238126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86018"/>
                                        </p:tgtEl>
                                        <p:attrNameLst>
                                          <p:attrName>style.visibility</p:attrName>
                                        </p:attrNameLst>
                                      </p:cBhvr>
                                      <p:to>
                                        <p:strVal val="visible"/>
                                      </p:to>
                                    </p:set>
                                    <p:animEffect transition="in" filter="blinds(horizontal)">
                                      <p:cBhvr>
                                        <p:cTn id="9" dur="500"/>
                                        <p:tgtEl>
                                          <p:spTgt spid="8601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9" grpId="0" bldLvl="0" animBg="1"/>
      <p:bldP spid="7" grpId="0" bldLvl="0" animBg="1"/>
      <p:bldP spid="8" grpId="0" bldLvl="0" animBg="1"/>
      <p:bldP spid="11"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3929059" y="1333486"/>
            <a:ext cx="3071834"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不</a:t>
            </a:r>
            <a:r>
              <a:rPr lang="zh-CN" altLang="en-US" sz="3735" b="1" dirty="0" smtClean="0">
                <a:solidFill>
                  <a:srgbClr val="FF0000"/>
                </a:solidFill>
                <a:latin typeface="楷体" panose="02010609060101010101" pitchFamily="49" charset="-122"/>
                <a:ea typeface="楷体" panose="02010609060101010101" pitchFamily="49" charset="-122"/>
              </a:rPr>
              <a:t>拘</a:t>
            </a:r>
            <a:r>
              <a:rPr lang="zh-CN" altLang="en-US" sz="3735" b="1" dirty="0" smtClean="0">
                <a:latin typeface="楷体" panose="02010609060101010101" pitchFamily="49" charset="-122"/>
                <a:ea typeface="楷体" panose="02010609060101010101" pitchFamily="49" charset="-122"/>
              </a:rPr>
              <a:t>一格</a:t>
            </a:r>
            <a:r>
              <a:rPr lang="zh-CN" altLang="en-US" sz="3735" b="1" dirty="0" smtClean="0">
                <a:solidFill>
                  <a:srgbClr val="D60093"/>
                </a:solidFill>
                <a:latin typeface="楷体" panose="02010609060101010101" pitchFamily="49" charset="-122"/>
                <a:ea typeface="楷体" panose="02010609060101010101" pitchFamily="49" charset="-122"/>
              </a:rPr>
              <a:t>降</a:t>
            </a:r>
            <a:r>
              <a:rPr lang="zh-CN" altLang="en-US" sz="3735" b="1" dirty="0" smtClean="0">
                <a:latin typeface="楷体" panose="02010609060101010101" pitchFamily="49" charset="-122"/>
                <a:ea typeface="楷体" panose="02010609060101010101" pitchFamily="49" charset="-122"/>
              </a:rPr>
              <a:t>人才。</a:t>
            </a:r>
            <a:endParaRPr lang="zh-CN" altLang="en-US" sz="3735" b="1" dirty="0">
              <a:latin typeface="楷体" panose="02010609060101010101" pitchFamily="49" charset="-122"/>
              <a:ea typeface="楷体" panose="02010609060101010101" pitchFamily="49" charset="-122"/>
            </a:endParaRPr>
          </a:p>
        </p:txBody>
      </p:sp>
      <p:sp>
        <p:nvSpPr>
          <p:cNvPr id="9" name="上箭头标注 8"/>
          <p:cNvSpPr/>
          <p:nvPr/>
        </p:nvSpPr>
        <p:spPr>
          <a:xfrm>
            <a:off x="1071538" y="4095756"/>
            <a:ext cx="6572296" cy="15074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句意：不要拘守一定规格降下更多的人才。</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3857620" y="2666996"/>
            <a:ext cx="1857388" cy="762005"/>
          </a:xfrm>
          <a:prstGeom prst="wedgeRoundRectCallout">
            <a:avLst>
              <a:gd name="adj1" fmla="val -10489"/>
              <a:gd name="adj2" fmla="val -1298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拘泥、束缚。</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10" name="圆角矩形标注 9"/>
          <p:cNvSpPr/>
          <p:nvPr/>
        </p:nvSpPr>
        <p:spPr>
          <a:xfrm>
            <a:off x="6429388" y="2381244"/>
            <a:ext cx="928726" cy="762005"/>
          </a:xfrm>
          <a:prstGeom prst="wedgeRoundRectCallout">
            <a:avLst>
              <a:gd name="adj1" fmla="val -118285"/>
              <a:gd name="adj2" fmla="val -94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latin typeface="楷体" panose="02010609060101010101" pitchFamily="49" charset="-122"/>
                <a:ea typeface="楷体" panose="02010609060101010101" pitchFamily="49" charset="-122"/>
              </a:rPr>
              <a:t>降生。</a:t>
            </a:r>
            <a:endParaRPr lang="zh-CN" altLang="en-US" sz="3200" b="1" dirty="0">
              <a:solidFill>
                <a:srgbClr val="0070C0"/>
              </a:solidFill>
              <a:latin typeface="楷体" panose="02010609060101010101" pitchFamily="49" charset="-122"/>
              <a:ea typeface="楷体" panose="02010609060101010101" pitchFamily="49" charset="-122"/>
            </a:endParaRPr>
          </a:p>
        </p:txBody>
      </p:sp>
      <p:pic>
        <p:nvPicPr>
          <p:cNvPr id="11" name="Picture 2" descr="http://www.23book.com/upload/2017/07/10/7c2a6d63b19df712.jpg"/>
          <p:cNvPicPr>
            <a:picLocks noChangeAspect="1" noChangeArrowheads="1"/>
          </p:cNvPicPr>
          <p:nvPr/>
        </p:nvPicPr>
        <p:blipFill>
          <a:blip r:embed="rId1"/>
          <a:srcRect/>
          <a:stretch>
            <a:fillRect/>
          </a:stretch>
        </p:blipFill>
        <p:spPr bwMode="auto">
          <a:xfrm>
            <a:off x="357159" y="1333486"/>
            <a:ext cx="2928958" cy="238126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9" grpId="0" bldLvl="0" animBg="1"/>
      <p:bldP spid="7" grpId="0" bldLvl="0" animBg="1"/>
      <p:bldP spid="10"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1809740"/>
            <a:ext cx="7858180" cy="4408899"/>
          </a:xfrm>
          <a:prstGeom prst="rect">
            <a:avLst/>
          </a:prstGeom>
          <a:noFill/>
          <a:ln w="9525">
            <a:noFill/>
          </a:ln>
        </p:spPr>
        <p:txBody>
          <a:bodyPr wrap="square">
            <a:spAutoFit/>
          </a:bodyPr>
          <a:lstStyle/>
          <a:p>
            <a:pPr>
              <a:lnSpc>
                <a:spcPct val="150000"/>
              </a:lnSpc>
            </a:pPr>
            <a:r>
              <a:rPr lang="zh-CN" altLang="en-US" sz="3200" b="1" dirty="0" smtClean="0">
                <a:latin typeface="楷体" panose="02010609060101010101" pitchFamily="49" charset="-122"/>
                <a:ea typeface="楷体" panose="02010609060101010101" pitchFamily="49" charset="-122"/>
              </a:rPr>
              <a:t>    诗人用奇特的想象表现了他热烈的希望，他期待着优秀杰出人物的涌现，期待着改革大势形成新的“风雷”、新的生机，一扫笼罩九州的沉闷和迟滞的局面，既揭露矛盾、批判现实，更憧憬未来、充满理想。</a:t>
            </a:r>
            <a:endParaRPr lang="zh-CN" altLang="en-US" sz="3200" b="1" dirty="0">
              <a:latin typeface="楷体" panose="02010609060101010101" pitchFamily="49" charset="-122"/>
              <a:ea typeface="楷体" panose="02010609060101010101" pitchFamily="49" charset="-122"/>
            </a:endParaRPr>
          </a:p>
        </p:txBody>
      </p:sp>
      <p:sp>
        <p:nvSpPr>
          <p:cNvPr id="6" name="椭圆 5"/>
          <p:cNvSpPr/>
          <p:nvPr/>
        </p:nvSpPr>
        <p:spPr>
          <a:xfrm>
            <a:off x="357158" y="857233"/>
            <a:ext cx="2337435" cy="9525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古诗赏析</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5787" y="1238236"/>
            <a:ext cx="7786742" cy="4408899"/>
          </a:xfrm>
          <a:prstGeom prst="rect">
            <a:avLst/>
          </a:prstGeom>
          <a:noFill/>
          <a:ln w="9525">
            <a:noFill/>
          </a:ln>
        </p:spPr>
        <p:txBody>
          <a:bodyPr wrap="square" anchor="t">
            <a:spAutoFit/>
          </a:bodyPr>
          <a:lstStyle/>
          <a:p>
            <a:pPr>
              <a:lnSpc>
                <a:spcPct val="150000"/>
              </a:lnSpc>
            </a:pP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    龚自珍（</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1792</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年</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—1841</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年），号定庵。汉族，仁和（今浙江杭州）人。晚年居住昆山羽琌山馆，又号羽琌山民。清代思想家、诗人、文学家和改良主义的先驱者。 著有</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定庵文集</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，今人辑为</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龚自珍全集</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img.mp.itc.cn/upload/20161106/49e28233254b4be283e7ec3b278a4c7c_th.jpg"/>
          <p:cNvPicPr>
            <a:picLocks noChangeAspect="1" noChangeArrowheads="1"/>
          </p:cNvPicPr>
          <p:nvPr/>
        </p:nvPicPr>
        <p:blipFill>
          <a:blip r:embed="rId1"/>
          <a:srcRect/>
          <a:stretch>
            <a:fillRect/>
          </a:stretch>
        </p:blipFill>
        <p:spPr bwMode="auto">
          <a:xfrm>
            <a:off x="1857357" y="1142985"/>
            <a:ext cx="5072098" cy="438153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stretch>
            <a:fillRect/>
          </a:stretch>
        </p:blipFill>
        <p:spPr>
          <a:xfrm>
            <a:off x="739141" y="1365673"/>
            <a:ext cx="7925435" cy="4399280"/>
          </a:xfrm>
          <a:prstGeom prst="rect">
            <a:avLst/>
          </a:prstGeom>
        </p:spPr>
      </p:pic>
      <p:sp>
        <p:nvSpPr>
          <p:cNvPr id="14" name="左大括号 13"/>
          <p:cNvSpPr/>
          <p:nvPr/>
        </p:nvSpPr>
        <p:spPr>
          <a:xfrm>
            <a:off x="1643043" y="2190742"/>
            <a:ext cx="234950" cy="2428875"/>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7" name="左大括号 16"/>
          <p:cNvSpPr/>
          <p:nvPr/>
        </p:nvSpPr>
        <p:spPr>
          <a:xfrm flipH="1">
            <a:off x="7286644" y="2095492"/>
            <a:ext cx="285810" cy="2428875"/>
          </a:xfrm>
          <a:prstGeom prst="leftBrace">
            <a:avLst>
              <a:gd name="adj1" fmla="val 88163"/>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2" name="文本框 1"/>
          <p:cNvSpPr txBox="1"/>
          <p:nvPr/>
        </p:nvSpPr>
        <p:spPr>
          <a:xfrm>
            <a:off x="258953" y="635000"/>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板书设计</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10" name="Rectangle 3"/>
          <p:cNvSpPr>
            <a:spLocks noChangeArrowheads="1"/>
          </p:cNvSpPr>
          <p:nvPr/>
        </p:nvSpPr>
        <p:spPr bwMode="auto">
          <a:xfrm>
            <a:off x="999090" y="2762245"/>
            <a:ext cx="759439" cy="1034899"/>
          </a:xfrm>
          <a:prstGeom prst="rect">
            <a:avLst/>
          </a:prstGeom>
          <a:noFill/>
          <a:ln w="9525">
            <a:noFill/>
            <a:miter lim="800000"/>
          </a:ln>
        </p:spPr>
        <p:txBody>
          <a:bodyPr vert="eaVert" wrap="none">
            <a:spAutoFit/>
          </a:bodyPr>
          <a:lstStyle/>
          <a:p>
            <a:pPr algn="l"/>
            <a:r>
              <a:rPr lang="zh-CN" altLang="en-US" sz="3735" b="1" dirty="0" smtClean="0">
                <a:solidFill>
                  <a:srgbClr val="FF0000"/>
                </a:solidFill>
                <a:latin typeface="楷体" panose="02010609060101010101" pitchFamily="49" charset="-122"/>
                <a:ea typeface="楷体" panose="02010609060101010101" pitchFamily="49" charset="-122"/>
              </a:rPr>
              <a:t>示儿</a:t>
            </a:r>
            <a:endParaRPr lang="zh-CN" altLang="en-US" sz="3735" b="1" dirty="0">
              <a:solidFill>
                <a:srgbClr val="FF0000"/>
              </a:solidFill>
              <a:latin typeface="楷体" panose="02010609060101010101" pitchFamily="49" charset="-122"/>
              <a:ea typeface="楷体" panose="02010609060101010101" pitchFamily="49" charset="-122"/>
            </a:endParaRPr>
          </a:p>
        </p:txBody>
      </p:sp>
      <p:sp>
        <p:nvSpPr>
          <p:cNvPr id="11" name="Rectangle 5"/>
          <p:cNvSpPr>
            <a:spLocks noChangeArrowheads="1"/>
          </p:cNvSpPr>
          <p:nvPr/>
        </p:nvSpPr>
        <p:spPr bwMode="auto">
          <a:xfrm>
            <a:off x="1857356" y="1619238"/>
            <a:ext cx="2357454"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毕生的心事</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3" name="Rectangle 5"/>
          <p:cNvSpPr>
            <a:spLocks noChangeArrowheads="1"/>
          </p:cNvSpPr>
          <p:nvPr/>
        </p:nvSpPr>
        <p:spPr bwMode="auto">
          <a:xfrm>
            <a:off x="4429125" y="1619238"/>
            <a:ext cx="3071834"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但悲不见九州同</a:t>
            </a:r>
            <a:endParaRPr lang="zh-CN" altLang="en-US" sz="3735" b="1" dirty="0">
              <a:latin typeface="楷体" panose="02010609060101010101" pitchFamily="49" charset="-122"/>
              <a:ea typeface="楷体" panose="02010609060101010101" pitchFamily="49" charset="-122"/>
            </a:endParaRPr>
          </a:p>
        </p:txBody>
      </p:sp>
      <p:sp>
        <p:nvSpPr>
          <p:cNvPr id="18" name="Rectangle 5"/>
          <p:cNvSpPr>
            <a:spLocks noChangeArrowheads="1"/>
          </p:cNvSpPr>
          <p:nvPr/>
        </p:nvSpPr>
        <p:spPr bwMode="auto">
          <a:xfrm>
            <a:off x="1857357" y="4000505"/>
            <a:ext cx="2428892"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无限的希望</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9" name="Rectangle 5"/>
          <p:cNvSpPr>
            <a:spLocks noChangeArrowheads="1"/>
          </p:cNvSpPr>
          <p:nvPr/>
        </p:nvSpPr>
        <p:spPr bwMode="auto">
          <a:xfrm>
            <a:off x="4357687" y="4000505"/>
            <a:ext cx="3071834"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王师北定中原日</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20" name="Rectangle 3"/>
          <p:cNvSpPr>
            <a:spLocks noChangeArrowheads="1"/>
          </p:cNvSpPr>
          <p:nvPr/>
        </p:nvSpPr>
        <p:spPr bwMode="auto">
          <a:xfrm>
            <a:off x="7561503" y="2381243"/>
            <a:ext cx="759439" cy="1977464"/>
          </a:xfrm>
          <a:prstGeom prst="rect">
            <a:avLst/>
          </a:prstGeom>
          <a:noFill/>
          <a:ln w="9525">
            <a:noFill/>
            <a:miter lim="800000"/>
          </a:ln>
        </p:spPr>
        <p:txBody>
          <a:bodyPr vert="eaVert" wrap="none">
            <a:spAutoFit/>
          </a:bodyPr>
          <a:lstStyle/>
          <a:p>
            <a:pPr algn="l"/>
            <a:r>
              <a:rPr lang="zh-CN" altLang="en-US" sz="3735" b="1" dirty="0" smtClean="0">
                <a:solidFill>
                  <a:srgbClr val="FF0000"/>
                </a:solidFill>
                <a:latin typeface="楷体" panose="02010609060101010101" pitchFamily="49" charset="-122"/>
                <a:ea typeface="楷体" panose="02010609060101010101" pitchFamily="49" charset="-122"/>
              </a:rPr>
              <a:t>爱国之心</a:t>
            </a:r>
            <a:endParaRPr lang="zh-CN" altLang="en-US" sz="3735"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bldLvl="0" animBg="1"/>
      <p:bldP spid="10" grpId="0" autoUpdateAnimBg="0"/>
      <p:bldP spid="11" grpId="0"/>
      <p:bldP spid="13" grpId="0"/>
      <p:bldP spid="18" grpId="0"/>
      <p:bldP spid="19" grpId="0"/>
      <p:bldP spid="2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stretch>
            <a:fillRect/>
          </a:stretch>
        </p:blipFill>
        <p:spPr>
          <a:xfrm>
            <a:off x="739141" y="1365673"/>
            <a:ext cx="7925435" cy="4399280"/>
          </a:xfrm>
          <a:prstGeom prst="rect">
            <a:avLst/>
          </a:prstGeom>
        </p:spPr>
      </p:pic>
      <p:sp>
        <p:nvSpPr>
          <p:cNvPr id="14" name="左大括号 13"/>
          <p:cNvSpPr/>
          <p:nvPr/>
        </p:nvSpPr>
        <p:spPr>
          <a:xfrm>
            <a:off x="2857489" y="2095492"/>
            <a:ext cx="234950" cy="2428875"/>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effectLst/>
              <a:uLnTx/>
              <a:uFillTx/>
              <a:latin typeface="+mn-lt"/>
              <a:ea typeface="+mn-ea"/>
              <a:cs typeface="+mn-cs"/>
            </a:endParaRPr>
          </a:p>
        </p:txBody>
      </p:sp>
      <p:sp>
        <p:nvSpPr>
          <p:cNvPr id="10" name="Rectangle 3"/>
          <p:cNvSpPr>
            <a:spLocks noChangeArrowheads="1"/>
          </p:cNvSpPr>
          <p:nvPr/>
        </p:nvSpPr>
        <p:spPr bwMode="auto">
          <a:xfrm>
            <a:off x="1917902" y="2095491"/>
            <a:ext cx="759439" cy="1977464"/>
          </a:xfrm>
          <a:prstGeom prst="rect">
            <a:avLst/>
          </a:prstGeom>
          <a:noFill/>
          <a:ln w="9525">
            <a:noFill/>
            <a:miter lim="800000"/>
          </a:ln>
        </p:spPr>
        <p:txBody>
          <a:bodyPr vert="eaVert" wrap="none">
            <a:spAutoFit/>
          </a:bodyPr>
          <a:lstStyle/>
          <a:p>
            <a:pPr algn="l"/>
            <a:r>
              <a:rPr lang="zh-CN" altLang="en-US" sz="3735" b="1" dirty="0" smtClean="0">
                <a:solidFill>
                  <a:srgbClr val="FF0000"/>
                </a:solidFill>
                <a:latin typeface="楷体" panose="02010609060101010101" pitchFamily="49" charset="-122"/>
                <a:ea typeface="楷体" panose="02010609060101010101" pitchFamily="49" charset="-122"/>
              </a:rPr>
              <a:t>题临安邸</a:t>
            </a:r>
            <a:endParaRPr lang="zh-CN" altLang="en-US" sz="3735" b="1" dirty="0">
              <a:solidFill>
                <a:srgbClr val="FF0000"/>
              </a:solidFill>
              <a:latin typeface="楷体" panose="02010609060101010101" pitchFamily="49" charset="-122"/>
              <a:ea typeface="楷体" panose="02010609060101010101" pitchFamily="49" charset="-122"/>
            </a:endParaRPr>
          </a:p>
        </p:txBody>
      </p:sp>
      <p:sp>
        <p:nvSpPr>
          <p:cNvPr id="11" name="Rectangle 5"/>
          <p:cNvSpPr>
            <a:spLocks noChangeArrowheads="1"/>
          </p:cNvSpPr>
          <p:nvPr/>
        </p:nvSpPr>
        <p:spPr bwMode="auto">
          <a:xfrm>
            <a:off x="3071802" y="1809740"/>
            <a:ext cx="1000132"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权贵</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3" name="Rectangle 5"/>
          <p:cNvSpPr>
            <a:spLocks noChangeArrowheads="1"/>
          </p:cNvSpPr>
          <p:nvPr/>
        </p:nvSpPr>
        <p:spPr bwMode="auto">
          <a:xfrm>
            <a:off x="4714876" y="1809740"/>
            <a:ext cx="1785950"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醉生梦死</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6" name="Rectangle 5"/>
          <p:cNvSpPr>
            <a:spLocks noChangeArrowheads="1"/>
          </p:cNvSpPr>
          <p:nvPr/>
        </p:nvSpPr>
        <p:spPr bwMode="auto">
          <a:xfrm>
            <a:off x="3143241" y="3524252"/>
            <a:ext cx="1143008" cy="954405"/>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林升</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8" name="Rectangle 5"/>
          <p:cNvSpPr>
            <a:spLocks noChangeArrowheads="1"/>
          </p:cNvSpPr>
          <p:nvPr/>
        </p:nvSpPr>
        <p:spPr bwMode="auto">
          <a:xfrm>
            <a:off x="4714876" y="3524252"/>
            <a:ext cx="1928826"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忧国忧民</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autoUpdateAnimBg="0"/>
      <p:bldP spid="11" grpId="0"/>
      <p:bldP spid="13" grpId="0"/>
      <p:bldP spid="16"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stretch>
            <a:fillRect/>
          </a:stretch>
        </p:blipFill>
        <p:spPr>
          <a:xfrm>
            <a:off x="739141" y="1365673"/>
            <a:ext cx="7925435" cy="4399280"/>
          </a:xfrm>
          <a:prstGeom prst="rect">
            <a:avLst/>
          </a:prstGeom>
        </p:spPr>
      </p:pic>
      <p:sp>
        <p:nvSpPr>
          <p:cNvPr id="14" name="左大括号 13"/>
          <p:cNvSpPr/>
          <p:nvPr/>
        </p:nvSpPr>
        <p:spPr>
          <a:xfrm>
            <a:off x="2500298" y="1619238"/>
            <a:ext cx="214314" cy="2952771"/>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1" i="0" u="none" strike="noStrike" kern="1200" cap="none" spc="0" normalizeH="0" baseline="0" noProof="0">
              <a:ln>
                <a:noFill/>
              </a:ln>
              <a:effectLst/>
              <a:uLnTx/>
              <a:uFillTx/>
              <a:latin typeface="+mn-lt"/>
              <a:ea typeface="+mn-ea"/>
              <a:cs typeface="+mn-cs"/>
            </a:endParaRPr>
          </a:p>
        </p:txBody>
      </p:sp>
      <p:sp>
        <p:nvSpPr>
          <p:cNvPr id="10" name="Rectangle 3"/>
          <p:cNvSpPr>
            <a:spLocks noChangeArrowheads="1"/>
          </p:cNvSpPr>
          <p:nvPr/>
        </p:nvSpPr>
        <p:spPr bwMode="auto">
          <a:xfrm>
            <a:off x="1560711" y="1904989"/>
            <a:ext cx="759439" cy="1977464"/>
          </a:xfrm>
          <a:prstGeom prst="rect">
            <a:avLst/>
          </a:prstGeom>
          <a:noFill/>
          <a:ln w="9525">
            <a:noFill/>
            <a:miter lim="800000"/>
          </a:ln>
        </p:spPr>
        <p:txBody>
          <a:bodyPr vert="eaVert" wrap="none">
            <a:spAutoFit/>
          </a:bodyPr>
          <a:lstStyle/>
          <a:p>
            <a:pPr algn="l"/>
            <a:r>
              <a:rPr lang="zh-CN" altLang="en-US" sz="3735" b="1" dirty="0" smtClean="0">
                <a:solidFill>
                  <a:srgbClr val="FF0000"/>
                </a:solidFill>
                <a:latin typeface="楷体" panose="02010609060101010101" pitchFamily="49" charset="-122"/>
                <a:ea typeface="楷体" panose="02010609060101010101" pitchFamily="49" charset="-122"/>
              </a:rPr>
              <a:t>已亥杂诗</a:t>
            </a:r>
            <a:endParaRPr lang="zh-CN" altLang="en-US" sz="3735" b="1" dirty="0">
              <a:solidFill>
                <a:srgbClr val="FF0000"/>
              </a:solidFill>
              <a:latin typeface="楷体" panose="02010609060101010101" pitchFamily="49" charset="-122"/>
              <a:ea typeface="楷体" panose="02010609060101010101" pitchFamily="49" charset="-122"/>
            </a:endParaRPr>
          </a:p>
        </p:txBody>
      </p:sp>
      <p:sp>
        <p:nvSpPr>
          <p:cNvPr id="11" name="Rectangle 5"/>
          <p:cNvSpPr>
            <a:spLocks noChangeArrowheads="1"/>
          </p:cNvSpPr>
          <p:nvPr/>
        </p:nvSpPr>
        <p:spPr bwMode="auto">
          <a:xfrm>
            <a:off x="4429124" y="1523988"/>
            <a:ext cx="1071570"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变革</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3" name="Rectangle 5"/>
          <p:cNvSpPr>
            <a:spLocks noChangeArrowheads="1"/>
          </p:cNvSpPr>
          <p:nvPr/>
        </p:nvSpPr>
        <p:spPr bwMode="auto">
          <a:xfrm>
            <a:off x="2643174" y="2666996"/>
            <a:ext cx="3214710"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万马齐喑</a:t>
            </a:r>
            <a:r>
              <a:rPr lang="en-US" altLang="zh-CN" sz="3735" b="1" dirty="0" smtClean="0">
                <a:solidFill>
                  <a:schemeClr val="bg1"/>
                </a:solidFill>
                <a:latin typeface="楷体" panose="02010609060101010101" pitchFamily="49" charset="-122"/>
                <a:ea typeface="楷体" panose="02010609060101010101" pitchFamily="49" charset="-122"/>
              </a:rPr>
              <a:t>------</a:t>
            </a:r>
            <a:endParaRPr lang="en-US" altLang="zh-CN" sz="3735" b="1" dirty="0" smtClean="0">
              <a:solidFill>
                <a:schemeClr val="bg1"/>
              </a:solidFill>
              <a:latin typeface="楷体" panose="02010609060101010101" pitchFamily="49" charset="-122"/>
              <a:ea typeface="楷体" panose="02010609060101010101" pitchFamily="49" charset="-122"/>
            </a:endParaRPr>
          </a:p>
        </p:txBody>
      </p:sp>
      <p:sp>
        <p:nvSpPr>
          <p:cNvPr id="16" name="Rectangle 5"/>
          <p:cNvSpPr>
            <a:spLocks noChangeArrowheads="1"/>
          </p:cNvSpPr>
          <p:nvPr/>
        </p:nvSpPr>
        <p:spPr bwMode="auto">
          <a:xfrm>
            <a:off x="3929058" y="3714753"/>
            <a:ext cx="2143140" cy="1816651"/>
          </a:xfrm>
          <a:prstGeom prst="rect">
            <a:avLst/>
          </a:prstGeom>
          <a:noFill/>
          <a:ln w="9525">
            <a:noFill/>
            <a:miter lim="800000"/>
          </a:ln>
        </p:spPr>
        <p:txBody>
          <a:bodyPr wrap="square">
            <a:spAutoFit/>
          </a:bodyPr>
          <a:lstStyle/>
          <a:p>
            <a:pPr>
              <a:lnSpc>
                <a:spcPct val="150000"/>
              </a:lnSpc>
            </a:pPr>
            <a:r>
              <a:rPr lang="zh-CN" altLang="en-US" sz="3735" b="1" dirty="0" smtClean="0">
                <a:latin typeface="楷体" panose="02010609060101010101" pitchFamily="49" charset="-122"/>
                <a:ea typeface="楷体" panose="02010609060101010101" pitchFamily="49" charset="-122"/>
              </a:rPr>
              <a:t> </a:t>
            </a:r>
            <a:r>
              <a:rPr lang="zh-CN" altLang="en-US" sz="3735" b="1" dirty="0" smtClean="0">
                <a:solidFill>
                  <a:schemeClr val="bg1"/>
                </a:solidFill>
                <a:latin typeface="楷体" panose="02010609060101010101" pitchFamily="49" charset="-122"/>
                <a:ea typeface="楷体" panose="02010609060101010101" pitchFamily="49" charset="-122"/>
              </a:rPr>
              <a:t>不拘一格</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
        <p:nvSpPr>
          <p:cNvPr id="18" name="Rectangle 5"/>
          <p:cNvSpPr>
            <a:spLocks noChangeArrowheads="1"/>
          </p:cNvSpPr>
          <p:nvPr/>
        </p:nvSpPr>
        <p:spPr bwMode="auto">
          <a:xfrm>
            <a:off x="5572132" y="2666996"/>
            <a:ext cx="1928826" cy="1816651"/>
          </a:xfrm>
          <a:prstGeom prst="rect">
            <a:avLst/>
          </a:prstGeom>
          <a:noFill/>
          <a:ln w="9525">
            <a:noFill/>
            <a:miter lim="800000"/>
          </a:ln>
        </p:spPr>
        <p:txBody>
          <a:bodyPr wrap="square">
            <a:spAutoFit/>
          </a:bodyPr>
          <a:lstStyle/>
          <a:p>
            <a:pPr>
              <a:lnSpc>
                <a:spcPct val="150000"/>
              </a:lnSpc>
            </a:pPr>
            <a:r>
              <a:rPr lang="zh-CN" altLang="en-US" sz="3735" b="1" dirty="0" smtClean="0">
                <a:solidFill>
                  <a:schemeClr val="bg1"/>
                </a:solidFill>
                <a:latin typeface="楷体" panose="02010609060101010101" pitchFamily="49" charset="-122"/>
                <a:ea typeface="楷体" panose="02010609060101010101" pitchFamily="49" charset="-122"/>
              </a:rPr>
              <a:t>九州生气</a:t>
            </a:r>
            <a:endParaRPr lang="zh-CN" altLang="en-US" sz="3735" b="1" dirty="0" smtClean="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autoUpdateAnimBg="0"/>
      <p:bldP spid="11" grpId="0"/>
      <p:bldP spid="13" grpId="0"/>
      <p:bldP spid="16"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p:nvPr/>
        </p:nvSpPr>
        <p:spPr>
          <a:xfrm>
            <a:off x="2256138" y="1722069"/>
            <a:ext cx="5101944" cy="715581"/>
          </a:xfrm>
          <a:prstGeom prst="rect">
            <a:avLst/>
          </a:prstGeom>
          <a:noFill/>
          <a:ln w="9525">
            <a:noFill/>
          </a:ln>
        </p:spPr>
        <p:txBody>
          <a:bodyPr wrap="square" anchor="t">
            <a:spAutoFit/>
          </a:bodyPr>
          <a:lstStyle/>
          <a:p>
            <a:pPr>
              <a:lnSpc>
                <a:spcPct val="150000"/>
              </a:lnSpc>
            </a:pPr>
            <a:r>
              <a:rPr lang="zh-CN" altLang="en-US" sz="3200" b="1" dirty="0">
                <a:solidFill>
                  <a:srgbClr val="FF0000"/>
                </a:solidFill>
                <a:latin typeface="黑体" panose="02010609060101010101" pitchFamily="2" charset="-122"/>
                <a:ea typeface="黑体" panose="02010609060101010101" pitchFamily="2" charset="-122"/>
              </a:rPr>
              <a:t>学习</a:t>
            </a:r>
            <a:r>
              <a:rPr lang="zh-CN" altLang="en-US" sz="3200" b="1" dirty="0" smtClean="0">
                <a:solidFill>
                  <a:srgbClr val="FF0000"/>
                </a:solidFill>
                <a:latin typeface="黑体" panose="02010609060101010101" pitchFamily="2" charset="-122"/>
                <a:ea typeface="黑体" panose="02010609060101010101" pitchFamily="2" charset="-122"/>
              </a:rPr>
              <a:t>运用讽刺的</a:t>
            </a:r>
            <a:r>
              <a:rPr lang="zh-CN" altLang="en-US" sz="3200" b="1" dirty="0">
                <a:solidFill>
                  <a:srgbClr val="FF0000"/>
                </a:solidFill>
                <a:latin typeface="黑体" panose="02010609060101010101" pitchFamily="2" charset="-122"/>
                <a:ea typeface="黑体" panose="02010609060101010101" pitchFamily="2" charset="-122"/>
              </a:rPr>
              <a:t>修辞手法</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6" name="矩形 5"/>
          <p:cNvSpPr/>
          <p:nvPr/>
        </p:nvSpPr>
        <p:spPr>
          <a:xfrm>
            <a:off x="571473" y="2637421"/>
            <a:ext cx="8270875" cy="1464632"/>
          </a:xfrm>
          <a:prstGeom prst="rect">
            <a:avLst/>
          </a:prstGeom>
          <a:noFill/>
          <a:ln w="9525">
            <a:noFill/>
          </a:ln>
        </p:spPr>
        <p:txBody>
          <a:bodyPr wrap="square" anchor="t">
            <a:spAutoFit/>
          </a:bodyPr>
          <a:lstStyle/>
          <a:p>
            <a:pPr indent="536575">
              <a:lnSpc>
                <a:spcPct val="130000"/>
              </a:lnSpc>
            </a:pPr>
            <a:r>
              <a:rPr lang="zh-CN" altLang="en-US" sz="2400" b="1" dirty="0" smtClean="0">
                <a:latin typeface="楷体_GB2312" panose="02010609030101010101" charset="-122"/>
                <a:ea typeface="楷体_GB2312" panose="02010609030101010101" charset="-122"/>
                <a:cs typeface="楷体_GB2312" panose="02010609030101010101" charset="-122"/>
              </a:rPr>
              <a:t>【</a:t>
            </a:r>
            <a:r>
              <a:rPr lang="zh-CN" altLang="en-US" sz="2400" b="1" dirty="0" smtClean="0">
                <a:solidFill>
                  <a:srgbClr val="FF0000"/>
                </a:solidFill>
                <a:latin typeface="楷体_GB2312" panose="02010609030101010101" charset="-122"/>
                <a:ea typeface="楷体_GB2312" panose="02010609030101010101" charset="-122"/>
                <a:cs typeface="楷体_GB2312" panose="02010609030101010101" charset="-122"/>
              </a:rPr>
              <a:t>讽刺</a:t>
            </a:r>
            <a:r>
              <a:rPr lang="zh-CN" altLang="en-US" sz="2400" b="1" dirty="0" smtClean="0">
                <a:latin typeface="楷体_GB2312" panose="02010609030101010101" charset="-122"/>
                <a:ea typeface="楷体_GB2312" panose="02010609030101010101" charset="-122"/>
                <a:cs typeface="楷体_GB2312" panose="02010609030101010101"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“暖风熏得游人醉，直把杭州作汴州。”</a:t>
            </a:r>
            <a:r>
              <a:rPr lang="zh-CN" altLang="en-US" sz="2400" b="1" dirty="0" smtClean="0">
                <a:solidFill>
                  <a:srgbClr val="00B0F0"/>
                </a:solidFill>
                <a:latin typeface="楷体" panose="02010609060101010101" pitchFamily="49" charset="-122"/>
                <a:ea typeface="楷体" panose="02010609060101010101" pitchFamily="49" charset="-122"/>
                <a:cs typeface="楷体" panose="02010609060101010101" pitchFamily="49" charset="-122"/>
              </a:rPr>
              <a:t> 通过这几句诗可以看出作者用讽刺的手法描写了所谓的“游人们”醉生梦死，不关心国家，只知道享乐的样子。</a:t>
            </a:r>
            <a:endParaRPr lang="zh-CN" altLang="en-US" sz="2400" b="1" dirty="0">
              <a:solidFill>
                <a:srgbClr val="00B0F0"/>
              </a:solidFill>
              <a:latin typeface="黑体" panose="02010609060101010101" pitchFamily="2" charset="-122"/>
              <a:ea typeface="黑体" panose="02010609060101010101" pitchFamily="2" charset="-122"/>
              <a:cs typeface="楷体_GB2312" panose="02010609030101010101" charset="-122"/>
              <a:sym typeface="+mn-ea"/>
            </a:endParaRPr>
          </a:p>
        </p:txBody>
      </p:sp>
      <p:sp>
        <p:nvSpPr>
          <p:cNvPr id="7" name="文本框 1"/>
          <p:cNvSpPr txBox="1"/>
          <p:nvPr/>
        </p:nvSpPr>
        <p:spPr>
          <a:xfrm>
            <a:off x="295553" y="810768"/>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写作手法</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10" name="矩形 9"/>
          <p:cNvSpPr/>
          <p:nvPr/>
        </p:nvSpPr>
        <p:spPr>
          <a:xfrm>
            <a:off x="642910" y="4828187"/>
            <a:ext cx="7072362" cy="559769"/>
          </a:xfrm>
          <a:prstGeom prst="rect">
            <a:avLst/>
          </a:prstGeom>
          <a:noFill/>
          <a:ln w="9525">
            <a:noFill/>
          </a:ln>
        </p:spPr>
        <p:txBody>
          <a:bodyPr wrap="square" anchor="t">
            <a:spAutoFit/>
          </a:bodyPr>
          <a:lstStyle/>
          <a:p>
            <a:pPr>
              <a:lnSpc>
                <a:spcPct val="150000"/>
              </a:lnSpc>
            </a:pPr>
            <a:r>
              <a:rPr lang="zh-CN" altLang="en-US" sz="2400" b="1" dirty="0" smtClean="0">
                <a:solidFill>
                  <a:srgbClr val="00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举例</a:t>
            </a:r>
            <a:r>
              <a:rPr lang="zh-CN" altLang="en-US" sz="2400" b="1" dirty="0" smtClean="0">
                <a:solidFill>
                  <a:srgbClr val="000000"/>
                </a:solidFill>
                <a:latin typeface="楷体" panose="02010609060101010101" pitchFamily="49" charset="-122"/>
                <a:ea typeface="楷体" panose="02010609060101010101" pitchFamily="49" charset="-122"/>
              </a:rPr>
              <a:t>】商女不知亡国恨，隔江犹唱后庭花。</a:t>
            </a:r>
            <a:endParaRPr lang="zh-CN" altLang="en-US" sz="2400" b="1"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7639" y="648759"/>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拓展延伸</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27652" name="TextBox 3"/>
          <p:cNvSpPr txBox="1"/>
          <p:nvPr/>
        </p:nvSpPr>
        <p:spPr>
          <a:xfrm>
            <a:off x="1500166" y="1428737"/>
            <a:ext cx="6215106" cy="3222998"/>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rgbClr val="0070C0"/>
                </a:solidFill>
                <a:latin typeface="楷体" panose="02010609060101010101" pitchFamily="49" charset="-122"/>
                <a:ea typeface="楷体" panose="02010609060101010101" pitchFamily="49" charset="-122"/>
              </a:rPr>
              <a:t>爱国古诗词</a:t>
            </a:r>
            <a:endParaRPr lang="zh-CN" altLang="en-US" sz="2800" b="1" dirty="0" smtClean="0">
              <a:solidFill>
                <a:srgbClr val="0070C0"/>
              </a:solidFill>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从军行七首</a:t>
            </a:r>
            <a:endParaRPr lang="zh-CN" altLang="en-US"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作者：王昌龄 </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唐</a:t>
            </a:r>
            <a:r>
              <a:rPr lang="en-US" altLang="zh-CN"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青海长云暗雪山，孤城遥望玉门关。</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黄沙百战穿金甲，不破楼兰终不还。</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内容占位符 2"/>
          <p:cNvSpPr txBox="1"/>
          <p:nvPr/>
        </p:nvSpPr>
        <p:spPr>
          <a:xfrm>
            <a:off x="500035" y="952484"/>
            <a:ext cx="4465637" cy="792163"/>
          </a:xfrm>
          <a:prstGeom prst="rect">
            <a:avLst/>
          </a:prstGeom>
          <a:noFill/>
          <a:ln w="9525">
            <a:noFill/>
          </a:ln>
        </p:spPr>
        <p:txBody>
          <a:bodyPr/>
          <a:lstStyle/>
          <a:p>
            <a:pPr>
              <a:lnSpc>
                <a:spcPct val="150000"/>
              </a:lnSpc>
              <a:spcBef>
                <a:spcPts val="3000"/>
              </a:spcBef>
            </a:pPr>
            <a:r>
              <a:rPr lang="en-US" altLang="zh-CN" sz="3735" b="1" dirty="0">
                <a:latin typeface="黑体" panose="02010609060101010101" pitchFamily="2" charset="-122"/>
                <a:ea typeface="黑体" panose="02010609060101010101" pitchFamily="2" charset="-122"/>
              </a:rPr>
              <a:t>1.</a:t>
            </a:r>
            <a:r>
              <a:rPr lang="zh-CN" altLang="en-US" sz="3735" b="1" dirty="0">
                <a:latin typeface="黑体" panose="02010609060101010101" pitchFamily="2" charset="-122"/>
                <a:ea typeface="黑体" panose="02010609060101010101" pitchFamily="2" charset="-122"/>
              </a:rPr>
              <a:t>看拼音，写词语。</a:t>
            </a:r>
            <a:endParaRPr lang="en-US" altLang="zh-CN" sz="3735" b="1" dirty="0">
              <a:latin typeface="黑体" panose="02010609060101010101" pitchFamily="2" charset="-122"/>
              <a:ea typeface="黑体" panose="02010609060101010101" pitchFamily="2" charset="-122"/>
            </a:endParaRPr>
          </a:p>
        </p:txBody>
      </p:sp>
      <p:sp>
        <p:nvSpPr>
          <p:cNvPr id="2" name="文本框 1"/>
          <p:cNvSpPr txBox="1"/>
          <p:nvPr/>
        </p:nvSpPr>
        <p:spPr>
          <a:xfrm>
            <a:off x="359162" y="587800"/>
            <a:ext cx="2659702" cy="830997"/>
          </a:xfrm>
          <a:prstGeom prst="rect">
            <a:avLst/>
          </a:prstGeom>
          <a:noFill/>
        </p:spPr>
        <p:txBody>
          <a:bodyPr wrap="none" rtlCol="0">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课堂练习</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sp>
        <p:nvSpPr>
          <p:cNvPr id="3" name="文本框 2"/>
          <p:cNvSpPr txBox="1"/>
          <p:nvPr/>
        </p:nvSpPr>
        <p:spPr>
          <a:xfrm>
            <a:off x="1071538" y="2095492"/>
            <a:ext cx="7072362" cy="1077218"/>
          </a:xfrm>
          <a:prstGeom prst="rect">
            <a:avLst/>
          </a:prstGeom>
          <a:noFill/>
          <a:ln w="9525">
            <a:noFill/>
          </a:ln>
        </p:spPr>
        <p:txBody>
          <a:bodyPr wrap="square">
            <a:spAutoFit/>
          </a:bodyPr>
          <a:lstStyle/>
          <a:p>
            <a:r>
              <a:rPr lang="zh-CN" altLang="en-US" sz="3200" dirty="0" smtClean="0">
                <a:latin typeface="楷体_GB2312" panose="02010609030101010101" charset="-122"/>
                <a:ea typeface="楷体_GB2312" panose="02010609030101010101" charset="-122"/>
                <a:sym typeface="+mn-ea"/>
              </a:rPr>
              <a:t>元：             万事空：        </a:t>
            </a:r>
            <a:endParaRPr lang="en-US" altLang="zh-CN" sz="3200" dirty="0" smtClean="0">
              <a:latin typeface="楷体_GB2312" panose="02010609030101010101" charset="-122"/>
              <a:ea typeface="楷体_GB2312" panose="02010609030101010101" charset="-122"/>
              <a:sym typeface="+mn-ea"/>
            </a:endParaRPr>
          </a:p>
          <a:p>
            <a:r>
              <a:rPr lang="zh-CN" altLang="en-US" sz="3200" dirty="0" smtClean="0">
                <a:latin typeface="楷体_GB2312" panose="02010609030101010101" charset="-122"/>
                <a:ea typeface="楷体_GB2312" panose="02010609030101010101" charset="-122"/>
                <a:sym typeface="+mn-ea"/>
              </a:rPr>
              <a:t>九州：               同：</a:t>
            </a:r>
            <a:endParaRPr lang="zh-CN" altLang="en-US" sz="3600" b="1" noProof="0" dirty="0">
              <a:solidFill>
                <a:srgbClr val="FF00FF"/>
              </a:solidFill>
              <a:latin typeface="楷体_GB2312" panose="02010609030101010101" charset="-122"/>
              <a:ea typeface="楷体_GB2312" panose="02010609030101010101" charset="-122"/>
              <a:sym typeface="+mn-ea"/>
            </a:endParaRPr>
          </a:p>
        </p:txBody>
      </p:sp>
      <p:sp>
        <p:nvSpPr>
          <p:cNvPr id="14" name="文本框 5"/>
          <p:cNvSpPr txBox="1"/>
          <p:nvPr/>
        </p:nvSpPr>
        <p:spPr>
          <a:xfrm>
            <a:off x="2071670" y="1904990"/>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本来</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5" name="文本框 6"/>
          <p:cNvSpPr txBox="1"/>
          <p:nvPr/>
        </p:nvSpPr>
        <p:spPr>
          <a:xfrm>
            <a:off x="5500694" y="1904990"/>
            <a:ext cx="2571768" cy="1569660"/>
          </a:xfrm>
          <a:prstGeom prst="rect">
            <a:avLst/>
          </a:prstGeom>
          <a:noFill/>
          <a:ln w="9525">
            <a:noFill/>
          </a:ln>
        </p:spPr>
        <p:txBody>
          <a:bodyPr wrap="square">
            <a:spAutoFit/>
          </a:bodyPr>
          <a:lstStyle/>
          <a:p>
            <a:pPr algn="ctr">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什么也没有了。</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2" name="文本框 6"/>
          <p:cNvSpPr txBox="1"/>
          <p:nvPr/>
        </p:nvSpPr>
        <p:spPr>
          <a:xfrm>
            <a:off x="1928794" y="2571745"/>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中国</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3" name="文本框 12"/>
          <p:cNvSpPr txBox="1"/>
          <p:nvPr/>
        </p:nvSpPr>
        <p:spPr>
          <a:xfrm>
            <a:off x="428595" y="3619501"/>
            <a:ext cx="5504963" cy="584775"/>
          </a:xfrm>
          <a:prstGeom prst="rect">
            <a:avLst/>
          </a:prstGeom>
          <a:noFill/>
          <a:ln w="9525">
            <a:noFill/>
          </a:ln>
        </p:spPr>
        <p:txBody>
          <a:bodyPr wrap="square">
            <a:spAutoFit/>
          </a:bodyPr>
          <a:lstStyle/>
          <a:p>
            <a:r>
              <a:rPr lang="en-US" altLang="zh-CN" sz="3200" b="1" dirty="0">
                <a:solidFill>
                  <a:schemeClr val="tx1"/>
                </a:solidFill>
                <a:latin typeface="黑体" panose="02010609060101010101" pitchFamily="2" charset="-122"/>
                <a:ea typeface="黑体" panose="02010609060101010101" pitchFamily="2" charset="-122"/>
              </a:rPr>
              <a:t>2</a:t>
            </a:r>
            <a:r>
              <a:rPr lang="en-US" altLang="zh-CN" sz="3200" b="1" dirty="0" smtClean="0">
                <a:solidFill>
                  <a:schemeClr val="tx1"/>
                </a:solidFill>
                <a:latin typeface="黑体" panose="02010609060101010101" pitchFamily="2" charset="-122"/>
                <a:ea typeface="黑体" panose="02010609060101010101" pitchFamily="2" charset="-122"/>
              </a:rPr>
              <a:t>.</a:t>
            </a:r>
            <a:r>
              <a:rPr lang="zh-CN" altLang="en-US" sz="3200" b="1" dirty="0" smtClean="0">
                <a:solidFill>
                  <a:schemeClr val="tx1"/>
                </a:solidFill>
                <a:latin typeface="黑体" panose="02010609060101010101" pitchFamily="2" charset="-122"/>
                <a:ea typeface="黑体" panose="02010609060101010101" pitchFamily="2" charset="-122"/>
              </a:rPr>
              <a:t> </a:t>
            </a:r>
            <a:r>
              <a:rPr lang="zh-CN" altLang="en-US" sz="3200" b="1" dirty="0" smtClean="0">
                <a:latin typeface="黑体" panose="02010609060101010101" pitchFamily="2" charset="-122"/>
                <a:ea typeface="黑体" panose="02010609060101010101" pitchFamily="2" charset="-122"/>
              </a:rPr>
              <a:t>把下面的诗句补充完整 。</a:t>
            </a:r>
            <a:endParaRPr lang="zh-CN" altLang="en-US" sz="3200" b="1" dirty="0">
              <a:solidFill>
                <a:schemeClr val="tx1"/>
              </a:solidFill>
              <a:latin typeface="黑体" panose="02010609060101010101" pitchFamily="2" charset="-122"/>
              <a:ea typeface="黑体" panose="02010609060101010101" pitchFamily="2" charset="-122"/>
            </a:endParaRPr>
          </a:p>
        </p:txBody>
      </p:sp>
      <p:sp>
        <p:nvSpPr>
          <p:cNvPr id="16" name="文本框 15"/>
          <p:cNvSpPr txBox="1"/>
          <p:nvPr/>
        </p:nvSpPr>
        <p:spPr>
          <a:xfrm>
            <a:off x="785786" y="4381507"/>
            <a:ext cx="7929618" cy="2308324"/>
          </a:xfrm>
          <a:prstGeom prst="rect">
            <a:avLst/>
          </a:prstGeom>
          <a:noFill/>
          <a:ln w="9525">
            <a:noFill/>
          </a:ln>
        </p:spPr>
        <p:txBody>
          <a:bodyPr wrap="square">
            <a:spAutoFit/>
          </a:bodyPr>
          <a:lstStyle/>
          <a:p>
            <a:pPr>
              <a:lnSpc>
                <a:spcPct val="150000"/>
              </a:lnSpc>
            </a:pPr>
            <a:r>
              <a:rPr lang="zh-CN" altLang="en-US" sz="3200" dirty="0" smtClean="0">
                <a:latin typeface="楷体" panose="02010609060101010101" pitchFamily="49" charset="-122"/>
                <a:ea typeface="楷体" panose="02010609060101010101" pitchFamily="49" charset="-122"/>
              </a:rPr>
              <a:t>山外青山楼外楼，西湖（     ）几时休，</a:t>
            </a:r>
            <a:endParaRPr lang="en-US" altLang="zh-CN" sz="3200" dirty="0" smtClean="0">
              <a:latin typeface="楷体" panose="02010609060101010101" pitchFamily="49" charset="-122"/>
              <a:ea typeface="楷体" panose="02010609060101010101" pitchFamily="49" charset="-122"/>
            </a:endParaRPr>
          </a:p>
          <a:p>
            <a:pPr>
              <a:lnSpc>
                <a:spcPct val="150000"/>
              </a:lnSpc>
            </a:pPr>
            <a:r>
              <a:rPr lang="zh-CN" altLang="en-US" sz="3200" dirty="0" smtClean="0">
                <a:latin typeface="楷体" panose="02010609060101010101" pitchFamily="49" charset="-122"/>
                <a:ea typeface="楷体" panose="02010609060101010101" pitchFamily="49" charset="-122"/>
              </a:rPr>
              <a:t>暖风（  ）得游人醉，直把（    ）作（    ）。</a:t>
            </a:r>
            <a:endParaRPr lang="zh-CN" altLang="en-US" sz="3200" dirty="0">
              <a:solidFill>
                <a:schemeClr val="tx1"/>
              </a:solidFill>
              <a:latin typeface="楷体_GB2312" panose="02010609030101010101" charset="-122"/>
              <a:ea typeface="楷体_GB2312" panose="02010609030101010101" charset="-122"/>
            </a:endParaRPr>
          </a:p>
        </p:txBody>
      </p:sp>
      <p:sp>
        <p:nvSpPr>
          <p:cNvPr id="18" name="文本框 17"/>
          <p:cNvSpPr txBox="1"/>
          <p:nvPr/>
        </p:nvSpPr>
        <p:spPr>
          <a:xfrm>
            <a:off x="3617595" y="296545"/>
            <a:ext cx="184731" cy="748666"/>
          </a:xfrm>
          <a:prstGeom prst="rect">
            <a:avLst/>
          </a:prstGeom>
          <a:noFill/>
          <a:ln w="9525">
            <a:noFill/>
          </a:ln>
        </p:spPr>
        <p:txBody>
          <a:bodyPr wrap="none">
            <a:spAutoFit/>
          </a:bodyPr>
          <a:lstStyle/>
          <a:p>
            <a:pPr eaLnBrk="1" hangingPunct="1"/>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9" name="文本框 18"/>
          <p:cNvSpPr txBox="1"/>
          <p:nvPr/>
        </p:nvSpPr>
        <p:spPr>
          <a:xfrm>
            <a:off x="1252556" y="5918789"/>
            <a:ext cx="1008609" cy="584775"/>
          </a:xfrm>
          <a:prstGeom prst="rect">
            <a:avLst/>
          </a:prstGeom>
          <a:noFill/>
          <a:ln w="9525">
            <a:noFill/>
          </a:ln>
        </p:spPr>
        <p:txBody>
          <a:bodyPr wrap="none">
            <a:spAutoFit/>
          </a:bodyPr>
          <a:lstStyle/>
          <a:p>
            <a:pPr eaLnBrk="1" hangingPunct="1"/>
            <a:r>
              <a:rPr lang="zh-CN" altLang="en-US" sz="3200" b="1" dirty="0" smtClean="0">
                <a:solidFill>
                  <a:srgbClr val="FF0000"/>
                </a:solidFill>
                <a:latin typeface="楷体_GB2312" panose="02010609030101010101" charset="-122"/>
                <a:ea typeface="楷体_GB2312" panose="02010609030101010101" charset="-122"/>
              </a:rPr>
              <a:t>汴州</a:t>
            </a:r>
            <a:endParaRPr lang="zh-CN" altLang="en-US" sz="3200" b="1" dirty="0">
              <a:solidFill>
                <a:srgbClr val="FF0000"/>
              </a:solidFill>
              <a:latin typeface="楷体_GB2312" panose="02010609030101010101" charset="-122"/>
              <a:ea typeface="楷体_GB2312" panose="02010609030101010101" charset="-122"/>
            </a:endParaRPr>
          </a:p>
        </p:txBody>
      </p:sp>
      <p:sp>
        <p:nvSpPr>
          <p:cNvPr id="20" name="文本框 19"/>
          <p:cNvSpPr txBox="1"/>
          <p:nvPr/>
        </p:nvSpPr>
        <p:spPr>
          <a:xfrm>
            <a:off x="6055249" y="5243281"/>
            <a:ext cx="1008609" cy="584775"/>
          </a:xfrm>
          <a:prstGeom prst="rect">
            <a:avLst/>
          </a:prstGeom>
          <a:noFill/>
          <a:ln w="9525">
            <a:noFill/>
          </a:ln>
        </p:spPr>
        <p:txBody>
          <a:bodyPr wrap="none">
            <a:spAutoFit/>
          </a:bodyPr>
          <a:lstStyle/>
          <a:p>
            <a:pPr eaLnBrk="1" hangingPunct="1"/>
            <a:r>
              <a:rPr lang="zh-CN" altLang="en-US" sz="3200" b="1" dirty="0" smtClean="0">
                <a:solidFill>
                  <a:srgbClr val="FF0000"/>
                </a:solidFill>
                <a:latin typeface="楷体_GB2312" panose="02010609030101010101" charset="-122"/>
                <a:ea typeface="楷体_GB2312" panose="02010609030101010101" charset="-122"/>
              </a:rPr>
              <a:t>杭州</a:t>
            </a:r>
            <a:endParaRPr lang="zh-CN" altLang="en-US" sz="3200" b="1" dirty="0">
              <a:solidFill>
                <a:srgbClr val="FF0000"/>
              </a:solidFill>
              <a:latin typeface="楷体_GB2312" panose="02010609030101010101" charset="-122"/>
              <a:ea typeface="楷体_GB2312" panose="02010609030101010101" charset="-122"/>
            </a:endParaRPr>
          </a:p>
        </p:txBody>
      </p:sp>
      <p:sp>
        <p:nvSpPr>
          <p:cNvPr id="21" name="文本框 20"/>
          <p:cNvSpPr txBox="1"/>
          <p:nvPr/>
        </p:nvSpPr>
        <p:spPr>
          <a:xfrm>
            <a:off x="1857357" y="5334014"/>
            <a:ext cx="596638" cy="584775"/>
          </a:xfrm>
          <a:prstGeom prst="rect">
            <a:avLst/>
          </a:prstGeom>
          <a:noFill/>
          <a:ln w="9525">
            <a:noFill/>
          </a:ln>
        </p:spPr>
        <p:txBody>
          <a:bodyPr wrap="none">
            <a:spAutoFit/>
          </a:bodyPr>
          <a:lstStyle/>
          <a:p>
            <a:pPr eaLnBrk="1" hangingPunct="1"/>
            <a:r>
              <a:rPr lang="zh-CN" altLang="en-US" sz="3200" b="1" dirty="0" smtClean="0">
                <a:solidFill>
                  <a:srgbClr val="FF0000"/>
                </a:solidFill>
                <a:latin typeface="楷体_GB2312" panose="02010609030101010101" charset="-122"/>
                <a:ea typeface="楷体_GB2312" panose="02010609030101010101" charset="-122"/>
              </a:rPr>
              <a:t>熏</a:t>
            </a:r>
            <a:endParaRPr lang="zh-CN" altLang="en-US" sz="3200" b="1" dirty="0">
              <a:solidFill>
                <a:srgbClr val="FF0000"/>
              </a:solidFill>
              <a:latin typeface="楷体_GB2312" panose="02010609030101010101" charset="-122"/>
              <a:ea typeface="楷体_GB2312" panose="02010609030101010101" charset="-122"/>
            </a:endParaRPr>
          </a:p>
        </p:txBody>
      </p:sp>
      <p:sp>
        <p:nvSpPr>
          <p:cNvPr id="22" name="文本框 21"/>
          <p:cNvSpPr txBox="1"/>
          <p:nvPr/>
        </p:nvSpPr>
        <p:spPr>
          <a:xfrm>
            <a:off x="5429255" y="4476758"/>
            <a:ext cx="1008609" cy="584775"/>
          </a:xfrm>
          <a:prstGeom prst="rect">
            <a:avLst/>
          </a:prstGeom>
          <a:noFill/>
          <a:ln w="9525">
            <a:noFill/>
          </a:ln>
        </p:spPr>
        <p:txBody>
          <a:bodyPr wrap="none">
            <a:spAutoFit/>
          </a:bodyPr>
          <a:lstStyle/>
          <a:p>
            <a:pPr eaLnBrk="1" hangingPunct="1"/>
            <a:r>
              <a:rPr lang="zh-CN" altLang="en-US" sz="3200" b="1" dirty="0" smtClean="0">
                <a:solidFill>
                  <a:srgbClr val="FF0000"/>
                </a:solidFill>
                <a:latin typeface="楷体_GB2312" panose="02010609030101010101" charset="-122"/>
                <a:ea typeface="楷体_GB2312" panose="02010609030101010101" charset="-122"/>
              </a:rPr>
              <a:t>歌舞</a:t>
            </a:r>
            <a:endParaRPr lang="zh-CN" altLang="en-US" sz="3200" b="1" dirty="0">
              <a:solidFill>
                <a:srgbClr val="FF0000"/>
              </a:solidFill>
              <a:latin typeface="楷体_GB2312" panose="02010609030101010101" charset="-122"/>
              <a:ea typeface="楷体_GB2312" panose="02010609030101010101" charset="-122"/>
            </a:endParaRPr>
          </a:p>
        </p:txBody>
      </p:sp>
      <p:sp>
        <p:nvSpPr>
          <p:cNvPr id="17" name="文本框 6"/>
          <p:cNvSpPr txBox="1"/>
          <p:nvPr/>
        </p:nvSpPr>
        <p:spPr>
          <a:xfrm>
            <a:off x="5214942" y="2571745"/>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统一</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3" grpId="0"/>
      <p:bldP spid="14" grpId="0"/>
      <p:bldP spid="15" grpId="0"/>
      <p:bldP spid="12" grpId="0"/>
      <p:bldP spid="13" grpId="0"/>
      <p:bldP spid="16" grpId="0"/>
      <p:bldP spid="19" grpId="0"/>
      <p:bldP spid="20" grpId="0"/>
      <p:bldP spid="21" grpId="0"/>
      <p:bldP spid="22"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500034" y="952484"/>
            <a:ext cx="7429552" cy="792163"/>
          </a:xfrm>
          <a:prstGeom prst="rect">
            <a:avLst/>
          </a:prstGeom>
          <a:noFill/>
          <a:ln w="9525">
            <a:noFill/>
          </a:ln>
        </p:spPr>
        <p:txBody>
          <a:bodyPr/>
          <a:lstStyle/>
          <a:p>
            <a:pPr>
              <a:lnSpc>
                <a:spcPct val="150000"/>
              </a:lnSpc>
              <a:spcBef>
                <a:spcPts val="3000"/>
              </a:spcBef>
            </a:pPr>
            <a:r>
              <a:rPr lang="en-US" altLang="zh-CN" sz="3200" b="1" dirty="0">
                <a:latin typeface="黑体" panose="02010609060101010101" pitchFamily="2" charset="-122"/>
                <a:ea typeface="黑体" panose="02010609060101010101" pitchFamily="2" charset="-122"/>
              </a:rPr>
              <a:t>3</a:t>
            </a:r>
            <a:r>
              <a:rPr lang="en-US" altLang="zh-CN" sz="3200" b="1" dirty="0" smtClean="0">
                <a:latin typeface="黑体" panose="02010609060101010101" pitchFamily="2" charset="-122"/>
                <a:ea typeface="黑体" panose="02010609060101010101" pitchFamily="2" charset="-122"/>
              </a:rPr>
              <a:t>.</a:t>
            </a:r>
            <a:r>
              <a:rPr lang="zh-CN" altLang="en-US" sz="3200" b="1" dirty="0" smtClean="0">
                <a:latin typeface="黑体" panose="02010609060101010101" pitchFamily="2" charset="-122"/>
                <a:ea typeface="黑体" panose="02010609060101010101" pitchFamily="2" charset="-122"/>
              </a:rPr>
              <a:t>《</a:t>
            </a:r>
            <a:r>
              <a:rPr lang="zh-CN" altLang="en-US" sz="3200" b="1" dirty="0" smtClean="0">
                <a:latin typeface="黑体" panose="02010609060101010101" pitchFamily="2" charset="-122"/>
                <a:ea typeface="黑体" panose="02010609060101010101" pitchFamily="2" charset="-122"/>
              </a:rPr>
              <a:t>已亥杂诗</a:t>
            </a:r>
            <a:r>
              <a:rPr lang="en-US" altLang="zh-CN" sz="3200" b="1" dirty="0" smtClean="0">
                <a:latin typeface="黑体" panose="02010609060101010101" pitchFamily="2" charset="-122"/>
                <a:ea typeface="黑体" panose="02010609060101010101" pitchFamily="2" charset="-122"/>
              </a:rPr>
              <a:t>》</a:t>
            </a:r>
            <a:r>
              <a:rPr lang="zh-CN" altLang="en-US" sz="3200" b="1" dirty="0" smtClean="0">
                <a:latin typeface="黑体" panose="02010609060101010101" pitchFamily="2" charset="-122"/>
                <a:ea typeface="黑体" panose="02010609060101010101" pitchFamily="2" charset="-122"/>
              </a:rPr>
              <a:t>中表达了作者什么思想？</a:t>
            </a:r>
            <a:endParaRPr lang="en-US" altLang="zh-CN" sz="3200" b="1" dirty="0">
              <a:latin typeface="黑体" panose="02010609060101010101" pitchFamily="2" charset="-122"/>
              <a:ea typeface="黑体" panose="02010609060101010101" pitchFamily="2" charset="-122"/>
            </a:endParaRPr>
          </a:p>
        </p:txBody>
      </p:sp>
      <p:sp>
        <p:nvSpPr>
          <p:cNvPr id="13" name="文本框 12"/>
          <p:cNvSpPr txBox="1"/>
          <p:nvPr/>
        </p:nvSpPr>
        <p:spPr>
          <a:xfrm>
            <a:off x="714348" y="2381243"/>
            <a:ext cx="7643866" cy="1786643"/>
          </a:xfrm>
          <a:prstGeom prst="rect">
            <a:avLst/>
          </a:prstGeom>
          <a:noFill/>
          <a:ln w="9525">
            <a:noFill/>
          </a:ln>
        </p:spPr>
        <p:txBody>
          <a:bodyPr wrap="square">
            <a:spAutoFit/>
          </a:bodyPr>
          <a:lstStyle/>
          <a:p>
            <a:pPr>
              <a:lnSpc>
                <a:spcPct val="120000"/>
              </a:lnSpc>
            </a:pPr>
            <a:r>
              <a:rPr lang="zh-CN" altLang="en-US" sz="3200" b="1" dirty="0" smtClean="0">
                <a:solidFill>
                  <a:srgbClr val="FF0000"/>
                </a:solidFill>
                <a:latin typeface="楷体_GB2312" panose="02010609030101010101" charset="-122"/>
                <a:ea typeface="楷体_GB2312" panose="02010609030101010101" charset="-122"/>
              </a:rPr>
              <a:t>    诗人期待着优秀杰出人物的涌现，期待着改革大势形成新的“风雷”、新的生机，一扫笼罩九州的沉闷和迟滞的局面。</a:t>
            </a:r>
            <a:endParaRPr lang="zh-CN" altLang="en-US" sz="32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Box 2"/>
          <p:cNvSpPr txBox="1"/>
          <p:nvPr/>
        </p:nvSpPr>
        <p:spPr>
          <a:xfrm>
            <a:off x="428596" y="1428737"/>
            <a:ext cx="8424863" cy="1310295"/>
          </a:xfrm>
          <a:prstGeom prst="rect">
            <a:avLst/>
          </a:prstGeom>
          <a:noFill/>
          <a:ln w="9525">
            <a:noFill/>
          </a:ln>
        </p:spPr>
        <p:txBody>
          <a:bodyPr>
            <a:spAutoFit/>
          </a:bodyPr>
          <a:lstStyle/>
          <a:p>
            <a:pPr marL="457200" indent="-457200">
              <a:lnSpc>
                <a:spcPct val="130000"/>
              </a:lnSpc>
              <a:buFont typeface="Wingdings" panose="05000000000000000000" pitchFamily="2" charset="2"/>
              <a:buChar char="l"/>
            </a:pPr>
            <a:r>
              <a:rPr lang="zh-CN" altLang="en-US" sz="3200" b="1" dirty="0" smtClean="0">
                <a:latin typeface="+mn-ea"/>
                <a:ea typeface="+mn-ea"/>
              </a:rPr>
              <a:t>有感情地朗读课文。 背诵课文。默写</a:t>
            </a:r>
            <a:r>
              <a:rPr lang="en-US" altLang="zh-CN" sz="3200" b="1" dirty="0" smtClean="0">
                <a:latin typeface="+mn-ea"/>
                <a:ea typeface="+mn-ea"/>
              </a:rPr>
              <a:t>《</a:t>
            </a:r>
            <a:r>
              <a:rPr lang="zh-CN" altLang="en-US" sz="3200" b="1" dirty="0" smtClean="0">
                <a:latin typeface="+mn-ea"/>
                <a:ea typeface="+mn-ea"/>
              </a:rPr>
              <a:t>示儿</a:t>
            </a:r>
            <a:r>
              <a:rPr lang="en-US" altLang="zh-CN" sz="3200" b="1" dirty="0" smtClean="0">
                <a:latin typeface="+mn-ea"/>
                <a:ea typeface="+mn-ea"/>
              </a:rPr>
              <a:t>》</a:t>
            </a:r>
            <a:r>
              <a:rPr lang="zh-CN" altLang="en-US" sz="3200" b="1" dirty="0" smtClean="0">
                <a:latin typeface="+mn-ea"/>
                <a:ea typeface="+mn-ea"/>
              </a:rPr>
              <a:t>。</a:t>
            </a:r>
            <a:endParaRPr lang="zh-CN" altLang="en-US" sz="3200" b="1" dirty="0">
              <a:latin typeface="+mn-ea"/>
              <a:ea typeface="+mn-ea"/>
            </a:endParaRPr>
          </a:p>
        </p:txBody>
      </p:sp>
      <p:sp>
        <p:nvSpPr>
          <p:cNvPr id="5" name="TextBox 4"/>
          <p:cNvSpPr txBox="1"/>
          <p:nvPr/>
        </p:nvSpPr>
        <p:spPr>
          <a:xfrm>
            <a:off x="642910" y="2666996"/>
            <a:ext cx="8036560" cy="1775614"/>
          </a:xfrm>
          <a:prstGeom prst="rect">
            <a:avLst/>
          </a:prstGeom>
          <a:noFill/>
          <a:ln w="9525">
            <a:noFill/>
          </a:ln>
        </p:spPr>
        <p:txBody>
          <a:bodyPr wrap="square">
            <a:spAutoFit/>
          </a:bodyPr>
          <a:lstStyle/>
          <a:p>
            <a:pPr eaLnBrk="1" hangingPunct="1">
              <a:lnSpc>
                <a:spcPct val="114000"/>
              </a:lnSpc>
            </a:pPr>
            <a:r>
              <a:rPr lang="zh-CN" altLang="en-US" sz="3600" b="1" dirty="0">
                <a:solidFill>
                  <a:srgbClr val="0000FF"/>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朗读指导：</a:t>
            </a:r>
            <a:r>
              <a:rPr lang="zh-CN" altLang="en-US" sz="3200" b="1" dirty="0" smtClean="0">
                <a:solidFill>
                  <a:srgbClr val="150118"/>
                </a:solidFill>
                <a:latin typeface="楷体" panose="02010609060101010101" pitchFamily="49" charset="-122"/>
                <a:ea typeface="楷体" panose="02010609060101010101" pitchFamily="49" charset="-122"/>
              </a:rPr>
              <a:t>本文是是三首古诗词，朗读时，要用深沉悲壮的语气，语速不要过快，要体现出古诗中的爱国忧国忧民的思想来。</a:t>
            </a:r>
            <a:endParaRPr lang="zh-CN" altLang="en-US" sz="3200" b="1" dirty="0">
              <a:solidFill>
                <a:srgbClr val="150118"/>
              </a:solidFill>
              <a:latin typeface="楷体" panose="02010609060101010101" pitchFamily="49" charset="-122"/>
              <a:ea typeface="楷体" panose="02010609060101010101" pitchFamily="49" charset="-122"/>
            </a:endParaRPr>
          </a:p>
        </p:txBody>
      </p:sp>
      <p:sp>
        <p:nvSpPr>
          <p:cNvPr id="4" name="文本框 3"/>
          <p:cNvSpPr txBox="1"/>
          <p:nvPr/>
        </p:nvSpPr>
        <p:spPr>
          <a:xfrm>
            <a:off x="474980" y="693209"/>
            <a:ext cx="4301177" cy="707886"/>
          </a:xfrm>
          <a:prstGeom prst="rect">
            <a:avLst/>
          </a:prstGeom>
          <a:noFill/>
        </p:spPr>
        <p:txBody>
          <a:bodyPr wrap="none" rtlCol="0">
            <a:spAutoFit/>
          </a:bodyPr>
          <a:lstStyle/>
          <a:p>
            <a:r>
              <a:rPr lang="zh-CN" altLang="en-US" sz="4000" b="1" u="dbl" dirty="0" smtClean="0">
                <a:solidFill>
                  <a:srgbClr val="92D050"/>
                </a:solidFill>
                <a:uFillTx/>
                <a:latin typeface="黑体" panose="02010609060101010101" pitchFamily="2" charset="-122"/>
                <a:ea typeface="黑体" panose="02010609060101010101" pitchFamily="2" charset="-122"/>
              </a:rPr>
              <a:t>课后习题参考答案</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5" y="1"/>
            <a:ext cx="6500858" cy="2192908"/>
          </a:xfrm>
          <a:prstGeom prst="rect">
            <a:avLst/>
          </a:prstGeom>
          <a:noFill/>
          <a:ln w="9525">
            <a:noFill/>
          </a:ln>
        </p:spPr>
        <p:txBody>
          <a:bodyPr wrap="square">
            <a:spAutoFit/>
          </a:bodyPr>
          <a:lstStyle/>
          <a:p>
            <a:pPr>
              <a:lnSpc>
                <a:spcPct val="150000"/>
              </a:lnSpc>
            </a:pPr>
            <a:r>
              <a:rPr lang="zh-CN" altLang="en-US" sz="3200" b="1" dirty="0" smtClean="0">
                <a:solidFill>
                  <a:srgbClr val="150118"/>
                </a:solidFill>
                <a:latin typeface="楷体" panose="02010609060101010101" pitchFamily="49" charset="-122"/>
                <a:ea typeface="楷体" panose="02010609060101010101" pitchFamily="49" charset="-122"/>
              </a:rPr>
              <a:t>               示儿</a:t>
            </a:r>
            <a:endParaRPr lang="en-US" altLang="zh-CN" sz="3200" b="1" dirty="0" smtClean="0">
              <a:solidFill>
                <a:srgbClr val="150118"/>
              </a:solidFill>
              <a:latin typeface="楷体" panose="02010609060101010101" pitchFamily="49" charset="-122"/>
              <a:ea typeface="楷体" panose="02010609060101010101" pitchFamily="49" charset="-122"/>
            </a:endParaRPr>
          </a:p>
          <a:p>
            <a:pPr>
              <a:lnSpc>
                <a:spcPct val="150000"/>
              </a:lnSpc>
            </a:pPr>
            <a:r>
              <a:rPr lang="zh-CN" altLang="en-US" sz="3200" b="1" dirty="0" smtClean="0">
                <a:solidFill>
                  <a:srgbClr val="150118"/>
                </a:solidFill>
                <a:latin typeface="楷体" panose="02010609060101010101" pitchFamily="49" charset="-122"/>
                <a:ea typeface="楷体" panose="02010609060101010101" pitchFamily="49" charset="-122"/>
              </a:rPr>
              <a:t>死去元知万事空，但悲不见九州同。</a:t>
            </a:r>
            <a:endParaRPr lang="zh-CN" altLang="en-US" sz="3200" b="1" dirty="0" smtClean="0">
              <a:solidFill>
                <a:srgbClr val="150118"/>
              </a:solidFill>
              <a:latin typeface="楷体" panose="02010609060101010101" pitchFamily="49" charset="-122"/>
              <a:ea typeface="楷体" panose="02010609060101010101" pitchFamily="49" charset="-122"/>
            </a:endParaRPr>
          </a:p>
          <a:p>
            <a:pPr>
              <a:lnSpc>
                <a:spcPct val="150000"/>
              </a:lnSpc>
            </a:pPr>
            <a:r>
              <a:rPr lang="zh-CN" altLang="en-US" sz="3200" b="1" dirty="0" smtClean="0">
                <a:solidFill>
                  <a:srgbClr val="150118"/>
                </a:solidFill>
                <a:latin typeface="楷体" panose="02010609060101010101" pitchFamily="49" charset="-122"/>
                <a:ea typeface="楷体" panose="02010609060101010101" pitchFamily="49" charset="-122"/>
              </a:rPr>
              <a:t>王师北定中原日，家祭无忘告乃翁。</a:t>
            </a:r>
            <a:endParaRPr lang="en-US" altLang="zh-CN" sz="3200" b="1" dirty="0">
              <a:solidFill>
                <a:srgbClr val="150118"/>
              </a:solidFill>
              <a:latin typeface="楷体" panose="02010609060101010101" pitchFamily="49" charset="-122"/>
              <a:ea typeface="楷体" panose="02010609060101010101" pitchFamily="49" charset="-122"/>
            </a:endParaRPr>
          </a:p>
        </p:txBody>
      </p:sp>
      <p:sp>
        <p:nvSpPr>
          <p:cNvPr id="4" name="TextBox 2"/>
          <p:cNvSpPr txBox="1"/>
          <p:nvPr/>
        </p:nvSpPr>
        <p:spPr>
          <a:xfrm>
            <a:off x="428595" y="2447920"/>
            <a:ext cx="8208963" cy="1945148"/>
          </a:xfrm>
          <a:prstGeom prst="rect">
            <a:avLst/>
          </a:prstGeom>
          <a:noFill/>
          <a:ln w="9525">
            <a:noFill/>
          </a:ln>
        </p:spPr>
        <p:txBody>
          <a:bodyPr>
            <a:spAutoFit/>
          </a:bodyPr>
          <a:lstStyle/>
          <a:p>
            <a:pPr marL="457200" indent="-457200">
              <a:lnSpc>
                <a:spcPct val="130000"/>
              </a:lnSpc>
              <a:buFont typeface="Wingdings" panose="05000000000000000000" pitchFamily="2" charset="2"/>
              <a:buChar char="l"/>
            </a:pPr>
            <a:r>
              <a:rPr lang="zh-CN" altLang="en-US" sz="3200" b="1" dirty="0" smtClean="0">
                <a:latin typeface="宋体" panose="02010600030101010101" pitchFamily="2" charset="-122"/>
              </a:rPr>
              <a:t>读懂诗歌的题目有助于我们理解诗歌的内容。从前两首诗的题目中，你能了解到哪些信息</a:t>
            </a:r>
            <a:r>
              <a:rPr lang="en-US" altLang="zh-CN" sz="3200" b="1" dirty="0" smtClean="0">
                <a:latin typeface="宋体" panose="02010600030101010101" pitchFamily="2" charset="-122"/>
              </a:rPr>
              <a:t>?</a:t>
            </a:r>
            <a:endParaRPr lang="zh-CN" altLang="en-US" sz="3200" b="1" dirty="0">
              <a:latin typeface="宋体" panose="02010600030101010101" pitchFamily="2" charset="-122"/>
            </a:endParaRPr>
          </a:p>
        </p:txBody>
      </p:sp>
      <p:sp>
        <p:nvSpPr>
          <p:cNvPr id="5" name="TextBox 4"/>
          <p:cNvSpPr txBox="1"/>
          <p:nvPr/>
        </p:nvSpPr>
        <p:spPr>
          <a:xfrm>
            <a:off x="428596" y="4286256"/>
            <a:ext cx="8501090" cy="2192908"/>
          </a:xfrm>
          <a:prstGeom prst="rect">
            <a:avLst/>
          </a:prstGeom>
          <a:noFill/>
          <a:ln w="9525">
            <a:noFill/>
          </a:ln>
        </p:spPr>
        <p:txBody>
          <a:bodyPr wrap="square">
            <a:spAutoFit/>
          </a:bodyPr>
          <a:lstStyle/>
          <a:p>
            <a:pPr>
              <a:lnSpc>
                <a:spcPct val="150000"/>
              </a:lnSpc>
            </a:pPr>
            <a:r>
              <a:rPr lang="zh-CN" altLang="en-US" sz="3200" b="1" dirty="0" smtClean="0">
                <a:solidFill>
                  <a:srgbClr val="FF0000"/>
                </a:solidFill>
                <a:latin typeface="楷体" panose="02010609060101010101" pitchFamily="49" charset="-122"/>
                <a:ea typeface="楷体" panose="02010609060101010101" pitchFamily="49" charset="-122"/>
              </a:rPr>
              <a:t>参考</a:t>
            </a:r>
            <a:r>
              <a:rPr lang="zh-CN" altLang="en-US" sz="3200" b="1" dirty="0">
                <a:solidFill>
                  <a:srgbClr val="FF0000"/>
                </a:solidFill>
                <a:latin typeface="楷体" panose="02010609060101010101" pitchFamily="49" charset="-122"/>
                <a:ea typeface="楷体" panose="02010609060101010101" pitchFamily="49" charset="-122"/>
              </a:rPr>
              <a:t>答案</a:t>
            </a:r>
            <a:r>
              <a:rPr lang="zh-CN" altLang="en-US" sz="3200" b="1" dirty="0" smtClean="0">
                <a:solidFill>
                  <a:srgbClr val="FF0000"/>
                </a:solidFill>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示儿  知道这首诗是作者写给儿子看的。      </a:t>
            </a:r>
            <a:endParaRPr lang="en-US" altLang="zh-CN" sz="3200" b="1" dirty="0" smtClean="0">
              <a:latin typeface="楷体" panose="02010609060101010101" pitchFamily="49" charset="-122"/>
              <a:ea typeface="楷体" panose="02010609060101010101" pitchFamily="49" charset="-122"/>
            </a:endParaRPr>
          </a:p>
          <a:p>
            <a:pPr>
              <a:lnSpc>
                <a:spcPct val="150000"/>
              </a:lnSpc>
            </a:pPr>
            <a:r>
              <a:rPr lang="en-US" altLang="zh-CN" sz="3200" b="1"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题临安邸  知道这首诗是在临安写的。</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422709" y="675218"/>
            <a:ext cx="2637014" cy="1295343"/>
            <a:chOff x="340723" y="-643091"/>
            <a:chExt cx="2637014" cy="1297893"/>
          </a:xfrm>
        </p:grpSpPr>
        <p:sp>
          <p:nvSpPr>
            <p:cNvPr id="5236" name="文本框 13"/>
            <p:cNvSpPr txBox="1"/>
            <p:nvPr/>
          </p:nvSpPr>
          <p:spPr>
            <a:xfrm>
              <a:off x="340723" y="-643091"/>
              <a:ext cx="2637014" cy="832633"/>
            </a:xfrm>
            <a:prstGeom prst="rect">
              <a:avLst/>
            </a:prstGeom>
            <a:noFill/>
            <a:ln w="9525">
              <a:noFill/>
            </a:ln>
          </p:spPr>
          <p:txBody>
            <a:bodyPr wrap="square">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助读资料</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928663" y="2762245"/>
            <a:ext cx="7658735" cy="2678810"/>
          </a:xfrm>
          <a:prstGeom prst="rect">
            <a:avLst/>
          </a:prstGeom>
          <a:noFill/>
          <a:ln w="9525">
            <a:noFill/>
          </a:ln>
        </p:spPr>
        <p:txBody>
          <a:bodyPr wrap="square" anchor="t">
            <a:spAutoFit/>
          </a:bodyPr>
          <a:lstStyle/>
          <a:p>
            <a:pPr>
              <a:lnSpc>
                <a:spcPct val="150000"/>
              </a:lnSpc>
            </a:pPr>
            <a:r>
              <a:rPr lang="zh-CN" altLang="en-US" sz="3735" b="1" dirty="0" smtClean="0">
                <a:latin typeface="楷体" panose="02010609060101010101" pitchFamily="49" charset="-122"/>
                <a:ea typeface="楷体" panose="02010609060101010101" pitchFamily="49" charset="-122"/>
                <a:cs typeface="楷体" panose="02010609060101010101" pitchFamily="49" charset="-122"/>
              </a:rPr>
              <a:t>    华夏，中华，中夏，诸夏，诸华，神州，</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九州</a:t>
            </a:r>
            <a:r>
              <a:rPr lang="zh-CN" altLang="en-US" sz="3735" b="1" dirty="0" smtClean="0">
                <a:latin typeface="楷体" panose="02010609060101010101" pitchFamily="49" charset="-122"/>
                <a:ea typeface="楷体" panose="02010609060101010101" pitchFamily="49" charset="-122"/>
                <a:cs typeface="楷体" panose="02010609060101010101" pitchFamily="49" charset="-122"/>
              </a:rPr>
              <a:t>，海内，中原，四海等。</a:t>
            </a:r>
            <a:endParaRPr lang="zh-CN" altLang="en-US" sz="3735"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云形标注 3"/>
          <p:cNvSpPr/>
          <p:nvPr/>
        </p:nvSpPr>
        <p:spPr>
          <a:xfrm>
            <a:off x="3929058" y="571481"/>
            <a:ext cx="3920490" cy="149542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400" b="1" dirty="0">
                <a:solidFill>
                  <a:schemeClr val="tx1"/>
                </a:solidFill>
                <a:latin typeface="汉仪旗黑-55" panose="00020600040101010101" charset="-122"/>
                <a:ea typeface="汉仪旗黑-55" panose="00020600040101010101" charset="-122"/>
                <a:sym typeface="+mn-ea"/>
              </a:rPr>
              <a:t>   </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同学们，你们</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知道关于中国的在古代叫法吗</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p:nvPr/>
        </p:nvSpPr>
        <p:spPr>
          <a:xfrm>
            <a:off x="428596" y="857232"/>
            <a:ext cx="8001056" cy="1922065"/>
          </a:xfrm>
          <a:prstGeom prst="rect">
            <a:avLst/>
          </a:prstGeom>
          <a:noFill/>
          <a:ln w="9525">
            <a:noFill/>
          </a:ln>
        </p:spPr>
        <p:txBody>
          <a:bodyPr wrap="square">
            <a:spAutoFit/>
          </a:bodyPr>
          <a:lstStyle/>
          <a:p>
            <a:pPr marL="457200" indent="-457200">
              <a:lnSpc>
                <a:spcPct val="130000"/>
              </a:lnSpc>
              <a:buFont typeface="Wingdings" panose="05000000000000000000" pitchFamily="2" charset="2"/>
              <a:buChar char="l"/>
            </a:pPr>
            <a:r>
              <a:rPr lang="zh-CN" altLang="en-US" sz="3200" b="1" dirty="0" smtClean="0">
                <a:latin typeface="黑体" panose="02010609060101010101" pitchFamily="2" charset="-122"/>
                <a:ea typeface="黑体" panose="02010609060101010101" pitchFamily="2" charset="-122"/>
              </a:rPr>
              <a:t>结合注释，查找相关资料，说说下列诗句的意思，再想想它们表达了诗人怎样的情怀。</a:t>
            </a:r>
            <a:endParaRPr lang="zh-CN" altLang="en-US" sz="3200" b="1" dirty="0">
              <a:latin typeface="黑体" panose="02010609060101010101" pitchFamily="2" charset="-122"/>
              <a:ea typeface="黑体" panose="02010609060101010101" pitchFamily="2" charset="-122"/>
            </a:endParaRPr>
          </a:p>
        </p:txBody>
      </p:sp>
      <p:sp>
        <p:nvSpPr>
          <p:cNvPr id="32771" name="TextBox 3"/>
          <p:cNvSpPr txBox="1"/>
          <p:nvPr/>
        </p:nvSpPr>
        <p:spPr>
          <a:xfrm>
            <a:off x="1214415" y="3267074"/>
            <a:ext cx="5929354" cy="1693349"/>
          </a:xfrm>
          <a:prstGeom prst="rect">
            <a:avLst/>
          </a:prstGeom>
          <a:noFill/>
          <a:ln w="9525">
            <a:noFill/>
          </a:ln>
        </p:spPr>
        <p:txBody>
          <a:bodyPr wrap="square">
            <a:spAutoFit/>
          </a:bodyPr>
          <a:lstStyle/>
          <a:p>
            <a:pPr>
              <a:lnSpc>
                <a:spcPct val="130000"/>
              </a:lnSpc>
            </a:pPr>
            <a:r>
              <a:rPr lang="zh-CN" altLang="en-US" sz="2800" b="1" dirty="0" smtClean="0">
                <a:latin typeface="楷体" panose="02010609060101010101" pitchFamily="49" charset="-122"/>
                <a:ea typeface="楷体" panose="02010609060101010101" pitchFamily="49" charset="-122"/>
              </a:rPr>
              <a:t>◆王师北定中原日，家祭无忘告乃翁。</a:t>
            </a:r>
            <a:endParaRPr lang="en-US" altLang="zh-CN" sz="2800" b="1" dirty="0" smtClean="0">
              <a:latin typeface="楷体" panose="02010609060101010101" pitchFamily="49" charset="-122"/>
              <a:ea typeface="楷体" panose="02010609060101010101" pitchFamily="49" charset="-122"/>
            </a:endParaRPr>
          </a:p>
          <a:p>
            <a:pPr>
              <a:lnSpc>
                <a:spcPct val="130000"/>
              </a:lnSpc>
            </a:pPr>
            <a:r>
              <a:rPr lang="zh-CN" altLang="en-US" sz="2800" b="1" dirty="0" smtClean="0">
                <a:latin typeface="楷体" panose="02010609060101010101" pitchFamily="49" charset="-122"/>
                <a:ea typeface="楷体" panose="02010609060101010101" pitchFamily="49" charset="-122"/>
              </a:rPr>
              <a:t>◆暖风熏得游人醉，直把杭州作汴州。</a:t>
            </a:r>
            <a:endParaRPr lang="en-US" altLang="zh-CN" sz="2800" b="1" dirty="0" smtClean="0">
              <a:latin typeface="楷体" panose="02010609060101010101" pitchFamily="49" charset="-122"/>
              <a:ea typeface="楷体" panose="02010609060101010101" pitchFamily="49" charset="-122"/>
            </a:endParaRPr>
          </a:p>
          <a:p>
            <a:pPr>
              <a:lnSpc>
                <a:spcPct val="130000"/>
              </a:lnSpc>
            </a:pPr>
            <a:r>
              <a:rPr lang="zh-CN" altLang="en-US" sz="2800" b="1" dirty="0" smtClean="0">
                <a:latin typeface="楷体" panose="02010609060101010101" pitchFamily="49" charset="-122"/>
                <a:ea typeface="楷体" panose="02010609060101010101" pitchFamily="49" charset="-122"/>
              </a:rPr>
              <a:t>◆我劝天公重抖擞，不拘一格降人材。</a:t>
            </a:r>
            <a:endParaRPr lang="zh-CN" altLang="en-US" sz="2800" b="1" dirty="0">
              <a:latin typeface="楷体" panose="02010609060101010101" pitchFamily="49" charset="-122"/>
              <a:ea typeface="楷体" panose="02010609060101010101" pitchFamily="49" charset="-122"/>
            </a:endParaRPr>
          </a:p>
        </p:txBody>
      </p:sp>
      <p:sp>
        <p:nvSpPr>
          <p:cNvPr id="5" name="圆角矩形 4"/>
          <p:cNvSpPr/>
          <p:nvPr/>
        </p:nvSpPr>
        <p:spPr>
          <a:xfrm>
            <a:off x="1071538" y="3047998"/>
            <a:ext cx="6858048" cy="2190765"/>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blinds(horizontal)">
                                      <p:cBhvr>
                                        <p:cTn id="16"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5"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3" y="952484"/>
            <a:ext cx="7721600" cy="3869329"/>
          </a:xfrm>
          <a:prstGeom prst="rect">
            <a:avLst/>
          </a:prstGeom>
          <a:noFill/>
          <a:ln w="9525">
            <a:noFill/>
          </a:ln>
        </p:spPr>
        <p:txBody>
          <a:bodyPr wrap="square">
            <a:spAutoFit/>
          </a:bodyPr>
          <a:lstStyle/>
          <a:p>
            <a:pPr>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rPr>
              <a:t>    参考</a:t>
            </a:r>
            <a:r>
              <a:rPr lang="zh-CN" altLang="en-US" sz="2800" b="1" dirty="0">
                <a:solidFill>
                  <a:srgbClr val="FF0000"/>
                </a:solidFill>
                <a:latin typeface="楷体" panose="02010609060101010101" pitchFamily="49" charset="-122"/>
                <a:ea typeface="楷体" panose="02010609060101010101" pitchFamily="49" charset="-122"/>
              </a:rPr>
              <a:t>答案</a:t>
            </a:r>
            <a:r>
              <a:rPr lang="zh-CN" altLang="en-US" sz="2800" b="1" dirty="0" smtClean="0">
                <a:solidFill>
                  <a:srgbClr val="FF0000"/>
                </a:solidFill>
                <a:latin typeface="楷体" panose="02010609060101010101" pitchFamily="49" charset="-122"/>
                <a:ea typeface="楷体" panose="02010609060101010101" pitchFamily="49" charset="-122"/>
              </a:rPr>
              <a:t>：</a:t>
            </a:r>
            <a:endParaRPr lang="en-US" altLang="zh-CN" sz="2800" b="1" dirty="0" smtClean="0">
              <a:solidFill>
                <a:srgbClr val="FF0000"/>
              </a:solidFill>
              <a:latin typeface="楷体" panose="02010609060101010101" pitchFamily="49" charset="-122"/>
              <a:ea typeface="楷体" panose="02010609060101010101" pitchFamily="49" charset="-122"/>
            </a:endParaRPr>
          </a:p>
          <a:p>
            <a:pPr marL="514350" indent="-514350">
              <a:lnSpc>
                <a:spcPct val="150000"/>
              </a:lnSpc>
            </a:pPr>
            <a:r>
              <a:rPr lang="zh-CN" altLang="en-US" sz="2800" b="1" dirty="0" smtClean="0">
                <a:latin typeface="楷体" panose="02010609060101010101" pitchFamily="49" charset="-122"/>
                <a:ea typeface="楷体" panose="02010609060101010101" pitchFamily="49" charset="-122"/>
              </a:rPr>
              <a:t>       当大宋军队收复了中原失地的那一天到来之时，你们举行家祭，千万别忘把这好消息告诉你们的父亲！</a:t>
            </a:r>
            <a:endParaRPr lang="en-US" altLang="zh-CN" sz="2800" b="1" dirty="0" smtClean="0">
              <a:latin typeface="楷体" panose="02010609060101010101" pitchFamily="49" charset="-122"/>
              <a:ea typeface="楷体" panose="02010609060101010101" pitchFamily="49" charset="-122"/>
            </a:endParaRPr>
          </a:p>
          <a:p>
            <a:pPr marL="514350" indent="-514350">
              <a:lnSpc>
                <a:spcPct val="150000"/>
              </a:lnSpc>
            </a:pPr>
            <a:r>
              <a:rPr lang="zh-CN" altLang="en-US" sz="2800" b="1" dirty="0" smtClean="0">
                <a:latin typeface="楷体" panose="02010609060101010101" pitchFamily="49" charset="-122"/>
                <a:ea typeface="楷体" panose="02010609060101010101" pitchFamily="49" charset="-122"/>
              </a:rPr>
              <a:t>       传达出诗人临终时复杂的思想情绪和忧国忧民的爱国情怀。</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1333485"/>
            <a:ext cx="7721600" cy="3670236"/>
          </a:xfrm>
          <a:prstGeom prst="rect">
            <a:avLst/>
          </a:prstGeom>
          <a:noFill/>
          <a:ln w="9525">
            <a:noFill/>
          </a:ln>
        </p:spPr>
        <p:txBody>
          <a:bodyPr wrap="square">
            <a:spAutoFit/>
          </a:bodyPr>
          <a:lstStyle/>
          <a:p>
            <a:pPr>
              <a:lnSpc>
                <a:spcPct val="150000"/>
              </a:lnSpc>
            </a:pPr>
            <a:r>
              <a:rPr lang="zh-CN" altLang="en-US" sz="3200" b="1" dirty="0" smtClean="0">
                <a:latin typeface="楷体" panose="02010609060101010101" pitchFamily="49" charset="-122"/>
                <a:ea typeface="楷体" panose="02010609060101010101" pitchFamily="49" charset="-122"/>
              </a:rPr>
              <a:t>    温暖馥郁的香风把人吹得醉醺醺的，简直是把杭州当成了那汴州。</a:t>
            </a:r>
            <a:endParaRPr lang="en-US" altLang="zh-CN" sz="3200" b="1" dirty="0" smtClean="0">
              <a:latin typeface="楷体" panose="02010609060101010101" pitchFamily="49" charset="-122"/>
              <a:ea typeface="楷体" panose="02010609060101010101" pitchFamily="49" charset="-122"/>
            </a:endParaRPr>
          </a:p>
          <a:p>
            <a:pPr indent="-514350">
              <a:lnSpc>
                <a:spcPct val="150000"/>
              </a:lnSpc>
            </a:pPr>
            <a:r>
              <a:rPr lang="zh-CN" altLang="en-US" sz="3200" b="1" dirty="0" smtClean="0">
                <a:latin typeface="楷体" panose="02010609060101010101" pitchFamily="49" charset="-122"/>
                <a:ea typeface="楷体" panose="02010609060101010101" pitchFamily="49" charset="-122"/>
              </a:rPr>
              <a:t>    这首诗就是针对这种黑暗现实而作的，它倾吐了郁结在广大人民心头的义愤，也表达了诗人对国家民族命运的深切忧虑。</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3" y="1428737"/>
            <a:ext cx="8072494" cy="4408899"/>
          </a:xfrm>
          <a:prstGeom prst="rect">
            <a:avLst/>
          </a:prstGeom>
          <a:noFill/>
          <a:ln w="9525">
            <a:noFill/>
          </a:ln>
        </p:spPr>
        <p:txBody>
          <a:bodyPr wrap="square">
            <a:spAutoFit/>
          </a:bodyPr>
          <a:lstStyle/>
          <a:p>
            <a:pPr>
              <a:lnSpc>
                <a:spcPct val="150000"/>
              </a:lnSpc>
            </a:pPr>
            <a:r>
              <a:rPr lang="zh-CN" altLang="en-US" sz="3200" b="1" dirty="0" smtClean="0">
                <a:latin typeface="楷体" panose="02010609060101010101" pitchFamily="49" charset="-122"/>
                <a:ea typeface="楷体" panose="02010609060101010101" pitchFamily="49" charset="-122"/>
              </a:rPr>
              <a:t>    我奉劝皇帝能重新振作精神，不要拘守一定规格降下更多的人才。</a:t>
            </a:r>
            <a:endParaRPr lang="en-US" altLang="zh-CN" sz="3200" b="1" dirty="0" smtClean="0">
              <a:latin typeface="楷体" panose="02010609060101010101" pitchFamily="49" charset="-122"/>
              <a:ea typeface="楷体" panose="02010609060101010101" pitchFamily="49" charset="-122"/>
            </a:endParaRPr>
          </a:p>
          <a:p>
            <a:pPr indent="-514350">
              <a:lnSpc>
                <a:spcPct val="150000"/>
              </a:lnSpc>
            </a:pPr>
            <a:r>
              <a:rPr lang="zh-CN" altLang="en-US" sz="3200" b="1" dirty="0" smtClean="0">
                <a:latin typeface="楷体" panose="02010609060101010101" pitchFamily="49" charset="-122"/>
                <a:ea typeface="楷体" panose="02010609060101010101" pitchFamily="49" charset="-122"/>
              </a:rPr>
              <a:t>    诗人用奇特的想象表现了他热烈的希望，他期待着优秀杰出人物的涌现，期待着改革大势形成新的生机，既揭露矛盾、更憧憬未来、充满理想。</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txBox="1"/>
          <p:nvPr/>
        </p:nvSpPr>
        <p:spPr>
          <a:xfrm>
            <a:off x="785787" y="1809739"/>
            <a:ext cx="7429552" cy="2385268"/>
          </a:xfrm>
          <a:prstGeom prst="rect">
            <a:avLst/>
          </a:prstGeom>
          <a:noFill/>
          <a:ln w="9525">
            <a:noFill/>
          </a:ln>
        </p:spPr>
        <p:txBody>
          <a:bodyPr wrap="square" lIns="91440" tIns="45720" rIns="91440" bIns="45720">
            <a:spAutoFit/>
          </a:bodyPr>
          <a:lstStyle/>
          <a:p>
            <a:pPr marL="514350" indent="-514350" eaLnBrk="1" hangingPunct="1">
              <a:lnSpc>
                <a:spcPct val="150000"/>
              </a:lnSpc>
              <a:spcBef>
                <a:spcPts val="600"/>
              </a:spcBef>
              <a:buFont typeface="Calibri" panose="020F0502020204030204" charset="0"/>
              <a:buAutoNum type="arabicPeriod"/>
            </a:pPr>
            <a:r>
              <a:rPr lang="zh-CN" altLang="en-US" sz="3200" b="1" dirty="0" smtClean="0">
                <a:latin typeface="楷体_GB2312" panose="02010609030101010101" charset="-122"/>
                <a:ea typeface="楷体_GB2312" panose="02010609030101010101" charset="-122"/>
              </a:rPr>
              <a:t>把三首古诗背诵熟练。</a:t>
            </a:r>
            <a:endParaRPr lang="zh-CN" altLang="en-US" sz="3200" b="1" dirty="0">
              <a:latin typeface="楷体_GB2312" panose="02010609030101010101" charset="-122"/>
              <a:ea typeface="楷体_GB2312" panose="02010609030101010101" charset="-122"/>
            </a:endParaRPr>
          </a:p>
          <a:p>
            <a:pPr marL="514350" indent="-514350" eaLnBrk="1" hangingPunct="1">
              <a:lnSpc>
                <a:spcPct val="150000"/>
              </a:lnSpc>
              <a:spcBef>
                <a:spcPts val="600"/>
              </a:spcBef>
              <a:buFont typeface="Calibri" panose="020F0502020204030204" charset="0"/>
              <a:buAutoNum type="arabicPeriod"/>
            </a:pPr>
            <a:r>
              <a:rPr lang="zh-CN" altLang="en-US" sz="3200" b="1" dirty="0" smtClean="0">
                <a:latin typeface="楷体_GB2312" panose="02010609030101010101" charset="-122"/>
                <a:ea typeface="楷体_GB2312" panose="02010609030101010101" charset="-122"/>
              </a:rPr>
              <a:t>课下查找资料，找一找有多少关于爱国的古诗词，选出自己喜欢的抄下来</a:t>
            </a:r>
            <a:r>
              <a:rPr lang="zh-CN" altLang="en-US" sz="3200" b="1" dirty="0" smtClean="0">
                <a:latin typeface="楷体_GB2312" panose="02010609030101010101" charset="-122"/>
                <a:ea typeface="楷体_GB2312" panose="02010609030101010101" charset="-122"/>
              </a:rPr>
              <a:t>。 </a:t>
            </a:r>
            <a:endParaRPr lang="zh-CN" altLang="en-US" sz="3200" b="1" dirty="0">
              <a:latin typeface="楷体_GB2312" panose="02010609030101010101" charset="-122"/>
              <a:ea typeface="楷体_GB2312" panose="02010609030101010101" charset="-122"/>
            </a:endParaRPr>
          </a:p>
        </p:txBody>
      </p:sp>
      <p:sp>
        <p:nvSpPr>
          <p:cNvPr id="2" name="文本框 1"/>
          <p:cNvSpPr txBox="1"/>
          <p:nvPr/>
        </p:nvSpPr>
        <p:spPr>
          <a:xfrm>
            <a:off x="535940" y="756286"/>
            <a:ext cx="2659702" cy="830997"/>
          </a:xfrm>
          <a:prstGeom prst="rect">
            <a:avLst/>
          </a:prstGeom>
          <a:noFill/>
        </p:spPr>
        <p:txBody>
          <a:bodyPr wrap="none" rtlCol="0" anchor="t">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课后作业</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28728" y="666732"/>
            <a:ext cx="7500990" cy="2062103"/>
          </a:xfrm>
          <a:prstGeom prst="rect">
            <a:avLst/>
          </a:prstGeom>
          <a:noFill/>
        </p:spPr>
        <p:txBody>
          <a:bodyPr wrap="square" rtlCol="0" anchor="t">
            <a:spAutoFit/>
          </a:bodyPr>
          <a:lstStyle/>
          <a:p>
            <a:r>
              <a:rPr lang="zh-CN" altLang="en-US" sz="3200" b="1" dirty="0" smtClean="0">
                <a:solidFill>
                  <a:srgbClr val="FF0000"/>
                </a:solidFill>
                <a:latin typeface="楷体" panose="02010609060101010101" pitchFamily="49" charset="-122"/>
                <a:ea typeface="楷体" panose="02010609060101010101" pitchFamily="49" charset="-122"/>
                <a:cs typeface="楷体_GB2312" panose="02010609030101010101" charset="-122"/>
              </a:rPr>
              <a:t>杭州</a:t>
            </a:r>
            <a:r>
              <a:rPr lang="zh-CN" altLang="en-US" sz="3200" b="1" dirty="0" smtClean="0">
                <a:latin typeface="楷体" panose="02010609060101010101" pitchFamily="49" charset="-122"/>
                <a:ea typeface="楷体" panose="02010609060101010101" pitchFamily="49" charset="-122"/>
                <a:cs typeface="楷体_GB2312" panose="02010609030101010101" charset="-122"/>
              </a:rPr>
              <a:t>自秦朝设县治以来已有</a:t>
            </a:r>
            <a:r>
              <a:rPr lang="en-US" altLang="zh-CN" sz="3200" b="1" dirty="0" smtClean="0">
                <a:latin typeface="楷体" panose="02010609060101010101" pitchFamily="49" charset="-122"/>
                <a:ea typeface="楷体" panose="02010609060101010101" pitchFamily="49" charset="-122"/>
                <a:cs typeface="楷体_GB2312" panose="02010609030101010101" charset="-122"/>
              </a:rPr>
              <a:t>2200</a:t>
            </a:r>
            <a:r>
              <a:rPr lang="zh-CN" altLang="en-US" sz="3200" b="1" dirty="0" smtClean="0">
                <a:latin typeface="楷体" panose="02010609060101010101" pitchFamily="49" charset="-122"/>
                <a:ea typeface="楷体" panose="02010609060101010101" pitchFamily="49" charset="-122"/>
                <a:cs typeface="楷体_GB2312" panose="02010609030101010101" charset="-122"/>
              </a:rPr>
              <a:t>多年的历史，曾是吴越国和南宋的都城，是中国八大古都之一。因风景秀丽，素有“人间天堂”的美誉。</a:t>
            </a:r>
            <a:endParaRPr lang="zh-CN" altLang="en-US" sz="3200" b="1" dirty="0">
              <a:latin typeface="楷体" panose="02010609060101010101" pitchFamily="49" charset="-122"/>
              <a:ea typeface="楷体" panose="02010609060101010101" pitchFamily="49" charset="-122"/>
              <a:cs typeface="楷体_GB2312" panose="02010609030101010101" charset="-122"/>
            </a:endParaRPr>
          </a:p>
        </p:txBody>
      </p:sp>
      <p:sp>
        <p:nvSpPr>
          <p:cNvPr id="5" name="文本框 4"/>
          <p:cNvSpPr txBox="1"/>
          <p:nvPr/>
        </p:nvSpPr>
        <p:spPr>
          <a:xfrm>
            <a:off x="214282" y="761982"/>
            <a:ext cx="1357322" cy="1569660"/>
          </a:xfrm>
          <a:prstGeom prst="rect">
            <a:avLst/>
          </a:prstGeom>
          <a:noFill/>
        </p:spPr>
        <p:txBody>
          <a:bodyPr wrap="square" rtlCol="0">
            <a:spAutoFit/>
          </a:bodyPr>
          <a:lstStyle/>
          <a:p>
            <a:r>
              <a:rPr lang="zh-CN" altLang="en-US" sz="4800" dirty="0" smtClean="0">
                <a:latin typeface="黑体" panose="02010609060101010101" pitchFamily="2" charset="-122"/>
                <a:ea typeface="黑体" panose="02010609060101010101" pitchFamily="2" charset="-122"/>
                <a:sym typeface="+mn-ea"/>
              </a:rPr>
              <a:t>杭州</a:t>
            </a:r>
            <a:endParaRPr lang="zh-CN" altLang="en-US" sz="4800" dirty="0">
              <a:latin typeface="黑体" panose="02010609060101010101" pitchFamily="2" charset="-122"/>
              <a:ea typeface="黑体" panose="02010609060101010101" pitchFamily="2" charset="-122"/>
              <a:sym typeface="+mn-ea"/>
            </a:endParaRPr>
          </a:p>
        </p:txBody>
      </p:sp>
      <p:pic>
        <p:nvPicPr>
          <p:cNvPr id="41986" name="Picture 2" descr="http://img.pconline.com.cn/images/upload/upc/tx/photoblog/1311/01/c1/28202184_1383249992008_mthumb.jpg"/>
          <p:cNvPicPr>
            <a:picLocks noChangeAspect="1" noChangeArrowheads="1"/>
          </p:cNvPicPr>
          <p:nvPr/>
        </p:nvPicPr>
        <p:blipFill>
          <a:blip r:embed="rId1" cstate="email"/>
          <a:srcRect/>
          <a:stretch>
            <a:fillRect/>
          </a:stretch>
        </p:blipFill>
        <p:spPr bwMode="auto">
          <a:xfrm>
            <a:off x="2000232" y="2869219"/>
            <a:ext cx="4929222" cy="381002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wipe(down)">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8565" y="1142985"/>
            <a:ext cx="1158535" cy="1569660"/>
          </a:xfrm>
          <a:prstGeom prst="rect">
            <a:avLst/>
          </a:prstGeom>
          <a:noFill/>
        </p:spPr>
        <p:txBody>
          <a:bodyPr wrap="square" rtlCol="0">
            <a:spAutoFit/>
          </a:bodyPr>
          <a:lstStyle/>
          <a:p>
            <a:r>
              <a:rPr lang="zh-CN" altLang="en-US" sz="4800" dirty="0" smtClean="0">
                <a:latin typeface="黑体" panose="02010609060101010101" pitchFamily="2" charset="-122"/>
                <a:ea typeface="黑体" panose="02010609060101010101" pitchFamily="2" charset="-122"/>
              </a:rPr>
              <a:t>汴州</a:t>
            </a:r>
            <a:endParaRPr lang="zh-CN" altLang="en-US" sz="4800" dirty="0">
              <a:latin typeface="黑体" panose="02010609060101010101" pitchFamily="2" charset="-122"/>
              <a:ea typeface="黑体" panose="02010609060101010101" pitchFamily="2" charset="-122"/>
            </a:endParaRPr>
          </a:p>
        </p:txBody>
      </p:sp>
      <p:sp>
        <p:nvSpPr>
          <p:cNvPr id="13" name="文本框 12"/>
          <p:cNvSpPr txBox="1"/>
          <p:nvPr/>
        </p:nvSpPr>
        <p:spPr>
          <a:xfrm>
            <a:off x="1643042" y="1047734"/>
            <a:ext cx="7215270" cy="2391424"/>
          </a:xfrm>
          <a:prstGeom prst="rect">
            <a:avLst/>
          </a:prstGeom>
          <a:noFill/>
        </p:spPr>
        <p:txBody>
          <a:bodyPr wrap="square" rtlCol="0">
            <a:spAutoFit/>
          </a:bodyPr>
          <a:lstStyle/>
          <a:p>
            <a:r>
              <a:rPr lang="zh-CN" altLang="en-US" sz="3600" b="1" dirty="0" smtClean="0">
                <a:solidFill>
                  <a:srgbClr val="FF0000"/>
                </a:solidFill>
                <a:latin typeface="楷体" panose="02010609060101010101" pitchFamily="49" charset="-122"/>
                <a:ea typeface="楷体" panose="02010609060101010101" pitchFamily="49" charset="-122"/>
                <a:sym typeface="+mn-ea"/>
              </a:rPr>
              <a:t>汴州 </a:t>
            </a:r>
            <a:r>
              <a:rPr lang="zh-CN" altLang="en-US" sz="3600" b="1" dirty="0" smtClean="0">
                <a:latin typeface="楷体" panose="02010609060101010101" pitchFamily="49" charset="-122"/>
                <a:ea typeface="楷体" panose="02010609060101010101" pitchFamily="49" charset="-122"/>
                <a:sym typeface="+mn-ea"/>
              </a:rPr>
              <a:t>中国古代行政区划，狭义地讲指的是今河南省开封市。北周周宣帝改梁州为汴州，为汴州得名之始。</a:t>
            </a:r>
            <a:endParaRPr lang="zh-CN" altLang="en-US" sz="3600" b="1" u="sng" dirty="0">
              <a:solidFill>
                <a:srgbClr val="00B0F0"/>
              </a:solidFill>
              <a:latin typeface="楷体" panose="02010609060101010101" pitchFamily="49" charset="-122"/>
              <a:ea typeface="楷体" panose="02010609060101010101" pitchFamily="49" charset="-122"/>
              <a:sym typeface="+mn-ea"/>
            </a:endParaRPr>
          </a:p>
        </p:txBody>
      </p:sp>
      <p:pic>
        <p:nvPicPr>
          <p:cNvPr id="40962" name="Picture 2" descr="http://p1.so.qhimgs1.com/sdr/400__/t0185c2916913341add.jpg"/>
          <p:cNvPicPr>
            <a:picLocks noChangeAspect="1" noChangeArrowheads="1"/>
          </p:cNvPicPr>
          <p:nvPr/>
        </p:nvPicPr>
        <p:blipFill>
          <a:blip r:embed="rId1" cstate="email"/>
          <a:srcRect/>
          <a:stretch>
            <a:fillRect/>
          </a:stretch>
        </p:blipFill>
        <p:spPr bwMode="auto">
          <a:xfrm>
            <a:off x="2643174" y="3190140"/>
            <a:ext cx="3810000" cy="34290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10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blinds(horizontal)">
                                      <p:cBhvr>
                                        <p:cTn id="13"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
          <p:cNvSpPr txBox="1"/>
          <p:nvPr/>
        </p:nvSpPr>
        <p:spPr>
          <a:xfrm>
            <a:off x="785787" y="1907103"/>
            <a:ext cx="7775575" cy="3996287"/>
          </a:xfrm>
          <a:prstGeom prst="rect">
            <a:avLst/>
          </a:prstGeom>
          <a:noFill/>
          <a:ln w="9525">
            <a:noFill/>
          </a:ln>
        </p:spPr>
        <p:txBody>
          <a:bodyPr>
            <a:spAutoFit/>
          </a:bodyPr>
          <a:lstStyle/>
          <a:p>
            <a:pPr eaLnBrk="1" hangingPunct="1">
              <a:lnSpc>
                <a:spcPct val="150000"/>
              </a:lnSpc>
            </a:pPr>
            <a:r>
              <a:rPr lang="zh-CN" altLang="en-US" sz="4400" b="1" dirty="0" smtClean="0">
                <a:latin typeface="楷体" panose="02010609060101010101" pitchFamily="49" charset="-122"/>
                <a:ea typeface="楷体" panose="02010609060101010101" pitchFamily="49" charset="-122"/>
              </a:rPr>
              <a:t>九州   王师   家祭   乃翁</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西湖   熏得</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汴州   已亥   杂诗 </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生气   恃风雷  齐喑</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抖擞  不拘一格</a:t>
            </a:r>
            <a:endParaRPr lang="en-US" altLang="zh-CN" sz="4400" b="1" dirty="0">
              <a:latin typeface="楷体" panose="02010609060101010101" pitchFamily="49" charset="-122"/>
              <a:ea typeface="楷体" panose="02010609060101010101" pitchFamily="49" charset="-122"/>
            </a:endParaRPr>
          </a:p>
        </p:txBody>
      </p:sp>
      <p:sp>
        <p:nvSpPr>
          <p:cNvPr id="23" name="文本框 22"/>
          <p:cNvSpPr txBox="1"/>
          <p:nvPr/>
        </p:nvSpPr>
        <p:spPr>
          <a:xfrm>
            <a:off x="490854" y="663788"/>
            <a:ext cx="2243554" cy="830997"/>
          </a:xfrm>
          <a:prstGeom prst="rect">
            <a:avLst/>
          </a:prstGeom>
          <a:noFill/>
          <a:ln w="9525">
            <a:noFill/>
          </a:ln>
        </p:spPr>
        <p:txBody>
          <a:bodyPr wrap="square">
            <a:spAutoFit/>
          </a:bodyPr>
          <a:lstStyle/>
          <a:p>
            <a:pPr algn="l"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会认字</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3" name="TextBox 1"/>
          <p:cNvSpPr txBox="1"/>
          <p:nvPr/>
        </p:nvSpPr>
        <p:spPr>
          <a:xfrm>
            <a:off x="785786" y="1907103"/>
            <a:ext cx="8143932" cy="3996287"/>
          </a:xfrm>
          <a:prstGeom prst="rect">
            <a:avLst/>
          </a:prstGeom>
          <a:noFill/>
          <a:ln w="9525">
            <a:noFill/>
          </a:ln>
        </p:spPr>
        <p:txBody>
          <a:bodyPr wrap="square">
            <a:spAutoFit/>
          </a:bodyPr>
          <a:lstStyle/>
          <a:p>
            <a:pPr>
              <a:lnSpc>
                <a:spcPct val="150000"/>
              </a:lnSpc>
            </a:pPr>
            <a:r>
              <a:rPr lang="zh-CN" altLang="en-US" sz="4400" b="1" dirty="0" smtClean="0">
                <a:latin typeface="楷体" panose="02010609060101010101" pitchFamily="49" charset="-122"/>
                <a:ea typeface="楷体" panose="02010609060101010101" pitchFamily="49" charset="-122"/>
              </a:rPr>
              <a:t>九州   王师   家</a:t>
            </a:r>
            <a:r>
              <a:rPr lang="zh-CN" altLang="en-US" sz="4400" b="1" dirty="0" smtClean="0">
                <a:solidFill>
                  <a:schemeClr val="tx1"/>
                </a:solidFill>
                <a:latin typeface="楷体" panose="02010609060101010101" pitchFamily="49" charset="-122"/>
                <a:ea typeface="楷体" panose="02010609060101010101" pitchFamily="49" charset="-122"/>
              </a:rPr>
              <a:t>祭</a:t>
            </a:r>
            <a:r>
              <a:rPr lang="zh-CN" altLang="en-US" sz="4400" b="1" dirty="0" smtClean="0">
                <a:latin typeface="楷体" panose="02010609060101010101" pitchFamily="49" charset="-122"/>
                <a:ea typeface="楷体" panose="02010609060101010101" pitchFamily="49" charset="-122"/>
              </a:rPr>
              <a:t>   </a:t>
            </a:r>
            <a:r>
              <a:rPr lang="zh-CN" altLang="en-US" sz="4400" b="1" dirty="0" smtClean="0">
                <a:solidFill>
                  <a:srgbClr val="FF3399"/>
                </a:solidFill>
                <a:latin typeface="楷体" panose="02010609060101010101" pitchFamily="49" charset="-122"/>
                <a:ea typeface="楷体" panose="02010609060101010101" pitchFamily="49" charset="-122"/>
              </a:rPr>
              <a:t>乃</a:t>
            </a:r>
            <a:r>
              <a:rPr lang="zh-CN" altLang="en-US" sz="4400" b="1" dirty="0" smtClean="0">
                <a:latin typeface="楷体" panose="02010609060101010101" pitchFamily="49" charset="-122"/>
                <a:ea typeface="楷体" panose="02010609060101010101" pitchFamily="49" charset="-122"/>
              </a:rPr>
              <a:t>翁</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西湖   </a:t>
            </a:r>
            <a:r>
              <a:rPr lang="zh-CN" altLang="en-US" sz="4400" b="1" dirty="0" smtClean="0">
                <a:solidFill>
                  <a:srgbClr val="FF3399"/>
                </a:solidFill>
                <a:latin typeface="楷体" panose="02010609060101010101" pitchFamily="49" charset="-122"/>
                <a:ea typeface="楷体" panose="02010609060101010101" pitchFamily="49" charset="-122"/>
              </a:rPr>
              <a:t>熏</a:t>
            </a:r>
            <a:r>
              <a:rPr lang="zh-CN" altLang="en-US" sz="4400" b="1" dirty="0" smtClean="0">
                <a:latin typeface="楷体" panose="02010609060101010101" pitchFamily="49" charset="-122"/>
                <a:ea typeface="楷体" panose="02010609060101010101" pitchFamily="49" charset="-122"/>
              </a:rPr>
              <a:t>得</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汴州   已</a:t>
            </a:r>
            <a:r>
              <a:rPr lang="zh-CN" altLang="en-US" sz="4400" b="1" dirty="0" smtClean="0">
                <a:solidFill>
                  <a:srgbClr val="FF3399"/>
                </a:solidFill>
                <a:latin typeface="楷体" panose="02010609060101010101" pitchFamily="49" charset="-122"/>
                <a:ea typeface="楷体" panose="02010609060101010101" pitchFamily="49" charset="-122"/>
              </a:rPr>
              <a:t>亥</a:t>
            </a:r>
            <a:r>
              <a:rPr lang="zh-CN" altLang="en-US" sz="4400" b="1" dirty="0" smtClean="0">
                <a:latin typeface="楷体" panose="02010609060101010101" pitchFamily="49" charset="-122"/>
                <a:ea typeface="楷体" panose="02010609060101010101" pitchFamily="49" charset="-122"/>
              </a:rPr>
              <a:t>   杂诗 </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生气   </a:t>
            </a:r>
            <a:r>
              <a:rPr lang="zh-CN" altLang="en-US" sz="4400" b="1" dirty="0" smtClean="0">
                <a:solidFill>
                  <a:srgbClr val="FF3399"/>
                </a:solidFill>
                <a:latin typeface="楷体" panose="02010609060101010101" pitchFamily="49" charset="-122"/>
                <a:ea typeface="楷体" panose="02010609060101010101" pitchFamily="49" charset="-122"/>
              </a:rPr>
              <a:t>恃</a:t>
            </a:r>
            <a:r>
              <a:rPr lang="zh-CN" altLang="en-US" sz="4400" b="1" dirty="0" smtClean="0">
                <a:latin typeface="楷体" panose="02010609060101010101" pitchFamily="49" charset="-122"/>
                <a:ea typeface="楷体" panose="02010609060101010101" pitchFamily="49" charset="-122"/>
              </a:rPr>
              <a:t>风雷  齐</a:t>
            </a:r>
            <a:r>
              <a:rPr lang="zh-CN" altLang="en-US" sz="4400" b="1" dirty="0" smtClean="0">
                <a:solidFill>
                  <a:srgbClr val="FF3399"/>
                </a:solidFill>
                <a:latin typeface="楷体" panose="02010609060101010101" pitchFamily="49" charset="-122"/>
                <a:ea typeface="楷体" panose="02010609060101010101" pitchFamily="49" charset="-122"/>
              </a:rPr>
              <a:t>喑</a:t>
            </a:r>
            <a:r>
              <a:rPr lang="en-US" altLang="zh-CN" sz="4400" b="1" dirty="0" smtClean="0">
                <a:latin typeface="楷体" panose="02010609060101010101" pitchFamily="49" charset="-122"/>
                <a:ea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rPr>
              <a:t>抖</a:t>
            </a:r>
            <a:r>
              <a:rPr lang="zh-CN" altLang="en-US" sz="4400" b="1" dirty="0" smtClean="0">
                <a:solidFill>
                  <a:srgbClr val="FF3399"/>
                </a:solidFill>
                <a:latin typeface="楷体" panose="02010609060101010101" pitchFamily="49" charset="-122"/>
                <a:ea typeface="楷体" panose="02010609060101010101" pitchFamily="49" charset="-122"/>
              </a:rPr>
              <a:t>擞</a:t>
            </a:r>
            <a:r>
              <a:rPr lang="zh-CN" altLang="en-US" sz="4400" b="1" dirty="0" smtClean="0">
                <a:latin typeface="楷体" panose="02010609060101010101" pitchFamily="49" charset="-122"/>
                <a:ea typeface="楷体" panose="02010609060101010101" pitchFamily="49" charset="-122"/>
              </a:rPr>
              <a:t>  不拘一格</a:t>
            </a:r>
            <a:endParaRPr lang="en-US" altLang="zh-CN" sz="4400" b="1" dirty="0">
              <a:latin typeface="楷体" panose="02010609060101010101" pitchFamily="49" charset="-122"/>
              <a:ea typeface="楷体" panose="02010609060101010101" pitchFamily="49" charset="-122"/>
            </a:endParaRPr>
          </a:p>
        </p:txBody>
      </p:sp>
      <p:sp>
        <p:nvSpPr>
          <p:cNvPr id="32" name="矩形 31"/>
          <p:cNvSpPr/>
          <p:nvPr/>
        </p:nvSpPr>
        <p:spPr>
          <a:xfrm>
            <a:off x="6577020" y="1645493"/>
            <a:ext cx="936625" cy="52322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nǎi</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4" name="矩形 23"/>
          <p:cNvSpPr/>
          <p:nvPr/>
        </p:nvSpPr>
        <p:spPr>
          <a:xfrm>
            <a:off x="2662212" y="2764360"/>
            <a:ext cx="936625" cy="52322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xūn</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5" name="矩形 24"/>
          <p:cNvSpPr/>
          <p:nvPr/>
        </p:nvSpPr>
        <p:spPr>
          <a:xfrm>
            <a:off x="7045332" y="2764360"/>
            <a:ext cx="936625" cy="52322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hài</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6" name="矩形 25"/>
          <p:cNvSpPr/>
          <p:nvPr/>
        </p:nvSpPr>
        <p:spPr>
          <a:xfrm>
            <a:off x="7561230" y="3812117"/>
            <a:ext cx="1000132"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yīn</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7" name="矩形 26"/>
          <p:cNvSpPr/>
          <p:nvPr/>
        </p:nvSpPr>
        <p:spPr>
          <a:xfrm>
            <a:off x="1352550" y="4669368"/>
            <a:ext cx="935038" cy="52322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sǒu</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39" name="矩形 38"/>
          <p:cNvSpPr/>
          <p:nvPr/>
        </p:nvSpPr>
        <p:spPr>
          <a:xfrm>
            <a:off x="4673574" y="3804054"/>
            <a:ext cx="928694"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rgbClr val="0000FF"/>
                </a:solidFill>
                <a:effectLst/>
                <a:uLnTx/>
                <a:uFillTx/>
                <a:latin typeface="+mn-ea"/>
                <a:ea typeface="+mn-ea"/>
                <a:cs typeface="+mn-cs"/>
              </a:rPr>
              <a:t>shì</a:t>
            </a:r>
            <a:endParaRPr kumimoji="0" lang="en-US" altLang="zh-CN" sz="2800" b="1" i="0" u="none" strike="noStrike" kern="1200" cap="none" spc="0" normalizeH="0" baseline="0" noProof="0" dirty="0">
              <a:ln>
                <a:noFill/>
              </a:ln>
              <a:solidFill>
                <a:srgbClr val="0000FF"/>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31" presetClass="exit" presetSubtype="0" fill="hold" grpId="1" nodeType="withEffect">
                                  <p:stCondLst>
                                    <p:cond delay="0"/>
                                  </p:stCondLst>
                                  <p:childTnLst>
                                    <p:anim calcmode="lin" valueType="num">
                                      <p:cBhvr>
                                        <p:cTn id="39" dur="1000"/>
                                        <p:tgtEl>
                                          <p:spTgt spid="32"/>
                                        </p:tgtEl>
                                        <p:attrNameLst>
                                          <p:attrName>ppt_w</p:attrName>
                                        </p:attrNameLst>
                                      </p:cBhvr>
                                      <p:tavLst>
                                        <p:tav tm="0">
                                          <p:val>
                                            <p:strVal val="ppt_w"/>
                                          </p:val>
                                        </p:tav>
                                        <p:tav tm="100000">
                                          <p:val>
                                            <p:fltVal val="0"/>
                                          </p:val>
                                        </p:tav>
                                      </p:tavLst>
                                    </p:anim>
                                    <p:anim calcmode="lin" valueType="num">
                                      <p:cBhvr>
                                        <p:cTn id="40" dur="1000"/>
                                        <p:tgtEl>
                                          <p:spTgt spid="32"/>
                                        </p:tgtEl>
                                        <p:attrNameLst>
                                          <p:attrName>ppt_h</p:attrName>
                                        </p:attrNameLst>
                                      </p:cBhvr>
                                      <p:tavLst>
                                        <p:tav tm="0">
                                          <p:val>
                                            <p:strVal val="ppt_h"/>
                                          </p:val>
                                        </p:tav>
                                        <p:tav tm="100000">
                                          <p:val>
                                            <p:fltVal val="0"/>
                                          </p:val>
                                        </p:tav>
                                      </p:tavLst>
                                    </p:anim>
                                    <p:anim calcmode="lin" valueType="num">
                                      <p:cBhvr>
                                        <p:cTn id="41" dur="1000"/>
                                        <p:tgtEl>
                                          <p:spTgt spid="32"/>
                                        </p:tgtEl>
                                        <p:attrNameLst>
                                          <p:attrName>style.rotation</p:attrName>
                                        </p:attrNameLst>
                                      </p:cBhvr>
                                      <p:tavLst>
                                        <p:tav tm="0">
                                          <p:val>
                                            <p:fltVal val="0"/>
                                          </p:val>
                                        </p:tav>
                                        <p:tav tm="100000">
                                          <p:val>
                                            <p:fltVal val="90"/>
                                          </p:val>
                                        </p:tav>
                                      </p:tavLst>
                                    </p:anim>
                                    <p:animEffect transition="out" filter="fade">
                                      <p:cBhvr>
                                        <p:cTn id="42" dur="1000"/>
                                        <p:tgtEl>
                                          <p:spTgt spid="32"/>
                                        </p:tgtEl>
                                      </p:cBhvr>
                                    </p:animEffect>
                                    <p:set>
                                      <p:cBhvr>
                                        <p:cTn id="43" dur="1" fill="hold">
                                          <p:stCondLst>
                                            <p:cond delay="999"/>
                                          </p:stCondLst>
                                        </p:cTn>
                                        <p:tgtEl>
                                          <p:spTgt spid="32"/>
                                        </p:tgtEl>
                                        <p:attrNameLst>
                                          <p:attrName>style.visibility</p:attrName>
                                        </p:attrNameLst>
                                      </p:cBhvr>
                                      <p:to>
                                        <p:strVal val="hidden"/>
                                      </p:to>
                                    </p:set>
                                  </p:childTnLst>
                                </p:cTn>
                              </p:par>
                              <p:par>
                                <p:cTn id="44" presetID="31" presetClass="exit" presetSubtype="0" fill="hold" grpId="1" nodeType="withEffect">
                                  <p:stCondLst>
                                    <p:cond delay="0"/>
                                  </p:stCondLst>
                                  <p:childTnLst>
                                    <p:anim calcmode="lin" valueType="num">
                                      <p:cBhvr>
                                        <p:cTn id="45" dur="1000"/>
                                        <p:tgtEl>
                                          <p:spTgt spid="24"/>
                                        </p:tgtEl>
                                        <p:attrNameLst>
                                          <p:attrName>ppt_w</p:attrName>
                                        </p:attrNameLst>
                                      </p:cBhvr>
                                      <p:tavLst>
                                        <p:tav tm="0">
                                          <p:val>
                                            <p:strVal val="ppt_w"/>
                                          </p:val>
                                        </p:tav>
                                        <p:tav tm="100000">
                                          <p:val>
                                            <p:fltVal val="0"/>
                                          </p:val>
                                        </p:tav>
                                      </p:tavLst>
                                    </p:anim>
                                    <p:anim calcmode="lin" valueType="num">
                                      <p:cBhvr>
                                        <p:cTn id="46" dur="1000"/>
                                        <p:tgtEl>
                                          <p:spTgt spid="24"/>
                                        </p:tgtEl>
                                        <p:attrNameLst>
                                          <p:attrName>ppt_h</p:attrName>
                                        </p:attrNameLst>
                                      </p:cBhvr>
                                      <p:tavLst>
                                        <p:tav tm="0">
                                          <p:val>
                                            <p:strVal val="ppt_h"/>
                                          </p:val>
                                        </p:tav>
                                        <p:tav tm="100000">
                                          <p:val>
                                            <p:fltVal val="0"/>
                                          </p:val>
                                        </p:tav>
                                      </p:tavLst>
                                    </p:anim>
                                    <p:anim calcmode="lin" valueType="num">
                                      <p:cBhvr>
                                        <p:cTn id="47" dur="1000"/>
                                        <p:tgtEl>
                                          <p:spTgt spid="24"/>
                                        </p:tgtEl>
                                        <p:attrNameLst>
                                          <p:attrName>style.rotation</p:attrName>
                                        </p:attrNameLst>
                                      </p:cBhvr>
                                      <p:tavLst>
                                        <p:tav tm="0">
                                          <p:val>
                                            <p:fltVal val="0"/>
                                          </p:val>
                                        </p:tav>
                                        <p:tav tm="100000">
                                          <p:val>
                                            <p:fltVal val="90"/>
                                          </p:val>
                                        </p:tav>
                                      </p:tavLst>
                                    </p:anim>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cTn>
                              </p:par>
                              <p:par>
                                <p:cTn id="50" presetID="31" presetClass="exit" presetSubtype="0" fill="hold" grpId="1" nodeType="withEffect">
                                  <p:stCondLst>
                                    <p:cond delay="0"/>
                                  </p:stCondLst>
                                  <p:childTnLst>
                                    <p:anim calcmode="lin" valueType="num">
                                      <p:cBhvr>
                                        <p:cTn id="51" dur="1000"/>
                                        <p:tgtEl>
                                          <p:spTgt spid="25"/>
                                        </p:tgtEl>
                                        <p:attrNameLst>
                                          <p:attrName>ppt_w</p:attrName>
                                        </p:attrNameLst>
                                      </p:cBhvr>
                                      <p:tavLst>
                                        <p:tav tm="0">
                                          <p:val>
                                            <p:strVal val="ppt_w"/>
                                          </p:val>
                                        </p:tav>
                                        <p:tav tm="100000">
                                          <p:val>
                                            <p:fltVal val="0"/>
                                          </p:val>
                                        </p:tav>
                                      </p:tavLst>
                                    </p:anim>
                                    <p:anim calcmode="lin" valueType="num">
                                      <p:cBhvr>
                                        <p:cTn id="52" dur="1000"/>
                                        <p:tgtEl>
                                          <p:spTgt spid="25"/>
                                        </p:tgtEl>
                                        <p:attrNameLst>
                                          <p:attrName>ppt_h</p:attrName>
                                        </p:attrNameLst>
                                      </p:cBhvr>
                                      <p:tavLst>
                                        <p:tav tm="0">
                                          <p:val>
                                            <p:strVal val="ppt_h"/>
                                          </p:val>
                                        </p:tav>
                                        <p:tav tm="100000">
                                          <p:val>
                                            <p:fltVal val="0"/>
                                          </p:val>
                                        </p:tav>
                                      </p:tavLst>
                                    </p:anim>
                                    <p:anim calcmode="lin" valueType="num">
                                      <p:cBhvr>
                                        <p:cTn id="53" dur="1000"/>
                                        <p:tgtEl>
                                          <p:spTgt spid="25"/>
                                        </p:tgtEl>
                                        <p:attrNameLst>
                                          <p:attrName>style.rotation</p:attrName>
                                        </p:attrNameLst>
                                      </p:cBhvr>
                                      <p:tavLst>
                                        <p:tav tm="0">
                                          <p:val>
                                            <p:fltVal val="0"/>
                                          </p:val>
                                        </p:tav>
                                        <p:tav tm="100000">
                                          <p:val>
                                            <p:fltVal val="90"/>
                                          </p:val>
                                        </p:tav>
                                      </p:tavLst>
                                    </p:anim>
                                    <p:animEffect transition="out" filter="fade">
                                      <p:cBhvr>
                                        <p:cTn id="54" dur="1000"/>
                                        <p:tgtEl>
                                          <p:spTgt spid="25"/>
                                        </p:tgtEl>
                                      </p:cBhvr>
                                    </p:animEffect>
                                    <p:set>
                                      <p:cBhvr>
                                        <p:cTn id="55" dur="1" fill="hold">
                                          <p:stCondLst>
                                            <p:cond delay="999"/>
                                          </p:stCondLst>
                                        </p:cTn>
                                        <p:tgtEl>
                                          <p:spTgt spid="25"/>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26"/>
                                        </p:tgtEl>
                                        <p:attrNameLst>
                                          <p:attrName>ppt_w</p:attrName>
                                        </p:attrNameLst>
                                      </p:cBhvr>
                                      <p:tavLst>
                                        <p:tav tm="0">
                                          <p:val>
                                            <p:strVal val="ppt_w"/>
                                          </p:val>
                                        </p:tav>
                                        <p:tav tm="100000">
                                          <p:val>
                                            <p:fltVal val="0"/>
                                          </p:val>
                                        </p:tav>
                                      </p:tavLst>
                                    </p:anim>
                                    <p:anim calcmode="lin" valueType="num">
                                      <p:cBhvr>
                                        <p:cTn id="58" dur="1000"/>
                                        <p:tgtEl>
                                          <p:spTgt spid="26"/>
                                        </p:tgtEl>
                                        <p:attrNameLst>
                                          <p:attrName>ppt_h</p:attrName>
                                        </p:attrNameLst>
                                      </p:cBhvr>
                                      <p:tavLst>
                                        <p:tav tm="0">
                                          <p:val>
                                            <p:strVal val="ppt_h"/>
                                          </p:val>
                                        </p:tav>
                                        <p:tav tm="100000">
                                          <p:val>
                                            <p:fltVal val="0"/>
                                          </p:val>
                                        </p:tav>
                                      </p:tavLst>
                                    </p:anim>
                                    <p:anim calcmode="lin" valueType="num">
                                      <p:cBhvr>
                                        <p:cTn id="59" dur="1000"/>
                                        <p:tgtEl>
                                          <p:spTgt spid="26"/>
                                        </p:tgtEl>
                                        <p:attrNameLst>
                                          <p:attrName>style.rotation</p:attrName>
                                        </p:attrNameLst>
                                      </p:cBhvr>
                                      <p:tavLst>
                                        <p:tav tm="0">
                                          <p:val>
                                            <p:fltVal val="0"/>
                                          </p:val>
                                        </p:tav>
                                        <p:tav tm="100000">
                                          <p:val>
                                            <p:fltVal val="90"/>
                                          </p:val>
                                        </p:tav>
                                      </p:tavLst>
                                    </p:anim>
                                    <p:animEffect transition="out" filter="fade">
                                      <p:cBhvr>
                                        <p:cTn id="60" dur="1000"/>
                                        <p:tgtEl>
                                          <p:spTgt spid="26"/>
                                        </p:tgtEl>
                                      </p:cBhvr>
                                    </p:animEffect>
                                    <p:set>
                                      <p:cBhvr>
                                        <p:cTn id="61" dur="1" fill="hold">
                                          <p:stCondLst>
                                            <p:cond delay="999"/>
                                          </p:stCondLst>
                                        </p:cTn>
                                        <p:tgtEl>
                                          <p:spTgt spid="26"/>
                                        </p:tgtEl>
                                        <p:attrNameLst>
                                          <p:attrName>style.visibility</p:attrName>
                                        </p:attrNameLst>
                                      </p:cBhvr>
                                      <p:to>
                                        <p:strVal val="hidden"/>
                                      </p:to>
                                    </p:set>
                                  </p:childTnLst>
                                </p:cTn>
                              </p:par>
                              <p:par>
                                <p:cTn id="62" presetID="31" presetClass="exit" presetSubtype="0" fill="hold" grpId="1" nodeType="withEffect">
                                  <p:stCondLst>
                                    <p:cond delay="0"/>
                                  </p:stCondLst>
                                  <p:childTnLst>
                                    <p:anim calcmode="lin" valueType="num">
                                      <p:cBhvr>
                                        <p:cTn id="63" dur="1000"/>
                                        <p:tgtEl>
                                          <p:spTgt spid="27"/>
                                        </p:tgtEl>
                                        <p:attrNameLst>
                                          <p:attrName>ppt_w</p:attrName>
                                        </p:attrNameLst>
                                      </p:cBhvr>
                                      <p:tavLst>
                                        <p:tav tm="0">
                                          <p:val>
                                            <p:strVal val="ppt_w"/>
                                          </p:val>
                                        </p:tav>
                                        <p:tav tm="100000">
                                          <p:val>
                                            <p:fltVal val="0"/>
                                          </p:val>
                                        </p:tav>
                                      </p:tavLst>
                                    </p:anim>
                                    <p:anim calcmode="lin" valueType="num">
                                      <p:cBhvr>
                                        <p:cTn id="64" dur="1000"/>
                                        <p:tgtEl>
                                          <p:spTgt spid="27"/>
                                        </p:tgtEl>
                                        <p:attrNameLst>
                                          <p:attrName>ppt_h</p:attrName>
                                        </p:attrNameLst>
                                      </p:cBhvr>
                                      <p:tavLst>
                                        <p:tav tm="0">
                                          <p:val>
                                            <p:strVal val="ppt_h"/>
                                          </p:val>
                                        </p:tav>
                                        <p:tav tm="100000">
                                          <p:val>
                                            <p:fltVal val="0"/>
                                          </p:val>
                                        </p:tav>
                                      </p:tavLst>
                                    </p:anim>
                                    <p:anim calcmode="lin" valueType="num">
                                      <p:cBhvr>
                                        <p:cTn id="65" dur="1000"/>
                                        <p:tgtEl>
                                          <p:spTgt spid="27"/>
                                        </p:tgtEl>
                                        <p:attrNameLst>
                                          <p:attrName>style.rotation</p:attrName>
                                        </p:attrNameLst>
                                      </p:cBhvr>
                                      <p:tavLst>
                                        <p:tav tm="0">
                                          <p:val>
                                            <p:fltVal val="0"/>
                                          </p:val>
                                        </p:tav>
                                        <p:tav tm="100000">
                                          <p:val>
                                            <p:fltVal val="90"/>
                                          </p:val>
                                        </p:tav>
                                      </p:tavLst>
                                    </p:anim>
                                    <p:animEffect transition="out" filter="fade">
                                      <p:cBhvr>
                                        <p:cTn id="66" dur="1000"/>
                                        <p:tgtEl>
                                          <p:spTgt spid="27"/>
                                        </p:tgtEl>
                                      </p:cBhvr>
                                    </p:animEffect>
                                    <p:set>
                                      <p:cBhvr>
                                        <p:cTn id="67" dur="1" fill="hold">
                                          <p:stCondLst>
                                            <p:cond delay="999"/>
                                          </p:stCondLst>
                                        </p:cTn>
                                        <p:tgtEl>
                                          <p:spTgt spid="27"/>
                                        </p:tgtEl>
                                        <p:attrNameLst>
                                          <p:attrName>style.visibility</p:attrName>
                                        </p:attrNameLst>
                                      </p:cBhvr>
                                      <p:to>
                                        <p:strVal val="hidden"/>
                                      </p:to>
                                    </p:set>
                                  </p:childTnLst>
                                </p:cTn>
                              </p:par>
                              <p:par>
                                <p:cTn id="68" presetID="31" presetClass="exit" presetSubtype="0" fill="hold" grpId="1" nodeType="withEffect">
                                  <p:stCondLst>
                                    <p:cond delay="0"/>
                                  </p:stCondLst>
                                  <p:childTnLst>
                                    <p:anim calcmode="lin" valueType="num">
                                      <p:cBhvr>
                                        <p:cTn id="69" dur="1000"/>
                                        <p:tgtEl>
                                          <p:spTgt spid="39"/>
                                        </p:tgtEl>
                                        <p:attrNameLst>
                                          <p:attrName>ppt_w</p:attrName>
                                        </p:attrNameLst>
                                      </p:cBhvr>
                                      <p:tavLst>
                                        <p:tav tm="0">
                                          <p:val>
                                            <p:strVal val="ppt_w"/>
                                          </p:val>
                                        </p:tav>
                                        <p:tav tm="100000">
                                          <p:val>
                                            <p:fltVal val="0"/>
                                          </p:val>
                                        </p:tav>
                                      </p:tavLst>
                                    </p:anim>
                                    <p:anim calcmode="lin" valueType="num">
                                      <p:cBhvr>
                                        <p:cTn id="70" dur="1000"/>
                                        <p:tgtEl>
                                          <p:spTgt spid="39"/>
                                        </p:tgtEl>
                                        <p:attrNameLst>
                                          <p:attrName>ppt_h</p:attrName>
                                        </p:attrNameLst>
                                      </p:cBhvr>
                                      <p:tavLst>
                                        <p:tav tm="0">
                                          <p:val>
                                            <p:strVal val="ppt_h"/>
                                          </p:val>
                                        </p:tav>
                                        <p:tav tm="100000">
                                          <p:val>
                                            <p:fltVal val="0"/>
                                          </p:val>
                                        </p:tav>
                                      </p:tavLst>
                                    </p:anim>
                                    <p:anim calcmode="lin" valueType="num">
                                      <p:cBhvr>
                                        <p:cTn id="71" dur="1000"/>
                                        <p:tgtEl>
                                          <p:spTgt spid="39"/>
                                        </p:tgtEl>
                                        <p:attrNameLst>
                                          <p:attrName>style.rotation</p:attrName>
                                        </p:attrNameLst>
                                      </p:cBhvr>
                                      <p:tavLst>
                                        <p:tav tm="0">
                                          <p:val>
                                            <p:fltVal val="0"/>
                                          </p:val>
                                        </p:tav>
                                        <p:tav tm="100000">
                                          <p:val>
                                            <p:fltVal val="90"/>
                                          </p:val>
                                        </p:tav>
                                      </p:tavLst>
                                    </p:anim>
                                    <p:animEffect transition="out" filter="fade">
                                      <p:cBhvr>
                                        <p:cTn id="72" dur="1000"/>
                                        <p:tgtEl>
                                          <p:spTgt spid="39"/>
                                        </p:tgtEl>
                                      </p:cBhvr>
                                    </p:animEffect>
                                    <p:set>
                                      <p:cBhvr>
                                        <p:cTn id="73"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2" grpId="1"/>
      <p:bldP spid="24" grpId="0"/>
      <p:bldP spid="24" grpId="1"/>
      <p:bldP spid="25" grpId="0"/>
      <p:bldP spid="25" grpId="1"/>
      <p:bldP spid="26" grpId="0"/>
      <p:bldP spid="26" grpId="1"/>
      <p:bldP spid="27" grpId="0"/>
      <p:bldP spid="27" grpId="1"/>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428596" y="3236808"/>
            <a:ext cx="1143008" cy="1092176"/>
          </a:xfrm>
          <a:prstGeom prst="rect">
            <a:avLst/>
          </a:prstGeom>
          <a:noFill/>
        </p:spPr>
      </p:pic>
      <p:pic>
        <p:nvPicPr>
          <p:cNvPr id="19"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357159" y="1617547"/>
            <a:ext cx="1143008" cy="1092176"/>
          </a:xfrm>
          <a:prstGeom prst="rect">
            <a:avLst/>
          </a:prstGeom>
          <a:noFill/>
        </p:spPr>
      </p:pic>
      <p:pic>
        <p:nvPicPr>
          <p:cNvPr id="20"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2928927" y="1427045"/>
            <a:ext cx="1143008" cy="1092176"/>
          </a:xfrm>
          <a:prstGeom prst="rect">
            <a:avLst/>
          </a:prstGeom>
          <a:noFill/>
        </p:spPr>
      </p:pic>
      <p:pic>
        <p:nvPicPr>
          <p:cNvPr id="21"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785919" y="2284301"/>
            <a:ext cx="1143008" cy="1092176"/>
          </a:xfrm>
          <a:prstGeom prst="rect">
            <a:avLst/>
          </a:prstGeom>
          <a:noFill/>
        </p:spPr>
      </p:pic>
      <p:pic>
        <p:nvPicPr>
          <p:cNvPr id="23"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3071803" y="3046307"/>
            <a:ext cx="1143008" cy="1092176"/>
          </a:xfrm>
          <a:prstGeom prst="rect">
            <a:avLst/>
          </a:prstGeom>
          <a:noFill/>
        </p:spPr>
      </p:pic>
      <p:pic>
        <p:nvPicPr>
          <p:cNvPr id="24" name="Picture 2" descr="http://img0.pcbaby.com.cn/pcbaby/1512/18/2649544_87620fe2gb86e81f5acb5&amp;690.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714480" y="4094064"/>
            <a:ext cx="1143008" cy="1092176"/>
          </a:xfrm>
          <a:prstGeom prst="rect">
            <a:avLst/>
          </a:prstGeom>
          <a:noFill/>
        </p:spPr>
      </p:pic>
      <p:sp>
        <p:nvSpPr>
          <p:cNvPr id="47" name="文本框 46"/>
          <p:cNvSpPr txBox="1"/>
          <p:nvPr/>
        </p:nvSpPr>
        <p:spPr>
          <a:xfrm>
            <a:off x="461646" y="659554"/>
            <a:ext cx="2040943" cy="830997"/>
          </a:xfrm>
          <a:prstGeom prst="rect">
            <a:avLst/>
          </a:prstGeom>
          <a:noFill/>
          <a:ln w="9525">
            <a:noFill/>
          </a:ln>
        </p:spPr>
        <p:txBody>
          <a:bodyPr wrap="none">
            <a:spAutoFit/>
          </a:bodyPr>
          <a:lstStyle/>
          <a:p>
            <a:pPr algn="l"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我会读</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32" name="矩形 31"/>
          <p:cNvSpPr/>
          <p:nvPr/>
        </p:nvSpPr>
        <p:spPr>
          <a:xfrm>
            <a:off x="7572396" y="474540"/>
            <a:ext cx="936625"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nǎi</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34" name="矩形 33"/>
          <p:cNvSpPr/>
          <p:nvPr/>
        </p:nvSpPr>
        <p:spPr>
          <a:xfrm>
            <a:off x="6000760" y="2093801"/>
            <a:ext cx="936625" cy="124187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xūn</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48" name="矩形 47"/>
          <p:cNvSpPr/>
          <p:nvPr/>
        </p:nvSpPr>
        <p:spPr>
          <a:xfrm>
            <a:off x="7858149" y="2189052"/>
            <a:ext cx="936625"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hài</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49" name="矩形 48"/>
          <p:cNvSpPr/>
          <p:nvPr/>
        </p:nvSpPr>
        <p:spPr>
          <a:xfrm>
            <a:off x="6572265" y="3522561"/>
            <a:ext cx="1000132" cy="6661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yīn</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50" name="矩形 49"/>
          <p:cNvSpPr/>
          <p:nvPr/>
        </p:nvSpPr>
        <p:spPr>
          <a:xfrm>
            <a:off x="7858149" y="4094065"/>
            <a:ext cx="935038" cy="124187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sǒu</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51" name="矩形 50"/>
          <p:cNvSpPr/>
          <p:nvPr/>
        </p:nvSpPr>
        <p:spPr>
          <a:xfrm>
            <a:off x="5572132" y="4379817"/>
            <a:ext cx="928694" cy="6661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effectLst/>
                <a:uLnTx/>
                <a:uFillTx/>
                <a:latin typeface="+mn-ea"/>
                <a:ea typeface="+mn-ea"/>
                <a:cs typeface="+mn-cs"/>
              </a:rPr>
              <a:t>shì</a:t>
            </a:r>
            <a:endParaRPr kumimoji="0" lang="en-US" altLang="zh-CN" sz="3735" b="1" i="0" u="none" strike="noStrike" kern="1200" cap="none" spc="0" normalizeH="0" baseline="0" noProof="0" dirty="0">
              <a:ln>
                <a:noFill/>
              </a:ln>
              <a:effectLst/>
              <a:uLnTx/>
              <a:uFillTx/>
              <a:latin typeface="+mn-ea"/>
              <a:ea typeface="+mn-ea"/>
              <a:cs typeface="+mn-cs"/>
            </a:endParaRPr>
          </a:p>
        </p:txBody>
      </p:sp>
      <p:sp>
        <p:nvSpPr>
          <p:cNvPr id="12" name="文本框 14"/>
          <p:cNvSpPr txBox="1"/>
          <p:nvPr/>
        </p:nvSpPr>
        <p:spPr>
          <a:xfrm>
            <a:off x="3214678" y="1617547"/>
            <a:ext cx="734496" cy="748666"/>
          </a:xfrm>
          <a:prstGeom prst="rect">
            <a:avLst/>
          </a:prstGeom>
          <a:noFill/>
          <a:ln w="9525">
            <a:noFill/>
          </a:ln>
        </p:spPr>
        <p:txBody>
          <a:bodyPr wrap="non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乃</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3" name="文本框 14"/>
          <p:cNvSpPr txBox="1"/>
          <p:nvPr/>
        </p:nvSpPr>
        <p:spPr>
          <a:xfrm>
            <a:off x="642910" y="1808048"/>
            <a:ext cx="734496" cy="748666"/>
          </a:xfrm>
          <a:prstGeom prst="rect">
            <a:avLst/>
          </a:prstGeom>
          <a:noFill/>
          <a:ln w="9525">
            <a:noFill/>
          </a:ln>
        </p:spPr>
        <p:txBody>
          <a:bodyPr wrap="non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熏</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4" name="文本框 14"/>
          <p:cNvSpPr txBox="1"/>
          <p:nvPr/>
        </p:nvSpPr>
        <p:spPr>
          <a:xfrm>
            <a:off x="642910" y="3427309"/>
            <a:ext cx="734496" cy="748666"/>
          </a:xfrm>
          <a:prstGeom prst="rect">
            <a:avLst/>
          </a:prstGeom>
          <a:noFill/>
          <a:ln w="9525">
            <a:noFill/>
          </a:ln>
        </p:spPr>
        <p:txBody>
          <a:bodyPr wrap="non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亥</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6" name="文本框 14"/>
          <p:cNvSpPr txBox="1"/>
          <p:nvPr/>
        </p:nvSpPr>
        <p:spPr>
          <a:xfrm>
            <a:off x="2000232" y="2474803"/>
            <a:ext cx="596638" cy="748030"/>
          </a:xfrm>
          <a:prstGeom prst="rect">
            <a:avLst/>
          </a:prstGeom>
          <a:noFill/>
          <a:ln w="9525">
            <a:noFill/>
          </a:ln>
        </p:spPr>
        <p:txBody>
          <a:bodyPr wrap="squar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恃</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7" name="文本框 14"/>
          <p:cNvSpPr txBox="1"/>
          <p:nvPr/>
        </p:nvSpPr>
        <p:spPr>
          <a:xfrm>
            <a:off x="2000232" y="4094064"/>
            <a:ext cx="734496" cy="748666"/>
          </a:xfrm>
          <a:prstGeom prst="rect">
            <a:avLst/>
          </a:prstGeom>
          <a:noFill/>
          <a:ln w="9525">
            <a:noFill/>
          </a:ln>
        </p:spPr>
        <p:txBody>
          <a:bodyPr wrap="non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喑</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8" name="文本框 14"/>
          <p:cNvSpPr txBox="1"/>
          <p:nvPr/>
        </p:nvSpPr>
        <p:spPr>
          <a:xfrm>
            <a:off x="3357554" y="3141557"/>
            <a:ext cx="734496" cy="748666"/>
          </a:xfrm>
          <a:prstGeom prst="rect">
            <a:avLst/>
          </a:prstGeom>
          <a:noFill/>
          <a:ln w="9525">
            <a:noFill/>
          </a:ln>
        </p:spPr>
        <p:txBody>
          <a:bodyPr wrap="none">
            <a:spAutoFit/>
          </a:bodyPr>
          <a:lstStyle/>
          <a:p>
            <a:pPr eaLnBrk="1" hangingPunct="1"/>
            <a:r>
              <a:rPr lang="zh-CN" altLang="en-US" sz="4265" b="1" dirty="0" smtClean="0">
                <a:solidFill>
                  <a:srgbClr val="FF00FF"/>
                </a:solidFill>
                <a:latin typeface="黑体" panose="02010609060101010101" pitchFamily="2" charset="-122"/>
                <a:ea typeface="黑体" panose="02010609060101010101" pitchFamily="2" charset="-122"/>
              </a:rPr>
              <a:t>擞</a:t>
            </a:r>
            <a:endParaRPr lang="zh-CN" altLang="en-US" sz="4265" b="1" dirty="0">
              <a:solidFill>
                <a:srgbClr val="FF00FF"/>
              </a:solidFill>
              <a:latin typeface="黑体" panose="02010609060101010101" pitchFamily="2" charset="-122"/>
              <a:ea typeface="黑体" panose="0201060906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2.01977E-6 L 0.48594 -0.03057 " pathEditMode="relative" rAng="0" ptsTypes="AA">
                                      <p:cBhvr>
                                        <p:cTn id="6" dur="2000" fill="hold"/>
                                        <p:tgtEl>
                                          <p:spTgt spid="12"/>
                                        </p:tgtEl>
                                        <p:attrNameLst>
                                          <p:attrName>ppt_x</p:attrName>
                                          <p:attrName>ppt_y</p:attrName>
                                        </p:attrNameLst>
                                      </p:cBhvr>
                                      <p:rCtr x="24300" y="-1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889E-6 3.04509E-6 L 0.60174 0.15194 " pathEditMode="relative" rAng="0" ptsTypes="AA">
                                      <p:cBhvr>
                                        <p:cTn id="10" dur="2000" fill="hold"/>
                                        <p:tgtEl>
                                          <p:spTgt spid="13"/>
                                        </p:tgtEl>
                                        <p:attrNameLst>
                                          <p:attrName>ppt_x</p:attrName>
                                          <p:attrName>ppt_y</p:attrName>
                                        </p:attrNameLst>
                                      </p:cBhvr>
                                      <p:rCtr x="30100" y="76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38889E-6 -3.90364E-6 L 0.79861 -0.05651 " pathEditMode="relative" rAng="0" ptsTypes="AA">
                                      <p:cBhvr>
                                        <p:cTn id="14" dur="2000" fill="hold"/>
                                        <p:tgtEl>
                                          <p:spTgt spid="14"/>
                                        </p:tgtEl>
                                        <p:attrNameLst>
                                          <p:attrName>ppt_x</p:attrName>
                                          <p:attrName>ppt_y</p:attrName>
                                        </p:attrNameLst>
                                      </p:cBhvr>
                                      <p:rCtr x="39900" y="-28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11111E-6 7.72082E-7 L 0.40608 0.39067 " pathEditMode="relative" rAng="0" ptsTypes="AA">
                                      <p:cBhvr>
                                        <p:cTn id="18" dur="2000" fill="hold"/>
                                        <p:tgtEl>
                                          <p:spTgt spid="16"/>
                                        </p:tgtEl>
                                        <p:attrNameLst>
                                          <p:attrName>ppt_x</p:attrName>
                                          <p:attrName>ppt_y</p:attrName>
                                        </p:attrNameLst>
                                      </p:cBhvr>
                                      <p:rCtr x="20300" y="195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11111E-6 3.82335E-6 L 0.51632 0.04231 " pathEditMode="relative" rAng="0" ptsTypes="AA">
                                      <p:cBhvr>
                                        <p:cTn id="22" dur="2000" fill="hold"/>
                                        <p:tgtEl>
                                          <p:spTgt spid="17"/>
                                        </p:tgtEl>
                                        <p:attrNameLst>
                                          <p:attrName>ppt_x</p:attrName>
                                          <p:attrName>ppt_y</p:attrName>
                                        </p:attrNameLst>
                                      </p:cBhvr>
                                      <p:rCtr x="25800" y="21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61111E-6 -1.50093E-6 L 0.50972 0.25139 " pathEditMode="relative" rAng="0" ptsTypes="AA">
                                      <p:cBhvr>
                                        <p:cTn id="26" dur="2000" fill="hold"/>
                                        <p:tgtEl>
                                          <p:spTgt spid="18"/>
                                        </p:tgtEl>
                                        <p:attrNameLst>
                                          <p:attrName>ppt_x</p:attrName>
                                          <p:attrName>ppt_y</p:attrName>
                                        </p:attrNameLst>
                                      </p:cBhvr>
                                      <p:rCtr x="25500" y="1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3409</Words>
  <Application>WPS 演示</Application>
  <PresentationFormat>全屏显示(4:3)</PresentationFormat>
  <Paragraphs>473</Paragraphs>
  <Slides>54</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54</vt:i4>
      </vt:variant>
    </vt:vector>
  </HeadingPairs>
  <TitlesOfParts>
    <vt:vector size="68" baseType="lpstr">
      <vt:lpstr>Arial</vt:lpstr>
      <vt:lpstr>宋体</vt:lpstr>
      <vt:lpstr>Wingdings</vt:lpstr>
      <vt:lpstr>微软雅黑</vt:lpstr>
      <vt:lpstr>黑体</vt:lpstr>
      <vt:lpstr>楷体_GB2312</vt:lpstr>
      <vt:lpstr>新宋体</vt:lpstr>
      <vt:lpstr>楷体</vt:lpstr>
      <vt:lpstr>汉仪旗黑-55</vt:lpstr>
      <vt:lpstr>Arial Unicode MS</vt:lpstr>
      <vt:lpstr>Calibri</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30</cp:revision>
  <dcterms:created xsi:type="dcterms:W3CDTF">2019-06-19T02:08:00Z</dcterms:created>
  <dcterms:modified xsi:type="dcterms:W3CDTF">2019-10-24T08:34:37Z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