
<file path=[Content_Types].xml><?xml version="1.0" encoding="utf-8"?>
<Types xmlns="http://schemas.openxmlformats.org/package/2006/content-types">
  <Default Extension="png" ContentType="image/png"/>
  <Default Extension="tiff" ContentType="image/tif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1431" r:id="rId3"/>
    <p:sldId id="1457" r:id="rId4"/>
    <p:sldId id="1432" r:id="rId5"/>
    <p:sldId id="1435" r:id="rId6"/>
    <p:sldId id="1434" r:id="rId7"/>
    <p:sldId id="1436" r:id="rId8"/>
    <p:sldId id="1437" r:id="rId9"/>
    <p:sldId id="1438" r:id="rId10"/>
    <p:sldId id="1440" r:id="rId11"/>
    <p:sldId id="1441" r:id="rId12"/>
    <p:sldId id="1442" r:id="rId13"/>
    <p:sldId id="1443" r:id="rId14"/>
    <p:sldId id="1444" r:id="rId15"/>
    <p:sldId id="1445" r:id="rId16"/>
    <p:sldId id="1450" r:id="rId17"/>
    <p:sldId id="1451" r:id="rId18"/>
    <p:sldId id="1448" r:id="rId19"/>
    <p:sldId id="1452" r:id="rId20"/>
    <p:sldId id="1449" r:id="rId21"/>
    <p:sldId id="1456" r:id="rId22"/>
    <p:sldId id="1453" r:id="rId23"/>
    <p:sldId id="1455" r:id="rId24"/>
    <p:sldId id="1331"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佳琪 刘"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CD7FD"/>
    <a:srgbClr val="E9E6FE"/>
    <a:srgbClr val="F1B1E5"/>
    <a:srgbClr val="D9FAFB"/>
    <a:srgbClr val="E9FDFD"/>
    <a:srgbClr val="A2E1F0"/>
    <a:srgbClr val="0000FF"/>
    <a:srgbClr val="FD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74" autoAdjust="0"/>
  </p:normalViewPr>
  <p:slideViewPr>
    <p:cSldViewPr snapToGrid="0">
      <p:cViewPr>
        <p:scale>
          <a:sx n="100" d="100"/>
          <a:sy n="100" d="100"/>
        </p:scale>
        <p:origin x="-318" y="-264"/>
      </p:cViewPr>
      <p:guideLst>
        <p:guide orient="horz" pos="2160"/>
        <p:guide pos="2880"/>
      </p:guideLst>
    </p:cSldViewPr>
  </p:slideViewPr>
  <p:outlineViewPr>
    <p:cViewPr>
      <p:scale>
        <a:sx n="33" d="100"/>
        <a:sy n="33" d="100"/>
      </p:scale>
      <p:origin x="0" y="-2765"/>
    </p:cViewPr>
  </p:outlineViewPr>
  <p:notesTextViewPr>
    <p:cViewPr>
      <p:scale>
        <a:sx n="1" d="1"/>
        <a:sy n="1" d="1"/>
      </p:scale>
      <p:origin x="0" y="0"/>
    </p:cViewPr>
  </p:notesTextViewPr>
  <p:sorterViewPr>
    <p:cViewPr>
      <p:scale>
        <a:sx n="124" d="100"/>
        <a:sy n="124"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fld id="{46D890C3-6E1B-4708-8B6A-50930F5BF338}" type="datetimeFigureOut">
              <a:rPr lang="zh-CN" altLang="en-US"/>
            </a:fld>
            <a:endParaRPr lang="zh-CN" altLang="en-US">
              <a:latin typeface="Calibri" panose="020F0502020204030204" pitchFamily="34" charset="0"/>
              <a:ea typeface="宋体" panose="02010600030101010101" pitchFamily="2" charset="-122"/>
            </a:endParaRPr>
          </a:p>
        </p:txBody>
      </p:sp>
      <p:sp>
        <p:nvSpPr>
          <p:cNvPr id="2052"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53"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anose="02010600030101010101" charset="-122"/>
                <a:ea typeface="等线" panose="02010600030101010101" charset="-122"/>
              </a:defRPr>
            </a:lvl1pPr>
          </a:lstStyle>
          <a:p>
            <a:fld id="{0FFB012C-82C6-4EC3-8B1F-F4E34D385D55}" type="slidenum">
              <a:rPr lang="zh-CN" altLang="en-US"/>
            </a:fld>
            <a:endParaRPr lang="zh-CN" altLang="en-US">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02412" y="432000"/>
            <a:ext cx="8139178" cy="648000"/>
          </a:xfrm>
        </p:spPr>
        <p:txBody>
          <a:bodyPr rtlCol="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noProof="1">
                <a:sym typeface="+mn-ea"/>
              </a:rPr>
              <a:t>单击此处编辑母版标题样式</a:t>
            </a:r>
            <a:endParaRPr noProof="1">
              <a:sym typeface="+mn-ea"/>
            </a:endParaRPr>
          </a:p>
        </p:txBody>
      </p:sp>
      <p:sp>
        <p:nvSpPr>
          <p:cNvPr id="3" name="内容占位符 2"/>
          <p:cNvSpPr>
            <a:spLocks noGrp="1"/>
          </p:cNvSpPr>
          <p:nvPr>
            <p:ph sz="half" idx="1"/>
          </p:nvPr>
        </p:nvSpPr>
        <p:spPr>
          <a:xfrm>
            <a:off x="502447" y="1296000"/>
            <a:ext cx="3962432" cy="5040000"/>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noProof="1">
                <a:sym typeface="+mn-ea"/>
              </a:rPr>
              <a:t>单击此处编辑母版文本样式</a:t>
            </a:r>
            <a:endParaRPr noProof="1">
              <a:sym typeface="+mn-ea"/>
            </a:endParaRPr>
          </a:p>
          <a:p>
            <a:pPr lvl="1"/>
            <a:r>
              <a:rPr noProof="1">
                <a:sym typeface="+mn-ea"/>
              </a:rPr>
              <a:t>第二级</a:t>
            </a:r>
            <a:endParaRPr noProof="1">
              <a:sym typeface="+mn-ea"/>
            </a:endParaRPr>
          </a:p>
          <a:p>
            <a:pPr lvl="2"/>
            <a:r>
              <a:rPr noProof="1">
                <a:sym typeface="+mn-ea"/>
              </a:rPr>
              <a:t>第三级</a:t>
            </a:r>
            <a:endParaRPr noProof="1">
              <a:sym typeface="+mn-ea"/>
            </a:endParaRPr>
          </a:p>
          <a:p>
            <a:pPr lvl="3"/>
            <a:r>
              <a:rPr noProof="1">
                <a:sym typeface="+mn-ea"/>
              </a:rPr>
              <a:t>第四级</a:t>
            </a:r>
            <a:endParaRPr noProof="1">
              <a:sym typeface="+mn-ea"/>
            </a:endParaRPr>
          </a:p>
          <a:p>
            <a:pPr lvl="4"/>
            <a:r>
              <a:rPr noProof="1">
                <a:sym typeface="+mn-ea"/>
              </a:rPr>
              <a:t>第五级</a:t>
            </a:r>
            <a:endParaRPr noProof="1">
              <a:sym typeface="+mn-ea"/>
            </a:endParaRPr>
          </a:p>
        </p:txBody>
      </p:sp>
      <p:sp>
        <p:nvSpPr>
          <p:cNvPr id="4" name="内容占位符 3"/>
          <p:cNvSpPr>
            <a:spLocks noGrp="1"/>
          </p:cNvSpPr>
          <p:nvPr>
            <p:ph sz="half" idx="2"/>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fld id="{394D58B8-D313-42B3-A7E3-C8F746D36A7E}"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矩形 6"/>
          <p:cNvSpPr/>
          <p:nvPr userDrawn="1"/>
        </p:nvSpPr>
        <p:spPr>
          <a:xfrm>
            <a:off x="3756719" y="641079"/>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2D142308-CA38-4FA1-A383-F96EFF7BEB5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342F8B99-22FC-4BF2-A437-E901660D622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59FABD90-40DB-4122-BC4A-9BC099229E04}"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57C1A813-0D14-4D70-8C9A-FEE65C67F30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A3032088-1909-4145-BEE4-B0F00972BAD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3A52F896-79E3-4F0F-B082-32F60D6642D1}"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0CD872F5-43DE-415B-9F46-DF8642DA22C8}"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D0A25C90-28F1-411F-AF39-D625B00BE6C9}"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18D96909-7A26-4889-A62F-64D30CC31EC3}"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1E394DD9-FFBA-4872-AFC4-34D2B932DE5C}"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EDDAE228-992B-444D-A2ED-F7C766FA59B0}"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843A9307-A74A-43F6-9AC5-2FF0B8D0B58C}"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0F598A20-C958-4994-986A-CA14F268E22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5C5A250B-FDD8-48F2-8241-77BD5C00AA3A}"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2DA3E684-C7DF-48F0-AB34-00FF3A36E803}"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122E1D2F-80E5-48EB-B361-10AA247F2F2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F74E83B9-D0BB-470D-917B-7ABA1C87EA4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0619094E-1818-4771-ADD9-B45573ABE1BE}"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12B58A44-E210-41B0-8F97-E481469E868E}"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787C45D5-41A0-4C2F-BBB0-F19F7E02A53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9E9D8D60-6516-49F2-8F40-ECD7FF58B8D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C2B56F34-B235-47AA-91F0-3743B6CBE4C2}"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fld id="{EF2269E6-448A-4AE4-B368-919C670FAB4A}"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1.png"/><Relationship Id="rId30" Type="http://schemas.openxmlformats.org/officeDocument/2006/relationships/tags" Target="../tags/tag78.xml"/><Relationship Id="rId3" Type="http://schemas.openxmlformats.org/officeDocument/2006/relationships/slideLayout" Target="../slideLayouts/slideLayout3.xml"/><Relationship Id="rId29" Type="http://schemas.openxmlformats.org/officeDocument/2006/relationships/tags" Target="../tags/tag77.xml"/><Relationship Id="rId28" Type="http://schemas.openxmlformats.org/officeDocument/2006/relationships/tags" Target="../tags/tag76.xml"/><Relationship Id="rId27" Type="http://schemas.openxmlformats.org/officeDocument/2006/relationships/tags" Target="../tags/tag75.xml"/><Relationship Id="rId26" Type="http://schemas.openxmlformats.org/officeDocument/2006/relationships/tags" Target="../tags/tag74.xml"/><Relationship Id="rId25" Type="http://schemas.openxmlformats.org/officeDocument/2006/relationships/tags" Target="../tags/tag7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rgbClr val="FFFFFF"/>
            </a:gs>
            <a:gs pos="100000">
              <a:srgbClr val="DCDCDC"/>
            </a:gs>
          </a:gsLst>
          <a:lin ang="5400000"/>
        </a:gra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25"/>
            </p:custDataLst>
          </p:nvPr>
        </p:nvSpPr>
        <p:spPr bwMode="auto">
          <a:xfrm>
            <a:off x="502444" y="431800"/>
            <a:ext cx="81391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26"/>
            </p:custDataLst>
          </p:nvPr>
        </p:nvSpPr>
        <p:spPr bwMode="auto">
          <a:xfrm>
            <a:off x="502444" y="1295401"/>
            <a:ext cx="813911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custDataLst>
              <p:tags r:id="rId27"/>
            </p:custDataLst>
          </p:nvPr>
        </p:nvSpPr>
        <p:spPr>
          <a:xfrm>
            <a:off x="659606" y="6350001"/>
            <a:ext cx="2025254" cy="315913"/>
          </a:xfrm>
          <a:prstGeom prst="rect">
            <a:avLst/>
          </a:prstGeom>
        </p:spPr>
        <p:txBody>
          <a:bodyPr vert="horz" lIns="91440" tIns="45720" rIns="91440" bIns="45720" rtlCol="0" anchor="ctr">
            <a:normAutofit/>
          </a:bodyPr>
          <a:lstStyle>
            <a:lvl1pPr algn="l">
              <a:defRPr sz="1200" noProof="1" smtClean="0">
                <a:solidFill>
                  <a:schemeClr val="tx1">
                    <a:tint val="75000"/>
                  </a:schemeClr>
                </a:solidFill>
              </a:defRPr>
            </a:lvl1pPr>
          </a:lstStyle>
          <a:p>
            <a:fld id="{760FBDFE-C587-4B4C-A407-44438C67B59E}" type="datetimeFigureOut">
              <a:rPr lang="zh-CN" altLang="en-US"/>
            </a:fld>
            <a:endParaRPr lang="zh-CN" altLang="en-US"/>
          </a:p>
        </p:txBody>
      </p:sp>
      <p:sp>
        <p:nvSpPr>
          <p:cNvPr id="5" name="页脚占位符 4"/>
          <p:cNvSpPr>
            <a:spLocks noGrp="1"/>
          </p:cNvSpPr>
          <p:nvPr>
            <p:ph type="ftr" sz="quarter" idx="3"/>
            <p:custDataLst>
              <p:tags r:id="rId28"/>
            </p:custDataLst>
          </p:nvPr>
        </p:nvSpPr>
        <p:spPr>
          <a:xfrm>
            <a:off x="3087291" y="6350001"/>
            <a:ext cx="2969419" cy="315913"/>
          </a:xfrm>
          <a:prstGeom prst="rect">
            <a:avLst/>
          </a:prstGeom>
        </p:spPr>
        <p:txBody>
          <a:bodyPr vert="horz" lIns="91440" tIns="45720" rIns="91440" bIns="45720" rtlCol="0" anchor="ctr">
            <a:normAutofit/>
          </a:bodyPr>
          <a:lstStyle>
            <a:lvl1pPr algn="ctr">
              <a:defRPr sz="1200" noProof="1" dirty="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9"/>
            </p:custDataLst>
          </p:nvPr>
        </p:nvSpPr>
        <p:spPr>
          <a:xfrm>
            <a:off x="6457950" y="6350001"/>
            <a:ext cx="2025254" cy="315913"/>
          </a:xfrm>
          <a:prstGeom prst="rect">
            <a:avLst/>
          </a:prstGeom>
        </p:spPr>
        <p:txBody>
          <a:bodyPr vert="horz" wrap="square" lIns="91440" tIns="45720" rIns="91440" bIns="45720" numCol="1" anchor="ctr" anchorCtr="0" compatLnSpc="1">
            <a:normAutofit/>
          </a:bodyPr>
          <a:lstStyle>
            <a:lvl1pPr algn="r">
              <a:defRPr sz="1200">
                <a:solidFill>
                  <a:srgbClr val="898989"/>
                </a:solidFill>
              </a:defRPr>
            </a:lvl1pPr>
          </a:lstStyle>
          <a:p>
            <a:fld id="{865D5B5E-983B-40A9-BE6F-124CB9B14AD8}" type="slidenum">
              <a:rPr lang="zh-CN" altLang="en-US"/>
            </a:fld>
            <a:endParaRPr lang="zh-CN" altLang="en-US"/>
          </a:p>
        </p:txBody>
      </p:sp>
      <p:sp>
        <p:nvSpPr>
          <p:cNvPr id="7" name="KSO_TEMPLATE" hidden="1"/>
          <p:cNvSpPr/>
          <p:nvPr userDrawn="1">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2" name="图片 1" descr="图层1"/>
          <p:cNvPicPr>
            <a:picLocks noChangeAspect="1"/>
          </p:cNvPicPr>
          <p:nvPr userDrawn="1"/>
        </p:nvPicPr>
        <p:blipFill>
          <a:blip r:embed="rId31"/>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rtl="0" fontAlgn="base">
        <a:spcBef>
          <a:spcPct val="0"/>
        </a:spcBef>
        <a:spcAft>
          <a:spcPct val="0"/>
        </a:spcAft>
        <a:defRPr sz="2800" b="1" kern="1200" spc="200">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2pPr>
      <a:lvl3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3pPr>
      <a:lvl4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4pPr>
      <a:lvl5pPr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800" b="1">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130000"/>
        </a:lnSpc>
        <a:spcBef>
          <a:spcPct val="0"/>
        </a:spcBef>
        <a:spcAft>
          <a:spcPts val="1000"/>
        </a:spcAft>
        <a:buFont typeface="Arial" panose="020B0604020202020204" pitchFamily="34" charset="0"/>
        <a:buChar char="•"/>
        <a:defRPr sz="1600" kern="1200" spc="150">
          <a:solidFill>
            <a:schemeClr val="tx1"/>
          </a:solidFill>
          <a:latin typeface="+mn-lt"/>
          <a:ea typeface="+mn-ea"/>
          <a:cs typeface="+mn-cs"/>
        </a:defRPr>
      </a:lvl1pPr>
      <a:lvl2pPr marL="6858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2pPr>
      <a:lvl3pPr marL="11430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3pPr>
      <a:lvl4pPr marL="16002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4pPr>
      <a:lvl5pPr marL="2057400" indent="-228600" algn="l" rtl="0" fontAlgn="base">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9.jpe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11.png"/><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图片 15" descr="14 在柏林改好了了了了的的.tif"/>
          <p:cNvPicPr>
            <a:picLocks noChangeAspect="1" noChangeArrowheads="1"/>
          </p:cNvPicPr>
          <p:nvPr/>
        </p:nvPicPr>
        <p:blipFill>
          <a:blip r:embed="rId1" cstate="email"/>
          <a:srcRect/>
          <a:stretch>
            <a:fillRect/>
          </a:stretch>
        </p:blipFill>
        <p:spPr bwMode="auto">
          <a:xfrm>
            <a:off x="0" y="0"/>
            <a:ext cx="9151144" cy="383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6" name="组合 15"/>
          <p:cNvGrpSpPr/>
          <p:nvPr/>
        </p:nvGrpSpPr>
        <p:grpSpPr bwMode="auto">
          <a:xfrm>
            <a:off x="925117" y="3103563"/>
            <a:ext cx="8021240" cy="3251200"/>
            <a:chOff x="590843" y="534572"/>
            <a:chExt cx="11601157" cy="3506327"/>
          </a:xfrm>
        </p:grpSpPr>
        <p:pic>
          <p:nvPicPr>
            <p:cNvPr id="11" name="图片 11"/>
            <p:cNvPicPr>
              <a:picLocks noChangeAspect="1" noChangeArrowheads="1"/>
            </p:cNvPicPr>
            <p:nvPr/>
          </p:nvPicPr>
          <p:blipFill>
            <a:blip r:embed="rId2" cstate="print"/>
            <a:srcRect/>
            <a:stretch>
              <a:fillRect/>
            </a:stretch>
          </p:blipFill>
          <p:spPr bwMode="auto">
            <a:xfrm>
              <a:off x="590843" y="534572"/>
              <a:ext cx="11601157" cy="35063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标题 1"/>
            <p:cNvSpPr txBox="1">
              <a:spLocks noChangeArrowheads="1"/>
            </p:cNvSpPr>
            <p:nvPr/>
          </p:nvSpPr>
          <p:spPr bwMode="auto">
            <a:xfrm>
              <a:off x="3369024" y="1187458"/>
              <a:ext cx="6698888" cy="131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90000"/>
                </a:lnSpc>
              </a:pPr>
              <a:r>
                <a:rPr lang="zh-CN" altLang="en-US" sz="5400" b="1" dirty="0">
                  <a:solidFill>
                    <a:srgbClr val="000000"/>
                  </a:solidFill>
                  <a:latin typeface="黑体" panose="02010609060101010101" pitchFamily="49" charset="-122"/>
                  <a:ea typeface="黑体" panose="02010609060101010101" pitchFamily="49" charset="-122"/>
                </a:rPr>
                <a:t>在 柏 林</a:t>
              </a:r>
              <a:endParaRPr lang="en-US" altLang="zh-CN" sz="5400" b="1" dirty="0">
                <a:solidFill>
                  <a:srgbClr val="000000"/>
                </a:solidFill>
                <a:latin typeface="黑体" panose="02010609060101010101" pitchFamily="49" charset="-122"/>
                <a:ea typeface="黑体" panose="02010609060101010101" pitchFamily="49" charset="-122"/>
              </a:endParaRPr>
            </a:p>
          </p:txBody>
        </p:sp>
        <p:cxnSp>
          <p:nvCxnSpPr>
            <p:cNvPr id="13" name="直接连接符 12"/>
            <p:cNvCxnSpPr/>
            <p:nvPr/>
          </p:nvCxnSpPr>
          <p:spPr>
            <a:xfrm flipV="1">
              <a:off x="1830688" y="2549682"/>
              <a:ext cx="8418889" cy="27393"/>
            </a:xfrm>
            <a:prstGeom prst="line">
              <a:avLst/>
            </a:prstGeom>
            <a:ln w="571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标题 1"/>
            <p:cNvSpPr txBox="1">
              <a:spLocks noChangeArrowheads="1"/>
            </p:cNvSpPr>
            <p:nvPr/>
          </p:nvSpPr>
          <p:spPr bwMode="auto">
            <a:xfrm>
              <a:off x="2424188" y="2328763"/>
              <a:ext cx="748364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90000"/>
                </a:lnSpc>
              </a:pPr>
              <a:r>
                <a:rPr lang="zh-CN" altLang="en-US" sz="2800" b="1" dirty="0">
                  <a:solidFill>
                    <a:srgbClr val="000000"/>
                  </a:solidFill>
                  <a:latin typeface="黑体" panose="02010609060101010101" pitchFamily="49" charset="-122"/>
                  <a:ea typeface="黑体" panose="02010609060101010101" pitchFamily="49" charset="-122"/>
                </a:rPr>
                <a:t>六年级上册</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第四单元</a:t>
              </a:r>
              <a:endParaRPr lang="zh-CN" altLang="en-US" sz="2800" b="1" dirty="0">
                <a:solidFill>
                  <a:srgbClr val="000000"/>
                </a:solidFill>
                <a:latin typeface="黑体" panose="02010609060101010101" pitchFamily="49" charset="-122"/>
                <a:ea typeface="黑体" panose="02010609060101010101" pitchFamily="49" charset="-122"/>
              </a:endParaRPr>
            </a:p>
          </p:txBody>
        </p:sp>
      </p:grpSp>
      <p:grpSp>
        <p:nvGrpSpPr>
          <p:cNvPr id="3" name="组合 18"/>
          <p:cNvGrpSpPr/>
          <p:nvPr/>
        </p:nvGrpSpPr>
        <p:grpSpPr>
          <a:xfrm>
            <a:off x="2150917" y="3837708"/>
            <a:ext cx="893618" cy="1108364"/>
            <a:chOff x="3034145" y="3491345"/>
            <a:chExt cx="1191491" cy="1108364"/>
          </a:xfrm>
          <a:solidFill>
            <a:schemeClr val="accent2"/>
          </a:solidFill>
        </p:grpSpPr>
        <p:sp>
          <p:nvSpPr>
            <p:cNvPr id="10" name="椭圆 9"/>
            <p:cNvSpPr/>
            <p:nvPr/>
          </p:nvSpPr>
          <p:spPr>
            <a:xfrm>
              <a:off x="3034145" y="3491345"/>
              <a:ext cx="1191491" cy="1108364"/>
            </a:xfrm>
            <a:prstGeom prst="ellipse">
              <a:avLst/>
            </a:prstGeom>
            <a:grp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8" name="TextBox 17"/>
            <p:cNvSpPr txBox="1"/>
            <p:nvPr/>
          </p:nvSpPr>
          <p:spPr>
            <a:xfrm>
              <a:off x="3131126" y="3712778"/>
              <a:ext cx="1066800" cy="584775"/>
            </a:xfrm>
            <a:prstGeom prst="rect">
              <a:avLst/>
            </a:prstGeom>
            <a:noFill/>
          </p:spPr>
          <p:txBody>
            <a:bodyPr>
              <a:spAutoFit/>
            </a:bodyPr>
            <a:lstStyle/>
            <a:p>
              <a:pPr fontAlgn="auto"/>
              <a:r>
                <a:rPr lang="en-US" altLang="zh-CN" sz="3200" b="1" noProof="1">
                  <a:latin typeface="黑体" panose="02010609060101010101" pitchFamily="49" charset="-122"/>
                  <a:ea typeface="黑体" panose="02010609060101010101" pitchFamily="49" charset="-122"/>
                </a:rPr>
                <a:t>14</a:t>
              </a:r>
              <a:r>
                <a:rPr lang="zh-CN" altLang="en-US" sz="3200" b="1" noProof="1">
                  <a:solidFill>
                    <a:prstClr val="black"/>
                  </a:solidFill>
                  <a:latin typeface="黑体" panose="02010609060101010101" pitchFamily="49" charset="-122"/>
                  <a:ea typeface="黑体" panose="02010609060101010101" pitchFamily="49" charset="-122"/>
                </a:rPr>
                <a:t>*</a:t>
              </a:r>
              <a:endParaRPr lang="zh-CN" altLang="en-US" sz="3200" b="1" noProof="1">
                <a:latin typeface="黑体" panose="02010609060101010101" pitchFamily="49" charset="-122"/>
                <a:ea typeface="黑体" panose="02010609060101010101" pitchFamily="49"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4"/>
          <p:cNvSpPr txBox="1">
            <a:spLocks noChangeArrowheads="1"/>
          </p:cNvSpPr>
          <p:nvPr/>
        </p:nvSpPr>
        <p:spPr bwMode="auto">
          <a:xfrm>
            <a:off x="789385" y="1878014"/>
            <a:ext cx="7528322" cy="203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p>
            <a:pPr>
              <a:lnSpc>
                <a:spcPct val="130000"/>
              </a:lnSpc>
              <a:spcBef>
                <a:spcPts val="800"/>
              </a:spcBef>
            </a:pPr>
            <a:r>
              <a:rPr lang="en-US" altLang="zh-CN" sz="3600" b="1" dirty="0">
                <a:latin typeface="黑体" panose="02010609060101010101" pitchFamily="49" charset="-122"/>
                <a:ea typeface="黑体" panose="02010609060101010101" pitchFamily="49" charset="-122"/>
              </a:rPr>
              <a:t>    </a:t>
            </a:r>
            <a:r>
              <a:rPr lang="zh-CN" altLang="en-US" sz="3200" b="1" dirty="0">
                <a:latin typeface="楷体" panose="02010609060101010101" pitchFamily="49" charset="-122"/>
                <a:ea typeface="楷体" panose="02010609060101010101" pitchFamily="49" charset="-122"/>
              </a:rPr>
              <a:t>一列火车缓慢地驶出柏林，车厢里尽是妇女和孩子，几乎看不到一个健壮的男子。</a:t>
            </a:r>
            <a:endParaRPr lang="zh-CN" altLang="en-US" sz="3200" b="1" dirty="0">
              <a:latin typeface="楷体" panose="02010609060101010101" pitchFamily="49" charset="-122"/>
              <a:ea typeface="楷体" panose="02010609060101010101" pitchFamily="49" charset="-122"/>
            </a:endParaRPr>
          </a:p>
        </p:txBody>
      </p:sp>
      <p:cxnSp>
        <p:nvCxnSpPr>
          <p:cNvPr id="3" name="直接连接符 2"/>
          <p:cNvCxnSpPr/>
          <p:nvPr/>
        </p:nvCxnSpPr>
        <p:spPr>
          <a:xfrm>
            <a:off x="5754291" y="2555875"/>
            <a:ext cx="25693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903685" y="3324225"/>
            <a:ext cx="548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下箭头 22"/>
          <p:cNvSpPr/>
          <p:nvPr/>
        </p:nvSpPr>
        <p:spPr>
          <a:xfrm>
            <a:off x="4270773" y="3544888"/>
            <a:ext cx="364331" cy="977900"/>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600" noProof="1"/>
          </a:p>
        </p:txBody>
      </p:sp>
      <p:sp>
        <p:nvSpPr>
          <p:cNvPr id="24" name="矩形 23"/>
          <p:cNvSpPr>
            <a:spLocks noChangeArrowheads="1"/>
          </p:cNvSpPr>
          <p:nvPr/>
        </p:nvSpPr>
        <p:spPr bwMode="auto">
          <a:xfrm>
            <a:off x="552451" y="4616451"/>
            <a:ext cx="83188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dirty="0">
                <a:solidFill>
                  <a:srgbClr val="FF0000"/>
                </a:solidFill>
                <a:latin typeface="楷体" panose="02010609060101010101" pitchFamily="49" charset="-122"/>
                <a:ea typeface="楷体" panose="02010609060101010101" pitchFamily="49" charset="-122"/>
              </a:rPr>
              <a:t>    为什么车厢里尽是妇女和孩子，几乎看不到一个健壮的男子？</a:t>
            </a:r>
            <a:endParaRPr lang="zh-CN" altLang="en-US" sz="36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3"/>
          <p:cNvSpPr>
            <a:spLocks noChangeArrowheads="1"/>
          </p:cNvSpPr>
          <p:nvPr/>
        </p:nvSpPr>
        <p:spPr bwMode="auto">
          <a:xfrm>
            <a:off x="1054894" y="735135"/>
            <a:ext cx="6953250" cy="39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800"/>
              </a:spcBef>
            </a:pPr>
            <a:r>
              <a:rPr lang="zh-CN" altLang="en-US" sz="2800" b="1" dirty="0">
                <a:solidFill>
                  <a:srgbClr val="0000FF"/>
                </a:solidFill>
                <a:latin typeface="楷体" panose="02010609060101010101" pitchFamily="49" charset="-122"/>
                <a:ea typeface="楷体" panose="02010609060101010101" pitchFamily="49" charset="-122"/>
              </a:rPr>
              <a:t>    第二次世界大战，是继第一次世界大战之后发生的人类史上最大规模的战争。从欧洲到亚洲，从大西洋到太平洋，先后有</a:t>
            </a:r>
            <a:r>
              <a:rPr lang="en-US" altLang="zh-CN" sz="2800" b="1" dirty="0">
                <a:solidFill>
                  <a:srgbClr val="0000FF"/>
                </a:solidFill>
                <a:latin typeface="楷体" panose="02010609060101010101" pitchFamily="49" charset="-122"/>
                <a:ea typeface="楷体" panose="02010609060101010101" pitchFamily="49" charset="-122"/>
              </a:rPr>
              <a:t>61</a:t>
            </a:r>
            <a:r>
              <a:rPr lang="zh-CN" altLang="en-US" sz="2800" b="1" dirty="0">
                <a:solidFill>
                  <a:srgbClr val="0000FF"/>
                </a:solidFill>
                <a:latin typeface="楷体" panose="02010609060101010101" pitchFamily="49" charset="-122"/>
                <a:ea typeface="楷体" panose="02010609060101010101" pitchFamily="49" charset="-122"/>
              </a:rPr>
              <a:t>个国家和地区、</a:t>
            </a:r>
            <a:r>
              <a:rPr lang="en-US" altLang="zh-CN" sz="2800" b="1" dirty="0">
                <a:solidFill>
                  <a:srgbClr val="0000FF"/>
                </a:solidFill>
                <a:latin typeface="楷体" panose="02010609060101010101" pitchFamily="49" charset="-122"/>
                <a:ea typeface="楷体" panose="02010609060101010101" pitchFamily="49" charset="-122"/>
              </a:rPr>
              <a:t>20</a:t>
            </a:r>
            <a:r>
              <a:rPr lang="zh-CN" altLang="en-US" sz="2800" b="1" dirty="0">
                <a:solidFill>
                  <a:srgbClr val="0000FF"/>
                </a:solidFill>
                <a:latin typeface="楷体" panose="02010609060101010101" pitchFamily="49" charset="-122"/>
                <a:ea typeface="楷体" panose="02010609060101010101" pitchFamily="49" charset="-122"/>
              </a:rPr>
              <a:t>亿以上的人口被卷入战争，作战区域面积约</a:t>
            </a:r>
            <a:r>
              <a:rPr lang="en-US" altLang="zh-CN" sz="2800" b="1" dirty="0">
                <a:solidFill>
                  <a:srgbClr val="0000FF"/>
                </a:solidFill>
                <a:latin typeface="楷体" panose="02010609060101010101" pitchFamily="49" charset="-122"/>
                <a:ea typeface="楷体" panose="02010609060101010101" pitchFamily="49" charset="-122"/>
              </a:rPr>
              <a:t>2200</a:t>
            </a:r>
            <a:r>
              <a:rPr lang="zh-CN" altLang="en-US" sz="2800" b="1" dirty="0">
                <a:solidFill>
                  <a:srgbClr val="0000FF"/>
                </a:solidFill>
                <a:latin typeface="楷体" panose="02010609060101010101" pitchFamily="49" charset="-122"/>
                <a:ea typeface="楷体" panose="02010609060101010101" pitchFamily="49" charset="-122"/>
              </a:rPr>
              <a:t>万平方千米。德国作为战争发起国，参与战争的人数多达</a:t>
            </a:r>
            <a:r>
              <a:rPr lang="en-US" altLang="zh-CN" sz="2800" b="1" dirty="0">
                <a:solidFill>
                  <a:srgbClr val="0000FF"/>
                </a:solidFill>
                <a:latin typeface="楷体" panose="02010609060101010101" pitchFamily="49" charset="-122"/>
                <a:ea typeface="楷体" panose="02010609060101010101" pitchFamily="49" charset="-122"/>
              </a:rPr>
              <a:t>1700</a:t>
            </a:r>
            <a:r>
              <a:rPr lang="zh-CN" altLang="en-US" sz="2800" b="1" dirty="0">
                <a:solidFill>
                  <a:srgbClr val="0000FF"/>
                </a:solidFill>
                <a:latin typeface="楷体" panose="02010609060101010101" pitchFamily="49" charset="-122"/>
                <a:ea typeface="楷体" panose="02010609060101010101" pitchFamily="49" charset="-122"/>
              </a:rPr>
              <a:t>万。</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1054894" y="1922463"/>
            <a:ext cx="6936581" cy="169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spcBef>
                <a:spcPts val="800"/>
              </a:spcBef>
            </a:pPr>
            <a:r>
              <a:rPr lang="zh-CN" altLang="en-US" sz="2800" b="1" dirty="0">
                <a:solidFill>
                  <a:srgbClr val="0000FF"/>
                </a:solidFill>
                <a:latin typeface="楷体" panose="02010609060101010101" pitchFamily="49" charset="-122"/>
                <a:ea typeface="楷体" panose="02010609060101010101" pitchFamily="49" charset="-122"/>
              </a:rPr>
              <a:t>    据不完全统计，整个“二战”中军民伤亡</a:t>
            </a:r>
            <a:r>
              <a:rPr lang="en-US" altLang="zh-CN" sz="2800" b="1" dirty="0">
                <a:solidFill>
                  <a:srgbClr val="0000FF"/>
                </a:solidFill>
                <a:latin typeface="楷体" panose="02010609060101010101" pitchFamily="49" charset="-122"/>
                <a:ea typeface="楷体" panose="02010609060101010101" pitchFamily="49" charset="-122"/>
              </a:rPr>
              <a:t>9000</a:t>
            </a:r>
            <a:r>
              <a:rPr lang="zh-CN" altLang="en-US" sz="2800" b="1" dirty="0">
                <a:solidFill>
                  <a:srgbClr val="0000FF"/>
                </a:solidFill>
                <a:latin typeface="楷体" panose="02010609060101010101" pitchFamily="49" charset="-122"/>
                <a:ea typeface="楷体" panose="02010609060101010101" pitchFamily="49" charset="-122"/>
              </a:rPr>
              <a:t>余万人。这就是车厢里尽是妇女和孩子，见不到健壮的男子的原因。</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3"/>
          <p:cNvSpPr>
            <a:spLocks noChangeArrowheads="1"/>
          </p:cNvSpPr>
          <p:nvPr/>
        </p:nvSpPr>
        <p:spPr bwMode="auto">
          <a:xfrm>
            <a:off x="658416" y="712788"/>
            <a:ext cx="765571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800"/>
              </a:spcBef>
            </a:pPr>
            <a:r>
              <a:rPr lang="zh-CN" altLang="en-US" sz="2800" b="1" dirty="0">
                <a:latin typeface="楷体" panose="02010609060101010101" pitchFamily="49" charset="-122"/>
                <a:ea typeface="楷体" panose="02010609060101010101" pitchFamily="49" charset="-122"/>
              </a:rPr>
              <a:t>在一节车厢里，坐着一位头发灰白的战时后备役老兵，坐在他身旁的是个身体虚弱而多病的老妇人。显然她在独自沉思，旅客们听到她在数着“一、二、三</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，声音盖过了车轮的咔嚓咔嚓声。停顿了一会儿，她又重复起来。</a:t>
            </a:r>
            <a:endParaRPr lang="zh-CN" altLang="en-US" sz="2800" b="1" dirty="0">
              <a:latin typeface="楷体" panose="02010609060101010101" pitchFamily="49" charset="-122"/>
              <a:ea typeface="楷体" panose="02010609060101010101" pitchFamily="49" charset="-122"/>
            </a:endParaRPr>
          </a:p>
        </p:txBody>
      </p:sp>
      <p:sp>
        <p:nvSpPr>
          <p:cNvPr id="10" name="矩形 9"/>
          <p:cNvSpPr>
            <a:spLocks noChangeArrowheads="1"/>
          </p:cNvSpPr>
          <p:nvPr/>
        </p:nvSpPr>
        <p:spPr bwMode="auto">
          <a:xfrm>
            <a:off x="633413" y="3752851"/>
            <a:ext cx="796528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a:solidFill>
                  <a:srgbClr val="0000FF"/>
                </a:solidFill>
                <a:latin typeface="楷体" panose="02010609060101010101" pitchFamily="49" charset="-122"/>
                <a:ea typeface="楷体" panose="02010609060101010101" pitchFamily="49" charset="-122"/>
              </a:rPr>
              <a:t>    结合下文，我们知道三个儿子的死使老妇人精神失常，老妇人重复数的</a:t>
            </a:r>
            <a:r>
              <a:rPr lang="zh-CN" altLang="zh-CN" sz="2800" b="1">
                <a:solidFill>
                  <a:srgbClr val="0000FF"/>
                </a:solidFill>
                <a:latin typeface="楷体" panose="02010609060101010101" pitchFamily="49" charset="-122"/>
                <a:ea typeface="楷体" panose="02010609060101010101" pitchFamily="49" charset="-122"/>
              </a:rPr>
              <a:t>“一、二、三”是</a:t>
            </a:r>
            <a:r>
              <a:rPr lang="zh-CN" altLang="en-US" sz="2800" b="1">
                <a:solidFill>
                  <a:srgbClr val="0000FF"/>
                </a:solidFill>
                <a:latin typeface="楷体" panose="02010609060101010101" pitchFamily="49" charset="-122"/>
                <a:ea typeface="楷体" panose="02010609060101010101" pitchFamily="49" charset="-122"/>
              </a:rPr>
              <a:t>老妇人对失去三个儿子的痛苦诉说，也揭示了残酷的战争给无辜百姓身体、心灵带来的巨大伤害。</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8" name="圆角矩形 7"/>
          <p:cNvSpPr/>
          <p:nvPr/>
        </p:nvSpPr>
        <p:spPr>
          <a:xfrm>
            <a:off x="4691063" y="1347788"/>
            <a:ext cx="2505075" cy="527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9" name="圆角矩形 8"/>
          <p:cNvSpPr/>
          <p:nvPr/>
        </p:nvSpPr>
        <p:spPr>
          <a:xfrm>
            <a:off x="776288" y="2459038"/>
            <a:ext cx="2409825" cy="5270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3"/>
          <p:cNvSpPr>
            <a:spLocks noChangeArrowheads="1"/>
          </p:cNvSpPr>
          <p:nvPr/>
        </p:nvSpPr>
        <p:spPr bwMode="auto">
          <a:xfrm>
            <a:off x="1245393" y="1328861"/>
            <a:ext cx="6942535" cy="169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spcBef>
                <a:spcPts val="800"/>
              </a:spcBef>
            </a:pPr>
            <a:r>
              <a:rPr lang="zh-CN" altLang="en-US" sz="2800" b="1" dirty="0">
                <a:latin typeface="楷体" panose="02010609060101010101" pitchFamily="49" charset="-122"/>
                <a:ea typeface="楷体" panose="02010609060101010101" pitchFamily="49" charset="-122"/>
              </a:rPr>
              <a:t>两个小姑娘看到这奇特的举动，指手画脚，不假思索地嗤笑起来。一个老头狠狠扫了她们一眼，随即车厢里平静了。</a:t>
            </a:r>
            <a:endParaRPr lang="zh-CN" altLang="en-US" sz="2800" b="1" dirty="0">
              <a:latin typeface="楷体" panose="02010609060101010101" pitchFamily="49" charset="-122"/>
              <a:ea typeface="楷体" panose="02010609060101010101" pitchFamily="49" charset="-122"/>
            </a:endParaRPr>
          </a:p>
        </p:txBody>
      </p:sp>
      <p:grpSp>
        <p:nvGrpSpPr>
          <p:cNvPr id="23" name="组合 22"/>
          <p:cNvGrpSpPr/>
          <p:nvPr/>
        </p:nvGrpSpPr>
        <p:grpSpPr bwMode="auto">
          <a:xfrm>
            <a:off x="6500812" y="1703998"/>
            <a:ext cx="1169194" cy="173038"/>
            <a:chOff x="2181860" y="2656115"/>
            <a:chExt cx="1588629" cy="167277"/>
          </a:xfrm>
        </p:grpSpPr>
        <p:sp>
          <p:nvSpPr>
            <p:cNvPr id="6" name="等腰三角形 5"/>
            <p:cNvSpPr/>
            <p:nvPr/>
          </p:nvSpPr>
          <p:spPr>
            <a:xfrm>
              <a:off x="2181860" y="2663789"/>
              <a:ext cx="203836" cy="15960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7" name="等腰三角形 6"/>
            <p:cNvSpPr/>
            <p:nvPr/>
          </p:nvSpPr>
          <p:spPr>
            <a:xfrm>
              <a:off x="2642919" y="2663789"/>
              <a:ext cx="203836" cy="15960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8" name="等腰三角形 7"/>
            <p:cNvSpPr/>
            <p:nvPr/>
          </p:nvSpPr>
          <p:spPr>
            <a:xfrm>
              <a:off x="3566653" y="2656115"/>
              <a:ext cx="203836" cy="15960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9" name="等腰三角形 8"/>
            <p:cNvSpPr/>
            <p:nvPr/>
          </p:nvSpPr>
          <p:spPr>
            <a:xfrm>
              <a:off x="3089417" y="2656115"/>
              <a:ext cx="202218" cy="15960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grpSp>
      <p:grpSp>
        <p:nvGrpSpPr>
          <p:cNvPr id="24" name="组合 23"/>
          <p:cNvGrpSpPr/>
          <p:nvPr/>
        </p:nvGrpSpPr>
        <p:grpSpPr bwMode="auto">
          <a:xfrm>
            <a:off x="1077515" y="3755049"/>
            <a:ext cx="3490913" cy="1878013"/>
            <a:chOff x="1080654" y="4627424"/>
            <a:chExt cx="3299658" cy="1240430"/>
          </a:xfrm>
        </p:grpSpPr>
        <p:sp>
          <p:nvSpPr>
            <p:cNvPr id="25" name="流程图: 可选过程 24"/>
            <p:cNvSpPr/>
            <p:nvPr/>
          </p:nvSpPr>
          <p:spPr>
            <a:xfrm>
              <a:off x="1080654" y="4627424"/>
              <a:ext cx="3299658" cy="1240430"/>
            </a:xfrm>
            <a:prstGeom prst="flowChartAlternateProcess">
              <a:avLst/>
            </a:prstGeom>
            <a:solidFill>
              <a:srgbClr val="DAF9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1400" noProof="1"/>
            </a:p>
          </p:txBody>
        </p:sp>
        <p:sp>
          <p:nvSpPr>
            <p:cNvPr id="16393" name="TextBox 25"/>
            <p:cNvSpPr txBox="1">
              <a:spLocks noChangeArrowheads="1"/>
            </p:cNvSpPr>
            <p:nvPr/>
          </p:nvSpPr>
          <p:spPr bwMode="auto">
            <a:xfrm>
              <a:off x="1149927" y="4655768"/>
              <a:ext cx="3112771" cy="119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a:solidFill>
                    <a:srgbClr val="0000FF"/>
                  </a:solidFill>
                  <a:latin typeface="楷体" panose="02010609060101010101" pitchFamily="49" charset="-122"/>
                  <a:ea typeface="楷体" panose="02010609060101010101" pitchFamily="49" charset="-122"/>
                </a:rPr>
                <a:t>“指手画脚”“不假思索”写出了两个小姑娘的懵懂无知。</a:t>
              </a:r>
              <a:endParaRPr lang="zh-CN" altLang="en-US" sz="2800" b="1">
                <a:solidFill>
                  <a:srgbClr val="0000FF"/>
                </a:solidFill>
                <a:latin typeface="楷体" panose="02010609060101010101" pitchFamily="49" charset="-122"/>
                <a:ea typeface="楷体" panose="02010609060101010101" pitchFamily="49" charset="-122"/>
              </a:endParaRPr>
            </a:p>
          </p:txBody>
        </p:sp>
      </p:grpSp>
      <p:grpSp>
        <p:nvGrpSpPr>
          <p:cNvPr id="27" name="组合 26"/>
          <p:cNvGrpSpPr/>
          <p:nvPr/>
        </p:nvGrpSpPr>
        <p:grpSpPr bwMode="auto">
          <a:xfrm>
            <a:off x="1476374" y="2405673"/>
            <a:ext cx="1170385" cy="171450"/>
            <a:chOff x="2181860" y="2656115"/>
            <a:chExt cx="1588629" cy="167277"/>
          </a:xfrm>
        </p:grpSpPr>
        <p:sp>
          <p:nvSpPr>
            <p:cNvPr id="28" name="等腰三角形 27"/>
            <p:cNvSpPr/>
            <p:nvPr/>
          </p:nvSpPr>
          <p:spPr>
            <a:xfrm>
              <a:off x="2181860" y="2663860"/>
              <a:ext cx="203629" cy="159532"/>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29" name="等腰三角形 28"/>
            <p:cNvSpPr/>
            <p:nvPr/>
          </p:nvSpPr>
          <p:spPr>
            <a:xfrm>
              <a:off x="2642450" y="2663860"/>
              <a:ext cx="203629" cy="159532"/>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30" name="等腰三角形 29"/>
            <p:cNvSpPr/>
            <p:nvPr/>
          </p:nvSpPr>
          <p:spPr>
            <a:xfrm>
              <a:off x="3566860" y="2656115"/>
              <a:ext cx="203629" cy="15953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31" name="等腰三角形 30"/>
            <p:cNvSpPr/>
            <p:nvPr/>
          </p:nvSpPr>
          <p:spPr>
            <a:xfrm>
              <a:off x="3088494" y="2656115"/>
              <a:ext cx="203629" cy="159533"/>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grpSp>
      <p:cxnSp>
        <p:nvCxnSpPr>
          <p:cNvPr id="32" name="直接连接符 31"/>
          <p:cNvCxnSpPr/>
          <p:nvPr/>
        </p:nvCxnSpPr>
        <p:spPr>
          <a:xfrm>
            <a:off x="4948237" y="2424723"/>
            <a:ext cx="3333750" cy="0"/>
          </a:xfrm>
          <a:prstGeom prst="line">
            <a:avLst/>
          </a:prstGeom>
          <a:ln w="28575">
            <a:solidFill>
              <a:srgbClr val="FF0000"/>
            </a:solidFill>
          </a:ln>
        </p:spPr>
        <p:style>
          <a:lnRef idx="1">
            <a:srgbClr val="BBE0E3"/>
          </a:lnRef>
          <a:fillRef idx="0">
            <a:srgbClr val="BBE0E3"/>
          </a:fillRef>
          <a:effectRef idx="0">
            <a:srgbClr val="BBE0E3"/>
          </a:effectRef>
          <a:fontRef idx="minor">
            <a:srgbClr val="000000"/>
          </a:fontRef>
        </p:style>
      </p:cxnSp>
      <p:cxnSp>
        <p:nvCxnSpPr>
          <p:cNvPr id="33" name="直接连接符 32"/>
          <p:cNvCxnSpPr/>
          <p:nvPr/>
        </p:nvCxnSpPr>
        <p:spPr>
          <a:xfrm>
            <a:off x="1308497" y="3127987"/>
            <a:ext cx="4336256" cy="14287"/>
          </a:xfrm>
          <a:prstGeom prst="line">
            <a:avLst/>
          </a:prstGeom>
          <a:ln w="28575">
            <a:solidFill>
              <a:srgbClr val="FF0000"/>
            </a:solidFill>
          </a:ln>
        </p:spPr>
        <p:style>
          <a:lnRef idx="1">
            <a:srgbClr val="BBE0E3"/>
          </a:lnRef>
          <a:fillRef idx="0">
            <a:srgbClr val="BBE0E3"/>
          </a:fillRef>
          <a:effectRef idx="0">
            <a:srgbClr val="BBE0E3"/>
          </a:effectRef>
          <a:fontRef idx="minor">
            <a:srgbClr val="000000"/>
          </a:fontRef>
        </p:style>
      </p:cxnSp>
      <p:grpSp>
        <p:nvGrpSpPr>
          <p:cNvPr id="39" name="组合 38"/>
          <p:cNvGrpSpPr/>
          <p:nvPr/>
        </p:nvGrpSpPr>
        <p:grpSpPr bwMode="auto">
          <a:xfrm>
            <a:off x="5126830" y="3780449"/>
            <a:ext cx="3490913" cy="1878013"/>
            <a:chOff x="1080654" y="4627424"/>
            <a:chExt cx="3299658" cy="1240430"/>
          </a:xfrm>
        </p:grpSpPr>
        <p:sp>
          <p:nvSpPr>
            <p:cNvPr id="40" name="流程图: 可选过程 39"/>
            <p:cNvSpPr/>
            <p:nvPr/>
          </p:nvSpPr>
          <p:spPr>
            <a:xfrm>
              <a:off x="1080654" y="4627424"/>
              <a:ext cx="3299658" cy="1240430"/>
            </a:xfrm>
            <a:prstGeom prst="flowChartAlternateProcess">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1400" noProof="1"/>
            </a:p>
          </p:txBody>
        </p:sp>
        <p:sp>
          <p:nvSpPr>
            <p:cNvPr id="16403" name="TextBox 40"/>
            <p:cNvSpPr txBox="1">
              <a:spLocks noChangeArrowheads="1"/>
            </p:cNvSpPr>
            <p:nvPr/>
          </p:nvSpPr>
          <p:spPr bwMode="auto">
            <a:xfrm>
              <a:off x="1149927" y="4655768"/>
              <a:ext cx="3112771" cy="119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a:solidFill>
                    <a:srgbClr val="0000FF"/>
                  </a:solidFill>
                  <a:latin typeface="楷体" panose="02010609060101010101" pitchFamily="49" charset="-122"/>
                  <a:ea typeface="楷体" panose="02010609060101010101" pitchFamily="49" charset="-122"/>
                </a:rPr>
                <a:t>“狠狠”“扫”表现了老头对两个小姑娘不礼貌举动的反感。</a:t>
              </a:r>
              <a:endParaRPr lang="zh-CN" altLang="en-US" sz="2800" b="1">
                <a:solidFill>
                  <a:srgbClr val="0000FF"/>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3"/>
          <p:cNvSpPr>
            <a:spLocks noChangeArrowheads="1"/>
          </p:cNvSpPr>
          <p:nvPr/>
        </p:nvSpPr>
        <p:spPr bwMode="auto">
          <a:xfrm>
            <a:off x="468375" y="1276716"/>
            <a:ext cx="7874794" cy="225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spcBef>
                <a:spcPts val="800"/>
              </a:spcBef>
            </a:pPr>
            <a:r>
              <a:rPr lang="en-US" altLang="zh-CN" sz="2800" b="1" dirty="0">
                <a:latin typeface="楷体" panose="02010609060101010101" pitchFamily="49" charset="-122"/>
                <a:ea typeface="楷体" panose="02010609060101010101" pitchFamily="49" charset="-122"/>
              </a:rPr>
              <a:t>    </a:t>
            </a:r>
            <a:r>
              <a:rPr lang="zh-CN" altLang="zh-CN" sz="2800" b="1" dirty="0">
                <a:latin typeface="楷体" panose="02010609060101010101" pitchFamily="49" charset="-122"/>
                <a:ea typeface="楷体" panose="02010609060101010101" pitchFamily="49" charset="-122"/>
              </a:rPr>
              <a:t>“一、二、三</a:t>
            </a:r>
            <a:r>
              <a:rPr lang="en-US" altLang="zh-CN"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”这个神志不清的老妇人又重复数着。两个小姑娘再次傻笑起来。这时，那位灰白头发的战时后备役老兵挺了挺身板，开口了</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grpSp>
        <p:nvGrpSpPr>
          <p:cNvPr id="10" name="组合 38"/>
          <p:cNvGrpSpPr/>
          <p:nvPr/>
        </p:nvGrpSpPr>
        <p:grpSpPr bwMode="auto">
          <a:xfrm>
            <a:off x="1054894" y="3859213"/>
            <a:ext cx="6993731" cy="1878012"/>
            <a:chOff x="1080654" y="4627424"/>
            <a:chExt cx="3299658" cy="1240430"/>
          </a:xfrm>
        </p:grpSpPr>
        <p:sp>
          <p:nvSpPr>
            <p:cNvPr id="40" name="流程图: 可选过程 39"/>
            <p:cNvSpPr/>
            <p:nvPr/>
          </p:nvSpPr>
          <p:spPr>
            <a:xfrm>
              <a:off x="1080654" y="4627424"/>
              <a:ext cx="3299658" cy="1240430"/>
            </a:xfrm>
            <a:prstGeom prst="flowChartAlternateProcess">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1400" noProof="1"/>
            </a:p>
          </p:txBody>
        </p:sp>
        <p:sp>
          <p:nvSpPr>
            <p:cNvPr id="17412" name="TextBox 40"/>
            <p:cNvSpPr txBox="1">
              <a:spLocks noChangeArrowheads="1"/>
            </p:cNvSpPr>
            <p:nvPr/>
          </p:nvSpPr>
          <p:spPr bwMode="auto">
            <a:xfrm>
              <a:off x="1149927" y="4655768"/>
              <a:ext cx="3112771" cy="91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a:solidFill>
                    <a:srgbClr val="0000FF"/>
                  </a:solidFill>
                  <a:latin typeface="楷体" panose="02010609060101010101" pitchFamily="49" charset="-122"/>
                  <a:ea typeface="楷体" panose="02010609060101010101" pitchFamily="49" charset="-122"/>
                </a:rPr>
                <a:t>    从“挺了挺身板”的动作描写中可以看出老兵是下了一番决心才开口的，他的态度是严肃的。</a:t>
              </a:r>
              <a:endParaRPr lang="zh-CN" altLang="en-US" sz="2800" b="1">
                <a:solidFill>
                  <a:srgbClr val="0000FF"/>
                </a:solidFill>
                <a:latin typeface="楷体" panose="02010609060101010101" pitchFamily="49" charset="-122"/>
                <a:ea typeface="楷体" panose="02010609060101010101" pitchFamily="49" charset="-122"/>
              </a:endParaRPr>
            </a:p>
          </p:txBody>
        </p:sp>
      </p:grpSp>
      <p:grpSp>
        <p:nvGrpSpPr>
          <p:cNvPr id="22" name="组合 21"/>
          <p:cNvGrpSpPr/>
          <p:nvPr/>
        </p:nvGrpSpPr>
        <p:grpSpPr bwMode="auto">
          <a:xfrm>
            <a:off x="5820967" y="3013870"/>
            <a:ext cx="1516856" cy="173037"/>
            <a:chOff x="7780801" y="2921056"/>
            <a:chExt cx="2022037" cy="173836"/>
          </a:xfrm>
        </p:grpSpPr>
        <p:grpSp>
          <p:nvGrpSpPr>
            <p:cNvPr id="17414" name="组合 22"/>
            <p:cNvGrpSpPr/>
            <p:nvPr/>
          </p:nvGrpSpPr>
          <p:grpSpPr bwMode="auto">
            <a:xfrm>
              <a:off x="7780801" y="2923401"/>
              <a:ext cx="1560147" cy="171491"/>
              <a:chOff x="2181860" y="2656115"/>
              <a:chExt cx="1588629" cy="167277"/>
            </a:xfrm>
          </p:grpSpPr>
          <p:sp>
            <p:nvSpPr>
              <p:cNvPr id="6" name="等腰三角形 5"/>
              <p:cNvSpPr/>
              <p:nvPr/>
            </p:nvSpPr>
            <p:spPr>
              <a:xfrm>
                <a:off x="2181860" y="2663162"/>
                <a:ext cx="203633" cy="160230"/>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7" name="等腰三角形 6"/>
              <p:cNvSpPr/>
              <p:nvPr/>
            </p:nvSpPr>
            <p:spPr>
              <a:xfrm>
                <a:off x="2642458" y="2663162"/>
                <a:ext cx="203633" cy="160230"/>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8" name="等腰三角形 7"/>
              <p:cNvSpPr/>
              <p:nvPr/>
            </p:nvSpPr>
            <p:spPr>
              <a:xfrm>
                <a:off x="3566885" y="2655383"/>
                <a:ext cx="203633" cy="160231"/>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sp>
            <p:nvSpPr>
              <p:cNvPr id="9" name="等腰三角形 8"/>
              <p:cNvSpPr/>
              <p:nvPr/>
            </p:nvSpPr>
            <p:spPr>
              <a:xfrm>
                <a:off x="3088510" y="2655383"/>
                <a:ext cx="203633" cy="160231"/>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grpSp>
        <p:sp>
          <p:nvSpPr>
            <p:cNvPr id="21" name="等腰三角形 20"/>
            <p:cNvSpPr/>
            <p:nvPr/>
          </p:nvSpPr>
          <p:spPr>
            <a:xfrm>
              <a:off x="9602856" y="2921056"/>
              <a:ext cx="199982" cy="164267"/>
            </a:xfrm>
            <a:prstGeom prst="triangl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endParaRPr lang="zh-CN" altLang="en-US" sz="1400"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3"/>
          <p:cNvSpPr>
            <a:spLocks noChangeArrowheads="1"/>
          </p:cNvSpPr>
          <p:nvPr/>
        </p:nvSpPr>
        <p:spPr bwMode="auto">
          <a:xfrm>
            <a:off x="970360" y="727076"/>
            <a:ext cx="6985397" cy="281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30000"/>
              </a:lnSpc>
              <a:spcBef>
                <a:spcPts val="800"/>
              </a:spcBef>
            </a:pPr>
            <a:r>
              <a:rPr lang="zh-CN" altLang="en-US" sz="2800" b="1" dirty="0">
                <a:latin typeface="楷体" panose="02010609060101010101" pitchFamily="49" charset="-122"/>
                <a:ea typeface="楷体" panose="02010609060101010101" pitchFamily="49" charset="-122"/>
              </a:rPr>
              <a:t>    “小姐，”他说，“当我告诉你们这位可怜的夫人就是我的妻子时，你们大概不会再笑了。我们刚刚失去了三个儿子，他们是在战争中死去的。现在轮到我上前线了。走之前，我总得把他们的母亲送进疯人院啊！”</a:t>
            </a:r>
            <a:endParaRPr lang="zh-CN" altLang="en-US" sz="2800" b="1" dirty="0">
              <a:latin typeface="楷体" panose="02010609060101010101" pitchFamily="49" charset="-122"/>
              <a:ea typeface="楷体" panose="02010609060101010101" pitchFamily="49" charset="-122"/>
            </a:endParaRPr>
          </a:p>
        </p:txBody>
      </p:sp>
      <p:grpSp>
        <p:nvGrpSpPr>
          <p:cNvPr id="2" name="组合 38"/>
          <p:cNvGrpSpPr/>
          <p:nvPr/>
        </p:nvGrpSpPr>
        <p:grpSpPr bwMode="auto">
          <a:xfrm>
            <a:off x="1044179" y="4394201"/>
            <a:ext cx="7321153" cy="2289674"/>
            <a:chOff x="926333" y="4627423"/>
            <a:chExt cx="3453980" cy="1512675"/>
          </a:xfrm>
        </p:grpSpPr>
        <p:sp>
          <p:nvSpPr>
            <p:cNvPr id="40" name="流程图: 可选过程 39"/>
            <p:cNvSpPr/>
            <p:nvPr/>
          </p:nvSpPr>
          <p:spPr>
            <a:xfrm>
              <a:off x="926333" y="4627423"/>
              <a:ext cx="3453980" cy="1436833"/>
            </a:xfrm>
            <a:prstGeom prst="flowChartAlternateProcess">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endParaRPr lang="zh-CN" altLang="en-US" sz="1400" noProof="1"/>
            </a:p>
          </p:txBody>
        </p:sp>
        <p:sp>
          <p:nvSpPr>
            <p:cNvPr id="18436" name="TextBox 40"/>
            <p:cNvSpPr txBox="1">
              <a:spLocks noChangeArrowheads="1"/>
            </p:cNvSpPr>
            <p:nvPr/>
          </p:nvSpPr>
          <p:spPr bwMode="auto">
            <a:xfrm>
              <a:off x="936289" y="4655768"/>
              <a:ext cx="3326409" cy="148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dirty="0">
                  <a:solidFill>
                    <a:srgbClr val="0000FF"/>
                  </a:solidFill>
                  <a:latin typeface="楷体" panose="02010609060101010101" pitchFamily="49" charset="-122"/>
                  <a:ea typeface="楷体" panose="02010609060101010101" pitchFamily="49" charset="-122"/>
                </a:rPr>
                <a:t>    这里点明了老妇人反复数“一、二、三”以及她坐上这列火车的原因，这原因催人泪下。失去儿子、老伴发疯的痛苦，被迫上前线的无奈，老兵的言语中流露出对战争强烈的厌恶和痛恨。</a:t>
              </a:r>
              <a:endParaRPr lang="zh-CN" altLang="en-US" sz="2800" b="1" dirty="0">
                <a:solidFill>
                  <a:srgbClr val="0000FF"/>
                </a:solidFill>
                <a:latin typeface="楷体" panose="02010609060101010101" pitchFamily="49" charset="-122"/>
                <a:ea typeface="楷体" panose="02010609060101010101" pitchFamily="49" charset="-122"/>
              </a:endParaRPr>
            </a:p>
          </p:txBody>
        </p:sp>
      </p:grpSp>
      <p:grpSp>
        <p:nvGrpSpPr>
          <p:cNvPr id="13" name="组合 35"/>
          <p:cNvGrpSpPr/>
          <p:nvPr/>
        </p:nvGrpSpPr>
        <p:grpSpPr bwMode="auto">
          <a:xfrm>
            <a:off x="1582342" y="209550"/>
            <a:ext cx="1688306" cy="636588"/>
            <a:chOff x="9927457" y="2226840"/>
            <a:chExt cx="2202995" cy="636803"/>
          </a:xfrm>
        </p:grpSpPr>
        <p:sp>
          <p:nvSpPr>
            <p:cNvPr id="14" name="圆角矩形标注 13"/>
            <p:cNvSpPr/>
            <p:nvPr/>
          </p:nvSpPr>
          <p:spPr>
            <a:xfrm flipH="1" flipV="1">
              <a:off x="9927457" y="2258601"/>
              <a:ext cx="2202995" cy="605042"/>
            </a:xfrm>
            <a:prstGeom prst="wedgeRoundRectCallout">
              <a:avLst>
                <a:gd name="adj1" fmla="val -38480"/>
                <a:gd name="adj2" fmla="val -86754"/>
                <a:gd name="adj3" fmla="val 1666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18439" name="矩形 14"/>
            <p:cNvSpPr>
              <a:spLocks noChangeArrowheads="1"/>
            </p:cNvSpPr>
            <p:nvPr/>
          </p:nvSpPr>
          <p:spPr bwMode="auto">
            <a:xfrm>
              <a:off x="9960678" y="2226840"/>
              <a:ext cx="2123482" cy="52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chemeClr val="bg1"/>
                </a:buClr>
              </a:pPr>
              <a:r>
                <a:rPr lang="zh-CN" altLang="en-US" sz="2800" b="1">
                  <a:solidFill>
                    <a:srgbClr val="0000FF"/>
                  </a:solidFill>
                  <a:latin typeface="黑体" panose="02010609060101010101" pitchFamily="49" charset="-122"/>
                  <a:ea typeface="黑体" panose="02010609060101010101" pitchFamily="49" charset="-122"/>
                </a:rPr>
                <a:t>语言描写</a:t>
              </a:r>
              <a:endParaRPr lang="zh-CN" altLang="en-US" sz="2800" b="1">
                <a:solidFill>
                  <a:srgbClr val="0000FF"/>
                </a:solidFill>
                <a:latin typeface="黑体" panose="02010609060101010101" pitchFamily="49" charset="-122"/>
                <a:ea typeface="黑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3"/>
          <p:cNvSpPr>
            <a:spLocks noChangeArrowheads="1"/>
          </p:cNvSpPr>
          <p:nvPr/>
        </p:nvSpPr>
        <p:spPr bwMode="auto">
          <a:xfrm>
            <a:off x="1831181" y="1003301"/>
            <a:ext cx="4876800" cy="57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30000"/>
              </a:lnSpc>
              <a:spcBef>
                <a:spcPts val="800"/>
              </a:spcBef>
            </a:pPr>
            <a:r>
              <a:rPr lang="zh-CN" altLang="en-US" sz="2800" b="1">
                <a:latin typeface="楷体" panose="02010609060101010101" pitchFamily="49" charset="-122"/>
                <a:ea typeface="楷体" panose="02010609060101010101" pitchFamily="49" charset="-122"/>
              </a:rPr>
              <a:t> 车厢里一片寂静，静得可怕。</a:t>
            </a:r>
            <a:endParaRPr lang="zh-CN" altLang="en-US" sz="2800" b="1">
              <a:latin typeface="楷体" panose="02010609060101010101" pitchFamily="49" charset="-122"/>
              <a:ea typeface="楷体" panose="02010609060101010101" pitchFamily="49" charset="-122"/>
            </a:endParaRPr>
          </a:p>
        </p:txBody>
      </p:sp>
      <p:sp>
        <p:nvSpPr>
          <p:cNvPr id="2" name="矩形 1"/>
          <p:cNvSpPr>
            <a:spLocks noChangeArrowheads="1"/>
          </p:cNvSpPr>
          <p:nvPr/>
        </p:nvSpPr>
        <p:spPr bwMode="auto">
          <a:xfrm>
            <a:off x="812007" y="3148013"/>
            <a:ext cx="77557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楷体" panose="02010609060101010101" pitchFamily="49" charset="-122"/>
                <a:ea typeface="楷体" panose="02010609060101010101" pitchFamily="49" charset="-122"/>
              </a:rPr>
              <a:t>    知道真相后人们震惊了，老兵的话让人们不禁陷入对战争的反思，人们似乎已经对老夫妻的痛苦遭遇感同身受了，除了沉默，他们不知道该怎么做，因此“车厢里一片寂静”，这种寂静比振奋人心的呐喊更触动人心。结尾戛然而止，却发人深省，回味无穷。</a:t>
            </a:r>
            <a:endParaRPr lang="zh-CN" altLang="zh-CN" sz="2800" b="1">
              <a:solidFill>
                <a:srgbClr val="0000FF"/>
              </a:solidFill>
              <a:latin typeface="楷体" panose="02010609060101010101" pitchFamily="49" charset="-122"/>
              <a:ea typeface="楷体" panose="02010609060101010101" pitchFamily="49" charset="-122"/>
            </a:endParaRPr>
          </a:p>
        </p:txBody>
      </p:sp>
      <p:sp>
        <p:nvSpPr>
          <p:cNvPr id="6" name="TextBox 28"/>
          <p:cNvSpPr txBox="1">
            <a:spLocks noChangeArrowheads="1"/>
          </p:cNvSpPr>
          <p:nvPr/>
        </p:nvSpPr>
        <p:spPr bwMode="auto">
          <a:xfrm>
            <a:off x="778669" y="1916113"/>
            <a:ext cx="788074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FF0000"/>
                </a:solidFill>
                <a:latin typeface="黑体" panose="02010609060101010101" pitchFamily="49" charset="-122"/>
                <a:ea typeface="黑体" panose="02010609060101010101" pitchFamily="49" charset="-122"/>
              </a:rPr>
              <a:t>思考：老兵的话讲完后，为何“车厢里一片寂静，静得可怕”？这样结尾有什么好处？</a:t>
            </a:r>
            <a:endParaRPr lang="en-US" altLang="zh-CN" sz="2800" b="1">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3432892" y="547774"/>
            <a:ext cx="1771677" cy="660398"/>
            <a:chOff x="4462124" y="1503866"/>
            <a:chExt cx="2362235" cy="660398"/>
          </a:xfrm>
          <a:solidFill>
            <a:srgbClr val="0000FF"/>
          </a:solidFill>
          <a:scene3d>
            <a:camera prst="orthographicFront">
              <a:rot lat="0" lon="0" rev="0"/>
            </a:camera>
            <a:lightRig rig="soft" dir="t">
              <a:rot lat="0" lon="0" rev="0"/>
            </a:lightRig>
          </a:scene3d>
        </p:grpSpPr>
        <p:sp>
          <p:nvSpPr>
            <p:cNvPr id="5" name="文本框 8"/>
            <p:cNvSpPr txBox="1"/>
            <p:nvPr/>
          </p:nvSpPr>
          <p:spPr>
            <a:xfrm>
              <a:off x="4462124" y="1517933"/>
              <a:ext cx="861774" cy="64633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r>
                <a:rPr lang="zh-CN" altLang="en-US" sz="3600" noProof="1">
                  <a:solidFill>
                    <a:prstClr val="white"/>
                  </a:solidFill>
                  <a:latin typeface="黑体" panose="02010609060101010101" pitchFamily="49" charset="-122"/>
                  <a:ea typeface="黑体" panose="02010609060101010101" pitchFamily="49" charset="-122"/>
                </a:rPr>
                <a:t>思</a:t>
              </a:r>
              <a:endParaRPr lang="zh-CN" altLang="en-US" sz="3600" noProof="1">
                <a:solidFill>
                  <a:prstClr val="white"/>
                </a:solidFill>
                <a:latin typeface="黑体" panose="02010609060101010101" pitchFamily="49" charset="-122"/>
                <a:ea typeface="黑体" panose="02010609060101010101" pitchFamily="49" charset="-122"/>
              </a:endParaRPr>
            </a:p>
          </p:txBody>
        </p:sp>
        <p:sp>
          <p:nvSpPr>
            <p:cNvPr id="6" name="文本框 9"/>
            <p:cNvSpPr txBox="1"/>
            <p:nvPr/>
          </p:nvSpPr>
          <p:spPr>
            <a:xfrm>
              <a:off x="5962585" y="1503866"/>
              <a:ext cx="861774" cy="646331"/>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r>
                <a:rPr lang="zh-CN" altLang="en-US" sz="3600" noProof="1">
                  <a:solidFill>
                    <a:prstClr val="white"/>
                  </a:solidFill>
                  <a:latin typeface="黑体" panose="02010609060101010101" pitchFamily="49" charset="-122"/>
                  <a:ea typeface="黑体" panose="02010609060101010101" pitchFamily="49" charset="-122"/>
                </a:rPr>
                <a:t>考</a:t>
              </a:r>
              <a:endParaRPr lang="zh-CN" altLang="en-US" sz="3600" noProof="1">
                <a:solidFill>
                  <a:prstClr val="white"/>
                </a:solidFill>
                <a:latin typeface="黑体" panose="02010609060101010101" pitchFamily="49" charset="-122"/>
                <a:ea typeface="黑体" panose="02010609060101010101" pitchFamily="49" charset="-122"/>
              </a:endParaRPr>
            </a:p>
          </p:txBody>
        </p:sp>
      </p:grpSp>
      <p:sp>
        <p:nvSpPr>
          <p:cNvPr id="7" name="TextBox 28"/>
          <p:cNvSpPr txBox="1">
            <a:spLocks noChangeArrowheads="1"/>
          </p:cNvSpPr>
          <p:nvPr/>
        </p:nvSpPr>
        <p:spPr bwMode="auto">
          <a:xfrm>
            <a:off x="1262062" y="1746250"/>
            <a:ext cx="7881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rPr>
              <a:t>这篇小说是怎样表现战争灾难这一主题的？</a:t>
            </a:r>
            <a:endParaRPr lang="en-US" altLang="zh-CN" sz="2800" b="1" dirty="0">
              <a:solidFill>
                <a:srgbClr val="FF0000"/>
              </a:solidFill>
              <a:latin typeface="黑体" panose="02010609060101010101" pitchFamily="49" charset="-122"/>
              <a:ea typeface="黑体" panose="02010609060101010101" pitchFamily="49" charset="-122"/>
            </a:endParaRPr>
          </a:p>
        </p:txBody>
      </p:sp>
      <p:sp>
        <p:nvSpPr>
          <p:cNvPr id="8" name="矩形 7"/>
          <p:cNvSpPr>
            <a:spLocks noChangeArrowheads="1"/>
          </p:cNvSpPr>
          <p:nvPr/>
        </p:nvSpPr>
        <p:spPr bwMode="auto">
          <a:xfrm>
            <a:off x="812007" y="2697163"/>
            <a:ext cx="775573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FF"/>
                </a:solidFill>
                <a:latin typeface="楷体" panose="02010609060101010101" pitchFamily="49" charset="-122"/>
                <a:ea typeface="楷体" panose="02010609060101010101" pitchFamily="49" charset="-122"/>
              </a:rPr>
              <a:t>     这篇小说采用了</a:t>
            </a:r>
            <a:r>
              <a:rPr lang="zh-CN" altLang="en-US" sz="2800" b="1" dirty="0">
                <a:solidFill>
                  <a:srgbClr val="FF0000"/>
                </a:solidFill>
                <a:latin typeface="楷体" panose="02010609060101010101" pitchFamily="49" charset="-122"/>
                <a:ea typeface="楷体" panose="02010609060101010101" pitchFamily="49" charset="-122"/>
              </a:rPr>
              <a:t>以小见大</a:t>
            </a:r>
            <a:r>
              <a:rPr lang="zh-CN" altLang="en-US" sz="2800" b="1" dirty="0">
                <a:solidFill>
                  <a:srgbClr val="0000FF"/>
                </a:solidFill>
                <a:latin typeface="楷体" panose="02010609060101010101" pitchFamily="49" charset="-122"/>
                <a:ea typeface="楷体" panose="02010609060101010101" pitchFamily="49" charset="-122"/>
              </a:rPr>
              <a:t>的方式。作者选取了一节车厢的小空间，从“车厢里尽是妇女和孩子，几乎看不到一个健壮的男子”暗示了男人们都在前线打仗或者是死在战争之中。然后又从一对老夫妇的悲惨遭遇中，把战争带给人们的灾难和痛苦毫无保留地展现在读者面前。</a:t>
            </a:r>
            <a:endParaRPr lang="zh-CN" altLang="zh-CN"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1"/>
          <p:cNvGrpSpPr/>
          <p:nvPr/>
        </p:nvGrpSpPr>
        <p:grpSpPr bwMode="auto">
          <a:xfrm>
            <a:off x="9525" y="331788"/>
            <a:ext cx="2444354" cy="1098550"/>
            <a:chOff x="12038" y="331387"/>
            <a:chExt cx="3261030" cy="1098952"/>
          </a:xfrm>
        </p:grpSpPr>
        <p:grpSp>
          <p:nvGrpSpPr>
            <p:cNvPr id="21506" name="组合 55"/>
            <p:cNvGrpSpPr/>
            <p:nvPr/>
          </p:nvGrpSpPr>
          <p:grpSpPr bwMode="auto">
            <a:xfrm>
              <a:off x="1027038" y="568011"/>
              <a:ext cx="2246030" cy="678111"/>
              <a:chOff x="1938272" y="2511791"/>
              <a:chExt cx="2246030" cy="678111"/>
            </a:xfrm>
          </p:grpSpPr>
          <p:cxnSp>
            <p:nvCxnSpPr>
              <p:cNvPr id="7" name="直接连接符 6"/>
              <p:cNvCxnSpPr/>
              <p:nvPr/>
            </p:nvCxnSpPr>
            <p:spPr>
              <a:xfrm>
                <a:off x="1965276" y="2511791"/>
                <a:ext cx="1875927"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974807" y="3189902"/>
                <a:ext cx="187433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3"/>
              <p:cNvSpPr txBox="1">
                <a:spLocks noChangeArrowheads="1"/>
              </p:cNvSpPr>
              <p:nvPr/>
            </p:nvSpPr>
            <p:spPr bwMode="auto">
              <a:xfrm>
                <a:off x="1938272" y="2543552"/>
                <a:ext cx="2246030" cy="46183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defRPr/>
                </a:pPr>
                <a:r>
                  <a:rPr lang="zh-CN" altLang="en-US" sz="2400" b="1" spc="500" noProof="1">
                    <a:solidFill>
                      <a:prstClr val="black"/>
                    </a:solidFill>
                    <a:latin typeface="黑体" panose="02010609060101010101" pitchFamily="49" charset="-122"/>
                    <a:ea typeface="黑体" panose="02010609060101010101" pitchFamily="49" charset="-122"/>
                  </a:rPr>
                  <a:t>层次梳理</a:t>
                </a:r>
                <a:endParaRPr lang="zh-CN" altLang="en-US" sz="2400" b="1" spc="500" noProof="1">
                  <a:solidFill>
                    <a:prstClr val="black"/>
                  </a:solidFill>
                  <a:latin typeface="黑体" panose="02010609060101010101" pitchFamily="49" charset="-122"/>
                  <a:ea typeface="黑体" panose="02010609060101010101" pitchFamily="49" charset="-122"/>
                </a:endParaRPr>
              </a:p>
            </p:txBody>
          </p:sp>
          <p:cxnSp>
            <p:nvCxnSpPr>
              <p:cNvPr id="10" name="直接连接符 9"/>
              <p:cNvCxnSpPr/>
              <p:nvPr/>
            </p:nvCxnSpPr>
            <p:spPr>
              <a:xfrm>
                <a:off x="3830083" y="2511791"/>
                <a:ext cx="309743" cy="33508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849144" y="2827819"/>
                <a:ext cx="270032" cy="36208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1512" name="图片 10"/>
            <p:cNvPicPr>
              <a:picLocks noChangeAspect="1" noChangeArrowheads="1"/>
            </p:cNvPicPr>
            <p:nvPr/>
          </p:nvPicPr>
          <p:blipFill>
            <a:blip r:embed="rId1" cstate="email">
              <a:clrChange>
                <a:clrFrom>
                  <a:srgbClr val="FFFFFF"/>
                </a:clrFrom>
                <a:clrTo>
                  <a:srgbClr val="FFFFFF">
                    <a:alpha val="0"/>
                  </a:srgbClr>
                </a:clrTo>
              </a:clrChange>
            </a:blip>
            <a:srcRect/>
            <a:stretch>
              <a:fillRect/>
            </a:stretch>
          </p:blipFill>
          <p:spPr bwMode="auto">
            <a:xfrm>
              <a:off x="12038" y="331387"/>
              <a:ext cx="1051489" cy="109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3"/>
          <p:cNvSpPr>
            <a:spLocks noChangeArrowheads="1"/>
          </p:cNvSpPr>
          <p:nvPr/>
        </p:nvSpPr>
        <p:spPr bwMode="auto">
          <a:xfrm>
            <a:off x="2303860" y="1804988"/>
            <a:ext cx="1266693" cy="523220"/>
          </a:xfrm>
          <a:prstGeom prst="rect">
            <a:avLst/>
          </a:prstGeom>
          <a:gradFill rotWithShape="1">
            <a:gsLst>
              <a:gs pos="0">
                <a:srgbClr val="FFDB82"/>
              </a:gs>
              <a:gs pos="50000">
                <a:srgbClr val="FFE7B4"/>
              </a:gs>
              <a:gs pos="100000">
                <a:srgbClr val="FFF2D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rPr>
              <a:t>老妇人</a:t>
            </a:r>
            <a:endParaRPr lang="zh-CN" altLang="en-US" sz="2800" b="1">
              <a:latin typeface="楷体" panose="02010609060101010101" pitchFamily="49" charset="-122"/>
              <a:ea typeface="楷体" panose="02010609060101010101" pitchFamily="49" charset="-122"/>
            </a:endParaRPr>
          </a:p>
        </p:txBody>
      </p:sp>
      <p:sp>
        <p:nvSpPr>
          <p:cNvPr id="13" name="Rectangle 3"/>
          <p:cNvSpPr>
            <a:spLocks noChangeArrowheads="1"/>
          </p:cNvSpPr>
          <p:nvPr/>
        </p:nvSpPr>
        <p:spPr bwMode="auto">
          <a:xfrm>
            <a:off x="4111228" y="1798638"/>
            <a:ext cx="1266693" cy="523220"/>
          </a:xfrm>
          <a:prstGeom prst="rect">
            <a:avLst/>
          </a:prstGeom>
          <a:gradFill rotWithShape="1">
            <a:gsLst>
              <a:gs pos="0">
                <a:srgbClr val="FFDB82"/>
              </a:gs>
              <a:gs pos="50000">
                <a:srgbClr val="FFE7B4"/>
              </a:gs>
              <a:gs pos="100000">
                <a:srgbClr val="FFF2D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rPr>
              <a:t>小姑娘</a:t>
            </a:r>
            <a:endParaRPr lang="zh-CN" altLang="en-US" sz="2800" b="1">
              <a:latin typeface="楷体" panose="02010609060101010101" pitchFamily="49" charset="-122"/>
              <a:ea typeface="楷体" panose="02010609060101010101" pitchFamily="49" charset="-122"/>
            </a:endParaRPr>
          </a:p>
        </p:txBody>
      </p:sp>
      <p:sp>
        <p:nvSpPr>
          <p:cNvPr id="14" name="Rectangle 3"/>
          <p:cNvSpPr>
            <a:spLocks noChangeArrowheads="1"/>
          </p:cNvSpPr>
          <p:nvPr/>
        </p:nvSpPr>
        <p:spPr bwMode="auto">
          <a:xfrm>
            <a:off x="5849541" y="1797051"/>
            <a:ext cx="906017" cy="523220"/>
          </a:xfrm>
          <a:prstGeom prst="rect">
            <a:avLst/>
          </a:prstGeom>
          <a:gradFill rotWithShape="1">
            <a:gsLst>
              <a:gs pos="0">
                <a:srgbClr val="FFDB82"/>
              </a:gs>
              <a:gs pos="50000">
                <a:srgbClr val="FFE7B4"/>
              </a:gs>
              <a:gs pos="100000">
                <a:srgbClr val="FFF2DB"/>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楷体" panose="02010609060101010101" pitchFamily="49" charset="-122"/>
                <a:ea typeface="楷体" panose="02010609060101010101" pitchFamily="49" charset="-122"/>
              </a:rPr>
              <a:t>老兵</a:t>
            </a:r>
            <a:endParaRPr lang="zh-CN" altLang="en-US" sz="2800" b="1">
              <a:latin typeface="楷体" panose="02010609060101010101" pitchFamily="49" charset="-122"/>
              <a:ea typeface="楷体" panose="02010609060101010101" pitchFamily="49" charset="-122"/>
            </a:endParaRPr>
          </a:p>
        </p:txBody>
      </p:sp>
      <p:grpSp>
        <p:nvGrpSpPr>
          <p:cNvPr id="33" name="组合 32"/>
          <p:cNvGrpSpPr/>
          <p:nvPr/>
        </p:nvGrpSpPr>
        <p:grpSpPr bwMode="auto">
          <a:xfrm>
            <a:off x="494110" y="3048001"/>
            <a:ext cx="1420582" cy="1262063"/>
            <a:chOff x="659242" y="3048000"/>
            <a:chExt cx="1893640" cy="1262742"/>
          </a:xfrm>
        </p:grpSpPr>
        <p:sp>
          <p:nvSpPr>
            <p:cNvPr id="15" name="六边形 14"/>
            <p:cNvSpPr/>
            <p:nvPr/>
          </p:nvSpPr>
          <p:spPr>
            <a:xfrm>
              <a:off x="711616" y="3048000"/>
              <a:ext cx="1582345" cy="1262742"/>
            </a:xfrm>
            <a:prstGeom prst="hexagon">
              <a:avLst/>
            </a:prstGeom>
            <a:solidFill>
              <a:schemeClr val="accent4">
                <a:lumMod val="60000"/>
                <a:lumOff val="40000"/>
              </a:schemeClr>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21518" name="Rectangle 6"/>
            <p:cNvSpPr>
              <a:spLocks noChangeArrowheads="1"/>
            </p:cNvSpPr>
            <p:nvPr/>
          </p:nvSpPr>
          <p:spPr bwMode="auto">
            <a:xfrm>
              <a:off x="659242" y="3260631"/>
              <a:ext cx="1893640" cy="58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0000FF"/>
                  </a:solidFill>
                  <a:latin typeface="楷体" panose="02010609060101010101" pitchFamily="49" charset="-122"/>
                  <a:ea typeface="楷体" panose="02010609060101010101" pitchFamily="49" charset="-122"/>
                </a:rPr>
                <a:t>在柏林</a:t>
              </a:r>
              <a:endParaRPr lang="zh-CN" altLang="en-US" sz="3200" b="1">
                <a:solidFill>
                  <a:srgbClr val="0000FF"/>
                </a:solidFill>
                <a:latin typeface="楷体" panose="02010609060101010101" pitchFamily="49" charset="-122"/>
                <a:ea typeface="楷体" panose="02010609060101010101" pitchFamily="49" charset="-122"/>
              </a:endParaRPr>
            </a:p>
          </p:txBody>
        </p:sp>
      </p:grpSp>
      <p:sp>
        <p:nvSpPr>
          <p:cNvPr id="31" name="矩形 30"/>
          <p:cNvSpPr>
            <a:spLocks noChangeArrowheads="1"/>
          </p:cNvSpPr>
          <p:nvPr/>
        </p:nvSpPr>
        <p:spPr bwMode="auto">
          <a:xfrm>
            <a:off x="5609035" y="3163888"/>
            <a:ext cx="1402556" cy="1200329"/>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狠狠扫了她们一眼</a:t>
            </a:r>
            <a:endParaRPr lang="zh-CN" altLang="en-US" sz="2400" b="1">
              <a:latin typeface="楷体" panose="02010609060101010101" pitchFamily="49" charset="-122"/>
              <a:ea typeface="楷体" panose="02010609060101010101" pitchFamily="49" charset="-122"/>
            </a:endParaRPr>
          </a:p>
        </p:txBody>
      </p:sp>
      <p:sp>
        <p:nvSpPr>
          <p:cNvPr id="38" name="矩形 37"/>
          <p:cNvSpPr>
            <a:spLocks noChangeArrowheads="1"/>
          </p:cNvSpPr>
          <p:nvPr/>
        </p:nvSpPr>
        <p:spPr bwMode="auto">
          <a:xfrm>
            <a:off x="2102644" y="3176588"/>
            <a:ext cx="1905000" cy="830997"/>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重复数“一、二、三”</a:t>
            </a:r>
            <a:endParaRPr lang="zh-CN" altLang="en-US" sz="2400" b="1">
              <a:latin typeface="楷体" panose="02010609060101010101" pitchFamily="49" charset="-122"/>
              <a:ea typeface="楷体" panose="02010609060101010101" pitchFamily="49" charset="-122"/>
            </a:endParaRPr>
          </a:p>
        </p:txBody>
      </p:sp>
      <p:sp>
        <p:nvSpPr>
          <p:cNvPr id="39" name="矩形 38"/>
          <p:cNvSpPr>
            <a:spLocks noChangeArrowheads="1"/>
          </p:cNvSpPr>
          <p:nvPr/>
        </p:nvSpPr>
        <p:spPr bwMode="auto">
          <a:xfrm>
            <a:off x="4104085" y="3214688"/>
            <a:ext cx="1414463" cy="830997"/>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不假思索、嗤笑</a:t>
            </a:r>
            <a:endParaRPr lang="zh-CN" altLang="en-US" sz="2400" b="1">
              <a:latin typeface="楷体" panose="02010609060101010101" pitchFamily="49" charset="-122"/>
              <a:ea typeface="楷体" panose="02010609060101010101" pitchFamily="49" charset="-122"/>
            </a:endParaRPr>
          </a:p>
        </p:txBody>
      </p:sp>
      <p:sp>
        <p:nvSpPr>
          <p:cNvPr id="40" name="矩形 39"/>
          <p:cNvSpPr>
            <a:spLocks noChangeArrowheads="1"/>
          </p:cNvSpPr>
          <p:nvPr/>
        </p:nvSpPr>
        <p:spPr bwMode="auto">
          <a:xfrm>
            <a:off x="2102644" y="4862513"/>
            <a:ext cx="1905000" cy="830997"/>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又重数“一、二、三”</a:t>
            </a:r>
            <a:endParaRPr lang="zh-CN" altLang="en-US" sz="2400" b="1">
              <a:latin typeface="楷体" panose="02010609060101010101" pitchFamily="49" charset="-122"/>
              <a:ea typeface="楷体" panose="02010609060101010101" pitchFamily="49" charset="-122"/>
            </a:endParaRPr>
          </a:p>
        </p:txBody>
      </p:sp>
      <p:sp>
        <p:nvSpPr>
          <p:cNvPr id="41" name="矩形 40"/>
          <p:cNvSpPr>
            <a:spLocks noChangeArrowheads="1"/>
          </p:cNvSpPr>
          <p:nvPr/>
        </p:nvSpPr>
        <p:spPr bwMode="auto">
          <a:xfrm>
            <a:off x="4343401" y="4891089"/>
            <a:ext cx="869156" cy="830997"/>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再次</a:t>
            </a:r>
            <a:endParaRPr lang="en-US" altLang="zh-CN" sz="2400" b="1">
              <a:latin typeface="楷体" panose="02010609060101010101" pitchFamily="49" charset="-122"/>
              <a:ea typeface="楷体" panose="02010609060101010101" pitchFamily="49" charset="-122"/>
            </a:endParaRPr>
          </a:p>
          <a:p>
            <a:r>
              <a:rPr lang="zh-CN" altLang="en-US" sz="2400" b="1">
                <a:latin typeface="楷体" panose="02010609060101010101" pitchFamily="49" charset="-122"/>
                <a:ea typeface="楷体" panose="02010609060101010101" pitchFamily="49" charset="-122"/>
              </a:rPr>
              <a:t>傻笑</a:t>
            </a:r>
            <a:endParaRPr lang="zh-CN" altLang="en-US" sz="2400" b="1">
              <a:latin typeface="楷体" panose="02010609060101010101" pitchFamily="49" charset="-122"/>
              <a:ea typeface="楷体" panose="02010609060101010101" pitchFamily="49" charset="-122"/>
            </a:endParaRPr>
          </a:p>
        </p:txBody>
      </p:sp>
      <p:grpSp>
        <p:nvGrpSpPr>
          <p:cNvPr id="32" name="组合 31"/>
          <p:cNvGrpSpPr/>
          <p:nvPr/>
        </p:nvGrpSpPr>
        <p:grpSpPr bwMode="auto">
          <a:xfrm>
            <a:off x="7486650" y="2995614"/>
            <a:ext cx="1496616" cy="1444625"/>
            <a:chOff x="9925656" y="2798810"/>
            <a:chExt cx="1995714" cy="1444172"/>
          </a:xfrm>
        </p:grpSpPr>
        <p:sp>
          <p:nvSpPr>
            <p:cNvPr id="50" name="六边形 49"/>
            <p:cNvSpPr/>
            <p:nvPr/>
          </p:nvSpPr>
          <p:spPr>
            <a:xfrm>
              <a:off x="9925656" y="2798810"/>
              <a:ext cx="1995714" cy="1444172"/>
            </a:xfrm>
            <a:prstGeom prst="hexagon">
              <a:avLst/>
            </a:prstGeom>
            <a:solidFill>
              <a:schemeClr val="accent4">
                <a:lumMod val="60000"/>
                <a:lumOff val="40000"/>
              </a:schemeClr>
            </a:solidFill>
            <a:ln w="57150" cmpd="thickThi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21526" name="Rectangle 6"/>
            <p:cNvSpPr>
              <a:spLocks noChangeArrowheads="1"/>
            </p:cNvSpPr>
            <p:nvPr/>
          </p:nvSpPr>
          <p:spPr bwMode="auto">
            <a:xfrm>
              <a:off x="10119149" y="2848937"/>
              <a:ext cx="1589677" cy="138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楷体" panose="02010609060101010101" pitchFamily="49" charset="-122"/>
                  <a:ea typeface="楷体" panose="02010609060101010101" pitchFamily="49" charset="-122"/>
                </a:rPr>
                <a:t>世界需要和平</a:t>
              </a:r>
              <a:endParaRPr lang="zh-CN" altLang="en-US" sz="2800" b="1">
                <a:solidFill>
                  <a:srgbClr val="0000FF"/>
                </a:solidFill>
                <a:latin typeface="楷体" panose="02010609060101010101" pitchFamily="49" charset="-122"/>
                <a:ea typeface="楷体" panose="02010609060101010101" pitchFamily="49" charset="-122"/>
              </a:endParaRPr>
            </a:p>
          </p:txBody>
        </p:sp>
      </p:grpSp>
      <p:sp>
        <p:nvSpPr>
          <p:cNvPr id="17" name="下箭头 16"/>
          <p:cNvSpPr/>
          <p:nvPr/>
        </p:nvSpPr>
        <p:spPr>
          <a:xfrm>
            <a:off x="2800351" y="2513013"/>
            <a:ext cx="270272"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44" name="下箭头 43"/>
          <p:cNvSpPr/>
          <p:nvPr/>
        </p:nvSpPr>
        <p:spPr>
          <a:xfrm>
            <a:off x="6157912" y="2522538"/>
            <a:ext cx="271463"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45" name="下箭头 44"/>
          <p:cNvSpPr/>
          <p:nvPr/>
        </p:nvSpPr>
        <p:spPr>
          <a:xfrm>
            <a:off x="4613672" y="2476500"/>
            <a:ext cx="271463"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46" name="矩形 45"/>
          <p:cNvSpPr>
            <a:spLocks noChangeArrowheads="1"/>
          </p:cNvSpPr>
          <p:nvPr/>
        </p:nvSpPr>
        <p:spPr bwMode="auto">
          <a:xfrm>
            <a:off x="5497116" y="4854576"/>
            <a:ext cx="1757363" cy="830997"/>
          </a:xfrm>
          <a:prstGeom prst="rect">
            <a:avLst/>
          </a:prstGeom>
          <a:gradFill rotWithShape="1">
            <a:gsLst>
              <a:gs pos="0">
                <a:srgbClr val="BEF397"/>
              </a:gs>
              <a:gs pos="50000">
                <a:srgbClr val="D5F6C0"/>
              </a:gs>
              <a:gs pos="100000">
                <a:srgbClr val="EAFAE0"/>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b="1">
                <a:latin typeface="楷体" panose="02010609060101010101" pitchFamily="49" charset="-122"/>
                <a:ea typeface="楷体" panose="02010609060101010101" pitchFamily="49" charset="-122"/>
              </a:rPr>
              <a:t>挺了挺身板，开口了</a:t>
            </a:r>
            <a:endParaRPr lang="zh-CN" altLang="en-US" sz="2400" b="1">
              <a:latin typeface="楷体" panose="02010609060101010101" pitchFamily="49" charset="-122"/>
              <a:ea typeface="楷体" panose="02010609060101010101" pitchFamily="49" charset="-122"/>
            </a:endParaRPr>
          </a:p>
        </p:txBody>
      </p:sp>
      <p:sp>
        <p:nvSpPr>
          <p:cNvPr id="47" name="下箭头 46"/>
          <p:cNvSpPr/>
          <p:nvPr/>
        </p:nvSpPr>
        <p:spPr>
          <a:xfrm>
            <a:off x="6143626" y="4283075"/>
            <a:ext cx="270272"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48" name="下箭头 47"/>
          <p:cNvSpPr/>
          <p:nvPr/>
        </p:nvSpPr>
        <p:spPr>
          <a:xfrm>
            <a:off x="4636294" y="4305300"/>
            <a:ext cx="271463"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49" name="下箭头 48"/>
          <p:cNvSpPr/>
          <p:nvPr/>
        </p:nvSpPr>
        <p:spPr>
          <a:xfrm>
            <a:off x="2830116" y="4311650"/>
            <a:ext cx="270272" cy="571500"/>
          </a:xfrm>
          <a:prstGeom prst="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solidFill>
            </a:endParaRPr>
          </a:p>
        </p:txBody>
      </p:sp>
      <p:sp>
        <p:nvSpPr>
          <p:cNvPr id="21" name="新月形 20"/>
          <p:cNvSpPr/>
          <p:nvPr/>
        </p:nvSpPr>
        <p:spPr>
          <a:xfrm>
            <a:off x="1760935" y="1944689"/>
            <a:ext cx="264319" cy="3787775"/>
          </a:xfrm>
          <a:prstGeom prst="mo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
        <p:nvSpPr>
          <p:cNvPr id="53" name="新月形 52"/>
          <p:cNvSpPr/>
          <p:nvPr/>
        </p:nvSpPr>
        <p:spPr>
          <a:xfrm flipH="1">
            <a:off x="7222331" y="2025650"/>
            <a:ext cx="242888" cy="3787775"/>
          </a:xfrm>
          <a:prstGeom prst="moon">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1" grpId="0" animBg="1"/>
      <p:bldP spid="38" grpId="0" animBg="1"/>
      <p:bldP spid="39" grpId="0" animBg="1"/>
      <p:bldP spid="40" grpId="0" animBg="1"/>
      <p:bldP spid="41" grpId="0" animBg="1"/>
      <p:bldP spid="17" grpId="0" animBg="1"/>
      <p:bldP spid="44" grpId="0" animBg="1"/>
      <p:bldP spid="45" grpId="0" animBg="1"/>
      <p:bldP spid="46" grpId="0" animBg="1"/>
      <p:bldP spid="47" grpId="0" animBg="1"/>
      <p:bldP spid="48" grpId="0" animBg="1"/>
      <p:bldP spid="49" grpId="0" animBg="1"/>
      <p:bldP spid="21"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p:cNvGrpSpPr/>
          <p:nvPr/>
        </p:nvGrpSpPr>
        <p:grpSpPr>
          <a:xfrm>
            <a:off x="174010" y="243256"/>
            <a:ext cx="2905731" cy="780814"/>
            <a:chOff x="232012" y="243256"/>
            <a:chExt cx="3874308" cy="780814"/>
          </a:xfrm>
          <a:solidFill>
            <a:srgbClr val="92D050"/>
          </a:solidFill>
        </p:grpSpPr>
        <p:grpSp>
          <p:nvGrpSpPr>
            <p:cNvPr id="3" name="组合 7"/>
            <p:cNvGrpSpPr/>
            <p:nvPr/>
          </p:nvGrpSpPr>
          <p:grpSpPr>
            <a:xfrm>
              <a:off x="232012" y="254629"/>
              <a:ext cx="2930338" cy="769441"/>
              <a:chOff x="4462124" y="1456379"/>
              <a:chExt cx="2930338" cy="769441"/>
            </a:xfrm>
            <a:grpFill/>
          </p:grpSpPr>
          <p:sp>
            <p:nvSpPr>
              <p:cNvPr id="18" name="文本框 8"/>
              <p:cNvSpPr txBox="1"/>
              <p:nvPr/>
            </p:nvSpPr>
            <p:spPr>
              <a:xfrm>
                <a:off x="4462124" y="1456379"/>
                <a:ext cx="998564" cy="769441"/>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defRPr/>
                </a:pPr>
                <a:r>
                  <a:rPr lang="zh-CN" altLang="en-US" sz="4400" noProof="1">
                    <a:solidFill>
                      <a:prstClr val="white"/>
                    </a:solidFill>
                    <a:latin typeface="黑体" panose="02010609060101010101" pitchFamily="49" charset="-122"/>
                    <a:ea typeface="黑体" panose="02010609060101010101" pitchFamily="49" charset="-122"/>
                  </a:rPr>
                  <a:t>新</a:t>
                </a:r>
                <a:endParaRPr lang="zh-CN" altLang="en-US" sz="4400" noProof="1">
                  <a:solidFill>
                    <a:prstClr val="white"/>
                  </a:solidFill>
                  <a:latin typeface="黑体" panose="02010609060101010101" pitchFamily="49" charset="-122"/>
                  <a:ea typeface="黑体" panose="02010609060101010101" pitchFamily="49" charset="-122"/>
                </a:endParaRPr>
              </a:p>
            </p:txBody>
          </p:sp>
          <p:sp>
            <p:nvSpPr>
              <p:cNvPr id="19" name="文本框 9"/>
              <p:cNvSpPr txBox="1"/>
              <p:nvPr/>
            </p:nvSpPr>
            <p:spPr>
              <a:xfrm>
                <a:off x="5428011" y="1456379"/>
                <a:ext cx="998564" cy="769441"/>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defRPr/>
                </a:pPr>
                <a:r>
                  <a:rPr lang="zh-CN" altLang="en-US" sz="4400" noProof="1">
                    <a:solidFill>
                      <a:prstClr val="white"/>
                    </a:solidFill>
                    <a:latin typeface="黑体" panose="02010609060101010101" pitchFamily="49" charset="-122"/>
                    <a:ea typeface="黑体" panose="02010609060101010101" pitchFamily="49" charset="-122"/>
                  </a:rPr>
                  <a:t>课</a:t>
                </a:r>
                <a:endParaRPr lang="zh-CN" altLang="en-US" sz="4400" noProof="1">
                  <a:solidFill>
                    <a:prstClr val="white"/>
                  </a:solidFill>
                  <a:latin typeface="黑体" panose="02010609060101010101" pitchFamily="49" charset="-122"/>
                  <a:ea typeface="黑体" panose="02010609060101010101" pitchFamily="49" charset="-122"/>
                </a:endParaRPr>
              </a:p>
            </p:txBody>
          </p:sp>
          <p:sp>
            <p:nvSpPr>
              <p:cNvPr id="20" name="文本框 10"/>
              <p:cNvSpPr txBox="1"/>
              <p:nvPr/>
            </p:nvSpPr>
            <p:spPr>
              <a:xfrm>
                <a:off x="6393898" y="1456379"/>
                <a:ext cx="998564" cy="769441"/>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defRPr/>
                </a:pPr>
                <a:r>
                  <a:rPr lang="zh-CN" altLang="en-US" sz="4400" noProof="1">
                    <a:solidFill>
                      <a:prstClr val="white"/>
                    </a:solidFill>
                    <a:latin typeface="黑体" panose="02010609060101010101" pitchFamily="49" charset="-122"/>
                    <a:ea typeface="黑体" panose="02010609060101010101" pitchFamily="49" charset="-122"/>
                  </a:rPr>
                  <a:t>导</a:t>
                </a:r>
                <a:endParaRPr lang="zh-CN" altLang="en-US" sz="4400" noProof="1">
                  <a:solidFill>
                    <a:prstClr val="white"/>
                  </a:solidFill>
                  <a:latin typeface="黑体" panose="02010609060101010101" pitchFamily="49" charset="-122"/>
                  <a:ea typeface="黑体" panose="02010609060101010101" pitchFamily="49" charset="-122"/>
                </a:endParaRPr>
              </a:p>
            </p:txBody>
          </p:sp>
        </p:grpSp>
        <p:sp>
          <p:nvSpPr>
            <p:cNvPr id="21" name="文本框 10"/>
            <p:cNvSpPr txBox="1"/>
            <p:nvPr/>
          </p:nvSpPr>
          <p:spPr>
            <a:xfrm>
              <a:off x="3107756" y="243256"/>
              <a:ext cx="998564" cy="769441"/>
            </a:xfrm>
            <a:prstGeom prst="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none" anchor="ctr">
              <a:spAutoFit/>
            </a:bodyPr>
            <a:lstStyle/>
            <a:p>
              <a:pPr fontAlgn="auto">
                <a:defRPr/>
              </a:pPr>
              <a:r>
                <a:rPr lang="zh-CN" altLang="en-US" sz="4400" noProof="1">
                  <a:solidFill>
                    <a:prstClr val="white"/>
                  </a:solidFill>
                  <a:latin typeface="黑体" panose="02010609060101010101" pitchFamily="49" charset="-122"/>
                  <a:ea typeface="黑体" panose="02010609060101010101" pitchFamily="49" charset="-122"/>
                </a:rPr>
                <a:t>入</a:t>
              </a:r>
              <a:endParaRPr lang="zh-CN" altLang="en-US" sz="4400" noProof="1">
                <a:solidFill>
                  <a:prstClr val="white"/>
                </a:solidFill>
                <a:latin typeface="黑体" panose="02010609060101010101" pitchFamily="49" charset="-122"/>
                <a:ea typeface="黑体" panose="02010609060101010101" pitchFamily="49" charset="-122"/>
              </a:endParaRPr>
            </a:p>
          </p:txBody>
        </p:sp>
      </p:grpSp>
      <p:sp>
        <p:nvSpPr>
          <p:cNvPr id="10" name="圆角矩形 9"/>
          <p:cNvSpPr/>
          <p:nvPr/>
        </p:nvSpPr>
        <p:spPr>
          <a:xfrm>
            <a:off x="876300" y="1843089"/>
            <a:ext cx="7005638" cy="4314825"/>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 name="Rectangle 1"/>
          <p:cNvSpPr>
            <a:spLocks noChangeArrowheads="1"/>
          </p:cNvSpPr>
          <p:nvPr/>
        </p:nvSpPr>
        <p:spPr bwMode="auto">
          <a:xfrm>
            <a:off x="1663303" y="2048006"/>
            <a:ext cx="5310188" cy="401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4000" b="1" dirty="0">
                <a:latin typeface="黑体" panose="02010609060101010101" pitchFamily="49" charset="-122"/>
                <a:ea typeface="黑体" panose="02010609060101010101" pitchFamily="49" charset="-122"/>
              </a:rPr>
              <a:t>春　望</a:t>
            </a:r>
            <a:endParaRPr lang="en-US" altLang="zh-CN" sz="4000" b="1" dirty="0">
              <a:latin typeface="黑体" panose="02010609060101010101" pitchFamily="49" charset="-122"/>
              <a:ea typeface="黑体" panose="02010609060101010101" pitchFamily="49" charset="-122"/>
            </a:endParaRPr>
          </a:p>
          <a:p>
            <a:pPr algn="ctr"/>
            <a:r>
              <a:rPr lang="zh-CN" altLang="en-US" sz="2400" b="1" dirty="0">
                <a:latin typeface="宋体" panose="02010600030101010101" pitchFamily="2" charset="-122"/>
              </a:rPr>
              <a:t>［唐］杜甫</a:t>
            </a:r>
            <a:endParaRPr lang="en-US" altLang="zh-CN" sz="2400" b="1" dirty="0">
              <a:latin typeface="宋体" panose="02010600030101010101" pitchFamily="2" charset="-122"/>
            </a:endParaRPr>
          </a:p>
          <a:p>
            <a:pPr algn="ctr">
              <a:lnSpc>
                <a:spcPts val="5600"/>
              </a:lnSpc>
            </a:pPr>
            <a:r>
              <a:rPr lang="zh-CN" altLang="en-US" sz="3200" b="1" dirty="0">
                <a:latin typeface="楷体" panose="02010609060101010101" pitchFamily="49" charset="-122"/>
                <a:ea typeface="楷体" panose="02010609060101010101" pitchFamily="49" charset="-122"/>
              </a:rPr>
              <a:t>国破山河在，城春草木深。</a:t>
            </a:r>
            <a:endParaRPr lang="zh-CN" altLang="en-US" sz="3200" b="1" dirty="0">
              <a:latin typeface="楷体" panose="02010609060101010101" pitchFamily="49" charset="-122"/>
              <a:ea typeface="楷体" panose="02010609060101010101" pitchFamily="49" charset="-122"/>
            </a:endParaRPr>
          </a:p>
          <a:p>
            <a:pPr algn="ctr">
              <a:lnSpc>
                <a:spcPts val="5600"/>
              </a:lnSpc>
            </a:pPr>
            <a:r>
              <a:rPr lang="zh-CN" altLang="en-US" sz="3200" b="1" dirty="0">
                <a:latin typeface="楷体" panose="02010609060101010101" pitchFamily="49" charset="-122"/>
                <a:ea typeface="楷体" panose="02010609060101010101" pitchFamily="49" charset="-122"/>
              </a:rPr>
              <a:t>感时花溅泪，恨别鸟惊心。</a:t>
            </a:r>
            <a:endParaRPr lang="zh-CN" altLang="en-US" sz="3200" b="1" dirty="0">
              <a:latin typeface="楷体" panose="02010609060101010101" pitchFamily="49" charset="-122"/>
              <a:ea typeface="楷体" panose="02010609060101010101" pitchFamily="49" charset="-122"/>
            </a:endParaRPr>
          </a:p>
          <a:p>
            <a:pPr algn="ctr">
              <a:lnSpc>
                <a:spcPts val="5600"/>
              </a:lnSpc>
            </a:pPr>
            <a:r>
              <a:rPr lang="zh-CN" altLang="en-US" sz="3200" b="1" dirty="0">
                <a:latin typeface="楷体" panose="02010609060101010101" pitchFamily="49" charset="-122"/>
                <a:ea typeface="楷体" panose="02010609060101010101" pitchFamily="49" charset="-122"/>
              </a:rPr>
              <a:t>烽火连三月，家书抵万金。</a:t>
            </a:r>
            <a:endParaRPr lang="zh-CN" altLang="en-US" sz="3200" b="1" dirty="0">
              <a:latin typeface="楷体" panose="02010609060101010101" pitchFamily="49" charset="-122"/>
              <a:ea typeface="楷体" panose="02010609060101010101" pitchFamily="49" charset="-122"/>
            </a:endParaRPr>
          </a:p>
          <a:p>
            <a:pPr algn="ctr">
              <a:lnSpc>
                <a:spcPts val="5600"/>
              </a:lnSpc>
            </a:pPr>
            <a:r>
              <a:rPr lang="zh-CN" altLang="en-US" sz="3200" b="1" dirty="0">
                <a:latin typeface="楷体" panose="02010609060101010101" pitchFamily="49" charset="-122"/>
                <a:ea typeface="楷体" panose="02010609060101010101" pitchFamily="49" charset="-122"/>
              </a:rPr>
              <a:t>白头搔更短，浑欲不胜簪。</a:t>
            </a:r>
            <a:endParaRPr lang="zh-CN" altLang="en-US" sz="3200" b="1" dirty="0">
              <a:latin typeface="楷体" panose="02010609060101010101" pitchFamily="49" charset="-122"/>
              <a:ea typeface="楷体" panose="02010609060101010101" pitchFamily="49" charset="-122"/>
            </a:endParaRPr>
          </a:p>
        </p:txBody>
      </p:sp>
      <p:sp>
        <p:nvSpPr>
          <p:cNvPr id="12" name="TextBox 28"/>
          <p:cNvSpPr txBox="1">
            <a:spLocks noChangeArrowheads="1"/>
          </p:cNvSpPr>
          <p:nvPr/>
        </p:nvSpPr>
        <p:spPr bwMode="auto">
          <a:xfrm>
            <a:off x="3057203" y="1029090"/>
            <a:ext cx="2949150" cy="52322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defRPr/>
            </a:pPr>
            <a:r>
              <a:rPr lang="zh-CN" altLang="en-US" sz="2800" b="1" noProof="1" smtClean="0">
                <a:solidFill>
                  <a:srgbClr val="0000FF"/>
                </a:solidFill>
                <a:latin typeface="黑体" panose="02010609060101010101" pitchFamily="49" charset="-122"/>
                <a:ea typeface="黑体" panose="02010609060101010101" pitchFamily="49" charset="-122"/>
                <a:cs typeface="黑体" panose="02010609060101010101" pitchFamily="49" charset="-122"/>
              </a:rPr>
              <a:t>描写战争的诗词</a:t>
            </a:r>
            <a:endParaRPr lang="en-US" altLang="zh-CN" sz="2800" b="1" noProof="1" smtClean="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29" name="组合 5"/>
          <p:cNvGrpSpPr/>
          <p:nvPr/>
        </p:nvGrpSpPr>
        <p:grpSpPr bwMode="auto">
          <a:xfrm>
            <a:off x="101204" y="206376"/>
            <a:ext cx="2353865" cy="1469332"/>
            <a:chOff x="135082" y="206733"/>
            <a:chExt cx="3137986" cy="1468942"/>
          </a:xfrm>
        </p:grpSpPr>
        <p:grpSp>
          <p:nvGrpSpPr>
            <p:cNvPr id="22530" name="组合 6"/>
            <p:cNvGrpSpPr/>
            <p:nvPr/>
          </p:nvGrpSpPr>
          <p:grpSpPr bwMode="auto">
            <a:xfrm>
              <a:off x="1027115" y="567000"/>
              <a:ext cx="2245953" cy="1108675"/>
              <a:chOff x="1938349" y="2510780"/>
              <a:chExt cx="2245953" cy="1108675"/>
            </a:xfrm>
          </p:grpSpPr>
          <p:cxnSp>
            <p:nvCxnSpPr>
              <p:cNvPr id="9" name="直接连接符 8"/>
              <p:cNvCxnSpPr/>
              <p:nvPr/>
            </p:nvCxnSpPr>
            <p:spPr>
              <a:xfrm>
                <a:off x="1965332" y="2510780"/>
                <a:ext cx="187453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974855" y="3190050"/>
                <a:ext cx="1876125"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1" name="TextBox 3"/>
              <p:cNvSpPr txBox="1">
                <a:spLocks noChangeArrowheads="1"/>
              </p:cNvSpPr>
              <p:nvPr/>
            </p:nvSpPr>
            <p:spPr bwMode="auto">
              <a:xfrm>
                <a:off x="1938349" y="2542522"/>
                <a:ext cx="2245953" cy="1076933"/>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spc="500" noProof="1" smtClean="0">
                    <a:solidFill>
                      <a:srgbClr val="000000"/>
                    </a:solidFill>
                    <a:latin typeface="黑体" panose="02010609060101010101" pitchFamily="49" charset="-122"/>
                    <a:ea typeface="黑体" panose="02010609060101010101" pitchFamily="49" charset="-122"/>
                  </a:rPr>
                  <a:t>图解课文</a:t>
                </a:r>
                <a:endParaRPr lang="zh-CN" altLang="en-US" sz="3200" b="1" spc="500" noProof="1">
                  <a:solidFill>
                    <a:srgbClr val="000000"/>
                  </a:solidFill>
                  <a:latin typeface="黑体" panose="02010609060101010101" pitchFamily="49" charset="-122"/>
                  <a:ea typeface="黑体" panose="02010609060101010101" pitchFamily="49" charset="-122"/>
                </a:endParaRPr>
              </a:p>
            </p:txBody>
          </p:sp>
          <p:cxnSp>
            <p:nvCxnSpPr>
              <p:cNvPr id="14" name="直接连接符 13"/>
              <p:cNvCxnSpPr/>
              <p:nvPr/>
            </p:nvCxnSpPr>
            <p:spPr>
              <a:xfrm>
                <a:off x="3831933" y="2510780"/>
                <a:ext cx="306339" cy="33487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49394" y="2828196"/>
                <a:ext cx="269832" cy="3618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2536" name="图片 7"/>
            <p:cNvPicPr>
              <a:picLocks noChangeAspect="1" noChangeArrowheads="1"/>
            </p:cNvPicPr>
            <p:nvPr/>
          </p:nvPicPr>
          <p:blipFill>
            <a:blip r:embed="rId1" cstate="email"/>
            <a:srcRect/>
            <a:stretch>
              <a:fillRect/>
            </a:stretch>
          </p:blipFill>
          <p:spPr bwMode="auto">
            <a:xfrm>
              <a:off x="135082" y="206733"/>
              <a:ext cx="900074" cy="11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37" name="图片 1"/>
          <p:cNvPicPr>
            <a:picLocks noChangeAspect="1" noChangeArrowheads="1"/>
          </p:cNvPicPr>
          <p:nvPr/>
        </p:nvPicPr>
        <p:blipFill>
          <a:blip r:embed="rId2" cstate="email"/>
          <a:srcRect/>
          <a:stretch>
            <a:fillRect/>
          </a:stretch>
        </p:blipFill>
        <p:spPr bwMode="auto">
          <a:xfrm>
            <a:off x="0" y="1960563"/>
            <a:ext cx="91440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23" descr="timg (3).jpg"/>
          <p:cNvPicPr>
            <a:picLocks noChangeAspect="1" noChangeArrowheads="1"/>
          </p:cNvPicPr>
          <p:nvPr/>
        </p:nvPicPr>
        <p:blipFill>
          <a:blip r:embed="rId1" cstate="email">
            <a:clrChange>
              <a:clrFrom>
                <a:srgbClr val="F6F6F6"/>
              </a:clrFrom>
              <a:clrTo>
                <a:srgbClr val="F6F6F6">
                  <a:alpha val="0"/>
                </a:srgbClr>
              </a:clrTo>
            </a:clrChange>
          </a:blip>
          <a:srcRect/>
          <a:stretch>
            <a:fillRect/>
          </a:stretch>
        </p:blipFill>
        <p:spPr bwMode="auto">
          <a:xfrm>
            <a:off x="0" y="723900"/>
            <a:ext cx="91440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流程图: 可选过程 10"/>
          <p:cNvSpPr/>
          <p:nvPr/>
        </p:nvSpPr>
        <p:spPr>
          <a:xfrm>
            <a:off x="598885" y="1341438"/>
            <a:ext cx="8092678" cy="3402012"/>
          </a:xfrm>
          <a:prstGeom prst="flowChartAlternateProcess">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100" noProof="1">
              <a:solidFill>
                <a:prstClr val="white"/>
              </a:solidFill>
            </a:endParaRPr>
          </a:p>
        </p:txBody>
      </p:sp>
      <p:sp>
        <p:nvSpPr>
          <p:cNvPr id="23555" name="内容占位符 2"/>
          <p:cNvSpPr>
            <a:spLocks noGrp="1" noChangeArrowheads="1"/>
          </p:cNvSpPr>
          <p:nvPr>
            <p:ph idx="4294967295"/>
          </p:nvPr>
        </p:nvSpPr>
        <p:spPr>
          <a:xfrm>
            <a:off x="791766" y="1458913"/>
            <a:ext cx="7886700" cy="3230562"/>
          </a:xfrm>
        </p:spPr>
        <p:txBody>
          <a:bodyPr lIns="91440" tIns="45720" rIns="91440" bIns="45720"/>
          <a:lstStyle/>
          <a:p>
            <a:pPr marL="0" indent="0">
              <a:buFont typeface="Arial" panose="020B0604020202020204" pitchFamily="34" charset="0"/>
              <a:buNone/>
            </a:pPr>
            <a:r>
              <a:rPr lang="zh-CN" altLang="en-US" sz="2400" b="1" dirty="0" smtClean="0">
                <a:solidFill>
                  <a:srgbClr val="0000FF"/>
                </a:solidFill>
                <a:latin typeface="楷体" panose="02010609060101010101" pitchFamily="49" charset="-122"/>
                <a:ea typeface="楷体" panose="02010609060101010101" pitchFamily="49" charset="-122"/>
              </a:rPr>
              <a:t>    本文通过讲述在一列驶出柏林的列车上，一位失去三个儿子、妻子疯了、自己也将去前线的老兵，面对两位对自己神志不清的妻子嗤笑的小姑娘，说明原因的故事，揭示了战争给人们带来的伤害以及作者对战争的厌恶和渴望和平的愿望。</a:t>
            </a:r>
            <a:endParaRPr lang="zh-CN" altLang="en-US" sz="2400" b="1" dirty="0" smtClean="0">
              <a:solidFill>
                <a:srgbClr val="0000FF"/>
              </a:solidFill>
              <a:latin typeface="楷体" panose="02010609060101010101" pitchFamily="49" charset="-122"/>
              <a:ea typeface="楷体" panose="02010609060101010101" pitchFamily="49" charset="-122"/>
            </a:endParaRPr>
          </a:p>
        </p:txBody>
      </p:sp>
      <p:grpSp>
        <p:nvGrpSpPr>
          <p:cNvPr id="23556" name="组合 13"/>
          <p:cNvGrpSpPr/>
          <p:nvPr/>
        </p:nvGrpSpPr>
        <p:grpSpPr bwMode="auto">
          <a:xfrm>
            <a:off x="157163" y="306389"/>
            <a:ext cx="2440781" cy="981075"/>
            <a:chOff x="18662" y="357049"/>
            <a:chExt cx="3254406" cy="980919"/>
          </a:xfrm>
        </p:grpSpPr>
        <p:grpSp>
          <p:nvGrpSpPr>
            <p:cNvPr id="23557" name="组合 14"/>
            <p:cNvGrpSpPr/>
            <p:nvPr/>
          </p:nvGrpSpPr>
          <p:grpSpPr bwMode="auto">
            <a:xfrm>
              <a:off x="1026735" y="568153"/>
              <a:ext cx="2246333" cy="679342"/>
              <a:chOff x="1937969" y="2511933"/>
              <a:chExt cx="2246333" cy="679342"/>
            </a:xfrm>
          </p:grpSpPr>
          <p:cxnSp>
            <p:nvCxnSpPr>
              <p:cNvPr id="17" name="直接连接符 16"/>
              <p:cNvCxnSpPr/>
              <p:nvPr/>
            </p:nvCxnSpPr>
            <p:spPr>
              <a:xfrm>
                <a:off x="1964956" y="2511933"/>
                <a:ext cx="1874856"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974481" y="3191275"/>
                <a:ext cx="187644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Box 3"/>
              <p:cNvSpPr txBox="1">
                <a:spLocks noChangeArrowheads="1"/>
              </p:cNvSpPr>
              <p:nvPr/>
            </p:nvSpPr>
            <p:spPr bwMode="auto">
              <a:xfrm>
                <a:off x="1937969" y="2543678"/>
                <a:ext cx="2246333" cy="461592"/>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spc="500" noProof="1" smtClean="0">
                    <a:latin typeface="黑体" panose="02010609060101010101" pitchFamily="49" charset="-122"/>
                    <a:ea typeface="黑体" panose="02010609060101010101" pitchFamily="49" charset="-122"/>
                  </a:rPr>
                  <a:t>主旨归纳</a:t>
                </a:r>
                <a:endParaRPr lang="zh-CN" altLang="en-US" sz="2400" b="1" spc="500" noProof="1">
                  <a:latin typeface="黑体" panose="02010609060101010101" pitchFamily="49" charset="-122"/>
                  <a:ea typeface="黑体" panose="02010609060101010101" pitchFamily="49" charset="-122"/>
                </a:endParaRPr>
              </a:p>
            </p:txBody>
          </p:sp>
          <p:cxnSp>
            <p:nvCxnSpPr>
              <p:cNvPr id="20" name="直接连接符 19"/>
              <p:cNvCxnSpPr/>
              <p:nvPr/>
            </p:nvCxnSpPr>
            <p:spPr>
              <a:xfrm>
                <a:off x="3831874" y="2511933"/>
                <a:ext cx="306391" cy="33491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849337" y="2829382"/>
                <a:ext cx="269878" cy="36189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3563" name="图片 15"/>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18662" y="357049"/>
              <a:ext cx="1090423" cy="98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595250" y="2005616"/>
            <a:ext cx="4532897" cy="3477875"/>
          </a:xfrm>
          <a:prstGeom prst="rect">
            <a:avLst/>
          </a:prstGeom>
          <a:noFill/>
        </p:spPr>
        <p:txBody>
          <a:bodyPr>
            <a:spAutoFit/>
          </a:bodyPr>
          <a:lstStyle/>
          <a:p>
            <a:pPr fontAlgn="auto"/>
            <a:r>
              <a:rPr lang="zh-CN" altLang="en-US" sz="2800" noProof="1">
                <a:solidFill>
                  <a:srgbClr val="FF0000"/>
                </a:solidFill>
                <a:effectLst>
                  <a:reflection blurRad="6350" stA="53000" endA="300" endPos="35500" dir="5400000" sy="-90000" algn="bl" rotWithShape="0"/>
                </a:effectLst>
                <a:latin typeface="黑体" panose="02010609060101010101" pitchFamily="49" charset="-122"/>
                <a:ea typeface="黑体" panose="02010609060101010101" pitchFamily="49" charset="-122"/>
                <a:sym typeface="+mn-ea"/>
              </a:rPr>
              <a:t>    柏林墙 </a:t>
            </a:r>
            <a:r>
              <a:rPr lang="zh-CN" altLang="en-US" sz="2400" b="1" noProof="1">
                <a:solidFill>
                  <a:srgbClr val="1801FD"/>
                </a:solidFill>
                <a:latin typeface="楷体" panose="02010609060101010101" pitchFamily="49" charset="-122"/>
                <a:ea typeface="楷体" panose="02010609060101010101" pitchFamily="49" charset="-122"/>
                <a:sym typeface="+mn-ea"/>
              </a:rPr>
              <a:t>正式名称为反法西斯防卫墙，是德意志民主共和国（简称“民主德国”或“东德”）在己方领土上建立环绕西柏林边境的边防系统，目的是阻止民主德国（含首都东柏林）和德意志联邦共和国（简称“联邦德国”或“西德”）所属的西柏林之间人员的自由往</a:t>
            </a:r>
            <a:r>
              <a:rPr lang="zh-CN" altLang="en-US" sz="2400" b="1" noProof="1">
                <a:solidFill>
                  <a:srgbClr val="1801FD"/>
                </a:solidFill>
                <a:latin typeface="楷体" panose="02010609060101010101" pitchFamily="49" charset="-122"/>
                <a:ea typeface="楷体" panose="02010609060101010101" pitchFamily="49" charset="-122"/>
                <a:sym typeface="+mn-ea"/>
              </a:rPr>
              <a:t>来</a:t>
            </a:r>
            <a:r>
              <a:rPr lang="zh-CN" altLang="en-US" sz="2400" b="1" noProof="1" smtClean="0">
                <a:solidFill>
                  <a:srgbClr val="1801FD"/>
                </a:solidFill>
                <a:latin typeface="楷体" panose="02010609060101010101" pitchFamily="49" charset="-122"/>
                <a:ea typeface="楷体" panose="02010609060101010101" pitchFamily="49" charset="-122"/>
                <a:sym typeface="+mn-ea"/>
              </a:rPr>
              <a:t>。 </a:t>
            </a:r>
            <a:endParaRPr lang="zh-CN" altLang="en-US" sz="2400" b="1" noProof="1">
              <a:solidFill>
                <a:srgbClr val="1801FD"/>
              </a:solidFill>
              <a:latin typeface="楷体" panose="02010609060101010101" pitchFamily="49" charset="-122"/>
              <a:ea typeface="楷体" panose="02010609060101010101" pitchFamily="49" charset="-122"/>
              <a:sym typeface="+mn-ea"/>
            </a:endParaRPr>
          </a:p>
        </p:txBody>
      </p:sp>
      <p:sp>
        <p:nvSpPr>
          <p:cNvPr id="14" name="圆角矩形 13"/>
          <p:cNvSpPr/>
          <p:nvPr/>
        </p:nvSpPr>
        <p:spPr>
          <a:xfrm>
            <a:off x="465535" y="1611314"/>
            <a:ext cx="8229600" cy="4560887"/>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24579" name="组合 10"/>
          <p:cNvGrpSpPr/>
          <p:nvPr/>
        </p:nvGrpSpPr>
        <p:grpSpPr bwMode="auto">
          <a:xfrm>
            <a:off x="54769" y="168275"/>
            <a:ext cx="2400300" cy="1193800"/>
            <a:chOff x="72736" y="167675"/>
            <a:chExt cx="3200332" cy="1193655"/>
          </a:xfrm>
        </p:grpSpPr>
        <p:grpSp>
          <p:nvGrpSpPr>
            <p:cNvPr id="24580" name="组合 15"/>
            <p:cNvGrpSpPr/>
            <p:nvPr/>
          </p:nvGrpSpPr>
          <p:grpSpPr bwMode="auto">
            <a:xfrm>
              <a:off x="1026803" y="567676"/>
              <a:ext cx="2246265" cy="679367"/>
              <a:chOff x="1938037" y="2511456"/>
              <a:chExt cx="2246265" cy="679367"/>
            </a:xfrm>
          </p:grpSpPr>
          <p:cxnSp>
            <p:nvCxnSpPr>
              <p:cNvPr id="16" name="直接连接符 15"/>
              <p:cNvCxnSpPr/>
              <p:nvPr/>
            </p:nvCxnSpPr>
            <p:spPr>
              <a:xfrm>
                <a:off x="1965024" y="2511456"/>
                <a:ext cx="187479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74549" y="3190823"/>
                <a:ext cx="1876385"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1938037" y="2543202"/>
                <a:ext cx="2246265" cy="461609"/>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2400" b="1" spc="500" noProof="1" smtClean="0">
                    <a:latin typeface="黑体" panose="02010609060101010101" pitchFamily="49" charset="-122"/>
                    <a:ea typeface="黑体" panose="02010609060101010101" pitchFamily="49" charset="-122"/>
                  </a:rPr>
                  <a:t>课后拓</a:t>
                </a:r>
                <a:r>
                  <a:rPr lang="zh-CN" altLang="en-US" sz="2400" b="1" spc="500" noProof="1">
                    <a:latin typeface="黑体" panose="02010609060101010101" pitchFamily="49" charset="-122"/>
                    <a:ea typeface="黑体" panose="02010609060101010101" pitchFamily="49" charset="-122"/>
                  </a:rPr>
                  <a:t>展</a:t>
                </a:r>
                <a:endParaRPr lang="zh-CN" altLang="en-US" sz="2400" b="1" spc="500" noProof="1">
                  <a:latin typeface="黑体" panose="02010609060101010101" pitchFamily="49" charset="-122"/>
                  <a:ea typeface="黑体" panose="02010609060101010101" pitchFamily="49" charset="-122"/>
                </a:endParaRPr>
              </a:p>
            </p:txBody>
          </p:sp>
          <p:cxnSp>
            <p:nvCxnSpPr>
              <p:cNvPr id="26" name="直接连接符 25"/>
              <p:cNvCxnSpPr/>
              <p:nvPr/>
            </p:nvCxnSpPr>
            <p:spPr>
              <a:xfrm>
                <a:off x="3831885" y="2511456"/>
                <a:ext cx="306381" cy="33492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849347" y="2828917"/>
                <a:ext cx="269869" cy="361906"/>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24586" name="图片 14"/>
            <p:cNvPicPr>
              <a:picLocks noChangeAspect="1" noChangeArrowheads="1"/>
            </p:cNvPicPr>
            <p:nvPr/>
          </p:nvPicPr>
          <p:blipFill>
            <a:blip r:embed="rId1" cstate="email"/>
            <a:srcRect/>
            <a:stretch>
              <a:fillRect/>
            </a:stretch>
          </p:blipFill>
          <p:spPr bwMode="auto">
            <a:xfrm>
              <a:off x="72736" y="167675"/>
              <a:ext cx="1009037" cy="119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 name="图片 27"/>
          <p:cNvPicPr>
            <a:picLocks noChangeAspect="1"/>
          </p:cNvPicPr>
          <p:nvPr/>
        </p:nvPicPr>
        <p:blipFill>
          <a:blip r:embed="rId2" cstate="email"/>
          <a:stretch>
            <a:fillRect/>
          </a:stretch>
        </p:blipFill>
        <p:spPr>
          <a:xfrm>
            <a:off x="5174370" y="2033517"/>
            <a:ext cx="3352069" cy="3702175"/>
          </a:xfrm>
          <a:prstGeom prst="round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dissolve">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7" descr="14 在柏林改好了了了了的的.tif"/>
          <p:cNvPicPr>
            <a:picLocks noChangeAspect="1" noChangeArrowheads="1"/>
          </p:cNvPicPr>
          <p:nvPr/>
        </p:nvPicPr>
        <p:blipFill>
          <a:blip r:embed="rId1" cstate="email"/>
          <a:srcRect/>
          <a:stretch>
            <a:fillRect/>
          </a:stretch>
        </p:blipFill>
        <p:spPr bwMode="auto">
          <a:xfrm>
            <a:off x="0" y="0"/>
            <a:ext cx="9151144"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圆角矩形 6"/>
          <p:cNvSpPr/>
          <p:nvPr/>
        </p:nvSpPr>
        <p:spPr>
          <a:xfrm>
            <a:off x="2165748" y="3914776"/>
            <a:ext cx="4306490" cy="2360613"/>
          </a:xfrm>
          <a:prstGeom prst="round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5" name="文本框 4"/>
          <p:cNvSpPr txBox="1">
            <a:spLocks noChangeArrowheads="1"/>
          </p:cNvSpPr>
          <p:nvPr/>
        </p:nvSpPr>
        <p:spPr bwMode="auto">
          <a:xfrm>
            <a:off x="2461846" y="4430714"/>
            <a:ext cx="3771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6000" b="1">
                <a:solidFill>
                  <a:srgbClr val="C55A11"/>
                </a:solidFill>
                <a:latin typeface="黑体" panose="02010609060101010101" pitchFamily="49" charset="-122"/>
                <a:ea typeface="黑体" panose="02010609060101010101" pitchFamily="49" charset="-122"/>
              </a:rPr>
              <a:t>感谢观看！</a:t>
            </a:r>
            <a:endParaRPr lang="zh-CN" altLang="en-US" sz="6000" b="1">
              <a:solidFill>
                <a:srgbClr val="C55A1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3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11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355145" y="689318"/>
            <a:ext cx="2223577" cy="1447047"/>
          </a:xfrm>
          <a:prstGeom prst="rect">
            <a:avLst/>
          </a:prstGeom>
          <a:noFill/>
        </p:spPr>
        <p:txBody>
          <a:bodyPr wrap="none">
            <a:prstTxWarp prst="textDeflate">
              <a:avLst/>
            </a:prstTxWarp>
            <a:spAutoFit/>
            <a:scene3d>
              <a:camera prst="perspectiveBelow"/>
              <a:lightRig rig="threePt" dir="t"/>
            </a:scene3d>
          </a:bodyPr>
          <a:lstStyle/>
          <a:p>
            <a:pPr fontAlgn="auto"/>
            <a:r>
              <a:rPr lang="zh-CN" altLang="en-US" sz="7000" b="1" noProof="1">
                <a:ln>
                  <a:solidFill>
                    <a:schemeClr val="accent2">
                      <a:lumMod val="75000"/>
                    </a:schemeClr>
                  </a:solidFill>
                </a:ln>
                <a:solidFill>
                  <a:schemeClr val="accent2">
                    <a:lumMod val="75000"/>
                  </a:schemeClr>
                </a:solidFill>
                <a:effectLst>
                  <a:reflection blurRad="6350" stA="55000" endA="300" endPos="45500" dir="5400000" sy="-100000" algn="bl" rotWithShape="0"/>
                </a:effectLst>
                <a:latin typeface="楷体" panose="02010609060101010101" pitchFamily="49" charset="-122"/>
                <a:ea typeface="楷体" panose="02010609060101010101" pitchFamily="49" charset="-122"/>
              </a:rPr>
              <a:t>译文</a:t>
            </a:r>
            <a:endParaRPr lang="zh-CN" altLang="en-US" sz="7000" b="1" noProof="1">
              <a:ln>
                <a:solidFill>
                  <a:schemeClr val="accent2">
                    <a:lumMod val="75000"/>
                  </a:schemeClr>
                </a:solidFill>
              </a:ln>
              <a:solidFill>
                <a:schemeClr val="accent2">
                  <a:lumMod val="75000"/>
                </a:schemeClr>
              </a:solidFill>
              <a:effectLst>
                <a:reflection blurRad="6350" stA="55000" endA="300" endPos="45500" dir="5400000" sy="-100000" algn="bl" rotWithShape="0"/>
              </a:effectLst>
              <a:latin typeface="楷体" panose="02010609060101010101" pitchFamily="49" charset="-122"/>
              <a:ea typeface="楷体" panose="02010609060101010101" pitchFamily="49" charset="-122"/>
            </a:endParaRPr>
          </a:p>
        </p:txBody>
      </p:sp>
      <p:sp>
        <p:nvSpPr>
          <p:cNvPr id="3" name="文本框 4"/>
          <p:cNvSpPr txBox="1">
            <a:spLocks noChangeArrowheads="1"/>
          </p:cNvSpPr>
          <p:nvPr/>
        </p:nvSpPr>
        <p:spPr bwMode="auto">
          <a:xfrm>
            <a:off x="411957" y="2597151"/>
            <a:ext cx="821888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dirty="0">
                <a:solidFill>
                  <a:srgbClr val="0000FF"/>
                </a:solidFill>
                <a:latin typeface="楷体" panose="02010609060101010101" pitchFamily="49" charset="-122"/>
                <a:ea typeface="楷体" panose="02010609060101010101" pitchFamily="49" charset="-122"/>
              </a:rPr>
              <a:t>    长安沦陷，国家破碎，只有山河依旧；春天来了，人烟稀少的长安城里草木茂密。感伤国事，不禁涕泪四溅，鸟鸣惊心，徒增离愁别恨。连绵的战火已经延续了半年多，家书难得，一封抵得上万两黄金。愁绪缠绕，搔头思考，白发越搔越短，简直要不能插簪了。</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601394" y="1879847"/>
            <a:ext cx="7902527" cy="2246769"/>
          </a:xfrm>
          <a:prstGeom prst="rect">
            <a:avLst/>
          </a:prstGeom>
          <a:noFill/>
        </p:spPr>
        <p:txBody>
          <a:bodyPr>
            <a:spAutoFit/>
          </a:bodyPr>
          <a:lstStyle/>
          <a:p>
            <a:pPr algn="just" fontAlgn="auto"/>
            <a:r>
              <a:rPr lang="zh-CN" altLang="en-US" sz="2800" noProof="1">
                <a:solidFill>
                  <a:srgbClr val="FF0000"/>
                </a:solidFill>
                <a:effectLst>
                  <a:reflection blurRad="6350" stA="53000" endA="300" endPos="35500" dir="5400000" sy="-90000" algn="bl" rotWithShape="0"/>
                </a:effectLst>
                <a:latin typeface="黑体" panose="02010609060101010101" pitchFamily="49" charset="-122"/>
                <a:ea typeface="黑体" panose="02010609060101010101" pitchFamily="49" charset="-122"/>
                <a:sym typeface="+mn-ea"/>
              </a:rPr>
              <a:t>    柏林</a:t>
            </a:r>
            <a:r>
              <a:rPr lang="zh-CN" altLang="en-US" sz="2800" b="1" noProof="1">
                <a:solidFill>
                  <a:srgbClr val="0000FF"/>
                </a:solidFill>
                <a:latin typeface="楷体" panose="02010609060101010101" pitchFamily="49" charset="-122"/>
                <a:ea typeface="楷体" panose="02010609060101010101" pitchFamily="49" charset="-122"/>
              </a:rPr>
              <a:t>是德国的首都。作为两次世界大战的主要发动者，德国付出了惨痛的代价。战争给那里的人们带来了不可弥补的伤痛。今天，就让我们跟随作者，登上驶出柏林的列车，去感受人们内心的悲伤与渴望。</a:t>
            </a:r>
            <a:endParaRPr lang="zh-CN" altLang="en-US" sz="2800" b="1" noProof="1">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687371" y="1852152"/>
            <a:ext cx="7637186" cy="3108543"/>
          </a:xfrm>
          <a:prstGeom prst="rect">
            <a:avLst/>
          </a:prstGeom>
          <a:noFill/>
        </p:spPr>
        <p:txBody>
          <a:bodyPr>
            <a:spAutoFit/>
          </a:bodyPr>
          <a:lstStyle/>
          <a:p>
            <a:pPr algn="just" fontAlgn="auto" latinLnBrk="1"/>
            <a:r>
              <a:rPr lang="zh-CN" altLang="en-US" sz="2800" noProof="1">
                <a:solidFill>
                  <a:srgbClr val="FF0000"/>
                </a:solidFill>
                <a:effectLst>
                  <a:reflection blurRad="6350" stA="53000" endA="300" endPos="35500" dir="5400000" sy="-90000" algn="bl" rotWithShape="0"/>
                </a:effectLst>
                <a:latin typeface="黑体" panose="02010609060101010101" pitchFamily="49" charset="-122"/>
                <a:ea typeface="黑体" panose="02010609060101010101" pitchFamily="49" charset="-122"/>
                <a:sym typeface="+mn-ea"/>
              </a:rPr>
              <a:t>    第二次世界大战 </a:t>
            </a:r>
            <a:r>
              <a:rPr lang="en-US" altLang="zh-CN" sz="2400" b="1" noProof="1">
                <a:solidFill>
                  <a:srgbClr val="1801FD"/>
                </a:solidFill>
                <a:latin typeface="楷体" panose="02010609060101010101" pitchFamily="49" charset="-122"/>
                <a:ea typeface="楷体" panose="02010609060101010101" pitchFamily="49" charset="-122"/>
                <a:sym typeface="+mn-ea"/>
              </a:rPr>
              <a:t>1939-1945</a:t>
            </a:r>
            <a:r>
              <a:rPr lang="zh-CN" altLang="en-US" sz="2400" b="1" noProof="1">
                <a:solidFill>
                  <a:srgbClr val="1801FD"/>
                </a:solidFill>
                <a:latin typeface="楷体" panose="02010609060101010101" pitchFamily="49" charset="-122"/>
                <a:ea typeface="楷体" panose="02010609060101010101" pitchFamily="49" charset="-122"/>
                <a:sym typeface="+mn-ea"/>
              </a:rPr>
              <a:t>年以侵略者德、日、意法西斯轴心国为一方，以反法西斯同盟国和全世界反法西斯力量为另一方进行的第二次全球规模的战争，结果以美、英、苏、中等反法西斯国家和世界人民战胜法西斯侵略者赢得和平与进步而告终。</a:t>
            </a:r>
            <a:r>
              <a:rPr lang="en-US" altLang="zh-CN" sz="2400" b="1" noProof="1">
                <a:solidFill>
                  <a:srgbClr val="1801FD"/>
                </a:solidFill>
                <a:latin typeface="楷体" panose="02010609060101010101" pitchFamily="49" charset="-122"/>
                <a:ea typeface="楷体" panose="02010609060101010101" pitchFamily="49" charset="-122"/>
                <a:sym typeface="+mn-ea"/>
              </a:rPr>
              <a:t>(</a:t>
            </a:r>
            <a:r>
              <a:rPr lang="zh-CN" altLang="en-US" sz="2400" b="1" noProof="1">
                <a:solidFill>
                  <a:srgbClr val="1801FD"/>
                </a:solidFill>
                <a:latin typeface="楷体" panose="02010609060101010101" pitchFamily="49" charset="-122"/>
                <a:ea typeface="楷体" panose="02010609060101010101" pitchFamily="49" charset="-122"/>
                <a:sym typeface="+mn-ea"/>
              </a:rPr>
              <a:t>中国学术界认为，第二次世界大战的起止时间为</a:t>
            </a:r>
            <a:r>
              <a:rPr lang="en-US" altLang="zh-CN" sz="2400" b="1" noProof="1">
                <a:solidFill>
                  <a:srgbClr val="1801FD"/>
                </a:solidFill>
                <a:latin typeface="楷体" panose="02010609060101010101" pitchFamily="49" charset="-122"/>
                <a:ea typeface="楷体" panose="02010609060101010101" pitchFamily="49" charset="-122"/>
                <a:sym typeface="+mn-ea"/>
              </a:rPr>
              <a:t>1931</a:t>
            </a:r>
            <a:r>
              <a:rPr lang="zh-CN" altLang="en-US" sz="2400" b="1" noProof="1">
                <a:solidFill>
                  <a:srgbClr val="1801FD"/>
                </a:solidFill>
                <a:latin typeface="楷体" panose="02010609060101010101" pitchFamily="49" charset="-122"/>
                <a:ea typeface="楷体" panose="02010609060101010101" pitchFamily="49" charset="-122"/>
                <a:sym typeface="+mn-ea"/>
              </a:rPr>
              <a:t>年</a:t>
            </a:r>
            <a:r>
              <a:rPr lang="en-US" altLang="zh-CN" sz="2400" b="1" noProof="1">
                <a:solidFill>
                  <a:srgbClr val="1801FD"/>
                </a:solidFill>
                <a:latin typeface="楷体" panose="02010609060101010101" pitchFamily="49" charset="-122"/>
                <a:ea typeface="楷体" panose="02010609060101010101" pitchFamily="49" charset="-122"/>
                <a:sym typeface="+mn-ea"/>
              </a:rPr>
              <a:t>9</a:t>
            </a:r>
            <a:r>
              <a:rPr lang="zh-CN" altLang="en-US" sz="2400" b="1" noProof="1">
                <a:solidFill>
                  <a:srgbClr val="1801FD"/>
                </a:solidFill>
                <a:latin typeface="楷体" panose="02010609060101010101" pitchFamily="49" charset="-122"/>
                <a:ea typeface="楷体" panose="02010609060101010101" pitchFamily="49" charset="-122"/>
                <a:sym typeface="+mn-ea"/>
              </a:rPr>
              <a:t>月至</a:t>
            </a:r>
            <a:r>
              <a:rPr lang="en-US" altLang="zh-CN" sz="2400" b="1" noProof="1">
                <a:solidFill>
                  <a:srgbClr val="1801FD"/>
                </a:solidFill>
                <a:latin typeface="楷体" panose="02010609060101010101" pitchFamily="49" charset="-122"/>
                <a:ea typeface="楷体" panose="02010609060101010101" pitchFamily="49" charset="-122"/>
                <a:sym typeface="+mn-ea"/>
              </a:rPr>
              <a:t>1945</a:t>
            </a:r>
            <a:r>
              <a:rPr lang="zh-CN" altLang="en-US" sz="2400" b="1" noProof="1">
                <a:solidFill>
                  <a:srgbClr val="1801FD"/>
                </a:solidFill>
                <a:latin typeface="楷体" panose="02010609060101010101" pitchFamily="49" charset="-122"/>
                <a:ea typeface="楷体" panose="02010609060101010101" pitchFamily="49" charset="-122"/>
                <a:sym typeface="+mn-ea"/>
              </a:rPr>
              <a:t>年</a:t>
            </a:r>
            <a:r>
              <a:rPr lang="en-US" altLang="zh-CN" sz="2400" b="1" noProof="1">
                <a:solidFill>
                  <a:srgbClr val="1801FD"/>
                </a:solidFill>
                <a:latin typeface="楷体" panose="02010609060101010101" pitchFamily="49" charset="-122"/>
                <a:ea typeface="楷体" panose="02010609060101010101" pitchFamily="49" charset="-122"/>
                <a:sym typeface="+mn-ea"/>
              </a:rPr>
              <a:t>9</a:t>
            </a:r>
            <a:r>
              <a:rPr lang="zh-CN" altLang="en-US" sz="2400" b="1" noProof="1">
                <a:solidFill>
                  <a:srgbClr val="1801FD"/>
                </a:solidFill>
                <a:latin typeface="楷体" panose="02010609060101010101" pitchFamily="49" charset="-122"/>
                <a:ea typeface="楷体" panose="02010609060101010101" pitchFamily="49" charset="-122"/>
                <a:sym typeface="+mn-ea"/>
              </a:rPr>
              <a:t>月，而以</a:t>
            </a:r>
            <a:r>
              <a:rPr lang="en-US" altLang="zh-CN" sz="2400" b="1" noProof="1">
                <a:solidFill>
                  <a:srgbClr val="1801FD"/>
                </a:solidFill>
                <a:latin typeface="楷体" panose="02010609060101010101" pitchFamily="49" charset="-122"/>
                <a:ea typeface="楷体" panose="02010609060101010101" pitchFamily="49" charset="-122"/>
                <a:sym typeface="+mn-ea"/>
              </a:rPr>
              <a:t>1931</a:t>
            </a:r>
            <a:r>
              <a:rPr lang="zh-CN" altLang="en-US" sz="2400" b="1" noProof="1">
                <a:solidFill>
                  <a:srgbClr val="1801FD"/>
                </a:solidFill>
                <a:latin typeface="楷体" panose="02010609060101010101" pitchFamily="49" charset="-122"/>
                <a:ea typeface="楷体" panose="02010609060101010101" pitchFamily="49" charset="-122"/>
                <a:sym typeface="+mn-ea"/>
              </a:rPr>
              <a:t>年</a:t>
            </a:r>
            <a:r>
              <a:rPr lang="en-US" altLang="zh-CN" sz="2400" b="1" noProof="1">
                <a:solidFill>
                  <a:srgbClr val="1801FD"/>
                </a:solidFill>
                <a:latin typeface="楷体" panose="02010609060101010101" pitchFamily="49" charset="-122"/>
                <a:ea typeface="楷体" panose="02010609060101010101" pitchFamily="49" charset="-122"/>
                <a:sym typeface="+mn-ea"/>
              </a:rPr>
              <a:t>9</a:t>
            </a:r>
            <a:r>
              <a:rPr lang="zh-CN" altLang="en-US" sz="2400" b="1" noProof="1">
                <a:solidFill>
                  <a:srgbClr val="1801FD"/>
                </a:solidFill>
                <a:latin typeface="楷体" panose="02010609060101010101" pitchFamily="49" charset="-122"/>
                <a:ea typeface="楷体" panose="02010609060101010101" pitchFamily="49" charset="-122"/>
                <a:sym typeface="+mn-ea"/>
              </a:rPr>
              <a:t>月</a:t>
            </a:r>
            <a:r>
              <a:rPr lang="en-US" altLang="zh-CN" sz="2400" b="1" noProof="1">
                <a:solidFill>
                  <a:srgbClr val="1801FD"/>
                </a:solidFill>
                <a:latin typeface="楷体" panose="02010609060101010101" pitchFamily="49" charset="-122"/>
                <a:ea typeface="楷体" panose="02010609060101010101" pitchFamily="49" charset="-122"/>
                <a:sym typeface="+mn-ea"/>
              </a:rPr>
              <a:t>18</a:t>
            </a:r>
            <a:r>
              <a:rPr lang="zh-CN" altLang="en-US" sz="2400" b="1" noProof="1">
                <a:solidFill>
                  <a:srgbClr val="1801FD"/>
                </a:solidFill>
                <a:latin typeface="楷体" panose="02010609060101010101" pitchFamily="49" charset="-122"/>
                <a:ea typeface="楷体" panose="02010609060101010101" pitchFamily="49" charset="-122"/>
                <a:sym typeface="+mn-ea"/>
              </a:rPr>
              <a:t>日“九一八”事变至</a:t>
            </a:r>
            <a:r>
              <a:rPr lang="en-US" altLang="zh-CN" sz="2400" b="1" noProof="1">
                <a:solidFill>
                  <a:srgbClr val="1801FD"/>
                </a:solidFill>
                <a:latin typeface="楷体" panose="02010609060101010101" pitchFamily="49" charset="-122"/>
                <a:ea typeface="楷体" panose="02010609060101010101" pitchFamily="49" charset="-122"/>
                <a:sym typeface="+mn-ea"/>
              </a:rPr>
              <a:t>1939</a:t>
            </a:r>
            <a:r>
              <a:rPr lang="zh-CN" altLang="en-US" sz="2400" b="1" noProof="1">
                <a:solidFill>
                  <a:srgbClr val="1801FD"/>
                </a:solidFill>
                <a:latin typeface="楷体" panose="02010609060101010101" pitchFamily="49" charset="-122"/>
                <a:ea typeface="楷体" panose="02010609060101010101" pitchFamily="49" charset="-122"/>
                <a:sym typeface="+mn-ea"/>
              </a:rPr>
              <a:t>年</a:t>
            </a:r>
            <a:r>
              <a:rPr lang="en-US" altLang="zh-CN" sz="2400" b="1" noProof="1">
                <a:solidFill>
                  <a:srgbClr val="1801FD"/>
                </a:solidFill>
                <a:latin typeface="楷体" panose="02010609060101010101" pitchFamily="49" charset="-122"/>
                <a:ea typeface="楷体" panose="02010609060101010101" pitchFamily="49" charset="-122"/>
                <a:sym typeface="+mn-ea"/>
              </a:rPr>
              <a:t>9</a:t>
            </a:r>
            <a:r>
              <a:rPr lang="zh-CN" altLang="en-US" sz="2400" b="1" noProof="1">
                <a:solidFill>
                  <a:srgbClr val="1801FD"/>
                </a:solidFill>
                <a:latin typeface="楷体" panose="02010609060101010101" pitchFamily="49" charset="-122"/>
                <a:ea typeface="楷体" panose="02010609060101010101" pitchFamily="49" charset="-122"/>
                <a:sym typeface="+mn-ea"/>
              </a:rPr>
              <a:t>月</a:t>
            </a:r>
            <a:r>
              <a:rPr lang="en-US" altLang="zh-CN" sz="2400" b="1" noProof="1">
                <a:solidFill>
                  <a:srgbClr val="1801FD"/>
                </a:solidFill>
                <a:latin typeface="楷体" panose="02010609060101010101" pitchFamily="49" charset="-122"/>
                <a:ea typeface="楷体" panose="02010609060101010101" pitchFamily="49" charset="-122"/>
                <a:sym typeface="+mn-ea"/>
              </a:rPr>
              <a:t>1</a:t>
            </a:r>
            <a:r>
              <a:rPr lang="zh-CN" altLang="en-US" sz="2400" b="1" noProof="1">
                <a:solidFill>
                  <a:srgbClr val="1801FD"/>
                </a:solidFill>
                <a:latin typeface="楷体" panose="02010609060101010101" pitchFamily="49" charset="-122"/>
                <a:ea typeface="楷体" panose="02010609060101010101" pitchFamily="49" charset="-122"/>
                <a:sym typeface="+mn-ea"/>
              </a:rPr>
              <a:t>日德国闪击波兰为“大战的序幕与爆发”阶段。</a:t>
            </a:r>
            <a:r>
              <a:rPr lang="en-US" altLang="zh-CN" sz="2400" b="1" noProof="1">
                <a:solidFill>
                  <a:srgbClr val="1801FD"/>
                </a:solidFill>
                <a:latin typeface="楷体" panose="02010609060101010101" pitchFamily="49" charset="-122"/>
                <a:ea typeface="楷体" panose="02010609060101010101" pitchFamily="49" charset="-122"/>
                <a:sym typeface="+mn-ea"/>
              </a:rPr>
              <a:t>)</a:t>
            </a:r>
            <a:endParaRPr lang="en-US" altLang="zh-CN" sz="2000" b="1" noProof="1">
              <a:solidFill>
                <a:srgbClr val="1801FD"/>
              </a:solidFill>
              <a:latin typeface="楷体" panose="02010609060101010101" pitchFamily="49" charset="-122"/>
              <a:ea typeface="楷体" panose="02010609060101010101" pitchFamily="49" charset="-122"/>
              <a:sym typeface="+mn-ea"/>
            </a:endParaRPr>
          </a:p>
        </p:txBody>
      </p:sp>
      <p:sp>
        <p:nvSpPr>
          <p:cNvPr id="14" name="圆角矩形 13"/>
          <p:cNvSpPr/>
          <p:nvPr/>
        </p:nvSpPr>
        <p:spPr>
          <a:xfrm>
            <a:off x="465535" y="1611314"/>
            <a:ext cx="8229600" cy="4560887"/>
          </a:xfrm>
          <a:prstGeom prst="roundRect">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7171" name="组合 25"/>
          <p:cNvGrpSpPr/>
          <p:nvPr/>
        </p:nvGrpSpPr>
        <p:grpSpPr bwMode="auto">
          <a:xfrm>
            <a:off x="0" y="174625"/>
            <a:ext cx="2515791" cy="1169988"/>
            <a:chOff x="3290996" y="-584519"/>
            <a:chExt cx="3354572" cy="1169038"/>
          </a:xfrm>
        </p:grpSpPr>
        <p:grpSp>
          <p:nvGrpSpPr>
            <p:cNvPr id="7172" name="组合 109"/>
            <p:cNvGrpSpPr/>
            <p:nvPr/>
          </p:nvGrpSpPr>
          <p:grpSpPr bwMode="auto">
            <a:xfrm>
              <a:off x="4399420" y="-261718"/>
              <a:ext cx="2246148" cy="679203"/>
              <a:chOff x="2197150" y="2511380"/>
              <a:chExt cx="2245758" cy="679269"/>
            </a:xfrm>
          </p:grpSpPr>
          <p:cxnSp>
            <p:nvCxnSpPr>
              <p:cNvPr id="20" name="直接连接符 19"/>
              <p:cNvCxnSpPr/>
              <p:nvPr/>
            </p:nvCxnSpPr>
            <p:spPr>
              <a:xfrm>
                <a:off x="2196862" y="2512166"/>
                <a:ext cx="164286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196862" y="3191131"/>
                <a:ext cx="165397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TextBox 3"/>
              <p:cNvSpPr txBox="1">
                <a:spLocks noChangeArrowheads="1"/>
              </p:cNvSpPr>
              <p:nvPr/>
            </p:nvSpPr>
            <p:spPr bwMode="auto">
              <a:xfrm>
                <a:off x="2196862" y="2537548"/>
                <a:ext cx="2246046" cy="583782"/>
              </a:xfrm>
              <a:prstGeom prst="rect">
                <a:avLst/>
              </a:prstGeom>
              <a:noFill/>
              <a:ln w="9525">
                <a:solidFill>
                  <a:schemeClr val="bg1"/>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defRPr/>
                </a:pPr>
                <a:r>
                  <a:rPr lang="zh-CN" altLang="en-US" sz="3200" b="1" spc="500" noProof="1" smtClean="0">
                    <a:solidFill>
                      <a:prstClr val="black"/>
                    </a:solidFill>
                    <a:latin typeface="黑体" panose="02010609060101010101" pitchFamily="49" charset="-122"/>
                    <a:ea typeface="黑体" panose="02010609060101010101" pitchFamily="49" charset="-122"/>
                  </a:rPr>
                  <a:t>资料袋</a:t>
                </a:r>
                <a:endParaRPr lang="zh-CN" altLang="en-US" sz="3200" b="1" spc="500" noProof="1">
                  <a:solidFill>
                    <a:prstClr val="black"/>
                  </a:solidFill>
                  <a:latin typeface="黑体" panose="02010609060101010101" pitchFamily="49" charset="-122"/>
                  <a:ea typeface="黑体" panose="02010609060101010101" pitchFamily="49" charset="-122"/>
                </a:endParaRPr>
              </a:p>
            </p:txBody>
          </p:sp>
          <p:cxnSp>
            <p:nvCxnSpPr>
              <p:cNvPr id="23" name="直接连接符 22"/>
              <p:cNvCxnSpPr/>
              <p:nvPr/>
            </p:nvCxnSpPr>
            <p:spPr>
              <a:xfrm>
                <a:off x="3831793" y="2512166"/>
                <a:ext cx="306352" cy="33472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849254" y="2829439"/>
                <a:ext cx="269843" cy="36169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7178" name="图片 24" descr="I}[T}BTX]QSYGQ]4X(2)ITE"/>
            <p:cNvPicPr>
              <a:picLocks noChangeAspect="1" noChangeArrowheads="1"/>
            </p:cNvPicPr>
            <p:nvPr/>
          </p:nvPicPr>
          <p:blipFill>
            <a:blip r:embed="rId1" cstate="email"/>
            <a:srcRect/>
            <a:stretch>
              <a:fillRect/>
            </a:stretch>
          </p:blipFill>
          <p:spPr bwMode="auto">
            <a:xfrm>
              <a:off x="3290996" y="-584519"/>
              <a:ext cx="1061279" cy="116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3"/>
          <p:cNvSpPr txBox="1">
            <a:spLocks noChangeArrowheads="1"/>
          </p:cNvSpPr>
          <p:nvPr/>
        </p:nvSpPr>
        <p:spPr bwMode="auto">
          <a:xfrm>
            <a:off x="566738" y="1897063"/>
            <a:ext cx="1321594" cy="13234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Bef>
                <a:spcPts val="0"/>
              </a:spcBef>
              <a:spcAft>
                <a:spcPts val="0"/>
              </a:spcAft>
              <a:defRPr/>
            </a:pPr>
            <a:r>
              <a:rPr lang="zh-CN" altLang="en-US" sz="8000" b="1" smtClean="0">
                <a:solidFill>
                  <a:srgbClr val="FF0000"/>
                </a:solidFill>
                <a:latin typeface="楷体" panose="02010609060101010101" pitchFamily="49" charset="-122"/>
                <a:ea typeface="楷体" panose="02010609060101010101" pitchFamily="49" charset="-122"/>
              </a:rPr>
              <a:t>柏</a:t>
            </a:r>
            <a:endParaRPr lang="zh-CN" altLang="en-US" sz="8000" b="1" dirty="0">
              <a:solidFill>
                <a:srgbClr val="FF0000"/>
              </a:solidFill>
              <a:latin typeface="楷体" panose="02010609060101010101" pitchFamily="49" charset="-122"/>
              <a:ea typeface="楷体" panose="02010609060101010101" pitchFamily="49" charset="-122"/>
            </a:endParaRPr>
          </a:p>
        </p:txBody>
      </p:sp>
      <p:sp>
        <p:nvSpPr>
          <p:cNvPr id="19" name="文本框 18"/>
          <p:cNvSpPr txBox="1">
            <a:spLocks noChangeArrowheads="1"/>
          </p:cNvSpPr>
          <p:nvPr/>
        </p:nvSpPr>
        <p:spPr bwMode="auto">
          <a:xfrm>
            <a:off x="3186113" y="1074739"/>
            <a:ext cx="2836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solidFill>
                  <a:srgbClr val="000000"/>
                </a:solidFill>
                <a:latin typeface="楷体" panose="02010609060101010101" pitchFamily="49" charset="-122"/>
                <a:ea typeface="楷体" panose="02010609060101010101" pitchFamily="49" charset="-122"/>
              </a:rPr>
              <a:t>（柏林）</a:t>
            </a:r>
            <a:endParaRPr lang="zh-CN" altLang="en-US" sz="4400" b="1">
              <a:solidFill>
                <a:srgbClr val="000000"/>
              </a:solidFill>
              <a:latin typeface="楷体" panose="02010609060101010101" pitchFamily="49" charset="-122"/>
              <a:ea typeface="楷体" panose="02010609060101010101" pitchFamily="49" charset="-122"/>
            </a:endParaRPr>
          </a:p>
        </p:txBody>
      </p:sp>
      <p:sp>
        <p:nvSpPr>
          <p:cNvPr id="5" name="文本框 4"/>
          <p:cNvSpPr txBox="1">
            <a:spLocks noChangeArrowheads="1"/>
          </p:cNvSpPr>
          <p:nvPr/>
        </p:nvSpPr>
        <p:spPr bwMode="auto">
          <a:xfrm>
            <a:off x="670322" y="4406900"/>
            <a:ext cx="77235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a:solidFill>
                  <a:srgbClr val="000000"/>
                </a:solidFill>
                <a:latin typeface="黑体" panose="02010609060101010101" pitchFamily="49" charset="-122"/>
                <a:ea typeface="黑体" panose="02010609060101010101" pitchFamily="49" charset="-122"/>
              </a:rPr>
              <a:t>例：他虽然在德国</a:t>
            </a:r>
            <a:r>
              <a:rPr lang="zh-CN" altLang="en-US" sz="3200" b="1" dirty="0">
                <a:solidFill>
                  <a:srgbClr val="FF0000"/>
                </a:solidFill>
                <a:latin typeface="黑体" panose="02010609060101010101" pitchFamily="49" charset="-122"/>
                <a:ea typeface="黑体" panose="02010609060101010101" pitchFamily="49" charset="-122"/>
              </a:rPr>
              <a:t>柏</a:t>
            </a:r>
            <a:r>
              <a:rPr lang="zh-CN" altLang="en-US" sz="3200" b="1" dirty="0">
                <a:solidFill>
                  <a:srgbClr val="000000"/>
                </a:solidFill>
                <a:latin typeface="黑体" panose="02010609060101010101" pitchFamily="49" charset="-122"/>
                <a:ea typeface="黑体" panose="02010609060101010101" pitchFamily="49" charset="-122"/>
              </a:rPr>
              <a:t>（     ）林生活了三十年，但仍然心系故乡，对故乡后山的</a:t>
            </a:r>
            <a:r>
              <a:rPr lang="zh-CN" altLang="en-US" sz="3200" b="1" dirty="0">
                <a:solidFill>
                  <a:srgbClr val="FF0000"/>
                </a:solidFill>
                <a:latin typeface="黑体" panose="02010609060101010101" pitchFamily="49" charset="-122"/>
                <a:ea typeface="黑体" panose="02010609060101010101" pitchFamily="49" charset="-122"/>
              </a:rPr>
              <a:t>柏</a:t>
            </a:r>
            <a:r>
              <a:rPr lang="zh-CN" altLang="en-US" sz="3200" b="1" dirty="0">
                <a:solidFill>
                  <a:srgbClr val="000000"/>
                </a:solidFill>
                <a:latin typeface="黑体" panose="02010609060101010101" pitchFamily="49" charset="-122"/>
                <a:ea typeface="黑体" panose="02010609060101010101" pitchFamily="49" charset="-122"/>
              </a:rPr>
              <a:t>（     ）树林念念不忘。</a:t>
            </a:r>
            <a:endParaRPr lang="zh-CN" altLang="en-US" sz="3200" b="1" dirty="0">
              <a:solidFill>
                <a:srgbClr val="000000"/>
              </a:solidFill>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4706541" y="4367213"/>
            <a:ext cx="1352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n-US" altLang="zh-CN" sz="3600" b="1">
                <a:solidFill>
                  <a:srgbClr val="FF0000"/>
                </a:solidFill>
                <a:latin typeface="宋体" panose="02010600030101010101" pitchFamily="2" charset="-122"/>
              </a:rPr>
              <a:t>bó  </a:t>
            </a:r>
            <a:endParaRPr lang="en-US" altLang="zh-CN" sz="3600" b="1">
              <a:solidFill>
                <a:srgbClr val="FF0000"/>
              </a:solidFill>
              <a:latin typeface="宋体" panose="02010600030101010101" pitchFamily="2" charset="-122"/>
            </a:endParaRPr>
          </a:p>
        </p:txBody>
      </p:sp>
      <p:sp>
        <p:nvSpPr>
          <p:cNvPr id="12" name="文本框 11"/>
          <p:cNvSpPr txBox="1">
            <a:spLocks noChangeArrowheads="1"/>
          </p:cNvSpPr>
          <p:nvPr/>
        </p:nvSpPr>
        <p:spPr bwMode="auto">
          <a:xfrm>
            <a:off x="3174206" y="3338513"/>
            <a:ext cx="19919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a:latin typeface="楷体" panose="02010609060101010101" pitchFamily="49" charset="-122"/>
                <a:ea typeface="楷体" panose="02010609060101010101" pitchFamily="49" charset="-122"/>
              </a:rPr>
              <a:t>（松柏）</a:t>
            </a:r>
            <a:endParaRPr lang="zh-CN" altLang="en-US" sz="4400" b="1">
              <a:latin typeface="楷体" panose="02010609060101010101" pitchFamily="49" charset="-122"/>
              <a:ea typeface="楷体" panose="02010609060101010101" pitchFamily="49" charset="-122"/>
            </a:endParaRPr>
          </a:p>
        </p:txBody>
      </p:sp>
      <p:sp>
        <p:nvSpPr>
          <p:cNvPr id="17" name="左大括号 16"/>
          <p:cNvSpPr/>
          <p:nvPr/>
        </p:nvSpPr>
        <p:spPr>
          <a:xfrm>
            <a:off x="1704975" y="1538289"/>
            <a:ext cx="176213" cy="2562225"/>
          </a:xfrm>
          <a:prstGeom prst="leftBrace">
            <a:avLst/>
          </a:prstGeom>
          <a:ln w="44450"/>
        </p:spPr>
        <p:style>
          <a:lnRef idx="1">
            <a:schemeClr val="accent1"/>
          </a:lnRef>
          <a:fillRef idx="0">
            <a:schemeClr val="accent1"/>
          </a:fillRef>
          <a:effectRef idx="0">
            <a:schemeClr val="accent1"/>
          </a:effectRef>
          <a:fontRef idx="minor">
            <a:schemeClr val="tx1"/>
          </a:fontRef>
        </p:style>
        <p:txBody>
          <a:bodyPr anchor="ctr"/>
          <a:lstStyle/>
          <a:p>
            <a:pPr algn="ctr" fontAlgn="auto"/>
            <a:endParaRPr lang="zh-CN" altLang="en-US" sz="1200" noProof="1">
              <a:solidFill>
                <a:prstClr val="black"/>
              </a:solidFill>
            </a:endParaRPr>
          </a:p>
        </p:txBody>
      </p:sp>
      <p:sp>
        <p:nvSpPr>
          <p:cNvPr id="20" name="Text Box 15"/>
          <p:cNvSpPr txBox="1">
            <a:spLocks noChangeArrowheads="1"/>
          </p:cNvSpPr>
          <p:nvPr/>
        </p:nvSpPr>
        <p:spPr bwMode="auto">
          <a:xfrm>
            <a:off x="1624013" y="1176338"/>
            <a:ext cx="17752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n-US" altLang="zh-CN" sz="3600" b="1">
                <a:solidFill>
                  <a:srgbClr val="000000"/>
                </a:solidFill>
                <a:latin typeface="宋体" panose="02010600030101010101" pitchFamily="2" charset="-122"/>
              </a:rPr>
              <a:t>bó</a:t>
            </a:r>
            <a:endParaRPr lang="en-US" altLang="zh-CN" sz="3600" b="1">
              <a:solidFill>
                <a:srgbClr val="000000"/>
              </a:solidFill>
              <a:latin typeface="宋体" panose="02010600030101010101" pitchFamily="2" charset="-122"/>
            </a:endParaRPr>
          </a:p>
        </p:txBody>
      </p:sp>
      <p:grpSp>
        <p:nvGrpSpPr>
          <p:cNvPr id="8200" name="组合 21"/>
          <p:cNvGrpSpPr/>
          <p:nvPr/>
        </p:nvGrpSpPr>
        <p:grpSpPr bwMode="auto">
          <a:xfrm>
            <a:off x="73819" y="41275"/>
            <a:ext cx="2449116" cy="1498600"/>
            <a:chOff x="98820" y="40860"/>
            <a:chExt cx="3264410" cy="1498483"/>
          </a:xfrm>
        </p:grpSpPr>
        <p:grpSp>
          <p:nvGrpSpPr>
            <p:cNvPr id="8201" name="组合 22"/>
            <p:cNvGrpSpPr/>
            <p:nvPr/>
          </p:nvGrpSpPr>
          <p:grpSpPr bwMode="auto">
            <a:xfrm>
              <a:off x="1117472" y="495408"/>
              <a:ext cx="2245758" cy="679269"/>
              <a:chOff x="2197150" y="2511380"/>
              <a:chExt cx="2245758" cy="679269"/>
            </a:xfrm>
          </p:grpSpPr>
          <p:cxnSp>
            <p:nvCxnSpPr>
              <p:cNvPr id="25" name="直接连接符 24"/>
              <p:cNvCxnSpPr/>
              <p:nvPr/>
            </p:nvCxnSpPr>
            <p:spPr>
              <a:xfrm>
                <a:off x="2197337" y="2510822"/>
                <a:ext cx="1642520"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197337" y="3190219"/>
                <a:ext cx="1653629"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7" name="TextBox 3"/>
              <p:cNvSpPr txBox="1">
                <a:spLocks noChangeArrowheads="1"/>
              </p:cNvSpPr>
              <p:nvPr/>
            </p:nvSpPr>
            <p:spPr bwMode="auto">
              <a:xfrm>
                <a:off x="2197337" y="2536220"/>
                <a:ext cx="2245571" cy="584154"/>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spc="500" noProof="1">
                    <a:solidFill>
                      <a:prstClr val="black"/>
                    </a:solidFill>
                    <a:latin typeface="黑体" panose="02010609060101010101" pitchFamily="49" charset="-122"/>
                    <a:ea typeface="黑体" panose="02010609060101010101" pitchFamily="49" charset="-122"/>
                  </a:rPr>
                  <a:t>多音字</a:t>
                </a:r>
                <a:endParaRPr lang="zh-CN" altLang="en-US" sz="3200" b="1" spc="500" noProof="1">
                  <a:solidFill>
                    <a:prstClr val="black"/>
                  </a:solidFill>
                  <a:latin typeface="黑体" panose="02010609060101010101" pitchFamily="49" charset="-122"/>
                  <a:ea typeface="黑体" panose="02010609060101010101" pitchFamily="49" charset="-122"/>
                </a:endParaRPr>
              </a:p>
            </p:txBody>
          </p:sp>
          <p:cxnSp>
            <p:nvCxnSpPr>
              <p:cNvPr id="29" name="直接连接符 28"/>
              <p:cNvCxnSpPr/>
              <p:nvPr/>
            </p:nvCxnSpPr>
            <p:spPr>
              <a:xfrm>
                <a:off x="3831922" y="2510822"/>
                <a:ext cx="306287" cy="334937"/>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3849379" y="2828297"/>
                <a:ext cx="269786" cy="361922"/>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8207" name="图片 23"/>
            <p:cNvPicPr>
              <a:picLocks noChangeAspect="1" noChangeArrowheads="1"/>
            </p:cNvPicPr>
            <p:nvPr/>
          </p:nvPicPr>
          <p:blipFill>
            <a:blip r:embed="rId1" cstate="email"/>
            <a:srcRect/>
            <a:stretch>
              <a:fillRect/>
            </a:stretch>
          </p:blipFill>
          <p:spPr bwMode="auto">
            <a:xfrm>
              <a:off x="98820" y="40860"/>
              <a:ext cx="998989" cy="149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文本框 30"/>
          <p:cNvSpPr txBox="1"/>
          <p:nvPr/>
        </p:nvSpPr>
        <p:spPr>
          <a:xfrm>
            <a:off x="1957129" y="3467059"/>
            <a:ext cx="1389490" cy="646331"/>
          </a:xfrm>
          <a:prstGeom prst="rect">
            <a:avLst/>
          </a:prstGeom>
          <a:noFill/>
        </p:spPr>
        <p:txBody>
          <a:bodyPr>
            <a:spAutoFit/>
            <a:scene3d>
              <a:camera prst="orthographicFront"/>
              <a:lightRig rig="threePt" dir="t"/>
            </a:scene3d>
          </a:bodyPr>
          <a:lstStyle/>
          <a:p>
            <a:pPr algn="ctr" fontAlgn="auto">
              <a:spcBef>
                <a:spcPts val="1200"/>
              </a:spcBef>
              <a:defRPr/>
            </a:pPr>
            <a:r>
              <a:rPr lang="en-US" altLang="zh-CN" sz="3600" b="1" noProof="1">
                <a:solidFill>
                  <a:prstClr val="black"/>
                </a:solidFill>
                <a:latin typeface="+mn-ea"/>
                <a:ea typeface="+mn-ea"/>
              </a:rPr>
              <a:t>bǎi</a:t>
            </a:r>
            <a:endParaRPr lang="en-US" altLang="zh-CN" sz="3600" b="1" noProof="1">
              <a:solidFill>
                <a:prstClr val="black"/>
              </a:solidFill>
              <a:latin typeface="+mn-ea"/>
            </a:endParaRPr>
          </a:p>
        </p:txBody>
      </p:sp>
      <p:sp>
        <p:nvSpPr>
          <p:cNvPr id="36" name="文本框 2"/>
          <p:cNvSpPr txBox="1">
            <a:spLocks noChangeArrowheads="1"/>
          </p:cNvSpPr>
          <p:nvPr/>
        </p:nvSpPr>
        <p:spPr bwMode="auto">
          <a:xfrm>
            <a:off x="1454348" y="5432425"/>
            <a:ext cx="13537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1200"/>
              </a:spcBef>
            </a:pPr>
            <a:r>
              <a:rPr lang="en-US" altLang="zh-CN" sz="3600" b="1" dirty="0" err="1">
                <a:solidFill>
                  <a:srgbClr val="FF0000"/>
                </a:solidFill>
                <a:latin typeface="宋体" panose="02010600030101010101" pitchFamily="2" charset="-122"/>
              </a:rPr>
              <a:t>bǎi</a:t>
            </a:r>
            <a:endParaRPr lang="en-US" altLang="zh-CN" sz="3600" b="1" dirty="0">
              <a:solidFill>
                <a:srgbClr val="FF0000"/>
              </a:solidFill>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0-#ppt_w/2"/>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ppt_x</p:attrName>
                                        </p:attrNameLst>
                                      </p:cBhvr>
                                      <p:tavLst>
                                        <p:tav tm="0">
                                          <p:val>
                                            <p:strVal val="#ppt_x"/>
                                          </p:val>
                                        </p:tav>
                                        <p:tav tm="100000">
                                          <p:val>
                                            <p:strVal val="#ppt_x"/>
                                          </p:val>
                                        </p:tav>
                                      </p:tavLst>
                                    </p:anim>
                                    <p:anim calcmode="lin" valueType="num">
                                      <p:cBhvr>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
                                          </p:val>
                                        </p:tav>
                                        <p:tav tm="100000">
                                          <p:val>
                                            <p:strVal val="#ppt_x"/>
                                          </p:val>
                                        </p:tav>
                                      </p:tavLst>
                                    </p:anim>
                                    <p:anim calcmode="lin" valueType="num">
                                      <p:cBhvr>
                                        <p:cTn id="3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100000">
                                          <p:val>
                                            <p:strVal val="#ppt_x"/>
                                          </p:val>
                                        </p:tav>
                                      </p:tavLst>
                                    </p:anim>
                                    <p:anim calcmode="lin" valueType="num">
                                      <p:cBhvr>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9" grpId="0"/>
      <p:bldP spid="5" grpId="0"/>
      <p:bldP spid="3" grpId="0"/>
      <p:bldP spid="12" grpId="0"/>
      <p:bldP spid="17" grpId="0" animBg="1"/>
      <p:bldP spid="20" grpId="0" bldLvl="0" animBg="1"/>
      <p:bldP spid="3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90563" y="2517776"/>
            <a:ext cx="7731919" cy="213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56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不假思索</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sym typeface="宋体" panose="02010600030101010101" pitchFamily="2" charset="-122"/>
              </a:rPr>
              <a:t>假，凭借，依靠。用不着想，形容说话做事迅速。</a:t>
            </a:r>
            <a:endParaRPr lang="en-US" altLang="zh-CN" sz="2800" b="1" dirty="0">
              <a:latin typeface="黑体" panose="02010609060101010101" pitchFamily="49" charset="-122"/>
              <a:ea typeface="黑体" panose="02010609060101010101" pitchFamily="49" charset="-122"/>
            </a:endParaRPr>
          </a:p>
          <a:p>
            <a:pPr>
              <a:lnSpc>
                <a:spcPts val="5600"/>
              </a:lnSpc>
            </a:pP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嗤笑</a:t>
            </a:r>
            <a:r>
              <a:rPr lang="en-US" altLang="zh-CN" sz="2800" b="1" dirty="0">
                <a:solidFill>
                  <a:srgbClr val="FF0000"/>
                </a:solidFill>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嘲笑。有讽刺之意。</a:t>
            </a:r>
            <a:endParaRPr lang="en-US" altLang="zh-CN" sz="2800" b="1" dirty="0">
              <a:latin typeface="黑体" panose="02010609060101010101" pitchFamily="49" charset="-122"/>
              <a:ea typeface="黑体" panose="02010609060101010101" pitchFamily="49" charset="-122"/>
              <a:sym typeface="宋体" panose="02010600030101010101" pitchFamily="2" charset="-122"/>
            </a:endParaRPr>
          </a:p>
        </p:txBody>
      </p:sp>
      <p:grpSp>
        <p:nvGrpSpPr>
          <p:cNvPr id="9218" name="组合 10"/>
          <p:cNvGrpSpPr/>
          <p:nvPr/>
        </p:nvGrpSpPr>
        <p:grpSpPr bwMode="auto">
          <a:xfrm>
            <a:off x="101204" y="206376"/>
            <a:ext cx="2353865" cy="1469332"/>
            <a:chOff x="135082" y="206733"/>
            <a:chExt cx="3137986" cy="1468942"/>
          </a:xfrm>
        </p:grpSpPr>
        <p:grpSp>
          <p:nvGrpSpPr>
            <p:cNvPr id="9219" name="组合 11"/>
            <p:cNvGrpSpPr/>
            <p:nvPr/>
          </p:nvGrpSpPr>
          <p:grpSpPr bwMode="auto">
            <a:xfrm>
              <a:off x="1027115" y="567000"/>
              <a:ext cx="2245953" cy="1108675"/>
              <a:chOff x="1938349" y="2510780"/>
              <a:chExt cx="2245953" cy="1108675"/>
            </a:xfrm>
          </p:grpSpPr>
          <p:cxnSp>
            <p:nvCxnSpPr>
              <p:cNvPr id="14" name="直接连接符 13"/>
              <p:cNvCxnSpPr/>
              <p:nvPr/>
            </p:nvCxnSpPr>
            <p:spPr>
              <a:xfrm>
                <a:off x="1965332" y="2510780"/>
                <a:ext cx="187453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974855" y="3190050"/>
                <a:ext cx="1876125"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1938349" y="2542522"/>
                <a:ext cx="2245953" cy="1076933"/>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spc="500" noProof="1" smtClean="0">
                    <a:latin typeface="黑体" panose="02010609060101010101" pitchFamily="49" charset="-122"/>
                    <a:ea typeface="黑体" panose="02010609060101010101" pitchFamily="49" charset="-122"/>
                  </a:rPr>
                  <a:t>词语解释</a:t>
                </a:r>
                <a:endParaRPr lang="zh-CN" altLang="en-US" sz="3200" b="1" spc="500" noProof="1">
                  <a:latin typeface="黑体" panose="02010609060101010101" pitchFamily="49" charset="-122"/>
                  <a:ea typeface="黑体" panose="02010609060101010101" pitchFamily="49" charset="-122"/>
                </a:endParaRPr>
              </a:p>
            </p:txBody>
          </p:sp>
          <p:cxnSp>
            <p:nvCxnSpPr>
              <p:cNvPr id="19" name="直接连接符 18"/>
              <p:cNvCxnSpPr/>
              <p:nvPr/>
            </p:nvCxnSpPr>
            <p:spPr>
              <a:xfrm>
                <a:off x="3831933" y="2510780"/>
                <a:ext cx="306339" cy="33487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849394" y="2828196"/>
                <a:ext cx="269832" cy="3618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pic>
          <p:nvPicPr>
            <p:cNvPr id="9225" name="图片 12"/>
            <p:cNvPicPr>
              <a:picLocks noChangeAspect="1" noChangeArrowheads="1"/>
            </p:cNvPicPr>
            <p:nvPr/>
          </p:nvPicPr>
          <p:blipFill>
            <a:blip r:embed="rId1" cstate="email"/>
            <a:srcRect/>
            <a:stretch>
              <a:fillRect/>
            </a:stretch>
          </p:blipFill>
          <p:spPr bwMode="auto">
            <a:xfrm>
              <a:off x="135082" y="206733"/>
              <a:ext cx="900074" cy="11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1171575" y="1936751"/>
            <a:ext cx="7096125"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solidFill>
                  <a:srgbClr val="000000"/>
                </a:solidFill>
                <a:latin typeface="黑体" panose="02010609060101010101" pitchFamily="49" charset="-122"/>
                <a:ea typeface="黑体" panose="02010609060101010101" pitchFamily="49" charset="-122"/>
              </a:rPr>
              <a:t>缓慢</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迟缓</a:t>
            </a:r>
            <a:r>
              <a:rPr lang="zh-CN" altLang="en-US" sz="2800" b="1" dirty="0">
                <a:solidFill>
                  <a:srgbClr val="000000"/>
                </a:solidFill>
                <a:latin typeface="黑体" panose="02010609060101010101" pitchFamily="49" charset="-122"/>
                <a:ea typeface="黑体" panose="02010609060101010101" pitchFamily="49" charset="-122"/>
              </a:rPr>
              <a:t>      健壮</a:t>
            </a:r>
            <a:r>
              <a:rPr lang="en-US" altLang="zh-CN" sz="2800" b="1" dirty="0">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强壮</a:t>
            </a:r>
            <a:endParaRPr lang="en-US" altLang="zh-CN" sz="28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000000"/>
                </a:solidFill>
                <a:latin typeface="黑体" panose="02010609060101010101" pitchFamily="49" charset="-122"/>
                <a:ea typeface="黑体" panose="02010609060101010101" pitchFamily="49" charset="-122"/>
              </a:rPr>
              <a:t>嗤笑</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嘲笑</a:t>
            </a:r>
            <a:r>
              <a:rPr lang="zh-CN" altLang="en-US" sz="2800" b="1" dirty="0">
                <a:solidFill>
                  <a:srgbClr val="000000"/>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不假思索</a:t>
            </a:r>
            <a:r>
              <a:rPr lang="en-US" altLang="zh-CN" sz="2800" b="1" dirty="0">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毫不犹豫</a:t>
            </a:r>
            <a:endParaRPr lang="zh-CN" altLang="en-US" sz="2800" b="1" dirty="0">
              <a:solidFill>
                <a:srgbClr val="FF0000"/>
              </a:solidFill>
              <a:latin typeface="黑体" panose="02010609060101010101" pitchFamily="49" charset="-122"/>
              <a:ea typeface="黑体" panose="02010609060101010101" pitchFamily="49" charset="-122"/>
            </a:endParaRPr>
          </a:p>
        </p:txBody>
      </p:sp>
      <p:grpSp>
        <p:nvGrpSpPr>
          <p:cNvPr id="10242" name="组合 12"/>
          <p:cNvGrpSpPr/>
          <p:nvPr/>
        </p:nvGrpSpPr>
        <p:grpSpPr bwMode="auto">
          <a:xfrm>
            <a:off x="25004" y="231776"/>
            <a:ext cx="2711053" cy="1453457"/>
            <a:chOff x="32960" y="231632"/>
            <a:chExt cx="3614520" cy="1453415"/>
          </a:xfrm>
        </p:grpSpPr>
        <p:pic>
          <p:nvPicPr>
            <p:cNvPr id="10243" name="图片 13"/>
            <p:cNvPicPr>
              <a:picLocks noChangeAspect="1" noChangeArrowheads="1"/>
            </p:cNvPicPr>
            <p:nvPr/>
          </p:nvPicPr>
          <p:blipFill>
            <a:blip r:embed="rId1" cstate="email">
              <a:clrChange>
                <a:clrFrom>
                  <a:srgbClr val="FFFFFD"/>
                </a:clrFrom>
                <a:clrTo>
                  <a:srgbClr val="FFFFFD">
                    <a:alpha val="0"/>
                  </a:srgbClr>
                </a:clrTo>
              </a:clrChange>
            </a:blip>
            <a:srcRect/>
            <a:stretch>
              <a:fillRect/>
            </a:stretch>
          </p:blipFill>
          <p:spPr bwMode="auto">
            <a:xfrm>
              <a:off x="32960" y="231632"/>
              <a:ext cx="1102179" cy="11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组合 14"/>
            <p:cNvGrpSpPr/>
            <p:nvPr/>
          </p:nvGrpSpPr>
          <p:grpSpPr bwMode="auto">
            <a:xfrm>
              <a:off x="971116" y="568172"/>
              <a:ext cx="2676364" cy="1116875"/>
              <a:chOff x="1845026" y="2511952"/>
              <a:chExt cx="2676364" cy="1116875"/>
            </a:xfrm>
          </p:grpSpPr>
          <p:cxnSp>
            <p:nvCxnSpPr>
              <p:cNvPr id="16" name="直接连接符 15"/>
              <p:cNvCxnSpPr/>
              <p:nvPr/>
            </p:nvCxnSpPr>
            <p:spPr>
              <a:xfrm>
                <a:off x="2010116" y="2511952"/>
                <a:ext cx="1989018"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010116" y="3191383"/>
                <a:ext cx="1998543"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18" name="TextBox 3"/>
              <p:cNvSpPr txBox="1">
                <a:spLocks noChangeArrowheads="1"/>
              </p:cNvSpPr>
              <p:nvPr/>
            </p:nvSpPr>
            <p:spPr bwMode="auto">
              <a:xfrm>
                <a:off x="1845026" y="2551639"/>
                <a:ext cx="2676364" cy="10771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defRPr/>
                </a:pPr>
                <a:r>
                  <a:rPr lang="zh-CN" altLang="en-US" sz="3200" b="1" spc="40" noProof="1">
                    <a:solidFill>
                      <a:prstClr val="black"/>
                    </a:solidFill>
                    <a:latin typeface="黑体" panose="02010609060101010101" pitchFamily="49" charset="-122"/>
                    <a:ea typeface="黑体" panose="02010609060101010101" pitchFamily="49" charset="-122"/>
                  </a:rPr>
                  <a:t>词语对对碰</a:t>
                </a:r>
                <a:endParaRPr lang="zh-CN" altLang="en-US" sz="3200" b="1" spc="40" noProof="1">
                  <a:solidFill>
                    <a:prstClr val="black"/>
                  </a:solidFill>
                  <a:latin typeface="黑体" panose="02010609060101010101" pitchFamily="49" charset="-122"/>
                  <a:ea typeface="黑体" panose="02010609060101010101" pitchFamily="49" charset="-122"/>
                </a:endParaRPr>
              </a:p>
            </p:txBody>
          </p:sp>
          <p:cxnSp>
            <p:nvCxnSpPr>
              <p:cNvPr id="19" name="直接连接符 18"/>
              <p:cNvCxnSpPr/>
              <p:nvPr/>
            </p:nvCxnSpPr>
            <p:spPr>
              <a:xfrm>
                <a:off x="3991197" y="2511952"/>
                <a:ext cx="306370" cy="334954"/>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008659" y="2829443"/>
                <a:ext cx="269859" cy="36194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grpSp>
      <p:sp>
        <p:nvSpPr>
          <p:cNvPr id="21" name="矩形 20"/>
          <p:cNvSpPr/>
          <p:nvPr/>
        </p:nvSpPr>
        <p:spPr>
          <a:xfrm>
            <a:off x="3319702" y="1171483"/>
            <a:ext cx="2266966" cy="646331"/>
          </a:xfrm>
          <a:prstGeom prst="rect">
            <a:avLst/>
          </a:prstGeom>
          <a:noFill/>
          <a:ln>
            <a:noFill/>
          </a:ln>
        </p:spPr>
        <p:txBody>
          <a:bodyPr wrap="none">
            <a:spAutoFit/>
            <a:scene3d>
              <a:camera prst="orthographicFront"/>
              <a:lightRig rig="threePt" dir="t"/>
            </a:scene3d>
          </a:bodyPr>
          <a:lstStyle/>
          <a:p>
            <a:pPr marL="685800" indent="-685800" algn="ctr" fontAlgn="auto">
              <a:buClr>
                <a:srgbClr val="0000FF"/>
              </a:buClr>
              <a:buFont typeface="Wingdings" panose="05000000000000000000" pitchFamily="2" charset="2"/>
              <a:buChar char="u"/>
              <a:defRPr/>
            </a:pPr>
            <a:r>
              <a:rPr lang="zh-CN" altLang="en-US" sz="3600" b="1" noProof="1">
                <a:ln w="9525">
                  <a:solidFill>
                    <a:prstClr val="white"/>
                  </a:solidFill>
                  <a:prstDash val="solid"/>
                </a:ln>
                <a:solidFill>
                  <a:srgbClr val="0000FF"/>
                </a:solidFill>
                <a:latin typeface="黑体" panose="02010609060101010101" pitchFamily="49" charset="-122"/>
                <a:ea typeface="黑体" panose="02010609060101010101" pitchFamily="49" charset="-122"/>
              </a:rPr>
              <a:t>近义词</a:t>
            </a:r>
            <a:endParaRPr lang="zh-CN" altLang="en-US" sz="3600" b="1" noProof="1">
              <a:ln w="9525">
                <a:solidFill>
                  <a:prstClr val="white"/>
                </a:solidFill>
                <a:prstDash val="solid"/>
              </a:ln>
              <a:solidFill>
                <a:srgbClr val="0000FF"/>
              </a:solidFill>
              <a:latin typeface="黑体" panose="02010609060101010101" pitchFamily="49" charset="-122"/>
              <a:ea typeface="黑体" panose="02010609060101010101" pitchFamily="49" charset="-122"/>
            </a:endParaRPr>
          </a:p>
        </p:txBody>
      </p:sp>
      <p:sp>
        <p:nvSpPr>
          <p:cNvPr id="12" name="矩形 11"/>
          <p:cNvSpPr/>
          <p:nvPr/>
        </p:nvSpPr>
        <p:spPr>
          <a:xfrm>
            <a:off x="3321460" y="3577272"/>
            <a:ext cx="2266966" cy="646331"/>
          </a:xfrm>
          <a:prstGeom prst="rect">
            <a:avLst/>
          </a:prstGeom>
          <a:noFill/>
          <a:ln>
            <a:noFill/>
          </a:ln>
        </p:spPr>
        <p:txBody>
          <a:bodyPr wrap="none">
            <a:spAutoFit/>
            <a:scene3d>
              <a:camera prst="orthographicFront"/>
              <a:lightRig rig="threePt" dir="t"/>
            </a:scene3d>
          </a:bodyPr>
          <a:lstStyle/>
          <a:p>
            <a:pPr marL="685800" indent="-685800" algn="ctr" fontAlgn="auto">
              <a:buClr>
                <a:srgbClr val="0000FF"/>
              </a:buClr>
              <a:buFont typeface="Wingdings" panose="05000000000000000000" pitchFamily="2" charset="2"/>
              <a:buChar char="u"/>
              <a:defRPr/>
            </a:pPr>
            <a:r>
              <a:rPr lang="zh-CN" altLang="en-US" sz="3600" b="1" noProof="1">
                <a:ln w="9525">
                  <a:solidFill>
                    <a:prstClr val="white"/>
                  </a:solidFill>
                  <a:prstDash val="solid"/>
                </a:ln>
                <a:solidFill>
                  <a:srgbClr val="0000FF"/>
                </a:solidFill>
                <a:latin typeface="黑体" panose="02010609060101010101" pitchFamily="49" charset="-122"/>
                <a:ea typeface="黑体" panose="02010609060101010101" pitchFamily="49" charset="-122"/>
              </a:rPr>
              <a:t>反义词</a:t>
            </a:r>
            <a:endParaRPr lang="zh-CN" altLang="en-US" sz="3600" b="1" noProof="1">
              <a:ln w="9525">
                <a:solidFill>
                  <a:prstClr val="white"/>
                </a:solidFill>
                <a:prstDash val="solid"/>
              </a:ln>
              <a:solidFill>
                <a:srgbClr val="0000FF"/>
              </a:solidFill>
              <a:latin typeface="黑体" panose="02010609060101010101" pitchFamily="49" charset="-122"/>
              <a:ea typeface="黑体" panose="02010609060101010101" pitchFamily="49" charset="-122"/>
            </a:endParaRPr>
          </a:p>
        </p:txBody>
      </p:sp>
      <p:sp>
        <p:nvSpPr>
          <p:cNvPr id="13" name="矩形 12"/>
          <p:cNvSpPr>
            <a:spLocks noChangeArrowheads="1"/>
          </p:cNvSpPr>
          <p:nvPr/>
        </p:nvSpPr>
        <p:spPr bwMode="auto">
          <a:xfrm>
            <a:off x="1156097" y="4481513"/>
            <a:ext cx="7186613"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solidFill>
                  <a:srgbClr val="000000"/>
                </a:solidFill>
                <a:latin typeface="黑体" panose="02010609060101010101" pitchFamily="49" charset="-122"/>
                <a:ea typeface="黑体" panose="02010609060101010101" pitchFamily="49" charset="-122"/>
              </a:rPr>
              <a:t>缓慢</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快速</a:t>
            </a:r>
            <a:r>
              <a:rPr lang="zh-CN" altLang="en-US" sz="2800" b="1" dirty="0">
                <a:solidFill>
                  <a:srgbClr val="000000"/>
                </a:solidFill>
                <a:latin typeface="黑体" panose="02010609060101010101" pitchFamily="49" charset="-122"/>
                <a:ea typeface="黑体" panose="02010609060101010101" pitchFamily="49" charset="-122"/>
              </a:rPr>
              <a:t>      健壮</a:t>
            </a:r>
            <a:r>
              <a:rPr lang="en-US" altLang="zh-CN" sz="2800" b="1" dirty="0">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虚弱</a:t>
            </a:r>
            <a:endParaRPr lang="en-US" altLang="zh-CN" sz="2800" b="1" dirty="0">
              <a:solidFill>
                <a:srgbClr val="FF0000"/>
              </a:solidFill>
              <a:latin typeface="黑体" panose="02010609060101010101" pitchFamily="49" charset="-122"/>
              <a:ea typeface="黑体" panose="02010609060101010101" pitchFamily="49" charset="-122"/>
            </a:endParaRPr>
          </a:p>
          <a:p>
            <a:pPr>
              <a:lnSpc>
                <a:spcPct val="150000"/>
              </a:lnSpc>
            </a:pPr>
            <a:r>
              <a:rPr lang="zh-CN" altLang="en-US" sz="2800" b="1" dirty="0">
                <a:solidFill>
                  <a:srgbClr val="000000"/>
                </a:solidFill>
                <a:latin typeface="黑体" panose="02010609060101010101" pitchFamily="49" charset="-122"/>
                <a:ea typeface="黑体" panose="02010609060101010101" pitchFamily="49" charset="-122"/>
              </a:rPr>
              <a:t>奇特</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普通</a:t>
            </a:r>
            <a:r>
              <a:rPr lang="zh-CN" altLang="en-US" sz="2800" b="1" dirty="0">
                <a:solidFill>
                  <a:srgbClr val="000000"/>
                </a:solidFill>
                <a:latin typeface="黑体" panose="02010609060101010101" pitchFamily="49" charset="-122"/>
                <a:ea typeface="黑体" panose="02010609060101010101" pitchFamily="49" charset="-122"/>
              </a:rPr>
              <a:t>      不假思索</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冥思苦想</a:t>
            </a:r>
            <a:endParaRPr lang="en-US" altLang="zh-CN"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8"/>
          <p:cNvSpPr txBox="1">
            <a:spLocks noChangeArrowheads="1"/>
          </p:cNvSpPr>
          <p:nvPr/>
        </p:nvSpPr>
        <p:spPr bwMode="auto">
          <a:xfrm>
            <a:off x="767953" y="1830388"/>
            <a:ext cx="788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FF0000"/>
                </a:solidFill>
                <a:latin typeface="黑体" panose="02010609060101010101" pitchFamily="49" charset="-122"/>
                <a:ea typeface="黑体" panose="02010609060101010101" pitchFamily="49" charset="-122"/>
              </a:rPr>
              <a:t>说说课文主要讲了一件什么事。</a:t>
            </a:r>
            <a:endParaRPr lang="en-US" altLang="zh-CN" sz="2800" b="1" dirty="0">
              <a:solidFill>
                <a:srgbClr val="FF0000"/>
              </a:solidFill>
              <a:latin typeface="黑体" panose="02010609060101010101" pitchFamily="49" charset="-122"/>
              <a:ea typeface="黑体" panose="02010609060101010101" pitchFamily="49" charset="-122"/>
            </a:endParaRPr>
          </a:p>
        </p:txBody>
      </p:sp>
      <p:grpSp>
        <p:nvGrpSpPr>
          <p:cNvPr id="11266" name="组合 14"/>
          <p:cNvGrpSpPr/>
          <p:nvPr/>
        </p:nvGrpSpPr>
        <p:grpSpPr bwMode="auto">
          <a:xfrm>
            <a:off x="80963" y="263526"/>
            <a:ext cx="2420541" cy="1096963"/>
            <a:chOff x="108655" y="263109"/>
            <a:chExt cx="3226759" cy="1097974"/>
          </a:xfrm>
        </p:grpSpPr>
        <p:pic>
          <p:nvPicPr>
            <p:cNvPr id="11267" name="图片 17"/>
            <p:cNvPicPr>
              <a:picLocks noChangeAspect="1" noChangeArrowheads="1"/>
            </p:cNvPicPr>
            <p:nvPr/>
          </p:nvPicPr>
          <p:blipFill>
            <a:blip r:embed="rId1" cstate="email"/>
            <a:srcRect/>
            <a:stretch>
              <a:fillRect/>
            </a:stretch>
          </p:blipFill>
          <p:spPr bwMode="auto">
            <a:xfrm>
              <a:off x="108655" y="263109"/>
              <a:ext cx="1038000" cy="109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组合 18"/>
            <p:cNvGrpSpPr/>
            <p:nvPr/>
          </p:nvGrpSpPr>
          <p:grpSpPr bwMode="auto">
            <a:xfrm>
              <a:off x="1089656" y="536427"/>
              <a:ext cx="2245758" cy="679269"/>
              <a:chOff x="1938544" y="2511380"/>
              <a:chExt cx="2245758" cy="679269"/>
            </a:xfrm>
          </p:grpSpPr>
          <p:cxnSp>
            <p:nvCxnSpPr>
              <p:cNvPr id="20" name="直接连接符 19"/>
              <p:cNvCxnSpPr/>
              <p:nvPr/>
            </p:nvCxnSpPr>
            <p:spPr>
              <a:xfrm>
                <a:off x="1965410" y="2511364"/>
                <a:ext cx="1874471"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974933" y="3191440"/>
                <a:ext cx="1876059" cy="0"/>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TextBox 3"/>
              <p:cNvSpPr txBox="1">
                <a:spLocks noChangeArrowheads="1"/>
              </p:cNvSpPr>
              <p:nvPr/>
            </p:nvSpPr>
            <p:spPr bwMode="auto">
              <a:xfrm>
                <a:off x="1938427" y="2543143"/>
                <a:ext cx="2245875" cy="584738"/>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r>
                  <a:rPr lang="zh-CN" altLang="en-US" sz="3200" b="1" spc="500" noProof="1" smtClean="0">
                    <a:solidFill>
                      <a:prstClr val="black"/>
                    </a:solidFill>
                    <a:latin typeface="黑体" panose="02010609060101010101" pitchFamily="49" charset="-122"/>
                    <a:ea typeface="黑体" panose="02010609060101010101" pitchFamily="49" charset="-122"/>
                  </a:rPr>
                  <a:t>课文</a:t>
                </a:r>
                <a:endParaRPr lang="zh-CN" altLang="en-US" sz="3200" b="1" spc="500" noProof="1">
                  <a:solidFill>
                    <a:prstClr val="black"/>
                  </a:solidFill>
                  <a:latin typeface="黑体" panose="02010609060101010101" pitchFamily="49" charset="-122"/>
                  <a:ea typeface="黑体" panose="02010609060101010101" pitchFamily="49" charset="-122"/>
                </a:endParaRPr>
              </a:p>
            </p:txBody>
          </p:sp>
          <p:cxnSp>
            <p:nvCxnSpPr>
              <p:cNvPr id="27" name="直接连接符 26"/>
              <p:cNvCxnSpPr/>
              <p:nvPr/>
            </p:nvCxnSpPr>
            <p:spPr>
              <a:xfrm>
                <a:off x="3831946" y="2511364"/>
                <a:ext cx="306327" cy="335271"/>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849404" y="2829156"/>
                <a:ext cx="269822" cy="362283"/>
              </a:xfrm>
              <a:prstGeom prst="line">
                <a:avLst/>
              </a:prstGeom>
              <a:ln w="31750">
                <a:solidFill>
                  <a:srgbClr val="92D050"/>
                </a:solidFill>
              </a:ln>
            </p:spPr>
            <p:style>
              <a:lnRef idx="1">
                <a:schemeClr val="accent1"/>
              </a:lnRef>
              <a:fillRef idx="0">
                <a:schemeClr val="accent1"/>
              </a:fillRef>
              <a:effectRef idx="0">
                <a:schemeClr val="accent1"/>
              </a:effectRef>
              <a:fontRef idx="minor">
                <a:schemeClr val="tx1"/>
              </a:fontRef>
            </p:style>
          </p:cxnSp>
        </p:grpSp>
      </p:grpSp>
      <p:sp>
        <p:nvSpPr>
          <p:cNvPr id="22" name="文本框 42"/>
          <p:cNvSpPr txBox="1">
            <a:spLocks noChangeArrowheads="1"/>
          </p:cNvSpPr>
          <p:nvPr/>
        </p:nvSpPr>
        <p:spPr bwMode="auto">
          <a:xfrm>
            <a:off x="670322" y="3054351"/>
            <a:ext cx="773310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800" b="1" dirty="0">
                <a:solidFill>
                  <a:srgbClr val="0000FF"/>
                </a:solidFill>
                <a:latin typeface="楷体" panose="02010609060101010101" pitchFamily="49" charset="-122"/>
                <a:ea typeface="楷体" panose="02010609060101010101" pitchFamily="49" charset="-122"/>
              </a:rPr>
              <a:t>    课文讲述了在一列驶出柏林的列车上，一位失去三个儿子、妻子疯了、自己也将去前线的老兵，面对两位对自己神志不清的妻子嗤笑的小姑娘，说明原因的故事，揭示了战争给人们带来的伤害以及作者对战争的厌恶和渴望和平的愿望。  </a:t>
            </a:r>
            <a:endParaRPr lang="zh-CN" altLang="en-US" sz="28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8.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2317</Words>
  <Application>WPS 演示</Application>
  <PresentationFormat>全屏显示(4:3)</PresentationFormat>
  <Paragraphs>153</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Calibri</vt:lpstr>
      <vt:lpstr>微软雅黑</vt:lpstr>
      <vt:lpstr>Calibri</vt:lpstr>
      <vt:lpstr>等线</vt:lpstr>
      <vt:lpstr>黑体</vt:lpstr>
      <vt:lpstr>楷体</vt:lpstr>
      <vt:lpstr>Arial Unicode MS</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1559</cp:revision>
  <dcterms:created xsi:type="dcterms:W3CDTF">2019-02-06T03:20:00Z</dcterms:created>
  <dcterms:modified xsi:type="dcterms:W3CDTF">2019-10-25T09:26:44Z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