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51"/>
  </p:handout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100" d="100"/>
          <a:sy n="100" d="100"/>
        </p:scale>
        <p:origin x="-366" y="-2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4" Type="http://schemas.openxmlformats.org/officeDocument/2006/relationships/tableStyles" Target="tableStyles.xml"/><Relationship Id="rId53" Type="http://schemas.openxmlformats.org/officeDocument/2006/relationships/viewProps" Target="viewProps.xml"/><Relationship Id="rId52" Type="http://schemas.openxmlformats.org/officeDocument/2006/relationships/presProps" Target="presProps.xml"/><Relationship Id="rId51" Type="http://schemas.openxmlformats.org/officeDocument/2006/relationships/handoutMaster" Target="handoutMasters/handoutMaster1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502412" y="2588282"/>
            <a:ext cx="8139178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502412" y="3566160"/>
            <a:ext cx="8139178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952508"/>
            <a:ext cx="8139178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02412" y="2588282"/>
            <a:ext cx="8139178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1296000"/>
            <a:ext cx="8139178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808731"/>
            <a:ext cx="8139178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2444" y="4511676"/>
            <a:ext cx="8139178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7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1296000"/>
            <a:ext cx="396243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4775894" y="1393554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7" y="1296001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789043"/>
            <a:ext cx="39624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2" y="1296001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2" y="1789043"/>
            <a:ext cx="396243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7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1296000"/>
            <a:ext cx="396243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952509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952501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png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02412" y="432000"/>
            <a:ext cx="8139178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502412" y="1296000"/>
            <a:ext cx="8139178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图层1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k.zol-img.com.cn/dcbbs/23468/a23467659_01000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-7621" y="1"/>
            <a:ext cx="9151621" cy="6857999"/>
          </a:xfrm>
          <a:prstGeom prst="rect">
            <a:avLst/>
          </a:prstGeom>
          <a:solidFill>
            <a:schemeClr val="lt1">
              <a:alpha val="32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2400">
              <a:ea typeface="楷体_GB2312" panose="02010609030101010101" charset="-122"/>
            </a:endParaRPr>
          </a:p>
        </p:txBody>
      </p:sp>
      <p:sp>
        <p:nvSpPr>
          <p:cNvPr id="2050" name="WordArt 10"/>
          <p:cNvSpPr>
            <a:spLocks noTextEdit="1"/>
          </p:cNvSpPr>
          <p:nvPr/>
        </p:nvSpPr>
        <p:spPr>
          <a:xfrm>
            <a:off x="2000232" y="1410694"/>
            <a:ext cx="6643734" cy="1809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10000"/>
          </a:bodyPr>
          <a:lstStyle/>
          <a:p>
            <a:pPr algn="ctr" eaLnBrk="0" hangingPunct="0"/>
            <a:endParaRPr lang="zh-CN" altLang="en-US" sz="128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8998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375535" y="2379133"/>
            <a:ext cx="717550" cy="914400"/>
          </a:xfrm>
          <a:prstGeom prst="ellipse">
            <a:avLst/>
          </a:prstGeom>
          <a:solidFill>
            <a:srgbClr val="FFB367"/>
          </a:solidFill>
          <a:ln>
            <a:solidFill>
              <a:srgbClr val="FFB367"/>
            </a:soli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zh-CN" altLang="en-US" sz="240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accent4"/>
              </a:solidFill>
              <a:effectLst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516505" y="2368128"/>
            <a:ext cx="666750" cy="9254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4898" y="2131907"/>
            <a:ext cx="486092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6400" b="1" dirty="0">
                <a:latin typeface="楷体_GB2312" panose="02010609030101010101" charset="-122"/>
                <a:ea typeface="楷体_GB2312" panose="02010609030101010101" charset="-122"/>
              </a:rPr>
              <a:t>15</a:t>
            </a:r>
            <a:r>
              <a:rPr lang="en-US" altLang="zh-CN" sz="8000" dirty="0">
                <a:solidFill>
                  <a:schemeClr val="bg1"/>
                </a:solidFill>
                <a:latin typeface="楷体_GB2312" panose="02010609030101010101" charset="-122"/>
                <a:ea typeface="楷体_GB2312" panose="02010609030101010101" charset="-122"/>
              </a:rPr>
              <a:t> </a:t>
            </a:r>
            <a:r>
              <a:rPr lang="zh-CN" altLang="en-US" sz="72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太 阳</a:t>
            </a:r>
            <a:endParaRPr lang="zh-CN" altLang="en-US" sz="7200" b="1" dirty="0" smtClean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8" name="副标题 2"/>
          <p:cNvSpPr txBox="1"/>
          <p:nvPr/>
        </p:nvSpPr>
        <p:spPr>
          <a:xfrm>
            <a:off x="1953577" y="3804073"/>
            <a:ext cx="5381625" cy="584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ctr" eaLnBrk="1" hangingPunct="1">
              <a:buFont typeface="Arial" panose="020B0604020202020204" pitchFamily="34" charset="0"/>
            </a:pPr>
            <a:r>
              <a:rPr lang="en-US" altLang="zh-CN" sz="2665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RJ·</a:t>
            </a:r>
            <a:r>
              <a:rPr lang="zh-CN" altLang="en-US" sz="2665" b="1" dirty="0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五年级上册</a:t>
            </a:r>
            <a:endParaRPr lang="zh-CN" altLang="en-US" sz="2665" b="1" dirty="0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124075" y="3718560"/>
            <a:ext cx="5040630" cy="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图层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81331" y="638388"/>
            <a:ext cx="2040943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会写字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grpSp>
        <p:nvGrpSpPr>
          <p:cNvPr id="252" name="组合 7"/>
          <p:cNvGrpSpPr/>
          <p:nvPr/>
        </p:nvGrpSpPr>
        <p:grpSpPr>
          <a:xfrm>
            <a:off x="2654317" y="1854189"/>
            <a:ext cx="836613" cy="1134533"/>
            <a:chOff x="2437" y="2032"/>
            <a:chExt cx="1244" cy="1264"/>
          </a:xfrm>
        </p:grpSpPr>
        <p:sp>
          <p:nvSpPr>
            <p:cNvPr id="253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54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55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56" name="文本框 64"/>
          <p:cNvSpPr txBox="1"/>
          <p:nvPr/>
        </p:nvSpPr>
        <p:spPr>
          <a:xfrm>
            <a:off x="2674955" y="1782222"/>
            <a:ext cx="8112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zh-CN" sz="6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抵</a:t>
            </a:r>
            <a:endParaRPr lang="zh-CN" altLang="zh-CN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62" name="组合 7"/>
          <p:cNvGrpSpPr/>
          <p:nvPr/>
        </p:nvGrpSpPr>
        <p:grpSpPr>
          <a:xfrm>
            <a:off x="3741756" y="1852073"/>
            <a:ext cx="836612" cy="1134533"/>
            <a:chOff x="2437" y="2032"/>
            <a:chExt cx="1244" cy="1264"/>
          </a:xfrm>
        </p:grpSpPr>
        <p:cxnSp>
          <p:nvCxnSpPr>
            <p:cNvPr id="26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64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sp>
          <p:nvSpPr>
            <p:cNvPr id="265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71" name="组合 7"/>
          <p:cNvGrpSpPr/>
          <p:nvPr/>
        </p:nvGrpSpPr>
        <p:grpSpPr>
          <a:xfrm>
            <a:off x="4900947" y="1854188"/>
            <a:ext cx="836613" cy="1143000"/>
            <a:chOff x="2437" y="2023"/>
            <a:chExt cx="1245" cy="1274"/>
          </a:xfrm>
        </p:grpSpPr>
        <p:sp>
          <p:nvSpPr>
            <p:cNvPr id="272" name="矩形 1"/>
            <p:cNvSpPr/>
            <p:nvPr/>
          </p:nvSpPr>
          <p:spPr>
            <a:xfrm>
              <a:off x="2437" y="2023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7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74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75" name="文本框 86"/>
          <p:cNvSpPr txBox="1"/>
          <p:nvPr/>
        </p:nvSpPr>
        <p:spPr>
          <a:xfrm>
            <a:off x="4919997" y="1801273"/>
            <a:ext cx="811213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殖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6" name="文本框 86"/>
          <p:cNvSpPr txBox="1"/>
          <p:nvPr/>
        </p:nvSpPr>
        <p:spPr>
          <a:xfrm>
            <a:off x="3763980" y="1794922"/>
            <a:ext cx="8112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氏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77" name="组合 7"/>
          <p:cNvGrpSpPr/>
          <p:nvPr/>
        </p:nvGrpSpPr>
        <p:grpSpPr>
          <a:xfrm>
            <a:off x="5982036" y="1849956"/>
            <a:ext cx="836612" cy="1134533"/>
            <a:chOff x="2437" y="2032"/>
            <a:chExt cx="1244" cy="1264"/>
          </a:xfrm>
        </p:grpSpPr>
        <p:sp>
          <p:nvSpPr>
            <p:cNvPr id="27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7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8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81" name="文本框 64"/>
          <p:cNvSpPr txBox="1"/>
          <p:nvPr/>
        </p:nvSpPr>
        <p:spPr>
          <a:xfrm>
            <a:off x="5996322" y="1809740"/>
            <a:ext cx="811213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粮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87" name="组合 42"/>
          <p:cNvGrpSpPr/>
          <p:nvPr/>
        </p:nvGrpSpPr>
        <p:grpSpPr>
          <a:xfrm>
            <a:off x="2251084" y="3431117"/>
            <a:ext cx="836613" cy="1134533"/>
            <a:chOff x="2437" y="2032"/>
            <a:chExt cx="1244" cy="1264"/>
          </a:xfrm>
        </p:grpSpPr>
        <p:sp>
          <p:nvSpPr>
            <p:cNvPr id="288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89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90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91" name="文本框 64"/>
          <p:cNvSpPr txBox="1"/>
          <p:nvPr/>
        </p:nvSpPr>
        <p:spPr>
          <a:xfrm>
            <a:off x="2265372" y="3359149"/>
            <a:ext cx="8112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炭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92" name="组合 7"/>
          <p:cNvGrpSpPr/>
          <p:nvPr/>
        </p:nvGrpSpPr>
        <p:grpSpPr>
          <a:xfrm>
            <a:off x="4418023" y="3426884"/>
            <a:ext cx="836612" cy="1134533"/>
            <a:chOff x="2437" y="2032"/>
            <a:chExt cx="1244" cy="1264"/>
          </a:xfrm>
        </p:grpSpPr>
        <p:sp>
          <p:nvSpPr>
            <p:cNvPr id="293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94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95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296" name="文本框 92"/>
          <p:cNvSpPr txBox="1"/>
          <p:nvPr/>
        </p:nvSpPr>
        <p:spPr>
          <a:xfrm>
            <a:off x="4437072" y="3369734"/>
            <a:ext cx="8112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杀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97" name="组合 7"/>
          <p:cNvGrpSpPr/>
          <p:nvPr/>
        </p:nvGrpSpPr>
        <p:grpSpPr>
          <a:xfrm>
            <a:off x="3338523" y="3429000"/>
            <a:ext cx="836612" cy="1134533"/>
            <a:chOff x="2437" y="2032"/>
            <a:chExt cx="1244" cy="1264"/>
          </a:xfrm>
        </p:grpSpPr>
        <p:cxnSp>
          <p:nvCxnSpPr>
            <p:cNvPr id="298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299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sp>
          <p:nvSpPr>
            <p:cNvPr id="30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01" name="组合 7"/>
          <p:cNvGrpSpPr/>
          <p:nvPr/>
        </p:nvGrpSpPr>
        <p:grpSpPr>
          <a:xfrm>
            <a:off x="5499109" y="3429000"/>
            <a:ext cx="836613" cy="1134533"/>
            <a:chOff x="2437" y="2032"/>
            <a:chExt cx="1244" cy="1264"/>
          </a:xfrm>
        </p:grpSpPr>
        <p:sp>
          <p:nvSpPr>
            <p:cNvPr id="302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303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304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305" name="文本框 64"/>
          <p:cNvSpPr txBox="1"/>
          <p:nvPr/>
        </p:nvSpPr>
        <p:spPr>
          <a:xfrm>
            <a:off x="5560076" y="3401484"/>
            <a:ext cx="8112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菌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1" name="文本框 86"/>
          <p:cNvSpPr txBox="1"/>
          <p:nvPr/>
        </p:nvSpPr>
        <p:spPr>
          <a:xfrm>
            <a:off x="3354397" y="3371850"/>
            <a:ext cx="8112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区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9" name="组合 7"/>
          <p:cNvGrpSpPr/>
          <p:nvPr/>
        </p:nvGrpSpPr>
        <p:grpSpPr>
          <a:xfrm>
            <a:off x="6499241" y="3429000"/>
            <a:ext cx="836613" cy="1134533"/>
            <a:chOff x="2437" y="2032"/>
            <a:chExt cx="1244" cy="1264"/>
          </a:xfrm>
        </p:grpSpPr>
        <p:sp>
          <p:nvSpPr>
            <p:cNvPr id="60" name="矩形 1"/>
            <p:cNvSpPr/>
            <p:nvPr/>
          </p:nvSpPr>
          <p:spPr>
            <a:xfrm>
              <a:off x="2437" y="2032"/>
              <a:ext cx="1245" cy="1245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/>
              <a:endPara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61" name="直接连接符 4"/>
            <p:cNvCxnSpPr/>
            <p:nvPr/>
          </p:nvCxnSpPr>
          <p:spPr>
            <a:xfrm>
              <a:off x="2437" y="2645"/>
              <a:ext cx="1245" cy="0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  <p:cxnSp>
          <p:nvCxnSpPr>
            <p:cNvPr id="62" name="直接连接符 6"/>
            <p:cNvCxnSpPr/>
            <p:nvPr/>
          </p:nvCxnSpPr>
          <p:spPr>
            <a:xfrm>
              <a:off x="3060" y="2052"/>
              <a:ext cx="0" cy="1245"/>
            </a:xfrm>
            <a:prstGeom prst="line">
              <a:avLst/>
            </a:prstGeom>
            <a:ln w="12700" cap="flat" cmpd="sng">
              <a:solidFill>
                <a:srgbClr val="000000"/>
              </a:solidFill>
              <a:prstDash val="dash"/>
              <a:headEnd type="none" w="med" len="med"/>
              <a:tailEnd type="none" w="med" len="med"/>
            </a:ln>
          </p:spPr>
        </p:cxnSp>
      </p:grpSp>
      <p:sp>
        <p:nvSpPr>
          <p:cNvPr id="63" name="文本框 64"/>
          <p:cNvSpPr txBox="1"/>
          <p:nvPr/>
        </p:nvSpPr>
        <p:spPr>
          <a:xfrm>
            <a:off x="6488453" y="3401484"/>
            <a:ext cx="811212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6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疗</a:t>
            </a:r>
            <a:endParaRPr lang="zh-CN" altLang="en-US" sz="6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  <p:bldP spid="275" grpId="0"/>
      <p:bldP spid="276" grpId="0"/>
      <p:bldP spid="281" grpId="0"/>
      <p:bldP spid="291" grpId="0"/>
      <p:bldP spid="296" grpId="0"/>
      <p:bldP spid="305" grpId="0"/>
      <p:bldP spid="311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10541" y="661672"/>
            <a:ext cx="2040943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800" b="1" u="dbl" dirty="0" smtClean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多音字</a:t>
            </a:r>
            <a:endParaRPr lang="zh-CN" altLang="en-US" sz="4800" b="1" u="dbl" dirty="0" smtClean="0">
              <a:solidFill>
                <a:srgbClr val="92D05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00100" y="3714753"/>
            <a:ext cx="7500990" cy="285129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735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</a:t>
            </a:r>
            <a:r>
              <a:rPr lang="en-US" altLang="zh-CN" sz="3735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.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小狗把骨头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埋藏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   ）在后院的花园里了。</a:t>
            </a:r>
            <a:endParaRPr lang="en-US" altLang="zh-CN" sz="3735" b="1" dirty="0" smtClean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3735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2.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这些天，人们都在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埋怨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   ）天气的多变。</a:t>
            </a:r>
            <a:endParaRPr lang="zh-CN" altLang="en-US" sz="3735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2" name="左大括号 11"/>
          <p:cNvSpPr/>
          <p:nvPr/>
        </p:nvSpPr>
        <p:spPr>
          <a:xfrm>
            <a:off x="2167237" y="1540497"/>
            <a:ext cx="288290" cy="108013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1409049" y="1788781"/>
            <a:ext cx="591185" cy="748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4265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埋</a:t>
            </a:r>
            <a:endParaRPr lang="zh-CN" altLang="en-US" sz="4265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00232" y="1428736"/>
            <a:ext cx="6327373" cy="14718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zh-CN" sz="3735" b="1" dirty="0">
                <a:solidFill>
                  <a:srgbClr val="FF00FF"/>
                </a:solidFill>
                <a:latin typeface="+mn-ea"/>
                <a:ea typeface="+mn-ea"/>
                <a:cs typeface="+mn-ea"/>
              </a:rPr>
              <a:t> </a:t>
            </a:r>
            <a:r>
              <a:rPr lang="zh-CN" altLang="en-US" sz="3735" b="1" dirty="0">
                <a:solidFill>
                  <a:srgbClr val="FF00FF"/>
                </a:solidFill>
                <a:latin typeface="+mn-ea"/>
                <a:ea typeface="+mn-ea"/>
                <a:cs typeface="+mn-ea"/>
              </a:rPr>
              <a:t>  </a:t>
            </a:r>
            <a:r>
              <a:rPr lang="en-US" altLang="zh-CN" sz="3735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mái</a:t>
            </a:r>
            <a:r>
              <a:rPr lang="en-US" sz="3735" dirty="0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 </a:t>
            </a:r>
            <a:r>
              <a:rPr lang="zh-CN" altLang="en-US" sz="3735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+mn-ea"/>
                <a:sym typeface="+mn-ea"/>
              </a:rPr>
              <a:t>（</a:t>
            </a:r>
            <a:r>
              <a:rPr lang="zh-CN" altLang="en-US" sz="3735" b="1" dirty="0" smtClean="0">
                <a:latin typeface="楷体_GB2312" panose="02010609030101010101" charset="-122"/>
                <a:ea typeface="楷体_GB2312" panose="02010609030101010101" charset="-122"/>
                <a:cs typeface="+mn-ea"/>
                <a:sym typeface="+mn-ea"/>
              </a:rPr>
              <a:t>埋藏</a:t>
            </a:r>
            <a:r>
              <a:rPr lang="zh-CN" altLang="en-US" sz="3735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+mn-ea"/>
              </a:rPr>
              <a:t>） （埋没）</a:t>
            </a:r>
            <a:endParaRPr lang="zh-CN" altLang="en-US" sz="3735" b="1" dirty="0">
              <a:solidFill>
                <a:schemeClr val="tx1"/>
              </a:solidFill>
              <a:latin typeface="+mn-ea"/>
              <a:ea typeface="+mn-ea"/>
              <a:cs typeface="+mn-ea"/>
            </a:endParaRPr>
          </a:p>
          <a:p>
            <a:pPr algn="l" eaLnBrk="1" hangingPunct="1">
              <a:lnSpc>
                <a:spcPct val="140000"/>
              </a:lnSpc>
            </a:pPr>
            <a:r>
              <a:rPr lang="en-US" sz="3735" dirty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   </a:t>
            </a:r>
            <a:r>
              <a:rPr lang="en-US" sz="3735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m</a:t>
            </a:r>
            <a:r>
              <a:rPr lang="en-US" altLang="zh-CN" sz="3735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á</a:t>
            </a:r>
            <a:r>
              <a:rPr lang="en-US" sz="3735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n</a:t>
            </a:r>
            <a:r>
              <a:rPr lang="en-US" sz="3735" dirty="0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 </a:t>
            </a:r>
            <a:r>
              <a:rPr lang="zh-CN" altLang="en-US" sz="3735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+mn-ea"/>
                <a:sym typeface="+mn-ea"/>
              </a:rPr>
              <a:t>（埋怨）</a:t>
            </a:r>
            <a:r>
              <a:rPr lang="en-US" altLang="zh-CN" sz="3735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+mn-ea"/>
                <a:sym typeface="+mn-ea"/>
              </a:rPr>
              <a:t>(</a:t>
            </a:r>
            <a:r>
              <a:rPr lang="zh-CN" altLang="en-US" sz="3735" b="1" dirty="0" smtClean="0">
                <a:solidFill>
                  <a:schemeClr val="tx1"/>
                </a:solidFill>
                <a:latin typeface="楷体_GB2312" panose="02010609030101010101" charset="-122"/>
                <a:ea typeface="楷体_GB2312" panose="02010609030101010101" charset="-122"/>
                <a:cs typeface="+mn-ea"/>
                <a:sym typeface="+mn-ea"/>
              </a:rPr>
              <a:t>埋三怨四）</a:t>
            </a:r>
            <a:endParaRPr lang="en-US" altLang="zh-CN" sz="3735" b="1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+mn-ea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86381" y="4476758"/>
            <a:ext cx="71438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mán</a:t>
            </a:r>
            <a:r>
              <a:rPr lang="en-US" altLang="zh-CN" sz="3200" b="1" dirty="0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 </a:t>
            </a:r>
            <a:endParaRPr lang="en-US" altLang="en-US" sz="3200" b="1" dirty="0">
              <a:solidFill>
                <a:srgbClr val="FF0000"/>
              </a:solidFill>
              <a:latin typeface="+mn-ea"/>
              <a:ea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14811" y="3714753"/>
            <a:ext cx="785818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mái</a:t>
            </a:r>
            <a:r>
              <a:rPr lang="en-US" sz="3200" b="1" dirty="0" smtClean="0">
                <a:solidFill>
                  <a:srgbClr val="FF0000"/>
                </a:solidFill>
                <a:latin typeface="+mn-ea"/>
                <a:ea typeface="+mn-ea"/>
                <a:cs typeface="+mn-ea"/>
                <a:sym typeface="+mn-ea"/>
              </a:rPr>
              <a:t> </a:t>
            </a:r>
            <a:endParaRPr lang="en-US" altLang="en-US" sz="3200" b="1" dirty="0">
              <a:solidFill>
                <a:srgbClr val="FF0000"/>
              </a:solidFill>
              <a:latin typeface="+mn-ea"/>
              <a:ea typeface="+mn-ea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bldLvl="0" animBg="1"/>
      <p:bldP spid="7" grpId="0"/>
      <p:bldP spid="5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3" y="7670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2400"/>
          </a:p>
        </p:txBody>
      </p:sp>
      <p:sp>
        <p:nvSpPr>
          <p:cNvPr id="225" name="矩形 71"/>
          <p:cNvSpPr>
            <a:spLocks noChangeArrowheads="1"/>
          </p:cNvSpPr>
          <p:nvPr/>
        </p:nvSpPr>
        <p:spPr bwMode="auto">
          <a:xfrm>
            <a:off x="571441" y="2000241"/>
            <a:ext cx="2265362" cy="38296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30000"/>
              </a:lnSpc>
            </a:pP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估计</a:t>
            </a:r>
            <a:endParaRPr lang="en-US" altLang="zh-CN" sz="3735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繁殖</a:t>
            </a:r>
            <a:endParaRPr lang="en-US" altLang="zh-CN" sz="3735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漂浮</a:t>
            </a:r>
            <a:endParaRPr lang="en-US" altLang="zh-CN" sz="3735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治疗 </a:t>
            </a:r>
            <a:endParaRPr lang="en-US" altLang="zh-CN" sz="3735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寸草不生</a:t>
            </a:r>
            <a:endParaRPr lang="en-US" altLang="zh-CN" sz="3735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6" name="矩形 2"/>
          <p:cNvSpPr>
            <a:spLocks noChangeArrowheads="1"/>
          </p:cNvSpPr>
          <p:nvPr/>
        </p:nvSpPr>
        <p:spPr bwMode="auto">
          <a:xfrm>
            <a:off x="423804" y="1316127"/>
            <a:ext cx="2177199" cy="7486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3735" b="1" dirty="0">
                <a:solidFill>
                  <a:srgbClr val="00B0F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连一连</a:t>
            </a:r>
            <a:r>
              <a:rPr lang="zh-CN" altLang="en-US" sz="4265" b="1" dirty="0">
                <a:solidFill>
                  <a:srgbClr val="00B0F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4265" b="1" dirty="0">
              <a:solidFill>
                <a:srgbClr val="00B0F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7" name="矩形 226"/>
          <p:cNvSpPr>
            <a:spLocks noChangeArrowheads="1"/>
          </p:cNvSpPr>
          <p:nvPr/>
        </p:nvSpPr>
        <p:spPr bwMode="auto">
          <a:xfrm>
            <a:off x="3857620" y="1955693"/>
            <a:ext cx="528638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3200" b="1" dirty="0" smtClean="0">
                <a:latin typeface="+mn-ea"/>
                <a:ea typeface="+mn-ea"/>
              </a:rPr>
              <a:t>停留在流体表面。</a:t>
            </a:r>
            <a:endParaRPr lang="en-US" altLang="zh-CN" sz="32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dirty="0" smtClean="0">
                <a:latin typeface="+mn-ea"/>
                <a:ea typeface="+mn-ea"/>
              </a:rPr>
              <a:t>医治疗养。</a:t>
            </a:r>
            <a:endParaRPr lang="en-US" altLang="zh-CN" sz="32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dirty="0" smtClean="0">
                <a:latin typeface="+mn-ea"/>
                <a:ea typeface="+mn-ea"/>
              </a:rPr>
              <a:t>估量，算计。</a:t>
            </a:r>
            <a:endParaRPr lang="zh-CN" altLang="en-US" sz="3200" b="1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dirty="0" smtClean="0">
                <a:latin typeface="+mn-ea"/>
                <a:ea typeface="+mn-ea"/>
              </a:rPr>
              <a:t>形容土地连一点儿草都不长。</a:t>
            </a:r>
            <a:endParaRPr lang="en-US" altLang="zh-CN" sz="3200" b="1" dirty="0">
              <a:latin typeface="+mn-ea"/>
              <a:ea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dirty="0" smtClean="0">
                <a:latin typeface="+mn-ea"/>
                <a:ea typeface="+mn-ea"/>
              </a:rPr>
              <a:t>生物产生新的个体，以传代。</a:t>
            </a:r>
            <a:endParaRPr lang="en-US" altLang="zh-CN" sz="3200" b="1" dirty="0">
              <a:latin typeface="+mn-ea"/>
              <a:ea typeface="+mn-ea"/>
            </a:endParaRPr>
          </a:p>
        </p:txBody>
      </p:sp>
      <p:cxnSp>
        <p:nvCxnSpPr>
          <p:cNvPr id="228" name="直接连接符 227"/>
          <p:cNvCxnSpPr>
            <a:endCxn id="227" idx="1"/>
          </p:cNvCxnSpPr>
          <p:nvPr/>
        </p:nvCxnSpPr>
        <p:spPr>
          <a:xfrm>
            <a:off x="3401988" y="3708721"/>
            <a:ext cx="455632" cy="13979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9" name="直接连接符 228"/>
          <p:cNvCxnSpPr/>
          <p:nvPr/>
        </p:nvCxnSpPr>
        <p:spPr>
          <a:xfrm>
            <a:off x="2000200" y="3238500"/>
            <a:ext cx="1928826" cy="190501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0" name="直接连接符 229"/>
          <p:cNvCxnSpPr/>
          <p:nvPr/>
        </p:nvCxnSpPr>
        <p:spPr>
          <a:xfrm flipV="1">
            <a:off x="2000200" y="2381243"/>
            <a:ext cx="1928826" cy="161926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1" name="直接连接符 230"/>
          <p:cNvCxnSpPr/>
          <p:nvPr/>
        </p:nvCxnSpPr>
        <p:spPr>
          <a:xfrm flipV="1">
            <a:off x="2000200" y="3143249"/>
            <a:ext cx="1928826" cy="160495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529590" y="549276"/>
            <a:ext cx="2659702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词语解释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2071638" y="4476758"/>
            <a:ext cx="1857388" cy="84294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816830" y="1747190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步行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46214" y="1747190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走路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17226" y="1747190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估计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75185" y="1747190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估量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35880" y="2539278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繁殖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46214" y="2533009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繁衍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36276" y="2533009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漂浮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175185" y="2533009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漂流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97780" y="369140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估计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46214" y="3691406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确定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98176" y="369140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繁殖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175185" y="3691406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灭绝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16830" y="4477225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密切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46214" y="4477225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疏远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17226" y="4477225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吸收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---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75185" y="4477225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散发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2910" y="1238236"/>
            <a:ext cx="2040943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近义词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4348" y="3238500"/>
            <a:ext cx="2040943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1" hangingPunct="1"/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反义词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50339" y="670772"/>
            <a:ext cx="2933816" cy="74866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265" b="1" u="dbl" dirty="0" smtClean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近义词辨析</a:t>
            </a:r>
            <a:endParaRPr lang="zh-CN" altLang="en-US" sz="4265" b="1" u="dbl" dirty="0" smtClean="0">
              <a:solidFill>
                <a:srgbClr val="92D05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629286" y="1759374"/>
          <a:ext cx="7645242" cy="3033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350"/>
                <a:gridCol w="2034064"/>
                <a:gridCol w="4334828"/>
              </a:tblGrid>
              <a:tr h="52451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dirty="0">
                        <a:latin typeface="+mn-ea"/>
                      </a:endParaRPr>
                    </a:p>
                  </a:txBody>
                  <a:tcPr>
                    <a:solidFill>
                      <a:srgbClr val="FFAF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>
                          <a:latin typeface="+mn-ea"/>
                        </a:rPr>
                        <a:t>相同点</a:t>
                      </a:r>
                      <a:endParaRPr lang="zh-CN" altLang="en-US" sz="2400">
                        <a:latin typeface="+mn-ea"/>
                      </a:endParaRPr>
                    </a:p>
                  </a:txBody>
                  <a:tcPr>
                    <a:solidFill>
                      <a:srgbClr val="FFAF0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dirty="0">
                          <a:latin typeface="+mn-ea"/>
                        </a:rPr>
                        <a:t>不同点</a:t>
                      </a:r>
                      <a:endParaRPr lang="zh-CN" altLang="en-US" sz="2400" dirty="0">
                        <a:latin typeface="+mn-ea"/>
                      </a:endParaRPr>
                    </a:p>
                  </a:txBody>
                  <a:tcPr>
                    <a:solidFill>
                      <a:srgbClr val="FFAF01"/>
                    </a:solidFill>
                  </a:tcPr>
                </a:tc>
              </a:tr>
              <a:tr h="1038225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665" b="1" dirty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665" b="1" dirty="0" smtClean="0">
                          <a:latin typeface="楷体_GB2312" panose="02010609030101010101" charset="-122"/>
                          <a:ea typeface="楷体_GB2312" panose="02010609030101010101" charset="-122"/>
                        </a:rPr>
                        <a:t>估计</a:t>
                      </a:r>
                      <a:endParaRPr lang="zh-CN" altLang="en-US" sz="2665" b="1" dirty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>
                    <a:solidFill>
                      <a:srgbClr val="FFE09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665" b="1" dirty="0">
                        <a:latin typeface="楷体_GB2312" panose="02010609030101010101" charset="-122"/>
                        <a:ea typeface="楷体_GB2312" panose="02010609030101010101" charset="-122"/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zh-CN" altLang="en-US" sz="2665" b="1" dirty="0">
                        <a:latin typeface="楷体_GB2312" panose="02010609030101010101" charset="-122"/>
                        <a:ea typeface="楷体_GB2312" panose="02010609030101010101" charset="-122"/>
                        <a:sym typeface="+mn-ea"/>
                      </a:endParaRPr>
                    </a:p>
                    <a:p>
                      <a:pPr algn="l">
                        <a:buNone/>
                      </a:pPr>
                      <a:endParaRPr lang="en-US" altLang="zh-CN" sz="2665" b="1" dirty="0" smtClean="0">
                        <a:latin typeface="楷体_GB2312" panose="02010609030101010101" charset="-122"/>
                        <a:ea typeface="楷体_GB2312" panose="02010609030101010101" charset="-122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665" b="1" dirty="0" smtClean="0">
                          <a:latin typeface="楷体_GB2312" panose="02010609030101010101" charset="-122"/>
                          <a:ea typeface="楷体_GB2312" panose="02010609030101010101" charset="-122"/>
                          <a:sym typeface="+mn-ea"/>
                        </a:rPr>
                        <a:t>指估量，计算</a:t>
                      </a:r>
                      <a:endParaRPr lang="zh-CN" altLang="en-US" sz="2665" b="1" dirty="0">
                        <a:latin typeface="楷体_GB2312" panose="02010609030101010101" charset="-122"/>
                        <a:ea typeface="楷体_GB2312" panose="02010609030101010101" charset="-122"/>
                        <a:sym typeface="+mn-ea"/>
                      </a:endParaRPr>
                    </a:p>
                  </a:txBody>
                  <a:tcPr>
                    <a:solidFill>
                      <a:srgbClr val="FFE0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665" b="1" dirty="0" smtClean="0">
                        <a:solidFill>
                          <a:srgbClr val="FF0000"/>
                        </a:solidFill>
                        <a:latin typeface="楷体_GB2312" panose="02010609030101010101" charset="-122"/>
                        <a:ea typeface="楷体_GB2312" panose="02010609030101010101" charset="-122"/>
                        <a:cs typeface="+mn-ea"/>
                        <a:sym typeface="+mn-ea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665" b="1" dirty="0" smtClean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+mn-ea"/>
                          <a:sym typeface="+mn-ea"/>
                        </a:rPr>
                        <a:t>估计</a:t>
                      </a:r>
                      <a:r>
                        <a:rPr lang="en-US" altLang="zh-CN" sz="2665" b="1" dirty="0" smtClean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+mn-ea"/>
                          <a:sym typeface="+mn-ea"/>
                        </a:rPr>
                        <a:t>——</a:t>
                      </a:r>
                      <a:r>
                        <a:rPr lang="zh-CN" altLang="en-US" sz="2665" b="1" dirty="0" smtClean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+mn-ea"/>
                          <a:sym typeface="+mn-ea"/>
                        </a:rPr>
                        <a:t>估量，算计。</a:t>
                      </a:r>
                      <a:endParaRPr lang="zh-CN" altLang="en-US" sz="2665" b="1" dirty="0">
                        <a:solidFill>
                          <a:srgbClr val="FF0000"/>
                        </a:solidFill>
                        <a:latin typeface="楷体_GB2312" panose="02010609030101010101" charset="-122"/>
                        <a:ea typeface="楷体_GB2312" panose="02010609030101010101" charset="-122"/>
                        <a:cs typeface="+mn-ea"/>
                        <a:sym typeface="+mn-ea"/>
                      </a:endParaRPr>
                    </a:p>
                  </a:txBody>
                  <a:tcPr>
                    <a:solidFill>
                      <a:srgbClr val="FFE09D"/>
                    </a:solidFill>
                  </a:tcPr>
                </a:tc>
              </a:tr>
              <a:tr h="0">
                <a:tc vMerge="1">
                  <a:tcPr marT="34290" marB="34290">
                    <a:solidFill>
                      <a:srgbClr val="FFE09D"/>
                    </a:solidFill>
                  </a:tcPr>
                </a:tc>
                <a:tc vMerge="1">
                  <a:tcPr marT="34290" marB="34290">
                    <a:solidFill>
                      <a:srgbClr val="FFE09D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665" b="1" dirty="0" smtClean="0">
                        <a:solidFill>
                          <a:srgbClr val="FF0000"/>
                        </a:solidFill>
                        <a:latin typeface="楷体_GB2312" panose="02010609030101010101" charset="-122"/>
                        <a:ea typeface="楷体_GB2312" panose="02010609030101010101" charset="-122"/>
                        <a:cs typeface="+mn-ea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665" b="1" dirty="0" smtClean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+mn-ea"/>
                          <a:sym typeface="+mn-ea"/>
                        </a:rPr>
                        <a:t>预计</a:t>
                      </a:r>
                      <a:r>
                        <a:rPr lang="en-US" altLang="zh-CN" sz="2665" b="1" dirty="0" smtClean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+mn-ea"/>
                          <a:sym typeface="+mn-ea"/>
                        </a:rPr>
                        <a:t>——</a:t>
                      </a:r>
                      <a:r>
                        <a:rPr lang="zh-CN" altLang="en-US" sz="2665" b="1" dirty="0" smtClean="0">
                          <a:solidFill>
                            <a:srgbClr val="FF0000"/>
                          </a:solidFill>
                          <a:latin typeface="楷体_GB2312" panose="02010609030101010101" charset="-122"/>
                          <a:ea typeface="楷体_GB2312" panose="02010609030101010101" charset="-122"/>
                          <a:cs typeface="+mn-ea"/>
                          <a:sym typeface="+mn-ea"/>
                        </a:rPr>
                        <a:t>对未来的估计。</a:t>
                      </a:r>
                      <a:endParaRPr lang="zh-CN" altLang="en-US" sz="2665" b="1" dirty="0">
                        <a:solidFill>
                          <a:srgbClr val="FF0000"/>
                        </a:solidFill>
                        <a:latin typeface="楷体_GB2312" panose="02010609030101010101" charset="-122"/>
                        <a:ea typeface="楷体_GB2312" panose="02010609030101010101" charset="-122"/>
                        <a:cs typeface="+mn-ea"/>
                        <a:sym typeface="+mn-ea"/>
                      </a:endParaRPr>
                    </a:p>
                  </a:txBody>
                  <a:tcPr>
                    <a:solidFill>
                      <a:srgbClr val="FFE09D"/>
                    </a:solidFill>
                  </a:tcPr>
                </a:tc>
              </a:tr>
              <a:tr h="139954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665" b="1" dirty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665" b="1" dirty="0" smtClean="0">
                          <a:latin typeface="楷体_GB2312" panose="02010609030101010101" charset="-122"/>
                          <a:ea typeface="楷体_GB2312" panose="02010609030101010101" charset="-122"/>
                        </a:rPr>
                        <a:t>预计</a:t>
                      </a:r>
                      <a:endParaRPr lang="zh-CN" altLang="en-US" sz="2665" b="1" dirty="0">
                        <a:latin typeface="楷体_GB2312" panose="02010609030101010101" charset="-122"/>
                        <a:ea typeface="楷体_GB2312" panose="02010609030101010101" charset="-122"/>
                      </a:endParaRPr>
                    </a:p>
                  </a:txBody>
                  <a:tcPr>
                    <a:solidFill>
                      <a:srgbClr val="FFE09D"/>
                    </a:solidFill>
                  </a:tcPr>
                </a:tc>
                <a:tc vMerge="1">
                  <a:tcPr/>
                </a:tc>
                <a:tc vMerge="1">
                  <a:tcPr marT="34290" marB="34290">
                    <a:solidFill>
                      <a:srgbClr val="FFE09D"/>
                    </a:solidFill>
                  </a:tcPr>
                </a:tc>
              </a:tr>
            </a:tbl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1684655" y="5357496"/>
            <a:ext cx="184731" cy="74866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endParaRPr lang="zh-CN" altLang="en-US" sz="4265" b="1" dirty="0">
              <a:solidFill>
                <a:srgbClr val="FF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39852" y="4410711"/>
            <a:ext cx="7232678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/>
            <a:endParaRPr lang="zh-CN" altLang="en-US" sz="3200" b="1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  <a:p>
            <a:r>
              <a:rPr lang="en-US" altLang="zh-CN" sz="3200" b="1" dirty="0">
                <a:latin typeface="楷体_GB2312" panose="02010609030101010101" charset="-122"/>
                <a:ea typeface="楷体_GB2312" panose="02010609030101010101" charset="-122"/>
                <a:cs typeface="黑体" panose="02010609060101010101" pitchFamily="2" charset="-122"/>
                <a:sym typeface="+mn-ea"/>
              </a:rPr>
              <a:t>1</a:t>
            </a:r>
            <a:r>
              <a:rPr lang="en-US" altLang="zh-CN" sz="3200" b="1" dirty="0" smtClean="0">
                <a:latin typeface="楷体_GB2312" panose="02010609030101010101" charset="-122"/>
                <a:ea typeface="楷体_GB2312" panose="02010609030101010101" charset="-122"/>
                <a:cs typeface="黑体" panose="02010609060101010101" pitchFamily="2" charset="-122"/>
                <a:sym typeface="+mn-ea"/>
              </a:rPr>
              <a:t>.</a:t>
            </a:r>
            <a:r>
              <a:rPr lang="zh-CN" altLang="en-US" sz="3200" b="1" dirty="0" smtClean="0">
                <a:latin typeface="楷体_GB2312" panose="02010609030101010101" charset="-122"/>
                <a:ea typeface="楷体_GB2312" panose="02010609030101010101" charset="-122"/>
                <a:cs typeface="黑体" panose="02010609060101010101" pitchFamily="2" charset="-122"/>
                <a:sym typeface="+mn-ea"/>
              </a:rPr>
              <a:t> 爷爷两天前就（     ）了这场大雨</a:t>
            </a:r>
            <a:r>
              <a:rPr lang="zh-CN" altLang="en-US" sz="32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。</a:t>
            </a:r>
            <a:endParaRPr lang="zh-CN" altLang="en-US" sz="3200" b="1" dirty="0"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  <a:p>
            <a:r>
              <a:rPr lang="en-US" altLang="zh-CN" sz="3200" b="1" dirty="0">
                <a:latin typeface="楷体_GB2312" panose="02010609030101010101" charset="-122"/>
                <a:ea typeface="楷体_GB2312" panose="02010609030101010101" charset="-122"/>
                <a:cs typeface="黑体" panose="02010609060101010101" pitchFamily="2" charset="-122"/>
                <a:sym typeface="+mn-ea"/>
              </a:rPr>
              <a:t>2</a:t>
            </a:r>
            <a:r>
              <a:rPr lang="en-US" altLang="zh-CN" sz="3200" b="1" dirty="0" smtClean="0">
                <a:latin typeface="楷体_GB2312" panose="02010609030101010101" charset="-122"/>
                <a:ea typeface="楷体_GB2312" panose="02010609030101010101" charset="-122"/>
                <a:cs typeface="黑体" panose="02010609060101010101" pitchFamily="2" charset="-122"/>
                <a:sym typeface="+mn-ea"/>
              </a:rPr>
              <a:t>.</a:t>
            </a:r>
            <a:r>
              <a:rPr lang="zh-CN" altLang="en-US" sz="3200" b="1" dirty="0" smtClean="0">
                <a:latin typeface="楷体_GB2312" panose="02010609030101010101" charset="-122"/>
                <a:ea typeface="楷体_GB2312" panose="02010609030101010101" charset="-122"/>
                <a:cs typeface="黑体" panose="02010609060101010101" pitchFamily="2" charset="-122"/>
                <a:sym typeface="+mn-ea"/>
              </a:rPr>
              <a:t> </a:t>
            </a:r>
            <a:r>
              <a:rPr lang="zh-CN" altLang="en-US" sz="32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天上乌云密布</a:t>
            </a:r>
            <a:r>
              <a:rPr lang="en-US" altLang="zh-CN" sz="32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,</a:t>
            </a:r>
            <a:r>
              <a:rPr lang="zh-CN" altLang="en-US" sz="32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  <a:sym typeface="+mn-ea"/>
              </a:rPr>
              <a:t>（    ）要下雨了。</a:t>
            </a:r>
            <a:endParaRPr lang="zh-CN" altLang="en-US" sz="3200" b="1" dirty="0">
              <a:solidFill>
                <a:srgbClr val="FF00FF"/>
              </a:solidFill>
              <a:latin typeface="楷体_GB2312" panose="02010609030101010101" charset="-122"/>
              <a:ea typeface="楷体_GB2312" panose="02010609030101010101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6" name="文本框 8"/>
          <p:cNvSpPr txBox="1"/>
          <p:nvPr/>
        </p:nvSpPr>
        <p:spPr>
          <a:xfrm>
            <a:off x="4071934" y="4857761"/>
            <a:ext cx="928694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预计</a:t>
            </a:r>
            <a:endParaRPr lang="en-US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ea"/>
            </a:endParaRPr>
          </a:p>
        </p:txBody>
      </p:sp>
      <p:sp>
        <p:nvSpPr>
          <p:cNvPr id="7" name="文本框 8"/>
          <p:cNvSpPr txBox="1"/>
          <p:nvPr/>
        </p:nvSpPr>
        <p:spPr>
          <a:xfrm>
            <a:off x="4071934" y="5429265"/>
            <a:ext cx="928694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估计</a:t>
            </a:r>
            <a:endParaRPr lang="en-US" altLang="en-US" sz="3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95935" y="661109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u="dbl" dirty="0" smtClean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词语</a:t>
            </a:r>
            <a:r>
              <a:rPr lang="zh-CN" altLang="en-US" sz="4800" b="1" u="dbl" dirty="0" smtClean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积累</a:t>
            </a:r>
            <a:endParaRPr lang="zh-CN" altLang="en-US" sz="4800" b="1" u="dbl" dirty="0" smtClean="0">
              <a:solidFill>
                <a:srgbClr val="92D05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428728" y="1523988"/>
            <a:ext cx="5572164" cy="329833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eaLnBrk="1" hangingPunct="1">
              <a:lnSpc>
                <a:spcPts val="5000"/>
              </a:lnSpc>
            </a:pPr>
            <a:r>
              <a:rPr lang="zh-CN" altLang="en-US" sz="3735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描写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太阳</a:t>
            </a:r>
            <a:r>
              <a:rPr lang="zh-CN" altLang="en-US" sz="3735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的词语：</a:t>
            </a:r>
            <a:endParaRPr lang="en-US" altLang="zh-CN" sz="3735" b="1" dirty="0" smtClean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ts val="5000"/>
              </a:lnSpc>
            </a:pPr>
            <a:endParaRPr lang="en-US" altLang="zh-CN" sz="3735" b="1" dirty="0" smtClean="0">
              <a:solidFill>
                <a:srgbClr val="150118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ts val="5000"/>
              </a:lnSpc>
            </a:pPr>
            <a:r>
              <a:rPr lang="zh-CN" altLang="en-US" sz="3735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发光发热   光明温暖  骄阳似火烈日炎炎   风和日丽  旭日东升</a:t>
            </a:r>
            <a:endParaRPr lang="en-US" altLang="zh-CN" sz="3735" b="1" dirty="0" smtClean="0">
              <a:solidFill>
                <a:srgbClr val="150118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5"/>
          <p:cNvSpPr txBox="1"/>
          <p:nvPr/>
        </p:nvSpPr>
        <p:spPr>
          <a:xfrm>
            <a:off x="500034" y="1525256"/>
            <a:ext cx="670847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R="0" defTabSz="914400" eaLnBrk="1" hangingPunct="1">
              <a:spcBef>
                <a:spcPts val="1800"/>
              </a:spcBef>
              <a:buClrTx/>
              <a:buSzTx/>
              <a:buFont typeface="Wingdings" panose="05000000000000000000" pitchFamily="2" charset="2"/>
              <a:defRPr/>
            </a:pPr>
            <a:r>
              <a:rPr kumimoji="0" lang="en-US" altLang="zh-CN" sz="3200" b="1" kern="1200" cap="none" spc="0" normalizeH="0" baseline="0" noProof="0" dirty="0"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1.</a:t>
            </a:r>
            <a:r>
              <a:rPr kumimoji="0" lang="zh-CN" altLang="en-US" sz="3200" b="1" kern="1200" cap="none" spc="0" normalizeH="0" baseline="0" noProof="0" dirty="0"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课文是从哪几个方面来</a:t>
            </a:r>
            <a:r>
              <a:rPr kumimoji="0" lang="zh-CN" altLang="en-US" sz="3200" b="1" kern="1200" cap="none" spc="0" normalizeH="0" baseline="0" noProof="0" dirty="0" smtClean="0"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介绍</a:t>
            </a:r>
            <a:r>
              <a:rPr lang="zh-CN" altLang="en-US" sz="3200" b="1" dirty="0" smtClean="0"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太阳</a:t>
            </a:r>
            <a:r>
              <a:rPr kumimoji="0" lang="zh-CN" altLang="en-US" sz="3200" b="1" kern="1200" cap="none" spc="0" normalizeH="0" baseline="0" noProof="0" dirty="0" smtClean="0"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的特点？</a:t>
            </a:r>
            <a:endParaRPr kumimoji="0" lang="zh-CN" altLang="en-US" sz="3200" b="1" kern="1200" cap="none" spc="0" normalizeH="0" baseline="0" noProof="0" dirty="0">
              <a:latin typeface="黑体" panose="02010609060101010101" pitchFamily="2" charset="-122"/>
              <a:ea typeface="黑体" panose="02010609060101010101" pitchFamily="2" charset="-122"/>
              <a:cs typeface="+mn-ea"/>
            </a:endParaRPr>
          </a:p>
        </p:txBody>
      </p:sp>
      <p:sp>
        <p:nvSpPr>
          <p:cNvPr id="10256" name="TextBox 3"/>
          <p:cNvSpPr txBox="1"/>
          <p:nvPr/>
        </p:nvSpPr>
        <p:spPr>
          <a:xfrm>
            <a:off x="2714613" y="2477762"/>
            <a:ext cx="285752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+mn-ea"/>
              </a:rPr>
              <a:t>远   大   热</a:t>
            </a:r>
            <a:endParaRPr lang="zh-CN" altLang="en-US" sz="32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3875" y="573829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初读</a:t>
            </a:r>
            <a:r>
              <a:rPr lang="zh-CN" altLang="zh-CN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感知</a:t>
            </a:r>
            <a:endParaRPr lang="zh-CN" altLang="zh-CN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0034" y="3430268"/>
            <a:ext cx="7739380" cy="30546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zh-CN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2.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根据课文内容填空。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3200" b="1" dirty="0" smtClean="0">
                <a:latin typeface="楷体_GB2312" panose="02010609030101010101" charset="-122"/>
                <a:ea typeface="楷体_GB2312" panose="02010609030101010101" charset="-122"/>
                <a:cs typeface="+mn-ea"/>
                <a:sym typeface="+mn-ea"/>
              </a:rPr>
              <a:t>课文描述了有关太阳的知识，作者告诉我们是太阳给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________________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，作者在结尾处也总结说，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____________________________________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ea"/>
              </a:rPr>
              <a:t>。</a:t>
            </a:r>
            <a:endParaRPr lang="zh-CN" altLang="en-US" sz="3200" b="1" u="sng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  <a:cs typeface="+mn-ea"/>
              <a:sym typeface="+mn-ea"/>
            </a:endParaRPr>
          </a:p>
        </p:txBody>
      </p:sp>
      <p:sp>
        <p:nvSpPr>
          <p:cNvPr id="11" name="文本框 3"/>
          <p:cNvSpPr txBox="1"/>
          <p:nvPr/>
        </p:nvSpPr>
        <p:spPr>
          <a:xfrm>
            <a:off x="642911" y="5716284"/>
            <a:ext cx="7000924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没有太阳，就没有我们这个美丽可爱的世界</a:t>
            </a:r>
            <a:endParaRPr lang="zh-CN" altLang="en-US" sz="32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12" name="文本框 3"/>
          <p:cNvSpPr txBox="1"/>
          <p:nvPr/>
        </p:nvSpPr>
        <p:spPr>
          <a:xfrm>
            <a:off x="3648054" y="4597418"/>
            <a:ext cx="292895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</a:rPr>
              <a:t>地球光明和温暖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256" grpId="0" bldLvl="0" animBg="1"/>
      <p:bldP spid="4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8928" y="585048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段落划分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4348" y="1904990"/>
            <a:ext cx="8072494" cy="233294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第一部分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（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1-3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）：太阳的特点：远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大 热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。</a:t>
            </a:r>
            <a:b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</a:b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第二部分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（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4-7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）：太阳与动植物和天气关系密切以及可以太阳可以杀菌治病。</a:t>
            </a:r>
            <a:b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</a:b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第三部分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（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8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）：总结太阳的作用。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" name="TextBox 1"/>
          <p:cNvSpPr txBox="1"/>
          <p:nvPr/>
        </p:nvSpPr>
        <p:spPr>
          <a:xfrm>
            <a:off x="714348" y="1334754"/>
            <a:ext cx="7715304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    </a:t>
            </a:r>
            <a:r>
              <a:rPr lang="zh-CN" altLang="en-US" sz="3200" b="1" dirty="0">
                <a:solidFill>
                  <a:srgbClr val="0000FF"/>
                </a:solidFill>
                <a:latin typeface="+mn-ea"/>
                <a:cs typeface="+mn-ea"/>
              </a:rPr>
              <a:t> </a:t>
            </a:r>
            <a:r>
              <a:rPr lang="zh-CN" altLang="en-US" sz="3200" b="1" dirty="0" smtClean="0">
                <a:latin typeface="+mn-ea"/>
                <a:cs typeface="+mn-ea"/>
              </a:rPr>
              <a:t>默</a:t>
            </a:r>
            <a:r>
              <a:rPr lang="zh-CN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读</a:t>
            </a:r>
            <a:r>
              <a:rPr lang="zh-CN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课文</a:t>
            </a:r>
            <a:r>
              <a:rPr lang="zh-CN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，本文是怎样描述太阳的？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2" charset="-122"/>
              <a:ea typeface="黑体" panose="02010609060101010101" pitchFamily="2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1015" y="558378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课文解读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71736" y="2573012"/>
            <a:ext cx="6215106" cy="35409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有这么一个传说，古时候，天上有十个太阳，晒得地面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寸草不生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。人们热得受不了</a:t>
            </a:r>
            <a:r>
              <a:rPr lang="en-US" altLang="zh-CN" sz="3735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,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就找一个箭法很好的人射掉九个，只留下一个，地面上才不那么热了。</a:t>
            </a:r>
            <a:endParaRPr lang="zh-CN" altLang="en-US" sz="4265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85720" y="2668264"/>
            <a:ext cx="2428860" cy="95250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3735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故事导入</a:t>
            </a:r>
            <a:endParaRPr lang="zh-CN" altLang="en-US" sz="3735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6143636" y="5430532"/>
            <a:ext cx="2786082" cy="857256"/>
          </a:xfrm>
          <a:prstGeom prst="wedgeRoundRectCallout">
            <a:avLst>
              <a:gd name="adj1" fmla="val -35162"/>
              <a:gd name="adj2" fmla="val -1657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近义词：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颗粒不收 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428992" y="3239768"/>
            <a:ext cx="2500330" cy="2117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" grpId="0"/>
      <p:bldP spid="4" grpId="0"/>
      <p:bldP spid="8" grpId="0" bldLvl="0" animBg="1"/>
      <p:bldP spid="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矩形 4"/>
          <p:cNvSpPr/>
          <p:nvPr/>
        </p:nvSpPr>
        <p:spPr>
          <a:xfrm>
            <a:off x="1071538" y="1619237"/>
            <a:ext cx="7429552" cy="354103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其实，太阳离我们有一亿五千万千米远。到太阳上去，如果步行，日夜不停地走，差不多要走三千五百年</a:t>
            </a:r>
            <a:r>
              <a:rPr lang="en-US" altLang="zh-CN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就是坐飞机，也要飞二十几年。这么远，箭哪能射得到呢</a:t>
            </a:r>
            <a:r>
              <a:rPr lang="en-US" altLang="zh-CN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3735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42910" y="1047733"/>
            <a:ext cx="785818" cy="6477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3735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远</a:t>
            </a:r>
            <a:endParaRPr lang="zh-CN" altLang="en-US" sz="3735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9" name="上箭头标注 8"/>
          <p:cNvSpPr/>
          <p:nvPr/>
        </p:nvSpPr>
        <p:spPr>
          <a:xfrm>
            <a:off x="857224" y="4381508"/>
            <a:ext cx="8286776" cy="123825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解释为什么射不到太阳，用</a:t>
            </a:r>
            <a:r>
              <a:rPr lang="en-US" altLang="zh-CN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_______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介绍太阳离我们有多远。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43439" y="4762510"/>
            <a:ext cx="1143008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列数字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6" grpId="0" bldLvl="0" animBg="1"/>
      <p:bldP spid="9" grpId="0" bldLvl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/>
          <p:cNvGrpSpPr/>
          <p:nvPr/>
        </p:nvGrpSpPr>
        <p:grpSpPr>
          <a:xfrm>
            <a:off x="375084" y="669292"/>
            <a:ext cx="2825316" cy="843223"/>
            <a:chOff x="-225697" y="-190081"/>
            <a:chExt cx="2825316" cy="844883"/>
          </a:xfrm>
        </p:grpSpPr>
        <p:sp>
          <p:nvSpPr>
            <p:cNvPr id="5236" name="文本框 13"/>
            <p:cNvSpPr txBox="1"/>
            <p:nvPr/>
          </p:nvSpPr>
          <p:spPr>
            <a:xfrm>
              <a:off x="-225697" y="-190081"/>
              <a:ext cx="2825316" cy="8326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800" b="1" u="dbl" dirty="0" smtClean="0">
                  <a:solidFill>
                    <a:srgbClr val="92D050"/>
                  </a:solidFill>
                  <a:uFillTx/>
                  <a:latin typeface="黑体" panose="02010609060101010101" pitchFamily="2" charset="-122"/>
                  <a:ea typeface="黑体" panose="02010609060101010101" pitchFamily="2" charset="-122"/>
                </a:rPr>
                <a:t>体裁简介</a:t>
              </a:r>
              <a:endPara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2105319" y="434013"/>
              <a:ext cx="368573" cy="220789"/>
              <a:chOff x="2511" y="1362"/>
              <a:chExt cx="539" cy="322"/>
            </a:xfrm>
          </p:grpSpPr>
          <p:sp>
            <p:nvSpPr>
              <p:cNvPr id="19" name="Freeform 8"/>
              <p:cNvSpPr/>
              <p:nvPr/>
            </p:nvSpPr>
            <p:spPr bwMode="auto">
              <a:xfrm>
                <a:off x="2954" y="1362"/>
                <a:ext cx="5" cy="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E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9"/>
              <p:cNvSpPr/>
              <p:nvPr/>
            </p:nvSpPr>
            <p:spPr bwMode="auto">
              <a:xfrm>
                <a:off x="2943" y="1497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78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2511" y="1362"/>
                <a:ext cx="539" cy="322"/>
              </a:xfrm>
              <a:custGeom>
                <a:avLst/>
                <a:gdLst>
                  <a:gd name="T0" fmla="*/ 7 w 309"/>
                  <a:gd name="T1" fmla="*/ 184 h 184"/>
                  <a:gd name="T2" fmla="*/ 9 w 309"/>
                  <a:gd name="T3" fmla="*/ 184 h 184"/>
                  <a:gd name="T4" fmla="*/ 9 w 309"/>
                  <a:gd name="T5" fmla="*/ 178 h 184"/>
                  <a:gd name="T6" fmla="*/ 8 w 309"/>
                  <a:gd name="T7" fmla="*/ 180 h 184"/>
                  <a:gd name="T8" fmla="*/ 9 w 309"/>
                  <a:gd name="T9" fmla="*/ 178 h 184"/>
                  <a:gd name="T10" fmla="*/ 34 w 309"/>
                  <a:gd name="T11" fmla="*/ 174 h 184"/>
                  <a:gd name="T12" fmla="*/ 34 w 309"/>
                  <a:gd name="T13" fmla="*/ 179 h 184"/>
                  <a:gd name="T14" fmla="*/ 36 w 309"/>
                  <a:gd name="T15" fmla="*/ 176 h 184"/>
                  <a:gd name="T16" fmla="*/ 38 w 309"/>
                  <a:gd name="T17" fmla="*/ 176 h 184"/>
                  <a:gd name="T18" fmla="*/ 84 w 309"/>
                  <a:gd name="T19" fmla="*/ 144 h 184"/>
                  <a:gd name="T20" fmla="*/ 85 w 309"/>
                  <a:gd name="T21" fmla="*/ 145 h 184"/>
                  <a:gd name="T22" fmla="*/ 84 w 309"/>
                  <a:gd name="T23" fmla="*/ 144 h 184"/>
                  <a:gd name="T24" fmla="*/ 0 w 309"/>
                  <a:gd name="T25" fmla="*/ 135 h 184"/>
                  <a:gd name="T26" fmla="*/ 1 w 309"/>
                  <a:gd name="T27" fmla="*/ 135 h 184"/>
                  <a:gd name="T28" fmla="*/ 138 w 309"/>
                  <a:gd name="T29" fmla="*/ 123 h 184"/>
                  <a:gd name="T30" fmla="*/ 139 w 309"/>
                  <a:gd name="T31" fmla="*/ 123 h 184"/>
                  <a:gd name="T32" fmla="*/ 154 w 309"/>
                  <a:gd name="T33" fmla="*/ 115 h 184"/>
                  <a:gd name="T34" fmla="*/ 154 w 309"/>
                  <a:gd name="T35" fmla="*/ 116 h 184"/>
                  <a:gd name="T36" fmla="*/ 154 w 309"/>
                  <a:gd name="T37" fmla="*/ 115 h 184"/>
                  <a:gd name="T38" fmla="*/ 50 w 309"/>
                  <a:gd name="T39" fmla="*/ 113 h 184"/>
                  <a:gd name="T40" fmla="*/ 53 w 309"/>
                  <a:gd name="T41" fmla="*/ 115 h 184"/>
                  <a:gd name="T42" fmla="*/ 146 w 309"/>
                  <a:gd name="T43" fmla="*/ 113 h 184"/>
                  <a:gd name="T44" fmla="*/ 147 w 309"/>
                  <a:gd name="T45" fmla="*/ 114 h 184"/>
                  <a:gd name="T46" fmla="*/ 146 w 309"/>
                  <a:gd name="T47" fmla="*/ 113 h 184"/>
                  <a:gd name="T48" fmla="*/ 149 w 309"/>
                  <a:gd name="T49" fmla="*/ 111 h 184"/>
                  <a:gd name="T50" fmla="*/ 151 w 309"/>
                  <a:gd name="T51" fmla="*/ 111 h 184"/>
                  <a:gd name="T52" fmla="*/ 165 w 309"/>
                  <a:gd name="T53" fmla="*/ 109 h 184"/>
                  <a:gd name="T54" fmla="*/ 162 w 309"/>
                  <a:gd name="T55" fmla="*/ 113 h 184"/>
                  <a:gd name="T56" fmla="*/ 166 w 309"/>
                  <a:gd name="T57" fmla="*/ 111 h 184"/>
                  <a:gd name="T58" fmla="*/ 184 w 309"/>
                  <a:gd name="T59" fmla="*/ 107 h 184"/>
                  <a:gd name="T60" fmla="*/ 184 w 309"/>
                  <a:gd name="T61" fmla="*/ 109 h 184"/>
                  <a:gd name="T62" fmla="*/ 184 w 309"/>
                  <a:gd name="T63" fmla="*/ 107 h 184"/>
                  <a:gd name="T64" fmla="*/ 50 w 309"/>
                  <a:gd name="T65" fmla="*/ 109 h 184"/>
                  <a:gd name="T66" fmla="*/ 53 w 309"/>
                  <a:gd name="T67" fmla="*/ 111 h 184"/>
                  <a:gd name="T68" fmla="*/ 53 w 309"/>
                  <a:gd name="T69" fmla="*/ 107 h 184"/>
                  <a:gd name="T70" fmla="*/ 248 w 309"/>
                  <a:gd name="T71" fmla="*/ 77 h 184"/>
                  <a:gd name="T72" fmla="*/ 249 w 309"/>
                  <a:gd name="T73" fmla="*/ 77 h 184"/>
                  <a:gd name="T74" fmla="*/ 249 w 309"/>
                  <a:gd name="T75" fmla="*/ 75 h 184"/>
                  <a:gd name="T76" fmla="*/ 252 w 309"/>
                  <a:gd name="T77" fmla="*/ 67 h 184"/>
                  <a:gd name="T78" fmla="*/ 252 w 309"/>
                  <a:gd name="T79" fmla="*/ 70 h 184"/>
                  <a:gd name="T80" fmla="*/ 268 w 309"/>
                  <a:gd name="T81" fmla="*/ 64 h 184"/>
                  <a:gd name="T82" fmla="*/ 266 w 309"/>
                  <a:gd name="T83" fmla="*/ 66 h 184"/>
                  <a:gd name="T84" fmla="*/ 268 w 309"/>
                  <a:gd name="T85" fmla="*/ 66 h 184"/>
                  <a:gd name="T86" fmla="*/ 276 w 309"/>
                  <a:gd name="T87" fmla="*/ 54 h 184"/>
                  <a:gd name="T88" fmla="*/ 276 w 309"/>
                  <a:gd name="T89" fmla="*/ 55 h 184"/>
                  <a:gd name="T90" fmla="*/ 276 w 309"/>
                  <a:gd name="T91" fmla="*/ 54 h 184"/>
                  <a:gd name="T92" fmla="*/ 307 w 309"/>
                  <a:gd name="T93" fmla="*/ 17 h 184"/>
                  <a:gd name="T94" fmla="*/ 309 w 309"/>
                  <a:gd name="T95" fmla="*/ 17 h 184"/>
                  <a:gd name="T96" fmla="*/ 254 w 309"/>
                  <a:gd name="T97" fmla="*/ 11 h 184"/>
                  <a:gd name="T98" fmla="*/ 254 w 309"/>
                  <a:gd name="T99" fmla="*/ 12 h 184"/>
                  <a:gd name="T100" fmla="*/ 254 w 309"/>
                  <a:gd name="T101" fmla="*/ 11 h 184"/>
                  <a:gd name="T102" fmla="*/ 304 w 309"/>
                  <a:gd name="T103" fmla="*/ 12 h 184"/>
                  <a:gd name="T104" fmla="*/ 308 w 309"/>
                  <a:gd name="T105" fmla="*/ 14 h 184"/>
                  <a:gd name="T106" fmla="*/ 307 w 309"/>
                  <a:gd name="T107" fmla="*/ 11 h 184"/>
                  <a:gd name="T108" fmla="*/ 305 w 309"/>
                  <a:gd name="T109" fmla="*/ 10 h 184"/>
                  <a:gd name="T110" fmla="*/ 245 w 309"/>
                  <a:gd name="T111" fmla="*/ 12 h 184"/>
                  <a:gd name="T112" fmla="*/ 245 w 309"/>
                  <a:gd name="T113" fmla="*/ 10 h 184"/>
                  <a:gd name="T114" fmla="*/ 257 w 309"/>
                  <a:gd name="T115" fmla="*/ 0 h 184"/>
                  <a:gd name="T116" fmla="*/ 254 w 309"/>
                  <a:gd name="T117" fmla="*/ 1 h 184"/>
                  <a:gd name="T118" fmla="*/ 255 w 309"/>
                  <a:gd name="T119" fmla="*/ 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9" h="184">
                    <a:moveTo>
                      <a:pt x="8" y="183"/>
                    </a:moveTo>
                    <a:cubicBezTo>
                      <a:pt x="7" y="183"/>
                      <a:pt x="7" y="183"/>
                      <a:pt x="7" y="184"/>
                    </a:cubicBezTo>
                    <a:cubicBezTo>
                      <a:pt x="7" y="184"/>
                      <a:pt x="8" y="184"/>
                      <a:pt x="8" y="184"/>
                    </a:cubicBezTo>
                    <a:cubicBezTo>
                      <a:pt x="8" y="184"/>
                      <a:pt x="9" y="184"/>
                      <a:pt x="9" y="184"/>
                    </a:cubicBezTo>
                    <a:cubicBezTo>
                      <a:pt x="9" y="183"/>
                      <a:pt x="8" y="183"/>
                      <a:pt x="8" y="183"/>
                    </a:cubicBezTo>
                    <a:moveTo>
                      <a:pt x="9" y="178"/>
                    </a:moveTo>
                    <a:cubicBezTo>
                      <a:pt x="8" y="178"/>
                      <a:pt x="7" y="180"/>
                      <a:pt x="8" y="180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9" y="180"/>
                      <a:pt x="10" y="178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moveTo>
                      <a:pt x="35" y="171"/>
                    </a:moveTo>
                    <a:cubicBezTo>
                      <a:pt x="35" y="171"/>
                      <a:pt x="34" y="172"/>
                      <a:pt x="34" y="174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33" y="175"/>
                      <a:pt x="32" y="179"/>
                      <a:pt x="34" y="179"/>
                    </a:cubicBezTo>
                    <a:cubicBezTo>
                      <a:pt x="34" y="179"/>
                      <a:pt x="34" y="179"/>
                      <a:pt x="35" y="179"/>
                    </a:cubicBezTo>
                    <a:cubicBezTo>
                      <a:pt x="35" y="178"/>
                      <a:pt x="36" y="177"/>
                      <a:pt x="36" y="176"/>
                    </a:cubicBezTo>
                    <a:cubicBezTo>
                      <a:pt x="37" y="176"/>
                      <a:pt x="37" y="176"/>
                      <a:pt x="38" y="176"/>
                    </a:cubicBezTo>
                    <a:cubicBezTo>
                      <a:pt x="38" y="176"/>
                      <a:pt x="38" y="176"/>
                      <a:pt x="38" y="176"/>
                    </a:cubicBezTo>
                    <a:cubicBezTo>
                      <a:pt x="39" y="176"/>
                      <a:pt x="37" y="171"/>
                      <a:pt x="35" y="171"/>
                    </a:cubicBezTo>
                    <a:moveTo>
                      <a:pt x="84" y="144"/>
                    </a:moveTo>
                    <a:cubicBezTo>
                      <a:pt x="84" y="144"/>
                      <a:pt x="84" y="144"/>
                      <a:pt x="84" y="145"/>
                    </a:cubicBezTo>
                    <a:cubicBezTo>
                      <a:pt x="84" y="145"/>
                      <a:pt x="84" y="145"/>
                      <a:pt x="85" y="145"/>
                    </a:cubicBezTo>
                    <a:cubicBezTo>
                      <a:pt x="85" y="145"/>
                      <a:pt x="85" y="145"/>
                      <a:pt x="86" y="145"/>
                    </a:cubicBezTo>
                    <a:cubicBezTo>
                      <a:pt x="86" y="145"/>
                      <a:pt x="85" y="144"/>
                      <a:pt x="84" y="144"/>
                    </a:cubicBezTo>
                    <a:moveTo>
                      <a:pt x="1" y="134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1" y="135"/>
                    </a:cubicBezTo>
                    <a:cubicBezTo>
                      <a:pt x="1" y="135"/>
                      <a:pt x="1" y="135"/>
                      <a:pt x="1" y="135"/>
                    </a:cubicBezTo>
                    <a:cubicBezTo>
                      <a:pt x="1" y="134"/>
                      <a:pt x="1" y="134"/>
                      <a:pt x="1" y="134"/>
                    </a:cubicBezTo>
                    <a:moveTo>
                      <a:pt x="138" y="123"/>
                    </a:moveTo>
                    <a:cubicBezTo>
                      <a:pt x="137" y="123"/>
                      <a:pt x="136" y="124"/>
                      <a:pt x="137" y="125"/>
                    </a:cubicBezTo>
                    <a:cubicBezTo>
                      <a:pt x="138" y="124"/>
                      <a:pt x="139" y="125"/>
                      <a:pt x="139" y="123"/>
                    </a:cubicBezTo>
                    <a:cubicBezTo>
                      <a:pt x="139" y="123"/>
                      <a:pt x="138" y="123"/>
                      <a:pt x="138" y="123"/>
                    </a:cubicBezTo>
                    <a:moveTo>
                      <a:pt x="154" y="115"/>
                    </a:moveTo>
                    <a:cubicBezTo>
                      <a:pt x="154" y="115"/>
                      <a:pt x="153" y="115"/>
                      <a:pt x="153" y="115"/>
                    </a:cubicBezTo>
                    <a:cubicBezTo>
                      <a:pt x="153" y="116"/>
                      <a:pt x="154" y="116"/>
                      <a:pt x="154" y="116"/>
                    </a:cubicBezTo>
                    <a:cubicBezTo>
                      <a:pt x="155" y="116"/>
                      <a:pt x="155" y="116"/>
                      <a:pt x="155" y="116"/>
                    </a:cubicBezTo>
                    <a:cubicBezTo>
                      <a:pt x="155" y="115"/>
                      <a:pt x="155" y="115"/>
                      <a:pt x="154" y="115"/>
                    </a:cubicBezTo>
                    <a:moveTo>
                      <a:pt x="50" y="113"/>
                    </a:move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2" y="115"/>
                      <a:pt x="52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4"/>
                      <a:pt x="51" y="113"/>
                      <a:pt x="50" y="113"/>
                    </a:cubicBezTo>
                    <a:moveTo>
                      <a:pt x="146" y="113"/>
                    </a:move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5" y="114"/>
                      <a:pt x="146" y="114"/>
                      <a:pt x="147" y="114"/>
                    </a:cubicBezTo>
                    <a:cubicBezTo>
                      <a:pt x="147" y="114"/>
                      <a:pt x="147" y="114"/>
                      <a:pt x="147" y="113"/>
                    </a:cubicBezTo>
                    <a:cubicBezTo>
                      <a:pt x="148" y="113"/>
                      <a:pt x="147" y="113"/>
                      <a:pt x="146" y="113"/>
                    </a:cubicBezTo>
                    <a:moveTo>
                      <a:pt x="150" y="110"/>
                    </a:moveTo>
                    <a:cubicBezTo>
                      <a:pt x="149" y="110"/>
                      <a:pt x="149" y="110"/>
                      <a:pt x="149" y="111"/>
                    </a:cubicBezTo>
                    <a:cubicBezTo>
                      <a:pt x="149" y="111"/>
                      <a:pt x="150" y="111"/>
                      <a:pt x="150" y="111"/>
                    </a:cubicBezTo>
                    <a:cubicBezTo>
                      <a:pt x="151" y="111"/>
                      <a:pt x="151" y="111"/>
                      <a:pt x="151" y="111"/>
                    </a:cubicBezTo>
                    <a:cubicBezTo>
                      <a:pt x="151" y="111"/>
                      <a:pt x="150" y="110"/>
                      <a:pt x="150" y="110"/>
                    </a:cubicBezTo>
                    <a:moveTo>
                      <a:pt x="165" y="109"/>
                    </a:moveTo>
                    <a:cubicBezTo>
                      <a:pt x="165" y="109"/>
                      <a:pt x="163" y="110"/>
                      <a:pt x="162" y="111"/>
                    </a:cubicBezTo>
                    <a:cubicBezTo>
                      <a:pt x="161" y="112"/>
                      <a:pt x="161" y="113"/>
                      <a:pt x="162" y="113"/>
                    </a:cubicBezTo>
                    <a:cubicBezTo>
                      <a:pt x="162" y="113"/>
                      <a:pt x="163" y="113"/>
                      <a:pt x="164" y="113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10"/>
                      <a:pt x="166" y="109"/>
                      <a:pt x="165" y="109"/>
                    </a:cubicBezTo>
                    <a:moveTo>
                      <a:pt x="184" y="107"/>
                    </a:moveTo>
                    <a:cubicBezTo>
                      <a:pt x="184" y="107"/>
                      <a:pt x="183" y="109"/>
                      <a:pt x="184" y="109"/>
                    </a:cubicBez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9"/>
                      <a:pt x="185" y="107"/>
                      <a:pt x="184" y="107"/>
                    </a:cubicBezTo>
                    <a:cubicBezTo>
                      <a:pt x="184" y="107"/>
                      <a:pt x="184" y="107"/>
                      <a:pt x="184" y="107"/>
                    </a:cubicBezTo>
                    <a:moveTo>
                      <a:pt x="53" y="107"/>
                    </a:moveTo>
                    <a:cubicBezTo>
                      <a:pt x="51" y="107"/>
                      <a:pt x="50" y="108"/>
                      <a:pt x="50" y="109"/>
                    </a:cubicBezTo>
                    <a:cubicBezTo>
                      <a:pt x="50" y="110"/>
                      <a:pt x="50" y="111"/>
                      <a:pt x="51" y="111"/>
                    </a:cubicBezTo>
                    <a:cubicBezTo>
                      <a:pt x="52" y="111"/>
                      <a:pt x="52" y="111"/>
                      <a:pt x="53" y="111"/>
                    </a:cubicBezTo>
                    <a:cubicBezTo>
                      <a:pt x="54" y="111"/>
                      <a:pt x="54" y="108"/>
                      <a:pt x="54" y="107"/>
                    </a:cubicBezTo>
                    <a:cubicBezTo>
                      <a:pt x="53" y="107"/>
                      <a:pt x="53" y="107"/>
                      <a:pt x="53" y="107"/>
                    </a:cubicBezTo>
                    <a:moveTo>
                      <a:pt x="249" y="75"/>
                    </a:moveTo>
                    <a:cubicBezTo>
                      <a:pt x="249" y="75"/>
                      <a:pt x="249" y="76"/>
                      <a:pt x="248" y="77"/>
                    </a:cubicBezTo>
                    <a:cubicBezTo>
                      <a:pt x="248" y="77"/>
                      <a:pt x="248" y="77"/>
                      <a:pt x="248" y="77"/>
                    </a:cubicBezTo>
                    <a:cubicBezTo>
                      <a:pt x="249" y="77"/>
                      <a:pt x="249" y="77"/>
                      <a:pt x="249" y="77"/>
                    </a:cubicBezTo>
                    <a:cubicBezTo>
                      <a:pt x="250" y="77"/>
                      <a:pt x="250" y="76"/>
                      <a:pt x="251" y="76"/>
                    </a:cubicBezTo>
                    <a:cubicBezTo>
                      <a:pt x="250" y="76"/>
                      <a:pt x="250" y="75"/>
                      <a:pt x="249" y="75"/>
                    </a:cubicBezTo>
                    <a:moveTo>
                      <a:pt x="253" y="66"/>
                    </a:moveTo>
                    <a:cubicBezTo>
                      <a:pt x="252" y="67"/>
                      <a:pt x="252" y="67"/>
                      <a:pt x="252" y="67"/>
                    </a:cubicBezTo>
                    <a:cubicBezTo>
                      <a:pt x="250" y="67"/>
                      <a:pt x="250" y="67"/>
                      <a:pt x="250" y="67"/>
                    </a:cubicBezTo>
                    <a:cubicBezTo>
                      <a:pt x="250" y="70"/>
                      <a:pt x="251" y="70"/>
                      <a:pt x="252" y="70"/>
                    </a:cubicBezTo>
                    <a:cubicBezTo>
                      <a:pt x="254" y="70"/>
                      <a:pt x="258" y="66"/>
                      <a:pt x="253" y="66"/>
                    </a:cubicBezTo>
                    <a:moveTo>
                      <a:pt x="268" y="64"/>
                    </a:moveTo>
                    <a:cubicBezTo>
                      <a:pt x="268" y="64"/>
                      <a:pt x="268" y="65"/>
                      <a:pt x="268" y="65"/>
                    </a:cubicBezTo>
                    <a:cubicBezTo>
                      <a:pt x="266" y="66"/>
                      <a:pt x="266" y="66"/>
                      <a:pt x="266" y="66"/>
                    </a:cubicBezTo>
                    <a:cubicBezTo>
                      <a:pt x="266" y="67"/>
                      <a:pt x="266" y="67"/>
                      <a:pt x="267" y="67"/>
                    </a:cubicBezTo>
                    <a:cubicBezTo>
                      <a:pt x="267" y="67"/>
                      <a:pt x="268" y="67"/>
                      <a:pt x="268" y="66"/>
                    </a:cubicBezTo>
                    <a:cubicBezTo>
                      <a:pt x="269" y="66"/>
                      <a:pt x="269" y="64"/>
                      <a:pt x="268" y="64"/>
                    </a:cubicBezTo>
                    <a:moveTo>
                      <a:pt x="276" y="54"/>
                    </a:moveTo>
                    <a:cubicBezTo>
                      <a:pt x="276" y="54"/>
                      <a:pt x="275" y="55"/>
                      <a:pt x="276" y="55"/>
                    </a:cubicBezTo>
                    <a:cubicBezTo>
                      <a:pt x="276" y="55"/>
                      <a:pt x="276" y="55"/>
                      <a:pt x="276" y="55"/>
                    </a:cubicBezTo>
                    <a:cubicBezTo>
                      <a:pt x="276" y="55"/>
                      <a:pt x="277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moveTo>
                      <a:pt x="308" y="17"/>
                    </a:moveTo>
                    <a:cubicBezTo>
                      <a:pt x="308" y="17"/>
                      <a:pt x="307" y="17"/>
                      <a:pt x="307" y="17"/>
                    </a:cubicBezTo>
                    <a:cubicBezTo>
                      <a:pt x="307" y="18"/>
                      <a:pt x="308" y="18"/>
                      <a:pt x="308" y="18"/>
                    </a:cubicBezTo>
                    <a:cubicBezTo>
                      <a:pt x="309" y="18"/>
                      <a:pt x="309" y="18"/>
                      <a:pt x="309" y="17"/>
                    </a:cubicBezTo>
                    <a:cubicBezTo>
                      <a:pt x="309" y="17"/>
                      <a:pt x="308" y="17"/>
                      <a:pt x="308" y="17"/>
                    </a:cubicBezTo>
                    <a:moveTo>
                      <a:pt x="254" y="11"/>
                    </a:moveTo>
                    <a:cubicBezTo>
                      <a:pt x="253" y="11"/>
                      <a:pt x="253" y="11"/>
                      <a:pt x="253" y="11"/>
                    </a:cubicBezTo>
                    <a:cubicBezTo>
                      <a:pt x="253" y="11"/>
                      <a:pt x="254" y="12"/>
                      <a:pt x="254" y="12"/>
                    </a:cubicBezTo>
                    <a:cubicBezTo>
                      <a:pt x="254" y="12"/>
                      <a:pt x="255" y="12"/>
                      <a:pt x="255" y="11"/>
                    </a:cubicBezTo>
                    <a:cubicBezTo>
                      <a:pt x="255" y="11"/>
                      <a:pt x="254" y="11"/>
                      <a:pt x="254" y="11"/>
                    </a:cubicBezTo>
                    <a:moveTo>
                      <a:pt x="305" y="10"/>
                    </a:moveTo>
                    <a:cubicBezTo>
                      <a:pt x="304" y="10"/>
                      <a:pt x="304" y="11"/>
                      <a:pt x="304" y="12"/>
                    </a:cubicBezTo>
                    <a:cubicBezTo>
                      <a:pt x="305" y="13"/>
                      <a:pt x="306" y="14"/>
                      <a:pt x="307" y="14"/>
                    </a:cubicBezTo>
                    <a:cubicBezTo>
                      <a:pt x="307" y="14"/>
                      <a:pt x="308" y="14"/>
                      <a:pt x="308" y="14"/>
                    </a:cubicBezTo>
                    <a:cubicBezTo>
                      <a:pt x="308" y="14"/>
                      <a:pt x="308" y="14"/>
                      <a:pt x="308" y="14"/>
                    </a:cubicBezTo>
                    <a:cubicBezTo>
                      <a:pt x="308" y="13"/>
                      <a:pt x="308" y="12"/>
                      <a:pt x="307" y="11"/>
                    </a:cubicBezTo>
                    <a:cubicBezTo>
                      <a:pt x="307" y="11"/>
                      <a:pt x="306" y="10"/>
                      <a:pt x="306" y="10"/>
                    </a:cubicBezTo>
                    <a:cubicBezTo>
                      <a:pt x="306" y="10"/>
                      <a:pt x="306" y="10"/>
                      <a:pt x="305" y="10"/>
                    </a:cubicBezTo>
                    <a:moveTo>
                      <a:pt x="245" y="10"/>
                    </a:moveTo>
                    <a:cubicBezTo>
                      <a:pt x="244" y="10"/>
                      <a:pt x="243" y="12"/>
                      <a:pt x="245" y="12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46" y="12"/>
                      <a:pt x="247" y="10"/>
                      <a:pt x="245" y="10"/>
                    </a:cubicBezTo>
                    <a:cubicBezTo>
                      <a:pt x="245" y="10"/>
                      <a:pt x="245" y="10"/>
                      <a:pt x="245" y="10"/>
                    </a:cubicBezTo>
                    <a:moveTo>
                      <a:pt x="257" y="0"/>
                    </a:moveTo>
                    <a:cubicBezTo>
                      <a:pt x="256" y="0"/>
                      <a:pt x="255" y="0"/>
                      <a:pt x="255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2"/>
                      <a:pt x="254" y="3"/>
                      <a:pt x="255" y="3"/>
                    </a:cubicBezTo>
                    <a:cubicBezTo>
                      <a:pt x="256" y="3"/>
                      <a:pt x="258" y="1"/>
                      <a:pt x="257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928662" y="1714488"/>
            <a:ext cx="7500990" cy="367023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说明文是一种以说明为主要表达方式的文章体裁 。它通过对实体事物科学地解说，对客观事物做出说明或对抽象事理的阐释，使人们对事物有科学的认识，从而获得有关的知识。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k.zol-img.com.cn/dcbbs/23468/a23467659_01000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4"/>
          <p:cNvSpPr/>
          <p:nvPr/>
        </p:nvSpPr>
        <p:spPr>
          <a:xfrm>
            <a:off x="785787" y="1714488"/>
            <a:ext cx="8064530" cy="354103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我们看到太阳，觉得它并不大，实际上它大得很，一百三十万个地球的体积才能抵得上一个太阳。因为太阳离地球大远了，所以看上去只有一个盘子那么大。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上箭头标注 6"/>
          <p:cNvSpPr/>
          <p:nvPr/>
        </p:nvSpPr>
        <p:spPr>
          <a:xfrm>
            <a:off x="857224" y="4095756"/>
            <a:ext cx="7888605" cy="2095515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zh-CN" altLang="en-US" sz="24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</a:t>
            </a:r>
            <a:r>
              <a:rPr lang="zh-CN" altLang="en-US" sz="32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句话运用了</a:t>
            </a:r>
            <a:r>
              <a:rPr lang="en-US" altLang="zh-CN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________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</a:t>
            </a:r>
            <a:r>
              <a:rPr lang="zh-CN" altLang="en-US" sz="32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手法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，通过地球来衬托太阳很大。</a:t>
            </a:r>
            <a:endParaRPr lang="zh-CN" altLang="en-US" sz="3200" b="1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86116" y="4762510"/>
            <a:ext cx="1857388" cy="73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作比较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71473" y="952483"/>
            <a:ext cx="785818" cy="6477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3735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大</a:t>
            </a:r>
            <a:endParaRPr lang="zh-CN" altLang="en-US" sz="3735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7" grpId="0" bldLvl="0" animBg="1"/>
      <p:bldP spid="8" grpId="0"/>
      <p:bldP spid="9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pconline.com.cn/images/upload/upc/tx/photoblog/1408/20/c1/37628628_37628628_1408488723531_mthumb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/>
          <p:nvPr/>
        </p:nvSpPr>
        <p:spPr>
          <a:xfrm>
            <a:off x="1142977" y="2285993"/>
            <a:ext cx="7167563" cy="24554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楷体_GB2312" panose="02010609030101010101" charset="-122"/>
                <a:ea typeface="楷体_GB2312" panose="02010609030101010101" charset="-122"/>
              </a:rPr>
              <a:t>    或许对人类来说，地球是庞然大物，而对茫茫的宇宙来说，地球只是一粒沙，是微乎其微的。</a:t>
            </a:r>
            <a:endParaRPr lang="zh-CN" altLang="en-US" sz="36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8438" name="矩形 2"/>
          <p:cNvSpPr/>
          <p:nvPr/>
        </p:nvSpPr>
        <p:spPr>
          <a:xfrm>
            <a:off x="1142977" y="857233"/>
            <a:ext cx="8012130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 b="1" dirty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请同学们</a:t>
            </a:r>
            <a:r>
              <a:rPr lang="zh-CN" altLang="en-US" sz="3200" b="1" dirty="0" smtClean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想想这个句子的特点，仿写一个。</a:t>
            </a:r>
            <a:endParaRPr lang="zh-CN" altLang="en-US" sz="3200" b="1" dirty="0">
              <a:solidFill>
                <a:srgbClr val="92D05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8662" y="2285992"/>
            <a:ext cx="7500990" cy="2857520"/>
          </a:xfrm>
          <a:prstGeom prst="rect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4"/>
          <p:cNvSpPr/>
          <p:nvPr/>
        </p:nvSpPr>
        <p:spPr>
          <a:xfrm>
            <a:off x="571473" y="1714488"/>
            <a:ext cx="8064530" cy="354103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太阳会发光，会发热，是个大火球。太阳的温度很高，表面温度有六千摄氏度，就是钢铁碰到它，也会变成气体</a:t>
            </a:r>
            <a:r>
              <a:rPr lang="en-US" altLang="zh-CN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中心温度估计是表面温度的两千五百倍。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上箭头标注 6"/>
          <p:cNvSpPr/>
          <p:nvPr/>
        </p:nvSpPr>
        <p:spPr>
          <a:xfrm>
            <a:off x="714348" y="4191005"/>
            <a:ext cx="7888605" cy="171451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zh-CN" altLang="en-US" sz="24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</a:t>
            </a:r>
            <a:r>
              <a:rPr lang="zh-CN" altLang="en-US" sz="32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句话运用了</a:t>
            </a:r>
            <a:r>
              <a:rPr lang="en-US" altLang="zh-CN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_______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</a:t>
            </a:r>
            <a:r>
              <a:rPr lang="zh-CN" altLang="en-US" sz="32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手法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详细地介绍了太阳的</a:t>
            </a:r>
            <a:r>
              <a:rPr lang="en-US" altLang="zh-CN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____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3200" b="1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14612" y="4953012"/>
            <a:ext cx="1214446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列</a:t>
            </a:r>
            <a:r>
              <a:rPr lang="zh-CN" altLang="en-US" sz="3200" b="1" dirty="0" smtClean="0">
                <a:solidFill>
                  <a:srgbClr val="FF0000"/>
                </a:solidFill>
                <a:latin typeface="+mj-ea"/>
                <a:ea typeface="+mj-ea"/>
              </a:rPr>
              <a:t>数字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786710" y="4953012"/>
            <a:ext cx="916990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温度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28596" y="952483"/>
            <a:ext cx="785818" cy="6477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3735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热</a:t>
            </a:r>
            <a:endParaRPr lang="zh-CN" altLang="en-US" sz="3735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7" grpId="0" bldLvl="0" animBg="1"/>
      <p:bldP spid="8" grpId="0"/>
      <p:bldP spid="11" grpId="0"/>
      <p:bldP spid="6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3.redocn.com/20120315/Redocn_2012031505143619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7224" y="3333749"/>
            <a:ext cx="7643866" cy="18173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太阳虽然离我们很远很远，但是它和我们的关系非常密切。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椭圆形标注 2"/>
          <p:cNvSpPr/>
          <p:nvPr/>
        </p:nvSpPr>
        <p:spPr>
          <a:xfrm>
            <a:off x="3357555" y="952484"/>
            <a:ext cx="4572032" cy="1802765"/>
          </a:xfrm>
          <a:prstGeom prst="wedgeEllipseCallout">
            <a:avLst>
              <a:gd name="adj1" fmla="val -23042"/>
              <a:gd name="adj2" fmla="val 790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总述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：太阳和我们关系密切，为后面详细的介绍做准备。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85720" y="952483"/>
            <a:ext cx="2337435" cy="8572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3735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关系密切</a:t>
            </a:r>
            <a:endParaRPr lang="zh-CN" altLang="en-US" sz="3735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6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7224" y="1714488"/>
            <a:ext cx="7786742" cy="27757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有了太阳，地球上的庄稼和树木晴天的清晨才能发芽、长叶、开花、结果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鸟、兽、虫、鱼才能生存、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繁殖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。如果没有太阳，地球上就不会有植物，也不会有动物。我们吃的粮食、蔬菜、水果、肉类，穿的棉、麻、毛、丝，都和太阳有密切的关系。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285720" y="857232"/>
            <a:ext cx="1857387" cy="8572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3735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动植物</a:t>
            </a:r>
            <a:endParaRPr lang="zh-CN" altLang="en-US" sz="3735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4" name="上箭头标注 3"/>
          <p:cNvSpPr/>
          <p:nvPr/>
        </p:nvSpPr>
        <p:spPr>
          <a:xfrm>
            <a:off x="1001368" y="5143936"/>
            <a:ext cx="7888605" cy="133350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zh-CN" altLang="en-US" sz="24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这</a:t>
            </a:r>
            <a:r>
              <a:rPr lang="zh-CN" altLang="en-US" sz="32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句话运用了</a:t>
            </a:r>
            <a:r>
              <a:rPr lang="en-US" altLang="zh-CN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_______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</a:t>
            </a:r>
            <a:r>
              <a:rPr lang="zh-CN" altLang="en-US" sz="32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手法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详细地介绍了太阳的</a:t>
            </a:r>
            <a:r>
              <a:rPr lang="en-US" altLang="zh-CN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____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lang="zh-CN" altLang="en-US" sz="3200" b="1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01950" y="5620189"/>
            <a:ext cx="1214446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举例子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002293" y="5620189"/>
            <a:ext cx="916990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作用</a:t>
            </a:r>
            <a:endParaRPr kumimoji="0" lang="zh-CN" altLang="en-US" sz="3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5143504" y="476229"/>
            <a:ext cx="2786082" cy="857256"/>
          </a:xfrm>
          <a:prstGeom prst="wedgeRoundRectCallout">
            <a:avLst>
              <a:gd name="adj1" fmla="val 37835"/>
              <a:gd name="adj2" fmla="val 990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近义词：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繁衍 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4" grpId="0" bldLvl="0" animBg="1"/>
      <p:bldP spid="5" grpId="0"/>
      <p:bldP spid="6" grpId="0"/>
      <p:bldP spid="7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 descr="http://images.missyuan.com/attachments/day_090917/20090917_6400ed51a17e087a3999d1Dw1vDNeM2T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85787" y="1904990"/>
            <a:ext cx="7786742" cy="35409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埋在地下的煤炭，看起来好像跟太阳没有关系，其实离开太阳也不能形成，因为煤炭是由远古时代的植物埋在地层底下变成的。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28596" y="952483"/>
            <a:ext cx="1643074" cy="8572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3735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煤炭</a:t>
            </a:r>
            <a:endParaRPr lang="zh-CN" altLang="en-US" sz="3735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4" name="椭圆形标注 3"/>
          <p:cNvSpPr/>
          <p:nvPr/>
        </p:nvSpPr>
        <p:spPr>
          <a:xfrm>
            <a:off x="3429000" y="5055448"/>
            <a:ext cx="4572000" cy="1415627"/>
          </a:xfrm>
          <a:prstGeom prst="wedgeEllipseCallout">
            <a:avLst>
              <a:gd name="adj1" fmla="val -16146"/>
              <a:gd name="adj2" fmla="val -842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说明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：煤炭的形成也和太阳有关。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6" name="组合 1"/>
          <p:cNvGrpSpPr/>
          <p:nvPr/>
        </p:nvGrpSpPr>
        <p:grpSpPr>
          <a:xfrm>
            <a:off x="407469" y="588009"/>
            <a:ext cx="2745306" cy="924504"/>
            <a:chOff x="-193312" y="-271522"/>
            <a:chExt cx="2745306" cy="926324"/>
          </a:xfrm>
        </p:grpSpPr>
        <p:sp>
          <p:nvSpPr>
            <p:cNvPr id="5236" name="文本框 13"/>
            <p:cNvSpPr txBox="1"/>
            <p:nvPr/>
          </p:nvSpPr>
          <p:spPr>
            <a:xfrm>
              <a:off x="-193312" y="-271522"/>
              <a:ext cx="2745306" cy="8326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800" b="1" u="dbl" dirty="0" smtClean="0">
                  <a:solidFill>
                    <a:srgbClr val="92D050"/>
                  </a:solidFill>
                  <a:uFillTx/>
                  <a:latin typeface="黑体" panose="02010609060101010101" pitchFamily="2" charset="-122"/>
                  <a:ea typeface="黑体" panose="02010609060101010101" pitchFamily="2" charset="-122"/>
                </a:rPr>
                <a:t>助读资料</a:t>
              </a:r>
              <a:endPara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grpSp>
          <p:nvGrpSpPr>
            <p:cNvPr id="5238" name="Group 4"/>
            <p:cNvGrpSpPr>
              <a:grpSpLocks noChangeAspect="1"/>
            </p:cNvGrpSpPr>
            <p:nvPr/>
          </p:nvGrpSpPr>
          <p:grpSpPr>
            <a:xfrm>
              <a:off x="2105319" y="434013"/>
              <a:ext cx="368573" cy="220789"/>
              <a:chOff x="2511" y="1362"/>
              <a:chExt cx="539" cy="322"/>
            </a:xfrm>
          </p:grpSpPr>
          <p:sp>
            <p:nvSpPr>
              <p:cNvPr id="19" name="Freeform 8"/>
              <p:cNvSpPr/>
              <p:nvPr/>
            </p:nvSpPr>
            <p:spPr bwMode="auto">
              <a:xfrm>
                <a:off x="2954" y="1362"/>
                <a:ext cx="5" cy="0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solidFill>
                <a:srgbClr val="EE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Freeform 9"/>
              <p:cNvSpPr/>
              <p:nvPr/>
            </p:nvSpPr>
            <p:spPr bwMode="auto">
              <a:xfrm>
                <a:off x="2943" y="1497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578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Freeform 10"/>
              <p:cNvSpPr>
                <a:spLocks noEditPoints="1"/>
              </p:cNvSpPr>
              <p:nvPr/>
            </p:nvSpPr>
            <p:spPr bwMode="auto">
              <a:xfrm>
                <a:off x="2511" y="1362"/>
                <a:ext cx="539" cy="322"/>
              </a:xfrm>
              <a:custGeom>
                <a:avLst/>
                <a:gdLst>
                  <a:gd name="T0" fmla="*/ 7 w 309"/>
                  <a:gd name="T1" fmla="*/ 184 h 184"/>
                  <a:gd name="T2" fmla="*/ 9 w 309"/>
                  <a:gd name="T3" fmla="*/ 184 h 184"/>
                  <a:gd name="T4" fmla="*/ 9 w 309"/>
                  <a:gd name="T5" fmla="*/ 178 h 184"/>
                  <a:gd name="T6" fmla="*/ 8 w 309"/>
                  <a:gd name="T7" fmla="*/ 180 h 184"/>
                  <a:gd name="T8" fmla="*/ 9 w 309"/>
                  <a:gd name="T9" fmla="*/ 178 h 184"/>
                  <a:gd name="T10" fmla="*/ 34 w 309"/>
                  <a:gd name="T11" fmla="*/ 174 h 184"/>
                  <a:gd name="T12" fmla="*/ 34 w 309"/>
                  <a:gd name="T13" fmla="*/ 179 h 184"/>
                  <a:gd name="T14" fmla="*/ 36 w 309"/>
                  <a:gd name="T15" fmla="*/ 176 h 184"/>
                  <a:gd name="T16" fmla="*/ 38 w 309"/>
                  <a:gd name="T17" fmla="*/ 176 h 184"/>
                  <a:gd name="T18" fmla="*/ 84 w 309"/>
                  <a:gd name="T19" fmla="*/ 144 h 184"/>
                  <a:gd name="T20" fmla="*/ 85 w 309"/>
                  <a:gd name="T21" fmla="*/ 145 h 184"/>
                  <a:gd name="T22" fmla="*/ 84 w 309"/>
                  <a:gd name="T23" fmla="*/ 144 h 184"/>
                  <a:gd name="T24" fmla="*/ 0 w 309"/>
                  <a:gd name="T25" fmla="*/ 135 h 184"/>
                  <a:gd name="T26" fmla="*/ 1 w 309"/>
                  <a:gd name="T27" fmla="*/ 135 h 184"/>
                  <a:gd name="T28" fmla="*/ 138 w 309"/>
                  <a:gd name="T29" fmla="*/ 123 h 184"/>
                  <a:gd name="T30" fmla="*/ 139 w 309"/>
                  <a:gd name="T31" fmla="*/ 123 h 184"/>
                  <a:gd name="T32" fmla="*/ 154 w 309"/>
                  <a:gd name="T33" fmla="*/ 115 h 184"/>
                  <a:gd name="T34" fmla="*/ 154 w 309"/>
                  <a:gd name="T35" fmla="*/ 116 h 184"/>
                  <a:gd name="T36" fmla="*/ 154 w 309"/>
                  <a:gd name="T37" fmla="*/ 115 h 184"/>
                  <a:gd name="T38" fmla="*/ 50 w 309"/>
                  <a:gd name="T39" fmla="*/ 113 h 184"/>
                  <a:gd name="T40" fmla="*/ 53 w 309"/>
                  <a:gd name="T41" fmla="*/ 115 h 184"/>
                  <a:gd name="T42" fmla="*/ 146 w 309"/>
                  <a:gd name="T43" fmla="*/ 113 h 184"/>
                  <a:gd name="T44" fmla="*/ 147 w 309"/>
                  <a:gd name="T45" fmla="*/ 114 h 184"/>
                  <a:gd name="T46" fmla="*/ 146 w 309"/>
                  <a:gd name="T47" fmla="*/ 113 h 184"/>
                  <a:gd name="T48" fmla="*/ 149 w 309"/>
                  <a:gd name="T49" fmla="*/ 111 h 184"/>
                  <a:gd name="T50" fmla="*/ 151 w 309"/>
                  <a:gd name="T51" fmla="*/ 111 h 184"/>
                  <a:gd name="T52" fmla="*/ 165 w 309"/>
                  <a:gd name="T53" fmla="*/ 109 h 184"/>
                  <a:gd name="T54" fmla="*/ 162 w 309"/>
                  <a:gd name="T55" fmla="*/ 113 h 184"/>
                  <a:gd name="T56" fmla="*/ 166 w 309"/>
                  <a:gd name="T57" fmla="*/ 111 h 184"/>
                  <a:gd name="T58" fmla="*/ 184 w 309"/>
                  <a:gd name="T59" fmla="*/ 107 h 184"/>
                  <a:gd name="T60" fmla="*/ 184 w 309"/>
                  <a:gd name="T61" fmla="*/ 109 h 184"/>
                  <a:gd name="T62" fmla="*/ 184 w 309"/>
                  <a:gd name="T63" fmla="*/ 107 h 184"/>
                  <a:gd name="T64" fmla="*/ 50 w 309"/>
                  <a:gd name="T65" fmla="*/ 109 h 184"/>
                  <a:gd name="T66" fmla="*/ 53 w 309"/>
                  <a:gd name="T67" fmla="*/ 111 h 184"/>
                  <a:gd name="T68" fmla="*/ 53 w 309"/>
                  <a:gd name="T69" fmla="*/ 107 h 184"/>
                  <a:gd name="T70" fmla="*/ 248 w 309"/>
                  <a:gd name="T71" fmla="*/ 77 h 184"/>
                  <a:gd name="T72" fmla="*/ 249 w 309"/>
                  <a:gd name="T73" fmla="*/ 77 h 184"/>
                  <a:gd name="T74" fmla="*/ 249 w 309"/>
                  <a:gd name="T75" fmla="*/ 75 h 184"/>
                  <a:gd name="T76" fmla="*/ 252 w 309"/>
                  <a:gd name="T77" fmla="*/ 67 h 184"/>
                  <a:gd name="T78" fmla="*/ 252 w 309"/>
                  <a:gd name="T79" fmla="*/ 70 h 184"/>
                  <a:gd name="T80" fmla="*/ 268 w 309"/>
                  <a:gd name="T81" fmla="*/ 64 h 184"/>
                  <a:gd name="T82" fmla="*/ 266 w 309"/>
                  <a:gd name="T83" fmla="*/ 66 h 184"/>
                  <a:gd name="T84" fmla="*/ 268 w 309"/>
                  <a:gd name="T85" fmla="*/ 66 h 184"/>
                  <a:gd name="T86" fmla="*/ 276 w 309"/>
                  <a:gd name="T87" fmla="*/ 54 h 184"/>
                  <a:gd name="T88" fmla="*/ 276 w 309"/>
                  <a:gd name="T89" fmla="*/ 55 h 184"/>
                  <a:gd name="T90" fmla="*/ 276 w 309"/>
                  <a:gd name="T91" fmla="*/ 54 h 184"/>
                  <a:gd name="T92" fmla="*/ 307 w 309"/>
                  <a:gd name="T93" fmla="*/ 17 h 184"/>
                  <a:gd name="T94" fmla="*/ 309 w 309"/>
                  <a:gd name="T95" fmla="*/ 17 h 184"/>
                  <a:gd name="T96" fmla="*/ 254 w 309"/>
                  <a:gd name="T97" fmla="*/ 11 h 184"/>
                  <a:gd name="T98" fmla="*/ 254 w 309"/>
                  <a:gd name="T99" fmla="*/ 12 h 184"/>
                  <a:gd name="T100" fmla="*/ 254 w 309"/>
                  <a:gd name="T101" fmla="*/ 11 h 184"/>
                  <a:gd name="T102" fmla="*/ 304 w 309"/>
                  <a:gd name="T103" fmla="*/ 12 h 184"/>
                  <a:gd name="T104" fmla="*/ 308 w 309"/>
                  <a:gd name="T105" fmla="*/ 14 h 184"/>
                  <a:gd name="T106" fmla="*/ 307 w 309"/>
                  <a:gd name="T107" fmla="*/ 11 h 184"/>
                  <a:gd name="T108" fmla="*/ 305 w 309"/>
                  <a:gd name="T109" fmla="*/ 10 h 184"/>
                  <a:gd name="T110" fmla="*/ 245 w 309"/>
                  <a:gd name="T111" fmla="*/ 12 h 184"/>
                  <a:gd name="T112" fmla="*/ 245 w 309"/>
                  <a:gd name="T113" fmla="*/ 10 h 184"/>
                  <a:gd name="T114" fmla="*/ 257 w 309"/>
                  <a:gd name="T115" fmla="*/ 0 h 184"/>
                  <a:gd name="T116" fmla="*/ 254 w 309"/>
                  <a:gd name="T117" fmla="*/ 1 h 184"/>
                  <a:gd name="T118" fmla="*/ 255 w 309"/>
                  <a:gd name="T119" fmla="*/ 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09" h="184">
                    <a:moveTo>
                      <a:pt x="8" y="183"/>
                    </a:moveTo>
                    <a:cubicBezTo>
                      <a:pt x="7" y="183"/>
                      <a:pt x="7" y="183"/>
                      <a:pt x="7" y="184"/>
                    </a:cubicBezTo>
                    <a:cubicBezTo>
                      <a:pt x="7" y="184"/>
                      <a:pt x="8" y="184"/>
                      <a:pt x="8" y="184"/>
                    </a:cubicBezTo>
                    <a:cubicBezTo>
                      <a:pt x="8" y="184"/>
                      <a:pt x="9" y="184"/>
                      <a:pt x="9" y="184"/>
                    </a:cubicBezTo>
                    <a:cubicBezTo>
                      <a:pt x="9" y="183"/>
                      <a:pt x="8" y="183"/>
                      <a:pt x="8" y="183"/>
                    </a:cubicBezTo>
                    <a:moveTo>
                      <a:pt x="9" y="178"/>
                    </a:moveTo>
                    <a:cubicBezTo>
                      <a:pt x="8" y="178"/>
                      <a:pt x="7" y="180"/>
                      <a:pt x="8" y="180"/>
                    </a:cubicBezTo>
                    <a:cubicBezTo>
                      <a:pt x="8" y="180"/>
                      <a:pt x="8" y="180"/>
                      <a:pt x="8" y="180"/>
                    </a:cubicBezTo>
                    <a:cubicBezTo>
                      <a:pt x="9" y="180"/>
                      <a:pt x="10" y="178"/>
                      <a:pt x="9" y="178"/>
                    </a:cubicBezTo>
                    <a:cubicBezTo>
                      <a:pt x="9" y="178"/>
                      <a:pt x="9" y="178"/>
                      <a:pt x="9" y="178"/>
                    </a:cubicBezTo>
                    <a:moveTo>
                      <a:pt x="35" y="171"/>
                    </a:moveTo>
                    <a:cubicBezTo>
                      <a:pt x="35" y="171"/>
                      <a:pt x="34" y="172"/>
                      <a:pt x="34" y="174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33" y="175"/>
                      <a:pt x="32" y="179"/>
                      <a:pt x="34" y="179"/>
                    </a:cubicBezTo>
                    <a:cubicBezTo>
                      <a:pt x="34" y="179"/>
                      <a:pt x="34" y="179"/>
                      <a:pt x="35" y="179"/>
                    </a:cubicBezTo>
                    <a:cubicBezTo>
                      <a:pt x="35" y="178"/>
                      <a:pt x="36" y="177"/>
                      <a:pt x="36" y="176"/>
                    </a:cubicBezTo>
                    <a:cubicBezTo>
                      <a:pt x="37" y="176"/>
                      <a:pt x="37" y="176"/>
                      <a:pt x="38" y="176"/>
                    </a:cubicBezTo>
                    <a:cubicBezTo>
                      <a:pt x="38" y="176"/>
                      <a:pt x="38" y="176"/>
                      <a:pt x="38" y="176"/>
                    </a:cubicBezTo>
                    <a:cubicBezTo>
                      <a:pt x="39" y="176"/>
                      <a:pt x="37" y="171"/>
                      <a:pt x="35" y="171"/>
                    </a:cubicBezTo>
                    <a:moveTo>
                      <a:pt x="84" y="144"/>
                    </a:moveTo>
                    <a:cubicBezTo>
                      <a:pt x="84" y="144"/>
                      <a:pt x="84" y="144"/>
                      <a:pt x="84" y="145"/>
                    </a:cubicBezTo>
                    <a:cubicBezTo>
                      <a:pt x="84" y="145"/>
                      <a:pt x="84" y="145"/>
                      <a:pt x="85" y="145"/>
                    </a:cubicBezTo>
                    <a:cubicBezTo>
                      <a:pt x="85" y="145"/>
                      <a:pt x="85" y="145"/>
                      <a:pt x="86" y="145"/>
                    </a:cubicBezTo>
                    <a:cubicBezTo>
                      <a:pt x="86" y="145"/>
                      <a:pt x="85" y="144"/>
                      <a:pt x="84" y="144"/>
                    </a:cubicBezTo>
                    <a:moveTo>
                      <a:pt x="1" y="134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0" y="135"/>
                      <a:pt x="1" y="135"/>
                    </a:cubicBezTo>
                    <a:cubicBezTo>
                      <a:pt x="1" y="135"/>
                      <a:pt x="1" y="135"/>
                      <a:pt x="1" y="135"/>
                    </a:cubicBezTo>
                    <a:cubicBezTo>
                      <a:pt x="1" y="134"/>
                      <a:pt x="1" y="134"/>
                      <a:pt x="1" y="134"/>
                    </a:cubicBezTo>
                    <a:moveTo>
                      <a:pt x="138" y="123"/>
                    </a:moveTo>
                    <a:cubicBezTo>
                      <a:pt x="137" y="123"/>
                      <a:pt x="136" y="124"/>
                      <a:pt x="137" y="125"/>
                    </a:cubicBezTo>
                    <a:cubicBezTo>
                      <a:pt x="138" y="124"/>
                      <a:pt x="139" y="125"/>
                      <a:pt x="139" y="123"/>
                    </a:cubicBezTo>
                    <a:cubicBezTo>
                      <a:pt x="139" y="123"/>
                      <a:pt x="138" y="123"/>
                      <a:pt x="138" y="123"/>
                    </a:cubicBezTo>
                    <a:moveTo>
                      <a:pt x="154" y="115"/>
                    </a:moveTo>
                    <a:cubicBezTo>
                      <a:pt x="154" y="115"/>
                      <a:pt x="153" y="115"/>
                      <a:pt x="153" y="115"/>
                    </a:cubicBezTo>
                    <a:cubicBezTo>
                      <a:pt x="153" y="116"/>
                      <a:pt x="154" y="116"/>
                      <a:pt x="154" y="116"/>
                    </a:cubicBezTo>
                    <a:cubicBezTo>
                      <a:pt x="155" y="116"/>
                      <a:pt x="155" y="116"/>
                      <a:pt x="155" y="116"/>
                    </a:cubicBezTo>
                    <a:cubicBezTo>
                      <a:pt x="155" y="115"/>
                      <a:pt x="155" y="115"/>
                      <a:pt x="154" y="115"/>
                    </a:cubicBezTo>
                    <a:moveTo>
                      <a:pt x="50" y="113"/>
                    </a:move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4"/>
                      <a:pt x="52" y="115"/>
                      <a:pt x="52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4"/>
                      <a:pt x="51" y="113"/>
                      <a:pt x="50" y="113"/>
                    </a:cubicBezTo>
                    <a:moveTo>
                      <a:pt x="146" y="113"/>
                    </a:move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5" y="114"/>
                      <a:pt x="146" y="114"/>
                      <a:pt x="147" y="114"/>
                    </a:cubicBezTo>
                    <a:cubicBezTo>
                      <a:pt x="147" y="114"/>
                      <a:pt x="147" y="114"/>
                      <a:pt x="147" y="113"/>
                    </a:cubicBezTo>
                    <a:cubicBezTo>
                      <a:pt x="148" y="113"/>
                      <a:pt x="147" y="113"/>
                      <a:pt x="146" y="113"/>
                    </a:cubicBezTo>
                    <a:moveTo>
                      <a:pt x="150" y="110"/>
                    </a:moveTo>
                    <a:cubicBezTo>
                      <a:pt x="149" y="110"/>
                      <a:pt x="149" y="110"/>
                      <a:pt x="149" y="111"/>
                    </a:cubicBezTo>
                    <a:cubicBezTo>
                      <a:pt x="149" y="111"/>
                      <a:pt x="150" y="111"/>
                      <a:pt x="150" y="111"/>
                    </a:cubicBezTo>
                    <a:cubicBezTo>
                      <a:pt x="151" y="111"/>
                      <a:pt x="151" y="111"/>
                      <a:pt x="151" y="111"/>
                    </a:cubicBezTo>
                    <a:cubicBezTo>
                      <a:pt x="151" y="111"/>
                      <a:pt x="150" y="110"/>
                      <a:pt x="150" y="110"/>
                    </a:cubicBezTo>
                    <a:moveTo>
                      <a:pt x="165" y="109"/>
                    </a:moveTo>
                    <a:cubicBezTo>
                      <a:pt x="165" y="109"/>
                      <a:pt x="163" y="110"/>
                      <a:pt x="162" y="111"/>
                    </a:cubicBezTo>
                    <a:cubicBezTo>
                      <a:pt x="161" y="112"/>
                      <a:pt x="161" y="113"/>
                      <a:pt x="162" y="113"/>
                    </a:cubicBezTo>
                    <a:cubicBezTo>
                      <a:pt x="162" y="113"/>
                      <a:pt x="163" y="113"/>
                      <a:pt x="164" y="113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6" y="110"/>
                      <a:pt x="166" y="109"/>
                      <a:pt x="165" y="109"/>
                    </a:cubicBezTo>
                    <a:moveTo>
                      <a:pt x="184" y="107"/>
                    </a:moveTo>
                    <a:cubicBezTo>
                      <a:pt x="184" y="107"/>
                      <a:pt x="183" y="109"/>
                      <a:pt x="184" y="109"/>
                    </a:cubicBez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84" y="109"/>
                      <a:pt x="185" y="107"/>
                      <a:pt x="184" y="107"/>
                    </a:cubicBezTo>
                    <a:cubicBezTo>
                      <a:pt x="184" y="107"/>
                      <a:pt x="184" y="107"/>
                      <a:pt x="184" y="107"/>
                    </a:cubicBezTo>
                    <a:moveTo>
                      <a:pt x="53" y="107"/>
                    </a:moveTo>
                    <a:cubicBezTo>
                      <a:pt x="51" y="107"/>
                      <a:pt x="50" y="108"/>
                      <a:pt x="50" y="109"/>
                    </a:cubicBezTo>
                    <a:cubicBezTo>
                      <a:pt x="50" y="110"/>
                      <a:pt x="50" y="111"/>
                      <a:pt x="51" y="111"/>
                    </a:cubicBezTo>
                    <a:cubicBezTo>
                      <a:pt x="52" y="111"/>
                      <a:pt x="52" y="111"/>
                      <a:pt x="53" y="111"/>
                    </a:cubicBezTo>
                    <a:cubicBezTo>
                      <a:pt x="54" y="111"/>
                      <a:pt x="54" y="108"/>
                      <a:pt x="54" y="107"/>
                    </a:cubicBezTo>
                    <a:cubicBezTo>
                      <a:pt x="53" y="107"/>
                      <a:pt x="53" y="107"/>
                      <a:pt x="53" y="107"/>
                    </a:cubicBezTo>
                    <a:moveTo>
                      <a:pt x="249" y="75"/>
                    </a:moveTo>
                    <a:cubicBezTo>
                      <a:pt x="249" y="75"/>
                      <a:pt x="249" y="76"/>
                      <a:pt x="248" y="77"/>
                    </a:cubicBezTo>
                    <a:cubicBezTo>
                      <a:pt x="248" y="77"/>
                      <a:pt x="248" y="77"/>
                      <a:pt x="248" y="77"/>
                    </a:cubicBezTo>
                    <a:cubicBezTo>
                      <a:pt x="249" y="77"/>
                      <a:pt x="249" y="77"/>
                      <a:pt x="249" y="77"/>
                    </a:cubicBezTo>
                    <a:cubicBezTo>
                      <a:pt x="250" y="77"/>
                      <a:pt x="250" y="76"/>
                      <a:pt x="251" y="76"/>
                    </a:cubicBezTo>
                    <a:cubicBezTo>
                      <a:pt x="250" y="76"/>
                      <a:pt x="250" y="75"/>
                      <a:pt x="249" y="75"/>
                    </a:cubicBezTo>
                    <a:moveTo>
                      <a:pt x="253" y="66"/>
                    </a:moveTo>
                    <a:cubicBezTo>
                      <a:pt x="252" y="67"/>
                      <a:pt x="252" y="67"/>
                      <a:pt x="252" y="67"/>
                    </a:cubicBezTo>
                    <a:cubicBezTo>
                      <a:pt x="250" y="67"/>
                      <a:pt x="250" y="67"/>
                      <a:pt x="250" y="67"/>
                    </a:cubicBezTo>
                    <a:cubicBezTo>
                      <a:pt x="250" y="70"/>
                      <a:pt x="251" y="70"/>
                      <a:pt x="252" y="70"/>
                    </a:cubicBezTo>
                    <a:cubicBezTo>
                      <a:pt x="254" y="70"/>
                      <a:pt x="258" y="66"/>
                      <a:pt x="253" y="66"/>
                    </a:cubicBezTo>
                    <a:moveTo>
                      <a:pt x="268" y="64"/>
                    </a:moveTo>
                    <a:cubicBezTo>
                      <a:pt x="268" y="64"/>
                      <a:pt x="268" y="65"/>
                      <a:pt x="268" y="65"/>
                    </a:cubicBezTo>
                    <a:cubicBezTo>
                      <a:pt x="266" y="66"/>
                      <a:pt x="266" y="66"/>
                      <a:pt x="266" y="66"/>
                    </a:cubicBezTo>
                    <a:cubicBezTo>
                      <a:pt x="266" y="67"/>
                      <a:pt x="266" y="67"/>
                      <a:pt x="267" y="67"/>
                    </a:cubicBezTo>
                    <a:cubicBezTo>
                      <a:pt x="267" y="67"/>
                      <a:pt x="268" y="67"/>
                      <a:pt x="268" y="66"/>
                    </a:cubicBezTo>
                    <a:cubicBezTo>
                      <a:pt x="269" y="66"/>
                      <a:pt x="269" y="64"/>
                      <a:pt x="268" y="64"/>
                    </a:cubicBezTo>
                    <a:moveTo>
                      <a:pt x="276" y="54"/>
                    </a:moveTo>
                    <a:cubicBezTo>
                      <a:pt x="276" y="54"/>
                      <a:pt x="275" y="55"/>
                      <a:pt x="276" y="55"/>
                    </a:cubicBezTo>
                    <a:cubicBezTo>
                      <a:pt x="276" y="55"/>
                      <a:pt x="276" y="55"/>
                      <a:pt x="276" y="55"/>
                    </a:cubicBezTo>
                    <a:cubicBezTo>
                      <a:pt x="276" y="55"/>
                      <a:pt x="277" y="54"/>
                      <a:pt x="276" y="54"/>
                    </a:cubicBezTo>
                    <a:cubicBezTo>
                      <a:pt x="276" y="54"/>
                      <a:pt x="276" y="54"/>
                      <a:pt x="276" y="54"/>
                    </a:cubicBezTo>
                    <a:moveTo>
                      <a:pt x="308" y="17"/>
                    </a:moveTo>
                    <a:cubicBezTo>
                      <a:pt x="308" y="17"/>
                      <a:pt x="307" y="17"/>
                      <a:pt x="307" y="17"/>
                    </a:cubicBezTo>
                    <a:cubicBezTo>
                      <a:pt x="307" y="18"/>
                      <a:pt x="308" y="18"/>
                      <a:pt x="308" y="18"/>
                    </a:cubicBezTo>
                    <a:cubicBezTo>
                      <a:pt x="309" y="18"/>
                      <a:pt x="309" y="18"/>
                      <a:pt x="309" y="17"/>
                    </a:cubicBezTo>
                    <a:cubicBezTo>
                      <a:pt x="309" y="17"/>
                      <a:pt x="308" y="17"/>
                      <a:pt x="308" y="17"/>
                    </a:cubicBezTo>
                    <a:moveTo>
                      <a:pt x="254" y="11"/>
                    </a:moveTo>
                    <a:cubicBezTo>
                      <a:pt x="253" y="11"/>
                      <a:pt x="253" y="11"/>
                      <a:pt x="253" y="11"/>
                    </a:cubicBezTo>
                    <a:cubicBezTo>
                      <a:pt x="253" y="11"/>
                      <a:pt x="254" y="12"/>
                      <a:pt x="254" y="12"/>
                    </a:cubicBezTo>
                    <a:cubicBezTo>
                      <a:pt x="254" y="12"/>
                      <a:pt x="255" y="12"/>
                      <a:pt x="255" y="11"/>
                    </a:cubicBezTo>
                    <a:cubicBezTo>
                      <a:pt x="255" y="11"/>
                      <a:pt x="254" y="11"/>
                      <a:pt x="254" y="11"/>
                    </a:cubicBezTo>
                    <a:moveTo>
                      <a:pt x="305" y="10"/>
                    </a:moveTo>
                    <a:cubicBezTo>
                      <a:pt x="304" y="10"/>
                      <a:pt x="304" y="11"/>
                      <a:pt x="304" y="12"/>
                    </a:cubicBezTo>
                    <a:cubicBezTo>
                      <a:pt x="305" y="13"/>
                      <a:pt x="306" y="14"/>
                      <a:pt x="307" y="14"/>
                    </a:cubicBezTo>
                    <a:cubicBezTo>
                      <a:pt x="307" y="14"/>
                      <a:pt x="308" y="14"/>
                      <a:pt x="308" y="14"/>
                    </a:cubicBezTo>
                    <a:cubicBezTo>
                      <a:pt x="308" y="14"/>
                      <a:pt x="308" y="14"/>
                      <a:pt x="308" y="14"/>
                    </a:cubicBezTo>
                    <a:cubicBezTo>
                      <a:pt x="308" y="13"/>
                      <a:pt x="308" y="12"/>
                      <a:pt x="307" y="11"/>
                    </a:cubicBezTo>
                    <a:cubicBezTo>
                      <a:pt x="307" y="11"/>
                      <a:pt x="306" y="10"/>
                      <a:pt x="306" y="10"/>
                    </a:cubicBezTo>
                    <a:cubicBezTo>
                      <a:pt x="306" y="10"/>
                      <a:pt x="306" y="10"/>
                      <a:pt x="305" y="10"/>
                    </a:cubicBezTo>
                    <a:moveTo>
                      <a:pt x="245" y="10"/>
                    </a:moveTo>
                    <a:cubicBezTo>
                      <a:pt x="244" y="10"/>
                      <a:pt x="243" y="12"/>
                      <a:pt x="245" y="12"/>
                    </a:cubicBezTo>
                    <a:cubicBezTo>
                      <a:pt x="245" y="12"/>
                      <a:pt x="245" y="12"/>
                      <a:pt x="245" y="12"/>
                    </a:cubicBezTo>
                    <a:cubicBezTo>
                      <a:pt x="246" y="12"/>
                      <a:pt x="247" y="10"/>
                      <a:pt x="245" y="10"/>
                    </a:cubicBezTo>
                    <a:cubicBezTo>
                      <a:pt x="245" y="10"/>
                      <a:pt x="245" y="10"/>
                      <a:pt x="245" y="10"/>
                    </a:cubicBezTo>
                    <a:moveTo>
                      <a:pt x="257" y="0"/>
                    </a:moveTo>
                    <a:cubicBezTo>
                      <a:pt x="256" y="0"/>
                      <a:pt x="255" y="0"/>
                      <a:pt x="255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1"/>
                      <a:pt x="254" y="1"/>
                      <a:pt x="254" y="1"/>
                    </a:cubicBezTo>
                    <a:cubicBezTo>
                      <a:pt x="254" y="2"/>
                      <a:pt x="254" y="3"/>
                      <a:pt x="255" y="3"/>
                    </a:cubicBezTo>
                    <a:cubicBezTo>
                      <a:pt x="256" y="3"/>
                      <a:pt x="258" y="1"/>
                      <a:pt x="257" y="0"/>
                    </a:cubicBezTo>
                  </a:path>
                </a:pathLst>
              </a:custGeom>
              <a:solidFill>
                <a:srgbClr val="66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714349" y="2381243"/>
            <a:ext cx="8215370" cy="367023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太阳：是太阳系的中心天体，占有太阳系总体质量的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99.86%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。太阳系中的八大行星、小行星、流星、彗星、外海王星天体以及星际尘埃等，都围绕着太阳公转，而太阳则围绕着银河系的中心公转。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云形标注 3"/>
          <p:cNvSpPr/>
          <p:nvPr/>
        </p:nvSpPr>
        <p:spPr>
          <a:xfrm>
            <a:off x="3928745" y="313268"/>
            <a:ext cx="3920490" cy="1753447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altLang="zh-CN" sz="2400" b="1" dirty="0">
                <a:solidFill>
                  <a:schemeClr val="tx1"/>
                </a:solidFill>
                <a:latin typeface="汉仪旗黑-55" panose="00020600040101010101" charset="-122"/>
                <a:ea typeface="汉仪旗黑-55" panose="00020600040101010101" charset="-122"/>
                <a:sym typeface="+mn-ea"/>
              </a:rPr>
              <a:t>   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同学们，你们</a:t>
            </a:r>
            <a:r>
              <a:rPr lang="zh-CN" altLang="en-US" sz="2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知道关于太阳的知识吗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？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res.dyhjw.com/ueditor/php/upload/image/20170213/1486968611965944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0034" y="1523987"/>
            <a:ext cx="8278812" cy="5265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地面上的水被太阳晒着的时候，吸收了热，变成了水蒸气。空气上升时，温度下降，其中的水蒸气凝成了无数的小水滴，飘浮在空中，变成云。云层里的小水滴越聚越多，就变成雨或雪落下来。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椭圆形标注 2"/>
          <p:cNvSpPr/>
          <p:nvPr/>
        </p:nvSpPr>
        <p:spPr>
          <a:xfrm>
            <a:off x="3000375" y="5149428"/>
            <a:ext cx="4643755" cy="1292013"/>
          </a:xfrm>
          <a:prstGeom prst="wedgeEllipseCallout">
            <a:avLst>
              <a:gd name="adj1" fmla="val 10221"/>
              <a:gd name="adj2" fmla="val -742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说明：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解释雨雪的形成和太阳有关系。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85721" y="857232"/>
            <a:ext cx="1928825" cy="6477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3735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雨、雪</a:t>
            </a:r>
            <a:endParaRPr lang="zh-CN" altLang="en-US" sz="3735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4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4" descr="http://himg2.huanqiu.com/attachment2010/2017/0220/20170220093857668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8438" name="AutoShape 6" descr="http://himg2.huanqiu.com/attachment2010/2017/0220/20170220093857668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8440" name="AutoShape 8" descr="http://himg2.huanqiu.com/attachment2010/2017/0220/20170220093857668.jpg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pic>
        <p:nvPicPr>
          <p:cNvPr id="18445" name="Picture 13" descr="http://abc.2008php.com/2012_Website_appreciate/2012-08-12/20120812150840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51" name="Picture 19" descr="http://img8.zol.com.cn/bbs/upload/21235/212346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8596" y="1714489"/>
            <a:ext cx="8286808" cy="35409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太阳晒着地面，有些地区吸收的热量多，那里的空气就比较热</a:t>
            </a:r>
            <a:r>
              <a:rPr lang="en-US" altLang="zh-CN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有些地区吸收的热量少，那里的空气就比较冷。空气有冷有热，才能流动，成为风。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椭圆形标注 2"/>
          <p:cNvSpPr/>
          <p:nvPr/>
        </p:nvSpPr>
        <p:spPr>
          <a:xfrm>
            <a:off x="4071934" y="4571985"/>
            <a:ext cx="3500462" cy="1905037"/>
          </a:xfrm>
          <a:prstGeom prst="wedgeEllipseCallout">
            <a:avLst>
              <a:gd name="adj1" fmla="val 54171"/>
              <a:gd name="adj2" fmla="val -695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说明：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形成风也和太阳有关系。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71473" y="952483"/>
            <a:ext cx="928693" cy="6477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3735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风</a:t>
            </a:r>
            <a:endParaRPr lang="zh-CN" altLang="en-US" sz="3735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4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01.tooopen.com/Downs/images/2011/8/5/sy_20110805154536024050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65188" y="2095491"/>
            <a:ext cx="8278812" cy="18173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太阳光有杀菌的能力，我们可以利用它来预防和治疗疾病。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椭圆形标注 2"/>
          <p:cNvSpPr/>
          <p:nvPr/>
        </p:nvSpPr>
        <p:spPr>
          <a:xfrm>
            <a:off x="4143372" y="3714752"/>
            <a:ext cx="3929090" cy="2000264"/>
          </a:xfrm>
          <a:prstGeom prst="wedgeEllipseCallout">
            <a:avLst>
              <a:gd name="adj1" fmla="val -14518"/>
              <a:gd name="adj2" fmla="val -771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说明：</a:t>
            </a:r>
            <a:r>
              <a:rPr lang="zh-CN" altLang="en-US" sz="32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突出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了太阳其他的作用。</a:t>
            </a:r>
            <a:endParaRPr lang="zh-CN" altLang="en-US" sz="32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85721" y="857232"/>
            <a:ext cx="1643073" cy="85725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3735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杀菌</a:t>
            </a:r>
            <a:endParaRPr lang="zh-CN" altLang="en-US" sz="3735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4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14349" y="2095491"/>
            <a:ext cx="8001056" cy="44031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地球上的光明和温暖，都是太阳送来的</a:t>
            </a: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。如果没有太阳，地球上将到处是黑暗，到处是寒冷，没有风、雪、雨、露，没有草、木、鸟、兽，自然也不会有人。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14282" y="761981"/>
            <a:ext cx="3357586" cy="93345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3735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总结太阳作用</a:t>
            </a:r>
            <a:endParaRPr lang="zh-CN" altLang="en-US" sz="3735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/>
          <p:nvPr/>
        </p:nvSpPr>
        <p:spPr>
          <a:xfrm>
            <a:off x="357159" y="2285993"/>
            <a:ext cx="8572528" cy="15867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735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一句话，没有太阳，就没有我们这个美丽可爱的世界。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38811" y="3789682"/>
            <a:ext cx="7922895" cy="7816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3735" b="1" dirty="0">
                <a:solidFill>
                  <a:srgbClr val="92D05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endParaRPr lang="zh-CN" altLang="en-US" sz="3735" b="1" dirty="0">
              <a:solidFill>
                <a:srgbClr val="92D05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00035" y="3047998"/>
            <a:ext cx="8001056" cy="2117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3"/>
          <p:cNvSpPr/>
          <p:nvPr/>
        </p:nvSpPr>
        <p:spPr>
          <a:xfrm>
            <a:off x="1071538" y="4667259"/>
            <a:ext cx="6357982" cy="928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r>
              <a:rPr lang="zh-CN" altLang="en-US" sz="3200" b="1" dirty="0" smtClean="0">
                <a:solidFill>
                  <a:srgbClr val="0070C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总结太阳的作用，照应开头，深化主题。</a:t>
            </a:r>
            <a:endParaRPr lang="zh-CN" altLang="en-US" sz="4265" b="1" i="1" dirty="0">
              <a:solidFill>
                <a:srgbClr val="0070C0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53391" y="1045845"/>
            <a:ext cx="2436495" cy="6477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1" hangingPunct="1"/>
            <a:r>
              <a:rPr lang="zh-CN" altLang="en-US" sz="3735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总结全文</a:t>
            </a:r>
            <a:endParaRPr lang="zh-CN" altLang="en-US" sz="3735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57357" y="3524252"/>
            <a:ext cx="6436377" cy="66710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735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思考</a:t>
            </a:r>
            <a:r>
              <a:rPr lang="zh-CN" altLang="en-US" sz="3735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：这样结尾</a:t>
            </a:r>
            <a:r>
              <a:rPr lang="zh-CN" altLang="en-US" sz="3735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有什么好处？</a:t>
            </a:r>
            <a:endParaRPr lang="zh-CN" altLang="en-US" sz="3735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" grpId="0" bldLvl="0" animBg="1"/>
      <p:bldP spid="6" grpId="0" bldLvl="0" animBg="1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://up.enterdesk.com/edpic/1c/86/5e/1c865e48ada22538fc9304c7dd6793d9.jpg"/>
          <p:cNvSpPr>
            <a:spLocks noChangeAspect="1" noChangeArrowheads="1"/>
          </p:cNvSpPr>
          <p:nvPr/>
        </p:nvSpPr>
        <p:spPr bwMode="auto">
          <a:xfrm>
            <a:off x="63500" y="-182033"/>
            <a:ext cx="304800" cy="406400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pic>
        <p:nvPicPr>
          <p:cNvPr id="11267" name="Picture 3" descr="C:\Users\Administrator\Desktop\c429fa58c8d59098a215e48aa97ff677_1c865e48ada22538fc9304c7dd6793d9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51181" y="1427480"/>
            <a:ext cx="8306435" cy="4866640"/>
          </a:xfrm>
          <a:prstGeom prst="rect">
            <a:avLst/>
          </a:prstGeom>
        </p:spPr>
      </p:pic>
      <p:sp>
        <p:nvSpPr>
          <p:cNvPr id="14" name="左大括号 13"/>
          <p:cNvSpPr/>
          <p:nvPr/>
        </p:nvSpPr>
        <p:spPr>
          <a:xfrm>
            <a:off x="2000233" y="2190741"/>
            <a:ext cx="285752" cy="2952771"/>
          </a:xfrm>
          <a:prstGeom prst="leftBrace">
            <a:avLst>
              <a:gd name="adj1" fmla="val 79956"/>
              <a:gd name="adj2" fmla="val 50000"/>
            </a:avLst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42857" y="1698402"/>
            <a:ext cx="2714644" cy="637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远   大   热  </a:t>
            </a:r>
            <a:endParaRPr lang="zh-CN" altLang="en-US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左大括号 16"/>
          <p:cNvSpPr/>
          <p:nvPr/>
        </p:nvSpPr>
        <p:spPr>
          <a:xfrm flipH="1">
            <a:off x="5929322" y="2095492"/>
            <a:ext cx="285810" cy="2952771"/>
          </a:xfrm>
          <a:prstGeom prst="leftBrace">
            <a:avLst>
              <a:gd name="adj1" fmla="val 88163"/>
              <a:gd name="adj2" fmla="val 50000"/>
            </a:avLst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36" name="TextBox 7"/>
          <p:cNvSpPr txBox="1"/>
          <p:nvPr/>
        </p:nvSpPr>
        <p:spPr>
          <a:xfrm>
            <a:off x="6285251" y="2380827"/>
            <a:ext cx="759439" cy="294386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lstStyle/>
          <a:p>
            <a:pPr eaLnBrk="1" hangingPunct="1"/>
            <a:r>
              <a:rPr lang="zh-CN" altLang="en-US" sz="3735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太阳很重要</a:t>
            </a:r>
            <a:endParaRPr lang="zh-CN" altLang="en-US" sz="3735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534" name="TextBox 18"/>
          <p:cNvSpPr txBox="1"/>
          <p:nvPr/>
        </p:nvSpPr>
        <p:spPr>
          <a:xfrm>
            <a:off x="1019369" y="2952747"/>
            <a:ext cx="931858" cy="1131884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735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太阳</a:t>
            </a:r>
            <a:endParaRPr lang="zh-CN" altLang="en-US" sz="3735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1328" y="705273"/>
            <a:ext cx="2383986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265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板书设计</a:t>
            </a:r>
            <a:endParaRPr lang="zh-CN" altLang="en-US" sz="4265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3175" y="3905254"/>
            <a:ext cx="2428892" cy="637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能预防疾病</a:t>
            </a:r>
            <a:endParaRPr lang="zh-CN" altLang="en-US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58580"/>
            <a:ext cx="246286" cy="4924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121920" tIns="60960" rIns="121920" bIns="60960" numCol="1" anchor="ctr" anchorCtr="0" compatLnSpc="1">
            <a:spAutoFit/>
          </a:bodyPr>
          <a:lstStyle/>
          <a:p>
            <a:endParaRPr lang="zh-CN" altLang="en-US" sz="2400"/>
          </a:p>
        </p:txBody>
      </p:sp>
      <p:sp>
        <p:nvSpPr>
          <p:cNvPr id="12" name="TextBox 11"/>
          <p:cNvSpPr txBox="1"/>
          <p:nvPr/>
        </p:nvSpPr>
        <p:spPr>
          <a:xfrm>
            <a:off x="2571736" y="2571745"/>
            <a:ext cx="3214710" cy="637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与动植物关系密切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4678" y="4762510"/>
            <a:ext cx="1428760" cy="637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总结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71736" y="3238500"/>
            <a:ext cx="3143272" cy="637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</a:pP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与天气变化有关</a:t>
            </a:r>
            <a:endParaRPr lang="zh-CN" altLang="en-US" sz="28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7" grpId="0" bldLvl="0" animBg="1"/>
      <p:bldP spid="22536" grpId="0"/>
      <p:bldP spid="225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mg.club.pchome.net/upload/club/other/2010/4/20/pics_cense_1271746152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1"/>
          <p:cNvSpPr/>
          <p:nvPr/>
        </p:nvSpPr>
        <p:spPr>
          <a:xfrm>
            <a:off x="2256138" y="989638"/>
            <a:ext cx="4887630" cy="637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学习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运用列数字的写作手法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0033" y="2324090"/>
            <a:ext cx="8270875" cy="19447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indent="536575">
              <a:lnSpc>
                <a:spcPct val="130000"/>
              </a:lnSpc>
            </a:pPr>
            <a:r>
              <a:rPr lang="zh-CN" altLang="en-US" sz="24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【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列数字</a:t>
            </a:r>
            <a:r>
              <a:rPr lang="zh-CN" altLang="en-US" sz="2400" b="1" dirty="0" smtClean="0">
                <a:latin typeface="楷体_GB2312" panose="02010609030101010101" charset="-122"/>
                <a:ea typeface="楷体_GB2312" panose="02010609030101010101" charset="-122"/>
                <a:cs typeface="楷体_GB2312" panose="02010609030101010101" charset="-122"/>
              </a:rPr>
              <a:t>】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“太阳的温度很高，表面温度有六千摄氏度，就是钢铁碰到它，也会变成气体；中心温度估计是表面温度的两千五百倍。 ”</a:t>
            </a:r>
            <a:r>
              <a:rPr lang="zh-CN" altLang="en-US" sz="2400" b="1" dirty="0" smtClean="0">
                <a:solidFill>
                  <a:srgbClr val="00B0F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这句话运用了列数字的方法，将太阳的温度描述出来，更加的具体，让人们好理解。</a:t>
            </a:r>
            <a:endParaRPr lang="zh-CN" altLang="en-US" sz="2400" b="1" dirty="0">
              <a:solidFill>
                <a:srgbClr val="00B0F0"/>
              </a:solidFill>
              <a:latin typeface="黑体" panose="02010609060101010101" pitchFamily="2" charset="-122"/>
              <a:ea typeface="黑体" panose="02010609060101010101" pitchFamily="2" charset="-122"/>
              <a:cs typeface="楷体_GB2312" panose="02010609030101010101" charset="-122"/>
              <a:sym typeface="+mn-ea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256817" y="586401"/>
            <a:ext cx="2383986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265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写作手法</a:t>
            </a:r>
            <a:endParaRPr lang="zh-CN" altLang="en-US" sz="4265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71472" y="4572008"/>
            <a:ext cx="7929618" cy="111376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【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举例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】鳕鱼一次产卵达千万粒，真正变成幼鱼的卵可能还不到</a:t>
            </a:r>
            <a:r>
              <a:rPr lang="en-US" altLang="zh-CN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1%</a:t>
            </a:r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  <p:bldP spid="10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9529" y="648759"/>
            <a:ext cx="2383986" cy="748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265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拓展延伸</a:t>
            </a:r>
            <a:endParaRPr lang="zh-CN" altLang="en-US" sz="4265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7652" name="TextBox 3"/>
          <p:cNvSpPr txBox="1"/>
          <p:nvPr/>
        </p:nvSpPr>
        <p:spPr>
          <a:xfrm>
            <a:off x="857224" y="1428737"/>
            <a:ext cx="7643866" cy="45243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</a:t>
            </a:r>
            <a:r>
              <a:rPr lang="zh-CN" altLang="en-US" sz="3200" b="1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阳能发电</a:t>
            </a:r>
            <a:endParaRPr lang="zh-CN" altLang="en-US" sz="3200" b="1" dirty="0" smtClean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太阳能的能源是来自地球外部天体的能源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主要是太阳能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，是太阳中的氢原子核在超高温时聚变释放的巨大能量，人类所需能量的绝大部分都直接或间接地来自太阳。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内容占位符 2"/>
          <p:cNvSpPr txBox="1"/>
          <p:nvPr/>
        </p:nvSpPr>
        <p:spPr>
          <a:xfrm>
            <a:off x="500035" y="1430850"/>
            <a:ext cx="4465637" cy="7921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看拼音，写词语。</a:t>
            </a:r>
            <a:endParaRPr lang="en-US" altLang="zh-CN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5807" y="664000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课堂练习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1538" y="2192856"/>
            <a:ext cx="6858048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+mn-ea"/>
                <a:sym typeface="+mn-ea"/>
              </a:rPr>
              <a:t>  </a:t>
            </a:r>
            <a:r>
              <a:rPr lang="en-US" altLang="zh-CN" sz="2800" dirty="0" err="1" smtClean="0">
                <a:latin typeface="+mn-ea"/>
                <a:sym typeface="+mn-ea"/>
              </a:rPr>
              <a:t>cùn</a:t>
            </a:r>
            <a:r>
              <a:rPr lang="en-US" altLang="zh-CN" sz="2800" dirty="0" smtClean="0">
                <a:latin typeface="+mn-ea"/>
                <a:sym typeface="+mn-ea"/>
              </a:rPr>
              <a:t> </a:t>
            </a:r>
            <a:r>
              <a:rPr lang="en-US" altLang="zh-CN" sz="2800" dirty="0" err="1" smtClean="0">
                <a:latin typeface="+mn-ea"/>
                <a:sym typeface="+mn-ea"/>
              </a:rPr>
              <a:t>cǎo</a:t>
            </a:r>
            <a:r>
              <a:rPr lang="en-US" altLang="zh-CN" sz="2800" dirty="0" smtClean="0">
                <a:latin typeface="+mn-ea"/>
                <a:sym typeface="+mn-ea"/>
              </a:rPr>
              <a:t> </a:t>
            </a:r>
            <a:r>
              <a:rPr lang="en-US" altLang="zh-CN" sz="2800" dirty="0" err="1" smtClean="0">
                <a:latin typeface="+mn-ea"/>
                <a:sym typeface="+mn-ea"/>
              </a:rPr>
              <a:t>bù</a:t>
            </a:r>
            <a:r>
              <a:rPr lang="en-US" altLang="zh-CN" sz="2800" dirty="0" smtClean="0">
                <a:latin typeface="+mn-ea"/>
                <a:sym typeface="+mn-ea"/>
              </a:rPr>
              <a:t> </a:t>
            </a:r>
            <a:r>
              <a:rPr lang="en-US" altLang="zh-CN" sz="2800" dirty="0" err="1" smtClean="0">
                <a:latin typeface="+mn-ea"/>
                <a:sym typeface="+mn-ea"/>
              </a:rPr>
              <a:t>shēnɡ</a:t>
            </a:r>
            <a:r>
              <a:rPr lang="en-US" altLang="zh-CN" sz="2800" dirty="0" smtClean="0">
                <a:latin typeface="+mn-ea"/>
                <a:sym typeface="+mn-ea"/>
              </a:rPr>
              <a:t>      </a:t>
            </a:r>
            <a:r>
              <a:rPr lang="en-US" altLang="zh-CN" sz="2800" dirty="0" err="1" smtClean="0">
                <a:latin typeface="+mn-ea"/>
                <a:sym typeface="+mn-ea"/>
              </a:rPr>
              <a:t>shè</a:t>
            </a:r>
            <a:r>
              <a:rPr lang="en-US" altLang="zh-CN" sz="2800" dirty="0" smtClean="0">
                <a:latin typeface="+mn-ea"/>
                <a:sym typeface="+mn-ea"/>
              </a:rPr>
              <a:t> </a:t>
            </a:r>
            <a:r>
              <a:rPr lang="en-US" altLang="zh-CN" sz="2800" dirty="0" err="1" smtClean="0">
                <a:latin typeface="+mn-ea"/>
                <a:sym typeface="+mn-ea"/>
              </a:rPr>
              <a:t>shì</a:t>
            </a:r>
            <a:r>
              <a:rPr lang="en-US" altLang="zh-CN" sz="2800" dirty="0" smtClean="0">
                <a:latin typeface="+mn-ea"/>
                <a:sym typeface="+mn-ea"/>
              </a:rPr>
              <a:t> </a:t>
            </a:r>
            <a:r>
              <a:rPr lang="en-US" altLang="zh-CN" sz="2800" dirty="0" err="1" smtClean="0">
                <a:latin typeface="+mn-ea"/>
                <a:sym typeface="+mn-ea"/>
              </a:rPr>
              <a:t>dù</a:t>
            </a:r>
            <a:r>
              <a:rPr lang="en-US" altLang="zh-CN" sz="2800" dirty="0" smtClean="0">
                <a:latin typeface="+mn-ea"/>
                <a:sym typeface="+mn-ea"/>
              </a:rPr>
              <a:t> </a:t>
            </a:r>
            <a:endParaRPr lang="en-US" altLang="zh-CN" sz="2800" dirty="0" smtClean="0">
              <a:latin typeface="+mn-ea"/>
              <a:sym typeface="+mn-ea"/>
            </a:endParaRPr>
          </a:p>
          <a:p>
            <a:r>
              <a:rPr lang="zh-CN" altLang="en-US" sz="3200" b="1" noProof="0" dirty="0" smtClean="0">
                <a:latin typeface="+mn-ea"/>
                <a:sym typeface="+mn-ea"/>
              </a:rPr>
              <a:t>（</a:t>
            </a:r>
            <a:r>
              <a:rPr lang="zh-CN" altLang="en-US" sz="3200" noProof="0" dirty="0" smtClean="0">
                <a:latin typeface="+mn-ea"/>
                <a:sym typeface="+mn-ea"/>
              </a:rPr>
              <a:t>          </a:t>
            </a:r>
            <a:r>
              <a:rPr lang="zh-CN" altLang="en-US" sz="3200" b="1" noProof="0" dirty="0" smtClean="0">
                <a:latin typeface="+mn-ea"/>
                <a:sym typeface="+mn-ea"/>
              </a:rPr>
              <a:t>）      （      ）</a:t>
            </a:r>
            <a:endParaRPr lang="zh-CN" altLang="en-US" sz="3200" b="1" noProof="0" dirty="0">
              <a:solidFill>
                <a:srgbClr val="FF00FF"/>
              </a:solidFill>
              <a:latin typeface="+mn-ea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4" name="文本框 5"/>
          <p:cNvSpPr txBox="1"/>
          <p:nvPr/>
        </p:nvSpPr>
        <p:spPr>
          <a:xfrm>
            <a:off x="1500166" y="2764360"/>
            <a:ext cx="2071702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hangingPunct="1">
              <a:lnSpc>
                <a:spcPct val="150000"/>
              </a:lnSpc>
              <a:spcBef>
                <a:spcPts val="24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寸草不生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6"/>
          <p:cNvSpPr txBox="1"/>
          <p:nvPr/>
        </p:nvSpPr>
        <p:spPr>
          <a:xfrm>
            <a:off x="4143372" y="2515303"/>
            <a:ext cx="1487488" cy="7386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hangingPunct="1">
              <a:lnSpc>
                <a:spcPct val="150000"/>
              </a:lnSpc>
              <a:spcBef>
                <a:spcPts val="24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摄氏度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1473" y="3621616"/>
            <a:ext cx="3071834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en-US" altLang="zh-CN" sz="28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r>
              <a:rPr lang="zh-CN" altLang="en-US" sz="2800" b="1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8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形近字组词。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57224" y="4478871"/>
            <a:ext cx="7215238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楷体_GB2312" panose="02010609030101010101" charset="-122"/>
                <a:ea typeface="楷体_GB2312" panose="02010609030101010101" charset="-122"/>
              </a:rPr>
              <a:t>估（     ）   殖（     ）   粮（     ）</a:t>
            </a:r>
            <a:endParaRPr lang="zh-CN" altLang="en-US" sz="2800" dirty="0" smtClean="0">
              <a:latin typeface="楷体_GB2312" panose="02010609030101010101" charset="-122"/>
              <a:ea typeface="楷体_GB2312" panose="0201060903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楷体_GB2312" panose="02010609030101010101" charset="-122"/>
                <a:ea typeface="楷体_GB2312" panose="02010609030101010101" charset="-122"/>
              </a:rPr>
              <a:t>故（     ）   植（     ）   狼（     ）</a:t>
            </a:r>
            <a:endParaRPr lang="zh-CN" altLang="en-US" sz="2800" dirty="0" smtClean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643042" y="4574122"/>
            <a:ext cx="90601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估计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643042" y="5526629"/>
            <a:ext cx="90601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故乡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143372" y="4574122"/>
            <a:ext cx="90601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繁殖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143372" y="5431378"/>
            <a:ext cx="90601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植树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7" name="文本框 20"/>
          <p:cNvSpPr txBox="1"/>
          <p:nvPr/>
        </p:nvSpPr>
        <p:spPr>
          <a:xfrm>
            <a:off x="6572264" y="4669373"/>
            <a:ext cx="90601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粮食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3" name="文本框 21"/>
          <p:cNvSpPr txBox="1"/>
          <p:nvPr/>
        </p:nvSpPr>
        <p:spPr>
          <a:xfrm>
            <a:off x="6572264" y="5526629"/>
            <a:ext cx="90601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狼狗</a:t>
            </a:r>
            <a:endParaRPr lang="zh-CN" altLang="en-US" sz="28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  <p:bldP spid="3" grpId="0"/>
      <p:bldP spid="14" grpId="0"/>
      <p:bldP spid="12" grpId="0"/>
      <p:bldP spid="13" grpId="0"/>
      <p:bldP spid="16" grpId="0"/>
      <p:bldP spid="19" grpId="0"/>
      <p:bldP spid="20" grpId="0"/>
      <p:bldP spid="21" grpId="0"/>
      <p:bldP spid="22" grpId="0"/>
      <p:bldP spid="17" grpId="0"/>
      <p:bldP spid="2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内容占位符 2"/>
          <p:cNvSpPr txBox="1"/>
          <p:nvPr/>
        </p:nvSpPr>
        <p:spPr>
          <a:xfrm>
            <a:off x="500034" y="761982"/>
            <a:ext cx="5143536" cy="7921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3000"/>
              </a:spcBef>
            </a:pPr>
            <a:r>
              <a:rPr lang="en-US" altLang="zh-CN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en-US" altLang="zh-CN" sz="32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r>
              <a:rPr lang="zh-CN" altLang="en-US" sz="32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填写句子，并仿写句子。</a:t>
            </a:r>
            <a:endParaRPr lang="en-US" altLang="zh-CN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4349" y="1904989"/>
            <a:ext cx="7786742" cy="14542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楷体_GB2312" panose="02010609030101010101" charset="-122"/>
                <a:ea typeface="楷体_GB2312" panose="02010609030101010101" charset="-122"/>
              </a:rPr>
              <a:t>   “（    ）没有太阳，地球上就（    ）有植物，（      ）有动物。</a:t>
            </a:r>
            <a:endParaRPr lang="zh-CN" altLang="en-US" sz="3200" dirty="0">
              <a:solidFill>
                <a:schemeClr val="tx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000232" y="2000241"/>
            <a:ext cx="1008609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如果</a:t>
            </a:r>
            <a:endParaRPr lang="zh-CN" altLang="en-US" sz="32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92482" y="2095491"/>
            <a:ext cx="1008609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不会</a:t>
            </a:r>
            <a:endParaRPr lang="zh-CN" altLang="en-US" sz="32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15" name="文本框 13"/>
          <p:cNvSpPr txBox="1"/>
          <p:nvPr/>
        </p:nvSpPr>
        <p:spPr>
          <a:xfrm>
            <a:off x="928663" y="4000505"/>
            <a:ext cx="7358114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    如果没有老师的帮助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,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我不会成功</a:t>
            </a:r>
            <a:r>
              <a:rPr lang="en-US" altLang="zh-CN" sz="32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,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也不会有这么美好的未来。</a:t>
            </a:r>
            <a:endParaRPr lang="zh-CN" altLang="en-US" sz="32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7" name="文本框 13"/>
          <p:cNvSpPr txBox="1"/>
          <p:nvPr/>
        </p:nvSpPr>
        <p:spPr>
          <a:xfrm>
            <a:off x="2876533" y="2828923"/>
            <a:ext cx="1420582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200" b="1" dirty="0" smtClean="0">
                <a:solidFill>
                  <a:srgbClr val="FF0000"/>
                </a:solidFill>
                <a:latin typeface="楷体_GB2312" panose="02010609030101010101" charset="-122"/>
                <a:ea typeface="楷体_GB2312" panose="02010609030101010101" charset="-122"/>
              </a:rPr>
              <a:t>也不会</a:t>
            </a:r>
            <a:endParaRPr lang="zh-CN" altLang="en-US" sz="3200" b="1" dirty="0">
              <a:solidFill>
                <a:srgbClr val="FF0000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12" grpId="0"/>
      <p:bldP spid="13" grpId="0"/>
      <p:bldP spid="14" grpId="0"/>
      <p:bldP spid="15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TextBox 2"/>
          <p:cNvSpPr txBox="1"/>
          <p:nvPr/>
        </p:nvSpPr>
        <p:spPr>
          <a:xfrm>
            <a:off x="428596" y="1428736"/>
            <a:ext cx="8424863" cy="130497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3200" b="1" dirty="0" smtClean="0">
                <a:latin typeface="宋体" panose="02010600030101010101" pitchFamily="2" charset="-122"/>
              </a:rPr>
              <a:t>默读课文，想一想</a:t>
            </a:r>
            <a:r>
              <a:rPr lang="en-US" altLang="zh-CN" sz="3200" b="1" dirty="0" smtClean="0">
                <a:latin typeface="宋体" panose="02010600030101010101" pitchFamily="2" charset="-122"/>
              </a:rPr>
              <a:t>:</a:t>
            </a:r>
            <a:r>
              <a:rPr lang="zh-CN" altLang="en-US" sz="3200" b="1" dirty="0" smtClean="0">
                <a:latin typeface="宋体" panose="02010600030101010101" pitchFamily="2" charset="-122"/>
              </a:rPr>
              <a:t>课文从哪些方面介绍了太阳的特点</a:t>
            </a:r>
            <a:r>
              <a:rPr lang="en-US" altLang="zh-CN" sz="3200" b="1" dirty="0" smtClean="0">
                <a:latin typeface="宋体" panose="02010600030101010101" pitchFamily="2" charset="-122"/>
              </a:rPr>
              <a:t>?</a:t>
            </a:r>
            <a:r>
              <a:rPr lang="zh-CN" altLang="en-US" sz="3200" b="1" dirty="0" smtClean="0">
                <a:latin typeface="宋体" panose="02010600030101010101" pitchFamily="2" charset="-122"/>
              </a:rPr>
              <a:t>太阳对人类有哪些作用</a:t>
            </a:r>
            <a:r>
              <a:rPr lang="en-US" altLang="zh-CN" sz="3200" b="1" dirty="0" smtClean="0">
                <a:latin typeface="宋体" panose="02010600030101010101" pitchFamily="2" charset="-122"/>
              </a:rPr>
              <a:t>?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3" y="3238499"/>
            <a:ext cx="8036560" cy="289835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参考答案：  </a:t>
            </a:r>
            <a:r>
              <a:rPr lang="zh-CN" altLang="en-US" sz="32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远   大   热</a:t>
            </a:r>
            <a:endParaRPr lang="en-US" altLang="zh-CN" sz="3200" b="1" dirty="0" smtClean="0">
              <a:solidFill>
                <a:srgbClr val="15011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14000"/>
              </a:lnSpc>
            </a:pPr>
            <a:r>
              <a:rPr lang="zh-CN" altLang="en-US" sz="32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太阳和动植物、人类生活、雨雪形成、风的形成、人类健康等都有密切的关系。一句话，没有太阳，就没有我们这个可爱的世界。</a:t>
            </a:r>
            <a:endParaRPr lang="zh-CN" altLang="en-US" sz="3200" b="1" dirty="0">
              <a:solidFill>
                <a:srgbClr val="15011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9745" y="646642"/>
            <a:ext cx="5134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课后习题参考答案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/>
        </p:nvSpPr>
        <p:spPr>
          <a:xfrm>
            <a:off x="571472" y="857232"/>
            <a:ext cx="8208963" cy="130497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zh-CN" altLang="en-US" sz="3200" b="1" dirty="0" smtClean="0">
                <a:latin typeface="宋体" panose="02010600030101010101" pitchFamily="2" charset="-122"/>
              </a:rPr>
              <a:t>读下面的句子，结合课文内容，说说作者运用哪些说明方法写出了太阳的特点。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928663" y="2666996"/>
            <a:ext cx="7143800" cy="19447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◆太阳离我们有一亿五千万千米远。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◆一百三十万个地球的体积才能抵得上一个太阳。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◆到太阳上去，如果步行，日夜不停地走，差不多要走三千五百年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;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就是坐飞机，也要飞二十几年。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714348" y="2476494"/>
            <a:ext cx="7429552" cy="2952771"/>
          </a:xfrm>
          <a:prstGeom prst="roundRect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bldLvl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523987"/>
            <a:ext cx="7500990" cy="22852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参考答案：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以上句子运用了</a:t>
            </a:r>
            <a:r>
              <a:rPr lang="zh-CN" altLang="en-US" sz="3200" b="1" dirty="0" smtClean="0">
                <a:solidFill>
                  <a:srgbClr val="15011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列数字和做比较的说明方法，课文中还有举例子，打比方等说明方法。</a:t>
            </a:r>
            <a:endParaRPr lang="zh-CN" altLang="en-US" sz="3200" b="1" dirty="0">
              <a:solidFill>
                <a:srgbClr val="15011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内容占位符 2"/>
          <p:cNvSpPr txBox="1"/>
          <p:nvPr/>
        </p:nvSpPr>
        <p:spPr>
          <a:xfrm>
            <a:off x="785787" y="1619237"/>
            <a:ext cx="7643866" cy="312393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514350" indent="-514350" eaLnBrk="1" hangingPunct="1">
              <a:lnSpc>
                <a:spcPct val="150000"/>
              </a:lnSpc>
              <a:spcBef>
                <a:spcPts val="600"/>
              </a:spcBef>
              <a:buFont typeface="Calibri" panose="020F0502020204030204" charset="0"/>
              <a:buAutoNum type="arabicPeriod"/>
            </a:pPr>
            <a:r>
              <a:rPr lang="zh-CN" altLang="en-US" sz="3200" b="1" dirty="0">
                <a:latin typeface="楷体_GB2312" panose="02010609030101010101" charset="-122"/>
                <a:ea typeface="楷体_GB2312" panose="02010609030101010101" charset="-122"/>
              </a:rPr>
              <a:t>把</a:t>
            </a:r>
            <a:r>
              <a:rPr lang="zh-CN" altLang="en-US" sz="3200" b="1" dirty="0" smtClean="0">
                <a:latin typeface="楷体_GB2312" panose="02010609030101010101" charset="-122"/>
                <a:ea typeface="楷体_GB2312" panose="02010609030101010101" charset="-122"/>
              </a:rPr>
              <a:t>描写太阳的作用的</a:t>
            </a:r>
            <a:r>
              <a:rPr lang="zh-CN" altLang="en-US" sz="3200" b="1" dirty="0">
                <a:latin typeface="楷体_GB2312" panose="02010609030101010101" charset="-122"/>
                <a:ea typeface="楷体_GB2312" panose="02010609030101010101" charset="-122"/>
              </a:rPr>
              <a:t>句子抄下来。</a:t>
            </a:r>
            <a:endParaRPr lang="zh-CN" altLang="en-US" sz="3200" b="1" dirty="0">
              <a:latin typeface="楷体_GB2312" panose="02010609030101010101" charset="-122"/>
              <a:ea typeface="楷体_GB2312" panose="02010609030101010101" charset="-122"/>
            </a:endParaRP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buFont typeface="Calibri" panose="020F0502020204030204" charset="0"/>
              <a:buAutoNum type="arabicPeriod"/>
            </a:pPr>
            <a:r>
              <a:rPr lang="zh-CN" altLang="en-US" sz="3200" b="1" dirty="0" smtClean="0">
                <a:latin typeface="楷体_GB2312" panose="02010609030101010101" charset="-122"/>
                <a:ea typeface="楷体_GB2312" panose="02010609030101010101" charset="-122"/>
              </a:rPr>
              <a:t>课下观察一下太阳的东升西落，请</a:t>
            </a:r>
            <a:r>
              <a:rPr lang="zh-CN" altLang="en-US" sz="3200" b="1" dirty="0">
                <a:latin typeface="楷体_GB2312" panose="02010609030101010101" charset="-122"/>
                <a:ea typeface="楷体_GB2312" panose="02010609030101010101" charset="-122"/>
              </a:rPr>
              <a:t>你以小短文的形式展示</a:t>
            </a:r>
            <a:r>
              <a:rPr lang="zh-CN" altLang="en-US" sz="3200" b="1" dirty="0" smtClean="0">
                <a:latin typeface="楷体_GB2312" panose="02010609030101010101" charset="-122"/>
                <a:ea typeface="楷体_GB2312" panose="02010609030101010101" charset="-122"/>
              </a:rPr>
              <a:t>一下，写出太阳的特点</a:t>
            </a:r>
            <a:r>
              <a:rPr lang="zh-CN" altLang="en-US" sz="3200" b="1" dirty="0" smtClean="0">
                <a:latin typeface="楷体_GB2312" panose="02010609030101010101" charset="-122"/>
                <a:ea typeface="楷体_GB2312" panose="02010609030101010101" charset="-122"/>
              </a:rPr>
              <a:t>。 </a:t>
            </a:r>
            <a:endParaRPr lang="zh-CN" altLang="en-US" sz="3200" b="1" dirty="0">
              <a:latin typeface="楷体_GB2312" panose="02010609030101010101" charset="-122"/>
              <a:ea typeface="楷体_GB2312" panose="0201060903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8475" y="619973"/>
            <a:ext cx="2659702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课后作业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286248" y="1238235"/>
            <a:ext cx="4071966" cy="45243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后羿射日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的传说出自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《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淮南子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》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，故事内容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: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远古的时候，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10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个太阳一齐出来给人类带来了灾难。为了拯救人类，后羿张弓搭箭，向那</a:t>
            </a:r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9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cs typeface="楷体_GB2312" panose="02010609030101010101" charset="-122"/>
              </a:rPr>
              <a:t>个太阳射去。最后，天上只留下一个太阳。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4282" y="761982"/>
            <a:ext cx="2143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后羿射日</a:t>
            </a:r>
            <a:endParaRPr lang="zh-CN" altLang="en-US" sz="4800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41986" name="Picture 2" descr="https://p1.ssl.qhmsg.com/t014c615836f2e0ed7b.jpg"/>
          <p:cNvPicPr>
            <a:picLocks noChangeAspect="1" noChangeArrowheads="1"/>
          </p:cNvPicPr>
          <p:nvPr/>
        </p:nvPicPr>
        <p:blipFill>
          <a:blip r:embed="rId1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1" y="1809739"/>
            <a:ext cx="2428892" cy="4095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428565" y="1142985"/>
            <a:ext cx="11585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煤炭</a:t>
            </a:r>
            <a:endParaRPr lang="zh-CN" altLang="en-US" sz="4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28794" y="952484"/>
            <a:ext cx="67151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煤炭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，简称煤，是远古植物遗骸，埋在地层下，经过地壳隔绝空气的压力和温度条件下作用，产生的碳化化石矿物，主要被人类开采用作燃料。</a:t>
            </a:r>
            <a:endParaRPr lang="zh-CN" altLang="en-US" sz="3200" b="1" u="sng" dirty="0">
              <a:solidFill>
                <a:srgbClr val="00B0F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40962" name="Picture 2" descr="https://p1.ssl.qhmsg.com/t01c1bd8335518939c8.jpg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429001"/>
            <a:ext cx="2847975" cy="2667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14282" y="761982"/>
            <a:ext cx="2357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风雪雨露</a:t>
            </a:r>
            <a:endParaRPr lang="zh-CN" altLang="en-US" sz="4800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39942" name="Picture 6" descr="http://pic24.nipic.com/20121027/9324485_204754235133_2.jp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1904990"/>
            <a:ext cx="3643306" cy="30480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940" name="Picture 4" descr="https://ps.ssl.qhmsg.com/sdr/400__/t0104ae84cc4ee990b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40" y="0"/>
            <a:ext cx="3429024" cy="2857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938" name="Picture 2" descr="https://ps.ssl.qhmsg.com/sdr/400__/t01cd6ddba330c215a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095756"/>
            <a:ext cx="3429024" cy="2762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944" name="Picture 8" descr="http://pic74.nipic.com/file/20150730/7747598_101115560000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72132" y="2381243"/>
            <a:ext cx="3571868" cy="333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"/>
          <p:cNvSpPr txBox="1"/>
          <p:nvPr/>
        </p:nvSpPr>
        <p:spPr>
          <a:xfrm>
            <a:off x="681952" y="1906187"/>
            <a:ext cx="7775575" cy="3996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摄氏    估计   密切  繁殖    煤炭  水蒸气  热量   杀菌</a:t>
            </a:r>
            <a:r>
              <a:rPr lang="en-US" altLang="zh-CN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预防    治疗   光明   温暖</a:t>
            </a:r>
            <a:r>
              <a:rPr lang="en-US" altLang="zh-CN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黑暗  寒冷</a:t>
            </a:r>
            <a:endParaRPr lang="en-US" altLang="zh-CN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5460" y="596054"/>
            <a:ext cx="2713989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会认字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683222" y="1906187"/>
            <a:ext cx="8143932" cy="399628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b="1" dirty="0" smtClean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摄</a:t>
            </a:r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氏    </a:t>
            </a:r>
            <a:r>
              <a:rPr lang="zh-CN" altLang="en-US" sz="4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估</a:t>
            </a:r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计   密切  繁</a:t>
            </a:r>
            <a:r>
              <a:rPr lang="zh-CN" altLang="en-US" sz="4400" b="1" dirty="0" smtClean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殖 </a:t>
            </a:r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煤</a:t>
            </a:r>
            <a:r>
              <a:rPr lang="zh-CN" altLang="en-US" sz="4400" b="1" dirty="0" smtClean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炭</a:t>
            </a:r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水蒸气  热量   </a:t>
            </a:r>
            <a:r>
              <a:rPr lang="zh-CN" altLang="en-US" sz="44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杀菌</a:t>
            </a:r>
            <a:r>
              <a:rPr lang="en-US" altLang="zh-CN" sz="4400" b="1" dirty="0" smtClean="0">
                <a:solidFill>
                  <a:srgbClr val="D6009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预防    治</a:t>
            </a:r>
            <a:r>
              <a:rPr lang="zh-CN" altLang="en-US" sz="4400" b="1" dirty="0" smtClean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疗</a:t>
            </a:r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光明   温暖</a:t>
            </a:r>
            <a:r>
              <a:rPr lang="en-US" altLang="zh-CN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黑暗  寒冷</a:t>
            </a:r>
            <a:endParaRPr lang="en-US" altLang="zh-CN" sz="4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44180" y="1716532"/>
            <a:ext cx="1633237" cy="667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b="1" dirty="0" err="1" smtClean="0">
                <a:solidFill>
                  <a:srgbClr val="0000FF"/>
                </a:solidFill>
                <a:latin typeface="+mn-ea"/>
                <a:ea typeface="+mn-ea"/>
              </a:rPr>
              <a:t>shè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725804" y="1620859"/>
            <a:ext cx="936625" cy="6661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zhí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664415" y="2816792"/>
            <a:ext cx="1079500" cy="6661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b="1" dirty="0" err="1" smtClean="0">
                <a:solidFill>
                  <a:srgbClr val="0000FF"/>
                </a:solidFill>
                <a:latin typeface="+mn-ea"/>
                <a:ea typeface="+mn-ea"/>
              </a:rPr>
              <a:t>liáo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736170" y="1716117"/>
            <a:ext cx="9366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tàn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19" grpId="1"/>
      <p:bldP spid="24" grpId="0"/>
      <p:bldP spid="24" grpId="1"/>
      <p:bldP spid="35" grpId="0"/>
      <p:bldP spid="35" grpId="1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文本框 46"/>
          <p:cNvSpPr txBox="1"/>
          <p:nvPr/>
        </p:nvSpPr>
        <p:spPr>
          <a:xfrm>
            <a:off x="497206" y="619761"/>
            <a:ext cx="2040943" cy="83099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zh-CN" altLang="en-US" sz="4800" b="1" u="dbl" dirty="0" smtClean="0">
                <a:solidFill>
                  <a:srgbClr val="92D05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我会读</a:t>
            </a:r>
            <a:endParaRPr lang="zh-CN" altLang="en-US" sz="4800" b="1" u="dbl" dirty="0" smtClean="0">
              <a:solidFill>
                <a:srgbClr val="92D050"/>
              </a:solidFill>
              <a:uFillTx/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pic>
        <p:nvPicPr>
          <p:cNvPr id="36866" name="Picture 2" descr="http://img3.orsoon.com/pic/201805/14085953_675abf4dc8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428729" y="1428737"/>
            <a:ext cx="1214446" cy="1524011"/>
          </a:xfrm>
          <a:prstGeom prst="rect">
            <a:avLst/>
          </a:prstGeom>
          <a:noFill/>
        </p:spPr>
      </p:pic>
      <p:sp>
        <p:nvSpPr>
          <p:cNvPr id="6" name="文本框 5"/>
          <p:cNvSpPr txBox="1"/>
          <p:nvPr/>
        </p:nvSpPr>
        <p:spPr>
          <a:xfrm>
            <a:off x="1785918" y="1809739"/>
            <a:ext cx="734496" cy="74866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265" b="1" dirty="0" smtClean="0">
                <a:solidFill>
                  <a:srgbClr val="FF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摄</a:t>
            </a:r>
            <a:endParaRPr lang="zh-CN" altLang="en-US" sz="4265" b="1" dirty="0">
              <a:solidFill>
                <a:srgbClr val="FF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000760" y="2285993"/>
            <a:ext cx="993777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35" b="1" dirty="0" err="1" smtClean="0">
                <a:latin typeface="+mn-ea"/>
                <a:ea typeface="+mn-ea"/>
              </a:rPr>
              <a:t>shè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358082" y="1047734"/>
            <a:ext cx="936625" cy="6661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</a:rPr>
              <a:t>zhí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6286512" y="3524252"/>
            <a:ext cx="936625" cy="12418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+mn-cs"/>
              </a:rPr>
              <a:t>tàn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572396" y="4000505"/>
            <a:ext cx="1079500" cy="6661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735" b="1" dirty="0" err="1" smtClean="0">
                <a:latin typeface="+mn-ea"/>
                <a:ea typeface="+mn-ea"/>
              </a:rPr>
              <a:t>liáo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pic>
        <p:nvPicPr>
          <p:cNvPr id="51" name="Picture 2" descr="http://img3.orsoon.com/pic/201805/14085953_675abf4dc8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714612" y="1333486"/>
            <a:ext cx="1214446" cy="1524011"/>
          </a:xfrm>
          <a:prstGeom prst="rect">
            <a:avLst/>
          </a:prstGeom>
          <a:noFill/>
        </p:spPr>
      </p:pic>
      <p:sp>
        <p:nvSpPr>
          <p:cNvPr id="52" name="文本框 5"/>
          <p:cNvSpPr txBox="1"/>
          <p:nvPr/>
        </p:nvSpPr>
        <p:spPr>
          <a:xfrm>
            <a:off x="3071802" y="1714488"/>
            <a:ext cx="734496" cy="74866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265" b="1" dirty="0" smtClean="0">
                <a:solidFill>
                  <a:srgbClr val="FF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殖</a:t>
            </a:r>
            <a:endParaRPr lang="zh-CN" altLang="en-US" sz="4265" b="1" dirty="0">
              <a:solidFill>
                <a:srgbClr val="FF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57" name="Picture 2" descr="http://img3.orsoon.com/pic/201805/14085953_675abf4dc8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000101" y="3047998"/>
            <a:ext cx="1214446" cy="1524011"/>
          </a:xfrm>
          <a:prstGeom prst="rect">
            <a:avLst/>
          </a:prstGeom>
          <a:noFill/>
        </p:spPr>
      </p:pic>
      <p:sp>
        <p:nvSpPr>
          <p:cNvPr id="58" name="文本框 5"/>
          <p:cNvSpPr txBox="1"/>
          <p:nvPr/>
        </p:nvSpPr>
        <p:spPr>
          <a:xfrm>
            <a:off x="1357290" y="3429000"/>
            <a:ext cx="734496" cy="74866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265" b="1" dirty="0" smtClean="0">
                <a:solidFill>
                  <a:srgbClr val="FF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炭</a:t>
            </a:r>
            <a:endParaRPr lang="zh-CN" altLang="en-US" sz="4265" b="1" dirty="0">
              <a:solidFill>
                <a:srgbClr val="FF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59" name="Picture 2" descr="http://img3.orsoon.com/pic/201805/14085953_675abf4dc8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168951" y="3797302"/>
            <a:ext cx="1214446" cy="1524011"/>
          </a:xfrm>
          <a:prstGeom prst="rect">
            <a:avLst/>
          </a:prstGeom>
          <a:noFill/>
        </p:spPr>
      </p:pic>
      <p:sp>
        <p:nvSpPr>
          <p:cNvPr id="60" name="文本框 5"/>
          <p:cNvSpPr txBox="1"/>
          <p:nvPr/>
        </p:nvSpPr>
        <p:spPr>
          <a:xfrm>
            <a:off x="3477246" y="4287524"/>
            <a:ext cx="734496" cy="74866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4265" b="1" dirty="0" smtClean="0">
                <a:solidFill>
                  <a:srgbClr val="FF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疗</a:t>
            </a:r>
            <a:endParaRPr lang="zh-CN" altLang="en-US" sz="4265" b="1" dirty="0">
              <a:solidFill>
                <a:srgbClr val="FF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78803E-8 L 0.48472 0.165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53564E-6 L 0.48576 0.0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67232E-6 L 0.53941 0.125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0" y="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457222 0.070123 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00" y="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2" grpId="0"/>
      <p:bldP spid="58" grpId="0"/>
      <p:bldP spid="60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第一PPT模板网-WWW.1PPT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3236</Words>
  <Application>WPS 演示</Application>
  <PresentationFormat>全屏显示(4:3)</PresentationFormat>
  <Paragraphs>387</Paragraphs>
  <Slides>47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61" baseType="lpstr">
      <vt:lpstr>Arial</vt:lpstr>
      <vt:lpstr>宋体</vt:lpstr>
      <vt:lpstr>Wingdings</vt:lpstr>
      <vt:lpstr>Calibri</vt:lpstr>
      <vt:lpstr>微软雅黑</vt:lpstr>
      <vt:lpstr>楷体_GB2312</vt:lpstr>
      <vt:lpstr>黑体</vt:lpstr>
      <vt:lpstr>新宋体</vt:lpstr>
      <vt:lpstr>楷体</vt:lpstr>
      <vt:lpstr>汉仪旗黑-55</vt:lpstr>
      <vt:lpstr>Arial Unicode MS</vt:lpstr>
      <vt:lpstr>Calibri</vt:lpstr>
      <vt:lpstr>Arial</vt:lpstr>
      <vt:lpstr>第一PPT模板网-WWW.1PPT.COM​​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29</cp:revision>
  <dcterms:created xsi:type="dcterms:W3CDTF">2019-06-19T02:08:00Z</dcterms:created>
  <dcterms:modified xsi:type="dcterms:W3CDTF">2019-10-24T07:51:17Z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