
<file path=[Content_Types].xml><?xml version="1.0" encoding="utf-8"?>
<Types xmlns="http://schemas.openxmlformats.org/package/2006/content-types">
  <Default Extension="jpeg" ContentType="image/jpe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49" r:id="rId3"/>
    <p:sldId id="257" r:id="rId4"/>
    <p:sldId id="405" r:id="rId5"/>
    <p:sldId id="259" r:id="rId6"/>
    <p:sldId id="260" r:id="rId7"/>
    <p:sldId id="410" r:id="rId9"/>
    <p:sldId id="412" r:id="rId10"/>
    <p:sldId id="413" r:id="rId11"/>
    <p:sldId id="414" r:id="rId12"/>
    <p:sldId id="415" r:id="rId13"/>
    <p:sldId id="416" r:id="rId14"/>
    <p:sldId id="417" r:id="rId15"/>
    <p:sldId id="267" r:id="rId16"/>
    <p:sldId id="268" r:id="rId17"/>
    <p:sldId id="270" r:id="rId18"/>
    <p:sldId id="419" r:id="rId19"/>
    <p:sldId id="271" r:id="rId20"/>
    <p:sldId id="273" r:id="rId21"/>
    <p:sldId id="272" r:id="rId22"/>
    <p:sldId id="420" r:id="rId23"/>
    <p:sldId id="326" r:id="rId24"/>
    <p:sldId id="329" r:id="rId25"/>
    <p:sldId id="422" r:id="rId26"/>
    <p:sldId id="423" r:id="rId27"/>
    <p:sldId id="424" r:id="rId28"/>
    <p:sldId id="425" r:id="rId29"/>
    <p:sldId id="426" r:id="rId30"/>
    <p:sldId id="427" r:id="rId31"/>
    <p:sldId id="428" r:id="rId32"/>
    <p:sldId id="386" r:id="rId33"/>
    <p:sldId id="429" r:id="rId34"/>
    <p:sldId id="430" r:id="rId35"/>
    <p:sldId id="431" r:id="rId36"/>
    <p:sldId id="432" r:id="rId37"/>
    <p:sldId id="433" r:id="rId38"/>
    <p:sldId id="438" r:id="rId39"/>
    <p:sldId id="439" r:id="rId40"/>
    <p:sldId id="434" r:id="rId41"/>
    <p:sldId id="435" r:id="rId42"/>
    <p:sldId id="436" r:id="rId43"/>
    <p:sldId id="443" r:id="rId44"/>
    <p:sldId id="447" r:id="rId45"/>
    <p:sldId id="437" r:id="rId46"/>
    <p:sldId id="444" r:id="rId47"/>
    <p:sldId id="441" r:id="rId48"/>
    <p:sldId id="445" r:id="rId49"/>
    <p:sldId id="446" r:id="rId5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BBE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77" autoAdjust="0"/>
  </p:normalViewPr>
  <p:slideViewPr>
    <p:cSldViewPr>
      <p:cViewPr>
        <p:scale>
          <a:sx n="100" d="100"/>
          <a:sy n="100" d="100"/>
        </p:scale>
        <p:origin x="-294" y="-264"/>
      </p:cViewPr>
      <p:guideLst>
        <p:guide orient="horz" pos="2189"/>
        <p:guide pos="2932"/>
      </p:guideLst>
    </p:cSldViewPr>
  </p:slideViewPr>
  <p:notesTextViewPr>
    <p:cViewPr>
      <p:scale>
        <a:sx n="100" d="100"/>
        <a:sy n="100" d="100"/>
      </p:scale>
      <p:origin x="0" y="0"/>
    </p:cViewPr>
  </p:notesTextViewPr>
  <p:sorterViewPr>
    <p:cViewPr>
      <p:scale>
        <a:sx n="124" d="100"/>
        <a:sy n="124"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5">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6">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9AECEDB-97B9-459C-A382-C7513B9946EB}" type="doc">
      <dgm:prSet loTypeId="urn:microsoft.com/office/officeart/2005/8/layout/vList2#3" loCatId="list" qsTypeId="urn:microsoft.com/office/officeart/2005/8/quickstyle/simple5#6" qsCatId="simple" csTypeId="urn:microsoft.com/office/officeart/2005/8/colors/accent0_1#5" csCatId="accent1" phldr="0"/>
      <dgm:spPr/>
      <dgm:t>
        <a:bodyPr/>
        <a:lstStyle/>
        <a:p>
          <a:endParaRPr lang="zh-CN" altLang="en-US"/>
        </a:p>
      </dgm:t>
    </dgm:pt>
    <dgm:pt modelId="{49D796A5-6D71-4135-A74D-6066142AF174}">
      <dgm:prSet phldrT="[文本]" phldr="0" custT="1"/>
      <dgm:spPr/>
      <dgm:t>
        <a:bodyPr vert="horz" wrap="square"/>
        <a:lstStyle/>
        <a:p>
          <a:pPr>
            <a:lnSpc>
              <a:spcPct val="100000"/>
            </a:lnSpc>
            <a:spcBef>
              <a:spcPct val="0"/>
            </a:spcBef>
            <a:spcAft>
              <a:spcPct val="35000"/>
            </a:spcAft>
          </a:pPr>
          <a:r>
            <a:rPr lang="en-US" altLang="zh-CN" sz="2400" b="1" dirty="0" smtClean="0">
              <a:solidFill>
                <a:schemeClr val="tx1"/>
              </a:solidFill>
              <a:latin typeface="黑体" panose="02010609060101010101" charset="-122"/>
              <a:ea typeface="黑体" panose="02010609060101010101" charset="-122"/>
              <a:sym typeface="+mn-ea"/>
            </a:rPr>
            <a:t>    </a:t>
          </a:r>
          <a:r>
            <a:rPr lang="zh-CN" altLang="en-US" sz="2400" b="1" dirty="0" smtClean="0">
              <a:solidFill>
                <a:schemeClr val="tx1"/>
              </a:solidFill>
              <a:latin typeface="黑体" panose="02010609060101010101" charset="-122"/>
              <a:ea typeface="黑体" panose="02010609060101010101" charset="-122"/>
              <a:sym typeface="+mn-ea"/>
            </a:rPr>
            <a:t>这</a:t>
          </a:r>
          <a:r>
            <a:rPr lang="zh-CN" altLang="en-US" sz="2400" b="1" dirty="0">
              <a:solidFill>
                <a:schemeClr val="tx1"/>
              </a:solidFill>
              <a:latin typeface="黑体" panose="02010609060101010101" charset="-122"/>
              <a:ea typeface="黑体" panose="02010609060101010101" charset="-122"/>
              <a:sym typeface="+mn-ea"/>
            </a:rPr>
            <a:t>故事很美丽，幽雅，有趣。许多美的人和美的事，错综起来像一天云锦，而且万颗奔星似的飞动着，同时又展开去，以至于无穷</a:t>
          </a:r>
          <a:r>
            <a:rPr lang="zh-CN" altLang="en-US" sz="2400" b="1" dirty="0" smtClean="0">
              <a:solidFill>
                <a:schemeClr val="tx1"/>
              </a:solidFill>
              <a:latin typeface="黑体" panose="02010609060101010101" charset="-122"/>
              <a:ea typeface="黑体" panose="02010609060101010101" charset="-122"/>
              <a:sym typeface="+mn-ea"/>
            </a:rPr>
            <a:t>。</a:t>
          </a:r>
        </a:p>
      </dgm:t>
    </dgm:pt>
    <dgm:pt modelId="{0588D79C-D327-48CD-AD7F-3019BA4B808D}" cxnId="{F4D38896-9407-4CE7-A755-2B6B6F8224B7}" type="parTrans">
      <dgm:prSet/>
      <dgm:spPr/>
      <dgm:t>
        <a:bodyPr/>
        <a:lstStyle/>
        <a:p>
          <a:endParaRPr lang="zh-CN" altLang="en-US"/>
        </a:p>
      </dgm:t>
    </dgm:pt>
    <dgm:pt modelId="{069C7050-88EB-495E-9F09-EB5E3BAC948F}" cxnId="{F4D38896-9407-4CE7-A755-2B6B6F8224B7}" type="sibTrans">
      <dgm:prSet/>
      <dgm:spPr/>
      <dgm:t>
        <a:bodyPr/>
        <a:lstStyle/>
        <a:p>
          <a:endParaRPr lang="zh-CN" altLang="en-US"/>
        </a:p>
      </dgm:t>
    </dgm:pt>
    <dgm:pt modelId="{A7F9457A-77AE-40C5-ACD6-D05C90196DBC}" type="pres">
      <dgm:prSet presAssocID="{19AECEDB-97B9-459C-A382-C7513B9946EB}" presName="linear" presStyleCnt="0">
        <dgm:presLayoutVars>
          <dgm:animLvl val="lvl"/>
          <dgm:resizeHandles val="exact"/>
        </dgm:presLayoutVars>
      </dgm:prSet>
      <dgm:spPr/>
      <dgm:t>
        <a:bodyPr/>
        <a:lstStyle/>
        <a:p>
          <a:endParaRPr lang="zh-CN" altLang="en-US"/>
        </a:p>
      </dgm:t>
    </dgm:pt>
    <dgm:pt modelId="{EEC92631-438E-4889-A2D9-01FE2CDC88D6}" type="pres">
      <dgm:prSet presAssocID="{49D796A5-6D71-4135-A74D-6066142AF174}" presName="parentText" presStyleLbl="node1" presStyleIdx="0" presStyleCnt="1">
        <dgm:presLayoutVars>
          <dgm:chMax val="0"/>
          <dgm:bulletEnabled val="1"/>
        </dgm:presLayoutVars>
      </dgm:prSet>
      <dgm:spPr/>
      <dgm:t>
        <a:bodyPr/>
        <a:lstStyle/>
        <a:p>
          <a:endParaRPr lang="zh-CN" altLang="en-US"/>
        </a:p>
      </dgm:t>
    </dgm:pt>
  </dgm:ptLst>
  <dgm:cxnLst>
    <dgm:cxn modelId="{F4D38896-9407-4CE7-A755-2B6B6F8224B7}" srcId="{19AECEDB-97B9-459C-A382-C7513B9946EB}" destId="{49D796A5-6D71-4135-A74D-6066142AF174}" srcOrd="0" destOrd="0" parTransId="{0588D79C-D327-48CD-AD7F-3019BA4B808D}" sibTransId="{069C7050-88EB-495E-9F09-EB5E3BAC948F}"/>
    <dgm:cxn modelId="{41D67872-B123-4D79-9207-E277D6B92299}" type="presOf" srcId="{49D796A5-6D71-4135-A74D-6066142AF174}" destId="{EEC92631-438E-4889-A2D9-01FE2CDC88D6}" srcOrd="0" destOrd="0" presId="urn:microsoft.com/office/officeart/2005/8/layout/vList2#3"/>
    <dgm:cxn modelId="{E5164309-0F97-442B-BCFC-A30D48AB9B80}" type="presOf" srcId="{19AECEDB-97B9-459C-A382-C7513B9946EB}" destId="{A7F9457A-77AE-40C5-ACD6-D05C90196DBC}" srcOrd="0" destOrd="0" presId="urn:microsoft.com/office/officeart/2005/8/layout/vList2#3"/>
    <dgm:cxn modelId="{E6882F0C-011E-4547-BED6-8966AFA31665}" type="presParOf" srcId="{A7F9457A-77AE-40C5-ACD6-D05C90196DBC}" destId="{EEC92631-438E-4889-A2D9-01FE2CDC88D6}" srcOrd="0" destOrd="0" presId="urn:microsoft.com/office/officeart/2005/8/layout/vList2#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AECEDB-97B9-459C-A382-C7513B9946EB}" type="doc">
      <dgm:prSet loTypeId="urn:microsoft.com/office/officeart/2005/8/layout/vList2#4" loCatId="list" qsTypeId="urn:microsoft.com/office/officeart/2005/8/quickstyle/simple5#7" qsCatId="simple" csTypeId="urn:microsoft.com/office/officeart/2005/8/colors/accent0_2#2" csCatId="accent1" phldr="0"/>
      <dgm:spPr/>
      <dgm:t>
        <a:bodyPr/>
        <a:lstStyle/>
        <a:p>
          <a:endParaRPr lang="zh-CN" altLang="en-US"/>
        </a:p>
      </dgm:t>
    </dgm:pt>
    <dgm:pt modelId="{49D796A5-6D71-4135-A74D-6066142AF174}">
      <dgm:prSet phldrT="[文本]" phldr="0" custT="0"/>
      <dgm:spPr/>
      <dgm:t>
        <a:bodyPr vert="horz" wrap="square"/>
        <a:lstStyle/>
        <a:p>
          <a:pPr>
            <a:lnSpc>
              <a:spcPct val="100000"/>
            </a:lnSpc>
            <a:spcBef>
              <a:spcPct val="0"/>
            </a:spcBef>
            <a:spcAft>
              <a:spcPct val="35000"/>
            </a:spcAft>
          </a:pPr>
          <a:r>
            <a:rPr lang="en-US" altLang="zh-CN"/>
            <a:t> </a:t>
          </a:r>
        </a:p>
      </dgm:t>
    </dgm:pt>
    <dgm:pt modelId="{0588D79C-D327-48CD-AD7F-3019BA4B808D}" cxnId="{28B77E1F-F875-4D9F-BB67-DE9F3D1784E9}" type="parTrans">
      <dgm:prSet/>
      <dgm:spPr/>
      <dgm:t>
        <a:bodyPr/>
        <a:lstStyle/>
        <a:p>
          <a:endParaRPr lang="zh-CN" altLang="en-US"/>
        </a:p>
      </dgm:t>
    </dgm:pt>
    <dgm:pt modelId="{069C7050-88EB-495E-9F09-EB5E3BAC948F}" cxnId="{28B77E1F-F875-4D9F-BB67-DE9F3D1784E9}" type="sibTrans">
      <dgm:prSet/>
      <dgm:spPr/>
      <dgm:t>
        <a:bodyPr/>
        <a:lstStyle/>
        <a:p>
          <a:endParaRPr lang="zh-CN" altLang="en-US"/>
        </a:p>
      </dgm:t>
    </dgm:pt>
    <dgm:pt modelId="{A7F9457A-77AE-40C5-ACD6-D05C90196DBC}" type="pres">
      <dgm:prSet presAssocID="{19AECEDB-97B9-459C-A382-C7513B9946EB}" presName="linear" presStyleCnt="0">
        <dgm:presLayoutVars>
          <dgm:animLvl val="lvl"/>
          <dgm:resizeHandles val="exact"/>
        </dgm:presLayoutVars>
      </dgm:prSet>
      <dgm:spPr/>
      <dgm:t>
        <a:bodyPr/>
        <a:lstStyle/>
        <a:p>
          <a:endParaRPr lang="zh-CN" altLang="en-US"/>
        </a:p>
      </dgm:t>
    </dgm:pt>
    <dgm:pt modelId="{EEC92631-438E-4889-A2D9-01FE2CDC88D6}" type="pres">
      <dgm:prSet presAssocID="{49D796A5-6D71-4135-A74D-6066142AF174}" presName="parentText" presStyleLbl="node1" presStyleIdx="0" presStyleCnt="1">
        <dgm:presLayoutVars>
          <dgm:chMax val="0"/>
          <dgm:bulletEnabled val="1"/>
        </dgm:presLayoutVars>
      </dgm:prSet>
      <dgm:spPr/>
      <dgm:t>
        <a:bodyPr/>
        <a:lstStyle/>
        <a:p>
          <a:endParaRPr lang="zh-CN" altLang="en-US"/>
        </a:p>
      </dgm:t>
    </dgm:pt>
  </dgm:ptLst>
  <dgm:cxnLst>
    <dgm:cxn modelId="{700191FC-47DB-48E8-8CD1-C45DD1A7FABB}" type="presOf" srcId="{49D796A5-6D71-4135-A74D-6066142AF174}" destId="{EEC92631-438E-4889-A2D9-01FE2CDC88D6}" srcOrd="0" destOrd="0" presId="urn:microsoft.com/office/officeart/2005/8/layout/vList2#4"/>
    <dgm:cxn modelId="{28B77E1F-F875-4D9F-BB67-DE9F3D1784E9}" srcId="{19AECEDB-97B9-459C-A382-C7513B9946EB}" destId="{49D796A5-6D71-4135-A74D-6066142AF174}" srcOrd="0" destOrd="0" parTransId="{0588D79C-D327-48CD-AD7F-3019BA4B808D}" sibTransId="{069C7050-88EB-495E-9F09-EB5E3BAC948F}"/>
    <dgm:cxn modelId="{0AA19BE5-5394-4A43-839E-4AD0EA20E5A4}" type="presOf" srcId="{19AECEDB-97B9-459C-A382-C7513B9946EB}" destId="{A7F9457A-77AE-40C5-ACD6-D05C90196DBC}" srcOrd="0" destOrd="0" presId="urn:microsoft.com/office/officeart/2005/8/layout/vList2#4"/>
    <dgm:cxn modelId="{4688D9FE-AC23-4FBC-A646-576C17E3F216}" type="presParOf" srcId="{A7F9457A-77AE-40C5-ACD6-D05C90196DBC}" destId="{EEC92631-438E-4889-A2D9-01FE2CDC88D6}" srcOrd="0" destOrd="0" presId="urn:microsoft.com/office/officeart/2005/8/layout/vList2#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ECEDB-97B9-459C-A382-C7513B9946EB}" type="doc">
      <dgm:prSet loTypeId="urn:microsoft.com/office/officeart/2005/8/layout/vList2#5" loCatId="list" qsTypeId="urn:microsoft.com/office/officeart/2005/8/quickstyle/simple5#8" qsCatId="simple" csTypeId="urn:microsoft.com/office/officeart/2005/8/colors/accent0_1#6" csCatId="accent1" phldr="0"/>
      <dgm:spPr/>
      <dgm:t>
        <a:bodyPr/>
        <a:lstStyle/>
        <a:p>
          <a:endParaRPr lang="zh-CN" altLang="en-US"/>
        </a:p>
      </dgm:t>
    </dgm:pt>
    <dgm:pt modelId="{49D796A5-6D71-4135-A74D-6066142AF174}">
      <dgm:prSet phldrT="[文本]" phldr="0" custT="1"/>
      <dgm:spPr/>
      <dgm:t>
        <a:bodyPr vert="horz" wrap="square"/>
        <a:lstStyle/>
        <a:p>
          <a:pPr>
            <a:lnSpc>
              <a:spcPct val="100000"/>
            </a:lnSpc>
            <a:spcBef>
              <a:spcPct val="0"/>
            </a:spcBef>
            <a:spcAft>
              <a:spcPct val="35000"/>
            </a:spcAft>
          </a:pPr>
          <a:r>
            <a:rPr lang="en-US" altLang="zh-CN" sz="2400" b="1" dirty="0" smtClean="0">
              <a:solidFill>
                <a:schemeClr val="tx1"/>
              </a:solidFill>
              <a:latin typeface="黑体" panose="02010609060101010101" charset="-122"/>
              <a:ea typeface="黑体" panose="02010609060101010101" charset="-122"/>
              <a:sym typeface="+mn-ea"/>
            </a:rPr>
            <a:t>    </a:t>
          </a:r>
          <a:r>
            <a:rPr lang="zh-CN" altLang="en-US" sz="24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我</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真爱这一篇好的故事，趁碎影还在，我要追回他，完成他，留下他。我抛了书，欠身伸手去取笔，</a:t>
          </a:r>
          <a:r>
            <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何尝有一丝碎影，只见昏暗的灯光，我不在小船里了</a:t>
          </a:r>
          <a:r>
            <a:rPr lang="zh-CN" altLang="en-US" sz="24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dgm:t>
    </dgm:pt>
    <dgm:pt modelId="{0588D79C-D327-48CD-AD7F-3019BA4B808D}" cxnId="{5B160C60-1454-4215-9DD4-3D53D0F4547F}" type="parTrans">
      <dgm:prSet/>
      <dgm:spPr/>
      <dgm:t>
        <a:bodyPr/>
        <a:lstStyle/>
        <a:p>
          <a:endParaRPr lang="zh-CN" altLang="en-US"/>
        </a:p>
      </dgm:t>
    </dgm:pt>
    <dgm:pt modelId="{069C7050-88EB-495E-9F09-EB5E3BAC948F}" cxnId="{5B160C60-1454-4215-9DD4-3D53D0F4547F}" type="sibTrans">
      <dgm:prSet/>
      <dgm:spPr/>
      <dgm:t>
        <a:bodyPr/>
        <a:lstStyle/>
        <a:p>
          <a:endParaRPr lang="zh-CN" altLang="en-US"/>
        </a:p>
      </dgm:t>
    </dgm:pt>
    <dgm:pt modelId="{A7F9457A-77AE-40C5-ACD6-D05C90196DBC}" type="pres">
      <dgm:prSet presAssocID="{19AECEDB-97B9-459C-A382-C7513B9946EB}" presName="linear" presStyleCnt="0">
        <dgm:presLayoutVars>
          <dgm:animLvl val="lvl"/>
          <dgm:resizeHandles val="exact"/>
        </dgm:presLayoutVars>
      </dgm:prSet>
      <dgm:spPr/>
      <dgm:t>
        <a:bodyPr/>
        <a:lstStyle/>
        <a:p>
          <a:endParaRPr lang="zh-CN" altLang="en-US"/>
        </a:p>
      </dgm:t>
    </dgm:pt>
    <dgm:pt modelId="{EEC92631-438E-4889-A2D9-01FE2CDC88D6}" type="pres">
      <dgm:prSet presAssocID="{49D796A5-6D71-4135-A74D-6066142AF174}" presName="parentText" presStyleLbl="node1" presStyleIdx="0" presStyleCnt="1">
        <dgm:presLayoutVars>
          <dgm:chMax val="0"/>
          <dgm:bulletEnabled val="1"/>
        </dgm:presLayoutVars>
      </dgm:prSet>
      <dgm:spPr/>
      <dgm:t>
        <a:bodyPr/>
        <a:lstStyle/>
        <a:p>
          <a:endParaRPr lang="zh-CN" altLang="en-US"/>
        </a:p>
      </dgm:t>
    </dgm:pt>
  </dgm:ptLst>
  <dgm:cxnLst>
    <dgm:cxn modelId="{FE2C718A-56BC-4651-B547-B7BDD7DC7F20}" type="presOf" srcId="{19AECEDB-97B9-459C-A382-C7513B9946EB}" destId="{A7F9457A-77AE-40C5-ACD6-D05C90196DBC}" srcOrd="0" destOrd="0" presId="urn:microsoft.com/office/officeart/2005/8/layout/vList2#5"/>
    <dgm:cxn modelId="{6FC10B3B-BE61-4AFC-A69B-2A59AF2518FE}" type="presOf" srcId="{49D796A5-6D71-4135-A74D-6066142AF174}" destId="{EEC92631-438E-4889-A2D9-01FE2CDC88D6}" srcOrd="0" destOrd="0" presId="urn:microsoft.com/office/officeart/2005/8/layout/vList2#5"/>
    <dgm:cxn modelId="{5B160C60-1454-4215-9DD4-3D53D0F4547F}" srcId="{19AECEDB-97B9-459C-A382-C7513B9946EB}" destId="{49D796A5-6D71-4135-A74D-6066142AF174}" srcOrd="0" destOrd="0" parTransId="{0588D79C-D327-48CD-AD7F-3019BA4B808D}" sibTransId="{069C7050-88EB-495E-9F09-EB5E3BAC948F}"/>
    <dgm:cxn modelId="{9EF38824-0E40-457B-B6AB-4770790B0586}" type="presParOf" srcId="{A7F9457A-77AE-40C5-ACD6-D05C90196DBC}" destId="{EEC92631-438E-4889-A2D9-01FE2CDC88D6}" srcOrd="0" destOrd="0" presId="urn:microsoft.com/office/officeart/2005/8/layout/vList2#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92631-438E-4889-A2D9-01FE2CDC88D6}">
      <dsp:nvSpPr>
        <dsp:cNvPr id="0" name=""/>
        <dsp:cNvSpPr/>
      </dsp:nvSpPr>
      <dsp:spPr>
        <a:xfrm>
          <a:off x="0" y="109873"/>
          <a:ext cx="8351520" cy="15210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altLang="zh-CN" sz="2400" b="1" kern="1200" dirty="0" smtClean="0">
              <a:solidFill>
                <a:schemeClr val="tx1"/>
              </a:solidFill>
              <a:latin typeface="黑体" panose="02010609060101010101" charset="-122"/>
              <a:ea typeface="黑体" panose="02010609060101010101" charset="-122"/>
              <a:sym typeface="+mn-ea"/>
            </a:rPr>
            <a:t>    </a:t>
          </a:r>
          <a:r>
            <a:rPr lang="zh-CN" altLang="en-US" sz="2400" b="1" kern="1200" dirty="0" smtClean="0">
              <a:solidFill>
                <a:schemeClr val="tx1"/>
              </a:solidFill>
              <a:latin typeface="黑体" panose="02010609060101010101" charset="-122"/>
              <a:ea typeface="黑体" panose="02010609060101010101" charset="-122"/>
              <a:sym typeface="+mn-ea"/>
            </a:rPr>
            <a:t>这</a:t>
          </a:r>
          <a:r>
            <a:rPr lang="zh-CN" altLang="en-US" sz="2400" b="1" kern="1200" dirty="0">
              <a:solidFill>
                <a:schemeClr val="tx1"/>
              </a:solidFill>
              <a:latin typeface="黑体" panose="02010609060101010101" charset="-122"/>
              <a:ea typeface="黑体" panose="02010609060101010101" charset="-122"/>
              <a:sym typeface="+mn-ea"/>
            </a:rPr>
            <a:t>故事很美丽，幽雅，有趣。许多美的人和美的事，错综起来像一天云锦，而且万颗奔星似的飞动着，同时又展开去，以至于无穷</a:t>
          </a:r>
          <a:r>
            <a:rPr lang="zh-CN" altLang="en-US" sz="2400" b="1" kern="1200" dirty="0" smtClean="0">
              <a:solidFill>
                <a:schemeClr val="tx1"/>
              </a:solidFill>
              <a:latin typeface="黑体" panose="02010609060101010101" charset="-122"/>
              <a:ea typeface="黑体" panose="02010609060101010101" charset="-122"/>
              <a:sym typeface="+mn-ea"/>
            </a:rPr>
            <a:t>。</a:t>
          </a:r>
        </a:p>
      </dsp:txBody>
      <dsp:txXfrm>
        <a:off x="74249" y="184122"/>
        <a:ext cx="8203022" cy="137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92631-438E-4889-A2D9-01FE2CDC88D6}">
      <dsp:nvSpPr>
        <dsp:cNvPr id="0" name=""/>
        <dsp:cNvSpPr/>
      </dsp:nvSpPr>
      <dsp:spPr>
        <a:xfrm>
          <a:off x="0" y="4732"/>
          <a:ext cx="5262245" cy="123259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100000"/>
            </a:lnSpc>
            <a:spcBef>
              <a:spcPct val="0"/>
            </a:spcBef>
            <a:spcAft>
              <a:spcPct val="35000"/>
            </a:spcAft>
          </a:pPr>
          <a:r>
            <a:rPr lang="en-US" altLang="zh-CN" sz="4900" kern="1200"/>
            <a:t> </a:t>
          </a:r>
        </a:p>
      </dsp:txBody>
      <dsp:txXfrm>
        <a:off x="60170" y="64902"/>
        <a:ext cx="5141905" cy="1112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92631-438E-4889-A2D9-01FE2CDC88D6}">
      <dsp:nvSpPr>
        <dsp:cNvPr id="0" name=""/>
        <dsp:cNvSpPr/>
      </dsp:nvSpPr>
      <dsp:spPr>
        <a:xfrm>
          <a:off x="0" y="109873"/>
          <a:ext cx="8201025" cy="15210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altLang="zh-CN" sz="2400" b="1" kern="1200" dirty="0" smtClean="0">
              <a:solidFill>
                <a:schemeClr val="tx1"/>
              </a:solidFill>
              <a:latin typeface="黑体" panose="02010609060101010101" charset="-122"/>
              <a:ea typeface="黑体" panose="02010609060101010101" charset="-122"/>
              <a:sym typeface="+mn-ea"/>
            </a:rPr>
            <a:t>    </a:t>
          </a:r>
          <a:r>
            <a:rPr lang="zh-CN" altLang="en-US" sz="2400" b="1" kern="1200" dirty="0" smtClean="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我</a:t>
          </a:r>
          <a:r>
            <a:rPr lang="zh-CN" altLang="en-US" sz="2400" b="1" kern="1200"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真爱这一篇好的故事，趁碎影还在，我要追回他，完成他，留下他。我抛了书，欠身伸手去取笔，</a:t>
          </a:r>
          <a:r>
            <a:rPr lang="en-US" altLang="zh-CN" sz="2400" b="1" kern="1200"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kern="1200"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何尝有一丝碎影，只见昏暗的灯光，我不在小船里了</a:t>
          </a:r>
          <a:r>
            <a:rPr lang="zh-CN" altLang="en-US" sz="2400" b="1" kern="1200" dirty="0" smtClean="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kern="12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dsp:txBody>
      <dsp:txXfrm>
        <a:off x="74249" y="184122"/>
        <a:ext cx="8052527" cy="1372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6">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7">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8">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7" name="矩形 6"/>
          <p:cNvSpPr/>
          <p:nvPr userDrawn="1"/>
        </p:nvSpPr>
        <p:spPr>
          <a:xfrm>
            <a:off x="3060000" y="693000"/>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6" Type="http://schemas.openxmlformats.org/officeDocument/2006/relationships/theme" Target="../theme/theme1.xml"/><Relationship Id="rId55" Type="http://schemas.openxmlformats.org/officeDocument/2006/relationships/image" Target="../media/image1.png"/><Relationship Id="rId54" Type="http://schemas.openxmlformats.org/officeDocument/2006/relationships/tags" Target="../tags/tag10.xml"/><Relationship Id="rId53" Type="http://schemas.openxmlformats.org/officeDocument/2006/relationships/tags" Target="../tags/tag9.xml"/><Relationship Id="rId52" Type="http://schemas.openxmlformats.org/officeDocument/2006/relationships/tags" Target="../tags/tag8.xml"/><Relationship Id="rId51" Type="http://schemas.openxmlformats.org/officeDocument/2006/relationships/tags" Target="../tags/tag7.xml"/><Relationship Id="rId50" Type="http://schemas.openxmlformats.org/officeDocument/2006/relationships/tags" Target="../tags/tag6.xml"/><Relationship Id="rId5" Type="http://schemas.openxmlformats.org/officeDocument/2006/relationships/slideLayout" Target="../slideLayouts/slideLayout5.xml"/><Relationship Id="rId49" Type="http://schemas.openxmlformats.org/officeDocument/2006/relationships/tags" Target="../tags/tag5.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9"/>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0"/>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1"/>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2"/>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3"/>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5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 name="图片 8" descr="图层1"/>
          <p:cNvPicPr>
            <a:picLocks noChangeAspect="1"/>
          </p:cNvPicPr>
          <p:nvPr userDrawn="1"/>
        </p:nvPicPr>
        <p:blipFill>
          <a:blip r:embed="rId55"/>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image" Target="../media/image2.png"/><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media/image54.png"/><Relationship Id="rId7" Type="http://schemas.openxmlformats.org/officeDocument/2006/relationships/image" Target="../media/image53.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62.png"/><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63.png"/><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64.emf"/><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67.png"/><Relationship Id="rId3" Type="http://schemas.openxmlformats.org/officeDocument/2006/relationships/image" Target="../media/image66.jpeg"/><Relationship Id="rId2" Type="http://schemas.openxmlformats.org/officeDocument/2006/relationships/image" Target="../media/image2.tiff"/><Relationship Id="rId1" Type="http://schemas.openxmlformats.org/officeDocument/2006/relationships/image" Target="../media/image6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9.png"/><Relationship Id="rId1" Type="http://schemas.openxmlformats.org/officeDocument/2006/relationships/image" Target="../media/image6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7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hyperlink" Target="27&#26377;&#30340;&#20154;/&#26377;&#30340;&#20154;.mp4" TargetMode="Externa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71.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image" Target="../media/image72.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73.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76.png"/><Relationship Id="rId1"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78.jpeg"/><Relationship Id="rId1" Type="http://schemas.openxmlformats.org/officeDocument/2006/relationships/image" Target="../media/image7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81.jpeg"/><Relationship Id="rId1" Type="http://schemas.openxmlformats.org/officeDocument/2006/relationships/image" Target="../media/image80.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83.png"/><Relationship Id="rId1" Type="http://schemas.openxmlformats.org/officeDocument/2006/relationships/image" Target="../media/image8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8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8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image" Target="../media/image72.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8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8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8.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image" Target="../media/image89.jpeg"/><Relationship Id="rId1" Type="http://schemas.openxmlformats.org/officeDocument/2006/relationships/image" Target="../media/image8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image" Target="../media/image65.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9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 Target="slide1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5好的故事"/>
          <p:cNvPicPr>
            <a:picLocks noChangeAspect="1"/>
          </p:cNvPicPr>
          <p:nvPr/>
        </p:nvPicPr>
        <p:blipFill>
          <a:blip r:embed="rId1" cstate="email"/>
          <a:stretch>
            <a:fillRect/>
          </a:stretch>
        </p:blipFill>
        <p:spPr>
          <a:xfrm>
            <a:off x="2" y="-3385"/>
            <a:ext cx="9144635" cy="4522047"/>
          </a:xfrm>
          <a:prstGeom prst="rect">
            <a:avLst/>
          </a:prstGeom>
        </p:spPr>
      </p:pic>
      <p:pic>
        <p:nvPicPr>
          <p:cNvPr id="6" name="图片 11"/>
          <p:cNvPicPr>
            <a:picLocks noChangeAspect="1" noChangeArrowheads="1"/>
          </p:cNvPicPr>
          <p:nvPr/>
        </p:nvPicPr>
        <p:blipFill>
          <a:blip r:embed="rId2" cstate="print"/>
          <a:srcRect/>
          <a:stretch>
            <a:fillRect/>
          </a:stretch>
        </p:blipFill>
        <p:spPr bwMode="auto">
          <a:xfrm>
            <a:off x="0" y="4095694"/>
            <a:ext cx="9144000" cy="1872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p:nvCxnSpPr>
        <p:spPr>
          <a:xfrm flipV="1">
            <a:off x="1793712" y="5190934"/>
            <a:ext cx="5586600" cy="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123729" y="4398190"/>
            <a:ext cx="792088" cy="672075"/>
          </a:xfrm>
          <a:prstGeom prst="ellipse">
            <a:avLst/>
          </a:prstGeom>
          <a:solidFill>
            <a:srgbClr val="92D050"/>
          </a:solidFill>
          <a:ln w="127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black"/>
                </a:solidFill>
                <a:latin typeface="黑体" panose="02010609060101010101" charset="-122"/>
                <a:ea typeface="黑体" panose="02010609060101010101" charset="-122"/>
              </a:rPr>
              <a:t>25</a:t>
            </a:r>
            <a:endParaRPr lang="en-US" altLang="zh-CN" sz="2800" b="1" dirty="0">
              <a:solidFill>
                <a:prstClr val="black"/>
              </a:solidFill>
              <a:latin typeface="黑体" panose="02010609060101010101" charset="-122"/>
              <a:ea typeface="黑体" panose="02010609060101010101" charset="-122"/>
            </a:endParaRPr>
          </a:p>
        </p:txBody>
      </p:sp>
      <p:sp>
        <p:nvSpPr>
          <p:cNvPr id="11" name="TextBox 10"/>
          <p:cNvSpPr txBox="1"/>
          <p:nvPr/>
        </p:nvSpPr>
        <p:spPr>
          <a:xfrm>
            <a:off x="3221100" y="4293000"/>
            <a:ext cx="3240360" cy="769441"/>
          </a:xfrm>
          <a:prstGeom prst="rect">
            <a:avLst/>
          </a:prstGeom>
          <a:noFill/>
        </p:spPr>
        <p:txBody>
          <a:bodyPr wrap="square" rtlCol="0">
            <a:spAutoFit/>
          </a:bodyPr>
          <a:lstStyle/>
          <a:p>
            <a:pPr algn="ctr"/>
            <a:r>
              <a:rPr lang="zh-CN" altLang="en-US" sz="4400" dirty="0">
                <a:solidFill>
                  <a:prstClr val="black"/>
                </a:solidFill>
                <a:latin typeface="黑体" panose="02010609060101010101" charset="-122"/>
                <a:ea typeface="黑体" panose="02010609060101010101" charset="-122"/>
              </a:rPr>
              <a:t>好的故事</a:t>
            </a:r>
            <a:endParaRPr lang="zh-CN" altLang="en-US" sz="4400" dirty="0">
              <a:solidFill>
                <a:prstClr val="black"/>
              </a:solidFill>
              <a:latin typeface="黑体" panose="02010609060101010101" charset="-122"/>
              <a:ea typeface="黑体" panose="02010609060101010101" charset="-122"/>
            </a:endParaRPr>
          </a:p>
        </p:txBody>
      </p:sp>
      <p:sp>
        <p:nvSpPr>
          <p:cNvPr id="12" name="TextBox 11"/>
          <p:cNvSpPr txBox="1"/>
          <p:nvPr/>
        </p:nvSpPr>
        <p:spPr>
          <a:xfrm>
            <a:off x="3563889" y="5229000"/>
            <a:ext cx="2520280" cy="400110"/>
          </a:xfrm>
          <a:prstGeom prst="rect">
            <a:avLst/>
          </a:prstGeom>
          <a:noFill/>
        </p:spPr>
        <p:txBody>
          <a:bodyPr wrap="square" rtlCol="0">
            <a:spAutoFit/>
          </a:bodyPr>
          <a:lstStyle/>
          <a:p>
            <a:pPr algn="ctr"/>
            <a:r>
              <a:rPr lang="zh-CN" altLang="en-US" sz="2000" b="1" dirty="0" smtClean="0">
                <a:solidFill>
                  <a:prstClr val="black"/>
                </a:solidFill>
                <a:latin typeface="楷体" panose="02010609060101010101" pitchFamily="49" charset="-122"/>
                <a:ea typeface="楷体" panose="02010609060101010101" pitchFamily="49" charset="-122"/>
              </a:rPr>
              <a:t>部编版</a:t>
            </a:r>
            <a:r>
              <a:rPr lang="zh-CN" altLang="en-US" sz="2000" b="1" dirty="0">
                <a:solidFill>
                  <a:prstClr val="black"/>
                </a:solidFill>
                <a:latin typeface="楷体" panose="02010609060101010101" pitchFamily="49" charset="-122"/>
                <a:ea typeface="楷体" panose="02010609060101010101" pitchFamily="49" charset="-122"/>
              </a:rPr>
              <a:t>六年级</a:t>
            </a:r>
            <a:r>
              <a:rPr lang="en-US" altLang="zh-CN" sz="2000" b="1" dirty="0">
                <a:solidFill>
                  <a:prstClr val="black"/>
                </a:solidFill>
                <a:latin typeface="楷体" panose="02010609060101010101" pitchFamily="49" charset="-122"/>
                <a:ea typeface="楷体" panose="02010609060101010101" pitchFamily="49" charset="-122"/>
              </a:rPr>
              <a:t>·</a:t>
            </a:r>
            <a:r>
              <a:rPr lang="zh-CN" altLang="en-US" sz="2000" b="1" dirty="0">
                <a:solidFill>
                  <a:prstClr val="black"/>
                </a:solidFill>
                <a:latin typeface="楷体" panose="02010609060101010101" pitchFamily="49" charset="-122"/>
                <a:ea typeface="楷体" panose="02010609060101010101" pitchFamily="49" charset="-122"/>
              </a:rPr>
              <a:t>上册</a:t>
            </a:r>
            <a:endParaRPr lang="zh-CN" altLang="en-US" sz="2000" b="1" dirty="0">
              <a:solidFill>
                <a:prstClr val="black"/>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932723"/>
          <a:ext cx="7920880" cy="2510341"/>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127">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3" name="组合 2"/>
          <p:cNvGrpSpPr/>
          <p:nvPr/>
        </p:nvGrpSpPr>
        <p:grpSpPr>
          <a:xfrm>
            <a:off x="791145" y="1643812"/>
            <a:ext cx="1224000" cy="1632001"/>
            <a:chOff x="1244432" y="2317964"/>
            <a:chExt cx="1224000" cy="1224001"/>
          </a:xfrm>
        </p:grpSpPr>
        <p:sp>
          <p:nvSpPr>
            <p:cNvPr id="4"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5" name="组合 67"/>
            <p:cNvGrpSpPr/>
            <p:nvPr/>
          </p:nvGrpSpPr>
          <p:grpSpPr bwMode="auto">
            <a:xfrm>
              <a:off x="1244432" y="2317965"/>
              <a:ext cx="1224000" cy="1224000"/>
              <a:chOff x="2570294" y="4004753"/>
              <a:chExt cx="1428080" cy="1428080"/>
            </a:xfrm>
          </p:grpSpPr>
          <p:sp>
            <p:nvSpPr>
              <p:cNvPr id="6" name="矩形 5"/>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7" name="组合 70"/>
              <p:cNvGrpSpPr/>
              <p:nvPr/>
            </p:nvGrpSpPr>
            <p:grpSpPr bwMode="auto">
              <a:xfrm>
                <a:off x="2570295" y="4004754"/>
                <a:ext cx="1428079" cy="1428079"/>
                <a:chOff x="2965248" y="4797909"/>
                <a:chExt cx="1428079" cy="1428079"/>
              </a:xfrm>
            </p:grpSpPr>
            <p:cxnSp>
              <p:nvCxnSpPr>
                <p:cNvPr id="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11" name="矩形 10"/>
          <p:cNvSpPr/>
          <p:nvPr/>
        </p:nvSpPr>
        <p:spPr>
          <a:xfrm>
            <a:off x="2339753" y="1604797"/>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339753" y="2276872"/>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339753" y="291145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nvSpPr>
        <p:spPr>
          <a:xfrm>
            <a:off x="842214" y="1671548"/>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削</a:t>
            </a:r>
            <a:endParaRPr lang="zh-CN" altLang="en-US" sz="7200" b="1" dirty="0">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675111" y="3635422"/>
          <a:ext cx="7920880" cy="2510341"/>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127">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10" name="组合 2"/>
          <p:cNvGrpSpPr/>
          <p:nvPr/>
        </p:nvGrpSpPr>
        <p:grpSpPr>
          <a:xfrm>
            <a:off x="782688" y="4346510"/>
            <a:ext cx="1224000" cy="1632001"/>
            <a:chOff x="1244432" y="2317964"/>
            <a:chExt cx="1224000" cy="1224001"/>
          </a:xfrm>
        </p:grpSpPr>
        <p:sp>
          <p:nvSpPr>
            <p:cNvPr id="20"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14" name="组合 67"/>
            <p:cNvGrpSpPr/>
            <p:nvPr/>
          </p:nvGrpSpPr>
          <p:grpSpPr bwMode="auto">
            <a:xfrm>
              <a:off x="1244432" y="2317965"/>
              <a:ext cx="1224000" cy="1224000"/>
              <a:chOff x="2570294" y="4004753"/>
              <a:chExt cx="1428080" cy="1428080"/>
            </a:xfrm>
          </p:grpSpPr>
          <p:sp>
            <p:nvSpPr>
              <p:cNvPr id="22" name="矩形 21"/>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15" name="组合 70"/>
              <p:cNvGrpSpPr/>
              <p:nvPr/>
            </p:nvGrpSpPr>
            <p:grpSpPr bwMode="auto">
              <a:xfrm>
                <a:off x="2570295" y="4004754"/>
                <a:ext cx="1428079" cy="1428079"/>
                <a:chOff x="2965248" y="4797909"/>
                <a:chExt cx="1428079" cy="1428079"/>
              </a:xfrm>
            </p:grpSpPr>
            <p:cxnSp>
              <p:nvCxnSpPr>
                <p:cNvPr id="2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2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27" name="矩形 26"/>
          <p:cNvSpPr/>
          <p:nvPr/>
        </p:nvSpPr>
        <p:spPr>
          <a:xfrm>
            <a:off x="2331296" y="430749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331296" y="4979571"/>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2331296" y="5614155"/>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833757" y="4374247"/>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瞬</a:t>
            </a:r>
            <a:endParaRPr lang="zh-CN" altLang="en-US" sz="72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1096645" y="1019388"/>
            <a:ext cx="571500" cy="430953"/>
          </a:xfrm>
          <a:prstGeom prst="rect">
            <a:avLst/>
          </a:prstGeom>
        </p:spPr>
      </p:pic>
      <p:pic>
        <p:nvPicPr>
          <p:cNvPr id="19" name="图片 18"/>
          <p:cNvPicPr>
            <a:picLocks noChangeAspect="1"/>
          </p:cNvPicPr>
          <p:nvPr/>
        </p:nvPicPr>
        <p:blipFill>
          <a:blip r:embed="rId2"/>
          <a:stretch>
            <a:fillRect/>
          </a:stretch>
        </p:blipFill>
        <p:spPr>
          <a:xfrm>
            <a:off x="3382646" y="1696720"/>
            <a:ext cx="2640965" cy="382693"/>
          </a:xfrm>
          <a:prstGeom prst="rect">
            <a:avLst/>
          </a:prstGeom>
        </p:spPr>
      </p:pic>
      <p:pic>
        <p:nvPicPr>
          <p:cNvPr id="21" name="图片 20"/>
          <p:cNvPicPr>
            <a:picLocks noChangeAspect="1"/>
          </p:cNvPicPr>
          <p:nvPr/>
        </p:nvPicPr>
        <p:blipFill>
          <a:blip r:embed="rId3" cstate="email"/>
          <a:stretch>
            <a:fillRect/>
          </a:stretch>
        </p:blipFill>
        <p:spPr>
          <a:xfrm>
            <a:off x="3157855" y="2276687"/>
            <a:ext cx="3214370" cy="452967"/>
          </a:xfrm>
          <a:prstGeom prst="rect">
            <a:avLst/>
          </a:prstGeom>
        </p:spPr>
      </p:pic>
      <p:pic>
        <p:nvPicPr>
          <p:cNvPr id="23" name="图片 22"/>
          <p:cNvPicPr>
            <a:picLocks noChangeAspect="1"/>
          </p:cNvPicPr>
          <p:nvPr/>
        </p:nvPicPr>
        <p:blipFill>
          <a:blip r:embed="rId4" cstate="email"/>
          <a:stretch>
            <a:fillRect/>
          </a:stretch>
        </p:blipFill>
        <p:spPr>
          <a:xfrm>
            <a:off x="3157855" y="2959947"/>
            <a:ext cx="5163820" cy="396240"/>
          </a:xfrm>
          <a:prstGeom prst="rect">
            <a:avLst/>
          </a:prstGeom>
        </p:spPr>
      </p:pic>
      <p:pic>
        <p:nvPicPr>
          <p:cNvPr id="26" name="图片 25"/>
          <p:cNvPicPr>
            <a:picLocks noChangeAspect="1"/>
          </p:cNvPicPr>
          <p:nvPr/>
        </p:nvPicPr>
        <p:blipFill>
          <a:blip r:embed="rId5"/>
          <a:stretch>
            <a:fillRect/>
          </a:stretch>
        </p:blipFill>
        <p:spPr>
          <a:xfrm>
            <a:off x="1041400" y="3635587"/>
            <a:ext cx="705485" cy="459740"/>
          </a:xfrm>
          <a:prstGeom prst="rect">
            <a:avLst/>
          </a:prstGeom>
        </p:spPr>
      </p:pic>
      <p:pic>
        <p:nvPicPr>
          <p:cNvPr id="30" name="图片 29"/>
          <p:cNvPicPr>
            <a:picLocks noChangeAspect="1"/>
          </p:cNvPicPr>
          <p:nvPr/>
        </p:nvPicPr>
        <p:blipFill>
          <a:blip r:embed="rId6" cstate="email"/>
          <a:stretch>
            <a:fillRect/>
          </a:stretch>
        </p:blipFill>
        <p:spPr>
          <a:xfrm>
            <a:off x="3252470" y="4380654"/>
            <a:ext cx="4588510" cy="347133"/>
          </a:xfrm>
          <a:prstGeom prst="rect">
            <a:avLst/>
          </a:prstGeom>
        </p:spPr>
      </p:pic>
      <p:pic>
        <p:nvPicPr>
          <p:cNvPr id="31" name="图片 30"/>
          <p:cNvPicPr>
            <a:picLocks noChangeAspect="1"/>
          </p:cNvPicPr>
          <p:nvPr/>
        </p:nvPicPr>
        <p:blipFill>
          <a:blip r:embed="rId7" cstate="email"/>
          <a:stretch>
            <a:fillRect/>
          </a:stretch>
        </p:blipFill>
        <p:spPr>
          <a:xfrm>
            <a:off x="3213101" y="5019041"/>
            <a:ext cx="2980055" cy="412327"/>
          </a:xfrm>
          <a:prstGeom prst="rect">
            <a:avLst/>
          </a:prstGeom>
        </p:spPr>
      </p:pic>
      <p:pic>
        <p:nvPicPr>
          <p:cNvPr id="33" name="图片 32"/>
          <p:cNvPicPr>
            <a:picLocks noChangeAspect="1"/>
          </p:cNvPicPr>
          <p:nvPr/>
        </p:nvPicPr>
        <p:blipFill>
          <a:blip r:embed="rId8" cstate="email"/>
          <a:stretch>
            <a:fillRect/>
          </a:stretch>
        </p:blipFill>
        <p:spPr>
          <a:xfrm>
            <a:off x="3157856" y="5650654"/>
            <a:ext cx="3775075" cy="41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932723"/>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3" name="组合 2"/>
          <p:cNvGrpSpPr/>
          <p:nvPr/>
        </p:nvGrpSpPr>
        <p:grpSpPr>
          <a:xfrm>
            <a:off x="791145" y="1643812"/>
            <a:ext cx="1224000" cy="1632001"/>
            <a:chOff x="1244432" y="2317964"/>
            <a:chExt cx="1224000" cy="1224001"/>
          </a:xfrm>
        </p:grpSpPr>
        <p:sp>
          <p:nvSpPr>
            <p:cNvPr id="4"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5" name="组合 67"/>
            <p:cNvGrpSpPr/>
            <p:nvPr/>
          </p:nvGrpSpPr>
          <p:grpSpPr bwMode="auto">
            <a:xfrm>
              <a:off x="1244432" y="2317965"/>
              <a:ext cx="1224000" cy="1224000"/>
              <a:chOff x="2570294" y="4004753"/>
              <a:chExt cx="1428080" cy="1428080"/>
            </a:xfrm>
          </p:grpSpPr>
          <p:sp>
            <p:nvSpPr>
              <p:cNvPr id="6" name="矩形 5"/>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7" name="组合 70"/>
              <p:cNvGrpSpPr/>
              <p:nvPr/>
            </p:nvGrpSpPr>
            <p:grpSpPr bwMode="auto">
              <a:xfrm>
                <a:off x="2570295" y="4004754"/>
                <a:ext cx="1428079" cy="1428079"/>
                <a:chOff x="2965248" y="4797909"/>
                <a:chExt cx="1428079" cy="1428079"/>
              </a:xfrm>
            </p:grpSpPr>
            <p:cxnSp>
              <p:nvCxnSpPr>
                <p:cNvPr id="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11" name="矩形 10"/>
          <p:cNvSpPr/>
          <p:nvPr/>
        </p:nvSpPr>
        <p:spPr>
          <a:xfrm>
            <a:off x="2339753" y="1604797"/>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339753" y="2276872"/>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339753" y="291145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nvSpPr>
        <p:spPr>
          <a:xfrm>
            <a:off x="842214" y="1671548"/>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凝</a:t>
            </a:r>
            <a:endParaRPr lang="zh-CN" altLang="en-US" sz="7200" b="1" dirty="0">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675111" y="3644736"/>
          <a:ext cx="7920880" cy="2501034"/>
        </p:xfrm>
        <a:graphic>
          <a:graphicData uri="http://schemas.openxmlformats.org/drawingml/2006/table">
            <a:tbl>
              <a:tblPr firstRow="1" bandRow="1">
                <a:tableStyleId>{5940675A-B579-460E-94D1-54222C63F5DA}</a:tableStyleId>
              </a:tblPr>
              <a:tblGrid>
                <a:gridCol w="1512168"/>
                <a:gridCol w="936104"/>
                <a:gridCol w="5472608"/>
              </a:tblGrid>
              <a:tr h="566420">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10" name="组合 2"/>
          <p:cNvGrpSpPr/>
          <p:nvPr/>
        </p:nvGrpSpPr>
        <p:grpSpPr>
          <a:xfrm>
            <a:off x="782688" y="4346510"/>
            <a:ext cx="1224000" cy="1632001"/>
            <a:chOff x="1244432" y="2317964"/>
            <a:chExt cx="1224000" cy="1224001"/>
          </a:xfrm>
        </p:grpSpPr>
        <p:sp>
          <p:nvSpPr>
            <p:cNvPr id="20"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14" name="组合 67"/>
            <p:cNvGrpSpPr/>
            <p:nvPr/>
          </p:nvGrpSpPr>
          <p:grpSpPr bwMode="auto">
            <a:xfrm>
              <a:off x="1244432" y="2317965"/>
              <a:ext cx="1224000" cy="1224000"/>
              <a:chOff x="2570294" y="4004753"/>
              <a:chExt cx="1428080" cy="1428080"/>
            </a:xfrm>
          </p:grpSpPr>
          <p:sp>
            <p:nvSpPr>
              <p:cNvPr id="22" name="矩形 21"/>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15" name="组合 70"/>
              <p:cNvGrpSpPr/>
              <p:nvPr/>
            </p:nvGrpSpPr>
            <p:grpSpPr bwMode="auto">
              <a:xfrm>
                <a:off x="2570295" y="4004754"/>
                <a:ext cx="1428079" cy="1428079"/>
                <a:chOff x="2965248" y="4797909"/>
                <a:chExt cx="1428079" cy="1428079"/>
              </a:xfrm>
            </p:grpSpPr>
            <p:cxnSp>
              <p:nvCxnSpPr>
                <p:cNvPr id="2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2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27" name="矩形 26"/>
          <p:cNvSpPr/>
          <p:nvPr/>
        </p:nvSpPr>
        <p:spPr>
          <a:xfrm>
            <a:off x="2331296" y="430749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331296" y="4979571"/>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2331296" y="5614155"/>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833757" y="4374247"/>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骤</a:t>
            </a:r>
            <a:endParaRPr lang="zh-CN" altLang="en-US" sz="72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1082040" y="1021081"/>
            <a:ext cx="638810" cy="414020"/>
          </a:xfrm>
          <a:prstGeom prst="rect">
            <a:avLst/>
          </a:prstGeom>
        </p:spPr>
      </p:pic>
      <p:pic>
        <p:nvPicPr>
          <p:cNvPr id="19" name="图片 18"/>
          <p:cNvPicPr>
            <a:picLocks noChangeAspect="1"/>
          </p:cNvPicPr>
          <p:nvPr/>
        </p:nvPicPr>
        <p:blipFill>
          <a:blip r:embed="rId2"/>
          <a:stretch>
            <a:fillRect/>
          </a:stretch>
        </p:blipFill>
        <p:spPr>
          <a:xfrm>
            <a:off x="3216910" y="1628987"/>
            <a:ext cx="5105400" cy="444500"/>
          </a:xfrm>
          <a:prstGeom prst="rect">
            <a:avLst/>
          </a:prstGeom>
        </p:spPr>
      </p:pic>
      <p:pic>
        <p:nvPicPr>
          <p:cNvPr id="21" name="图片 20"/>
          <p:cNvPicPr>
            <a:picLocks noChangeAspect="1"/>
          </p:cNvPicPr>
          <p:nvPr/>
        </p:nvPicPr>
        <p:blipFill>
          <a:blip r:embed="rId3"/>
          <a:stretch>
            <a:fillRect/>
          </a:stretch>
        </p:blipFill>
        <p:spPr>
          <a:xfrm>
            <a:off x="3216911" y="2276687"/>
            <a:ext cx="4257675" cy="457200"/>
          </a:xfrm>
          <a:prstGeom prst="rect">
            <a:avLst/>
          </a:prstGeom>
        </p:spPr>
      </p:pic>
      <p:pic>
        <p:nvPicPr>
          <p:cNvPr id="23" name="图片 22"/>
          <p:cNvPicPr>
            <a:picLocks noChangeAspect="1"/>
          </p:cNvPicPr>
          <p:nvPr/>
        </p:nvPicPr>
        <p:blipFill>
          <a:blip r:embed="rId4"/>
          <a:stretch>
            <a:fillRect/>
          </a:stretch>
        </p:blipFill>
        <p:spPr>
          <a:xfrm>
            <a:off x="3216911" y="2911687"/>
            <a:ext cx="3152775" cy="457200"/>
          </a:xfrm>
          <a:prstGeom prst="rect">
            <a:avLst/>
          </a:prstGeom>
        </p:spPr>
      </p:pic>
      <p:pic>
        <p:nvPicPr>
          <p:cNvPr id="26" name="图片 25"/>
          <p:cNvPicPr>
            <a:picLocks noChangeAspect="1"/>
          </p:cNvPicPr>
          <p:nvPr/>
        </p:nvPicPr>
        <p:blipFill>
          <a:blip r:embed="rId5"/>
          <a:stretch>
            <a:fillRect/>
          </a:stretch>
        </p:blipFill>
        <p:spPr>
          <a:xfrm>
            <a:off x="1109345" y="3821853"/>
            <a:ext cx="571500" cy="304800"/>
          </a:xfrm>
          <a:prstGeom prst="rect">
            <a:avLst/>
          </a:prstGeom>
        </p:spPr>
      </p:pic>
      <p:pic>
        <p:nvPicPr>
          <p:cNvPr id="30" name="图片 29"/>
          <p:cNvPicPr>
            <a:picLocks noChangeAspect="1"/>
          </p:cNvPicPr>
          <p:nvPr/>
        </p:nvPicPr>
        <p:blipFill>
          <a:blip r:embed="rId6"/>
          <a:stretch>
            <a:fillRect/>
          </a:stretch>
        </p:blipFill>
        <p:spPr>
          <a:xfrm>
            <a:off x="3355975" y="4376420"/>
            <a:ext cx="3790950" cy="355600"/>
          </a:xfrm>
          <a:prstGeom prst="rect">
            <a:avLst/>
          </a:prstGeom>
        </p:spPr>
      </p:pic>
      <p:pic>
        <p:nvPicPr>
          <p:cNvPr id="31" name="图片 30"/>
          <p:cNvPicPr>
            <a:picLocks noChangeAspect="1"/>
          </p:cNvPicPr>
          <p:nvPr/>
        </p:nvPicPr>
        <p:blipFill>
          <a:blip r:embed="rId7"/>
          <a:stretch>
            <a:fillRect/>
          </a:stretch>
        </p:blipFill>
        <p:spPr>
          <a:xfrm>
            <a:off x="3324861" y="5016501"/>
            <a:ext cx="2638425" cy="419100"/>
          </a:xfrm>
          <a:prstGeom prst="rect">
            <a:avLst/>
          </a:prstGeom>
        </p:spPr>
      </p:pic>
      <p:pic>
        <p:nvPicPr>
          <p:cNvPr id="33" name="图片 32"/>
          <p:cNvPicPr>
            <a:picLocks noChangeAspect="1"/>
          </p:cNvPicPr>
          <p:nvPr/>
        </p:nvPicPr>
        <p:blipFill>
          <a:blip r:embed="rId8"/>
          <a:stretch>
            <a:fillRect/>
          </a:stretch>
        </p:blipFill>
        <p:spPr>
          <a:xfrm>
            <a:off x="3324860" y="5642187"/>
            <a:ext cx="3276600" cy="33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932723"/>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3" name="组合 2"/>
          <p:cNvGrpSpPr/>
          <p:nvPr/>
        </p:nvGrpSpPr>
        <p:grpSpPr>
          <a:xfrm>
            <a:off x="791145" y="1643812"/>
            <a:ext cx="1224000" cy="1632001"/>
            <a:chOff x="1244432" y="2317964"/>
            <a:chExt cx="1224000" cy="1224001"/>
          </a:xfrm>
        </p:grpSpPr>
        <p:sp>
          <p:nvSpPr>
            <p:cNvPr id="4"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5" name="组合 67"/>
            <p:cNvGrpSpPr/>
            <p:nvPr/>
          </p:nvGrpSpPr>
          <p:grpSpPr bwMode="auto">
            <a:xfrm>
              <a:off x="1244432" y="2317965"/>
              <a:ext cx="1224000" cy="1224000"/>
              <a:chOff x="2570294" y="4004753"/>
              <a:chExt cx="1428080" cy="1428080"/>
            </a:xfrm>
          </p:grpSpPr>
          <p:sp>
            <p:nvSpPr>
              <p:cNvPr id="6" name="矩形 5"/>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7" name="组合 70"/>
              <p:cNvGrpSpPr/>
              <p:nvPr/>
            </p:nvGrpSpPr>
            <p:grpSpPr bwMode="auto">
              <a:xfrm>
                <a:off x="2570295" y="4004754"/>
                <a:ext cx="1428079" cy="1428079"/>
                <a:chOff x="2965248" y="4797909"/>
                <a:chExt cx="1428079" cy="1428079"/>
              </a:xfrm>
            </p:grpSpPr>
            <p:cxnSp>
              <p:nvCxnSpPr>
                <p:cNvPr id="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11" name="矩形 10"/>
          <p:cNvSpPr/>
          <p:nvPr/>
        </p:nvSpPr>
        <p:spPr>
          <a:xfrm>
            <a:off x="2339753" y="1604797"/>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339753" y="2276872"/>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339753" y="291145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nvSpPr>
        <p:spPr>
          <a:xfrm>
            <a:off x="842214" y="1671548"/>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掷</a:t>
            </a:r>
            <a:endParaRPr lang="zh-CN" altLang="en-US" sz="7200" b="1" dirty="0">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675111" y="3635422"/>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10" name="组合 2"/>
          <p:cNvGrpSpPr/>
          <p:nvPr/>
        </p:nvGrpSpPr>
        <p:grpSpPr>
          <a:xfrm>
            <a:off x="782688" y="4346510"/>
            <a:ext cx="1224000" cy="1632001"/>
            <a:chOff x="1244432" y="2317964"/>
            <a:chExt cx="1224000" cy="1224001"/>
          </a:xfrm>
        </p:grpSpPr>
        <p:sp>
          <p:nvSpPr>
            <p:cNvPr id="20"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14" name="组合 67"/>
            <p:cNvGrpSpPr/>
            <p:nvPr/>
          </p:nvGrpSpPr>
          <p:grpSpPr bwMode="auto">
            <a:xfrm>
              <a:off x="1244432" y="2317965"/>
              <a:ext cx="1224000" cy="1224000"/>
              <a:chOff x="2570294" y="4004753"/>
              <a:chExt cx="1428080" cy="1428080"/>
            </a:xfrm>
          </p:grpSpPr>
          <p:sp>
            <p:nvSpPr>
              <p:cNvPr id="22" name="矩形 21"/>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15" name="组合 70"/>
              <p:cNvGrpSpPr/>
              <p:nvPr/>
            </p:nvGrpSpPr>
            <p:grpSpPr bwMode="auto">
              <a:xfrm>
                <a:off x="2570295" y="4004754"/>
                <a:ext cx="1428079" cy="1428079"/>
                <a:chOff x="2965248" y="4797909"/>
                <a:chExt cx="1428079" cy="1428079"/>
              </a:xfrm>
            </p:grpSpPr>
            <p:cxnSp>
              <p:nvCxnSpPr>
                <p:cNvPr id="2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2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27" name="矩形 26"/>
          <p:cNvSpPr/>
          <p:nvPr/>
        </p:nvSpPr>
        <p:spPr>
          <a:xfrm>
            <a:off x="2331296" y="430749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331296" y="4979571"/>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2331296" y="5614155"/>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833757" y="4374247"/>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陡</a:t>
            </a:r>
            <a:endParaRPr lang="zh-CN" altLang="en-US" sz="72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1043941" y="1099820"/>
            <a:ext cx="520065" cy="352213"/>
          </a:xfrm>
          <a:prstGeom prst="rect">
            <a:avLst/>
          </a:prstGeom>
        </p:spPr>
      </p:pic>
      <p:pic>
        <p:nvPicPr>
          <p:cNvPr id="19" name="图片 18"/>
          <p:cNvPicPr>
            <a:picLocks noChangeAspect="1"/>
          </p:cNvPicPr>
          <p:nvPr/>
        </p:nvPicPr>
        <p:blipFill>
          <a:blip r:embed="rId2"/>
          <a:stretch>
            <a:fillRect/>
          </a:stretch>
        </p:blipFill>
        <p:spPr>
          <a:xfrm>
            <a:off x="3203575" y="1693334"/>
            <a:ext cx="4037330" cy="403860"/>
          </a:xfrm>
          <a:prstGeom prst="rect">
            <a:avLst/>
          </a:prstGeom>
        </p:spPr>
      </p:pic>
      <p:pic>
        <p:nvPicPr>
          <p:cNvPr id="21" name="图片 20"/>
          <p:cNvPicPr>
            <a:picLocks noChangeAspect="1"/>
          </p:cNvPicPr>
          <p:nvPr/>
        </p:nvPicPr>
        <p:blipFill>
          <a:blip r:embed="rId3"/>
          <a:stretch>
            <a:fillRect/>
          </a:stretch>
        </p:blipFill>
        <p:spPr>
          <a:xfrm>
            <a:off x="3280410" y="2335107"/>
            <a:ext cx="3059430" cy="375920"/>
          </a:xfrm>
          <a:prstGeom prst="rect">
            <a:avLst/>
          </a:prstGeom>
        </p:spPr>
      </p:pic>
      <p:pic>
        <p:nvPicPr>
          <p:cNvPr id="23" name="图片 22"/>
          <p:cNvPicPr>
            <a:picLocks noChangeAspect="1"/>
          </p:cNvPicPr>
          <p:nvPr/>
        </p:nvPicPr>
        <p:blipFill>
          <a:blip r:embed="rId4"/>
          <a:stretch>
            <a:fillRect/>
          </a:stretch>
        </p:blipFill>
        <p:spPr>
          <a:xfrm>
            <a:off x="3203576" y="2976881"/>
            <a:ext cx="5023485" cy="376767"/>
          </a:xfrm>
          <a:prstGeom prst="rect">
            <a:avLst/>
          </a:prstGeom>
        </p:spPr>
      </p:pic>
      <p:pic>
        <p:nvPicPr>
          <p:cNvPr id="26" name="图片 25"/>
          <p:cNvPicPr>
            <a:picLocks noChangeAspect="1"/>
          </p:cNvPicPr>
          <p:nvPr/>
        </p:nvPicPr>
        <p:blipFill>
          <a:blip r:embed="rId5"/>
          <a:stretch>
            <a:fillRect/>
          </a:stretch>
        </p:blipFill>
        <p:spPr>
          <a:xfrm>
            <a:off x="1116965" y="3781214"/>
            <a:ext cx="572770" cy="403860"/>
          </a:xfrm>
          <a:prstGeom prst="rect">
            <a:avLst/>
          </a:prstGeom>
        </p:spPr>
      </p:pic>
      <p:pic>
        <p:nvPicPr>
          <p:cNvPr id="30" name="图片 29"/>
          <p:cNvPicPr>
            <a:picLocks noChangeAspect="1"/>
          </p:cNvPicPr>
          <p:nvPr/>
        </p:nvPicPr>
        <p:blipFill>
          <a:blip r:embed="rId6"/>
          <a:stretch>
            <a:fillRect/>
          </a:stretch>
        </p:blipFill>
        <p:spPr>
          <a:xfrm>
            <a:off x="3451226" y="4319694"/>
            <a:ext cx="2731135" cy="427567"/>
          </a:xfrm>
          <a:prstGeom prst="rect">
            <a:avLst/>
          </a:prstGeom>
        </p:spPr>
      </p:pic>
      <p:pic>
        <p:nvPicPr>
          <p:cNvPr id="31" name="图片 30"/>
          <p:cNvPicPr>
            <a:picLocks noChangeAspect="1"/>
          </p:cNvPicPr>
          <p:nvPr/>
        </p:nvPicPr>
        <p:blipFill>
          <a:blip r:embed="rId7"/>
          <a:stretch>
            <a:fillRect/>
          </a:stretch>
        </p:blipFill>
        <p:spPr>
          <a:xfrm>
            <a:off x="3280411" y="5002954"/>
            <a:ext cx="3402965" cy="469053"/>
          </a:xfrm>
          <a:prstGeom prst="rect">
            <a:avLst/>
          </a:prstGeom>
        </p:spPr>
      </p:pic>
      <p:pic>
        <p:nvPicPr>
          <p:cNvPr id="33" name="图片 32"/>
          <p:cNvPicPr>
            <a:picLocks noChangeAspect="1"/>
          </p:cNvPicPr>
          <p:nvPr/>
        </p:nvPicPr>
        <p:blipFill>
          <a:blip r:embed="rId8"/>
          <a:stretch>
            <a:fillRect/>
          </a:stretch>
        </p:blipFill>
        <p:spPr>
          <a:xfrm>
            <a:off x="3280411" y="5614247"/>
            <a:ext cx="3527425" cy="445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1024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13" name="矩形 12"/>
          <p:cNvSpPr/>
          <p:nvPr/>
        </p:nvSpPr>
        <p:spPr>
          <a:xfrm>
            <a:off x="3779912" y="836713"/>
            <a:ext cx="1107996"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多音字</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22" name="表格 21"/>
          <p:cNvGraphicFramePr>
            <a:graphicFrameLocks noGrp="1"/>
          </p:cNvGraphicFramePr>
          <p:nvPr/>
        </p:nvGraphicFramePr>
        <p:xfrm>
          <a:off x="539553" y="2564904"/>
          <a:ext cx="8064897" cy="2789486"/>
        </p:xfrm>
        <a:graphic>
          <a:graphicData uri="http://schemas.openxmlformats.org/drawingml/2006/table">
            <a:tbl>
              <a:tblPr firstRow="1" bandRow="1">
                <a:tableStyleId>{5940675A-B579-460E-94D1-54222C63F5DA}</a:tableStyleId>
              </a:tblPr>
              <a:tblGrid>
                <a:gridCol w="2032000"/>
                <a:gridCol w="1908176"/>
                <a:gridCol w="4124721"/>
              </a:tblGrid>
              <a:tr h="703580">
                <a:tc rowSpan="4">
                  <a:txBody>
                    <a:bodyPr/>
                    <a:lstStyle/>
                    <a:p>
                      <a:endParaRPr lang="zh-CN" altLang="en-US" sz="1800" dirty="0"/>
                    </a:p>
                  </a:txBody>
                  <a:tcPr marT="60960" marB="60960"/>
                </a:tc>
                <a:tc>
                  <a:txBody>
                    <a:bodyPr/>
                    <a:lstStyle/>
                    <a:p>
                      <a:endParaRPr lang="zh-CN" altLang="en-US" sz="1800" dirty="0"/>
                    </a:p>
                  </a:txBody>
                  <a:tcPr marT="60960" marB="60960"/>
                </a:tc>
                <a:tc rowSpan="4">
                  <a:txBody>
                    <a:bodyPr/>
                    <a:lstStyle/>
                    <a:p>
                      <a:endParaRPr lang="zh-CN" altLang="en-US" sz="1800" dirty="0"/>
                    </a:p>
                  </a:txBody>
                  <a:tcPr marT="60960" marB="60960"/>
                </a:tc>
              </a:tr>
              <a:tr h="703863">
                <a:tc vMerge="1">
                  <a:tcPr/>
                </a:tc>
                <a:tc>
                  <a:txBody>
                    <a:bodyPr/>
                    <a:lstStyle/>
                    <a:p>
                      <a:pPr>
                        <a:buNone/>
                      </a:pPr>
                      <a:endParaRPr lang="zh-CN" altLang="en-US" sz="1800" dirty="0"/>
                    </a:p>
                  </a:txBody>
                  <a:tcPr marT="60960" marB="60960"/>
                </a:tc>
                <a:tc vMerge="1">
                  <a:tcPr/>
                </a:tc>
              </a:tr>
              <a:tr h="703863">
                <a:tc vMerge="1">
                  <a:tcPr/>
                </a:tc>
                <a:tc>
                  <a:txBody>
                    <a:bodyPr/>
                    <a:lstStyle/>
                    <a:p>
                      <a:pPr>
                        <a:buNone/>
                      </a:pPr>
                      <a:endParaRPr lang="zh-CN" altLang="en-US" sz="1800" dirty="0"/>
                    </a:p>
                  </a:txBody>
                  <a:tcPr marT="60960" marB="60960"/>
                </a:tc>
                <a:tc vMerge="1">
                  <a:tcPr/>
                </a:tc>
              </a:tr>
              <a:tr h="678180">
                <a:tc vMerge="1">
                  <a:tcPr/>
                </a:tc>
                <a:tc>
                  <a:txBody>
                    <a:bodyPr/>
                    <a:lstStyle/>
                    <a:p>
                      <a:endParaRPr lang="zh-CN" altLang="en-US" sz="1800" dirty="0">
                        <a:latin typeface="微软雅黑" panose="020B0503020204020204" pitchFamily="34" charset="-122"/>
                        <a:ea typeface="微软雅黑" panose="020B0503020204020204" pitchFamily="34" charset="-122"/>
                      </a:endParaRPr>
                    </a:p>
                  </a:txBody>
                  <a:tcPr marT="60960" marB="60960"/>
                </a:tc>
                <a:tc vMerge="1">
                  <a:tcPr/>
                </a:tc>
              </a:tr>
            </a:tbl>
          </a:graphicData>
        </a:graphic>
      </p:graphicFrame>
      <p:grpSp>
        <p:nvGrpSpPr>
          <p:cNvPr id="23" name="组合 22"/>
          <p:cNvGrpSpPr/>
          <p:nvPr/>
        </p:nvGrpSpPr>
        <p:grpSpPr>
          <a:xfrm>
            <a:off x="632363" y="2660915"/>
            <a:ext cx="1800200" cy="2400268"/>
            <a:chOff x="1244432" y="2317964"/>
            <a:chExt cx="1224000" cy="1224001"/>
          </a:xfrm>
        </p:grpSpPr>
        <p:sp>
          <p:nvSpPr>
            <p:cNvPr id="27" name="文本框 35"/>
            <p:cNvSpPr txBox="1"/>
            <p:nvPr/>
          </p:nvSpPr>
          <p:spPr>
            <a:xfrm>
              <a:off x="1312198" y="2317964"/>
              <a:ext cx="125603" cy="596405"/>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28" name="组合 67"/>
            <p:cNvGrpSpPr/>
            <p:nvPr/>
          </p:nvGrpSpPr>
          <p:grpSpPr bwMode="auto">
            <a:xfrm>
              <a:off x="1244432" y="2317965"/>
              <a:ext cx="1224000" cy="1224000"/>
              <a:chOff x="2570294" y="4004753"/>
              <a:chExt cx="1428080" cy="1428080"/>
            </a:xfrm>
          </p:grpSpPr>
          <p:sp>
            <p:nvSpPr>
              <p:cNvPr id="30" name="矩形 29"/>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31" name="组合 70"/>
              <p:cNvGrpSpPr/>
              <p:nvPr/>
            </p:nvGrpSpPr>
            <p:grpSpPr bwMode="auto">
              <a:xfrm>
                <a:off x="2570295" y="4004754"/>
                <a:ext cx="1428079" cy="1428079"/>
                <a:chOff x="2965248" y="4797909"/>
                <a:chExt cx="1428079" cy="1428079"/>
              </a:xfrm>
            </p:grpSpPr>
            <p:cxnSp>
              <p:nvCxnSpPr>
                <p:cNvPr id="32"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33"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34" name="矩形 33"/>
          <p:cNvSpPr/>
          <p:nvPr/>
        </p:nvSpPr>
        <p:spPr>
          <a:xfrm>
            <a:off x="714213" y="2770135"/>
            <a:ext cx="1659429" cy="1862048"/>
          </a:xfrm>
          <a:prstGeom prst="rect">
            <a:avLst/>
          </a:prstGeom>
        </p:spPr>
        <p:txBody>
          <a:bodyPr wrap="none">
            <a:spAutoFit/>
          </a:bodyPr>
          <a:lstStyle/>
          <a:p>
            <a:pPr algn="ctr"/>
            <a:r>
              <a:rPr lang="zh-CN" altLang="en-US" sz="11500" b="1" dirty="0">
                <a:latin typeface="微软雅黑" panose="020B0503020204020204" pitchFamily="34" charset="-122"/>
                <a:ea typeface="微软雅黑" panose="020B0503020204020204" pitchFamily="34" charset="-122"/>
              </a:rPr>
              <a:t>差</a:t>
            </a:r>
            <a:endParaRPr lang="zh-CN" altLang="en-US" sz="11500" b="1" dirty="0">
              <a:latin typeface="微软雅黑" panose="020B0503020204020204" pitchFamily="34" charset="-122"/>
              <a:ea typeface="微软雅黑" panose="020B0503020204020204" pitchFamily="34" charset="-122"/>
            </a:endParaRPr>
          </a:p>
        </p:txBody>
      </p:sp>
      <p:sp>
        <p:nvSpPr>
          <p:cNvPr id="36" name="矩形 35"/>
          <p:cNvSpPr/>
          <p:nvPr/>
        </p:nvSpPr>
        <p:spPr>
          <a:xfrm>
            <a:off x="2705889" y="4053337"/>
            <a:ext cx="1338828" cy="400110"/>
          </a:xfrm>
          <a:prstGeom prst="rect">
            <a:avLst/>
          </a:prstGeom>
        </p:spPr>
        <p:txBody>
          <a:bodyPr wrap="none">
            <a:spAutoFit/>
          </a:bodyPr>
          <a:lstStyle/>
          <a:p>
            <a:pPr algn="l"/>
            <a:r>
              <a:rPr lang="en-US" altLang="zh-CN" sz="2000" b="1" dirty="0" err="1" smtClean="0">
                <a:solidFill>
                  <a:srgbClr val="FF0000"/>
                </a:solidFill>
                <a:latin typeface="+mn-ea"/>
              </a:rPr>
              <a:t>c</a:t>
            </a:r>
            <a:r>
              <a:rPr lang="en-US" altLang="zh-CN" sz="2000" b="1" dirty="0" err="1" smtClean="0">
                <a:solidFill>
                  <a:srgbClr val="FF0000"/>
                </a:solidFill>
                <a:latin typeface="宋体" panose="02010600030101010101" pitchFamily="2" charset="-122"/>
                <a:ea typeface="宋体" panose="02010600030101010101" pitchFamily="2" charset="-122"/>
              </a:rPr>
              <a:t>hà</a:t>
            </a:r>
            <a:r>
              <a:rPr lang="en-US" altLang="zh-CN" b="1" dirty="0" smtClean="0">
                <a:latin typeface="+mn-ea"/>
              </a:rPr>
              <a:t> </a:t>
            </a:r>
            <a:r>
              <a:rPr lang="zh-CN" altLang="en-US" b="1" dirty="0" smtClean="0">
                <a:latin typeface="微软雅黑" panose="020B0503020204020204" pitchFamily="34" charset="-122"/>
                <a:ea typeface="微软雅黑" panose="020B0503020204020204" pitchFamily="34" charset="-122"/>
              </a:rPr>
              <a:t>差不多</a:t>
            </a:r>
            <a:endParaRPr lang="zh-CN" altLang="en-US" b="1" dirty="0" smtClean="0">
              <a:latin typeface="+mn-ea"/>
              <a:ea typeface="微软雅黑" panose="020B0503020204020204" pitchFamily="34" charset="-122"/>
            </a:endParaRPr>
          </a:p>
        </p:txBody>
      </p:sp>
      <p:sp>
        <p:nvSpPr>
          <p:cNvPr id="16388" name="AutoShape 4" descr="http://img4.imgtn.bdimg.com/it/u=1310101428,13208976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37" name="矩形 36"/>
          <p:cNvSpPr/>
          <p:nvPr/>
        </p:nvSpPr>
        <p:spPr>
          <a:xfrm>
            <a:off x="2705890" y="4719816"/>
            <a:ext cx="1234633" cy="400110"/>
          </a:xfrm>
          <a:prstGeom prst="rect">
            <a:avLst/>
          </a:prstGeom>
        </p:spPr>
        <p:txBody>
          <a:bodyPr wrap="none">
            <a:spAutoFit/>
          </a:bodyPr>
          <a:lstStyle/>
          <a:p>
            <a:pPr algn="l"/>
            <a:r>
              <a:rPr lang="en-US" altLang="zh-CN" sz="2000" b="1" dirty="0" err="1" smtClean="0">
                <a:solidFill>
                  <a:srgbClr val="FF0000"/>
                </a:solidFill>
                <a:latin typeface="宋体" panose="02010600030101010101" pitchFamily="2" charset="-122"/>
                <a:ea typeface="宋体" panose="02010600030101010101" pitchFamily="2" charset="-122"/>
              </a:rPr>
              <a:t>chāi</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出差</a:t>
            </a:r>
            <a:endParaRPr lang="zh-CN" altLang="en-US" b="1" dirty="0" smtClean="0">
              <a:latin typeface="微软雅黑" panose="020B0503020204020204" pitchFamily="34" charset="-122"/>
              <a:ea typeface="微软雅黑" panose="020B0503020204020204" pitchFamily="34" charset="-122"/>
            </a:endParaRPr>
          </a:p>
        </p:txBody>
      </p:sp>
      <p:sp>
        <p:nvSpPr>
          <p:cNvPr id="38" name="TextBox 37"/>
          <p:cNvSpPr txBox="1"/>
          <p:nvPr/>
        </p:nvSpPr>
        <p:spPr>
          <a:xfrm>
            <a:off x="4434205" y="2632288"/>
            <a:ext cx="4170680" cy="2400657"/>
          </a:xfrm>
          <a:prstGeom prst="rect">
            <a:avLst/>
          </a:prstGeom>
          <a:noFill/>
        </p:spPr>
        <p:txBody>
          <a:bodyPr wrap="square" rtlCol="0">
            <a:spAutoFit/>
          </a:bodyPr>
          <a:lstStyle/>
          <a:p>
            <a:pPr algn="just">
              <a:lnSpc>
                <a:spcPct val="150000"/>
              </a:lnSpc>
            </a:pPr>
            <a:r>
              <a:rPr lang="zh-CN" altLang="en-US" sz="2000" b="1" dirty="0" smtClean="0">
                <a:latin typeface="黑体" panose="02010609060101010101" charset="-122"/>
                <a:ea typeface="黑体" panose="02010609060101010101" charset="-122"/>
              </a:rPr>
              <a:t>例：这批货物的质量参</a:t>
            </a:r>
            <a:r>
              <a:rPr lang="zh-CN" altLang="en-US" sz="2000" b="1" dirty="0" smtClean="0">
                <a:solidFill>
                  <a:srgbClr val="FF0000"/>
                </a:solidFill>
                <a:latin typeface="黑体" panose="02010609060101010101" charset="-122"/>
                <a:ea typeface="黑体" panose="02010609060101010101" charset="-122"/>
              </a:rPr>
              <a:t>差</a:t>
            </a:r>
            <a:r>
              <a:rPr lang="zh-CN" altLang="en-US" sz="2000" b="1" dirty="0" smtClean="0">
                <a:solidFill>
                  <a:srgbClr val="FF0000"/>
                </a:solidFill>
                <a:latin typeface="黑体" panose="02010609060101010101" charset="-122"/>
                <a:ea typeface="黑体" panose="02010609060101010101" charset="-122"/>
                <a:sym typeface="+mn-ea"/>
              </a:rPr>
              <a:t>（ </a:t>
            </a:r>
            <a:r>
              <a:rPr lang="en-US" altLang="zh-CN" sz="2000" b="1" dirty="0" err="1" smtClean="0">
                <a:solidFill>
                  <a:srgbClr val="FF0000"/>
                </a:solidFill>
                <a:latin typeface="+mn-ea"/>
                <a:sym typeface="+mn-ea"/>
              </a:rPr>
              <a:t>cī </a:t>
            </a:r>
            <a:r>
              <a:rPr lang="zh-CN" altLang="en-US" sz="2000" b="1" dirty="0" smtClean="0">
                <a:solidFill>
                  <a:srgbClr val="FF0000"/>
                </a:solidFill>
                <a:latin typeface="黑体" panose="02010609060101010101" charset="-122"/>
                <a:ea typeface="黑体" panose="02010609060101010101" charset="-122"/>
                <a:sym typeface="+mn-ea"/>
              </a:rPr>
              <a:t>）</a:t>
            </a:r>
            <a:r>
              <a:rPr lang="zh-CN" altLang="en-US" sz="2000" b="1" dirty="0" smtClean="0">
                <a:latin typeface="黑体" panose="02010609060101010101" charset="-122"/>
                <a:ea typeface="黑体" panose="02010609060101010101" charset="-122"/>
              </a:rPr>
              <a:t>不齐，</a:t>
            </a:r>
            <a:r>
              <a:rPr lang="zh-CN" altLang="en-US" sz="2000" b="1" dirty="0" smtClean="0">
                <a:solidFill>
                  <a:srgbClr val="FF0000"/>
                </a:solidFill>
                <a:latin typeface="黑体" panose="02010609060101010101" charset="-122"/>
                <a:ea typeface="黑体" panose="02010609060101010101" charset="-122"/>
              </a:rPr>
              <a:t>差</a:t>
            </a:r>
            <a:r>
              <a:rPr lang="zh-CN" altLang="en-US" sz="2000" b="1" dirty="0" smtClean="0">
                <a:solidFill>
                  <a:srgbClr val="FF0000"/>
                </a:solidFill>
                <a:latin typeface="黑体" panose="02010609060101010101" charset="-122"/>
                <a:ea typeface="黑体" panose="02010609060101010101" charset="-122"/>
                <a:sym typeface="+mn-ea"/>
              </a:rPr>
              <a:t>（ </a:t>
            </a:r>
            <a:r>
              <a:rPr lang="en-US" altLang="zh-CN" sz="2000" b="1" dirty="0" err="1" smtClean="0">
                <a:solidFill>
                  <a:srgbClr val="FF0000"/>
                </a:solidFill>
                <a:latin typeface="+mn-ea"/>
                <a:sym typeface="+mn-ea"/>
              </a:rPr>
              <a:t>chā </a:t>
            </a:r>
            <a:r>
              <a:rPr lang="zh-CN" altLang="en-US" sz="2000" b="1" dirty="0" smtClean="0">
                <a:solidFill>
                  <a:srgbClr val="FF0000"/>
                </a:solidFill>
                <a:latin typeface="黑体" panose="02010609060101010101" charset="-122"/>
                <a:ea typeface="黑体" panose="02010609060101010101" charset="-122"/>
                <a:sym typeface="+mn-ea"/>
              </a:rPr>
              <a:t>）</a:t>
            </a:r>
            <a:r>
              <a:rPr lang="zh-CN" altLang="en-US" sz="2000" b="1" dirty="0" smtClean="0">
                <a:latin typeface="黑体" panose="02010609060101010101" charset="-122"/>
                <a:ea typeface="黑体" panose="02010609060101010101" charset="-122"/>
              </a:rPr>
              <a:t>别很大，爸爸决定出</a:t>
            </a:r>
            <a:r>
              <a:rPr lang="zh-CN" altLang="en-US" sz="2000" b="1" dirty="0" smtClean="0">
                <a:solidFill>
                  <a:srgbClr val="FF0000"/>
                </a:solidFill>
                <a:latin typeface="黑体" panose="02010609060101010101" charset="-122"/>
                <a:ea typeface="黑体" panose="02010609060101010101" charset="-122"/>
              </a:rPr>
              <a:t>差</a:t>
            </a:r>
            <a:r>
              <a:rPr lang="zh-CN" altLang="en-US" sz="2000" b="1" dirty="0" smtClean="0">
                <a:solidFill>
                  <a:srgbClr val="FF0000"/>
                </a:solidFill>
                <a:latin typeface="黑体" panose="02010609060101010101" charset="-122"/>
                <a:ea typeface="黑体" panose="02010609060101010101" charset="-122"/>
                <a:sym typeface="+mn-ea"/>
              </a:rPr>
              <a:t>（ </a:t>
            </a:r>
            <a:r>
              <a:rPr lang="en-US" altLang="zh-CN" sz="2000" b="1" dirty="0" err="1" smtClean="0">
                <a:solidFill>
                  <a:srgbClr val="FF0000"/>
                </a:solidFill>
                <a:latin typeface="宋体" panose="02010600030101010101" pitchFamily="2" charset="-122"/>
                <a:ea typeface="宋体" panose="02010600030101010101" pitchFamily="2" charset="-122"/>
                <a:sym typeface="+mn-ea"/>
              </a:rPr>
              <a:t>chāi</a:t>
            </a:r>
            <a:r>
              <a:rPr lang="en-US" altLang="zh-CN" sz="2000" b="1" dirty="0" err="1" smtClean="0">
                <a:solidFill>
                  <a:srgbClr val="FF0000"/>
                </a:solidFill>
                <a:latin typeface="+mn-ea"/>
                <a:sym typeface="+mn-ea"/>
              </a:rPr>
              <a:t> </a:t>
            </a:r>
            <a:r>
              <a:rPr lang="zh-CN" altLang="en-US" sz="2000" b="1" dirty="0" smtClean="0">
                <a:solidFill>
                  <a:srgbClr val="FF0000"/>
                </a:solidFill>
                <a:latin typeface="黑体" panose="02010609060101010101" charset="-122"/>
                <a:ea typeface="黑体" panose="02010609060101010101" charset="-122"/>
                <a:sym typeface="+mn-ea"/>
              </a:rPr>
              <a:t>）</a:t>
            </a:r>
            <a:r>
              <a:rPr lang="zh-CN" altLang="en-US" sz="2000" b="1" dirty="0" smtClean="0">
                <a:latin typeface="黑体" panose="02010609060101010101" charset="-122"/>
                <a:ea typeface="黑体" panose="02010609060101010101" charset="-122"/>
              </a:rPr>
              <a:t>亲自去挑选，</a:t>
            </a:r>
            <a:r>
              <a:rPr lang="zh-CN" altLang="en-US" sz="2000" b="1" dirty="0" smtClean="0">
                <a:solidFill>
                  <a:srgbClr val="FF0000"/>
                </a:solidFill>
                <a:latin typeface="黑体" panose="02010609060101010101" charset="-122"/>
                <a:ea typeface="黑体" panose="02010609060101010101" charset="-122"/>
              </a:rPr>
              <a:t>差</a:t>
            </a:r>
            <a:r>
              <a:rPr lang="zh-CN" altLang="en-US" sz="2000" b="1" dirty="0" smtClean="0">
                <a:solidFill>
                  <a:srgbClr val="FF0000"/>
                </a:solidFill>
                <a:latin typeface="黑体" panose="02010609060101010101" charset="-122"/>
                <a:ea typeface="黑体" panose="02010609060101010101" charset="-122"/>
                <a:sym typeface="+mn-ea"/>
              </a:rPr>
              <a:t>（ </a:t>
            </a:r>
            <a:r>
              <a:rPr lang="en-US" altLang="zh-CN" sz="2000" b="1" dirty="0" err="1" smtClean="0">
                <a:solidFill>
                  <a:srgbClr val="FF0000"/>
                </a:solidFill>
                <a:latin typeface="+mn-ea"/>
                <a:sym typeface="+mn-ea"/>
              </a:rPr>
              <a:t>c</a:t>
            </a:r>
            <a:r>
              <a:rPr lang="en-US" altLang="zh-CN" sz="2000" b="1" dirty="0" err="1" smtClean="0">
                <a:solidFill>
                  <a:srgbClr val="FF0000"/>
                </a:solidFill>
                <a:latin typeface="宋体" panose="02010600030101010101" pitchFamily="2" charset="-122"/>
                <a:ea typeface="宋体" panose="02010600030101010101" pitchFamily="2" charset="-122"/>
                <a:sym typeface="+mn-ea"/>
              </a:rPr>
              <a:t>hà</a:t>
            </a:r>
            <a:r>
              <a:rPr lang="en-US" altLang="zh-CN" sz="2000" b="1" dirty="0" err="1" smtClean="0">
                <a:solidFill>
                  <a:srgbClr val="FF0000"/>
                </a:solidFill>
                <a:latin typeface="+mn-ea"/>
                <a:sym typeface="+mn-ea"/>
              </a:rPr>
              <a:t> </a:t>
            </a:r>
            <a:r>
              <a:rPr lang="zh-CN" altLang="en-US" sz="2000" b="1" dirty="0" smtClean="0">
                <a:solidFill>
                  <a:srgbClr val="FF0000"/>
                </a:solidFill>
                <a:latin typeface="黑体" panose="02010609060101010101" charset="-122"/>
                <a:ea typeface="黑体" panose="02010609060101010101" charset="-122"/>
                <a:sym typeface="+mn-ea"/>
              </a:rPr>
              <a:t>）</a:t>
            </a:r>
            <a:r>
              <a:rPr lang="zh-CN" altLang="en-US" sz="2000" b="1" dirty="0" smtClean="0">
                <a:latin typeface="黑体" panose="02010609060101010101" charset="-122"/>
                <a:ea typeface="黑体" panose="02010609060101010101" charset="-122"/>
              </a:rPr>
              <a:t>不多得一个星期</a:t>
            </a:r>
            <a:endParaRPr lang="zh-CN" altLang="en-US" sz="2000" b="1" dirty="0" smtClean="0">
              <a:latin typeface="黑体" panose="02010609060101010101" charset="-122"/>
              <a:ea typeface="黑体" panose="02010609060101010101" charset="-122"/>
            </a:endParaRPr>
          </a:p>
          <a:p>
            <a:pPr algn="just">
              <a:lnSpc>
                <a:spcPct val="150000"/>
              </a:lnSpc>
            </a:pPr>
            <a:endParaRPr lang="zh-CN" altLang="en-US" sz="2000" b="1" dirty="0" smtClean="0">
              <a:latin typeface="黑体" panose="02010609060101010101" charset="-122"/>
              <a:ea typeface="黑体" panose="02010609060101010101" charset="-122"/>
            </a:endParaRPr>
          </a:p>
        </p:txBody>
      </p:sp>
      <p:sp>
        <p:nvSpPr>
          <p:cNvPr id="2" name="矩形 1"/>
          <p:cNvSpPr/>
          <p:nvPr/>
        </p:nvSpPr>
        <p:spPr>
          <a:xfrm>
            <a:off x="2705889" y="2661417"/>
            <a:ext cx="923651" cy="400110"/>
          </a:xfrm>
          <a:prstGeom prst="rect">
            <a:avLst/>
          </a:prstGeom>
        </p:spPr>
        <p:txBody>
          <a:bodyPr wrap="none">
            <a:spAutoFit/>
          </a:bodyPr>
          <a:lstStyle/>
          <a:p>
            <a:pPr algn="l"/>
            <a:r>
              <a:rPr lang="en-US" altLang="zh-CN" sz="2000" b="1" dirty="0" err="1" smtClean="0">
                <a:solidFill>
                  <a:srgbClr val="FF0000"/>
                </a:solidFill>
                <a:latin typeface="+mn-ea"/>
              </a:rPr>
              <a:t>cī</a:t>
            </a:r>
            <a:r>
              <a:rPr lang="en-US" altLang="zh-CN" b="1" dirty="0" smtClean="0">
                <a:latin typeface="+mn-ea"/>
              </a:rPr>
              <a:t> </a:t>
            </a:r>
            <a:r>
              <a:rPr lang="zh-CN" altLang="en-US" b="1" dirty="0" smtClean="0">
                <a:latin typeface="微软雅黑" panose="020B0503020204020204" pitchFamily="34" charset="-122"/>
                <a:ea typeface="微软雅黑" panose="020B0503020204020204" pitchFamily="34" charset="-122"/>
              </a:rPr>
              <a:t>参差</a:t>
            </a:r>
            <a:endParaRPr lang="zh-CN" altLang="en-US" b="1" dirty="0" smtClean="0">
              <a:latin typeface="+mn-ea"/>
              <a:ea typeface="微软雅黑" panose="020B0503020204020204" pitchFamily="34" charset="-122"/>
            </a:endParaRPr>
          </a:p>
        </p:txBody>
      </p:sp>
      <p:sp>
        <p:nvSpPr>
          <p:cNvPr id="3" name="矩形 2"/>
          <p:cNvSpPr/>
          <p:nvPr/>
        </p:nvSpPr>
        <p:spPr>
          <a:xfrm>
            <a:off x="2705889" y="3330284"/>
            <a:ext cx="1160895" cy="400110"/>
          </a:xfrm>
          <a:prstGeom prst="rect">
            <a:avLst/>
          </a:prstGeom>
        </p:spPr>
        <p:txBody>
          <a:bodyPr wrap="none">
            <a:spAutoFit/>
          </a:bodyPr>
          <a:lstStyle/>
          <a:p>
            <a:pPr algn="l"/>
            <a:r>
              <a:rPr lang="en-US" altLang="zh-CN" sz="2000" b="1" dirty="0" err="1" smtClean="0">
                <a:solidFill>
                  <a:srgbClr val="FF0000"/>
                </a:solidFill>
                <a:latin typeface="+mn-ea"/>
              </a:rPr>
              <a:t>chā</a:t>
            </a:r>
            <a:r>
              <a:rPr lang="en-US" altLang="zh-CN" b="1" dirty="0" smtClean="0">
                <a:latin typeface="+mn-ea"/>
              </a:rPr>
              <a:t> </a:t>
            </a:r>
            <a:r>
              <a:rPr lang="zh-CN" altLang="en-US" b="1" dirty="0" smtClean="0">
                <a:latin typeface="微软雅黑" panose="020B0503020204020204" pitchFamily="34" charset="-122"/>
                <a:ea typeface="微软雅黑" panose="020B0503020204020204" pitchFamily="34" charset="-122"/>
              </a:rPr>
              <a:t>差别</a:t>
            </a:r>
            <a:endParaRPr lang="zh-CN" altLang="en-US" b="1" dirty="0" smtClean="0">
              <a:latin typeface="+mn-ea"/>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563888" y="836713"/>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词语解释</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1317694" y="1593933"/>
            <a:ext cx="649538" cy="369332"/>
          </a:xfrm>
          <a:prstGeom prst="rect">
            <a:avLst/>
          </a:prstGeom>
        </p:spPr>
        <p:txBody>
          <a:bodyPr wrap="none">
            <a:spAutoFit/>
          </a:bodyPr>
          <a:lstStyle/>
          <a:p>
            <a:pPr algn="ctr"/>
            <a:r>
              <a:rPr lang="zh-CN" altLang="en-US" b="1" dirty="0" smtClean="0">
                <a:latin typeface="楷体" panose="02010609060101010101" pitchFamily="49" charset="-122"/>
                <a:ea typeface="楷体" panose="02010609060101010101" pitchFamily="49" charset="-122"/>
              </a:rPr>
              <a:t>膝盖</a:t>
            </a:r>
            <a:endParaRPr lang="zh-CN" altLang="en-US" dirty="0">
              <a:latin typeface="楷体" panose="02010609060101010101" pitchFamily="49" charset="-122"/>
              <a:ea typeface="楷体" panose="02010609060101010101" pitchFamily="49" charset="-122"/>
            </a:endParaRPr>
          </a:p>
        </p:txBody>
      </p:sp>
      <p:sp>
        <p:nvSpPr>
          <p:cNvPr id="19" name="矩形 18"/>
          <p:cNvSpPr/>
          <p:nvPr/>
        </p:nvSpPr>
        <p:spPr>
          <a:xfrm>
            <a:off x="311969" y="1526252"/>
            <a:ext cx="936104" cy="964880"/>
          </a:xfrm>
          <a:prstGeom prst="rect">
            <a:avLst/>
          </a:prstGeom>
        </p:spPr>
        <p:txBody>
          <a:bodyPr wrap="square">
            <a:spAutoFit/>
          </a:bodyPr>
          <a:lstStyle/>
          <a:p>
            <a:pPr algn="l">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膝髁：</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5" name="矩形 4"/>
          <p:cNvSpPr/>
          <p:nvPr/>
        </p:nvSpPr>
        <p:spPr>
          <a:xfrm>
            <a:off x="311969" y="2217132"/>
            <a:ext cx="936104" cy="964880"/>
          </a:xfrm>
          <a:prstGeom prst="rect">
            <a:avLst/>
          </a:prstGeom>
        </p:spPr>
        <p:txBody>
          <a:bodyPr wrap="square">
            <a:spAutoFit/>
          </a:bodyPr>
          <a:lstStyle/>
          <a:p>
            <a:pPr algn="l">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伽蓝：</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1265916" y="2319788"/>
            <a:ext cx="6925294"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梵语僧伽蓝摩的略称，意译“众园”或“僧院”。佛教寺院的通称</a:t>
            </a:r>
            <a:endParaRPr lang="zh-CN" altLang="en-US" dirty="0">
              <a:latin typeface="楷体" panose="02010609060101010101" pitchFamily="49" charset="-122"/>
              <a:ea typeface="楷体" panose="02010609060101010101" pitchFamily="49" charset="-122"/>
            </a:endParaRPr>
          </a:p>
        </p:txBody>
      </p:sp>
      <p:sp>
        <p:nvSpPr>
          <p:cNvPr id="7" name="矩形 6"/>
          <p:cNvSpPr/>
          <p:nvPr/>
        </p:nvSpPr>
        <p:spPr>
          <a:xfrm>
            <a:off x="311969" y="2852978"/>
            <a:ext cx="936104" cy="964880"/>
          </a:xfrm>
          <a:prstGeom prst="rect">
            <a:avLst/>
          </a:prstGeom>
        </p:spPr>
        <p:txBody>
          <a:bodyPr wrap="square">
            <a:spAutoFit/>
          </a:bodyPr>
          <a:lstStyle/>
          <a:p>
            <a:pPr algn="l">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蒙胧：</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1277918" y="2949000"/>
            <a:ext cx="8087471"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现在写作</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蒙胧</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。指快要睡着或刚醒时、两眼半天半闭，看东西模糊的样子</a:t>
            </a:r>
            <a:endParaRPr lang="zh-CN" altLang="en-US" dirty="0">
              <a:latin typeface="楷体" panose="02010609060101010101" pitchFamily="49" charset="-122"/>
              <a:ea typeface="楷体" panose="02010609060101010101" pitchFamily="49" charset="-122"/>
            </a:endParaRPr>
          </a:p>
        </p:txBody>
      </p:sp>
      <p:sp>
        <p:nvSpPr>
          <p:cNvPr id="10" name="矩形 9"/>
          <p:cNvSpPr/>
          <p:nvPr/>
        </p:nvSpPr>
        <p:spPr>
          <a:xfrm>
            <a:off x="312604" y="3501525"/>
            <a:ext cx="936104" cy="964880"/>
          </a:xfrm>
          <a:prstGeom prst="rect">
            <a:avLst/>
          </a:prstGeom>
        </p:spPr>
        <p:txBody>
          <a:bodyPr wrap="square">
            <a:spAutoFit/>
          </a:bodyPr>
          <a:lstStyle/>
          <a:p>
            <a:pPr algn="l">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蓑笠：</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311969" y="4137372"/>
            <a:ext cx="936104" cy="964880"/>
          </a:xfrm>
          <a:prstGeom prst="rect">
            <a:avLst/>
          </a:prstGeom>
        </p:spPr>
        <p:txBody>
          <a:bodyPr wrap="square">
            <a:spAutoFit/>
          </a:bodyPr>
          <a:lstStyle/>
          <a:p>
            <a:pPr algn="l">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参差：</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312604" y="4785918"/>
            <a:ext cx="936104" cy="964880"/>
          </a:xfrm>
          <a:prstGeom prst="rect">
            <a:avLst/>
          </a:prstGeom>
        </p:spPr>
        <p:txBody>
          <a:bodyPr wrap="square">
            <a:spAutoFit/>
          </a:bodyPr>
          <a:lstStyle/>
          <a:p>
            <a:pPr algn="l">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奔迸：</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14" name="矩形 13"/>
          <p:cNvSpPr/>
          <p:nvPr/>
        </p:nvSpPr>
        <p:spPr>
          <a:xfrm>
            <a:off x="311969" y="5421765"/>
            <a:ext cx="936104" cy="1006429"/>
          </a:xfrm>
          <a:prstGeom prst="rect">
            <a:avLst/>
          </a:prstGeom>
        </p:spPr>
        <p:txBody>
          <a:bodyPr wrap="square">
            <a:spAutoFit/>
          </a:bodyPr>
          <a:lstStyle/>
          <a:p>
            <a:pPr algn="ctr">
              <a:lnSpc>
                <a:spcPct val="165000"/>
              </a:lnSpc>
            </a:pPr>
            <a:r>
              <a:rPr lang="zh-CN" altLang="en-US" b="1" dirty="0" smtClean="0">
                <a:solidFill>
                  <a:srgbClr val="FF0000"/>
                </a:solidFill>
                <a:latin typeface="微软雅黑" panose="020B0503020204020204" pitchFamily="34" charset="-122"/>
                <a:ea typeface="微软雅黑" panose="020B0503020204020204" pitchFamily="34" charset="-122"/>
              </a:rPr>
              <a:t>邹蹙：</a:t>
            </a:r>
            <a:endParaRPr lang="en-US" altLang="zh-CN" b="1" dirty="0" smtClean="0">
              <a:latin typeface="微软雅黑" panose="020B0503020204020204" pitchFamily="34" charset="-122"/>
              <a:ea typeface="微软雅黑" panose="020B0503020204020204" pitchFamily="34" charset="-122"/>
            </a:endParaRPr>
          </a:p>
          <a:p>
            <a:pPr algn="ctr">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1311941" y="3609933"/>
            <a:ext cx="1346844"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蓑衣与箬帽</a:t>
            </a:r>
            <a:endParaRPr lang="zh-CN" altLang="en-US" dirty="0">
              <a:latin typeface="楷体" panose="02010609060101010101" pitchFamily="49" charset="-122"/>
              <a:ea typeface="楷体" panose="02010609060101010101" pitchFamily="49" charset="-122"/>
            </a:endParaRPr>
          </a:p>
        </p:txBody>
      </p:sp>
      <p:sp>
        <p:nvSpPr>
          <p:cNvPr id="16" name="矩形 15"/>
          <p:cNvSpPr/>
          <p:nvPr/>
        </p:nvSpPr>
        <p:spPr>
          <a:xfrm>
            <a:off x="1294682" y="4197000"/>
            <a:ext cx="3438763"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长短、高低、大小不齐；不一致</a:t>
            </a:r>
            <a:endParaRPr lang="zh-CN" altLang="en-US" dirty="0">
              <a:latin typeface="楷体" panose="02010609060101010101" pitchFamily="49" charset="-122"/>
              <a:ea typeface="楷体" panose="02010609060101010101" pitchFamily="49" charset="-122"/>
            </a:endParaRPr>
          </a:p>
        </p:txBody>
      </p:sp>
      <p:sp>
        <p:nvSpPr>
          <p:cNvPr id="17" name="矩形 16"/>
          <p:cNvSpPr/>
          <p:nvPr/>
        </p:nvSpPr>
        <p:spPr>
          <a:xfrm>
            <a:off x="1318329" y="4857933"/>
            <a:ext cx="649538"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奔涌</a:t>
            </a:r>
            <a:endParaRPr lang="zh-CN" altLang="en-US" dirty="0">
              <a:latin typeface="楷体" panose="02010609060101010101" pitchFamily="49" charset="-122"/>
              <a:ea typeface="楷体" panose="02010609060101010101" pitchFamily="49" charset="-122"/>
            </a:endParaRPr>
          </a:p>
        </p:txBody>
      </p:sp>
      <p:sp>
        <p:nvSpPr>
          <p:cNvPr id="18" name="矩形 17"/>
          <p:cNvSpPr/>
          <p:nvPr/>
        </p:nvSpPr>
        <p:spPr>
          <a:xfrm>
            <a:off x="1277918" y="5566132"/>
            <a:ext cx="649538"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皱缩</a:t>
            </a:r>
            <a:endParaRPr lang="zh-CN" altLang="en-US" dirty="0">
              <a:latin typeface="楷体" panose="02010609060101010101" pitchFamily="49" charset="-122"/>
              <a:ea typeface="楷体" panose="02010609060101010101" pitchFamily="49" charset="-122"/>
            </a:endParaRPr>
          </a:p>
        </p:txBody>
      </p:sp>
      <p:pic>
        <p:nvPicPr>
          <p:cNvPr id="20" name="图片 19" descr="58PIC1C58PICixe7Q841etzcM_PIC2018"/>
          <p:cNvPicPr>
            <a:picLocks noChangeAspect="1"/>
          </p:cNvPicPr>
          <p:nvPr/>
        </p:nvPicPr>
        <p:blipFill>
          <a:blip r:embed="rId3" cstate="email"/>
          <a:stretch>
            <a:fillRect/>
          </a:stretch>
        </p:blipFill>
        <p:spPr>
          <a:xfrm>
            <a:off x="6750050" y="4516967"/>
            <a:ext cx="1558290" cy="207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419873" y="836713"/>
            <a:ext cx="1723549"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词语对对碰</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460077"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graphicFrame>
        <p:nvGraphicFramePr>
          <p:cNvPr id="7" name="表格 6"/>
          <p:cNvGraphicFramePr>
            <a:graphicFrameLocks noGrp="1"/>
          </p:cNvGraphicFramePr>
          <p:nvPr/>
        </p:nvGraphicFramePr>
        <p:xfrm>
          <a:off x="5076056"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sp>
        <p:nvSpPr>
          <p:cNvPr id="9" name="矩形 8"/>
          <p:cNvSpPr/>
          <p:nvPr/>
        </p:nvSpPr>
        <p:spPr>
          <a:xfrm>
            <a:off x="1599139" y="2552515"/>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近义词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6516217" y="2372883"/>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反义词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395537" y="3051923"/>
            <a:ext cx="3592933" cy="1938992"/>
          </a:xfrm>
          <a:prstGeom prst="rect">
            <a:avLst/>
          </a:prstGeom>
        </p:spPr>
        <p:txBody>
          <a:bodyPr wrap="square">
            <a:spAutoFit/>
          </a:bodyPr>
          <a:lstStyle/>
          <a:p>
            <a:pPr algn="ctr">
              <a:lnSpc>
                <a:spcPct val="200000"/>
              </a:lnSpc>
            </a:pPr>
            <a:r>
              <a:rPr lang="zh-CN" altLang="en-US" sz="2000" b="1" dirty="0" smtClean="0">
                <a:latin typeface="黑体" panose="02010609060101010101" charset="-122"/>
                <a:ea typeface="黑体" panose="02010609060101010101" charset="-122"/>
              </a:rPr>
              <a:t>朦胧</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恍惚  澄碧</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澄澈</a:t>
            </a:r>
            <a:endParaRPr lang="en-US" altLang="zh-CN"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参差</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错落  瘦削</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消瘦</a:t>
            </a:r>
            <a:endParaRPr lang="zh-CN" altLang="en-US"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骤然</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忽然  凌乱</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杂乱</a:t>
            </a:r>
            <a:endParaRPr lang="zh-CN" altLang="en-US" sz="2000" b="1" dirty="0" smtClean="0">
              <a:latin typeface="黑体" panose="02010609060101010101" charset="-122"/>
              <a:ea typeface="黑体" panose="02010609060101010101" charset="-122"/>
            </a:endParaRPr>
          </a:p>
        </p:txBody>
      </p:sp>
      <p:sp>
        <p:nvSpPr>
          <p:cNvPr id="13" name="矩形 12"/>
          <p:cNvSpPr/>
          <p:nvPr/>
        </p:nvSpPr>
        <p:spPr>
          <a:xfrm>
            <a:off x="5011516" y="3054711"/>
            <a:ext cx="3592933" cy="1938992"/>
          </a:xfrm>
          <a:prstGeom prst="rect">
            <a:avLst/>
          </a:prstGeom>
        </p:spPr>
        <p:txBody>
          <a:bodyPr wrap="square">
            <a:spAutoFit/>
          </a:bodyPr>
          <a:lstStyle/>
          <a:p>
            <a:pPr algn="ctr">
              <a:lnSpc>
                <a:spcPct val="200000"/>
              </a:lnSpc>
            </a:pPr>
            <a:r>
              <a:rPr lang="zh-CN" altLang="en-US" sz="2000" b="1" dirty="0" smtClean="0">
                <a:latin typeface="黑体" panose="02010609060101010101" charset="-122"/>
                <a:ea typeface="黑体" panose="02010609060101010101" charset="-122"/>
              </a:rPr>
              <a:t>朦胧</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清晰  解散</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集合</a:t>
            </a:r>
            <a:endParaRPr lang="en-US" altLang="zh-CN"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退缩</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前进  展开</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收拢</a:t>
            </a:r>
            <a:endParaRPr lang="zh-CN" altLang="en-US"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瘦削</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肥胖 凌乱</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整齐</a:t>
            </a:r>
            <a:endParaRPr lang="zh-CN" altLang="en-US" sz="2000" b="1" dirty="0" smtClean="0">
              <a:latin typeface="黑体" panose="02010609060101010101" charset="-122"/>
              <a:ea typeface="黑体" panose="02010609060101010101" charset="-122"/>
            </a:endParaRPr>
          </a:p>
        </p:txBody>
      </p:sp>
      <p:pic>
        <p:nvPicPr>
          <p:cNvPr id="14" name="图片 13"/>
          <p:cNvPicPr>
            <a:picLocks noChangeAspect="1"/>
          </p:cNvPicPr>
          <p:nvPr/>
        </p:nvPicPr>
        <p:blipFill>
          <a:blip r:embed="rId3" cstate="email"/>
          <a:stretch>
            <a:fillRect/>
          </a:stretch>
        </p:blipFill>
        <p:spPr>
          <a:xfrm>
            <a:off x="4041780" y="3140968"/>
            <a:ext cx="962268" cy="1692491"/>
          </a:xfrm>
          <a:prstGeom prst="rect">
            <a:avLst/>
          </a:prstGeom>
          <a:scene3d>
            <a:camera prst="orthographicFront">
              <a:rot lat="0" lon="180000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276362" y="836713"/>
            <a:ext cx="2031325"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标点符号变化</a:t>
            </a:r>
            <a:endParaRPr lang="zh-CN" altLang="en-US" sz="24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74320" y="1526540"/>
            <a:ext cx="8810425" cy="669414"/>
          </a:xfrm>
          <a:prstGeom prst="rect">
            <a:avLst/>
          </a:prstGeom>
          <a:noFill/>
        </p:spPr>
        <p:txBody>
          <a:bodyPr wrap="none" rtlCol="0" anchor="t">
            <a:spAutoFit/>
          </a:bodyPr>
          <a:lstStyle/>
          <a:p>
            <a:pPr lvl="0">
              <a:lnSpc>
                <a:spcPts val="4500"/>
              </a:lnSpc>
            </a:pPr>
            <a:r>
              <a:rPr lang="zh-CN" altLang="en-US" b="1" dirty="0" smtClean="0">
                <a:solidFill>
                  <a:srgbClr val="FF0000"/>
                </a:solidFill>
                <a:latin typeface="黑体" panose="02010609060101010101" charset="-122"/>
                <a:ea typeface="黑体" panose="02010609060101010101" charset="-122"/>
                <a:sym typeface="+mn-ea"/>
              </a:rPr>
              <a:t> </a:t>
            </a:r>
            <a:r>
              <a:rPr lang="zh-CN" altLang="en-US" sz="2400" b="1" dirty="0" smtClean="0">
                <a:solidFill>
                  <a:srgbClr val="FF0000"/>
                </a:solidFill>
                <a:latin typeface="黑体" panose="02010609060101010101" charset="-122"/>
                <a:ea typeface="黑体" panose="02010609060101010101" charset="-122"/>
                <a:sym typeface="+mn-ea"/>
              </a:rPr>
              <a:t>本文</a:t>
            </a:r>
            <a:r>
              <a:rPr lang="zh-CN" altLang="en-US" sz="2400" b="1" dirty="0">
                <a:solidFill>
                  <a:srgbClr val="FF0000"/>
                </a:solidFill>
                <a:latin typeface="黑体" panose="02010609060101010101" charset="-122"/>
                <a:ea typeface="黑体" panose="02010609060101010101" charset="-122"/>
                <a:sym typeface="+mn-ea"/>
              </a:rPr>
              <a:t>有的标点符号、用字与现在不同。遵照原文，未加改动</a:t>
            </a:r>
            <a:r>
              <a:rPr lang="zh-CN" altLang="en-US" sz="2400" b="1" dirty="0" smtClean="0">
                <a:solidFill>
                  <a:srgbClr val="FF0000"/>
                </a:solidFill>
                <a:latin typeface="黑体" panose="02010609060101010101" charset="-122"/>
                <a:ea typeface="黑体" panose="02010609060101010101" charset="-122"/>
                <a:sym typeface="+mn-ea"/>
              </a:rPr>
              <a:t>。</a:t>
            </a:r>
            <a:r>
              <a:rPr lang="zh-CN" altLang="en-US" sz="2400" b="1" dirty="0" smtClean="0">
                <a:solidFill>
                  <a:prstClr val="black"/>
                </a:solidFill>
                <a:latin typeface="黑体" panose="02010609060101010101" charset="-122"/>
                <a:ea typeface="黑体" panose="02010609060101010101" charset="-122"/>
                <a:sym typeface="+mn-ea"/>
              </a:rPr>
              <a:t> </a:t>
            </a:r>
            <a:endParaRPr lang="zh-CN" altLang="en-US" sz="2400" dirty="0"/>
          </a:p>
        </p:txBody>
      </p:sp>
      <p:sp>
        <p:nvSpPr>
          <p:cNvPr id="8" name="矩形 7"/>
          <p:cNvSpPr/>
          <p:nvPr/>
        </p:nvSpPr>
        <p:spPr>
          <a:xfrm>
            <a:off x="671417" y="2821706"/>
            <a:ext cx="7300396" cy="1938992"/>
          </a:xfrm>
          <a:prstGeom prst="rect">
            <a:avLst/>
          </a:prstGeom>
        </p:spPr>
        <p:txBody>
          <a:bodyPr wrap="none">
            <a:spAutoFit/>
          </a:bodyPr>
          <a:lstStyle/>
          <a:p>
            <a:pPr algn="l"/>
            <a:r>
              <a:rPr lang="zh-CN" altLang="en-US" sz="2400" b="1" dirty="0">
                <a:solidFill>
                  <a:schemeClr val="tx1"/>
                </a:solidFill>
                <a:latin typeface="黑体" panose="02010609060101010101" charset="-122"/>
                <a:ea typeface="黑体" panose="02010609060101010101" charset="-122"/>
              </a:rPr>
              <a:t>原来：</a:t>
            </a:r>
            <a:r>
              <a:rPr lang="zh-CN" altLang="en-US" sz="2400" b="1" dirty="0" smtClean="0">
                <a:solidFill>
                  <a:schemeClr val="tx1"/>
                </a:solidFill>
                <a:latin typeface="黑体" panose="02010609060101010101" charset="-122"/>
                <a:ea typeface="黑体" panose="02010609060101010101" charset="-122"/>
                <a:sym typeface="+mn-ea"/>
              </a:rPr>
              <a:t>茅屋</a:t>
            </a:r>
            <a:r>
              <a:rPr lang="zh-CN" altLang="en-US" sz="2400" b="1" dirty="0">
                <a:solidFill>
                  <a:schemeClr val="tx1"/>
                </a:solidFill>
                <a:latin typeface="黑体" panose="02010609060101010101" charset="-122"/>
                <a:ea typeface="黑体" panose="02010609060101010101" charset="-122"/>
                <a:sym typeface="+mn-ea"/>
              </a:rPr>
              <a:t>，狗，塔，村女，云，</a:t>
            </a:r>
            <a:r>
              <a:rPr lang="en-US" altLang="zh-CN" sz="2400" b="1" dirty="0">
                <a:solidFill>
                  <a:schemeClr val="tx1"/>
                </a:solidFill>
                <a:latin typeface="黑体" panose="02010609060101010101" charset="-122"/>
                <a:ea typeface="黑体" panose="02010609060101010101" charset="-122"/>
                <a:sym typeface="+mn-ea"/>
              </a:rPr>
              <a:t>……</a:t>
            </a:r>
            <a:r>
              <a:rPr lang="zh-CN" altLang="en-US" sz="2400" b="1" dirty="0">
                <a:solidFill>
                  <a:schemeClr val="tx1"/>
                </a:solidFill>
                <a:latin typeface="黑体" panose="02010609060101010101" charset="-122"/>
                <a:ea typeface="黑体" panose="02010609060101010101" charset="-122"/>
                <a:sym typeface="+mn-ea"/>
              </a:rPr>
              <a:t>也都浮动着。</a:t>
            </a:r>
            <a:endParaRPr lang="zh-CN" altLang="en-US" sz="2400" b="1" dirty="0">
              <a:solidFill>
                <a:schemeClr val="tx1"/>
              </a:solidFill>
              <a:latin typeface="黑体" panose="02010609060101010101" charset="-122"/>
              <a:ea typeface="黑体" panose="02010609060101010101" charset="-122"/>
              <a:sym typeface="+mn-ea"/>
            </a:endParaRPr>
          </a:p>
          <a:p>
            <a:pPr algn="l"/>
            <a:endParaRPr lang="en-US" altLang="zh-CN" sz="2400" b="1" dirty="0">
              <a:solidFill>
                <a:schemeClr val="tx1"/>
              </a:solidFill>
              <a:latin typeface="黑体" panose="02010609060101010101" charset="-122"/>
              <a:ea typeface="黑体" panose="02010609060101010101" charset="-122"/>
              <a:sym typeface="+mn-ea"/>
            </a:endParaRPr>
          </a:p>
          <a:p>
            <a:pPr algn="l"/>
            <a:endParaRPr lang="en-US" altLang="zh-CN" sz="2400" b="1" dirty="0">
              <a:solidFill>
                <a:schemeClr val="tx1"/>
              </a:solidFill>
              <a:latin typeface="黑体" panose="02010609060101010101" charset="-122"/>
              <a:ea typeface="黑体" panose="02010609060101010101" charset="-122"/>
              <a:sym typeface="+mn-ea"/>
            </a:endParaRPr>
          </a:p>
          <a:p>
            <a:pPr algn="l"/>
            <a:r>
              <a:rPr lang="zh-CN" altLang="en-US" sz="2400" b="1" dirty="0">
                <a:solidFill>
                  <a:schemeClr val="tx1"/>
                </a:solidFill>
                <a:latin typeface="黑体" panose="02010609060101010101" charset="-122"/>
                <a:ea typeface="黑体" panose="02010609060101010101" charset="-122"/>
                <a:sym typeface="+mn-ea"/>
              </a:rPr>
              <a:t>现在：</a:t>
            </a:r>
            <a:r>
              <a:rPr lang="zh-CN" altLang="en-US" sz="2400" b="1" dirty="0">
                <a:latin typeface="黑体" panose="02010609060101010101" charset="-122"/>
                <a:ea typeface="黑体" panose="02010609060101010101" charset="-122"/>
                <a:sym typeface="+mn-ea"/>
              </a:rPr>
              <a:t>省略号或破折号前后都不用其它标点符号。</a:t>
            </a:r>
            <a:endParaRPr lang="zh-CN" altLang="en-US" sz="2400" b="1" dirty="0">
              <a:latin typeface="黑体" panose="02010609060101010101" charset="-122"/>
              <a:ea typeface="黑体" panose="02010609060101010101" charset="-122"/>
            </a:endParaRPr>
          </a:p>
          <a:p>
            <a:pPr algn="l"/>
            <a:endParaRPr lang="zh-CN" altLang="en-US" sz="2400" b="1" dirty="0">
              <a:solidFill>
                <a:schemeClr val="tx1"/>
              </a:solidFill>
              <a:latin typeface="黑体" panose="02010609060101010101" charset="-122"/>
              <a:ea typeface="黑体" panose="02010609060101010101" charset="-122"/>
              <a:sym typeface="+mn-ea"/>
            </a:endParaRPr>
          </a:p>
        </p:txBody>
      </p:sp>
      <p:sp>
        <p:nvSpPr>
          <p:cNvPr id="9" name="上下箭头 8"/>
          <p:cNvSpPr/>
          <p:nvPr/>
        </p:nvSpPr>
        <p:spPr>
          <a:xfrm>
            <a:off x="938531" y="3420534"/>
            <a:ext cx="360045" cy="864447"/>
          </a:xfrm>
          <a:prstGeom prst="up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PPT上课课件\标3.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29449" y="145131"/>
            <a:ext cx="1800200" cy="832421"/>
          </a:xfrm>
          <a:prstGeom prst="rect">
            <a:avLst/>
          </a:prstGeom>
          <a:noFill/>
        </p:spPr>
      </p:pic>
      <p:sp>
        <p:nvSpPr>
          <p:cNvPr id="3" name="矩形 2"/>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课文详解</a:t>
            </a:r>
            <a:endParaRPr lang="zh-CN" altLang="en-US" sz="2000" b="1" spc="300" dirty="0">
              <a:latin typeface="微软雅黑" panose="020B0503020204020204" pitchFamily="34" charset="-122"/>
              <a:ea typeface="微软雅黑" panose="020B0503020204020204" pitchFamily="34" charset="-122"/>
            </a:endParaRPr>
          </a:p>
        </p:txBody>
      </p:sp>
      <p:sp>
        <p:nvSpPr>
          <p:cNvPr id="7" name="TextBox 6"/>
          <p:cNvSpPr txBox="1"/>
          <p:nvPr/>
        </p:nvSpPr>
        <p:spPr>
          <a:xfrm>
            <a:off x="560507" y="1132364"/>
            <a:ext cx="7992888" cy="1938992"/>
          </a:xfrm>
          <a:prstGeom prst="rect">
            <a:avLst/>
          </a:prstGeom>
          <a:noFill/>
        </p:spPr>
        <p:txBody>
          <a:bodyPr wrap="square" rtlCol="0">
            <a:spAutoFit/>
          </a:bodyPr>
          <a:lstStyle/>
          <a:p>
            <a:pPr algn="just">
              <a:lnSpc>
                <a:spcPct val="150000"/>
              </a:lnSpc>
            </a:pPr>
            <a:r>
              <a:rPr lang="zh-CN" altLang="en-US" sz="2000" b="1" dirty="0" smtClean="0">
                <a:latin typeface="黑体" panose="02010609060101010101" charset="-122"/>
                <a:ea typeface="黑体" panose="02010609060101010101" charset="-122"/>
              </a:rPr>
              <a:t>想一想：</a:t>
            </a:r>
            <a:endParaRPr lang="en-US" altLang="zh-CN" sz="2000" b="1" dirty="0" smtClean="0">
              <a:latin typeface="黑体" panose="02010609060101010101" charset="-122"/>
              <a:ea typeface="黑体" panose="02010609060101010101" charset="-122"/>
            </a:endParaRPr>
          </a:p>
          <a:p>
            <a:pPr algn="just">
              <a:lnSpc>
                <a:spcPct val="150000"/>
              </a:lnSpc>
            </a:pPr>
            <a:r>
              <a:rPr lang="zh-CN" altLang="en-US" sz="2000" b="1" dirty="0" smtClean="0">
                <a:solidFill>
                  <a:prstClr val="black"/>
                </a:solidFill>
                <a:latin typeface="黑体" panose="02010609060101010101" charset="-122"/>
                <a:ea typeface="黑体" panose="02010609060101010101" charset="-122"/>
                <a:cs typeface="黑体" panose="02010609060101010101" charset="-122"/>
              </a:rPr>
              <a:t>    同学们，请大家认真朗读课文，注意生字词的读音，</a:t>
            </a:r>
            <a:r>
              <a:rPr lang="zh-CN" altLang="en-US" sz="2000" b="1" dirty="0" smtClean="0">
                <a:latin typeface="Calibri" panose="020F0502020204030204" charset="0"/>
                <a:ea typeface="黑体" panose="02010609060101010101" charset="-122"/>
              </a:rPr>
              <a:t>明确课文的主要内容。</a:t>
            </a:r>
            <a:r>
              <a:rPr lang="zh-CN" altLang="en-US" sz="2000" b="1" dirty="0" smtClean="0">
                <a:solidFill>
                  <a:srgbClr val="FF0000"/>
                </a:solidFill>
                <a:latin typeface="黑体" panose="02010609060101010101" charset="-122"/>
                <a:ea typeface="黑体" panose="02010609060101010101" charset="-122"/>
              </a:rPr>
              <a:t>思考：</a:t>
            </a:r>
            <a:r>
              <a:rPr lang="zh-CN" altLang="en-US" sz="2000" b="1" dirty="0" smtClean="0">
                <a:solidFill>
                  <a:prstClr val="black"/>
                </a:solidFill>
                <a:latin typeface="黑体" panose="02010609060101010101" charset="-122"/>
                <a:ea typeface="黑体" panose="02010609060101010101" charset="-122"/>
                <a:cs typeface="黑体" panose="02010609060101010101" charset="-122"/>
                <a:sym typeface="+mn-ea"/>
              </a:rPr>
              <a:t>课文主要的主要内容？可以分为几部分？</a:t>
            </a:r>
            <a:endParaRPr lang="zh-CN" altLang="en-US" sz="2000" b="1" dirty="0" smtClean="0">
              <a:solidFill>
                <a:prstClr val="black"/>
              </a:solidFill>
              <a:latin typeface="黑体" panose="02010609060101010101" charset="-122"/>
              <a:ea typeface="黑体" panose="02010609060101010101" charset="-122"/>
              <a:cs typeface="黑体" panose="02010609060101010101" charset="-122"/>
            </a:endParaRPr>
          </a:p>
          <a:p>
            <a:pPr algn="just">
              <a:lnSpc>
                <a:spcPct val="150000"/>
              </a:lnSpc>
            </a:pPr>
            <a:endParaRPr lang="zh-CN" altLang="en-US" sz="2000" b="1" dirty="0" smtClean="0">
              <a:solidFill>
                <a:prstClr val="black"/>
              </a:solidFill>
              <a:latin typeface="黑体" panose="02010609060101010101" charset="-122"/>
              <a:ea typeface="黑体" panose="02010609060101010101" charset="-122"/>
              <a:cs typeface="黑体" panose="02010609060101010101" charset="-122"/>
            </a:endParaRPr>
          </a:p>
        </p:txBody>
      </p:sp>
      <p:sp>
        <p:nvSpPr>
          <p:cNvPr id="8" name="六角星 7"/>
          <p:cNvSpPr/>
          <p:nvPr/>
        </p:nvSpPr>
        <p:spPr>
          <a:xfrm>
            <a:off x="705514" y="1834310"/>
            <a:ext cx="329311" cy="517892"/>
          </a:xfrm>
          <a:prstGeom prst="star6">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9" name="图片 8" descr="25好的故事"/>
          <p:cNvPicPr>
            <a:picLocks noChangeAspect="1"/>
          </p:cNvPicPr>
          <p:nvPr/>
        </p:nvPicPr>
        <p:blipFill>
          <a:blip r:embed="rId2" cstate="email"/>
          <a:stretch>
            <a:fillRect/>
          </a:stretch>
        </p:blipFill>
        <p:spPr>
          <a:xfrm>
            <a:off x="2294890" y="3365500"/>
            <a:ext cx="3645535" cy="2629747"/>
          </a:xfrm>
          <a:prstGeom prst="rect">
            <a:avLst/>
          </a:prstGeom>
        </p:spPr>
      </p:pic>
      <p:pic>
        <p:nvPicPr>
          <p:cNvPr id="11" name="Picture 2" descr="http://bpic.588ku.com/element_origin_min_pic/16/08/24/2257bdb209b22b0.jpg%21/fwfh/804x764/quality/90/unsharp/true/compress/true"/>
          <p:cNvPicPr>
            <a:picLocks noChangeAspect="1" noChangeArrowheads="1"/>
          </p:cNvPicPr>
          <p:nvPr/>
        </p:nvPicPr>
        <p:blipFill>
          <a:blip r:embed="rId3" cstate="email">
            <a:clrChange>
              <a:clrFrom>
                <a:srgbClr val="F6F6F6"/>
              </a:clrFrom>
              <a:clrTo>
                <a:srgbClr val="F6F6F6">
                  <a:alpha val="0"/>
                </a:srgbClr>
              </a:clrTo>
            </a:clrChange>
          </a:blip>
          <a:srcRect/>
          <a:stretch>
            <a:fillRect/>
          </a:stretch>
        </p:blipFill>
        <p:spPr bwMode="auto">
          <a:xfrm>
            <a:off x="5286871" y="5341914"/>
            <a:ext cx="653520" cy="827121"/>
          </a:xfrm>
          <a:prstGeom prst="rect">
            <a:avLst/>
          </a:prstGeom>
          <a:noFill/>
        </p:spPr>
      </p:pic>
      <p:pic>
        <p:nvPicPr>
          <p:cNvPr id="13" name="Picture 4" descr="http://pic.90sjimg.com/design/00/69/49/81/58facaa37ac8a.png"/>
          <p:cNvPicPr>
            <a:picLocks noChangeAspect="1" noChangeArrowheads="1"/>
          </p:cNvPicPr>
          <p:nvPr/>
        </p:nvPicPr>
        <p:blipFill>
          <a:blip r:embed="rId4" cstate="email"/>
          <a:srcRect/>
          <a:stretch>
            <a:fillRect/>
          </a:stretch>
        </p:blipFill>
        <p:spPr bwMode="auto">
          <a:xfrm>
            <a:off x="5519405" y="5513615"/>
            <a:ext cx="771550" cy="102873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536206" y="950151"/>
            <a:ext cx="479933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600"/>
              </a:spcBef>
            </a:pPr>
            <a:r>
              <a:rPr lang="zh-CN" altLang="en-US" sz="2000" b="1" dirty="0">
                <a:latin typeface="黑体" panose="02010609060101010101" charset="-122"/>
                <a:ea typeface="黑体" panose="02010609060101010101" charset="-122"/>
              </a:rPr>
              <a:t>第一部分</a:t>
            </a:r>
            <a:r>
              <a:rPr lang="en-US" altLang="zh-CN" sz="2000" b="1" dirty="0">
                <a:latin typeface="黑体" panose="02010609060101010101" charset="-122"/>
                <a:ea typeface="黑体" panose="02010609060101010101" charset="-122"/>
              </a:rPr>
              <a:t>(1--3)</a:t>
            </a:r>
            <a:endParaRPr lang="en-US" altLang="zh-CN" sz="2000" b="1" dirty="0">
              <a:latin typeface="黑体" panose="02010609060101010101" charset="-122"/>
              <a:ea typeface="黑体" panose="02010609060101010101" charset="-122"/>
            </a:endParaRPr>
          </a:p>
          <a:p>
            <a:pPr algn="l" eaLnBrk="1" hangingPunct="1">
              <a:lnSpc>
                <a:spcPct val="150000"/>
              </a:lnSpc>
              <a:spcBef>
                <a:spcPts val="600"/>
              </a:spcBef>
              <a:buClrTx/>
              <a:buSzTx/>
              <a:buFontTx/>
            </a:pPr>
            <a:r>
              <a:rPr lang="zh-CN" altLang="en-US" sz="2000" b="1" dirty="0" smtClean="0">
                <a:solidFill>
                  <a:srgbClr val="FF0000"/>
                </a:solidFill>
                <a:latin typeface="黑体" panose="02010609060101010101" charset="-122"/>
                <a:ea typeface="黑体" panose="02010609060101010101" charset="-122"/>
                <a:sym typeface="+mn-ea"/>
              </a:rPr>
              <a:t>在昏沉的夜，看见一个好的故事。</a:t>
            </a:r>
            <a:endParaRPr lang="en-US" altLang="zh-CN" sz="2000" b="1" dirty="0" smtClean="0">
              <a:solidFill>
                <a:srgbClr val="FF0000"/>
              </a:solidFill>
              <a:latin typeface="黑体" panose="02010609060101010101" charset="-122"/>
              <a:ea typeface="黑体" panose="02010609060101010101" charset="-122"/>
            </a:endParaRPr>
          </a:p>
          <a:p>
            <a:pPr eaLnBrk="1" hangingPunct="1">
              <a:lnSpc>
                <a:spcPct val="150000"/>
              </a:lnSpc>
              <a:spcBef>
                <a:spcPts val="600"/>
              </a:spcBef>
            </a:pPr>
            <a:endParaRPr lang="zh-CN" altLang="en-US" sz="2000" b="1" dirty="0" smtClean="0">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latin typeface="黑体" panose="02010609060101010101" charset="-122"/>
                <a:ea typeface="黑体" panose="02010609060101010101" charset="-122"/>
              </a:rPr>
              <a:t>第二部分</a:t>
            </a:r>
            <a:r>
              <a:rPr lang="en-US" altLang="zh-CN" sz="2000" b="1" dirty="0" smtClean="0">
                <a:latin typeface="黑体" panose="02010609060101010101" charset="-122"/>
                <a:ea typeface="黑体" panose="02010609060101010101" charset="-122"/>
              </a:rPr>
              <a:t>(4</a:t>
            </a:r>
            <a:r>
              <a:rPr lang="zh-CN" altLang="en-US" sz="2000" b="1" dirty="0" smtClean="0">
                <a:latin typeface="黑体" panose="02010609060101010101" charset="-122"/>
                <a:ea typeface="黑体" panose="02010609060101010101" charset="-122"/>
              </a:rPr>
              <a:t>－</a:t>
            </a:r>
            <a:r>
              <a:rPr lang="en-US" altLang="zh-CN" sz="2000" b="1" dirty="0" smtClean="0">
                <a:latin typeface="黑体" panose="02010609060101010101" charset="-122"/>
                <a:ea typeface="黑体" panose="02010609060101010101" charset="-122"/>
              </a:rPr>
              <a:t>11)</a:t>
            </a:r>
            <a:endParaRPr lang="en-US" altLang="zh-CN" sz="2000" b="1" dirty="0" smtClean="0">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solidFill>
                  <a:srgbClr val="FF0000"/>
                </a:solidFill>
                <a:latin typeface="黑体" panose="02010609060101010101" charset="-122"/>
                <a:ea typeface="黑体" panose="02010609060101010101" charset="-122"/>
                <a:sym typeface="+mn-ea"/>
              </a:rPr>
              <a:t>好的故事在朦胧中逐渐清晰展开。</a:t>
            </a:r>
            <a:endParaRPr lang="en-US" altLang="zh-CN" sz="2000" b="1" dirty="0" smtClean="0">
              <a:solidFill>
                <a:schemeClr val="tx1"/>
              </a:solidFill>
              <a:latin typeface="黑体" panose="02010609060101010101" charset="-122"/>
              <a:ea typeface="黑体" panose="02010609060101010101" charset="-122"/>
              <a:cs typeface="Times New Roman" panose="02020603050405020304" pitchFamily="18" charset="0"/>
            </a:endParaRPr>
          </a:p>
          <a:p>
            <a:pPr eaLnBrk="1" hangingPunct="1">
              <a:lnSpc>
                <a:spcPct val="150000"/>
              </a:lnSpc>
              <a:spcBef>
                <a:spcPts val="600"/>
              </a:spcBef>
            </a:pPr>
            <a:endParaRPr lang="zh-CN" altLang="en-US" sz="2000" b="1" dirty="0" smtClean="0">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latin typeface="黑体" panose="02010609060101010101" charset="-122"/>
                <a:ea typeface="黑体" panose="02010609060101010101" charset="-122"/>
              </a:rPr>
              <a:t>第三部分</a:t>
            </a:r>
            <a:r>
              <a:rPr lang="en-US" altLang="zh-CN" sz="2000" b="1" dirty="0" smtClean="0">
                <a:latin typeface="黑体" panose="02010609060101010101" charset="-122"/>
                <a:ea typeface="黑体" panose="02010609060101010101" charset="-122"/>
              </a:rPr>
              <a:t>(12)</a:t>
            </a:r>
            <a:endParaRPr lang="en-US" altLang="zh-CN" sz="2000" b="1" dirty="0" smtClean="0">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solidFill>
                  <a:srgbClr val="FF0000"/>
                </a:solidFill>
                <a:latin typeface="黑体" panose="02010609060101010101" charset="-122"/>
                <a:ea typeface="黑体" panose="02010609060101010101" charset="-122"/>
                <a:sym typeface="+mn-ea"/>
              </a:rPr>
              <a:t>照应开头，执着追求。</a:t>
            </a:r>
            <a:endParaRPr lang="zh-CN" altLang="en-US" sz="2000" b="1" dirty="0" smtClean="0">
              <a:solidFill>
                <a:srgbClr val="FF0000"/>
              </a:solidFill>
              <a:latin typeface="黑体" panose="02010609060101010101" charset="-122"/>
              <a:ea typeface="黑体" panose="02010609060101010101" charset="-122"/>
            </a:endParaRPr>
          </a:p>
          <a:p>
            <a:pPr eaLnBrk="1" hangingPunct="1">
              <a:lnSpc>
                <a:spcPct val="150000"/>
              </a:lnSpc>
              <a:spcBef>
                <a:spcPts val="600"/>
              </a:spcBef>
            </a:pPr>
            <a:endParaRPr lang="zh-CN" altLang="en-US" sz="2000" b="1" dirty="0" smtClean="0">
              <a:solidFill>
                <a:srgbClr val="FF0000"/>
              </a:solidFill>
              <a:latin typeface="黑体" panose="02010609060101010101" charset="-122"/>
              <a:ea typeface="黑体" panose="02010609060101010101" charset="-122"/>
            </a:endParaRPr>
          </a:p>
        </p:txBody>
      </p:sp>
      <p:pic>
        <p:nvPicPr>
          <p:cNvPr id="22530" name="Picture 2" descr="http://gss0.baidu.com/-Po3dSag_xI4khGko9WTAnF6hhy/zhidao/pic/item/00e93901213fb80e901fdfed3ed12f2eb938943a.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2843809" y="549692"/>
            <a:ext cx="720079" cy="5664629"/>
          </a:xfrm>
          <a:prstGeom prst="rect">
            <a:avLst/>
          </a:prstGeom>
          <a:noFill/>
        </p:spPr>
      </p:pic>
      <p:sp>
        <p:nvSpPr>
          <p:cNvPr id="8" name="矩形 7"/>
          <p:cNvSpPr/>
          <p:nvPr/>
        </p:nvSpPr>
        <p:spPr>
          <a:xfrm>
            <a:off x="1756373" y="2969466"/>
            <a:ext cx="1319592" cy="430887"/>
          </a:xfrm>
          <a:prstGeom prst="rect">
            <a:avLst/>
          </a:prstGeom>
        </p:spPr>
        <p:txBody>
          <a:bodyPr wrap="none">
            <a:spAutoFit/>
          </a:bodyPr>
          <a:lstStyle/>
          <a:p>
            <a:pPr algn="l"/>
            <a:r>
              <a:rPr lang="zh-CN" altLang="en-US" sz="2200" b="1" dirty="0" smtClean="0">
                <a:latin typeface="黑体" panose="02010609060101010101" charset="-122"/>
                <a:ea typeface="黑体" panose="02010609060101010101" charset="-122"/>
                <a:cs typeface="Times New Roman" panose="02020603050405020304" pitchFamily="18" charset="0"/>
                <a:sym typeface="+mn-ea"/>
              </a:rPr>
              <a:t>文章结构</a:t>
            </a:r>
            <a:endParaRPr lang="zh-CN" altLang="en-US" sz="2200" b="1"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email"/>
          <a:srcRect/>
          <a:stretch>
            <a:fillRect/>
          </a:stretch>
        </p:blipFill>
        <p:spPr bwMode="auto">
          <a:xfrm>
            <a:off x="88266" y="2428240"/>
            <a:ext cx="1668145" cy="190669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tretch>
            <a:fillRect/>
          </a:stretch>
        </p:blipFill>
        <p:spPr>
          <a:xfrm>
            <a:off x="3183256" y="5278120"/>
            <a:ext cx="772795" cy="1090507"/>
          </a:xfrm>
          <a:prstGeom prst="rect">
            <a:avLst/>
          </a:prstGeom>
        </p:spPr>
      </p:pic>
      <p:sp>
        <p:nvSpPr>
          <p:cNvPr id="3" name="矩形 2"/>
          <p:cNvSpPr/>
          <p:nvPr/>
        </p:nvSpPr>
        <p:spPr>
          <a:xfrm>
            <a:off x="340356" y="1134153"/>
            <a:ext cx="8463490" cy="1938992"/>
          </a:xfrm>
          <a:prstGeom prst="rect">
            <a:avLst/>
          </a:prstGeom>
        </p:spPr>
        <p:txBody>
          <a:bodyPr wrap="square">
            <a:spAutoFit/>
          </a:bodyPr>
          <a:lstStyle/>
          <a:p>
            <a:pPr lvl="0">
              <a:lnSpc>
                <a:spcPct val="150000"/>
              </a:lnSpc>
            </a:pPr>
            <a:r>
              <a:rPr lang="zh-CN" altLang="en-US" sz="3200" b="1" dirty="0">
                <a:solidFill>
                  <a:srgbClr val="FF0000"/>
                </a:solidFill>
                <a:latin typeface="黑体" panose="02010609060101010101" charset="-122"/>
                <a:ea typeface="黑体" panose="02010609060101010101" charset="-122"/>
              </a:rPr>
              <a:t>  </a:t>
            </a:r>
            <a:r>
              <a:rPr lang="zh-CN" altLang="en-US" sz="3200" b="1" dirty="0">
                <a:solidFill>
                  <a:schemeClr val="tx1"/>
                </a:solidFill>
                <a:latin typeface="黑体" panose="02010609060101010101" charset="-122"/>
                <a:ea typeface="黑体" panose="02010609060101010101" charset="-122"/>
              </a:rPr>
              <a:t> </a:t>
            </a:r>
            <a:r>
              <a:rPr lang="zh-CN" altLang="en-US" sz="2400" b="1" dirty="0" smtClean="0">
                <a:solidFill>
                  <a:schemeClr val="tx1"/>
                </a:solidFill>
                <a:latin typeface="黑体" panose="02010609060101010101" charset="-122"/>
                <a:ea typeface="黑体" panose="02010609060101010101" charset="-122"/>
              </a:rPr>
              <a:t>灯火</a:t>
            </a:r>
            <a:r>
              <a:rPr lang="zh-CN" altLang="en-US" sz="2400" b="1" dirty="0">
                <a:solidFill>
                  <a:schemeClr val="tx1"/>
                </a:solidFill>
                <a:latin typeface="黑体" panose="02010609060101010101" charset="-122"/>
                <a:ea typeface="黑体" panose="02010609060101010101" charset="-122"/>
              </a:rPr>
              <a:t>渐渐地缩小了，在预告石油的已经不多；石油又不是老牌，早熏得灯罩很昏暗。鞭爆的繁响在四近，烟草的烟雾在身边：是昏沉的夜</a:t>
            </a:r>
            <a:r>
              <a:rPr lang="zh-CN" altLang="en-US" sz="2400" b="1" dirty="0" smtClean="0">
                <a:solidFill>
                  <a:schemeClr val="tx1"/>
                </a:solidFill>
                <a:latin typeface="黑体" panose="02010609060101010101" charset="-122"/>
                <a:ea typeface="黑体" panose="02010609060101010101" charset="-122"/>
              </a:rPr>
              <a:t>。</a:t>
            </a:r>
            <a:endParaRPr lang="zh-CN" altLang="en-US" sz="2400" b="1" dirty="0" smtClean="0">
              <a:solidFill>
                <a:schemeClr val="tx1"/>
              </a:solidFill>
              <a:latin typeface="黑体" panose="02010609060101010101" charset="-122"/>
              <a:ea typeface="黑体" panose="02010609060101010101" charset="-122"/>
            </a:endParaRPr>
          </a:p>
        </p:txBody>
      </p:sp>
      <p:sp>
        <p:nvSpPr>
          <p:cNvPr id="4" name="左大括号 3"/>
          <p:cNvSpPr/>
          <p:nvPr/>
        </p:nvSpPr>
        <p:spPr>
          <a:xfrm rot="5400000">
            <a:off x="1934634" y="18627"/>
            <a:ext cx="626533" cy="2616200"/>
          </a:xfrm>
          <a:prstGeom prst="leftBrace">
            <a:avLst>
              <a:gd name="adj1" fmla="val 8333"/>
              <a:gd name="adj2" fmla="val 48033"/>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1" name="矩形 20"/>
          <p:cNvSpPr/>
          <p:nvPr/>
        </p:nvSpPr>
        <p:spPr>
          <a:xfrm>
            <a:off x="468738" y="481653"/>
            <a:ext cx="4572085" cy="400110"/>
          </a:xfrm>
          <a:prstGeom prst="rect">
            <a:avLst/>
          </a:prstGeom>
        </p:spPr>
        <p:txBody>
          <a:bodyPr wrap="none">
            <a:spAutoFit/>
          </a:bodyPr>
          <a:lstStyle/>
          <a:p>
            <a:r>
              <a:rPr lang="zh-CN" altLang="en-US" sz="2000" b="1" dirty="0" smtClean="0">
                <a:solidFill>
                  <a:srgbClr val="FF0000"/>
                </a:solidFill>
                <a:latin typeface="楷体" panose="02010609060101010101" pitchFamily="49" charset="-122"/>
                <a:ea typeface="楷体" panose="02010609060101010101" pitchFamily="49" charset="-122"/>
              </a:rPr>
              <a:t>交代时间。夜昏沉，睡意浓，易入梦。</a:t>
            </a:r>
            <a:endParaRPr lang="zh-CN" altLang="en-US" sz="2000" b="1" dirty="0" smtClean="0">
              <a:solidFill>
                <a:srgbClr val="FF0000"/>
              </a:solidFill>
              <a:latin typeface="楷体" panose="02010609060101010101" pitchFamily="49" charset="-122"/>
              <a:ea typeface="楷体" panose="02010609060101010101" pitchFamily="49" charset="-122"/>
            </a:endParaRPr>
          </a:p>
        </p:txBody>
      </p:sp>
      <p:sp>
        <p:nvSpPr>
          <p:cNvPr id="6" name="椭圆 5"/>
          <p:cNvSpPr/>
          <p:nvPr/>
        </p:nvSpPr>
        <p:spPr>
          <a:xfrm>
            <a:off x="3183256" y="2191174"/>
            <a:ext cx="648335" cy="864447"/>
          </a:xfrm>
          <a:prstGeom prst="ellipse">
            <a:avLst/>
          </a:prstGeom>
          <a:noFill/>
          <a:ln>
            <a:solidFill>
              <a:srgbClr val="FF0000"/>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椭圆 11"/>
          <p:cNvSpPr/>
          <p:nvPr/>
        </p:nvSpPr>
        <p:spPr>
          <a:xfrm>
            <a:off x="7759066" y="2169161"/>
            <a:ext cx="648335" cy="864447"/>
          </a:xfrm>
          <a:prstGeom prst="ellipse">
            <a:avLst/>
          </a:prstGeom>
          <a:noFill/>
          <a:ln>
            <a:solidFill>
              <a:srgbClr val="FF0000"/>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云形标注 12"/>
          <p:cNvSpPr/>
          <p:nvPr/>
        </p:nvSpPr>
        <p:spPr>
          <a:xfrm>
            <a:off x="2975610" y="3165687"/>
            <a:ext cx="4175760" cy="2208107"/>
          </a:xfrm>
          <a:prstGeom prst="cloudCallou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371216" y="3497580"/>
            <a:ext cx="3452495" cy="1015663"/>
          </a:xfrm>
          <a:prstGeom prst="rect">
            <a:avLst/>
          </a:prstGeom>
          <a:noFill/>
        </p:spPr>
        <p:txBody>
          <a:bodyPr wrap="square" rtlCol="0" anchor="t">
            <a:spAutoFit/>
          </a:bodyPr>
          <a:lstStyle/>
          <a:p>
            <a:r>
              <a:rPr lang="zh-CN" altLang="en-US" sz="2000" b="1" dirty="0" smtClean="0">
                <a:solidFill>
                  <a:srgbClr val="FF0000"/>
                </a:solidFill>
                <a:latin typeface="楷体" panose="02010609060101010101" pitchFamily="49" charset="-122"/>
                <a:ea typeface="楷体" panose="02010609060101010101" pitchFamily="49" charset="-122"/>
                <a:sym typeface="+mn-ea"/>
              </a:rPr>
              <a:t>“昏暗”“烟雾”是对当时社会现实的影射。这里空气的窒息、昏沉，令人厌恶。</a:t>
            </a:r>
            <a:endParaRPr lang="zh-CN" altLang="en-US" sz="2000" b="1" dirty="0" smtClean="0">
              <a:solidFill>
                <a:srgbClr val="FF0000"/>
              </a:solidFill>
              <a:latin typeface="楷体" panose="02010609060101010101" pitchFamily="49" charset="-122"/>
              <a:ea typeface="楷体" panose="02010609060101010101" pitchFamily="49" charset="-122"/>
            </a:endParaRPr>
          </a:p>
        </p:txBody>
      </p:sp>
      <p:cxnSp>
        <p:nvCxnSpPr>
          <p:cNvPr id="15" name="直接箭头连接符 14"/>
          <p:cNvCxnSpPr>
            <a:stCxn id="6" idx="5"/>
          </p:cNvCxnSpPr>
          <p:nvPr/>
        </p:nvCxnSpPr>
        <p:spPr>
          <a:xfrm>
            <a:off x="3736340" y="2928621"/>
            <a:ext cx="789940" cy="2819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2" idx="3"/>
          </p:cNvCxnSpPr>
          <p:nvPr/>
        </p:nvCxnSpPr>
        <p:spPr>
          <a:xfrm flipH="1">
            <a:off x="6757671" y="2906607"/>
            <a:ext cx="1096645" cy="3920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6" grpId="0" animBg="1"/>
      <p:bldP spid="12"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PPT上课课件\标1.jpg"/>
          <p:cNvPicPr>
            <a:picLocks noChangeAspect="1" noChangeArrowheads="1"/>
          </p:cNvPicPr>
          <p:nvPr/>
        </p:nvPicPr>
        <p:blipFill>
          <a:blip r:embed="rId1" cstate="email"/>
          <a:srcRect/>
          <a:stretch>
            <a:fillRect/>
          </a:stretch>
        </p:blipFill>
        <p:spPr bwMode="auto">
          <a:xfrm>
            <a:off x="107504" y="168565"/>
            <a:ext cx="1872208" cy="834001"/>
          </a:xfrm>
          <a:prstGeom prst="rect">
            <a:avLst/>
          </a:prstGeom>
          <a:noFill/>
        </p:spPr>
      </p:pic>
      <p:sp>
        <p:nvSpPr>
          <p:cNvPr id="7" name="矩形 6"/>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课前导入</a:t>
            </a:r>
            <a:endParaRPr lang="zh-CN" altLang="en-US" sz="2000" b="1" spc="300" dirty="0">
              <a:latin typeface="微软雅黑" panose="020B0503020204020204" pitchFamily="34" charset="-122"/>
              <a:ea typeface="微软雅黑" panose="020B0503020204020204" pitchFamily="34" charset="-122"/>
            </a:endParaRPr>
          </a:p>
        </p:txBody>
      </p:sp>
      <p:sp>
        <p:nvSpPr>
          <p:cNvPr id="5" name="TextBox 4"/>
          <p:cNvSpPr txBox="1"/>
          <p:nvPr/>
        </p:nvSpPr>
        <p:spPr>
          <a:xfrm>
            <a:off x="859205" y="1379076"/>
            <a:ext cx="7920880" cy="2816156"/>
          </a:xfrm>
          <a:prstGeom prst="rect">
            <a:avLst/>
          </a:prstGeom>
          <a:noFill/>
        </p:spPr>
        <p:txBody>
          <a:bodyPr wrap="square" rtlCol="0">
            <a:spAutoFit/>
          </a:bodyPr>
          <a:lstStyle/>
          <a:p>
            <a:pPr>
              <a:lnSpc>
                <a:spcPct val="150000"/>
              </a:lnSpc>
            </a:pPr>
            <a:r>
              <a:rPr lang="en-US" altLang="zh-CN" sz="2000" dirty="0" smtClean="0">
                <a:latin typeface="黑体" panose="02010609060101010101" charset="-122"/>
                <a:ea typeface="黑体" panose="02010609060101010101" charset="-122"/>
                <a:sym typeface="+mn-ea"/>
              </a:rPr>
              <a:t>    </a:t>
            </a:r>
            <a:r>
              <a:rPr lang="zh-CN" altLang="en-US" sz="2000" dirty="0" smtClean="0">
                <a:latin typeface="黑体" panose="02010609060101010101" charset="-122"/>
                <a:ea typeface="黑体" panose="02010609060101010101" charset="-122"/>
                <a:sym typeface="+mn-ea"/>
              </a:rPr>
              <a:t>在</a:t>
            </a:r>
            <a:r>
              <a:rPr lang="zh-CN" altLang="en-US" sz="2000" dirty="0">
                <a:latin typeface="黑体" panose="02010609060101010101" charset="-122"/>
                <a:ea typeface="黑体" panose="02010609060101010101" charset="-122"/>
                <a:sym typeface="+mn-ea"/>
              </a:rPr>
              <a:t>鲁迅的散文诗集</a:t>
            </a:r>
            <a:r>
              <a:rPr lang="en-US" altLang="zh-CN" sz="2000" dirty="0">
                <a:latin typeface="黑体" panose="02010609060101010101" charset="-122"/>
                <a:ea typeface="黑体" panose="02010609060101010101" charset="-122"/>
                <a:sym typeface="+mn-ea"/>
              </a:rPr>
              <a:t>《</a:t>
            </a:r>
            <a:r>
              <a:rPr lang="zh-CN" altLang="en-US" sz="2000" dirty="0">
                <a:latin typeface="黑体" panose="02010609060101010101" charset="-122"/>
                <a:ea typeface="黑体" panose="02010609060101010101" charset="-122"/>
                <a:sym typeface="+mn-ea"/>
              </a:rPr>
              <a:t>野草</a:t>
            </a:r>
            <a:r>
              <a:rPr lang="en-US" altLang="zh-CN" sz="2000" dirty="0">
                <a:latin typeface="黑体" panose="02010609060101010101" charset="-122"/>
                <a:ea typeface="黑体" panose="02010609060101010101" charset="-122"/>
                <a:sym typeface="+mn-ea"/>
              </a:rPr>
              <a:t>》</a:t>
            </a:r>
            <a:r>
              <a:rPr lang="zh-CN" altLang="en-US" sz="2000" dirty="0">
                <a:latin typeface="黑体" panose="02010609060101010101" charset="-122"/>
                <a:ea typeface="黑体" panose="02010609060101010101" charset="-122"/>
                <a:sym typeface="+mn-ea"/>
              </a:rPr>
              <a:t>中，有很多处写到梦境，而梦里大多写到的是故乡情景，可见鲁迅的故乡情结也不是一个偶然。今天我们大家一起来走近鲁迅，走近鲁迅的思想深处，走进鲁迅的内心世界，走近他心中那好的</a:t>
            </a:r>
            <a:r>
              <a:rPr lang="zh-CN" altLang="en-US" sz="2000" dirty="0" smtClean="0">
                <a:latin typeface="黑体" panose="02010609060101010101" charset="-122"/>
                <a:ea typeface="黑体" panose="02010609060101010101" charset="-122"/>
                <a:sym typeface="+mn-ea"/>
              </a:rPr>
              <a:t>故事</a:t>
            </a:r>
            <a:r>
              <a:rPr lang="en-US" altLang="zh-CN" sz="2000" dirty="0">
                <a:latin typeface="黑体" panose="02010609060101010101" charset="-122"/>
                <a:ea typeface="黑体" panose="02010609060101010101" charset="-122"/>
                <a:sym typeface="+mn-ea"/>
              </a:rPr>
              <a:t>……</a:t>
            </a:r>
            <a:endParaRPr lang="zh-CN" altLang="en-US" sz="2000" dirty="0">
              <a:latin typeface="黑体" panose="02010609060101010101" charset="-122"/>
              <a:ea typeface="黑体" panose="02010609060101010101" charset="-122"/>
            </a:endParaRPr>
          </a:p>
          <a:p>
            <a:pPr>
              <a:lnSpc>
                <a:spcPct val="150000"/>
              </a:lnSpc>
            </a:pPr>
            <a:endParaRPr lang="zh-CN" altLang="en-US" sz="1900" dirty="0">
              <a:latin typeface="黑体" panose="02010609060101010101" charset="-122"/>
              <a:ea typeface="黑体" panose="02010609060101010101" charset="-122"/>
            </a:endParaRPr>
          </a:p>
          <a:p>
            <a:pPr>
              <a:lnSpc>
                <a:spcPct val="150000"/>
              </a:lnSpc>
            </a:pPr>
            <a:endParaRPr lang="zh-CN" altLang="en-US" sz="1900" dirty="0">
              <a:latin typeface="黑体" panose="02010609060101010101" charset="-122"/>
              <a:ea typeface="黑体" panose="02010609060101010101" charset="-122"/>
            </a:endParaRPr>
          </a:p>
        </p:txBody>
      </p:sp>
      <p:pic>
        <p:nvPicPr>
          <p:cNvPr id="12" name="Picture 6">
            <a:hlinkClick r:id="rId2" action="ppaction://hlinkfile"/>
          </p:cNvPr>
          <p:cNvPicPr>
            <a:picLocks noChangeAspect="1" noChangeArrowheads="1"/>
          </p:cNvPicPr>
          <p:nvPr/>
        </p:nvPicPr>
        <p:blipFill>
          <a:blip r:embed="rId3" cstate="email"/>
          <a:srcRect/>
          <a:stretch>
            <a:fillRect/>
          </a:stretch>
        </p:blipFill>
        <p:spPr bwMode="auto">
          <a:xfrm>
            <a:off x="4852036" y="3640667"/>
            <a:ext cx="1556385" cy="183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descr="31Y58PIC7Hdj3ieH57fan_PIC2018"/>
          <p:cNvPicPr>
            <a:picLocks noChangeAspect="1"/>
          </p:cNvPicPr>
          <p:nvPr/>
        </p:nvPicPr>
        <p:blipFill>
          <a:blip r:embed="rId4" cstate="email"/>
          <a:stretch>
            <a:fillRect/>
          </a:stretch>
        </p:blipFill>
        <p:spPr>
          <a:xfrm>
            <a:off x="107316" y="1379221"/>
            <a:ext cx="987425" cy="13165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0653" y="364327"/>
            <a:ext cx="7911353" cy="2123658"/>
          </a:xfrm>
          <a:prstGeom prst="rect">
            <a:avLst/>
          </a:prstGeom>
        </p:spPr>
        <p:txBody>
          <a:bodyPr wrap="square">
            <a:spAutoFit/>
          </a:bodyPr>
          <a:lstStyle/>
          <a:p>
            <a:pPr lvl="0">
              <a:lnSpc>
                <a:spcPct val="150000"/>
              </a:lnSpc>
            </a:pPr>
            <a:r>
              <a:rPr lang="zh-CN" altLang="en-US" sz="3200" b="1" dirty="0" smtClean="0">
                <a:solidFill>
                  <a:srgbClr val="0000FF"/>
                </a:solidFill>
                <a:latin typeface="黑体" panose="02010609060101010101" charset="-122"/>
                <a:ea typeface="黑体" panose="02010609060101010101" charset="-122"/>
              </a:rPr>
              <a:t>   </a:t>
            </a:r>
            <a:r>
              <a:rPr lang="zh-CN" altLang="en-US" sz="2800" dirty="0" smtClean="0">
                <a:solidFill>
                  <a:schemeClr val="tx1"/>
                </a:solidFill>
                <a:latin typeface="黑体" panose="02010609060101010101" charset="-122"/>
                <a:ea typeface="黑体" panose="02010609060101010101" charset="-122"/>
              </a:rPr>
              <a:t>我</a:t>
            </a:r>
            <a:r>
              <a:rPr lang="zh-CN" altLang="en-US" sz="2800" dirty="0">
                <a:solidFill>
                  <a:schemeClr val="tx1"/>
                </a:solidFill>
                <a:latin typeface="黑体" panose="02010609060101010101" charset="-122"/>
                <a:ea typeface="黑体" panose="02010609060101010101" charset="-122"/>
              </a:rPr>
              <a:t>闭了眼睛，向后一仰，靠在椅背上；捏着</a:t>
            </a:r>
            <a:r>
              <a:rPr lang="en-US" altLang="zh-CN" sz="2800" dirty="0">
                <a:solidFill>
                  <a:schemeClr val="tx1"/>
                </a:solidFill>
                <a:latin typeface="黑体" panose="02010609060101010101" charset="-122"/>
                <a:ea typeface="黑体" panose="02010609060101010101" charset="-122"/>
              </a:rPr>
              <a:t>《</a:t>
            </a:r>
            <a:r>
              <a:rPr lang="zh-CN" altLang="en-US" sz="2800" dirty="0">
                <a:solidFill>
                  <a:schemeClr val="tx1"/>
                </a:solidFill>
                <a:latin typeface="黑体" panose="02010609060101010101" charset="-122"/>
                <a:ea typeface="黑体" panose="02010609060101010101" charset="-122"/>
              </a:rPr>
              <a:t>初学记</a:t>
            </a:r>
            <a:r>
              <a:rPr lang="en-US" altLang="zh-CN" sz="2800" dirty="0">
                <a:solidFill>
                  <a:schemeClr val="tx1"/>
                </a:solidFill>
                <a:latin typeface="黑体" panose="02010609060101010101" charset="-122"/>
                <a:ea typeface="黑体" panose="02010609060101010101" charset="-122"/>
              </a:rPr>
              <a:t>》</a:t>
            </a:r>
            <a:r>
              <a:rPr lang="zh-CN" altLang="en-US" sz="2800" dirty="0">
                <a:solidFill>
                  <a:schemeClr val="tx1"/>
                </a:solidFill>
                <a:latin typeface="黑体" panose="02010609060101010101" charset="-122"/>
                <a:ea typeface="黑体" panose="02010609060101010101" charset="-122"/>
              </a:rPr>
              <a:t>的手搁在膝髁上。</a:t>
            </a:r>
            <a:endParaRPr lang="zh-CN" altLang="en-US" sz="2800" dirty="0">
              <a:solidFill>
                <a:schemeClr val="tx1"/>
              </a:solidFill>
              <a:latin typeface="黑体" panose="02010609060101010101" charset="-122"/>
              <a:ea typeface="黑体" panose="02010609060101010101" charset="-122"/>
            </a:endParaRPr>
          </a:p>
          <a:p>
            <a:pPr lvl="0">
              <a:lnSpc>
                <a:spcPct val="150000"/>
              </a:lnSpc>
            </a:pPr>
            <a:r>
              <a:rPr lang="zh-CN" altLang="en-US" sz="2800" dirty="0" smtClean="0">
                <a:solidFill>
                  <a:schemeClr val="tx1"/>
                </a:solidFill>
                <a:latin typeface="黑体" panose="02010609060101010101" charset="-122"/>
                <a:ea typeface="黑体" panose="02010609060101010101" charset="-122"/>
              </a:rPr>
              <a:t>   我</a:t>
            </a:r>
            <a:r>
              <a:rPr lang="zh-CN" altLang="en-US" sz="2800" dirty="0">
                <a:solidFill>
                  <a:schemeClr val="tx1"/>
                </a:solidFill>
                <a:latin typeface="黑体" panose="02010609060101010101" charset="-122"/>
                <a:ea typeface="黑体" panose="02010609060101010101" charset="-122"/>
              </a:rPr>
              <a:t>在蒙胧中，看见一个好的故事。</a:t>
            </a:r>
            <a:endParaRPr lang="zh-CN" altLang="en-US" sz="2800" dirty="0">
              <a:solidFill>
                <a:schemeClr val="tx1"/>
              </a:solidFill>
              <a:latin typeface="黑体" panose="02010609060101010101" charset="-122"/>
              <a:ea typeface="黑体" panose="02010609060101010101" charset="-122"/>
            </a:endParaRPr>
          </a:p>
        </p:txBody>
      </p:sp>
      <p:sp>
        <p:nvSpPr>
          <p:cNvPr id="3" name="下箭头 2"/>
          <p:cNvSpPr/>
          <p:nvPr/>
        </p:nvSpPr>
        <p:spPr>
          <a:xfrm>
            <a:off x="3682365" y="3065780"/>
            <a:ext cx="431800" cy="91778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文本框 3"/>
          <p:cNvSpPr txBox="1"/>
          <p:nvPr/>
        </p:nvSpPr>
        <p:spPr>
          <a:xfrm>
            <a:off x="763905" y="4513580"/>
            <a:ext cx="7616190" cy="523220"/>
          </a:xfrm>
          <a:prstGeom prst="rect">
            <a:avLst/>
          </a:prstGeom>
          <a:noFill/>
        </p:spPr>
        <p:txBody>
          <a:bodyPr wrap="square" rtlCol="0" anchor="t">
            <a:spAutoFit/>
          </a:bodyPr>
          <a:lstStyle/>
          <a:p>
            <a:r>
              <a:rPr lang="zh-CN" altLang="en-US" sz="2800" dirty="0">
                <a:solidFill>
                  <a:srgbClr val="FF0000"/>
                </a:solidFill>
                <a:latin typeface="黑体" panose="02010609060101010101" charset="-122"/>
                <a:ea typeface="黑体" panose="02010609060101010101" charset="-122"/>
                <a:sym typeface="+mn-ea"/>
              </a:rPr>
              <a:t>灯火渐小，夜以深，引出梦境中“好的故事”。</a:t>
            </a:r>
            <a:endParaRPr lang="zh-CN" altLang="en-US" sz="2800" dirty="0">
              <a:solidFill>
                <a:srgbClr val="FF0000"/>
              </a:solidFill>
              <a:latin typeface="黑体" panose="02010609060101010101" charset="-122"/>
              <a:ea typeface="黑体" panose="02010609060101010101" charset="-122"/>
              <a:sym typeface="+mn-ea"/>
            </a:endParaRPr>
          </a:p>
        </p:txBody>
      </p:sp>
      <p:sp>
        <p:nvSpPr>
          <p:cNvPr id="5" name="双波形 4"/>
          <p:cNvSpPr/>
          <p:nvPr/>
        </p:nvSpPr>
        <p:spPr>
          <a:xfrm>
            <a:off x="395605" y="3813388"/>
            <a:ext cx="8208010" cy="2015913"/>
          </a:xfrm>
          <a:prstGeom prst="doubleWav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400685" y="614680"/>
            <a:ext cx="4498340" cy="631613"/>
          </a:xfrm>
          <a:prstGeom prst="rect">
            <a:avLst/>
          </a:prstGeom>
          <a:solidFill>
            <a:schemeClr val="bg1"/>
          </a:solidFill>
          <a:ln w="9525" cap="sq">
            <a:solidFill>
              <a:schemeClr val="tx1"/>
            </a:solidFill>
            <a:bevel/>
          </a:ln>
          <a:effectLst/>
          <a:scene3d>
            <a:camera prst="orthographicFront"/>
            <a:lightRig rig="threePt" dir="t"/>
          </a:scene3d>
          <a:sp3d>
            <a:bevelT/>
          </a:sp3d>
        </p:spPr>
        <p:txBody>
          <a:bodyPr wrap="none" anchor="ctr"/>
          <a:lstStyle/>
          <a:p>
            <a:pPr algn="ctr"/>
            <a:r>
              <a:rPr lang="zh-CN" altLang="en-US" sz="2800" b="1" dirty="0" smtClean="0">
                <a:solidFill>
                  <a:schemeClr val="tx1"/>
                </a:solidFill>
                <a:latin typeface="黑体" panose="02010609060101010101" charset="-122"/>
                <a:ea typeface="黑体" panose="02010609060101010101" charset="-122"/>
                <a:sym typeface="+mn-ea"/>
              </a:rPr>
              <a:t>欣赏梦境</a:t>
            </a:r>
            <a:r>
              <a:rPr lang="zh-CN" altLang="en-US" sz="2800" b="1" dirty="0">
                <a:solidFill>
                  <a:schemeClr val="tx1"/>
                </a:solidFill>
                <a:latin typeface="黑体" panose="02010609060101010101" charset="-122"/>
                <a:ea typeface="黑体" panose="02010609060101010101" charset="-122"/>
                <a:sym typeface="+mn-ea"/>
              </a:rPr>
              <a:t>中的“好的故事”</a:t>
            </a:r>
            <a:endParaRPr lang="zh-CN" altLang="en-US" sz="2800" b="1" dirty="0">
              <a:solidFill>
                <a:schemeClr val="tx1"/>
              </a:solidFill>
              <a:latin typeface="黑体" panose="02010609060101010101" charset="-122"/>
              <a:ea typeface="黑体" panose="02010609060101010101" charset="-122"/>
              <a:sym typeface="+mn-ea"/>
            </a:endParaRPr>
          </a:p>
        </p:txBody>
      </p:sp>
      <p:sp>
        <p:nvSpPr>
          <p:cNvPr id="4" name="矩形 3"/>
          <p:cNvSpPr/>
          <p:nvPr/>
        </p:nvSpPr>
        <p:spPr>
          <a:xfrm>
            <a:off x="581436" y="1968835"/>
            <a:ext cx="7300396" cy="669414"/>
          </a:xfrm>
          <a:prstGeom prst="rect">
            <a:avLst/>
          </a:prstGeom>
        </p:spPr>
        <p:txBody>
          <a:bodyPr wrap="none">
            <a:spAutoFit/>
          </a:bodyPr>
          <a:lstStyle/>
          <a:p>
            <a:pPr lvl="0">
              <a:lnSpc>
                <a:spcPts val="4500"/>
              </a:lnSpc>
            </a:pPr>
            <a:r>
              <a:rPr lang="zh-CN" altLang="en-US" sz="2400" b="1" dirty="0">
                <a:solidFill>
                  <a:srgbClr val="FF0000"/>
                </a:solidFill>
                <a:latin typeface="黑体" panose="02010609060101010101" charset="-122"/>
                <a:ea typeface="黑体" panose="02010609060101010101" charset="-122"/>
              </a:rPr>
              <a:t>请</a:t>
            </a:r>
            <a:r>
              <a:rPr lang="zh-CN" altLang="en-US" sz="2400" b="1" dirty="0" smtClean="0">
                <a:solidFill>
                  <a:srgbClr val="FF0000"/>
                </a:solidFill>
                <a:latin typeface="黑体" panose="02010609060101010101" charset="-122"/>
                <a:ea typeface="黑体" panose="02010609060101010101" charset="-122"/>
              </a:rPr>
              <a:t>大家从文中找出一句话来概括眼前这个好的故事。</a:t>
            </a:r>
            <a:endParaRPr lang="zh-CN" altLang="en-US" sz="2400" b="1" dirty="0" smtClean="0">
              <a:solidFill>
                <a:srgbClr val="FF0000"/>
              </a:solidFill>
              <a:latin typeface="黑体" panose="02010609060101010101" charset="-122"/>
              <a:ea typeface="黑体" panose="02010609060101010101" charset="-122"/>
            </a:endParaRPr>
          </a:p>
        </p:txBody>
      </p:sp>
      <p:pic>
        <p:nvPicPr>
          <p:cNvPr id="6148" name="Picture 4" descr="http://www.people.com.cn/mediafile/pic/20160118/61/5978846242791933685.jpg"/>
          <p:cNvPicPr>
            <a:picLocks noChangeAspect="1" noChangeArrowheads="1"/>
          </p:cNvPicPr>
          <p:nvPr/>
        </p:nvPicPr>
        <p:blipFill>
          <a:blip r:embed="rId1" cstate="email"/>
          <a:srcRect/>
          <a:stretch>
            <a:fillRect/>
          </a:stretch>
        </p:blipFill>
        <p:spPr bwMode="auto">
          <a:xfrm>
            <a:off x="551815" y="3031914"/>
            <a:ext cx="4196080" cy="3091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332105" y="2159000"/>
          <a:ext cx="8351520" cy="17407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2041525" y="1063413"/>
            <a:ext cx="5483860" cy="400110"/>
          </a:xfrm>
          <a:prstGeom prst="rect">
            <a:avLst/>
          </a:prstGeom>
          <a:noFill/>
        </p:spPr>
        <p:txBody>
          <a:bodyPr wrap="square" rtlCol="0" anchor="t">
            <a:spAutoFit/>
          </a:bodyPr>
          <a:lstStyle/>
          <a:p>
            <a:r>
              <a:rPr lang="zh-CN" altLang="en-US" sz="2000" b="1" dirty="0" smtClean="0">
                <a:solidFill>
                  <a:srgbClr val="FF0000"/>
                </a:solidFill>
                <a:latin typeface="黑体" panose="02010609060101010101" charset="-122"/>
                <a:ea typeface="黑体" panose="02010609060101010101" charset="-122"/>
                <a:sym typeface="+mn-ea"/>
              </a:rPr>
              <a:t>先总</a:t>
            </a:r>
            <a:r>
              <a:rPr lang="zh-CN" altLang="en-US" sz="2000" b="1" dirty="0">
                <a:solidFill>
                  <a:srgbClr val="FF0000"/>
                </a:solidFill>
                <a:latin typeface="黑体" panose="02010609060101010101" charset="-122"/>
                <a:ea typeface="黑体" panose="02010609060101010101" charset="-122"/>
                <a:sym typeface="+mn-ea"/>
              </a:rPr>
              <a:t>写“好的故事”美丽，幽雅，</a:t>
            </a:r>
            <a:r>
              <a:rPr lang="zh-CN" altLang="en-US" sz="2000" b="1" dirty="0" smtClean="0">
                <a:solidFill>
                  <a:srgbClr val="FF0000"/>
                </a:solidFill>
                <a:latin typeface="黑体" panose="02010609060101010101" charset="-122"/>
                <a:ea typeface="黑体" panose="02010609060101010101" charset="-122"/>
                <a:sym typeface="+mn-ea"/>
              </a:rPr>
              <a:t>有趣。</a:t>
            </a:r>
            <a:endParaRPr lang="zh-CN" altLang="en-US" sz="2000" b="1" dirty="0" smtClean="0">
              <a:solidFill>
                <a:srgbClr val="FF0000"/>
              </a:solidFill>
              <a:uFillTx/>
              <a:latin typeface="黑体" panose="02010609060101010101" charset="-122"/>
              <a:ea typeface="黑体" panose="02010609060101010101" charset="-122"/>
              <a:sym typeface="+mn-ea"/>
            </a:endParaRPr>
          </a:p>
        </p:txBody>
      </p:sp>
      <p:sp>
        <p:nvSpPr>
          <p:cNvPr id="11" name="上箭头 10"/>
          <p:cNvSpPr/>
          <p:nvPr/>
        </p:nvSpPr>
        <p:spPr>
          <a:xfrm>
            <a:off x="4056380" y="1595121"/>
            <a:ext cx="358140" cy="493607"/>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5" name="椭圆 14"/>
          <p:cNvSpPr/>
          <p:nvPr/>
        </p:nvSpPr>
        <p:spPr>
          <a:xfrm>
            <a:off x="1664335" y="2672927"/>
            <a:ext cx="1365250" cy="5130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6141721" y="3385820"/>
            <a:ext cx="484505" cy="902547"/>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3" name="椭圆 2"/>
          <p:cNvSpPr/>
          <p:nvPr/>
        </p:nvSpPr>
        <p:spPr>
          <a:xfrm>
            <a:off x="3825240" y="2672927"/>
            <a:ext cx="1365250" cy="712893"/>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609590" y="2659380"/>
            <a:ext cx="821690" cy="712893"/>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710805" y="2659380"/>
            <a:ext cx="821690" cy="712893"/>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936115" y="3275753"/>
            <a:ext cx="821690" cy="52832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标注 6"/>
          <p:cNvSpPr/>
          <p:nvPr/>
        </p:nvSpPr>
        <p:spPr>
          <a:xfrm rot="10800000">
            <a:off x="604520" y="4016587"/>
            <a:ext cx="5275580" cy="2352887"/>
          </a:xfrm>
          <a:prstGeom prst="cloudCallou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77010" y="4639734"/>
            <a:ext cx="4055919" cy="1015663"/>
          </a:xfrm>
          <a:prstGeom prst="rect">
            <a:avLst/>
          </a:prstGeom>
          <a:noFill/>
        </p:spPr>
        <p:txBody>
          <a:bodyPr wrap="none" rtlCol="0" anchor="t">
            <a:spAutoFit/>
          </a:bodyPr>
          <a:lstStyle/>
          <a:p>
            <a:pPr>
              <a:lnSpc>
                <a:spcPct val="150000"/>
              </a:lnSpc>
            </a:pPr>
            <a:r>
              <a:rPr lang="zh-CN" altLang="en-US" sz="2000" b="1" dirty="0">
                <a:solidFill>
                  <a:srgbClr val="FF0000"/>
                </a:solidFill>
                <a:latin typeface="黑体" panose="02010609060101010101" charset="-122"/>
                <a:ea typeface="黑体" panose="02010609060101010101" charset="-122"/>
                <a:sym typeface="+mn-ea"/>
              </a:rPr>
              <a:t>这既是“好的故事”的总体形象，</a:t>
            </a:r>
            <a:endParaRPr lang="zh-CN" altLang="en-US" sz="2000" b="1" dirty="0">
              <a:solidFill>
                <a:srgbClr val="FF0000"/>
              </a:solidFill>
              <a:latin typeface="黑体" panose="02010609060101010101" charset="-122"/>
              <a:ea typeface="黑体" panose="02010609060101010101" charset="-122"/>
              <a:sym typeface="+mn-ea"/>
            </a:endParaRPr>
          </a:p>
          <a:p>
            <a:pPr>
              <a:lnSpc>
                <a:spcPct val="150000"/>
              </a:lnSpc>
            </a:pPr>
            <a:r>
              <a:rPr lang="zh-CN" altLang="en-US" sz="2000" b="1" dirty="0">
                <a:solidFill>
                  <a:srgbClr val="FF0000"/>
                </a:solidFill>
                <a:latin typeface="黑体" panose="02010609060101010101" charset="-122"/>
                <a:ea typeface="黑体" panose="02010609060101010101" charset="-122"/>
                <a:sym typeface="+mn-ea"/>
              </a:rPr>
              <a:t>又是作者憧憬的理想的象征。</a:t>
            </a:r>
            <a:endParaRPr lang="zh-CN" altLang="en-US" sz="2000" b="1" dirty="0">
              <a:solidFill>
                <a:srgbClr val="FF0000"/>
              </a:solidFill>
              <a:latin typeface="黑体" panose="02010609060101010101" charset="-122"/>
              <a:ea typeface="黑体" panose="02010609060101010101" charset="-122"/>
            </a:endParaRPr>
          </a:p>
        </p:txBody>
      </p:sp>
      <p:pic>
        <p:nvPicPr>
          <p:cNvPr id="13" name="图片 12" descr="74e58PICGbNc6f5Eegads_PIC2018"/>
          <p:cNvPicPr>
            <a:picLocks noChangeAspect="1"/>
          </p:cNvPicPr>
          <p:nvPr/>
        </p:nvPicPr>
        <p:blipFill>
          <a:blip r:embed="rId6" cstate="email"/>
          <a:stretch>
            <a:fillRect/>
          </a:stretch>
        </p:blipFill>
        <p:spPr>
          <a:xfrm>
            <a:off x="7310755" y="4421294"/>
            <a:ext cx="1830070" cy="2440093"/>
          </a:xfrm>
          <a:prstGeom prst="rect">
            <a:avLst/>
          </a:prstGeom>
        </p:spPr>
      </p:pic>
      <p:sp>
        <p:nvSpPr>
          <p:cNvPr id="17" name="文本框 16"/>
          <p:cNvSpPr txBox="1"/>
          <p:nvPr/>
        </p:nvSpPr>
        <p:spPr>
          <a:xfrm>
            <a:off x="6257926" y="4307841"/>
            <a:ext cx="2628265" cy="830997"/>
          </a:xfrm>
          <a:prstGeom prst="rect">
            <a:avLst/>
          </a:prstGeom>
          <a:noFill/>
        </p:spPr>
        <p:txBody>
          <a:bodyPr wrap="square" rtlCol="0" anchor="t">
            <a:spAutoFit/>
            <a:scene3d>
              <a:camera prst="orthographicFront"/>
              <a:lightRig rig="threePt" dir="t"/>
            </a:scene3d>
          </a:bodyPr>
          <a:lstStyle/>
          <a:p>
            <a:r>
              <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变幻无穷，</a:t>
            </a:r>
            <a:endPar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r>
              <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充满生机</a:t>
            </a:r>
            <a:endPar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animBg="1"/>
      <p:bldP spid="3" grpId="0" animBg="1"/>
      <p:bldP spid="4" grpId="0" animBg="1"/>
      <p:bldP spid="5" grpId="0" animBg="1"/>
      <p:bldP spid="6" grpId="0" animBg="1"/>
      <p:bldP spid="7" grpId="0" animBg="1"/>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848685"/>
            <a:ext cx="7519670" cy="4524315"/>
          </a:xfrm>
          <a:prstGeom prst="rect">
            <a:avLst/>
          </a:prstGeom>
          <a:noFill/>
        </p:spPr>
        <p:txBody>
          <a:bodyPr wrap="square" rtlCol="0" anchor="t">
            <a:spAutoFit/>
          </a:bodyPr>
          <a:lstStyle/>
          <a:p>
            <a:pPr lvl="0">
              <a:lnSpc>
                <a:spcPct val="150000"/>
              </a:lnSpc>
              <a:spcBef>
                <a:spcPts val="600"/>
              </a:spcBef>
            </a:pPr>
            <a:r>
              <a:rPr lang="en-US" altLang="zh-CN" sz="2400" b="1" dirty="0" smtClean="0">
                <a:solidFill>
                  <a:prstClr val="black"/>
                </a:solidFill>
                <a:latin typeface="+mn-ea"/>
                <a:cs typeface="+mn-ea"/>
                <a:sym typeface="+mn-ea"/>
              </a:rPr>
              <a:t>    </a:t>
            </a:r>
            <a:r>
              <a:rPr lang="zh-CN" altLang="en-US" sz="2400" b="1" dirty="0" smtClean="0">
                <a:solidFill>
                  <a:prstClr val="black"/>
                </a:solidFill>
                <a:latin typeface="+mn-ea"/>
                <a:cs typeface="+mn-ea"/>
                <a:sym typeface="+mn-ea"/>
              </a:rPr>
              <a:t>我</a:t>
            </a:r>
            <a:r>
              <a:rPr lang="zh-CN" altLang="en-US" sz="2400" b="1" dirty="0">
                <a:solidFill>
                  <a:prstClr val="black"/>
                </a:solidFill>
                <a:latin typeface="+mn-ea"/>
                <a:cs typeface="+mn-ea"/>
                <a:sym typeface="+mn-ea"/>
              </a:rPr>
              <a:t>仿佛记得曾坐小船经过山阴道，两岸边的乌桕，新禾，野花，鸡，狗，丛树和枯树，茅屋，塔，伽蓝，农夫和村妇，村女，晒着的衣裳，和尚，蓑笠，天，云，竹，</a:t>
            </a:r>
            <a:r>
              <a:rPr lang="en-US" altLang="zh-CN" sz="2400" b="1" dirty="0">
                <a:solidFill>
                  <a:prstClr val="black"/>
                </a:solidFill>
                <a:latin typeface="+mn-ea"/>
                <a:cs typeface="+mn-ea"/>
                <a:sym typeface="+mn-ea"/>
              </a:rPr>
              <a:t>……</a:t>
            </a:r>
            <a:r>
              <a:rPr lang="zh-CN" altLang="en-US" sz="2400" b="1" dirty="0">
                <a:solidFill>
                  <a:prstClr val="black"/>
                </a:solidFill>
                <a:latin typeface="+mn-ea"/>
                <a:cs typeface="+mn-ea"/>
                <a:sym typeface="+mn-ea"/>
              </a:rPr>
              <a:t>都倒影在澄碧的小河中，随着每一打桨，各各夹带了闪烁的日光，并水里的萍藻游鱼，一同荡漾。诸影诸物，无不解散，而且摇动，扩大，互相融和；刚一融和，却又退缩，复近于原形。边缘都参差如夏云头，镶着日光，发出水银色焰</a:t>
            </a:r>
            <a:r>
              <a:rPr lang="zh-CN" altLang="en-US" sz="2400" b="1" dirty="0" smtClean="0">
                <a:solidFill>
                  <a:prstClr val="black"/>
                </a:solidFill>
                <a:latin typeface="+mn-ea"/>
                <a:cs typeface="+mn-ea"/>
                <a:sym typeface="+mn-ea"/>
              </a:rPr>
              <a:t>。</a:t>
            </a:r>
            <a:endParaRPr lang="zh-CN" altLang="en-US" sz="2400" dirty="0">
              <a:latin typeface="+mn-ea"/>
              <a:cs typeface="+mn-ea"/>
            </a:endParaRPr>
          </a:p>
        </p:txBody>
      </p:sp>
      <p:sp>
        <p:nvSpPr>
          <p:cNvPr id="4" name="圆角右箭头 3"/>
          <p:cNvSpPr/>
          <p:nvPr/>
        </p:nvSpPr>
        <p:spPr>
          <a:xfrm>
            <a:off x="1979930" y="549487"/>
            <a:ext cx="1151890" cy="480060"/>
          </a:xfrm>
          <a:prstGeom prst="ben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tx1"/>
              </a:solidFill>
            </a:endParaRPr>
          </a:p>
        </p:txBody>
      </p:sp>
      <p:sp>
        <p:nvSpPr>
          <p:cNvPr id="5" name="矩形 4"/>
          <p:cNvSpPr/>
          <p:nvPr/>
        </p:nvSpPr>
        <p:spPr>
          <a:xfrm>
            <a:off x="3216835" y="138759"/>
            <a:ext cx="4830168" cy="669414"/>
          </a:xfrm>
          <a:prstGeom prst="rect">
            <a:avLst/>
          </a:prstGeom>
        </p:spPr>
        <p:txBody>
          <a:bodyPr wrap="none">
            <a:spAutoFit/>
          </a:bodyPr>
          <a:lstStyle/>
          <a:p>
            <a:pPr lvl="0">
              <a:lnSpc>
                <a:spcPts val="4500"/>
              </a:lnSpc>
            </a:pPr>
            <a:r>
              <a:rPr lang="zh-CN" altLang="en-US" sz="2000" b="1" dirty="0" smtClean="0">
                <a:solidFill>
                  <a:srgbClr val="FF0000"/>
                </a:solidFill>
                <a:latin typeface="黑体" panose="02010609060101010101" charset="-122"/>
                <a:ea typeface="黑体" panose="02010609060101010101" charset="-122"/>
              </a:rPr>
              <a:t>梦中回忆故乡绍兴山阴道上美的人美</a:t>
            </a:r>
            <a:r>
              <a:rPr lang="zh-CN" altLang="en-US" sz="2000" b="1" dirty="0">
                <a:solidFill>
                  <a:srgbClr val="FF0000"/>
                </a:solidFill>
                <a:latin typeface="黑体" panose="02010609060101010101" charset="-122"/>
                <a:ea typeface="黑体" panose="02010609060101010101" charset="-122"/>
              </a:rPr>
              <a:t>的</a:t>
            </a:r>
            <a:r>
              <a:rPr lang="zh-CN" altLang="en-US" sz="2000" b="1" dirty="0" smtClean="0">
                <a:solidFill>
                  <a:srgbClr val="FF0000"/>
                </a:solidFill>
                <a:latin typeface="黑体" panose="02010609060101010101" charset="-122"/>
                <a:ea typeface="黑体" panose="02010609060101010101" charset="-122"/>
              </a:rPr>
              <a:t>事</a:t>
            </a:r>
            <a:endParaRPr lang="zh-CN" altLang="en-US" sz="2000" b="1" dirty="0" smtClean="0">
              <a:solidFill>
                <a:srgbClr val="FF0000"/>
              </a:solidFill>
              <a:latin typeface="黑体" panose="02010609060101010101" charset="-122"/>
              <a:ea typeface="黑体" panose="02010609060101010101" charset="-122"/>
            </a:endParaRPr>
          </a:p>
        </p:txBody>
      </p:sp>
      <p:cxnSp>
        <p:nvCxnSpPr>
          <p:cNvPr id="6" name="直接连接符 5"/>
          <p:cNvCxnSpPr/>
          <p:nvPr/>
        </p:nvCxnSpPr>
        <p:spPr>
          <a:xfrm>
            <a:off x="5693411" y="1568873"/>
            <a:ext cx="1919605" cy="0"/>
          </a:xfrm>
          <a:prstGeom prst="line">
            <a:avLst/>
          </a:prstGeom>
          <a:ln w="28575" cmpd="sng">
            <a:solidFill>
              <a:schemeClr val="accent1">
                <a:shade val="50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38785" y="2312247"/>
            <a:ext cx="7226300" cy="0"/>
          </a:xfrm>
          <a:prstGeom prst="line">
            <a:avLst/>
          </a:prstGeom>
          <a:ln w="28575" cmpd="sng">
            <a:solidFill>
              <a:schemeClr val="accent1">
                <a:shade val="50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rot="5400000">
            <a:off x="7880245" y="1167660"/>
            <a:ext cx="1001607" cy="1133475"/>
          </a:xfrm>
          <a:prstGeom prst="wedgeRectCallou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814310" y="1029547"/>
            <a:ext cx="2540000" cy="1015663"/>
          </a:xfrm>
          <a:prstGeom prst="rect">
            <a:avLst/>
          </a:prstGeom>
          <a:noFill/>
        </p:spPr>
        <p:txBody>
          <a:bodyPr wrap="square" rtlCol="0" anchor="t">
            <a:spAutoFit/>
          </a:bodyPr>
          <a:lstStyle/>
          <a:p>
            <a:pPr>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sym typeface="+mn-ea"/>
              </a:rPr>
              <a:t>山野风光</a:t>
            </a:r>
            <a:endParaRPr lang="en-US" altLang="zh-CN" sz="2000" b="1" dirty="0" smtClean="0">
              <a:solidFill>
                <a:srgbClr val="FF0000"/>
              </a:solidFill>
              <a:latin typeface="楷体" panose="02010609060101010101" pitchFamily="49" charset="-122"/>
              <a:ea typeface="楷体" panose="02010609060101010101" pitchFamily="49" charset="-122"/>
            </a:endParaRPr>
          </a:p>
          <a:p>
            <a:pPr>
              <a:lnSpc>
                <a:spcPct val="150000"/>
              </a:lnSpc>
            </a:pPr>
            <a:r>
              <a:rPr lang="zh-CN" altLang="en-US" sz="2000" b="1" dirty="0">
                <a:solidFill>
                  <a:srgbClr val="FF0000"/>
                </a:solidFill>
                <a:latin typeface="楷体" panose="02010609060101010101" pitchFamily="49" charset="-122"/>
                <a:ea typeface="楷体" panose="02010609060101010101" pitchFamily="49" charset="-122"/>
                <a:sym typeface="+mn-ea"/>
              </a:rPr>
              <a:t>景色迤逦</a:t>
            </a:r>
            <a:endParaRPr lang="zh-CN" altLang="en-US" sz="2000"/>
          </a:p>
        </p:txBody>
      </p:sp>
      <p:sp>
        <p:nvSpPr>
          <p:cNvPr id="10" name="圆角矩形 9"/>
          <p:cNvSpPr/>
          <p:nvPr/>
        </p:nvSpPr>
        <p:spPr>
          <a:xfrm>
            <a:off x="4919345" y="2420621"/>
            <a:ext cx="2693670" cy="564727"/>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圆角矩形 10"/>
          <p:cNvSpPr/>
          <p:nvPr/>
        </p:nvSpPr>
        <p:spPr>
          <a:xfrm>
            <a:off x="276226" y="3092874"/>
            <a:ext cx="7389495" cy="672253"/>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圆角矩形 11"/>
          <p:cNvSpPr/>
          <p:nvPr/>
        </p:nvSpPr>
        <p:spPr>
          <a:xfrm>
            <a:off x="276225" y="3908214"/>
            <a:ext cx="7388860" cy="564727"/>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圆角矩形 12"/>
          <p:cNvSpPr/>
          <p:nvPr/>
        </p:nvSpPr>
        <p:spPr>
          <a:xfrm>
            <a:off x="276225" y="4599941"/>
            <a:ext cx="792480" cy="564727"/>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4" name="直接连接符 13"/>
          <p:cNvCxnSpPr>
            <a:stCxn id="10" idx="3"/>
          </p:cNvCxnSpPr>
          <p:nvPr/>
        </p:nvCxnSpPr>
        <p:spPr>
          <a:xfrm>
            <a:off x="7613015" y="2703408"/>
            <a:ext cx="630555" cy="822113"/>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stCxn id="12" idx="3"/>
          </p:cNvCxnSpPr>
          <p:nvPr/>
        </p:nvCxnSpPr>
        <p:spPr>
          <a:xfrm flipV="1">
            <a:off x="7665085" y="3582248"/>
            <a:ext cx="607060" cy="608753"/>
          </a:xfrm>
          <a:prstGeom prst="line">
            <a:avLst/>
          </a:prstGeom>
        </p:spPr>
        <p:style>
          <a:lnRef idx="2">
            <a:schemeClr val="dk1"/>
          </a:lnRef>
          <a:fillRef idx="0">
            <a:schemeClr val="dk1"/>
          </a:fillRef>
          <a:effectRef idx="1">
            <a:schemeClr val="dk1"/>
          </a:effectRef>
          <a:fontRef idx="minor">
            <a:schemeClr val="tx1"/>
          </a:fontRef>
        </p:style>
      </p:cxnSp>
      <p:sp>
        <p:nvSpPr>
          <p:cNvPr id="16" name="圆角矩形 15"/>
          <p:cNvSpPr/>
          <p:nvPr/>
        </p:nvSpPr>
        <p:spPr>
          <a:xfrm>
            <a:off x="8227695" y="2703408"/>
            <a:ext cx="720090" cy="201591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文本框 16"/>
          <p:cNvSpPr txBox="1"/>
          <p:nvPr/>
        </p:nvSpPr>
        <p:spPr>
          <a:xfrm>
            <a:off x="8227695" y="2710180"/>
            <a:ext cx="2540000" cy="1323439"/>
          </a:xfrm>
          <a:prstGeom prst="rect">
            <a:avLst/>
          </a:prstGeom>
          <a:noFill/>
        </p:spPr>
        <p:txBody>
          <a:bodyPr wrap="square" rtlCol="0" anchor="t">
            <a:spAutoFit/>
          </a:bodyPr>
          <a:lstStyle/>
          <a:p>
            <a:pPr>
              <a:lnSpc>
                <a:spcPct val="100000"/>
              </a:lnSpc>
            </a:pPr>
            <a:r>
              <a:rPr lang="zh-CN" altLang="en-US" sz="2000" b="1" dirty="0">
                <a:solidFill>
                  <a:srgbClr val="FF0000"/>
                </a:solidFill>
                <a:latin typeface="楷体" panose="02010609060101010101" pitchFamily="49" charset="-122"/>
                <a:ea typeface="楷体" panose="02010609060101010101" pitchFamily="49" charset="-122"/>
                <a:sym typeface="+mn-ea"/>
              </a:rPr>
              <a:t>人物</a:t>
            </a:r>
            <a:endParaRPr lang="zh-CN" altLang="en-US" sz="2000" b="1" dirty="0">
              <a:solidFill>
                <a:srgbClr val="FF0000"/>
              </a:solidFill>
              <a:latin typeface="楷体" panose="02010609060101010101" pitchFamily="49" charset="-122"/>
              <a:ea typeface="楷体" panose="02010609060101010101" pitchFamily="49" charset="-122"/>
              <a:sym typeface="+mn-ea"/>
            </a:endParaRPr>
          </a:p>
          <a:p>
            <a:pPr>
              <a:lnSpc>
                <a:spcPct val="100000"/>
              </a:lnSpc>
            </a:pPr>
            <a:r>
              <a:rPr lang="zh-CN" altLang="en-US" sz="2000" b="1" dirty="0" smtClean="0">
                <a:solidFill>
                  <a:srgbClr val="FF0000"/>
                </a:solidFill>
                <a:latin typeface="楷体" panose="02010609060101010101" pitchFamily="49" charset="-122"/>
                <a:ea typeface="楷体" panose="02010609060101010101" pitchFamily="49" charset="-122"/>
                <a:sym typeface="+mn-ea"/>
              </a:rPr>
              <a:t>景物</a:t>
            </a:r>
            <a:endParaRPr lang="en-US" altLang="zh-CN" sz="2000" b="1" dirty="0" smtClean="0">
              <a:solidFill>
                <a:srgbClr val="FF0000"/>
              </a:solidFill>
              <a:latin typeface="楷体" panose="02010609060101010101" pitchFamily="49" charset="-122"/>
              <a:ea typeface="楷体" panose="02010609060101010101" pitchFamily="49" charset="-122"/>
            </a:endParaRPr>
          </a:p>
          <a:p>
            <a:pPr>
              <a:lnSpc>
                <a:spcPct val="100000"/>
              </a:lnSpc>
            </a:pPr>
            <a:r>
              <a:rPr lang="zh-CN" altLang="en-US" sz="2000" b="1" dirty="0">
                <a:solidFill>
                  <a:srgbClr val="FF0000"/>
                </a:solidFill>
                <a:latin typeface="楷体" panose="02010609060101010101" pitchFamily="49" charset="-122"/>
                <a:ea typeface="楷体" panose="02010609060101010101" pitchFamily="49" charset="-122"/>
                <a:sym typeface="+mn-ea"/>
              </a:rPr>
              <a:t>倒影</a:t>
            </a:r>
            <a:endParaRPr lang="zh-CN" altLang="en-US" sz="2000" b="1" dirty="0">
              <a:solidFill>
                <a:srgbClr val="FF0000"/>
              </a:solidFill>
              <a:latin typeface="楷体" panose="02010609060101010101" pitchFamily="49" charset="-122"/>
              <a:ea typeface="楷体" panose="02010609060101010101" pitchFamily="49" charset="-122"/>
              <a:sym typeface="+mn-ea"/>
            </a:endParaRPr>
          </a:p>
          <a:p>
            <a:pPr>
              <a:lnSpc>
                <a:spcPct val="100000"/>
              </a:lnSpc>
            </a:pPr>
            <a:r>
              <a:rPr lang="zh-CN" altLang="en-US" sz="2000" b="1" dirty="0">
                <a:solidFill>
                  <a:srgbClr val="FF0000"/>
                </a:solidFill>
                <a:latin typeface="楷体" panose="02010609060101010101" pitchFamily="49" charset="-122"/>
                <a:ea typeface="楷体" panose="02010609060101010101" pitchFamily="49" charset="-122"/>
                <a:sym typeface="+mn-ea"/>
              </a:rPr>
              <a:t>水中</a:t>
            </a:r>
            <a:endParaRPr lang="zh-CN" altLang="en-US" sz="2000" b="1" dirty="0">
              <a:solidFill>
                <a:srgbClr val="FF0000"/>
              </a:solidFill>
              <a:latin typeface="楷体" panose="02010609060101010101" pitchFamily="49" charset="-122"/>
              <a:ea typeface="楷体" panose="02010609060101010101" pitchFamily="49" charset="-122"/>
              <a:sym typeface="+mn-ea"/>
            </a:endParaRPr>
          </a:p>
        </p:txBody>
      </p:sp>
      <p:sp>
        <p:nvSpPr>
          <p:cNvPr id="18" name="右箭头 17"/>
          <p:cNvSpPr/>
          <p:nvPr/>
        </p:nvSpPr>
        <p:spPr>
          <a:xfrm>
            <a:off x="5795646" y="6212840"/>
            <a:ext cx="575945" cy="384387"/>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 name="文本框 18"/>
          <p:cNvSpPr txBox="1"/>
          <p:nvPr/>
        </p:nvSpPr>
        <p:spPr>
          <a:xfrm>
            <a:off x="6407785" y="5930054"/>
            <a:ext cx="2540000" cy="707886"/>
          </a:xfrm>
          <a:prstGeom prst="rect">
            <a:avLst/>
          </a:prstGeom>
          <a:noFill/>
        </p:spPr>
        <p:txBody>
          <a:bodyPr wrap="square" rtlCol="0" anchor="t">
            <a:spAutoFit/>
          </a:bodyPr>
          <a:lstStyle/>
          <a:p>
            <a:r>
              <a:rPr lang="zh-CN" altLang="en-US" sz="2000" b="1" dirty="0">
                <a:solidFill>
                  <a:srgbClr val="FF0000"/>
                </a:solidFill>
                <a:latin typeface="楷体" panose="02010609060101010101" pitchFamily="49" charset="-122"/>
                <a:ea typeface="楷体" panose="02010609060101010101" pitchFamily="49" charset="-122"/>
                <a:sym typeface="+mn-ea"/>
              </a:rPr>
              <a:t>河中</a:t>
            </a:r>
            <a:r>
              <a:rPr lang="zh-CN" altLang="en-US" sz="2000" b="1" dirty="0" smtClean="0">
                <a:solidFill>
                  <a:srgbClr val="FF0000"/>
                </a:solidFill>
                <a:latin typeface="楷体" panose="02010609060101010101" pitchFamily="49" charset="-122"/>
                <a:ea typeface="楷体" panose="02010609060101010101" pitchFamily="49" charset="-122"/>
                <a:sym typeface="+mn-ea"/>
              </a:rPr>
              <a:t>倒影</a:t>
            </a:r>
            <a:endParaRPr lang="en-US" altLang="zh-CN" sz="2000" b="1" dirty="0" smtClean="0">
              <a:solidFill>
                <a:srgbClr val="FF0000"/>
              </a:solidFill>
              <a:latin typeface="楷体" panose="02010609060101010101" pitchFamily="49" charset="-122"/>
              <a:ea typeface="楷体" panose="02010609060101010101" pitchFamily="49" charset="-122"/>
            </a:endParaRPr>
          </a:p>
          <a:p>
            <a:r>
              <a:rPr lang="zh-CN" altLang="en-US" sz="2000" b="1" dirty="0">
                <a:solidFill>
                  <a:srgbClr val="FF0000"/>
                </a:solidFill>
                <a:latin typeface="楷体" panose="02010609060101010101" pitchFamily="49" charset="-122"/>
                <a:ea typeface="楷体" panose="02010609060101010101" pitchFamily="49" charset="-122"/>
                <a:sym typeface="+mn-ea"/>
              </a:rPr>
              <a:t>时聚时散</a:t>
            </a:r>
            <a:endParaRPr lang="zh-CN" altLang="en-US" sz="2000" b="1" dirty="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0" grpId="0" animBg="1"/>
      <p:bldP spid="11" grpId="0" animBg="1"/>
      <p:bldP spid="12" grpId="0" animBg="1"/>
      <p:bldP spid="13" grpId="0" animBg="1"/>
      <p:bldP spid="16" grpId="0" animBg="1"/>
      <p:bldP spid="17"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059181" y="1162474"/>
          <a:ext cx="5262245" cy="12420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1345934" y="1537610"/>
            <a:ext cx="4515980" cy="461665"/>
          </a:xfrm>
          <a:prstGeom prst="rect">
            <a:avLst/>
          </a:prstGeom>
        </p:spPr>
        <p:txBody>
          <a:bodyPr wrap="none">
            <a:spAutoFit/>
          </a:bodyPr>
          <a:lstStyle/>
          <a:p>
            <a:r>
              <a:rPr lang="zh-CN" altLang="en-US" sz="2400" b="1" dirty="0">
                <a:solidFill>
                  <a:prstClr val="black"/>
                </a:solidFill>
                <a:latin typeface="黑体" panose="02010609060101010101" charset="-122"/>
                <a:ea typeface="黑体" panose="02010609060101010101" charset="-122"/>
              </a:rPr>
              <a:t>凡是我所经过的河，都是如此。</a:t>
            </a:r>
            <a:endParaRPr lang="zh-CN" altLang="en-US" sz="2400" b="1" dirty="0">
              <a:solidFill>
                <a:prstClr val="black"/>
              </a:solidFill>
              <a:latin typeface="黑体" panose="02010609060101010101" charset="-122"/>
              <a:ea typeface="黑体" panose="02010609060101010101" charset="-122"/>
            </a:endParaRPr>
          </a:p>
        </p:txBody>
      </p:sp>
      <p:sp>
        <p:nvSpPr>
          <p:cNvPr id="7" name="椭圆 6"/>
          <p:cNvSpPr/>
          <p:nvPr/>
        </p:nvSpPr>
        <p:spPr>
          <a:xfrm>
            <a:off x="1351049" y="1432540"/>
            <a:ext cx="782491" cy="8518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solidFill>
                <a:srgbClr val="FF0000"/>
              </a:solidFill>
            </a:endParaRPr>
          </a:p>
        </p:txBody>
      </p:sp>
      <p:sp>
        <p:nvSpPr>
          <p:cNvPr id="3" name="椭圆 2"/>
          <p:cNvSpPr/>
          <p:nvPr/>
        </p:nvSpPr>
        <p:spPr>
          <a:xfrm>
            <a:off x="4149494" y="1432540"/>
            <a:ext cx="782491" cy="8518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solidFill>
                <a:srgbClr val="FF0000"/>
              </a:solidFill>
            </a:endParaRPr>
          </a:p>
        </p:txBody>
      </p:sp>
      <p:sp>
        <p:nvSpPr>
          <p:cNvPr id="5" name="下箭头 4"/>
          <p:cNvSpPr/>
          <p:nvPr/>
        </p:nvSpPr>
        <p:spPr>
          <a:xfrm>
            <a:off x="1562736" y="2284307"/>
            <a:ext cx="360045" cy="1151467"/>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下箭头 5"/>
          <p:cNvSpPr/>
          <p:nvPr/>
        </p:nvSpPr>
        <p:spPr>
          <a:xfrm>
            <a:off x="4391661" y="2284307"/>
            <a:ext cx="360045" cy="1151467"/>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波形 8"/>
          <p:cNvSpPr/>
          <p:nvPr/>
        </p:nvSpPr>
        <p:spPr>
          <a:xfrm>
            <a:off x="972821" y="3501813"/>
            <a:ext cx="5061585" cy="3020907"/>
          </a:xfrm>
          <a:prstGeom prst="wav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文本框 9"/>
          <p:cNvSpPr txBox="1"/>
          <p:nvPr/>
        </p:nvSpPr>
        <p:spPr>
          <a:xfrm>
            <a:off x="1205230" y="4213013"/>
            <a:ext cx="4945380" cy="1200329"/>
          </a:xfrm>
          <a:prstGeom prst="rect">
            <a:avLst/>
          </a:prstGeom>
          <a:noFill/>
        </p:spPr>
        <p:txBody>
          <a:bodyPr wrap="square" rtlCol="0" anchor="t">
            <a:spAutoFit/>
          </a:bodyPr>
          <a:lstStyle/>
          <a:p>
            <a:r>
              <a:rPr lang="zh-CN" altLang="en-US" sz="2400" b="1" dirty="0" smtClean="0">
                <a:solidFill>
                  <a:srgbClr val="FF0000"/>
                </a:solidFill>
                <a:latin typeface="楷体" panose="02010609060101010101" pitchFamily="49" charset="-122"/>
                <a:ea typeface="楷体" panose="02010609060101010101" pitchFamily="49" charset="-122"/>
                <a:sym typeface="+mn-ea"/>
              </a:rPr>
              <a:t>“凡是”“都是”说明江南水乡，处处美丽如画，令人爱恋，表达出对故乡的热爱之情。</a:t>
            </a:r>
            <a:endParaRPr lang="zh-CN" altLang="en-US" sz="2400" b="1" dirty="0" smtClean="0">
              <a:solidFill>
                <a:srgbClr val="FF0000"/>
              </a:solidFill>
              <a:latin typeface="楷体" panose="02010609060101010101" pitchFamily="49" charset="-122"/>
              <a:ea typeface="楷体" panose="02010609060101010101" pitchFamily="49" charset="-122"/>
              <a:sym typeface="+mn-ea"/>
            </a:endParaRPr>
          </a:p>
        </p:txBody>
      </p:sp>
      <p:pic>
        <p:nvPicPr>
          <p:cNvPr id="11" name="图片 10" descr="11058PIC4PxKp2Sfxc7Gb_PIC2018"/>
          <p:cNvPicPr>
            <a:picLocks noChangeAspect="1"/>
          </p:cNvPicPr>
          <p:nvPr/>
        </p:nvPicPr>
        <p:blipFill>
          <a:blip r:embed="rId6" cstate="email"/>
          <a:stretch>
            <a:fillRect/>
          </a:stretch>
        </p:blipFill>
        <p:spPr>
          <a:xfrm>
            <a:off x="6243955" y="1537547"/>
            <a:ext cx="1687830" cy="225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6"/>
          <p:cNvPicPr>
            <a:picLocks noChangeAspect="1"/>
          </p:cNvPicPr>
          <p:nvPr/>
        </p:nvPicPr>
        <p:blipFill>
          <a:blip r:embed="rId1"/>
          <a:stretch>
            <a:fillRect/>
          </a:stretch>
        </p:blipFill>
        <p:spPr>
          <a:xfrm>
            <a:off x="-8890" y="-27940"/>
            <a:ext cx="9109710" cy="3591560"/>
          </a:xfrm>
          <a:prstGeom prst="rect">
            <a:avLst/>
          </a:prstGeom>
        </p:spPr>
      </p:pic>
      <p:sp>
        <p:nvSpPr>
          <p:cNvPr id="5" name="矩形 4"/>
          <p:cNvSpPr/>
          <p:nvPr/>
        </p:nvSpPr>
        <p:spPr>
          <a:xfrm>
            <a:off x="107950" y="3859107"/>
            <a:ext cx="8576310" cy="1569660"/>
          </a:xfrm>
          <a:prstGeom prst="rect">
            <a:avLst/>
          </a:prstGeom>
        </p:spPr>
        <p:txBody>
          <a:bodyPr wrap="square">
            <a:spAutoFit/>
          </a:bodyPr>
          <a:lstStyle/>
          <a:p>
            <a:r>
              <a:rPr lang="en-US" altLang="zh-CN" sz="2400" dirty="0">
                <a:solidFill>
                  <a:prstClr val="black"/>
                </a:solidFill>
                <a:latin typeface="黑体" panose="02010609060101010101" charset="-122"/>
                <a:ea typeface="黑体" panose="02010609060101010101" charset="-122"/>
              </a:rPr>
              <a:t>    </a:t>
            </a:r>
            <a:r>
              <a:rPr lang="zh-CN" altLang="en-US" sz="2400" dirty="0">
                <a:solidFill>
                  <a:prstClr val="black"/>
                </a:solidFill>
                <a:latin typeface="黑体" panose="02010609060101010101" charset="-122"/>
                <a:ea typeface="黑体" panose="02010609060101010101" charset="-122"/>
              </a:rPr>
              <a:t>山阴道，两岸边的乌桕，新禾，野花，鸡，狗，丛树和枯树，茅屋，塔，伽蓝，农夫和村妇，村女，晒着的衣裳，和尚，蓑笠，天，云，竹，</a:t>
            </a:r>
            <a:r>
              <a:rPr lang="en-US" altLang="zh-CN" sz="2400" dirty="0">
                <a:solidFill>
                  <a:prstClr val="black"/>
                </a:solidFill>
                <a:latin typeface="黑体" panose="02010609060101010101" charset="-122"/>
                <a:ea typeface="黑体" panose="02010609060101010101" charset="-122"/>
              </a:rPr>
              <a:t>……</a:t>
            </a:r>
            <a:r>
              <a:rPr lang="zh-CN" altLang="en-US" sz="2400" dirty="0">
                <a:solidFill>
                  <a:prstClr val="black"/>
                </a:solidFill>
                <a:latin typeface="黑体" panose="02010609060101010101" charset="-122"/>
                <a:ea typeface="黑体" panose="02010609060101010101" charset="-122"/>
              </a:rPr>
              <a:t>都倒影在澄碧的小河中，随着每一打桨，各各夹带了闪烁的日光，并水里的萍藻游鱼，一同荡漾。</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7"/>
          <p:cNvPicPr>
            <a:picLocks noChangeAspect="1"/>
          </p:cNvPicPr>
          <p:nvPr/>
        </p:nvPicPr>
        <p:blipFill>
          <a:blip r:embed="rId1" cstate="email"/>
          <a:stretch>
            <a:fillRect/>
          </a:stretch>
        </p:blipFill>
        <p:spPr>
          <a:xfrm>
            <a:off x="259080" y="364067"/>
            <a:ext cx="3976370" cy="2988733"/>
          </a:xfrm>
          <a:prstGeom prst="rect">
            <a:avLst/>
          </a:prstGeom>
        </p:spPr>
      </p:pic>
      <p:sp>
        <p:nvSpPr>
          <p:cNvPr id="3" name="文本框 2"/>
          <p:cNvSpPr txBox="1"/>
          <p:nvPr/>
        </p:nvSpPr>
        <p:spPr>
          <a:xfrm>
            <a:off x="4235451" y="1091354"/>
            <a:ext cx="4835525" cy="1015663"/>
          </a:xfrm>
          <a:prstGeom prst="rect">
            <a:avLst/>
          </a:prstGeom>
          <a:noFill/>
        </p:spPr>
        <p:txBody>
          <a:bodyPr wrap="square" rtlCol="0" anchor="t">
            <a:spAutoFit/>
          </a:bodyPr>
          <a:lstStyle/>
          <a:p>
            <a:pPr>
              <a:lnSpc>
                <a:spcPct val="150000"/>
              </a:lnSpc>
            </a:pPr>
            <a:r>
              <a:rPr lang="en-US" altLang="zh-CN" sz="2000" dirty="0">
                <a:solidFill>
                  <a:prstClr val="black"/>
                </a:solidFill>
                <a:latin typeface="黑体" panose="02010609060101010101" charset="-122"/>
                <a:ea typeface="黑体" panose="02010609060101010101" charset="-122"/>
                <a:sym typeface="+mn-ea"/>
              </a:rPr>
              <a:t>    </a:t>
            </a:r>
            <a:r>
              <a:rPr lang="zh-CN" altLang="en-US" sz="2000" dirty="0">
                <a:solidFill>
                  <a:prstClr val="black"/>
                </a:solidFill>
                <a:latin typeface="黑体" panose="02010609060101010101" charset="-122"/>
                <a:ea typeface="黑体" panose="02010609060101010101" charset="-122"/>
                <a:sym typeface="+mn-ea"/>
              </a:rPr>
              <a:t>诸影诸物，无不解散，而且摇动，扩大，互相融和；</a:t>
            </a:r>
            <a:endParaRPr lang="zh-CN" altLang="en-US" sz="2000"/>
          </a:p>
        </p:txBody>
      </p:sp>
      <p:pic>
        <p:nvPicPr>
          <p:cNvPr id="4" name="Picture 2"/>
          <p:cNvPicPr>
            <a:picLocks noChangeAspect="1" noChangeArrowheads="1"/>
          </p:cNvPicPr>
          <p:nvPr/>
        </p:nvPicPr>
        <p:blipFill rotWithShape="1">
          <a:blip r:embed="rId2" cstate="email"/>
          <a:srcRect t="15883"/>
          <a:stretch>
            <a:fillRect/>
          </a:stretch>
        </p:blipFill>
        <p:spPr bwMode="auto">
          <a:xfrm>
            <a:off x="4751071" y="3352801"/>
            <a:ext cx="4076065" cy="303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47626" y="4100407"/>
            <a:ext cx="4741545" cy="1477328"/>
          </a:xfrm>
          <a:prstGeom prst="rect">
            <a:avLst/>
          </a:prstGeom>
          <a:noFill/>
        </p:spPr>
        <p:txBody>
          <a:bodyPr wrap="square" rtlCol="0" anchor="t">
            <a:spAutoFit/>
          </a:bodyPr>
          <a:lstStyle/>
          <a:p>
            <a:pPr>
              <a:lnSpc>
                <a:spcPct val="150000"/>
              </a:lnSpc>
            </a:pPr>
            <a:r>
              <a:rPr lang="en-US" altLang="zh-CN" sz="2000" b="1" dirty="0" smtClean="0">
                <a:solidFill>
                  <a:schemeClr val="tx1"/>
                </a:solidFill>
                <a:latin typeface="黑体" panose="02010609060101010101" charset="-122"/>
                <a:ea typeface="黑体" panose="02010609060101010101" charset="-122"/>
                <a:sym typeface="+mn-ea"/>
              </a:rPr>
              <a:t>    </a:t>
            </a:r>
            <a:r>
              <a:rPr lang="zh-CN" altLang="en-US" sz="2000" dirty="0" smtClean="0">
                <a:solidFill>
                  <a:schemeClr val="tx1"/>
                </a:solidFill>
                <a:latin typeface="黑体" panose="02010609060101010101" charset="-122"/>
                <a:ea typeface="黑体" panose="02010609060101010101" charset="-122"/>
                <a:sym typeface="+mn-ea"/>
              </a:rPr>
              <a:t>刚</a:t>
            </a:r>
            <a:r>
              <a:rPr lang="zh-CN" altLang="en-US" sz="2000" dirty="0">
                <a:solidFill>
                  <a:schemeClr val="tx1"/>
                </a:solidFill>
                <a:latin typeface="黑体" panose="02010609060101010101" charset="-122"/>
                <a:ea typeface="黑体" panose="02010609060101010101" charset="-122"/>
                <a:sym typeface="+mn-ea"/>
              </a:rPr>
              <a:t>一融和，却又退缩，复近于原形。边缘都参差如夏云头，镶着日光，发出水银色焰。</a:t>
            </a:r>
            <a:endParaRPr lang="zh-CN" altLang="en-US" sz="2000" dirty="0">
              <a:solidFill>
                <a:schemeClr val="tx1"/>
              </a:solidFill>
              <a:latin typeface="黑体" panose="02010609060101010101" charset="-122"/>
              <a:ea typeface="黑体"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07160" y="972820"/>
            <a:ext cx="6329680" cy="523220"/>
          </a:xfrm>
          <a:prstGeom prst="rect">
            <a:avLst/>
          </a:prstGeom>
        </p:spPr>
        <p:txBody>
          <a:bodyPr wrap="square">
            <a:spAutoFit/>
          </a:bodyPr>
          <a:lstStyle/>
          <a:p>
            <a:r>
              <a:rPr lang="zh-CN" altLang="en-US" sz="2800" b="1" dirty="0">
                <a:solidFill>
                  <a:prstClr val="black"/>
                </a:solidFill>
                <a:latin typeface="+mn-ea"/>
              </a:rPr>
              <a:t>凡是我所经过的河，都是如此。</a:t>
            </a:r>
            <a:endParaRPr lang="zh-CN" altLang="en-US" sz="2800" b="1" dirty="0">
              <a:solidFill>
                <a:prstClr val="black"/>
              </a:solidFill>
              <a:latin typeface="+mn-ea"/>
            </a:endParaRPr>
          </a:p>
        </p:txBody>
      </p:sp>
      <p:sp>
        <p:nvSpPr>
          <p:cNvPr id="2" name="下箭头 1"/>
          <p:cNvSpPr/>
          <p:nvPr/>
        </p:nvSpPr>
        <p:spPr>
          <a:xfrm>
            <a:off x="1619885" y="1893147"/>
            <a:ext cx="504190" cy="960120"/>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下箭头 2"/>
          <p:cNvSpPr/>
          <p:nvPr/>
        </p:nvSpPr>
        <p:spPr>
          <a:xfrm>
            <a:off x="5705475" y="1893147"/>
            <a:ext cx="504190" cy="960120"/>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6" name="Picture 2" descr="https://wkretype.bdimg.com/retype/zoom/d703ea67011ca300a6c39044?pn=11&amp;o=jpg_6&amp;md5sum=00dfe8228a7d758ab211fc658c4a2cc6&amp;sign=0f9b840233&amp;png=1857372-2141260&amp;jpg=2046066-2276211"/>
          <p:cNvPicPr>
            <a:picLocks noChangeAspect="1" noChangeArrowheads="1"/>
          </p:cNvPicPr>
          <p:nvPr/>
        </p:nvPicPr>
        <p:blipFill rotWithShape="1">
          <a:blip r:embed="rId1" cstate="email"/>
          <a:srcRect/>
          <a:stretch>
            <a:fillRect/>
          </a:stretch>
        </p:blipFill>
        <p:spPr bwMode="auto">
          <a:xfrm>
            <a:off x="836931" y="3044614"/>
            <a:ext cx="2701925" cy="30911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hk.best-wallpaper.net/wallpaper/1280x800/1712/Mountains-green-lake-water-reflection-clouds-Wales_1280x800.jpg"/>
          <p:cNvPicPr>
            <a:picLocks noChangeAspect="1" noChangeArrowheads="1"/>
          </p:cNvPicPr>
          <p:nvPr/>
        </p:nvPicPr>
        <p:blipFill>
          <a:blip r:embed="rId2" cstate="email"/>
          <a:srcRect/>
          <a:stretch>
            <a:fillRect/>
          </a:stretch>
        </p:blipFill>
        <p:spPr bwMode="auto">
          <a:xfrm>
            <a:off x="4796791" y="3044614"/>
            <a:ext cx="2512695" cy="284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321311" y="642620"/>
            <a:ext cx="7618095" cy="5408507"/>
          </a:xfrm>
          <a:prstGeom prst="flowChartPunchedTape">
            <a:avLst/>
          </a:prstGeom>
          <a:noFill/>
          <a:ln w="28575" cmpd="sng">
            <a:solidFill>
              <a:schemeClr val="tx1"/>
            </a:solidFill>
            <a:prstDash val="solid"/>
          </a:ln>
          <a:extLst>
            <a:ext uri="{909E8E84-426E-40DD-AFC4-6F175D3DCCD1}">
              <a14:hiddenFill xmlns:a14="http://schemas.microsoft.com/office/drawing/2010/main">
                <a:solidFill>
                  <a:schemeClr val="accent1"/>
                </a:solidFill>
              </a14:hiddenFill>
            </a:ext>
          </a:extLst>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threePt" dir="t"/>
            </a:scene3d>
          </a:bodyPr>
          <a:lstStyle/>
          <a:p>
            <a:pPr algn="ctr"/>
            <a:endParaRPr lang="zh-CN" altLang="en-US">
              <a:ln w="22225">
                <a:solidFill>
                  <a:sysClr val="windowText" lastClr="000000"/>
                </a:solidFill>
                <a:prstDash val="solid"/>
              </a:ln>
              <a:solidFill>
                <a:schemeClr val="bg1">
                  <a:lumMod val="95000"/>
                </a:schemeClr>
              </a:solidFill>
              <a:effectLst/>
            </a:endParaRPr>
          </a:p>
        </p:txBody>
      </p:sp>
      <p:sp>
        <p:nvSpPr>
          <p:cNvPr id="3" name="文本框 2"/>
          <p:cNvSpPr txBox="1"/>
          <p:nvPr/>
        </p:nvSpPr>
        <p:spPr>
          <a:xfrm>
            <a:off x="715645" y="1662854"/>
            <a:ext cx="1316990" cy="584775"/>
          </a:xfrm>
          <a:prstGeom prst="rect">
            <a:avLst/>
          </a:prstGeom>
          <a:noFill/>
        </p:spPr>
        <p:txBody>
          <a:bodyPr wrap="square" rtlCol="0" anchor="t">
            <a:spAutoFit/>
          </a:bodyPr>
          <a:lstStyle/>
          <a:p>
            <a:r>
              <a:rPr kumimoji="1" lang="zh-CN" altLang="en-US" sz="3200" b="1" dirty="0" smtClean="0">
                <a:solidFill>
                  <a:prstClr val="black"/>
                </a:solidFill>
                <a:latin typeface="黑体" panose="02010609060101010101" charset="-122"/>
                <a:ea typeface="黑体" panose="02010609060101010101" charset="-122"/>
                <a:sym typeface="+mn-ea"/>
              </a:rPr>
              <a:t>小结</a:t>
            </a:r>
            <a:r>
              <a:rPr kumimoji="1" lang="en-US" altLang="zh-CN" sz="3200" b="1" dirty="0" smtClean="0">
                <a:solidFill>
                  <a:prstClr val="black"/>
                </a:solidFill>
                <a:latin typeface="黑体" panose="02010609060101010101" charset="-122"/>
                <a:ea typeface="黑体" panose="02010609060101010101" charset="-122"/>
                <a:sym typeface="+mn-ea"/>
              </a:rPr>
              <a:t>:</a:t>
            </a:r>
            <a:endParaRPr kumimoji="1" lang="en-US" altLang="zh-CN" sz="3200" b="1" dirty="0" smtClean="0">
              <a:solidFill>
                <a:prstClr val="black"/>
              </a:solidFill>
              <a:latin typeface="黑体" panose="02010609060101010101" charset="-122"/>
              <a:ea typeface="黑体" panose="02010609060101010101" charset="-122"/>
              <a:sym typeface="+mn-ea"/>
            </a:endParaRPr>
          </a:p>
        </p:txBody>
      </p:sp>
      <p:sp>
        <p:nvSpPr>
          <p:cNvPr id="5" name="文本框 4"/>
          <p:cNvSpPr txBox="1"/>
          <p:nvPr/>
        </p:nvSpPr>
        <p:spPr>
          <a:xfrm>
            <a:off x="1772286" y="1809327"/>
            <a:ext cx="6029325" cy="2308324"/>
          </a:xfrm>
          <a:prstGeom prst="rect">
            <a:avLst/>
          </a:prstGeom>
          <a:noFill/>
        </p:spPr>
        <p:txBody>
          <a:bodyPr wrap="square" rtlCol="0" anchor="t">
            <a:spAutoFit/>
          </a:bodyPr>
          <a:lstStyle/>
          <a:p>
            <a:r>
              <a:rPr lang="en-US" altLang="zh-CN" sz="2400" dirty="0" smtClean="0">
                <a:solidFill>
                  <a:schemeClr val="tx1"/>
                </a:solidFill>
                <a:latin typeface="黑体" panose="02010609060101010101" charset="-122"/>
                <a:ea typeface="黑体" panose="02010609060101010101" charset="-122"/>
                <a:sym typeface="+mn-ea"/>
              </a:rPr>
              <a:t>    </a:t>
            </a:r>
            <a:r>
              <a:rPr lang="zh-CN" altLang="en-US" sz="2400" dirty="0" smtClean="0">
                <a:solidFill>
                  <a:schemeClr val="tx1"/>
                </a:solidFill>
                <a:latin typeface="黑体" panose="02010609060101010101" charset="-122"/>
                <a:ea typeface="黑体" panose="02010609060101010101" charset="-122"/>
                <a:sym typeface="+mn-ea"/>
              </a:rPr>
              <a:t>这</a:t>
            </a:r>
            <a:r>
              <a:rPr lang="zh-CN" altLang="en-US" sz="2400" dirty="0">
                <a:solidFill>
                  <a:schemeClr val="tx1"/>
                </a:solidFill>
                <a:latin typeface="黑体" panose="02010609060101010101" charset="-122"/>
                <a:ea typeface="黑体" panose="02010609060101010101" charset="-122"/>
                <a:sym typeface="+mn-ea"/>
              </a:rPr>
              <a:t>是对故乡绮丽风光的真实描写</a:t>
            </a:r>
            <a:r>
              <a:rPr lang="en-US" altLang="zh-CN" sz="2400" dirty="0">
                <a:solidFill>
                  <a:schemeClr val="tx1"/>
                </a:solidFill>
                <a:latin typeface="黑体" panose="02010609060101010101" charset="-122"/>
                <a:ea typeface="黑体" panose="02010609060101010101" charset="-122"/>
                <a:sym typeface="+mn-ea"/>
              </a:rPr>
              <a:t>,</a:t>
            </a:r>
            <a:r>
              <a:rPr lang="zh-CN" altLang="en-US" sz="2400" dirty="0">
                <a:solidFill>
                  <a:schemeClr val="tx1"/>
                </a:solidFill>
                <a:latin typeface="黑体" panose="02010609060101010101" charset="-122"/>
                <a:ea typeface="黑体" panose="02010609060101010101" charset="-122"/>
                <a:sym typeface="+mn-ea"/>
              </a:rPr>
              <a:t>非梦中的奇想虚化</a:t>
            </a:r>
            <a:r>
              <a:rPr lang="zh-CN" altLang="en-US" sz="2400" dirty="0" smtClean="0">
                <a:solidFill>
                  <a:schemeClr val="tx1"/>
                </a:solidFill>
                <a:latin typeface="黑体" panose="02010609060101010101" charset="-122"/>
                <a:ea typeface="黑体" panose="02010609060101010101" charset="-122"/>
                <a:sym typeface="+mn-ea"/>
              </a:rPr>
              <a:t>。</a:t>
            </a:r>
            <a:r>
              <a:rPr lang="zh-CN" altLang="en-US" sz="2400" dirty="0">
                <a:solidFill>
                  <a:schemeClr val="tx1"/>
                </a:solidFill>
                <a:latin typeface="黑体" panose="02010609060101010101" charset="-122"/>
                <a:ea typeface="黑体" panose="02010609060101010101" charset="-122"/>
                <a:sym typeface="+mn-ea"/>
              </a:rPr>
              <a:t>这</a:t>
            </a:r>
            <a:r>
              <a:rPr lang="zh-CN" altLang="en-US" sz="2400" dirty="0" smtClean="0">
                <a:solidFill>
                  <a:schemeClr val="tx1"/>
                </a:solidFill>
                <a:latin typeface="黑体" panose="02010609060101010101" charset="-122"/>
                <a:ea typeface="黑体" panose="02010609060101010101" charset="-122"/>
                <a:sym typeface="+mn-ea"/>
              </a:rPr>
              <a:t>段文字主要描写</a:t>
            </a:r>
            <a:r>
              <a:rPr lang="zh-CN" altLang="en-US" sz="2400" dirty="0">
                <a:solidFill>
                  <a:schemeClr val="tx1"/>
                </a:solidFill>
                <a:latin typeface="黑体" panose="02010609060101010101" charset="-122"/>
                <a:ea typeface="黑体" panose="02010609060101010101" charset="-122"/>
                <a:sym typeface="+mn-ea"/>
              </a:rPr>
              <a:t>的</a:t>
            </a:r>
            <a:r>
              <a:rPr lang="zh-CN" altLang="en-US" sz="2400" dirty="0" smtClean="0">
                <a:solidFill>
                  <a:schemeClr val="tx1"/>
                </a:solidFill>
                <a:latin typeface="黑体" panose="02010609060101010101" charset="-122"/>
                <a:ea typeface="黑体" panose="02010609060101010101" charset="-122"/>
                <a:sym typeface="+mn-ea"/>
              </a:rPr>
              <a:t>是两岸</a:t>
            </a:r>
            <a:r>
              <a:rPr lang="zh-CN" altLang="en-US" sz="2400" dirty="0">
                <a:solidFill>
                  <a:schemeClr val="tx1"/>
                </a:solidFill>
                <a:latin typeface="黑体" panose="02010609060101010101" charset="-122"/>
                <a:ea typeface="黑体" panose="02010609060101010101" charset="-122"/>
                <a:sym typeface="+mn-ea"/>
              </a:rPr>
              <a:t>映在水中的</a:t>
            </a:r>
            <a:r>
              <a:rPr lang="zh-CN" altLang="en-US" sz="2400" dirty="0" smtClean="0">
                <a:solidFill>
                  <a:schemeClr val="tx1"/>
                </a:solidFill>
                <a:latin typeface="黑体" panose="02010609060101010101" charset="-122"/>
                <a:ea typeface="黑体" panose="02010609060101010101" charset="-122"/>
                <a:sym typeface="+mn-ea"/>
              </a:rPr>
              <a:t>景物，随着</a:t>
            </a:r>
            <a:r>
              <a:rPr lang="zh-CN" altLang="en-US" sz="2400" dirty="0">
                <a:solidFill>
                  <a:schemeClr val="tx1"/>
                </a:solidFill>
                <a:latin typeface="黑体" panose="02010609060101010101" charset="-122"/>
                <a:ea typeface="黑体" panose="02010609060101010101" charset="-122"/>
                <a:sym typeface="+mn-ea"/>
              </a:rPr>
              <a:t>水波的荡漾而摇晃的神奇</a:t>
            </a:r>
            <a:r>
              <a:rPr lang="zh-CN" altLang="en-US" sz="2400" dirty="0" smtClean="0">
                <a:solidFill>
                  <a:schemeClr val="tx1"/>
                </a:solidFill>
                <a:latin typeface="黑体" panose="02010609060101010101" charset="-122"/>
                <a:ea typeface="黑体" panose="02010609060101010101" charset="-122"/>
                <a:sym typeface="+mn-ea"/>
              </a:rPr>
              <a:t>画面；水</a:t>
            </a:r>
            <a:r>
              <a:rPr lang="zh-CN" altLang="en-US" sz="2400" dirty="0">
                <a:solidFill>
                  <a:schemeClr val="tx1"/>
                </a:solidFill>
                <a:latin typeface="黑体" panose="02010609060101010101" charset="-122"/>
                <a:ea typeface="黑体" panose="02010609060101010101" charset="-122"/>
                <a:sym typeface="+mn-ea"/>
              </a:rPr>
              <a:t>中流动着倒影，伴随着桨声的起落，融合、还原的神奇有趣的</a:t>
            </a:r>
            <a:r>
              <a:rPr lang="zh-CN" altLang="en-US" sz="2400" dirty="0" smtClean="0">
                <a:solidFill>
                  <a:schemeClr val="tx1"/>
                </a:solidFill>
                <a:latin typeface="黑体" panose="02010609060101010101" charset="-122"/>
                <a:ea typeface="黑体" panose="02010609060101010101" charset="-122"/>
                <a:sym typeface="+mn-ea"/>
              </a:rPr>
              <a:t>景象</a:t>
            </a:r>
            <a:r>
              <a:rPr lang="zh-CN" altLang="en-US" sz="2400" dirty="0">
                <a:solidFill>
                  <a:schemeClr val="tx1"/>
                </a:solidFill>
                <a:latin typeface="黑体" panose="02010609060101010101" charset="-122"/>
                <a:ea typeface="黑体" panose="02010609060101010101" charset="-122"/>
                <a:sym typeface="+mn-ea"/>
              </a:rPr>
              <a:t>，</a:t>
            </a:r>
            <a:r>
              <a:rPr lang="zh-CN" altLang="en-US" sz="2400" dirty="0" smtClean="0">
                <a:solidFill>
                  <a:schemeClr val="tx1"/>
                </a:solidFill>
                <a:latin typeface="黑体" panose="02010609060101010101" charset="-122"/>
                <a:ea typeface="黑体" panose="02010609060101010101" charset="-122"/>
                <a:sym typeface="+mn-ea"/>
              </a:rPr>
              <a:t>表达</a:t>
            </a:r>
            <a:r>
              <a:rPr lang="zh-CN" altLang="en-US" sz="2400" dirty="0">
                <a:solidFill>
                  <a:schemeClr val="tx1"/>
                </a:solidFill>
                <a:latin typeface="黑体" panose="02010609060101010101" charset="-122"/>
                <a:ea typeface="黑体" panose="02010609060101010101" charset="-122"/>
                <a:sym typeface="+mn-ea"/>
              </a:rPr>
              <a:t>了作者对水乡浓浓的、沉醉的爱。 </a:t>
            </a:r>
            <a:endParaRPr lang="zh-CN" altLang="en-US" sz="2400" dirty="0">
              <a:solidFill>
                <a:schemeClr val="tx1"/>
              </a:solidFill>
              <a:latin typeface="黑体" panose="02010609060101010101" charset="-122"/>
              <a:ea typeface="黑体" panose="02010609060101010101"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6882" y="1718749"/>
            <a:ext cx="7208291" cy="1977464"/>
          </a:xfrm>
          <a:prstGeom prst="rect">
            <a:avLst/>
          </a:prstGeom>
        </p:spPr>
        <p:txBody>
          <a:bodyPr wrap="square">
            <a:spAutoFit/>
          </a:bodyPr>
          <a:lstStyle/>
          <a:p>
            <a:pPr>
              <a:lnSpc>
                <a:spcPts val="4900"/>
              </a:lnSpc>
            </a:pPr>
            <a:r>
              <a:rPr lang="zh-CN" altLang="en-US" sz="2800" b="1" dirty="0">
                <a:solidFill>
                  <a:prstClr val="black"/>
                </a:solidFill>
                <a:latin typeface="黑体" panose="02010609060101010101" charset="-122"/>
                <a:ea typeface="黑体" panose="02010609060101010101" charset="-122"/>
              </a:rPr>
              <a:t> </a:t>
            </a:r>
            <a:r>
              <a:rPr lang="zh-CN" altLang="en-US" sz="2800" b="1" dirty="0" smtClean="0">
                <a:solidFill>
                  <a:prstClr val="black"/>
                </a:solidFill>
                <a:latin typeface="黑体" panose="02010609060101010101" charset="-122"/>
                <a:ea typeface="黑体" panose="02010609060101010101" charset="-122"/>
              </a:rPr>
              <a:t>  </a:t>
            </a:r>
            <a:r>
              <a:rPr lang="zh-CN" altLang="en-US" sz="2400" dirty="0" smtClean="0">
                <a:solidFill>
                  <a:prstClr val="black"/>
                </a:solidFill>
                <a:latin typeface="黑体" panose="02010609060101010101" charset="-122"/>
                <a:ea typeface="黑体" panose="02010609060101010101" charset="-122"/>
              </a:rPr>
              <a:t>我</a:t>
            </a:r>
            <a:r>
              <a:rPr lang="zh-CN" altLang="en-US" sz="2400" dirty="0">
                <a:solidFill>
                  <a:prstClr val="black"/>
                </a:solidFill>
                <a:latin typeface="黑体" panose="02010609060101010101" charset="-122"/>
                <a:ea typeface="黑体" panose="02010609060101010101" charset="-122"/>
              </a:rPr>
              <a:t>所见的故事也如此。水中的青天的底子，一切事物统在上面交错，织成一篇，永是生动，永是展开，我看不见这一篇的结束</a:t>
            </a:r>
            <a:r>
              <a:rPr lang="zh-CN" altLang="en-US" sz="2400" dirty="0" smtClean="0">
                <a:solidFill>
                  <a:prstClr val="black"/>
                </a:solidFill>
                <a:latin typeface="黑体" panose="02010609060101010101" charset="-122"/>
                <a:ea typeface="黑体" panose="02010609060101010101" charset="-122"/>
              </a:rPr>
              <a:t>。</a:t>
            </a:r>
            <a:endParaRPr lang="zh-CN" altLang="en-US" sz="2400" dirty="0">
              <a:solidFill>
                <a:prstClr val="black"/>
              </a:solidFill>
              <a:latin typeface="黑体" panose="02010609060101010101" charset="-122"/>
              <a:ea typeface="黑体" panose="02010609060101010101" charset="-122"/>
            </a:endParaRPr>
          </a:p>
        </p:txBody>
      </p:sp>
      <p:cxnSp>
        <p:nvCxnSpPr>
          <p:cNvPr id="2" name="直接连接符 1"/>
          <p:cNvCxnSpPr/>
          <p:nvPr/>
        </p:nvCxnSpPr>
        <p:spPr>
          <a:xfrm>
            <a:off x="1322705" y="2710180"/>
            <a:ext cx="2879090" cy="0"/>
          </a:xfrm>
          <a:prstGeom prst="line">
            <a:avLst/>
          </a:prstGeom>
        </p:spPr>
        <p:style>
          <a:lnRef idx="2">
            <a:schemeClr val="dk1"/>
          </a:lnRef>
          <a:fillRef idx="0">
            <a:schemeClr val="dk1"/>
          </a:fillRef>
          <a:effectRef idx="1">
            <a:schemeClr val="dk1"/>
          </a:effectRef>
          <a:fontRef idx="minor">
            <a:schemeClr val="tx1"/>
          </a:fontRef>
        </p:style>
      </p:cxnSp>
      <p:sp>
        <p:nvSpPr>
          <p:cNvPr id="3" name="线形标注 2 2"/>
          <p:cNvSpPr/>
          <p:nvPr/>
        </p:nvSpPr>
        <p:spPr>
          <a:xfrm>
            <a:off x="3070861" y="522394"/>
            <a:ext cx="2813685" cy="1196340"/>
          </a:xfrm>
          <a:prstGeom prst="borderCallout2">
            <a:avLst>
              <a:gd name="adj1" fmla="val 57530"/>
              <a:gd name="adj2" fmla="val -212"/>
              <a:gd name="adj3" fmla="val 63025"/>
              <a:gd name="adj4" fmla="val -11158"/>
              <a:gd name="adj5" fmla="val 127747"/>
              <a:gd name="adj6" fmla="val -3303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文本框 3"/>
          <p:cNvSpPr txBox="1"/>
          <p:nvPr/>
        </p:nvSpPr>
        <p:spPr>
          <a:xfrm>
            <a:off x="3070860" y="426720"/>
            <a:ext cx="3241040" cy="1015663"/>
          </a:xfrm>
          <a:prstGeom prst="rect">
            <a:avLst/>
          </a:prstGeom>
          <a:noFill/>
        </p:spPr>
        <p:txBody>
          <a:bodyPr wrap="square" rtlCol="0" anchor="t">
            <a:spAutoFit/>
          </a:bodyPr>
          <a:lstStyle/>
          <a:p>
            <a:pPr>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说明“现在”</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的所见与“回忆”内容</a:t>
            </a: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相似</a:t>
            </a:r>
            <a:endPar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cxnSp>
        <p:nvCxnSpPr>
          <p:cNvPr id="6" name="直接连接符 5"/>
          <p:cNvCxnSpPr/>
          <p:nvPr/>
        </p:nvCxnSpPr>
        <p:spPr>
          <a:xfrm>
            <a:off x="4458336" y="2710180"/>
            <a:ext cx="3427095" cy="0"/>
          </a:xfrm>
          <a:prstGeom prst="line">
            <a:avLst/>
          </a:prstGeom>
          <a:ln>
            <a:solidFill>
              <a:srgbClr val="FF0000"/>
            </a:solidFill>
          </a:ln>
          <a:effectLst/>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865505" y="3574627"/>
            <a:ext cx="7098030" cy="0"/>
          </a:xfrm>
          <a:prstGeom prst="line">
            <a:avLst/>
          </a:prstGeom>
          <a:ln>
            <a:solidFill>
              <a:srgbClr val="FF0000"/>
            </a:solidFill>
          </a:ln>
          <a:effectLst/>
        </p:spPr>
        <p:style>
          <a:lnRef idx="2">
            <a:schemeClr val="dk1"/>
          </a:lnRef>
          <a:fillRef idx="0">
            <a:schemeClr val="dk1"/>
          </a:fillRef>
          <a:effectRef idx="1">
            <a:schemeClr val="dk1"/>
          </a:effectRef>
          <a:fontRef idx="minor">
            <a:schemeClr val="tx1"/>
          </a:fontRef>
        </p:style>
      </p:cxnSp>
      <p:sp>
        <p:nvSpPr>
          <p:cNvPr id="8" name="圆角矩形标注 7"/>
          <p:cNvSpPr/>
          <p:nvPr/>
        </p:nvSpPr>
        <p:spPr>
          <a:xfrm rot="10800000">
            <a:off x="5579745" y="4005581"/>
            <a:ext cx="3023870" cy="1343660"/>
          </a:xfrm>
          <a:prstGeom prst="wedgeRoundRectCallout">
            <a:avLst>
              <a:gd name="adj1" fmla="val 45212"/>
              <a:gd name="adj2" fmla="val 7665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文本框 8"/>
          <p:cNvSpPr txBox="1"/>
          <p:nvPr/>
        </p:nvSpPr>
        <p:spPr>
          <a:xfrm>
            <a:off x="5585460" y="3977640"/>
            <a:ext cx="3025187" cy="1015663"/>
          </a:xfrm>
          <a:prstGeom prst="rect">
            <a:avLst/>
          </a:prstGeom>
          <a:noFill/>
        </p:spPr>
        <p:txBody>
          <a:bodyPr wrap="none" rtlCol="0" anchor="t">
            <a:spAutoFit/>
          </a:bodyPr>
          <a:lstStyle/>
          <a:p>
            <a:pPr>
              <a:lnSpc>
                <a:spcPct val="150000"/>
              </a:lnSpc>
            </a:pP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动静结合,交相辉映,构成</a:t>
            </a:r>
            <a:endPar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a:p>
            <a:pPr>
              <a:lnSpc>
                <a:spcPct val="150000"/>
              </a:lnSpc>
            </a:pP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一篇“好的故事”。</a:t>
            </a:r>
            <a:endParaRPr lang="zh-CN" altLang="en-US"/>
          </a:p>
        </p:txBody>
      </p:sp>
      <p:sp>
        <p:nvSpPr>
          <p:cNvPr id="10" name="矩形 9"/>
          <p:cNvSpPr/>
          <p:nvPr/>
        </p:nvSpPr>
        <p:spPr>
          <a:xfrm>
            <a:off x="683895" y="3716867"/>
            <a:ext cx="3528060" cy="672253"/>
          </a:xfrm>
          <a:prstGeom prst="rect">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下箭头 10"/>
          <p:cNvSpPr/>
          <p:nvPr/>
        </p:nvSpPr>
        <p:spPr>
          <a:xfrm>
            <a:off x="2124076" y="4389967"/>
            <a:ext cx="287655" cy="671407"/>
          </a:xfrm>
          <a:prstGeom prst="down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29540" y="4965701"/>
            <a:ext cx="5605780" cy="1477328"/>
          </a:xfrm>
          <a:prstGeom prst="rect">
            <a:avLst/>
          </a:prstGeom>
          <a:noFill/>
        </p:spPr>
        <p:txBody>
          <a:bodyPr wrap="square" rtlCol="0" anchor="t">
            <a:spAutoFit/>
          </a:bodyPr>
          <a:lstStyle/>
          <a:p>
            <a:pPr algn="l">
              <a:lnSpc>
                <a:spcPct val="150000"/>
              </a:lnSpc>
              <a:buClrTx/>
              <a:buSzTx/>
              <a:buNone/>
            </a:pP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“我”的感情在美好的遐想中逐渐升华和清晰。说明美好的事物终将代替丑恶的现实,光明一定驱散黑暗。</a:t>
            </a:r>
            <a:endPar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13" name="图片 12" descr="05658PIC5GB154id4K458PICe_PIC2018"/>
          <p:cNvPicPr>
            <a:picLocks noChangeAspect="1"/>
          </p:cNvPicPr>
          <p:nvPr/>
        </p:nvPicPr>
        <p:blipFill>
          <a:blip r:embed="rId1" cstate="email"/>
          <a:stretch>
            <a:fillRect/>
          </a:stretch>
        </p:blipFill>
        <p:spPr>
          <a:xfrm>
            <a:off x="7885430" y="5349240"/>
            <a:ext cx="1205230" cy="1606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p:bldP spid="10" grpId="0" animBg="1"/>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941705" y="2398607"/>
            <a:ext cx="6041390" cy="3046988"/>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sym typeface="+mn-ea"/>
              </a:rPr>
              <a:t>（</a:t>
            </a:r>
            <a:r>
              <a:rPr lang="en-US" altLang="zh-CN" sz="2400" b="1" dirty="0">
                <a:latin typeface="楷体" panose="02010609060101010101" pitchFamily="49" charset="-122"/>
                <a:ea typeface="楷体" panose="02010609060101010101" pitchFamily="49" charset="-122"/>
                <a:sym typeface="+mn-ea"/>
              </a:rPr>
              <a:t>1881</a:t>
            </a:r>
            <a:r>
              <a:rPr lang="zh-CN" altLang="en-US" sz="2400" b="1" dirty="0">
                <a:latin typeface="楷体" panose="02010609060101010101" pitchFamily="49" charset="-122"/>
                <a:ea typeface="楷体" panose="02010609060101010101" pitchFamily="49" charset="-122"/>
                <a:sym typeface="+mn-ea"/>
              </a:rPr>
              <a:t>年－</a:t>
            </a:r>
            <a:r>
              <a:rPr lang="en-US" altLang="zh-CN" sz="2400" b="1" dirty="0">
                <a:latin typeface="楷体" panose="02010609060101010101" pitchFamily="49" charset="-122"/>
                <a:ea typeface="楷体" panose="02010609060101010101" pitchFamily="49" charset="-122"/>
                <a:sym typeface="+mn-ea"/>
              </a:rPr>
              <a:t>1936</a:t>
            </a:r>
            <a:r>
              <a:rPr lang="zh-CN" altLang="en-US" sz="2400" b="1" dirty="0">
                <a:latin typeface="楷体" panose="02010609060101010101" pitchFamily="49" charset="-122"/>
                <a:ea typeface="楷体" panose="02010609060101010101" pitchFamily="49" charset="-122"/>
                <a:sym typeface="+mn-ea"/>
              </a:rPr>
              <a:t>年），原名周樟寿，字豫才，后改名周树人，“鲁迅”是他</a:t>
            </a:r>
            <a:r>
              <a:rPr lang="en-US" altLang="zh-CN" sz="2400" b="1" dirty="0">
                <a:latin typeface="楷体" panose="02010609060101010101" pitchFamily="49" charset="-122"/>
                <a:ea typeface="楷体" panose="02010609060101010101" pitchFamily="49" charset="-122"/>
                <a:sym typeface="+mn-ea"/>
              </a:rPr>
              <a:t>1918</a:t>
            </a:r>
            <a:r>
              <a:rPr lang="zh-CN" altLang="en-US" sz="2400" b="1" dirty="0">
                <a:latin typeface="楷体" panose="02010609060101010101" pitchFamily="49" charset="-122"/>
                <a:ea typeface="楷体" panose="02010609060101010101" pitchFamily="49" charset="-122"/>
                <a:sym typeface="+mn-ea"/>
              </a:rPr>
              <a:t>年发表</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狂人日记</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时所用的笔名。浙江绍兴人。中国现代文学的奠基人，中国翻译文学的开拓者。毛泽东曾评价他：“鲁迅是中国文化革命的主将，他不但是伟大的文学家，而且是伟大的思想家和伟大的革命家。</a:t>
            </a:r>
            <a:r>
              <a:rPr lang="zh-CN" altLang="en-US" sz="2400" b="1" dirty="0" smtClean="0">
                <a:latin typeface="楷体" panose="02010609060101010101" pitchFamily="49" charset="-122"/>
                <a:ea typeface="楷体" panose="02010609060101010101" pitchFamily="49" charset="-122"/>
                <a:sym typeface="+mn-ea"/>
              </a:rPr>
              <a:t>”</a:t>
            </a:r>
            <a:endParaRPr lang="zh-CN" altLang="en-US" sz="2400" b="1" dirty="0">
              <a:latin typeface="楷体" panose="02010609060101010101" pitchFamily="49" charset="-122"/>
              <a:ea typeface="楷体" panose="02010609060101010101" pitchFamily="49" charset="-122"/>
            </a:endParaRPr>
          </a:p>
          <a:p>
            <a:endParaRPr lang="zh-CN" altLang="en-US" sz="2400" b="1" dirty="0">
              <a:latin typeface="楷体" panose="02010609060101010101" pitchFamily="49" charset="-122"/>
              <a:ea typeface="楷体" panose="02010609060101010101" pitchFamily="49" charset="-122"/>
            </a:endParaRPr>
          </a:p>
        </p:txBody>
      </p:sp>
      <p:sp>
        <p:nvSpPr>
          <p:cNvPr id="15" name="矩形 14"/>
          <p:cNvSpPr/>
          <p:nvPr/>
        </p:nvSpPr>
        <p:spPr>
          <a:xfrm>
            <a:off x="1061720" y="1882988"/>
            <a:ext cx="1437640" cy="461665"/>
          </a:xfrm>
          <a:prstGeom prst="rect">
            <a:avLst/>
          </a:prstGeom>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rPr>
              <a:t>鲁迅</a:t>
            </a:r>
            <a:r>
              <a:rPr lang="zh-CN" altLang="en-US" sz="2400" b="1" dirty="0" smtClean="0">
                <a:solidFill>
                  <a:srgbClr val="FF0000"/>
                </a:solidFill>
                <a:latin typeface="楷体" panose="02010609060101010101" pitchFamily="49" charset="-122"/>
                <a:ea typeface="楷体" panose="02010609060101010101" pitchFamily="49" charset="-122"/>
              </a:rPr>
              <a:t>：</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pic>
        <p:nvPicPr>
          <p:cNvPr id="13" name="Picture 2" descr="https://p1.ssl.qhmsg.com/t01f9aea19be61d7e6a.jpg"/>
          <p:cNvPicPr>
            <a:picLocks noChangeAspect="1" noChangeArrowheads="1"/>
          </p:cNvPicPr>
          <p:nvPr/>
        </p:nvPicPr>
        <p:blipFill>
          <a:blip r:embed="rId1" cstate="email"/>
          <a:srcRect/>
          <a:stretch>
            <a:fillRect/>
          </a:stretch>
        </p:blipFill>
        <p:spPr bwMode="auto">
          <a:xfrm>
            <a:off x="6711315" y="2015067"/>
            <a:ext cx="2096770" cy="3725333"/>
          </a:xfrm>
          <a:prstGeom prst="ellipse">
            <a:avLst/>
          </a:prstGeom>
          <a:noFill/>
          <a:ln>
            <a:noFill/>
          </a:ln>
          <a:effectLst>
            <a:softEdge rad="112500"/>
          </a:effectLst>
          <a:scene3d>
            <a:camera prst="orthographicFront">
              <a:rot lat="0" lon="2400000" rev="0"/>
            </a:camera>
            <a:lightRig rig="threePt" dir="t"/>
          </a:scene3d>
          <a:extLst>
            <a:ext uri="{909E8E84-426E-40DD-AFC4-6F175D3DCCD1}">
              <a14:hiddenFill xmlns:a14="http://schemas.microsoft.com/office/drawing/2010/main">
                <a:solidFill>
                  <a:srgbClr val="FFFFFF"/>
                </a:solidFill>
              </a14:hiddenFill>
            </a:ext>
          </a:extLst>
        </p:spPr>
      </p:pic>
      <p:sp>
        <p:nvSpPr>
          <p:cNvPr id="2" name="五边形 1"/>
          <p:cNvSpPr/>
          <p:nvPr/>
        </p:nvSpPr>
        <p:spPr>
          <a:xfrm>
            <a:off x="828041" y="933027"/>
            <a:ext cx="1223645" cy="480060"/>
          </a:xfrm>
          <a:prstGeom prst="homePlate">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 name="矩形 2"/>
          <p:cNvSpPr/>
          <p:nvPr/>
        </p:nvSpPr>
        <p:spPr>
          <a:xfrm>
            <a:off x="828040" y="933028"/>
            <a:ext cx="1437640" cy="369332"/>
          </a:xfrm>
          <a:prstGeom prst="rect">
            <a:avLst/>
          </a:prstGeom>
        </p:spPr>
        <p:txBody>
          <a:bodyPr wrap="square">
            <a:spAutoFit/>
          </a:bodyPr>
          <a:lstStyle/>
          <a:p>
            <a:r>
              <a:rPr lang="zh-CN" altLang="zh-CN" sz="1800" b="1" dirty="0" smtClean="0">
                <a:ln>
                  <a:solidFill>
                    <a:schemeClr val="tx1">
                      <a:lumMod val="65000"/>
                      <a:lumOff val="35000"/>
                    </a:schemeClr>
                  </a:solidFill>
                </a:ln>
                <a:solidFill>
                  <a:srgbClr val="0000FF"/>
                </a:solidFill>
                <a:latin typeface="黑体" panose="02010609060101010101" charset="-122"/>
                <a:ea typeface="黑体" panose="02010609060101010101" charset="-122"/>
              </a:rPr>
              <a:t>作者简介</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tretch>
            <a:fillRect/>
          </a:stretch>
        </p:blipFill>
        <p:spPr>
          <a:xfrm>
            <a:off x="379096" y="3574627"/>
            <a:ext cx="701675" cy="990600"/>
          </a:xfrm>
          <a:prstGeom prst="rect">
            <a:avLst/>
          </a:prstGeom>
        </p:spPr>
      </p:pic>
      <p:sp>
        <p:nvSpPr>
          <p:cNvPr id="2" name="文本框 1"/>
          <p:cNvSpPr txBox="1"/>
          <p:nvPr/>
        </p:nvSpPr>
        <p:spPr>
          <a:xfrm>
            <a:off x="450850" y="708660"/>
            <a:ext cx="7843520" cy="1977464"/>
          </a:xfrm>
          <a:prstGeom prst="rect">
            <a:avLst/>
          </a:prstGeom>
          <a:noFill/>
        </p:spPr>
        <p:txBody>
          <a:bodyPr wrap="square" rtlCol="0" anchor="t">
            <a:spAutoFit/>
          </a:bodyPr>
          <a:lstStyle/>
          <a:p>
            <a:pPr>
              <a:lnSpc>
                <a:spcPts val="4900"/>
              </a:lnSpc>
            </a:pPr>
            <a:r>
              <a:rPr lang="en-US" altLang="zh-CN" sz="2400" b="1" dirty="0" smtClean="0">
                <a:solidFill>
                  <a:schemeClr val="tx1"/>
                </a:solidFill>
                <a:uFillTx/>
                <a:latin typeface="楷体" panose="02010609060101010101" pitchFamily="49" charset="-122"/>
                <a:ea typeface="楷体" panose="02010609060101010101" pitchFamily="49" charset="-122"/>
                <a:sym typeface="+mn-ea"/>
              </a:rPr>
              <a:t>   </a:t>
            </a:r>
            <a:r>
              <a:rPr lang="zh-CN" altLang="en-US" sz="2400" dirty="0" smtClean="0">
                <a:solidFill>
                  <a:schemeClr val="tx1"/>
                </a:solidFill>
                <a:latin typeface="黑体" panose="02010609060101010101" charset="-122"/>
                <a:ea typeface="黑体" panose="02010609060101010101" charset="-122"/>
                <a:cs typeface="Times New Roman" panose="02020603050405020304" pitchFamily="18" charset="0"/>
                <a:sym typeface="+mn-ea"/>
              </a:rPr>
              <a:t>河边</a:t>
            </a:r>
            <a:r>
              <a:rPr lang="zh-CN" altLang="en-US" sz="2400" dirty="0">
                <a:solidFill>
                  <a:schemeClr val="tx1"/>
                </a:solidFill>
                <a:latin typeface="黑体" panose="02010609060101010101" charset="-122"/>
                <a:ea typeface="黑体" panose="02010609060101010101" charset="-122"/>
                <a:cs typeface="Times New Roman" panose="02020603050405020304" pitchFamily="18" charset="0"/>
                <a:sym typeface="+mn-ea"/>
              </a:rPr>
              <a:t>枯柳树下的几株瘦削的一丈红，该是村女种的罢。大红花和斑红花，都在水里面浮动，忽而碎散，拉长了，如缕缕的胭脂水，然而没有晕。</a:t>
            </a:r>
            <a:endParaRPr lang="zh-CN" altLang="en-US" sz="2400" dirty="0" smtClean="0">
              <a:solidFill>
                <a:schemeClr val="tx1"/>
              </a:solidFill>
              <a:uFillTx/>
              <a:latin typeface="黑体" panose="02010609060101010101" charset="-122"/>
              <a:ea typeface="黑体" panose="02010609060101010101" charset="-122"/>
              <a:cs typeface="Times New Roman" panose="02020603050405020304" pitchFamily="18" charset="0"/>
              <a:sym typeface="+mn-ea"/>
            </a:endParaRPr>
          </a:p>
        </p:txBody>
      </p:sp>
      <p:sp>
        <p:nvSpPr>
          <p:cNvPr id="3" name="文本框 2"/>
          <p:cNvSpPr txBox="1"/>
          <p:nvPr/>
        </p:nvSpPr>
        <p:spPr>
          <a:xfrm>
            <a:off x="581661" y="3498427"/>
            <a:ext cx="8132445" cy="1220847"/>
          </a:xfrm>
          <a:prstGeom prst="rect">
            <a:avLst/>
          </a:prstGeom>
          <a:noFill/>
        </p:spPr>
        <p:txBody>
          <a:bodyPr wrap="square" rtlCol="0" anchor="t">
            <a:spAutoFit/>
          </a:bodyPr>
          <a:lstStyle/>
          <a:p>
            <a:pPr lvl="0">
              <a:lnSpc>
                <a:spcPts val="4400"/>
              </a:lnSpc>
            </a:pPr>
            <a:r>
              <a:rPr lang="zh-CN" altLang="en-US" sz="2400" b="1" dirty="0" smtClean="0">
                <a:solidFill>
                  <a:srgbClr val="FF00FF"/>
                </a:solidFill>
                <a:effectLst>
                  <a:glow rad="63500">
                    <a:schemeClr val="accent2">
                      <a:satMod val="175000"/>
                      <a:alpha val="40000"/>
                    </a:schemeClr>
                  </a:glow>
                </a:effectLst>
                <a:latin typeface="楷体" panose="02010609060101010101" pitchFamily="49" charset="-122"/>
                <a:ea typeface="楷体" panose="02010609060101010101" pitchFamily="49" charset="-122"/>
                <a:sym typeface="+mn-ea"/>
              </a:rPr>
              <a:t>   </a:t>
            </a: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大</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红花和斑红花在水中浮动，倒影忽散、拉长，清澈碧绿的河水成了缕缕的胭脂水，斑斓</a:t>
            </a: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美丽。</a:t>
            </a:r>
            <a:endParaRPr lang="zh-CN" altLang="en-US" sz="2400" b="1" dirty="0" smtClean="0">
              <a:solidFill>
                <a:srgbClr val="FF0000"/>
              </a:solidFill>
              <a:effectLst>
                <a:glow rad="63500">
                  <a:schemeClr val="accent2">
                    <a:satMod val="175000"/>
                    <a:alpha val="40000"/>
                  </a:schemeClr>
                </a:glow>
              </a:effectLst>
              <a:uFillTx/>
              <a:latin typeface="楷体" panose="02010609060101010101" pitchFamily="49" charset="-122"/>
              <a:ea typeface="楷体" panose="02010609060101010101" pitchFamily="49" charset="-122"/>
              <a:cs typeface="Times New Roman" panose="02020603050405020304" pitchFamily="18" charset="0"/>
              <a:sym typeface="+mn-ea"/>
            </a:endParaRPr>
          </a:p>
        </p:txBody>
      </p:sp>
      <p:pic>
        <p:nvPicPr>
          <p:cNvPr id="4" name="图片 3"/>
          <p:cNvPicPr>
            <a:picLocks noChangeAspect="1"/>
          </p:cNvPicPr>
          <p:nvPr/>
        </p:nvPicPr>
        <p:blipFill>
          <a:blip r:embed="rId2" cstate="email"/>
          <a:stretch>
            <a:fillRect/>
          </a:stretch>
        </p:blipFill>
        <p:spPr>
          <a:xfrm>
            <a:off x="6572251" y="4694767"/>
            <a:ext cx="2141855" cy="1613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67966" y="1135380"/>
            <a:ext cx="6162675" cy="3508653"/>
          </a:xfrm>
          <a:prstGeom prst="rect">
            <a:avLst/>
          </a:prstGeom>
        </p:spPr>
        <p:txBody>
          <a:bodyPr wrap="square">
            <a:spAutoFit/>
          </a:bodyPr>
          <a:lstStyle/>
          <a:p>
            <a:pPr lvl="0">
              <a:lnSpc>
                <a:spcPct val="150000"/>
              </a:lnSpc>
            </a:pPr>
            <a:r>
              <a:rPr lang="zh-CN" altLang="en-US" sz="2800" b="1" dirty="0" smtClean="0">
                <a:solidFill>
                  <a:schemeClr val="tx1"/>
                </a:solidFill>
                <a:latin typeface="黑体" panose="02010609060101010101" charset="-122"/>
                <a:ea typeface="黑体" panose="02010609060101010101" charset="-122"/>
                <a:cs typeface="Times New Roman" panose="02020603050405020304" pitchFamily="18" charset="0"/>
              </a:rPr>
              <a:t>   </a:t>
            </a:r>
            <a:r>
              <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茅屋</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，狗，塔，村女，云，</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也都浮动着。大红花一朵朵全被拉长了，这时是泼刺奔迸的红锦带。带织入狗中，狗织入白云中，白云织入村女中</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。在一瞬间，他们又将退缩了。但斑红花影也已碎散，伸长，就要织进塔，村女，狗，茅屋，云里去。</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pic>
        <p:nvPicPr>
          <p:cNvPr id="2" name="Picture 2"/>
          <p:cNvPicPr>
            <a:picLocks noChangeAspect="1" noChangeArrowheads="1"/>
          </p:cNvPicPr>
          <p:nvPr/>
        </p:nvPicPr>
        <p:blipFill rotWithShape="1">
          <a:blip r:embed="rId1" cstate="email"/>
          <a:srcRect/>
          <a:stretch>
            <a:fillRect/>
          </a:stretch>
        </p:blipFill>
        <p:spPr bwMode="auto">
          <a:xfrm>
            <a:off x="490221" y="1135380"/>
            <a:ext cx="1976755" cy="167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20758PICAdUv16K9ydchkMaRk"/>
          <p:cNvPicPr>
            <a:picLocks noChangeAspect="1"/>
          </p:cNvPicPr>
          <p:nvPr/>
        </p:nvPicPr>
        <p:blipFill>
          <a:blip r:embed="rId2" cstate="email"/>
          <a:stretch>
            <a:fillRect/>
          </a:stretch>
        </p:blipFill>
        <p:spPr>
          <a:xfrm>
            <a:off x="490221" y="3219027"/>
            <a:ext cx="2277745" cy="32816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0510" y="1569720"/>
            <a:ext cx="8041640" cy="2954655"/>
          </a:xfrm>
          <a:prstGeom prst="rect">
            <a:avLst/>
          </a:prstGeom>
        </p:spPr>
        <p:txBody>
          <a:bodyPr wrap="square">
            <a:spAutoFit/>
          </a:bodyPr>
          <a:lstStyle/>
          <a:p>
            <a:pPr>
              <a:lnSpc>
                <a:spcPct val="150000"/>
              </a:lnSpc>
            </a:pPr>
            <a:r>
              <a:rPr lang="zh-CN" altLang="en-US" sz="2800" b="1" dirty="0" smtClean="0">
                <a:solidFill>
                  <a:prstClr val="black"/>
                </a:solidFill>
                <a:latin typeface="黑体" panose="02010609060101010101" charset="-122"/>
                <a:ea typeface="黑体" panose="02010609060101010101" charset="-122"/>
                <a:cs typeface="Times New Roman" panose="02020603050405020304" pitchFamily="18" charset="0"/>
              </a:rPr>
              <a:t>   </a:t>
            </a:r>
            <a:r>
              <a:rPr lang="zh-CN" altLang="en-US" sz="24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茅屋</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，狗，塔，村女，云，</a:t>
            </a:r>
            <a:r>
              <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也都浮动着。大红花一朵朵全被拉长了，这时是泼刺奔迸的红锦带。带织入狗中，狗织入白云中，白云织入村女中</a:t>
            </a:r>
            <a:r>
              <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。在一瞬间，他们又将退缩了。但斑红花影也已碎散，伸长，就要织进塔，村女，狗，茅屋，云里去。</a:t>
            </a:r>
            <a:endPar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矩形 3"/>
          <p:cNvSpPr/>
          <p:nvPr/>
        </p:nvSpPr>
        <p:spPr>
          <a:xfrm>
            <a:off x="4052570" y="2660227"/>
            <a:ext cx="1151890" cy="57658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文本框 4"/>
          <p:cNvSpPr txBox="1"/>
          <p:nvPr/>
        </p:nvSpPr>
        <p:spPr>
          <a:xfrm>
            <a:off x="363855" y="267547"/>
            <a:ext cx="8248650" cy="1015663"/>
          </a:xfrm>
          <a:prstGeom prst="rect">
            <a:avLst/>
          </a:prstGeom>
          <a:noFill/>
        </p:spPr>
        <p:txBody>
          <a:bodyPr wrap="square" rtlCol="0" anchor="t">
            <a:spAutoFit/>
          </a:bodyPr>
          <a:lstStyle/>
          <a:p>
            <a:pPr lvl="0">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泼刺奔</a:t>
            </a: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迸”描写</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大红花映在水中，被水的荡漾拉长了，在水里形成了一条红色的锦绣带子，随着水的奔迸波动发出泼刺声音的动态美。</a:t>
            </a:r>
            <a:endPar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cxnSp>
        <p:nvCxnSpPr>
          <p:cNvPr id="6" name="直接箭头连接符 5"/>
          <p:cNvCxnSpPr/>
          <p:nvPr/>
        </p:nvCxnSpPr>
        <p:spPr>
          <a:xfrm flipV="1">
            <a:off x="4488180" y="1524847"/>
            <a:ext cx="0" cy="10659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052311" y="2660227"/>
            <a:ext cx="432435" cy="5765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40156" y="3329941"/>
            <a:ext cx="432435" cy="5765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679826" y="3329941"/>
            <a:ext cx="432435" cy="5765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052311" y="4095327"/>
            <a:ext cx="432435" cy="5765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云形标注 10"/>
          <p:cNvSpPr/>
          <p:nvPr/>
        </p:nvSpPr>
        <p:spPr>
          <a:xfrm rot="10800000">
            <a:off x="518795" y="5313681"/>
            <a:ext cx="8219440" cy="1499447"/>
          </a:xfrm>
          <a:prstGeom prst="cloudCallout">
            <a:avLst>
              <a:gd name="adj1" fmla="val -28755"/>
              <a:gd name="adj2" fmla="val 82241"/>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68831" y="5364480"/>
            <a:ext cx="6165215" cy="1015663"/>
          </a:xfrm>
          <a:prstGeom prst="rect">
            <a:avLst/>
          </a:prstGeom>
          <a:noFill/>
        </p:spPr>
        <p:txBody>
          <a:bodyPr wrap="square" rtlCol="0" anchor="t">
            <a:spAutoFit/>
          </a:bodyPr>
          <a:lstStyle/>
          <a:p>
            <a:pPr>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“织”在这里指“融合”。作者运用拟人手法，将天上人间，</a:t>
            </a:r>
            <a:r>
              <a:rPr lang="en-US" altLang="zh-CN"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美的人美的事”</a:t>
            </a: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融为一体，变化莫测。</a:t>
            </a:r>
            <a:endPar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pic>
        <p:nvPicPr>
          <p:cNvPr id="18" name="图片 17" descr="20758PICAdUv16K9ydchkMaRk"/>
          <p:cNvPicPr>
            <a:picLocks noChangeAspect="1"/>
          </p:cNvPicPr>
          <p:nvPr/>
        </p:nvPicPr>
        <p:blipFill>
          <a:blip r:embed="rId1" cstate="email"/>
          <a:stretch>
            <a:fillRect/>
          </a:stretch>
        </p:blipFill>
        <p:spPr>
          <a:xfrm>
            <a:off x="31116" y="1346200"/>
            <a:ext cx="987425" cy="142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580390" y="798407"/>
            <a:ext cx="7176770" cy="4008120"/>
          </a:xfrm>
          <a:prstGeom prst="flowChartPunchedTape">
            <a:avLst/>
          </a:prstGeom>
          <a:solidFill>
            <a:schemeClr val="bg1"/>
          </a:solidFill>
          <a:ln w="28575" cmpd="sng">
            <a:solidFill>
              <a:schemeClr val="accent1">
                <a:shade val="50000"/>
              </a:schemeClr>
            </a:solidFill>
            <a:prstDash val="solid"/>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threePt" dir="t"/>
            </a:scene3d>
          </a:bodyPr>
          <a:lstStyle/>
          <a:p>
            <a:pPr algn="ctr"/>
            <a:endParaRPr lang="zh-CN" altLang="en-US">
              <a:ln w="22225">
                <a:solidFill>
                  <a:sysClr val="windowText" lastClr="000000"/>
                </a:solidFill>
                <a:prstDash val="solid"/>
              </a:ln>
              <a:solidFill>
                <a:schemeClr val="bg1">
                  <a:lumMod val="95000"/>
                </a:schemeClr>
              </a:solidFill>
              <a:effectLst/>
            </a:endParaRPr>
          </a:p>
        </p:txBody>
      </p:sp>
      <p:sp>
        <p:nvSpPr>
          <p:cNvPr id="3" name="文本框 2"/>
          <p:cNvSpPr txBox="1"/>
          <p:nvPr/>
        </p:nvSpPr>
        <p:spPr>
          <a:xfrm>
            <a:off x="741680" y="659554"/>
            <a:ext cx="1316990" cy="584775"/>
          </a:xfrm>
          <a:prstGeom prst="rect">
            <a:avLst/>
          </a:prstGeom>
          <a:noFill/>
        </p:spPr>
        <p:txBody>
          <a:bodyPr wrap="square" rtlCol="0" anchor="t">
            <a:spAutoFit/>
          </a:bodyPr>
          <a:lstStyle/>
          <a:p>
            <a:r>
              <a:rPr kumimoji="1" lang="zh-CN" altLang="en-US" sz="3200" b="1" dirty="0" smtClean="0">
                <a:solidFill>
                  <a:prstClr val="black"/>
                </a:solidFill>
                <a:latin typeface="黑体" panose="02010609060101010101" charset="-122"/>
                <a:ea typeface="黑体" panose="02010609060101010101" charset="-122"/>
                <a:sym typeface="+mn-ea"/>
              </a:rPr>
              <a:t>小结</a:t>
            </a:r>
            <a:r>
              <a:rPr kumimoji="1" lang="en-US" altLang="zh-CN" sz="3200" b="1" dirty="0" smtClean="0">
                <a:solidFill>
                  <a:prstClr val="black"/>
                </a:solidFill>
                <a:latin typeface="黑体" panose="02010609060101010101" charset="-122"/>
                <a:ea typeface="黑体" panose="02010609060101010101" charset="-122"/>
                <a:sym typeface="+mn-ea"/>
              </a:rPr>
              <a:t>:</a:t>
            </a:r>
            <a:endParaRPr kumimoji="1" lang="en-US" altLang="zh-CN" sz="3200" b="1" dirty="0" smtClean="0">
              <a:solidFill>
                <a:prstClr val="black"/>
              </a:solidFill>
              <a:latin typeface="黑体" panose="02010609060101010101" charset="-122"/>
              <a:ea typeface="黑体" panose="02010609060101010101" charset="-122"/>
              <a:sym typeface="+mn-ea"/>
            </a:endParaRPr>
          </a:p>
        </p:txBody>
      </p:sp>
      <p:sp>
        <p:nvSpPr>
          <p:cNvPr id="4" name="文本框 3"/>
          <p:cNvSpPr txBox="1"/>
          <p:nvPr/>
        </p:nvSpPr>
        <p:spPr>
          <a:xfrm>
            <a:off x="734696" y="1729741"/>
            <a:ext cx="7022465" cy="2031325"/>
          </a:xfrm>
          <a:prstGeom prst="rect">
            <a:avLst/>
          </a:prstGeom>
          <a:noFill/>
        </p:spPr>
        <p:txBody>
          <a:bodyPr wrap="square" rtlCol="0" anchor="t">
            <a:spAutoFit/>
          </a:bodyPr>
          <a:lstStyle/>
          <a:p>
            <a:pPr algn="l">
              <a:lnSpc>
                <a:spcPct val="150000"/>
              </a:lnSpc>
            </a:pPr>
            <a:r>
              <a:rPr lang="zh-CN" altLang="en-US" sz="2800" b="1" dirty="0" smtClean="0">
                <a:solidFill>
                  <a:srgbClr val="FF0000"/>
                </a:solidFill>
                <a:latin typeface="楷体" panose="02010609060101010101" pitchFamily="49" charset="-122"/>
                <a:ea typeface="楷体" panose="02010609060101010101" pitchFamily="49" charset="-122"/>
                <a:sym typeface="+mn-ea"/>
              </a:rPr>
              <a:t>作者</a:t>
            </a:r>
            <a:r>
              <a:rPr lang="zh-CN" altLang="en-US" sz="2800" b="1" dirty="0">
                <a:solidFill>
                  <a:srgbClr val="FF0000"/>
                </a:solidFill>
                <a:latin typeface="楷体" panose="02010609060101010101" pitchFamily="49" charset="-122"/>
                <a:ea typeface="楷体" panose="02010609060101010101" pitchFamily="49" charset="-122"/>
                <a:sym typeface="+mn-ea"/>
              </a:rPr>
              <a:t>梦中的江南水乡美得像一幅生气勃勃，妙趣横生的画，表现了作者鲁迅对美的理想的强烈追求</a:t>
            </a:r>
            <a:r>
              <a:rPr lang="zh-CN" altLang="en-US" sz="2800" b="1" dirty="0" smtClean="0">
                <a:solidFill>
                  <a:srgbClr val="FF0000"/>
                </a:solidFill>
                <a:latin typeface="楷体" panose="02010609060101010101" pitchFamily="49" charset="-122"/>
                <a:ea typeface="楷体" panose="02010609060101010101" pitchFamily="49" charset="-122"/>
                <a:sym typeface="+mn-ea"/>
              </a:rPr>
              <a:t>。</a:t>
            </a:r>
            <a:endParaRPr lang="zh-CN" altLang="en-US" sz="2800" b="1" dirty="0" smtClean="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8"/>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6804026" y="3943773"/>
            <a:ext cx="1087755" cy="2331720"/>
          </a:xfrm>
          <a:prstGeom prst="rect">
            <a:avLst/>
          </a:prstGeom>
          <a:noFill/>
          <a:ln w="9525">
            <a:noFill/>
            <a:miter lim="800000"/>
            <a:headEnd/>
            <a:tailEnd/>
          </a:ln>
        </p:spPr>
      </p:pic>
      <p:sp>
        <p:nvSpPr>
          <p:cNvPr id="4" name="矩形 3"/>
          <p:cNvSpPr/>
          <p:nvPr/>
        </p:nvSpPr>
        <p:spPr>
          <a:xfrm>
            <a:off x="291725" y="954657"/>
            <a:ext cx="8326011" cy="1977464"/>
          </a:xfrm>
          <a:prstGeom prst="rect">
            <a:avLst/>
          </a:prstGeom>
        </p:spPr>
        <p:txBody>
          <a:bodyPr wrap="square">
            <a:spAutoFit/>
          </a:bodyPr>
          <a:lstStyle/>
          <a:p>
            <a:pPr>
              <a:lnSpc>
                <a:spcPts val="4900"/>
              </a:lnSpc>
            </a:pPr>
            <a:r>
              <a:rPr lang="zh-CN" altLang="en-US" sz="3200" b="1" dirty="0" smtClean="0">
                <a:solidFill>
                  <a:prstClr val="black"/>
                </a:solidFill>
                <a:latin typeface="黑体" panose="02010609060101010101" charset="-122"/>
                <a:ea typeface="黑体" panose="02010609060101010101" charset="-122"/>
                <a:cs typeface="Times New Roman" panose="02020603050405020304" pitchFamily="18" charset="0"/>
              </a:rPr>
              <a:t>   </a:t>
            </a:r>
            <a:r>
              <a:rPr lang="zh-CN" altLang="en-US" sz="2400" b="1"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现在</a:t>
            </a:r>
            <a:r>
              <a:rPr lang="zh-CN" altLang="en-US" sz="2400" b="1" dirty="0">
                <a:solidFill>
                  <a:prstClr val="black"/>
                </a:solidFill>
                <a:latin typeface="楷体" panose="02010609060101010101" pitchFamily="49" charset="-122"/>
                <a:ea typeface="楷体" panose="02010609060101010101" pitchFamily="49" charset="-122"/>
                <a:cs typeface="Times New Roman" panose="02020603050405020304" pitchFamily="18" charset="0"/>
              </a:rPr>
              <a:t>我所见的故事清楚起来了，美丽，幽雅，有趣，而且分明。青天上面，有无数美的人和美的事，我一一看见，一一知道。</a:t>
            </a:r>
            <a:endParaRPr lang="zh-CN" altLang="en-US" sz="2400" b="1"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p:txBody>
      </p:sp>
      <p:cxnSp>
        <p:nvCxnSpPr>
          <p:cNvPr id="3" name="直接连接符 2"/>
          <p:cNvCxnSpPr/>
          <p:nvPr/>
        </p:nvCxnSpPr>
        <p:spPr>
          <a:xfrm>
            <a:off x="1698625" y="2710180"/>
            <a:ext cx="664083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99086" y="3589867"/>
            <a:ext cx="153352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横卷形 5"/>
          <p:cNvSpPr/>
          <p:nvPr/>
        </p:nvSpPr>
        <p:spPr>
          <a:xfrm>
            <a:off x="612141" y="4101254"/>
            <a:ext cx="6191885" cy="2015913"/>
          </a:xfrm>
          <a:prstGeom prst="horizontalScrol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下箭头 8"/>
          <p:cNvSpPr/>
          <p:nvPr/>
        </p:nvSpPr>
        <p:spPr>
          <a:xfrm>
            <a:off x="3642996" y="2917614"/>
            <a:ext cx="374015" cy="1184487"/>
          </a:xfrm>
          <a:prstGeom prst="downArrow">
            <a:avLst/>
          </a:prstGeom>
          <a:noFill/>
          <a:ln>
            <a:solidFill>
              <a:schemeClr val="tx1"/>
            </a:solidFill>
          </a:ln>
          <a:extLst>
            <a:ext uri="{909E8E84-426E-40DD-AFC4-6F175D3DCCD1}">
              <a14:hiddenFill xmlns:a14="http://schemas.microsoft.com/office/drawing/2010/main">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47421" y="4433147"/>
            <a:ext cx="5765165" cy="1015663"/>
          </a:xfrm>
          <a:prstGeom prst="rect">
            <a:avLst/>
          </a:prstGeom>
          <a:noFill/>
        </p:spPr>
        <p:txBody>
          <a:bodyPr wrap="square" rtlCol="0" anchor="t">
            <a:spAutoFit/>
          </a:bodyPr>
          <a:lstStyle/>
          <a:p>
            <a:pPr>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强调</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这种美的境界是存在的</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表现了作者鲁迅在“昏沉的夜”里对美的理想的强烈追求。</a:t>
            </a:r>
            <a:endPar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8986" y="470747"/>
            <a:ext cx="7841615" cy="3046988"/>
          </a:xfrm>
          <a:prstGeom prst="rect">
            <a:avLst/>
          </a:prstGeom>
        </p:spPr>
        <p:txBody>
          <a:bodyPr wrap="square">
            <a:spAutoFit/>
          </a:bodyPr>
          <a:lstStyle/>
          <a:p>
            <a:pPr>
              <a:lnSpc>
                <a:spcPct val="150000"/>
              </a:lnSpc>
            </a:pPr>
            <a:r>
              <a:rPr lang="zh-CN" altLang="en-US" sz="3200" b="1" dirty="0" smtClean="0">
                <a:solidFill>
                  <a:prstClr val="black"/>
                </a:solidFill>
                <a:latin typeface="黑体" panose="02010609060101010101" charset="-122"/>
                <a:ea typeface="黑体" panose="02010609060101010101" charset="-122"/>
                <a:cs typeface="Times New Roman" panose="02020603050405020304" pitchFamily="18" charset="0"/>
              </a:rPr>
              <a:t>  </a:t>
            </a:r>
            <a:r>
              <a:rPr lang="zh-CN" altLang="en-US" sz="24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我</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就要凝视他们</a:t>
            </a:r>
            <a:r>
              <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endPar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   我</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正要凝视他们时，骤然一惊，睁开眼，云锦也已皱蹙，凌乱，仿佛有谁掷一块大石下河水中，水波陡然起立，将整篇的影子撕成片片了。我无意识地赶忙捏住几乎坠地的</a:t>
            </a:r>
            <a:r>
              <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初学记</a:t>
            </a:r>
            <a:r>
              <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，眼前还剩着几点虹霓色的碎</a:t>
            </a:r>
            <a:r>
              <a:rPr lang="zh-CN" altLang="en-US" sz="24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rPr>
              <a:t>影</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rPr>
              <a:t>。</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cxnSp>
        <p:nvCxnSpPr>
          <p:cNvPr id="5" name="直接连接符 4"/>
          <p:cNvCxnSpPr/>
          <p:nvPr/>
        </p:nvCxnSpPr>
        <p:spPr>
          <a:xfrm>
            <a:off x="873125" y="3685540"/>
            <a:ext cx="334645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661411" y="4532207"/>
            <a:ext cx="348932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01370" y="5050367"/>
            <a:ext cx="3215640" cy="1015663"/>
          </a:xfrm>
          <a:prstGeom prst="rect">
            <a:avLst/>
          </a:prstGeom>
          <a:noFill/>
        </p:spPr>
        <p:txBody>
          <a:bodyPr wrap="square" rtlCol="0" anchor="t">
            <a:spAutoFit/>
          </a:bodyPr>
          <a:lstStyle/>
          <a:p>
            <a:pPr>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sym typeface="+mn-ea"/>
              </a:rPr>
              <a:t>作者梦中“好的故事”</a:t>
            </a:r>
            <a:endParaRPr lang="zh-CN" altLang="en-US" sz="2000" b="1" dirty="0" smtClean="0">
              <a:solidFill>
                <a:srgbClr val="FF0000"/>
              </a:solidFill>
              <a:latin typeface="楷体" panose="02010609060101010101" pitchFamily="49" charset="-122"/>
              <a:ea typeface="楷体" panose="02010609060101010101" pitchFamily="49" charset="-122"/>
              <a:sym typeface="+mn-ea"/>
            </a:endParaRPr>
          </a:p>
          <a:p>
            <a:pPr>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sym typeface="+mn-ea"/>
              </a:rPr>
              <a:t>的破灭。</a:t>
            </a:r>
            <a:endParaRPr lang="zh-CN" altLang="en-US" sz="2000" b="1" dirty="0" smtClean="0">
              <a:solidFill>
                <a:srgbClr val="FF0000"/>
              </a:solidFill>
              <a:latin typeface="楷体" panose="02010609060101010101" pitchFamily="49" charset="-122"/>
              <a:ea typeface="楷体" panose="02010609060101010101" pitchFamily="49" charset="-122"/>
              <a:sym typeface="+mn-ea"/>
            </a:endParaRPr>
          </a:p>
        </p:txBody>
      </p:sp>
      <p:sp>
        <p:nvSpPr>
          <p:cNvPr id="7" name="左弧形箭头 6"/>
          <p:cNvSpPr/>
          <p:nvPr/>
        </p:nvSpPr>
        <p:spPr>
          <a:xfrm>
            <a:off x="252096" y="3524674"/>
            <a:ext cx="575945" cy="2303780"/>
          </a:xfrm>
          <a:prstGeom prst="curved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3764281" y="5050367"/>
            <a:ext cx="5427345" cy="1015663"/>
          </a:xfrm>
          <a:prstGeom prst="rect">
            <a:avLst/>
          </a:prstGeom>
          <a:noFill/>
        </p:spPr>
        <p:txBody>
          <a:bodyPr wrap="square" rtlCol="0" anchor="t">
            <a:spAutoFit/>
          </a:bodyPr>
          <a:lstStyle/>
          <a:p>
            <a:pPr>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sym typeface="+mn-ea"/>
              </a:rPr>
              <a:t>作者梦中“好的故事”虽已</a:t>
            </a:r>
            <a:r>
              <a:rPr lang="zh-CN" altLang="en-US" sz="2000" b="1" dirty="0">
                <a:solidFill>
                  <a:srgbClr val="FF0000"/>
                </a:solidFill>
                <a:latin typeface="楷体" panose="02010609060101010101" pitchFamily="49" charset="-122"/>
                <a:ea typeface="楷体" panose="02010609060101010101" pitchFamily="49" charset="-122"/>
                <a:sym typeface="+mn-ea"/>
              </a:rPr>
              <a:t>破灭</a:t>
            </a:r>
            <a:r>
              <a:rPr lang="zh-CN" altLang="en-US" sz="2000" b="1" dirty="0" smtClean="0">
                <a:solidFill>
                  <a:srgbClr val="FF0000"/>
                </a:solidFill>
                <a:latin typeface="楷体" panose="02010609060101010101" pitchFamily="49" charset="-122"/>
                <a:ea typeface="楷体" panose="02010609060101010101" pitchFamily="49" charset="-122"/>
                <a:sym typeface="+mn-ea"/>
              </a:rPr>
              <a:t>，但仍有美丽的人和事的碎</a:t>
            </a:r>
            <a:r>
              <a:rPr lang="zh-CN" altLang="en-US" sz="2000" b="1" dirty="0">
                <a:solidFill>
                  <a:srgbClr val="FF0000"/>
                </a:solidFill>
                <a:latin typeface="楷体" panose="02010609060101010101" pitchFamily="49" charset="-122"/>
                <a:ea typeface="楷体" panose="02010609060101010101" pitchFamily="49" charset="-122"/>
                <a:sym typeface="+mn-ea"/>
              </a:rPr>
              <a:t>影</a:t>
            </a:r>
            <a:r>
              <a:rPr lang="zh-CN" altLang="en-US" sz="2000" b="1" dirty="0" smtClean="0">
                <a:solidFill>
                  <a:srgbClr val="FF0000"/>
                </a:solidFill>
                <a:latin typeface="楷体" panose="02010609060101010101" pitchFamily="49" charset="-122"/>
                <a:ea typeface="楷体" panose="02010609060101010101" pitchFamily="49" charset="-122"/>
                <a:sym typeface="+mn-ea"/>
              </a:rPr>
              <a:t>。</a:t>
            </a:r>
            <a:endParaRPr lang="zh-CN" altLang="en-US" sz="2000" b="1" dirty="0" smtClean="0">
              <a:solidFill>
                <a:srgbClr val="FF0000"/>
              </a:solidFill>
              <a:latin typeface="楷体" panose="02010609060101010101" pitchFamily="49" charset="-122"/>
              <a:ea typeface="楷体" panose="02010609060101010101" pitchFamily="49" charset="-122"/>
              <a:sym typeface="+mn-ea"/>
            </a:endParaRPr>
          </a:p>
        </p:txBody>
      </p:sp>
      <p:sp>
        <p:nvSpPr>
          <p:cNvPr id="9" name="右弧形箭头 8"/>
          <p:cNvSpPr/>
          <p:nvPr/>
        </p:nvSpPr>
        <p:spPr>
          <a:xfrm>
            <a:off x="7164071" y="4005581"/>
            <a:ext cx="503555" cy="1055793"/>
          </a:xfrm>
          <a:prstGeom prst="curvedLeftArrow">
            <a:avLst>
              <a:gd name="adj1" fmla="val 25000"/>
              <a:gd name="adj2" fmla="val 50000"/>
              <a:gd name="adj3" fmla="val 32660"/>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332106" y="2159000"/>
          <a:ext cx="8201025" cy="17407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2041525" y="461434"/>
            <a:ext cx="5483860" cy="1015663"/>
          </a:xfrm>
          <a:prstGeom prst="rect">
            <a:avLst/>
          </a:prstGeom>
          <a:noFill/>
        </p:spPr>
        <p:txBody>
          <a:bodyPr wrap="square" rtlCol="0" anchor="t">
            <a:spAutoFit/>
          </a:bodyPr>
          <a:lstStyle/>
          <a:p>
            <a:pPr>
              <a:lnSpc>
                <a:spcPct val="150000"/>
              </a:lnSpc>
            </a:pPr>
            <a:r>
              <a:rPr lang="en-US" altLang="zh-CN" sz="2000" b="1" dirty="0" smtClean="0">
                <a:solidFill>
                  <a:srgbClr val="FF0000"/>
                </a:solidFill>
                <a:latin typeface="楷体" panose="02010609060101010101" pitchFamily="49" charset="-122"/>
                <a:ea typeface="楷体" panose="02010609060101010101" pitchFamily="49" charset="-122"/>
                <a:sym typeface="+mn-ea"/>
              </a:rPr>
              <a:t>    </a:t>
            </a:r>
            <a:r>
              <a:rPr lang="zh-CN" altLang="en-US" sz="2000" b="1" dirty="0" smtClean="0">
                <a:solidFill>
                  <a:srgbClr val="FF0000"/>
                </a:solidFill>
                <a:latin typeface="楷体" panose="02010609060101010101" pitchFamily="49" charset="-122"/>
                <a:ea typeface="楷体" panose="02010609060101010101" pitchFamily="49" charset="-122"/>
                <a:sym typeface="+mn-ea"/>
              </a:rPr>
              <a:t>排比。极其</a:t>
            </a:r>
            <a:r>
              <a:rPr lang="zh-CN" altLang="en-US" sz="2000" b="1" dirty="0">
                <a:solidFill>
                  <a:srgbClr val="FF0000"/>
                </a:solidFill>
                <a:latin typeface="楷体" panose="02010609060101010101" pitchFamily="49" charset="-122"/>
                <a:ea typeface="楷体" panose="02010609060101010101" pitchFamily="49" charset="-122"/>
                <a:sym typeface="+mn-ea"/>
              </a:rPr>
              <a:t>生动表现了对光明灿烂的美好生活理想的</a:t>
            </a:r>
            <a:r>
              <a:rPr lang="zh-CN" altLang="en-US" sz="2000" b="1" dirty="0" smtClean="0">
                <a:solidFill>
                  <a:srgbClr val="FF0000"/>
                </a:solidFill>
                <a:latin typeface="楷体" panose="02010609060101010101" pitchFamily="49" charset="-122"/>
                <a:ea typeface="楷体" panose="02010609060101010101" pitchFamily="49" charset="-122"/>
                <a:sym typeface="+mn-ea"/>
              </a:rPr>
              <a:t>追求。</a:t>
            </a:r>
            <a:endParaRPr lang="zh-CN" altLang="en-US" sz="2000" b="1" dirty="0" smtClean="0">
              <a:solidFill>
                <a:srgbClr val="FF0000"/>
              </a:solidFill>
              <a:uFillTx/>
              <a:latin typeface="黑体" panose="02010609060101010101" charset="-122"/>
              <a:ea typeface="黑体" panose="02010609060101010101" charset="-122"/>
              <a:sym typeface="+mn-ea"/>
            </a:endParaRPr>
          </a:p>
        </p:txBody>
      </p:sp>
      <p:sp>
        <p:nvSpPr>
          <p:cNvPr id="11" name="上箭头 10"/>
          <p:cNvSpPr/>
          <p:nvPr/>
        </p:nvSpPr>
        <p:spPr>
          <a:xfrm>
            <a:off x="4056380" y="1595121"/>
            <a:ext cx="358140" cy="493607"/>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5" name="椭圆 14"/>
          <p:cNvSpPr/>
          <p:nvPr/>
        </p:nvSpPr>
        <p:spPr>
          <a:xfrm>
            <a:off x="6842125" y="2158153"/>
            <a:ext cx="1066800" cy="6451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38151" y="2672927"/>
            <a:ext cx="1038225" cy="601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663066" y="2659380"/>
            <a:ext cx="989965" cy="712893"/>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标注 6"/>
          <p:cNvSpPr/>
          <p:nvPr/>
        </p:nvSpPr>
        <p:spPr>
          <a:xfrm rot="10800000">
            <a:off x="708660" y="4140201"/>
            <a:ext cx="6960870" cy="2352887"/>
          </a:xfrm>
          <a:prstGeom prst="cloudCallou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48766" y="4448387"/>
            <a:ext cx="5365115" cy="1477328"/>
          </a:xfrm>
          <a:prstGeom prst="rect">
            <a:avLst/>
          </a:prstGeom>
          <a:noFill/>
        </p:spPr>
        <p:txBody>
          <a:bodyPr wrap="square" rtlCol="0" anchor="t">
            <a:spAutoFit/>
          </a:bodyPr>
          <a:lstStyle/>
          <a:p>
            <a:pPr algn="l">
              <a:lnSpc>
                <a:spcPct val="150000"/>
              </a:lnSpc>
            </a:pPr>
            <a:r>
              <a:rPr lang="zh-CN" altLang="en-US" sz="2000" b="1" dirty="0" smtClean="0">
                <a:solidFill>
                  <a:srgbClr val="FF0000"/>
                </a:solidFill>
                <a:latin typeface="楷体" panose="02010609060101010101" pitchFamily="49" charset="-122"/>
                <a:ea typeface="楷体" panose="02010609060101010101" pitchFamily="49" charset="-122"/>
                <a:sym typeface="+mn-ea"/>
              </a:rPr>
              <a:t>“我”从梦境又回到“昏暗的夜”一般的现实生存环境之中，表现</a:t>
            </a:r>
            <a:r>
              <a:rPr lang="zh-CN" altLang="en-US" sz="2000" b="1" dirty="0">
                <a:solidFill>
                  <a:srgbClr val="FF0000"/>
                </a:solidFill>
                <a:latin typeface="楷体" panose="02010609060101010101" pitchFamily="49" charset="-122"/>
                <a:ea typeface="楷体" panose="02010609060101010101" pitchFamily="49" charset="-122"/>
                <a:sym typeface="+mn-ea"/>
              </a:rPr>
              <a:t>了作者的失望与怅惘、理想与现实的矛盾</a:t>
            </a:r>
            <a:r>
              <a:rPr lang="zh-CN" altLang="en-US" sz="2000" b="1" dirty="0" smtClean="0">
                <a:solidFill>
                  <a:srgbClr val="FF0000"/>
                </a:solidFill>
                <a:latin typeface="楷体" panose="02010609060101010101" pitchFamily="49" charset="-122"/>
                <a:ea typeface="楷体" panose="02010609060101010101" pitchFamily="49" charset="-122"/>
                <a:sym typeface="+mn-ea"/>
              </a:rPr>
              <a:t>。</a:t>
            </a:r>
            <a:endParaRPr lang="zh-CN" altLang="en-US" sz="2000" b="1" dirty="0" smtClean="0">
              <a:solidFill>
                <a:srgbClr val="FF0000"/>
              </a:solidFill>
              <a:latin typeface="楷体" panose="02010609060101010101" pitchFamily="49" charset="-122"/>
              <a:ea typeface="楷体" panose="02010609060101010101" pitchFamily="49" charset="-122"/>
              <a:sym typeface="+mn-ea"/>
            </a:endParaRPr>
          </a:p>
        </p:txBody>
      </p:sp>
      <p:pic>
        <p:nvPicPr>
          <p:cNvPr id="13" name="图片 12" descr="74e58PICGbNc6f5Eegads_PIC2018"/>
          <p:cNvPicPr>
            <a:picLocks noChangeAspect="1"/>
          </p:cNvPicPr>
          <p:nvPr/>
        </p:nvPicPr>
        <p:blipFill>
          <a:blip r:embed="rId6" cstate="email"/>
          <a:stretch>
            <a:fillRect/>
          </a:stretch>
        </p:blipFill>
        <p:spPr>
          <a:xfrm>
            <a:off x="7375525" y="4096174"/>
            <a:ext cx="1830070" cy="2440093"/>
          </a:xfrm>
          <a:prstGeom prst="rect">
            <a:avLst/>
          </a:prstGeom>
        </p:spPr>
      </p:pic>
      <p:cxnSp>
        <p:nvCxnSpPr>
          <p:cNvPr id="2" name="直接连接符 1"/>
          <p:cNvCxnSpPr/>
          <p:nvPr/>
        </p:nvCxnSpPr>
        <p:spPr>
          <a:xfrm>
            <a:off x="2961006" y="3274907"/>
            <a:ext cx="523557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9750" y="3793913"/>
            <a:ext cx="661924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5" grpId="0" bldLvl="0" animBg="1"/>
      <p:bldP spid="3" grpId="0" bldLvl="0" animBg="1"/>
      <p:bldP spid="4" grpId="0" bldLvl="0" animBg="1"/>
      <p:bldP spid="7" grpId="0" bldLvl="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1725" y="954658"/>
            <a:ext cx="8326011" cy="1349087"/>
          </a:xfrm>
          <a:prstGeom prst="rect">
            <a:avLst/>
          </a:prstGeom>
        </p:spPr>
        <p:txBody>
          <a:bodyPr wrap="square">
            <a:spAutoFit/>
          </a:bodyPr>
          <a:lstStyle/>
          <a:p>
            <a:pPr>
              <a:lnSpc>
                <a:spcPts val="4900"/>
              </a:lnSpc>
            </a:pPr>
            <a:r>
              <a:rPr lang="zh-CN" altLang="en-US" sz="3200" b="1" dirty="0" smtClean="0">
                <a:solidFill>
                  <a:prstClr val="black"/>
                </a:solidFill>
                <a:latin typeface="黑体" panose="02010609060101010101" charset="-122"/>
                <a:ea typeface="黑体" panose="02010609060101010101" charset="-122"/>
                <a:cs typeface="Times New Roman" panose="02020603050405020304" pitchFamily="18" charset="0"/>
              </a:rPr>
              <a:t>   </a:t>
            </a:r>
            <a:r>
              <a:rPr lang="zh-CN" altLang="en-US" sz="2400" b="1" dirty="0" smtClean="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但</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我总记得见过这一篇好的故事，在昏沉的夜</a:t>
            </a:r>
            <a:r>
              <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4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a:p>
            <a:pPr>
              <a:lnSpc>
                <a:spcPts val="4900"/>
              </a:lnSpc>
            </a:pPr>
            <a:endPar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p:txBody>
      </p:sp>
      <p:sp>
        <p:nvSpPr>
          <p:cNvPr id="6" name="横卷形 5"/>
          <p:cNvSpPr/>
          <p:nvPr/>
        </p:nvSpPr>
        <p:spPr>
          <a:xfrm>
            <a:off x="612141" y="2752514"/>
            <a:ext cx="6191885" cy="3349413"/>
          </a:xfrm>
          <a:prstGeom prst="horizontalScrol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下箭头 8"/>
          <p:cNvSpPr/>
          <p:nvPr/>
        </p:nvSpPr>
        <p:spPr>
          <a:xfrm>
            <a:off x="3642996" y="1689947"/>
            <a:ext cx="374015" cy="1184487"/>
          </a:xfrm>
          <a:prstGeom prst="downArrow">
            <a:avLst/>
          </a:prstGeom>
          <a:noFill/>
          <a:ln>
            <a:solidFill>
              <a:schemeClr val="tx1"/>
            </a:solidFill>
          </a:ln>
          <a:extLst>
            <a:ext uri="{909E8E84-426E-40DD-AFC4-6F175D3DCCD1}">
              <a14:hiddenFill xmlns:a14="http://schemas.microsoft.com/office/drawing/2010/main">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67106" y="3185161"/>
            <a:ext cx="5837555" cy="1785104"/>
          </a:xfrm>
          <a:prstGeom prst="rect">
            <a:avLst/>
          </a:prstGeom>
          <a:noFill/>
        </p:spPr>
        <p:txBody>
          <a:bodyPr wrap="square" rtlCol="0" anchor="t">
            <a:spAutoFit/>
          </a:bodyPr>
          <a:lstStyle/>
          <a:p>
            <a:pPr lvl="0">
              <a:lnSpc>
                <a:spcPts val="4400"/>
              </a:lnSpc>
              <a:defRPr/>
            </a:pPr>
            <a:r>
              <a:rPr kumimoji="1" lang="zh-CN" altLang="en-US" sz="2000" b="1" kern="0" dirty="0" smtClean="0">
                <a:solidFill>
                  <a:srgbClr val="FF0000"/>
                </a:solidFill>
                <a:latin typeface="楷体" panose="02010609060101010101" pitchFamily="49" charset="-122"/>
                <a:ea typeface="楷体" panose="02010609060101010101" pitchFamily="49" charset="-122"/>
                <a:sym typeface="+mn-ea"/>
              </a:rPr>
              <a:t>意思是即使是在昏沉的夜里，作者还是见过美的人美的事。充分</a:t>
            </a:r>
            <a:r>
              <a:rPr kumimoji="1" lang="zh-CN" altLang="en-US" sz="2000" b="1" kern="0" dirty="0">
                <a:solidFill>
                  <a:srgbClr val="FF0000"/>
                </a:solidFill>
                <a:latin typeface="楷体" panose="02010609060101010101" pitchFamily="49" charset="-122"/>
                <a:ea typeface="楷体" panose="02010609060101010101" pitchFamily="49" charset="-122"/>
                <a:sym typeface="+mn-ea"/>
              </a:rPr>
              <a:t>反映了作者对美好事物的执著眷恋</a:t>
            </a:r>
            <a:r>
              <a:rPr kumimoji="1" lang="en-US" altLang="zh-CN" sz="2000" b="1" kern="0" dirty="0">
                <a:solidFill>
                  <a:srgbClr val="FF0000"/>
                </a:solidFill>
                <a:latin typeface="楷体" panose="02010609060101010101" pitchFamily="49" charset="-122"/>
                <a:ea typeface="楷体" panose="02010609060101010101" pitchFamily="49" charset="-122"/>
                <a:sym typeface="+mn-ea"/>
              </a:rPr>
              <a:t>,</a:t>
            </a:r>
            <a:r>
              <a:rPr kumimoji="1" lang="zh-CN" altLang="en-US" sz="2000" b="1" kern="0" dirty="0">
                <a:solidFill>
                  <a:srgbClr val="FF0000"/>
                </a:solidFill>
                <a:latin typeface="楷体" panose="02010609060101010101" pitchFamily="49" charset="-122"/>
                <a:ea typeface="楷体" panose="02010609060101010101" pitchFamily="49" charset="-122"/>
                <a:sym typeface="+mn-ea"/>
              </a:rPr>
              <a:t>决计要同“昏沉的夜”进行不懈的抗争。</a:t>
            </a:r>
            <a:endParaRPr kumimoji="1" lang="zh-CN" altLang="en-US" sz="2000" b="1" kern="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pic>
        <p:nvPicPr>
          <p:cNvPr id="2" name="图片 1"/>
          <p:cNvPicPr>
            <a:picLocks noChangeAspect="1"/>
          </p:cNvPicPr>
          <p:nvPr/>
        </p:nvPicPr>
        <p:blipFill>
          <a:blip r:embed="rId1" cstate="email"/>
          <a:stretch>
            <a:fillRect/>
          </a:stretch>
        </p:blipFill>
        <p:spPr>
          <a:xfrm flipH="1">
            <a:off x="6945631" y="3185161"/>
            <a:ext cx="1141095" cy="3470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606425" y="659554"/>
            <a:ext cx="7176770" cy="5460153"/>
          </a:xfrm>
          <a:prstGeom prst="flowChartPunchedTap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threePt" dir="t"/>
            </a:scene3d>
          </a:bodyPr>
          <a:lstStyle/>
          <a:p>
            <a:pPr algn="ctr"/>
            <a:endParaRPr lang="zh-CN" altLang="en-US">
              <a:ln w="22225">
                <a:solidFill>
                  <a:sysClr val="windowText" lastClr="000000"/>
                </a:solidFill>
                <a:prstDash val="solid"/>
              </a:ln>
              <a:solidFill>
                <a:schemeClr val="bg1">
                  <a:lumMod val="95000"/>
                </a:schemeClr>
              </a:solidFill>
              <a:effectLst/>
            </a:endParaRPr>
          </a:p>
        </p:txBody>
      </p:sp>
      <p:sp>
        <p:nvSpPr>
          <p:cNvPr id="3" name="文本框 2"/>
          <p:cNvSpPr txBox="1"/>
          <p:nvPr/>
        </p:nvSpPr>
        <p:spPr>
          <a:xfrm>
            <a:off x="741680" y="659554"/>
            <a:ext cx="1316990" cy="584775"/>
          </a:xfrm>
          <a:prstGeom prst="rect">
            <a:avLst/>
          </a:prstGeom>
          <a:noFill/>
        </p:spPr>
        <p:txBody>
          <a:bodyPr wrap="square" rtlCol="0" anchor="t">
            <a:spAutoFit/>
          </a:bodyPr>
          <a:lstStyle/>
          <a:p>
            <a:r>
              <a:rPr kumimoji="1" lang="zh-CN" altLang="en-US" sz="3200" b="1" dirty="0" smtClean="0">
                <a:solidFill>
                  <a:prstClr val="black"/>
                </a:solidFill>
                <a:latin typeface="黑体" panose="02010609060101010101" charset="-122"/>
                <a:ea typeface="黑体" panose="02010609060101010101" charset="-122"/>
                <a:sym typeface="+mn-ea"/>
              </a:rPr>
              <a:t>小结</a:t>
            </a:r>
            <a:r>
              <a:rPr kumimoji="1" lang="en-US" altLang="zh-CN" sz="3200" b="1" dirty="0" smtClean="0">
                <a:solidFill>
                  <a:prstClr val="black"/>
                </a:solidFill>
                <a:latin typeface="黑体" panose="02010609060101010101" charset="-122"/>
                <a:ea typeface="黑体" panose="02010609060101010101" charset="-122"/>
                <a:sym typeface="+mn-ea"/>
              </a:rPr>
              <a:t>:</a:t>
            </a:r>
            <a:endParaRPr kumimoji="1" lang="en-US" altLang="zh-CN" sz="3200" b="1" dirty="0" smtClean="0">
              <a:solidFill>
                <a:prstClr val="black"/>
              </a:solidFill>
              <a:latin typeface="黑体" panose="02010609060101010101" charset="-122"/>
              <a:ea typeface="黑体" panose="02010609060101010101" charset="-122"/>
              <a:sym typeface="+mn-ea"/>
            </a:endParaRPr>
          </a:p>
        </p:txBody>
      </p:sp>
      <p:sp>
        <p:nvSpPr>
          <p:cNvPr id="4" name="文本框 3"/>
          <p:cNvSpPr txBox="1"/>
          <p:nvPr/>
        </p:nvSpPr>
        <p:spPr>
          <a:xfrm>
            <a:off x="741681" y="1647614"/>
            <a:ext cx="6875145" cy="3170099"/>
          </a:xfrm>
          <a:prstGeom prst="rect">
            <a:avLst/>
          </a:prstGeom>
          <a:noFill/>
        </p:spPr>
        <p:txBody>
          <a:bodyPr wrap="square" rtlCol="0" anchor="t">
            <a:spAutoFit/>
          </a:bodyPr>
          <a:lstStyle/>
          <a:p>
            <a:pPr algn="l">
              <a:lnSpc>
                <a:spcPts val="4800"/>
              </a:lnSpc>
            </a:pPr>
            <a:r>
              <a:rPr lang="en-US" altLang="zh-CN" sz="2400" b="1" dirty="0" smtClean="0">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b="1" dirty="0" smtClean="0">
                <a:latin typeface="楷体" panose="02010609060101010101" pitchFamily="49" charset="-122"/>
                <a:ea typeface="楷体" panose="02010609060101010101" pitchFamily="49" charset="-122"/>
                <a:cs typeface="楷体" panose="02010609060101010101" pitchFamily="49" charset="-122"/>
                <a:sym typeface="+mn-ea"/>
              </a:rPr>
              <a:t>“昏沉的夜”， </a:t>
            </a: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暗喻</a:t>
            </a:r>
            <a:r>
              <a:rPr lang="zh-CN" altLang="zh-CN" sz="24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旧中国 </a:t>
            </a: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的黑暗；全文结构紧凑，首尾</a:t>
            </a:r>
            <a:r>
              <a:rPr lang="zh-CN" altLang="zh-CN" sz="24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呼应 </a:t>
            </a: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，极其鲜明的突出了作者所要揭露和评击的对象</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u="sng"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旧中国的封建军阀统治  </a:t>
            </a: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。同时期盼着昏沉的“夜”尽快过去，太阳能早点出来。</a:t>
            </a:r>
            <a:endParaRPr lang="zh-CN" altLang="en-US" sz="24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04258PICr4Gg0iuZCR9IXMaRk"/>
          <p:cNvPicPr>
            <a:picLocks noChangeAspect="1"/>
          </p:cNvPicPr>
          <p:nvPr/>
        </p:nvPicPr>
        <p:blipFill>
          <a:blip r:embed="rId1" cstate="email"/>
          <a:stretch>
            <a:fillRect/>
          </a:stretch>
        </p:blipFill>
        <p:spPr>
          <a:xfrm>
            <a:off x="7918450" y="4656667"/>
            <a:ext cx="1205230" cy="160697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F:\PPT上课课件\标1.jpg"/>
          <p:cNvPicPr>
            <a:picLocks noChangeAspect="1" noChangeArrowheads="1"/>
          </p:cNvPicPr>
          <p:nvPr/>
        </p:nvPicPr>
        <p:blipFill>
          <a:blip r:embed="rId1" cstate="email"/>
          <a:srcRect/>
          <a:stretch>
            <a:fillRect/>
          </a:stretch>
        </p:blipFill>
        <p:spPr bwMode="auto">
          <a:xfrm>
            <a:off x="136079" y="308265"/>
            <a:ext cx="1872208" cy="834001"/>
          </a:xfrm>
          <a:prstGeom prst="rect">
            <a:avLst/>
          </a:prstGeom>
          <a:noFill/>
        </p:spPr>
      </p:pic>
      <p:sp>
        <p:nvSpPr>
          <p:cNvPr id="30" name="矩形 29"/>
          <p:cNvSpPr/>
          <p:nvPr/>
        </p:nvSpPr>
        <p:spPr>
          <a:xfrm>
            <a:off x="516832" y="496359"/>
            <a:ext cx="1364476" cy="400110"/>
          </a:xfrm>
          <a:prstGeom prst="rect">
            <a:avLst/>
          </a:prstGeom>
        </p:spPr>
        <p:txBody>
          <a:bodyPr wrap="none">
            <a:spAutoFit/>
          </a:bodyPr>
          <a:lstStyle/>
          <a:p>
            <a:pPr algn="ctr"/>
            <a:r>
              <a:rPr lang="zh-CN" altLang="en-US" sz="2000" b="1" spc="300" dirty="0">
                <a:latin typeface="微软雅黑" panose="020B0503020204020204" pitchFamily="34" charset="-122"/>
                <a:ea typeface="微软雅黑" panose="020B0503020204020204" pitchFamily="34" charset="-122"/>
              </a:rPr>
              <a:t>合作探究</a:t>
            </a:r>
            <a:endParaRPr lang="zh-CN" altLang="en-US" sz="2000" b="1" spc="300" dirty="0">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356235" y="1733974"/>
            <a:ext cx="819023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4000" b="1" dirty="0" smtClean="0">
                <a:solidFill>
                  <a:srgbClr val="FF0000"/>
                </a:solidFill>
                <a:ea typeface="黑体" panose="02010609060101010101"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通篇看，文中出现了很多村野中常见的景物：岸边的乌桕、野花、茅屋、农夫和村妇</a:t>
            </a:r>
            <a:r>
              <a:rPr lang="en-US" altLang="zh-CN"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给人留下的印象就是一幅画，何来的“故事”？</a:t>
            </a:r>
            <a:endPar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F:\PPT上课课件\标2.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395537" y="164638"/>
            <a:ext cx="1800199" cy="855132"/>
          </a:xfrm>
          <a:prstGeom prst="rect">
            <a:avLst/>
          </a:prstGeom>
          <a:noFill/>
        </p:spPr>
      </p:pic>
      <p:sp>
        <p:nvSpPr>
          <p:cNvPr id="3" name="矩形 2"/>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课前预习</a:t>
            </a:r>
            <a:endParaRPr lang="zh-CN" altLang="en-US" sz="2000" b="1" spc="300" dirty="0">
              <a:latin typeface="微软雅黑" panose="020B0503020204020204" pitchFamily="34" charset="-122"/>
              <a:ea typeface="微软雅黑" panose="020B0503020204020204" pitchFamily="34" charset="-122"/>
            </a:endParaRPr>
          </a:p>
        </p:txBody>
      </p:sp>
      <p:sp>
        <p:nvSpPr>
          <p:cNvPr id="6" name="MH_Entry_1">
            <a:hlinkClick r:id="" action="ppaction://noaction"/>
          </p:cNvPr>
          <p:cNvSpPr/>
          <p:nvPr>
            <p:custDataLst>
              <p:tags r:id="rId2"/>
            </p:custDataLst>
          </p:nvPr>
        </p:nvSpPr>
        <p:spPr>
          <a:xfrm>
            <a:off x="488450" y="1412777"/>
            <a:ext cx="1351997" cy="476663"/>
          </a:xfrm>
          <a:prstGeom prst="hexagon">
            <a:avLst>
              <a:gd name="adj" fmla="val 28234"/>
              <a:gd name="vf" fmla="val 115470"/>
            </a:avLst>
          </a:pr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b="1" dirty="0" smtClean="0">
                <a:ln>
                  <a:solidFill>
                    <a:schemeClr val="tx1">
                      <a:lumMod val="65000"/>
                      <a:lumOff val="35000"/>
                    </a:schemeClr>
                  </a:solidFill>
                </a:ln>
                <a:solidFill>
                  <a:srgbClr val="FFFFFF"/>
                </a:solidFill>
                <a:latin typeface="黑体" panose="02010609060101010101" charset="-122"/>
                <a:ea typeface="黑体" panose="02010609060101010101" charset="-122"/>
              </a:rPr>
              <a:t>背景</a:t>
            </a:r>
            <a:endParaRPr lang="zh-CN" altLang="en-US"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7" name="MH_Number_1">
            <a:hlinkClick r:id="" action="ppaction://noaction"/>
          </p:cNvPr>
          <p:cNvSpPr/>
          <p:nvPr>
            <p:custDataLst>
              <p:tags r:id="rId3"/>
            </p:custDataLst>
          </p:nvPr>
        </p:nvSpPr>
        <p:spPr>
          <a:xfrm>
            <a:off x="618115" y="1413299"/>
            <a:ext cx="411805" cy="475511"/>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rgbClr val="FFFFFF"/>
                </a:solidFill>
                <a:ea typeface="华文细黑" panose="02010600040101010101" pitchFamily="2" charset="-122"/>
              </a:rPr>
              <a:t>1</a:t>
            </a:r>
            <a:endParaRPr lang="zh-CN" altLang="en-US" dirty="0">
              <a:solidFill>
                <a:srgbClr val="FFFFFF"/>
              </a:solidFill>
              <a:ea typeface="华文细黑" panose="02010600040101010101" pitchFamily="2" charset="-122"/>
            </a:endParaRPr>
          </a:p>
        </p:txBody>
      </p:sp>
      <p:sp>
        <p:nvSpPr>
          <p:cNvPr id="8" name="矩形 7"/>
          <p:cNvSpPr/>
          <p:nvPr/>
        </p:nvSpPr>
        <p:spPr>
          <a:xfrm>
            <a:off x="476434" y="1890127"/>
            <a:ext cx="8424936" cy="3477875"/>
          </a:xfrm>
          <a:prstGeom prst="rect">
            <a:avLst/>
          </a:prstGeom>
        </p:spPr>
        <p:txBody>
          <a:bodyPr wrap="square">
            <a:spAutoFit/>
          </a:bodyPr>
          <a:lstStyle/>
          <a:p>
            <a:pPr algn="just">
              <a:lnSpc>
                <a:spcPct val="150000"/>
              </a:lnSpc>
            </a:pPr>
            <a:r>
              <a:rPr lang="en-US" altLang="zh-CN" sz="2000" b="1" dirty="0" smtClean="0">
                <a:latin typeface="楷体" panose="02010609060101010101" pitchFamily="49" charset="-122"/>
                <a:ea typeface="楷体" panose="02010609060101010101" pitchFamily="49" charset="-122"/>
                <a:sym typeface="+mn-ea"/>
              </a:rPr>
              <a:t>    《</a:t>
            </a:r>
            <a:r>
              <a:rPr lang="zh-CN" altLang="en-US" sz="2000" b="1" dirty="0" smtClean="0">
                <a:latin typeface="楷体" panose="02010609060101010101" pitchFamily="49" charset="-122"/>
                <a:ea typeface="楷体" panose="02010609060101010101" pitchFamily="49" charset="-122"/>
                <a:sym typeface="+mn-ea"/>
              </a:rPr>
              <a:t>好的故事</a:t>
            </a:r>
            <a:r>
              <a:rPr lang="en-US" altLang="zh-CN" sz="2000" b="1" dirty="0" smtClean="0">
                <a:latin typeface="楷体" panose="02010609060101010101" pitchFamily="49" charset="-122"/>
                <a:ea typeface="楷体" panose="02010609060101010101" pitchFamily="49" charset="-122"/>
                <a:sym typeface="+mn-ea"/>
              </a:rPr>
              <a:t>》</a:t>
            </a:r>
            <a:r>
              <a:rPr lang="zh-CN" altLang="en-US" sz="2000" b="1" dirty="0" smtClean="0">
                <a:latin typeface="楷体" panose="02010609060101010101" pitchFamily="49" charset="-122"/>
                <a:ea typeface="楷体" panose="02010609060101010101" pitchFamily="49" charset="-122"/>
                <a:sym typeface="+mn-ea"/>
              </a:rPr>
              <a:t>是</a:t>
            </a:r>
            <a:r>
              <a:rPr lang="en-US" altLang="zh-CN" sz="2000" b="1" dirty="0" smtClean="0">
                <a:latin typeface="楷体" panose="02010609060101010101" pitchFamily="49" charset="-122"/>
                <a:ea typeface="楷体" panose="02010609060101010101" pitchFamily="49" charset="-122"/>
                <a:sym typeface="+mn-ea"/>
              </a:rPr>
              <a:t>《</a:t>
            </a:r>
            <a:r>
              <a:rPr lang="zh-CN" altLang="en-US" sz="2000" b="1" dirty="0" smtClean="0">
                <a:latin typeface="楷体" panose="02010609060101010101" pitchFamily="49" charset="-122"/>
                <a:ea typeface="楷体" panose="02010609060101010101" pitchFamily="49" charset="-122"/>
                <a:sym typeface="+mn-ea"/>
              </a:rPr>
              <a:t>野草</a:t>
            </a:r>
            <a:r>
              <a:rPr lang="en-US" altLang="zh-CN" sz="2000" b="1" dirty="0" smtClean="0">
                <a:latin typeface="楷体" panose="02010609060101010101" pitchFamily="49" charset="-122"/>
                <a:ea typeface="楷体" panose="02010609060101010101" pitchFamily="49" charset="-122"/>
                <a:sym typeface="+mn-ea"/>
              </a:rPr>
              <a:t>》</a:t>
            </a:r>
            <a:r>
              <a:rPr lang="zh-CN" altLang="en-US" sz="2000" b="1" dirty="0" smtClean="0">
                <a:latin typeface="楷体" panose="02010609060101010101" pitchFamily="49" charset="-122"/>
                <a:ea typeface="楷体" panose="02010609060101010101" pitchFamily="49" charset="-122"/>
                <a:sym typeface="+mn-ea"/>
              </a:rPr>
              <a:t>中比较突出的一篇散文诗。作于</a:t>
            </a:r>
            <a:r>
              <a:rPr lang="en-US" altLang="zh-CN" sz="2000" b="1" dirty="0" smtClean="0">
                <a:latin typeface="楷体" panose="02010609060101010101" pitchFamily="49" charset="-122"/>
                <a:ea typeface="楷体" panose="02010609060101010101" pitchFamily="49" charset="-122"/>
                <a:sym typeface="+mn-ea"/>
              </a:rPr>
              <a:t>1925</a:t>
            </a:r>
            <a:r>
              <a:rPr lang="zh-CN" altLang="en-US" sz="2000" b="1" dirty="0" smtClean="0">
                <a:latin typeface="楷体" panose="02010609060101010101" pitchFamily="49" charset="-122"/>
                <a:ea typeface="楷体" panose="02010609060101010101" pitchFamily="49" charset="-122"/>
                <a:sym typeface="+mn-ea"/>
              </a:rPr>
              <a:t>年</a:t>
            </a:r>
            <a:r>
              <a:rPr lang="en-US" altLang="zh-CN" sz="2000" b="1" dirty="0" smtClean="0">
                <a:latin typeface="楷体" panose="02010609060101010101" pitchFamily="49" charset="-122"/>
                <a:ea typeface="楷体" panose="02010609060101010101" pitchFamily="49" charset="-122"/>
                <a:sym typeface="+mn-ea"/>
              </a:rPr>
              <a:t>2</a:t>
            </a:r>
            <a:r>
              <a:rPr lang="zh-CN" altLang="en-US" sz="2000" b="1" dirty="0" smtClean="0">
                <a:latin typeface="楷体" panose="02010609060101010101" pitchFamily="49" charset="-122"/>
                <a:ea typeface="楷体" panose="02010609060101010101" pitchFamily="49" charset="-122"/>
                <a:sym typeface="+mn-ea"/>
              </a:rPr>
              <a:t>月，当时全国大众在中国共产党的领导下开展着一系列的革命运动。而在封建军阀段祺瑞统治下的北平，更是一</a:t>
            </a:r>
            <a:r>
              <a:rPr lang="zh-CN" altLang="en-US" sz="2000" b="1" dirty="0">
                <a:latin typeface="楷体" panose="02010609060101010101" pitchFamily="49" charset="-122"/>
                <a:ea typeface="楷体" panose="02010609060101010101" pitchFamily="49" charset="-122"/>
                <a:sym typeface="+mn-ea"/>
              </a:rPr>
              <a:t>片黑暗。在这样的背景之下，鲁迅蔑视黑暗，憧憬光明，十月革命的胜利和五四运动的精神鼓舞着他，虽说中国当时是黑暗的，但他坚信胜利的曙光就在眼前。</a:t>
            </a:r>
            <a:r>
              <a:rPr lang="en-US" altLang="zh-CN" sz="2000" b="1" dirty="0">
                <a:latin typeface="楷体" panose="02010609060101010101" pitchFamily="49" charset="-122"/>
                <a:ea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sym typeface="+mn-ea"/>
              </a:rPr>
              <a:t>好的故事</a:t>
            </a:r>
            <a:r>
              <a:rPr lang="en-US" altLang="zh-CN" sz="2000" b="1" dirty="0">
                <a:latin typeface="楷体" panose="02010609060101010101" pitchFamily="49" charset="-122"/>
                <a:ea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sym typeface="+mn-ea"/>
              </a:rPr>
              <a:t>就作于这样的背景</a:t>
            </a:r>
            <a:r>
              <a:rPr lang="zh-CN" altLang="en-US" sz="2000" b="1" dirty="0" smtClean="0">
                <a:latin typeface="楷体" panose="02010609060101010101" pitchFamily="49" charset="-122"/>
                <a:ea typeface="楷体" panose="02010609060101010101" pitchFamily="49" charset="-122"/>
                <a:sym typeface="+mn-ea"/>
              </a:rPr>
              <a:t>之下。</a:t>
            </a:r>
            <a:endParaRPr lang="en-US" altLang="zh-CN" sz="2000" b="1" dirty="0" smtClean="0">
              <a:latin typeface="楷体" panose="02010609060101010101" pitchFamily="49" charset="-122"/>
              <a:ea typeface="楷体" panose="02010609060101010101" pitchFamily="49" charset="-122"/>
            </a:endParaRPr>
          </a:p>
          <a:p>
            <a:pPr algn="just">
              <a:lnSpc>
                <a:spcPct val="200000"/>
              </a:lnSpc>
            </a:pPr>
            <a:endParaRPr lang="zh-CN" altLang="en-US" sz="2000" b="1" dirty="0" smtClean="0">
              <a:latin typeface="黑体" panose="02010609060101010101" charset="-122"/>
              <a:ea typeface="黑体" panose="02010609060101010101" charset="-122"/>
            </a:endParaRPr>
          </a:p>
        </p:txBody>
      </p:sp>
      <p:pic>
        <p:nvPicPr>
          <p:cNvPr id="2" name="图片 1" descr="11058PIC4PxKp2Sfxc7Gb_PIC2018"/>
          <p:cNvPicPr>
            <a:picLocks noChangeAspect="1"/>
          </p:cNvPicPr>
          <p:nvPr/>
        </p:nvPicPr>
        <p:blipFill>
          <a:blip r:embed="rId4" cstate="email"/>
          <a:stretch>
            <a:fillRect/>
          </a:stretch>
        </p:blipFill>
        <p:spPr>
          <a:xfrm>
            <a:off x="5906771" y="5208694"/>
            <a:ext cx="987425" cy="1316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70785" y="454660"/>
            <a:ext cx="5698490" cy="4606389"/>
          </a:xfrm>
          <a:prstGeom prst="rect">
            <a:avLst/>
          </a:prstGeom>
        </p:spPr>
        <p:txBody>
          <a:bodyPr wrap="square">
            <a:spAutoFit/>
          </a:bodyPr>
          <a:lstStyle/>
          <a:p>
            <a:pPr lvl="0">
              <a:lnSpc>
                <a:spcPts val="4400"/>
              </a:lnSpc>
            </a:pPr>
            <a:r>
              <a:rPr lang="zh-CN" altLang="en-US" sz="3200" b="1" dirty="0" smtClean="0">
                <a:solidFill>
                  <a:srgbClr val="FF0000"/>
                </a:solidFill>
                <a:latin typeface="楷体" panose="02010609060101010101" pitchFamily="49" charset="-122"/>
                <a:ea typeface="楷体" panose="02010609060101010101" pitchFamily="49" charset="-122"/>
              </a:rPr>
              <a:t>  </a:t>
            </a:r>
            <a:r>
              <a:rPr lang="zh-CN" altLang="en-US" sz="2000" b="1" dirty="0" smtClean="0">
                <a:solidFill>
                  <a:schemeClr val="tx1"/>
                </a:solidFill>
                <a:latin typeface="楷体" panose="02010609060101010101" pitchFamily="49" charset="-122"/>
                <a:ea typeface="楷体" panose="02010609060101010101" pitchFamily="49" charset="-122"/>
              </a:rPr>
              <a:t>鲁迅</a:t>
            </a:r>
            <a:r>
              <a:rPr lang="zh-CN" altLang="en-US" sz="2000" b="1" dirty="0">
                <a:solidFill>
                  <a:schemeClr val="tx1"/>
                </a:solidFill>
                <a:latin typeface="楷体" panose="02010609060101010101" pitchFamily="49" charset="-122"/>
                <a:ea typeface="楷体" panose="02010609060101010101" pitchFamily="49" charset="-122"/>
              </a:rPr>
              <a:t>运用了画家的手法，是他笔下的自然景物充满了动感与光感，充满了对于故乡美丽风景的怀念与向往和对于这景物所象征的心中所追求的美好世界的憧憬</a:t>
            </a:r>
            <a:r>
              <a:rPr lang="zh-CN" altLang="en-US" sz="2000" b="1" dirty="0" smtClean="0">
                <a:solidFill>
                  <a:schemeClr val="tx1"/>
                </a:solidFill>
                <a:latin typeface="楷体" panose="02010609060101010101" pitchFamily="49" charset="-122"/>
                <a:ea typeface="楷体" panose="02010609060101010101" pitchFamily="49" charset="-122"/>
              </a:rPr>
              <a:t>。他把“我”坐在小船里打桨的时候，流动的水里的“一丈红”和其他事物，在水面上锁呈现倒影的铺展与碎散，描写的尤其具体而优美，使人如临其境，突出了“故事”的美的特质。</a:t>
            </a:r>
            <a:endParaRPr lang="zh-CN" altLang="en-US" sz="2000" b="1" dirty="0" smtClean="0">
              <a:solidFill>
                <a:schemeClr val="tx1"/>
              </a:solidFill>
              <a:latin typeface="楷体" panose="02010609060101010101" pitchFamily="49" charset="-122"/>
              <a:ea typeface="楷体" panose="02010609060101010101" pitchFamily="49" charset="-122"/>
            </a:endParaRPr>
          </a:p>
        </p:txBody>
      </p:sp>
      <p:pic>
        <p:nvPicPr>
          <p:cNvPr id="9" name="Picture 2"/>
          <p:cNvPicPr>
            <a:picLocks noChangeAspect="1" noChangeArrowheads="1"/>
          </p:cNvPicPr>
          <p:nvPr/>
        </p:nvPicPr>
        <p:blipFill rotWithShape="1">
          <a:blip r:embed="rId1" cstate="email"/>
          <a:srcRect t="15883"/>
          <a:stretch>
            <a:fillRect/>
          </a:stretch>
        </p:blipFill>
        <p:spPr bwMode="auto">
          <a:xfrm>
            <a:off x="42545" y="1845733"/>
            <a:ext cx="2294890" cy="255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流程图: 可选过程 40"/>
          <p:cNvSpPr/>
          <p:nvPr/>
        </p:nvSpPr>
        <p:spPr>
          <a:xfrm>
            <a:off x="7097788" y="2744762"/>
            <a:ext cx="1668911" cy="1743437"/>
          </a:xfrm>
          <a:prstGeom prst="flowChartAlternateProcess">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 name="流程图: 可选过程 10"/>
          <p:cNvSpPr/>
          <p:nvPr/>
        </p:nvSpPr>
        <p:spPr>
          <a:xfrm>
            <a:off x="743903" y="2473985"/>
            <a:ext cx="454280" cy="2679035"/>
          </a:xfrm>
          <a:prstGeom prst="flowChartAlternateProcess">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矩形 9"/>
          <p:cNvSpPr/>
          <p:nvPr/>
        </p:nvSpPr>
        <p:spPr>
          <a:xfrm>
            <a:off x="666504" y="2575172"/>
            <a:ext cx="545342" cy="1815882"/>
          </a:xfrm>
          <a:prstGeom prst="rect">
            <a:avLst/>
          </a:prstGeom>
        </p:spPr>
        <p:txBody>
          <a:bodyPr wrap="none">
            <a:spAutoFit/>
          </a:bodyPr>
          <a:lstStyle/>
          <a:p>
            <a:r>
              <a:rPr lang="zh-CN" altLang="en-US" sz="2800" b="1" dirty="0" smtClean="0">
                <a:solidFill>
                  <a:srgbClr val="FF0000"/>
                </a:solidFill>
                <a:latin typeface="黑体" panose="02010609060101010101" charset="-122"/>
                <a:ea typeface="黑体" panose="02010609060101010101" charset="-122"/>
              </a:rPr>
              <a:t>好</a:t>
            </a:r>
            <a:endParaRPr lang="en-US" altLang="zh-CN" sz="2800" b="1" dirty="0" smtClean="0">
              <a:solidFill>
                <a:srgbClr val="FF0000"/>
              </a:solidFill>
              <a:latin typeface="黑体" panose="02010609060101010101" charset="-122"/>
              <a:ea typeface="黑体" panose="02010609060101010101" charset="-122"/>
            </a:endParaRPr>
          </a:p>
          <a:p>
            <a:r>
              <a:rPr lang="zh-CN" altLang="en-US" sz="2800" b="1" dirty="0" smtClean="0">
                <a:solidFill>
                  <a:srgbClr val="FF0000"/>
                </a:solidFill>
                <a:latin typeface="黑体" panose="02010609060101010101" charset="-122"/>
                <a:ea typeface="黑体" panose="02010609060101010101" charset="-122"/>
              </a:rPr>
              <a:t>的</a:t>
            </a:r>
            <a:endParaRPr lang="en-US" altLang="zh-CN" sz="2800" b="1" dirty="0" smtClean="0">
              <a:solidFill>
                <a:srgbClr val="FF0000"/>
              </a:solidFill>
              <a:latin typeface="黑体" panose="02010609060101010101" charset="-122"/>
              <a:ea typeface="黑体" panose="02010609060101010101" charset="-122"/>
            </a:endParaRPr>
          </a:p>
          <a:p>
            <a:r>
              <a:rPr lang="zh-CN" altLang="en-US" sz="2800" b="1" dirty="0" smtClean="0">
                <a:solidFill>
                  <a:srgbClr val="FF0000"/>
                </a:solidFill>
                <a:latin typeface="黑体" panose="02010609060101010101" charset="-122"/>
                <a:ea typeface="黑体" panose="02010609060101010101" charset="-122"/>
              </a:rPr>
              <a:t>故</a:t>
            </a:r>
            <a:endParaRPr lang="en-US" altLang="zh-CN" sz="2800" b="1" dirty="0" smtClean="0">
              <a:solidFill>
                <a:srgbClr val="FF0000"/>
              </a:solidFill>
              <a:latin typeface="黑体" panose="02010609060101010101" charset="-122"/>
              <a:ea typeface="黑体" panose="02010609060101010101" charset="-122"/>
            </a:endParaRPr>
          </a:p>
          <a:p>
            <a:r>
              <a:rPr lang="zh-CN" altLang="en-US" sz="2800" b="1" dirty="0" smtClean="0">
                <a:solidFill>
                  <a:srgbClr val="FF0000"/>
                </a:solidFill>
                <a:latin typeface="黑体" panose="02010609060101010101" charset="-122"/>
                <a:ea typeface="黑体" panose="02010609060101010101" charset="-122"/>
              </a:rPr>
              <a:t>事</a:t>
            </a:r>
            <a:endParaRPr lang="en-US" altLang="zh-CN" sz="2800" b="1" dirty="0" smtClean="0">
              <a:solidFill>
                <a:srgbClr val="FF0000"/>
              </a:solidFill>
              <a:latin typeface="黑体" panose="02010609060101010101" charset="-122"/>
              <a:ea typeface="黑体" panose="02010609060101010101" charset="-122"/>
            </a:endParaRPr>
          </a:p>
        </p:txBody>
      </p:sp>
      <p:sp>
        <p:nvSpPr>
          <p:cNvPr id="2" name="左中括号 1"/>
          <p:cNvSpPr/>
          <p:nvPr/>
        </p:nvSpPr>
        <p:spPr>
          <a:xfrm>
            <a:off x="1492310" y="2065592"/>
            <a:ext cx="303482" cy="3246611"/>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sz="1200"/>
          </a:p>
        </p:txBody>
      </p:sp>
      <p:sp>
        <p:nvSpPr>
          <p:cNvPr id="47" name="流程图: 可选过程 46"/>
          <p:cNvSpPr/>
          <p:nvPr/>
        </p:nvSpPr>
        <p:spPr>
          <a:xfrm>
            <a:off x="1804478" y="1704553"/>
            <a:ext cx="827785"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40" name="矩形 39"/>
          <p:cNvSpPr/>
          <p:nvPr/>
        </p:nvSpPr>
        <p:spPr>
          <a:xfrm>
            <a:off x="1784271" y="1676613"/>
            <a:ext cx="918139" cy="461665"/>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现实</a:t>
            </a:r>
            <a:endParaRPr lang="zh-CN" altLang="en-US" sz="2400" b="1" dirty="0">
              <a:latin typeface="楷体" panose="02010609060101010101" pitchFamily="49" charset="-122"/>
              <a:ea typeface="楷体" panose="02010609060101010101" pitchFamily="49" charset="-122"/>
            </a:endParaRPr>
          </a:p>
        </p:txBody>
      </p:sp>
      <p:sp>
        <p:nvSpPr>
          <p:cNvPr id="51" name="流程图: 可选过程 50"/>
          <p:cNvSpPr/>
          <p:nvPr/>
        </p:nvSpPr>
        <p:spPr>
          <a:xfrm>
            <a:off x="3528889" y="1667056"/>
            <a:ext cx="1452685"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53" name="流程图: 可选过程 52"/>
          <p:cNvSpPr/>
          <p:nvPr/>
        </p:nvSpPr>
        <p:spPr>
          <a:xfrm>
            <a:off x="3309668" y="3003832"/>
            <a:ext cx="2560072"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63" name="矩形 62"/>
          <p:cNvSpPr/>
          <p:nvPr/>
        </p:nvSpPr>
        <p:spPr>
          <a:xfrm>
            <a:off x="3267759" y="2973408"/>
            <a:ext cx="2350323" cy="461665"/>
          </a:xfrm>
          <a:prstGeom prst="rect">
            <a:avLst/>
          </a:prstGeom>
        </p:spPr>
        <p:txBody>
          <a:bodyPr wrap="none">
            <a:spAutoFit/>
          </a:bodyPr>
          <a:lstStyle/>
          <a:p>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天、云、竹</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a:t>
            </a:r>
            <a:endParaRPr lang="zh-CN" altLang="en-US" sz="2400" dirty="0"/>
          </a:p>
        </p:txBody>
      </p:sp>
      <p:sp>
        <p:nvSpPr>
          <p:cNvPr id="64" name="流程图: 可选过程 63"/>
          <p:cNvSpPr/>
          <p:nvPr/>
        </p:nvSpPr>
        <p:spPr>
          <a:xfrm>
            <a:off x="3309668" y="2360389"/>
            <a:ext cx="2721338" cy="563795"/>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65" name="流程图: 可选过程 64"/>
          <p:cNvSpPr/>
          <p:nvPr/>
        </p:nvSpPr>
        <p:spPr>
          <a:xfrm>
            <a:off x="1824853" y="5071103"/>
            <a:ext cx="833402"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70" name="流程图: 可选过程 69"/>
          <p:cNvSpPr/>
          <p:nvPr/>
        </p:nvSpPr>
        <p:spPr>
          <a:xfrm>
            <a:off x="1804477" y="3367601"/>
            <a:ext cx="874157"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72" name="矩形 71"/>
          <p:cNvSpPr/>
          <p:nvPr/>
        </p:nvSpPr>
        <p:spPr>
          <a:xfrm>
            <a:off x="3480918" y="1703648"/>
            <a:ext cx="1217000" cy="400110"/>
          </a:xfrm>
          <a:prstGeom prst="rect">
            <a:avLst/>
          </a:prstGeom>
          <a:ln>
            <a:noFill/>
          </a:ln>
        </p:spPr>
        <p:txBody>
          <a:bodyPr wrap="none">
            <a:spAutoFit/>
          </a:bodyPr>
          <a:lstStyle/>
          <a:p>
            <a:r>
              <a:rPr lang="zh-CN" altLang="en-US" sz="2000" b="1" dirty="0">
                <a:latin typeface="楷体" panose="02010609060101010101" pitchFamily="49" charset="-122"/>
                <a:ea typeface="楷体" panose="02010609060101010101" pitchFamily="49" charset="-122"/>
              </a:rPr>
              <a:t>昏沉的夜</a:t>
            </a:r>
            <a:endParaRPr lang="zh-CN" altLang="en-US" sz="2000" b="1" dirty="0">
              <a:latin typeface="楷体" panose="02010609060101010101" pitchFamily="49" charset="-122"/>
              <a:ea typeface="楷体" panose="02010609060101010101" pitchFamily="49" charset="-122"/>
            </a:endParaRPr>
          </a:p>
        </p:txBody>
      </p:sp>
      <p:sp>
        <p:nvSpPr>
          <p:cNvPr id="73" name="矩形 72"/>
          <p:cNvSpPr/>
          <p:nvPr/>
        </p:nvSpPr>
        <p:spPr>
          <a:xfrm>
            <a:off x="1825048" y="5019517"/>
            <a:ext cx="803425" cy="461665"/>
          </a:xfrm>
          <a:prstGeom prst="rect">
            <a:avLst/>
          </a:prstGeom>
        </p:spPr>
        <p:txBody>
          <a:bodyPr wrap="none">
            <a:spAutoFit/>
          </a:bodyPr>
          <a:lstStyle/>
          <a:p>
            <a:r>
              <a:rPr lang="zh-CN" altLang="en-US" sz="2400" b="1" dirty="0">
                <a:latin typeface="楷体" panose="02010609060101010101" pitchFamily="49" charset="-122"/>
                <a:ea typeface="楷体" panose="02010609060101010101" pitchFamily="49" charset="-122"/>
              </a:rPr>
              <a:t>现实</a:t>
            </a:r>
            <a:endParaRPr lang="zh-CN" altLang="en-US" sz="2400" b="1" dirty="0">
              <a:latin typeface="楷体" panose="02010609060101010101" pitchFamily="49" charset="-122"/>
              <a:ea typeface="楷体" panose="02010609060101010101" pitchFamily="49" charset="-122"/>
            </a:endParaRPr>
          </a:p>
        </p:txBody>
      </p:sp>
      <p:sp>
        <p:nvSpPr>
          <p:cNvPr id="74" name="矩形 73"/>
          <p:cNvSpPr/>
          <p:nvPr/>
        </p:nvSpPr>
        <p:spPr>
          <a:xfrm>
            <a:off x="1824910" y="3307311"/>
            <a:ext cx="803425" cy="461665"/>
          </a:xfrm>
          <a:prstGeom prst="rect">
            <a:avLst/>
          </a:prstGeom>
        </p:spPr>
        <p:txBody>
          <a:bodyPr wrap="none">
            <a:spAutoFit/>
          </a:bodyPr>
          <a:lstStyle/>
          <a:p>
            <a:r>
              <a:rPr lang="zh-CN" altLang="en-US" sz="2400" b="1" dirty="0">
                <a:latin typeface="楷体" panose="02010609060101010101" pitchFamily="49" charset="-122"/>
                <a:ea typeface="楷体" panose="02010609060101010101" pitchFamily="49" charset="-122"/>
              </a:rPr>
              <a:t>梦境</a:t>
            </a:r>
            <a:endParaRPr lang="zh-CN" altLang="en-US" sz="2400" b="1" dirty="0">
              <a:latin typeface="楷体" panose="02010609060101010101" pitchFamily="49" charset="-122"/>
              <a:ea typeface="楷体" panose="02010609060101010101" pitchFamily="49" charset="-122"/>
            </a:endParaRPr>
          </a:p>
        </p:txBody>
      </p:sp>
      <p:sp>
        <p:nvSpPr>
          <p:cNvPr id="3" name="左大括号 2"/>
          <p:cNvSpPr/>
          <p:nvPr/>
        </p:nvSpPr>
        <p:spPr>
          <a:xfrm>
            <a:off x="2918113" y="3018503"/>
            <a:ext cx="224836" cy="123578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sz="1200"/>
          </a:p>
        </p:txBody>
      </p:sp>
      <p:sp>
        <p:nvSpPr>
          <p:cNvPr id="77" name="矩形 76"/>
          <p:cNvSpPr/>
          <p:nvPr/>
        </p:nvSpPr>
        <p:spPr>
          <a:xfrm>
            <a:off x="3386933" y="2317484"/>
            <a:ext cx="2694873" cy="400110"/>
          </a:xfrm>
          <a:prstGeom prst="rect">
            <a:avLst/>
          </a:prstGeom>
        </p:spPr>
        <p:txBody>
          <a:bodyPr wrap="square">
            <a:spAutoFit/>
          </a:bodyPr>
          <a:lstStyle/>
          <a:p>
            <a:r>
              <a:rPr lang="zh-CN" altLang="en-US" sz="2000" b="1" dirty="0" smtClean="0">
                <a:latin typeface="楷体" panose="02010609060101010101" pitchFamily="49" charset="-122"/>
                <a:ea typeface="楷体" panose="02010609060101010101" pitchFamily="49" charset="-122"/>
                <a:cs typeface="Times New Roman" panose="02020603050405020304" pitchFamily="18" charset="0"/>
              </a:rPr>
              <a:t>乌桕 野花 鸡</a:t>
            </a:r>
            <a:r>
              <a:rPr lang="en-US" altLang="zh-CN" sz="2000" b="1" dirty="0" smtClean="0">
                <a:latin typeface="楷体" panose="02010609060101010101" pitchFamily="49" charset="-122"/>
                <a:ea typeface="楷体" panose="02010609060101010101" pitchFamily="49" charset="-122"/>
                <a:cs typeface="Times New Roman" panose="02020603050405020304" pitchFamily="18" charset="0"/>
              </a:rPr>
              <a:t>……</a:t>
            </a:r>
            <a:endParaRPr lang="zh-CN" altLang="en-US" sz="2000" dirty="0"/>
          </a:p>
        </p:txBody>
      </p:sp>
      <p:sp>
        <p:nvSpPr>
          <p:cNvPr id="84" name="左大括号 83"/>
          <p:cNvSpPr/>
          <p:nvPr/>
        </p:nvSpPr>
        <p:spPr>
          <a:xfrm flipH="1">
            <a:off x="6577666" y="2120694"/>
            <a:ext cx="290828" cy="319150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sz="1200"/>
          </a:p>
        </p:txBody>
      </p:sp>
      <p:sp>
        <p:nvSpPr>
          <p:cNvPr id="48" name="流程图: 可选过程 47"/>
          <p:cNvSpPr/>
          <p:nvPr/>
        </p:nvSpPr>
        <p:spPr>
          <a:xfrm>
            <a:off x="3309668" y="3688897"/>
            <a:ext cx="3029004"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67" name="矩形 66"/>
          <p:cNvSpPr/>
          <p:nvPr/>
        </p:nvSpPr>
        <p:spPr>
          <a:xfrm>
            <a:off x="3221991" y="3743114"/>
            <a:ext cx="3822065" cy="400110"/>
          </a:xfrm>
          <a:prstGeom prst="rect">
            <a:avLst/>
          </a:prstGeom>
        </p:spPr>
        <p:txBody>
          <a:bodyPr wrap="square">
            <a:spAutoFit/>
          </a:bodyPr>
          <a:lstStyle/>
          <a:p>
            <a:r>
              <a:rPr lang="zh-CN" altLang="en-US" sz="2000" b="1" dirty="0">
                <a:latin typeface="楷体" panose="02010609060101010101" pitchFamily="49" charset="-122"/>
                <a:ea typeface="楷体" panose="02010609060101010101" pitchFamily="49" charset="-122"/>
                <a:cs typeface="Times New Roman" panose="02020603050405020304" pitchFamily="18" charset="0"/>
              </a:rPr>
              <a:t>一丈</a:t>
            </a:r>
            <a:r>
              <a:rPr lang="zh-CN" altLang="en-US" sz="2000" b="1" dirty="0" smtClean="0">
                <a:latin typeface="楷体" panose="02010609060101010101" pitchFamily="49" charset="-122"/>
                <a:ea typeface="楷体" panose="02010609060101010101" pitchFamily="49" charset="-122"/>
                <a:cs typeface="Times New Roman" panose="02020603050405020304" pitchFamily="18" charset="0"/>
              </a:rPr>
              <a:t>红 大红花 斑红花</a:t>
            </a:r>
            <a:endParaRPr lang="zh-CN" altLang="en-US" sz="2000" dirty="0"/>
          </a:p>
        </p:txBody>
      </p:sp>
      <p:sp>
        <p:nvSpPr>
          <p:cNvPr id="6" name="矩形 5"/>
          <p:cNvSpPr/>
          <p:nvPr/>
        </p:nvSpPr>
        <p:spPr>
          <a:xfrm>
            <a:off x="7168090" y="2457742"/>
            <a:ext cx="1422184" cy="861774"/>
          </a:xfrm>
          <a:prstGeom prst="rect">
            <a:avLst/>
          </a:prstGeom>
        </p:spPr>
        <p:txBody>
          <a:bodyPr wrap="none">
            <a:spAutoFit/>
          </a:bodyPr>
          <a:lstStyle/>
          <a:p>
            <a:pPr lvl="0">
              <a:lnSpc>
                <a:spcPts val="6000"/>
              </a:lnSpc>
            </a:pPr>
            <a:r>
              <a:rPr lang="zh-CN" altLang="en-US" sz="2400" b="1" dirty="0">
                <a:solidFill>
                  <a:srgbClr val="FF0000"/>
                </a:solidFill>
                <a:latin typeface="黑体" panose="02010609060101010101" charset="-122"/>
                <a:ea typeface="黑体" panose="02010609060101010101" charset="-122"/>
              </a:rPr>
              <a:t>追求理想</a:t>
            </a:r>
            <a:endParaRPr lang="zh-CN" altLang="en-US" sz="2400" b="1" dirty="0">
              <a:solidFill>
                <a:srgbClr val="FF0000"/>
              </a:solidFill>
              <a:latin typeface="黑体" panose="02010609060101010101" charset="-122"/>
              <a:ea typeface="黑体" panose="02010609060101010101" charset="-122"/>
            </a:endParaRPr>
          </a:p>
        </p:txBody>
      </p:sp>
      <p:sp>
        <p:nvSpPr>
          <p:cNvPr id="13" name="矩形 12"/>
          <p:cNvSpPr/>
          <p:nvPr/>
        </p:nvSpPr>
        <p:spPr>
          <a:xfrm>
            <a:off x="7170061" y="3255710"/>
            <a:ext cx="1422184" cy="861774"/>
          </a:xfrm>
          <a:prstGeom prst="rect">
            <a:avLst/>
          </a:prstGeom>
        </p:spPr>
        <p:txBody>
          <a:bodyPr wrap="none">
            <a:spAutoFit/>
          </a:bodyPr>
          <a:lstStyle/>
          <a:p>
            <a:pPr lvl="0">
              <a:lnSpc>
                <a:spcPts val="6000"/>
              </a:lnSpc>
            </a:pPr>
            <a:r>
              <a:rPr lang="zh-CN" altLang="en-US" sz="2400" b="1" dirty="0" smtClean="0">
                <a:solidFill>
                  <a:srgbClr val="FF0000"/>
                </a:solidFill>
                <a:latin typeface="黑体" panose="02010609060101010101" charset="-122"/>
                <a:ea typeface="黑体" panose="02010609060101010101" charset="-122"/>
              </a:rPr>
              <a:t>向往</a:t>
            </a:r>
            <a:r>
              <a:rPr lang="zh-CN" altLang="en-US" sz="2400" b="1" dirty="0">
                <a:solidFill>
                  <a:srgbClr val="FF0000"/>
                </a:solidFill>
                <a:latin typeface="黑体" panose="02010609060101010101" charset="-122"/>
                <a:ea typeface="黑体" panose="02010609060101010101" charset="-122"/>
              </a:rPr>
              <a:t>幸福</a:t>
            </a:r>
            <a:endParaRPr lang="zh-CN" altLang="en-US" sz="2400" b="1" dirty="0">
              <a:solidFill>
                <a:srgbClr val="FF0000"/>
              </a:solidFill>
              <a:latin typeface="黑体" panose="02010609060101010101" charset="-122"/>
              <a:ea typeface="黑体" panose="02010609060101010101" charset="-122"/>
            </a:endParaRPr>
          </a:p>
        </p:txBody>
      </p:sp>
      <p:sp>
        <p:nvSpPr>
          <p:cNvPr id="8" name="减号 7"/>
          <p:cNvSpPr/>
          <p:nvPr/>
        </p:nvSpPr>
        <p:spPr>
          <a:xfrm>
            <a:off x="2578894" y="1586373"/>
            <a:ext cx="903269" cy="774017"/>
          </a:xfrm>
          <a:prstGeom prst="mathMinus">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 name="减号 34"/>
          <p:cNvSpPr/>
          <p:nvPr/>
        </p:nvSpPr>
        <p:spPr>
          <a:xfrm>
            <a:off x="2578896" y="5008580"/>
            <a:ext cx="903269" cy="774017"/>
          </a:xfrm>
          <a:prstGeom prst="mathMinus">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6" name="流程图: 可选过程 35"/>
          <p:cNvSpPr/>
          <p:nvPr/>
        </p:nvSpPr>
        <p:spPr>
          <a:xfrm>
            <a:off x="3336133" y="4383433"/>
            <a:ext cx="3002540"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37" name="矩形 36"/>
          <p:cNvSpPr/>
          <p:nvPr/>
        </p:nvSpPr>
        <p:spPr>
          <a:xfrm>
            <a:off x="3327275" y="4422472"/>
            <a:ext cx="2963772" cy="400110"/>
          </a:xfrm>
          <a:prstGeom prst="rect">
            <a:avLst/>
          </a:prstGeom>
        </p:spPr>
        <p:txBody>
          <a:bodyPr wrap="square">
            <a:spAutoFit/>
          </a:bodyPr>
          <a:lstStyle/>
          <a:p>
            <a:r>
              <a:rPr lang="zh-CN" altLang="en-US" sz="2000" b="1" dirty="0" smtClean="0">
                <a:latin typeface="楷体" panose="02010609060101010101" pitchFamily="49" charset="-122"/>
                <a:ea typeface="楷体" panose="02010609060101010101" pitchFamily="49" charset="-122"/>
              </a:rPr>
              <a:t>茅屋 狗 塔 村女 云</a:t>
            </a:r>
            <a:endParaRPr lang="zh-CN" altLang="en-US" sz="2000" b="1" dirty="0">
              <a:latin typeface="楷体" panose="02010609060101010101" pitchFamily="49" charset="-122"/>
              <a:ea typeface="楷体" panose="02010609060101010101" pitchFamily="49" charset="-122"/>
            </a:endParaRPr>
          </a:p>
        </p:txBody>
      </p:sp>
      <p:sp>
        <p:nvSpPr>
          <p:cNvPr id="38" name="流程图: 可选过程 37"/>
          <p:cNvSpPr/>
          <p:nvPr/>
        </p:nvSpPr>
        <p:spPr>
          <a:xfrm>
            <a:off x="3491079" y="5089263"/>
            <a:ext cx="1452685" cy="612648"/>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39" name="矩形 38"/>
          <p:cNvSpPr/>
          <p:nvPr/>
        </p:nvSpPr>
        <p:spPr>
          <a:xfrm>
            <a:off x="3554438" y="5071026"/>
            <a:ext cx="1217000" cy="400110"/>
          </a:xfrm>
          <a:prstGeom prst="rect">
            <a:avLst/>
          </a:prstGeom>
        </p:spPr>
        <p:txBody>
          <a:bodyPr wrap="none">
            <a:spAutoFit/>
          </a:bodyPr>
          <a:lstStyle/>
          <a:p>
            <a:r>
              <a:rPr lang="zh-CN" altLang="en-US" sz="2000" b="1" dirty="0">
                <a:latin typeface="楷体" panose="02010609060101010101" pitchFamily="49" charset="-122"/>
                <a:ea typeface="楷体" panose="02010609060101010101" pitchFamily="49" charset="-122"/>
              </a:rPr>
              <a:t>昏沉的夜</a:t>
            </a:r>
            <a:endParaRPr lang="zh-CN" altLang="en-US" sz="2000" b="1" dirty="0">
              <a:latin typeface="楷体" panose="02010609060101010101" pitchFamily="49" charset="-122"/>
              <a:ea typeface="楷体" panose="02010609060101010101" pitchFamily="49" charset="-122"/>
            </a:endParaRPr>
          </a:p>
        </p:txBody>
      </p:sp>
      <p:pic>
        <p:nvPicPr>
          <p:cNvPr id="5" name="Picture 4" descr="F:\PPT上课课件\标1.jpg"/>
          <p:cNvPicPr>
            <a:picLocks noChangeAspect="1" noChangeArrowheads="1"/>
          </p:cNvPicPr>
          <p:nvPr/>
        </p:nvPicPr>
        <p:blipFill>
          <a:blip r:embed="rId1" cstate="email"/>
          <a:srcRect/>
          <a:stretch>
            <a:fillRect/>
          </a:stretch>
        </p:blipFill>
        <p:spPr bwMode="auto">
          <a:xfrm>
            <a:off x="239584" y="327738"/>
            <a:ext cx="1872208" cy="834001"/>
          </a:xfrm>
          <a:prstGeom prst="rect">
            <a:avLst/>
          </a:prstGeom>
          <a:noFill/>
        </p:spPr>
      </p:pic>
      <p:sp>
        <p:nvSpPr>
          <p:cNvPr id="30" name="矩形 29"/>
          <p:cNvSpPr/>
          <p:nvPr/>
        </p:nvSpPr>
        <p:spPr>
          <a:xfrm>
            <a:off x="607637" y="479425"/>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层次梳理</a:t>
            </a:r>
            <a:endParaRPr lang="zh-CN" altLang="en-US" sz="2000" b="1" spc="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101311" y="206734"/>
            <a:ext cx="2353490" cy="1115717"/>
            <a:chOff x="135082" y="206733"/>
            <a:chExt cx="3137986" cy="1115717"/>
          </a:xfrm>
        </p:grpSpPr>
        <p:grpSp>
          <p:nvGrpSpPr>
            <p:cNvPr id="7" name="组合 6"/>
            <p:cNvGrpSpPr/>
            <p:nvPr/>
          </p:nvGrpSpPr>
          <p:grpSpPr>
            <a:xfrm>
              <a:off x="1027310" y="567600"/>
              <a:ext cx="2245758" cy="679269"/>
              <a:chOff x="1938544" y="2511380"/>
              <a:chExt cx="2245758" cy="679269"/>
            </a:xfrm>
          </p:grpSpPr>
          <p:cxnSp>
            <p:nvCxnSpPr>
              <p:cNvPr id="9" name="直接连接符 8"/>
              <p:cNvCxnSpPr/>
              <p:nvPr/>
            </p:nvCxnSpPr>
            <p:spPr>
              <a:xfrm>
                <a:off x="1966053" y="2511380"/>
                <a:ext cx="1874427"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74761" y="3190649"/>
                <a:ext cx="1875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3"/>
              <p:cNvSpPr txBox="1">
                <a:spLocks noChangeArrowheads="1"/>
              </p:cNvSpPr>
              <p:nvPr/>
            </p:nvSpPr>
            <p:spPr bwMode="auto">
              <a:xfrm>
                <a:off x="1938544" y="2542905"/>
                <a:ext cx="2245758" cy="46166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pc="375">
                    <a:solidFill>
                      <a:srgbClr val="000000"/>
                    </a:solidFill>
                    <a:latin typeface="黑体" panose="02010609060101010101" charset="-122"/>
                    <a:ea typeface="黑体" panose="02010609060101010101" charset="-122"/>
                  </a:rPr>
                  <a:t>图解课文</a:t>
                </a:r>
                <a:endParaRPr lang="zh-CN" altLang="en-US" sz="2400" b="1" spc="375" dirty="0">
                  <a:solidFill>
                    <a:srgbClr val="000000"/>
                  </a:solidFill>
                  <a:latin typeface="黑体" panose="02010609060101010101" charset="-122"/>
                  <a:ea typeface="黑体" panose="02010609060101010101" charset="-122"/>
                </a:endParaRPr>
              </a:p>
            </p:txBody>
          </p:sp>
          <p:cxnSp>
            <p:nvCxnSpPr>
              <p:cNvPr id="14" name="直接连接符 13"/>
              <p:cNvCxnSpPr/>
              <p:nvPr/>
            </p:nvCxnSpPr>
            <p:spPr>
              <a:xfrm>
                <a:off x="3831771" y="2511380"/>
                <a:ext cx="307047" cy="33528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49189" y="2828613"/>
                <a:ext cx="269966" cy="362036"/>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1" cstate="email"/>
            <a:stretch>
              <a:fillRect/>
            </a:stretch>
          </p:blipFill>
          <p:spPr>
            <a:xfrm>
              <a:off x="135082" y="206733"/>
              <a:ext cx="900074" cy="1115717"/>
            </a:xfrm>
            <a:prstGeom prst="rect">
              <a:avLst/>
            </a:prstGeom>
          </p:spPr>
        </p:pic>
      </p:grpSp>
      <p:pic>
        <p:nvPicPr>
          <p:cNvPr id="2" name="图片 1"/>
          <p:cNvPicPr>
            <a:picLocks noChangeAspect="1"/>
          </p:cNvPicPr>
          <p:nvPr/>
        </p:nvPicPr>
        <p:blipFill>
          <a:blip r:embed="rId2" cstate="email"/>
          <a:stretch>
            <a:fillRect/>
          </a:stretch>
        </p:blipFill>
        <p:spPr>
          <a:xfrm>
            <a:off x="0" y="1617621"/>
            <a:ext cx="9144000" cy="40676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F:\PPT上课课件\标3.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29449" y="145131"/>
            <a:ext cx="1800200" cy="832421"/>
          </a:xfrm>
          <a:prstGeom prst="rect">
            <a:avLst/>
          </a:prstGeom>
          <a:noFill/>
        </p:spPr>
      </p:pic>
      <p:sp>
        <p:nvSpPr>
          <p:cNvPr id="15" name="矩形 14"/>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主旨归纳</a:t>
            </a:r>
            <a:endParaRPr lang="zh-CN" altLang="en-US" sz="20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87680" y="732367"/>
            <a:ext cx="7967980" cy="4524315"/>
          </a:xfrm>
          <a:prstGeom prst="rect">
            <a:avLst/>
          </a:prstGeom>
          <a:noFill/>
        </p:spPr>
        <p:txBody>
          <a:bodyPr wrap="square" rtlCol="0" anchor="t">
            <a:spAutoFit/>
          </a:bodyPr>
          <a:lstStyle/>
          <a:p>
            <a:pPr>
              <a:lnSpc>
                <a:spcPct val="150000"/>
              </a:lnSpc>
            </a:pPr>
            <a:r>
              <a:rPr lang="en-US" altLang="zh-CN" sz="2000" b="1" dirty="0" smtClean="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本文</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结构严谨，上下文的照应都有独到之处。文章一开头，作者就含蓄的点出了象征封建军阀统治的“昏沉的夜”。在全文结束时，</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作者又把</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那可诅咒的“昏暗的夜”作为收尾。全文结构紧凑，首尾呼应，余味深长，极其鲜明的突出了作者所要揭露和评击的对象</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昏沉的夜</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”。启示</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人们毁掉“昏沉的夜”，实现充满“好的故事”的生活的强烈愿望，表现了</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作者对</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美好事物的追求与歌赞，对理想的热烈憧憬</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23528" y="1311798"/>
            <a:ext cx="8568952" cy="3839513"/>
          </a:xfrm>
          <a:prstGeom prst="rect">
            <a:avLst/>
          </a:prstGeom>
          <a:noFill/>
          <a:ln w="9525">
            <a:noFill/>
            <a:miter lim="800000"/>
          </a:ln>
        </p:spPr>
        <p:txBody>
          <a:bodyPr wrap="square" lIns="68580" tIns="34290" rIns="68580" bIns="34290">
            <a:spAutoFit/>
          </a:bodyPr>
          <a:lstStyle/>
          <a:p>
            <a:pPr>
              <a:lnSpc>
                <a:spcPct val="175000"/>
              </a:lnSpc>
            </a:pPr>
            <a:r>
              <a:rPr lang="en-US" altLang="zh-CN" sz="2000" b="1" kern="0" dirty="0" smtClean="0">
                <a:latin typeface="黑体" panose="02010609060101010101" charset="-122"/>
                <a:ea typeface="黑体" panose="02010609060101010101" charset="-122"/>
              </a:rPr>
              <a:t>   1.</a:t>
            </a:r>
            <a:r>
              <a:rPr lang="zh-CN" altLang="en-US" sz="2000" b="1" kern="0" dirty="0" smtClean="0">
                <a:latin typeface="黑体" panose="02010609060101010101" charset="-122"/>
                <a:ea typeface="黑体" panose="02010609060101010101" charset="-122"/>
                <a:sym typeface="+mn-ea"/>
              </a:rPr>
              <a:t>本文写于现代文学的初创时期，语言表达与现在不完全一样，有些词语比较难懂。初读课文时，遇到难懂的词语可以先跳过去。再读课文时，试着联系上下文理解它们的意思。</a:t>
            </a:r>
            <a:endParaRPr lang="en-US" altLang="zh-CN" sz="2000" b="1" kern="0" dirty="0" smtClean="0">
              <a:latin typeface="黑体" panose="02010609060101010101" charset="-122"/>
              <a:ea typeface="黑体" panose="02010609060101010101" charset="-122"/>
            </a:endParaRPr>
          </a:p>
          <a:p>
            <a:pPr>
              <a:lnSpc>
                <a:spcPct val="175000"/>
              </a:lnSpc>
            </a:pPr>
            <a:r>
              <a:rPr lang="en-US" altLang="zh-CN" sz="2000" b="1" kern="0" dirty="0" smtClean="0">
                <a:latin typeface="黑体" panose="02010609060101010101" charset="-122"/>
                <a:ea typeface="黑体" panose="02010609060101010101" charset="-122"/>
              </a:rPr>
              <a:t>    2.</a:t>
            </a:r>
            <a:r>
              <a:rPr lang="zh-CN" altLang="en-US" sz="2000" b="1" kern="0" dirty="0" smtClean="0">
                <a:latin typeface="黑体" panose="02010609060101010101" charset="-122"/>
                <a:ea typeface="黑体" panose="02010609060101010101" charset="-122"/>
                <a:sym typeface="+mn-ea"/>
              </a:rPr>
              <a:t>“好的故事”其实是一个梦境。这故事的美丽，幽雅，有趣体现在哪里？结合课文内容说一说。</a:t>
            </a:r>
            <a:endParaRPr lang="en-US" altLang="zh-CN" sz="2000" b="1" kern="0" dirty="0" smtClean="0">
              <a:latin typeface="黑体" panose="02010609060101010101" charset="-122"/>
              <a:ea typeface="黑体" panose="02010609060101010101" charset="-122"/>
            </a:endParaRPr>
          </a:p>
          <a:p>
            <a:pPr>
              <a:lnSpc>
                <a:spcPct val="175000"/>
              </a:lnSpc>
            </a:pPr>
            <a:r>
              <a:rPr lang="en-US" altLang="zh-CN" sz="2000" b="1" kern="0" dirty="0" smtClean="0">
                <a:latin typeface="黑体" panose="02010609060101010101" charset="-122"/>
                <a:ea typeface="黑体" panose="02010609060101010101" charset="-122"/>
                <a:sym typeface="+mn-ea"/>
              </a:rPr>
              <a:t>    3.</a:t>
            </a:r>
            <a:r>
              <a:rPr lang="zh-CN" altLang="en-US" sz="2000" b="1" kern="0" dirty="0" smtClean="0">
                <a:latin typeface="黑体" panose="02010609060101010101" charset="-122"/>
                <a:ea typeface="黑体" panose="02010609060101010101" charset="-122"/>
                <a:sym typeface="+mn-ea"/>
              </a:rPr>
              <a:t>结合“阅读链接”中的材料，说说对课文最后两个自然段的理解。</a:t>
            </a:r>
            <a:endParaRPr lang="zh-CN" altLang="en-US" sz="2000" b="1" dirty="0">
              <a:latin typeface="宋体" panose="02010600030101010101" pitchFamily="2" charset="-122"/>
            </a:endParaRPr>
          </a:p>
          <a:p>
            <a:pPr>
              <a:lnSpc>
                <a:spcPct val="175000"/>
              </a:lnSpc>
            </a:pPr>
            <a:r>
              <a:rPr lang="en-US" altLang="zh-CN" sz="2000" b="1" kern="0" dirty="0" smtClean="0">
                <a:latin typeface="黑体" panose="02010609060101010101" charset="-122"/>
                <a:ea typeface="黑体" panose="02010609060101010101" charset="-122"/>
              </a:rPr>
              <a:t>    </a:t>
            </a:r>
            <a:endParaRPr lang="zh-CN" altLang="en-US" sz="2000" b="1" kern="0" dirty="0" smtClean="0">
              <a:latin typeface="黑体" panose="02010609060101010101" charset="-122"/>
              <a:ea typeface="黑体" panose="02010609060101010101" charset="-122"/>
            </a:endParaRPr>
          </a:p>
        </p:txBody>
      </p:sp>
      <p:pic>
        <p:nvPicPr>
          <p:cNvPr id="14" name="Picture 1" descr="F:\PPT上课课件\标4.jpg"/>
          <p:cNvPicPr>
            <a:picLocks noChangeAspect="1" noChangeArrowheads="1"/>
          </p:cNvPicPr>
          <p:nvPr/>
        </p:nvPicPr>
        <p:blipFill>
          <a:blip r:embed="rId1" cstate="email"/>
          <a:srcRect/>
          <a:stretch>
            <a:fillRect/>
          </a:stretch>
        </p:blipFill>
        <p:spPr bwMode="auto">
          <a:xfrm>
            <a:off x="395536" y="187619"/>
            <a:ext cx="1800200" cy="841115"/>
          </a:xfrm>
          <a:prstGeom prst="rect">
            <a:avLst/>
          </a:prstGeom>
          <a:noFill/>
        </p:spPr>
      </p:pic>
      <p:sp>
        <p:nvSpPr>
          <p:cNvPr id="20" name="矩形 19"/>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课后习题</a:t>
            </a:r>
            <a:endParaRPr lang="zh-CN" altLang="en-US" sz="2000" b="1" spc="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000" y="1235287"/>
            <a:ext cx="8102600" cy="2677656"/>
          </a:xfrm>
          <a:prstGeom prst="rect">
            <a:avLst/>
          </a:prstGeom>
          <a:noFill/>
        </p:spPr>
        <p:txBody>
          <a:bodyPr wrap="square" rtlCol="0" anchor="t">
            <a:spAutoFit/>
          </a:bodyPr>
          <a:lstStyle/>
          <a:p>
            <a:pPr lvl="0">
              <a:lnSpc>
                <a:spcPct val="120000"/>
              </a:lnSpc>
            </a:pPr>
            <a:r>
              <a:rPr lang="zh-CN" altLang="en-US" dirty="0" smtClean="0">
                <a:solidFill>
                  <a:prstClr val="black"/>
                </a:solidFill>
                <a:latin typeface="宋体" panose="02010600030101010101" pitchFamily="2" charset="-122"/>
                <a:sym typeface="+mn-ea"/>
              </a:rPr>
              <a:t>     </a:t>
            </a:r>
            <a:r>
              <a:rPr lang="zh-CN" altLang="en-US" sz="2000" dirty="0" smtClean="0">
                <a:solidFill>
                  <a:prstClr val="black"/>
                </a:solidFill>
                <a:latin typeface="宋体" panose="02010600030101010101" pitchFamily="2" charset="-122"/>
                <a:sym typeface="+mn-ea"/>
              </a:rPr>
              <a:t>一个“昏沉的夜”，作者于工作之余闭眼休息的刹那间，在蒙胧中看见一幅很美丽的生活的图画，其中“许多美的人和美的事，错综起来像一天云锦”。这一幅美丽的生活图画也绝不是模糊的，而是十分清楚和真实的，它像记忆中的江南农村的美丽景色那样实在，像河岸美景倒映在澄碧的河水中那样分明</a:t>
            </a:r>
            <a:r>
              <a:rPr lang="en-US" altLang="zh-CN" sz="2000" dirty="0" smtClean="0">
                <a:solidFill>
                  <a:prstClr val="black"/>
                </a:solidFill>
                <a:latin typeface="宋体" panose="02010600030101010101" pitchFamily="2" charset="-122"/>
                <a:sym typeface="+mn-ea"/>
              </a:rPr>
              <a:t>……</a:t>
            </a:r>
            <a:r>
              <a:rPr lang="zh-CN" altLang="en-US" sz="2000" dirty="0" smtClean="0">
                <a:solidFill>
                  <a:prstClr val="black"/>
                </a:solidFill>
                <a:latin typeface="宋体" panose="02010600030101010101" pitchFamily="2" charset="-122"/>
                <a:sym typeface="+mn-ea"/>
              </a:rPr>
              <a:t>作者希望着这样美丽的生活，是这篇作品的主要精神。</a:t>
            </a:r>
            <a:endParaRPr lang="en-US" altLang="zh-CN" sz="2000" dirty="0" smtClean="0">
              <a:solidFill>
                <a:prstClr val="black"/>
              </a:solidFill>
              <a:latin typeface="宋体" panose="02010600030101010101" pitchFamily="2" charset="-122"/>
            </a:endParaRPr>
          </a:p>
          <a:p>
            <a:pPr lvl="0">
              <a:lnSpc>
                <a:spcPct val="120000"/>
              </a:lnSpc>
            </a:pPr>
            <a:r>
              <a:rPr lang="en-US" altLang="zh-CN" sz="2000" dirty="0">
                <a:solidFill>
                  <a:prstClr val="black"/>
                </a:solidFill>
                <a:latin typeface="宋体" panose="02010600030101010101" pitchFamily="2" charset="-122"/>
                <a:sym typeface="+mn-ea"/>
              </a:rPr>
              <a:t> </a:t>
            </a:r>
            <a:r>
              <a:rPr lang="en-US" altLang="zh-CN" sz="2000" dirty="0" smtClean="0">
                <a:solidFill>
                  <a:prstClr val="black"/>
                </a:solidFill>
                <a:latin typeface="宋体" panose="02010600030101010101" pitchFamily="2" charset="-122"/>
                <a:sym typeface="+mn-ea"/>
              </a:rPr>
              <a:t>                   </a:t>
            </a:r>
            <a:r>
              <a:rPr lang="en-US" altLang="zh-CN" sz="2000" dirty="0" smtClean="0">
                <a:solidFill>
                  <a:prstClr val="black"/>
                </a:solidFill>
                <a:latin typeface="楷体" panose="02010609060101010101" pitchFamily="49" charset="-122"/>
                <a:ea typeface="楷体" panose="02010609060101010101" pitchFamily="49" charset="-122"/>
                <a:sym typeface="+mn-ea"/>
              </a:rPr>
              <a:t>——</a:t>
            </a:r>
            <a:r>
              <a:rPr lang="zh-CN" altLang="en-US" sz="2000" dirty="0" smtClean="0">
                <a:solidFill>
                  <a:prstClr val="black"/>
                </a:solidFill>
                <a:latin typeface="楷体" panose="02010609060101010101" pitchFamily="49" charset="-122"/>
                <a:ea typeface="楷体" panose="02010609060101010101" pitchFamily="49" charset="-122"/>
                <a:sym typeface="+mn-ea"/>
              </a:rPr>
              <a:t>选自冯雪峰的</a:t>
            </a:r>
            <a:r>
              <a:rPr lang="en-US" altLang="zh-CN" sz="2000" dirty="0" smtClean="0">
                <a:solidFill>
                  <a:prstClr val="black"/>
                </a:solidFill>
                <a:latin typeface="楷体" panose="02010609060101010101" pitchFamily="49" charset="-122"/>
                <a:ea typeface="楷体" panose="02010609060101010101" pitchFamily="49" charset="-122"/>
                <a:sym typeface="+mn-ea"/>
              </a:rPr>
              <a:t>《</a:t>
            </a:r>
            <a:r>
              <a:rPr lang="zh-CN" altLang="en-US" sz="2000" dirty="0" smtClean="0">
                <a:solidFill>
                  <a:prstClr val="black"/>
                </a:solidFill>
                <a:latin typeface="楷体" panose="02010609060101010101" pitchFamily="49" charset="-122"/>
                <a:ea typeface="楷体" panose="02010609060101010101" pitchFamily="49" charset="-122"/>
                <a:sym typeface="+mn-ea"/>
              </a:rPr>
              <a:t>论</a:t>
            </a:r>
            <a:r>
              <a:rPr lang="en-US" altLang="zh-CN" sz="2000" dirty="0" smtClean="0">
                <a:solidFill>
                  <a:prstClr val="black"/>
                </a:solidFill>
                <a:latin typeface="楷体" panose="02010609060101010101" pitchFamily="49" charset="-122"/>
                <a:ea typeface="楷体" panose="02010609060101010101" pitchFamily="49" charset="-122"/>
                <a:sym typeface="+mn-ea"/>
              </a:rPr>
              <a:t>&lt;</a:t>
            </a:r>
            <a:r>
              <a:rPr lang="zh-CN" altLang="en-US" sz="2000" dirty="0" smtClean="0">
                <a:solidFill>
                  <a:prstClr val="black"/>
                </a:solidFill>
                <a:latin typeface="楷体" panose="02010609060101010101" pitchFamily="49" charset="-122"/>
                <a:ea typeface="楷体" panose="02010609060101010101" pitchFamily="49" charset="-122"/>
                <a:sym typeface="+mn-ea"/>
              </a:rPr>
              <a:t>野草</a:t>
            </a:r>
            <a:r>
              <a:rPr lang="en-US" altLang="zh-CN" sz="2000" dirty="0" smtClean="0">
                <a:solidFill>
                  <a:prstClr val="black"/>
                </a:solidFill>
                <a:latin typeface="楷体" panose="02010609060101010101" pitchFamily="49" charset="-122"/>
                <a:ea typeface="楷体" panose="02010609060101010101" pitchFamily="49" charset="-122"/>
                <a:sym typeface="+mn-ea"/>
              </a:rPr>
              <a:t>&gt;》</a:t>
            </a:r>
            <a:endParaRPr lang="en-US" altLang="zh-CN" sz="2000" dirty="0" smtClean="0">
              <a:solidFill>
                <a:prstClr val="black"/>
              </a:solidFill>
              <a:latin typeface="楷体" panose="02010609060101010101" pitchFamily="49" charset="-122"/>
              <a:ea typeface="楷体" panose="02010609060101010101" pitchFamily="49"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4000" y="1398694"/>
            <a:ext cx="8544560" cy="3046988"/>
          </a:xfrm>
          <a:prstGeom prst="rect">
            <a:avLst/>
          </a:prstGeom>
          <a:noFill/>
        </p:spPr>
        <p:txBody>
          <a:bodyPr wrap="square" rtlCol="0" anchor="t">
            <a:spAutoFit/>
          </a:bodyPr>
          <a:lstStyle/>
          <a:p>
            <a:pPr lvl="0">
              <a:lnSpc>
                <a:spcPct val="120000"/>
              </a:lnSpc>
            </a:pPr>
            <a:r>
              <a:rPr lang="zh-CN" altLang="en-US" dirty="0" smtClean="0">
                <a:solidFill>
                  <a:prstClr val="black"/>
                </a:solidFill>
                <a:latin typeface="宋体" panose="02010600030101010101" pitchFamily="2" charset="-122"/>
                <a:sym typeface="+mn-ea"/>
              </a:rPr>
              <a:t>     </a:t>
            </a:r>
            <a:r>
              <a:rPr lang="zh-CN" altLang="en-US" sz="2000" dirty="0" smtClean="0">
                <a:solidFill>
                  <a:prstClr val="black"/>
                </a:solidFill>
                <a:latin typeface="宋体" panose="02010600030101010101" pitchFamily="2" charset="-122"/>
                <a:sym typeface="+mn-ea"/>
              </a:rPr>
              <a:t>作者憧憬于“美的人和美的事”，但现实是“昏沉的夜”，</a:t>
            </a:r>
            <a:r>
              <a:rPr lang="zh-CN" altLang="en-US" sz="2000" dirty="0">
                <a:solidFill>
                  <a:prstClr val="black"/>
                </a:solidFill>
                <a:latin typeface="宋体" panose="02010600030101010101" pitchFamily="2" charset="-122"/>
                <a:sym typeface="+mn-ea"/>
              </a:rPr>
              <a:t>没有“美的人和美的事</a:t>
            </a:r>
            <a:r>
              <a:rPr lang="zh-CN" altLang="en-US" sz="2000" dirty="0" smtClean="0">
                <a:solidFill>
                  <a:prstClr val="black"/>
                </a:solidFill>
                <a:latin typeface="宋体" panose="02010600030101010101" pitchFamily="2" charset="-122"/>
                <a:sym typeface="+mn-ea"/>
              </a:rPr>
              <a:t>”，所以只能在梦中看见；醒来却“只见昏暗的灯光”，“何尝有一丝碎影”。表现了作者的怅惘和失望，也表现了作者的理想和现实的矛盾。但作者最后还是坚信他看见了一篇好的故事（“我总记得见过这一篇好的故事”），虽然“在昏沉的夜”。在黑暗的现实中，他强烈地追求美好的事物，把美好的事物描绘得非常“美丽，幽雅，有趣”，艳绚多姿；表面是在描写风景，眷恋故乡的景物，实际是有所象征或寄托。</a:t>
            </a:r>
            <a:endParaRPr lang="en-US" altLang="zh-CN" sz="2000" dirty="0" smtClean="0">
              <a:solidFill>
                <a:prstClr val="black"/>
              </a:solidFill>
              <a:latin typeface="宋体" panose="02010600030101010101" pitchFamily="2" charset="-122"/>
            </a:endParaRPr>
          </a:p>
          <a:p>
            <a:pPr lvl="0">
              <a:lnSpc>
                <a:spcPct val="120000"/>
              </a:lnSpc>
            </a:pPr>
            <a:r>
              <a:rPr lang="en-US" altLang="zh-CN" sz="2000" dirty="0" smtClean="0">
                <a:solidFill>
                  <a:prstClr val="black"/>
                </a:solidFill>
                <a:latin typeface="宋体" panose="02010600030101010101" pitchFamily="2" charset="-122"/>
                <a:sym typeface="+mn-ea"/>
              </a:rPr>
              <a:t>            ——</a:t>
            </a:r>
            <a:r>
              <a:rPr lang="zh-CN" altLang="en-US" sz="2000" dirty="0" smtClean="0">
                <a:solidFill>
                  <a:prstClr val="black"/>
                </a:solidFill>
                <a:latin typeface="宋体" panose="02010600030101010101" pitchFamily="2" charset="-122"/>
                <a:sym typeface="+mn-ea"/>
              </a:rPr>
              <a:t>选自李何林的</a:t>
            </a:r>
            <a:r>
              <a:rPr lang="en-US" altLang="zh-CN" sz="2000" dirty="0" smtClean="0">
                <a:solidFill>
                  <a:prstClr val="black"/>
                </a:solidFill>
                <a:latin typeface="宋体" panose="02010600030101010101" pitchFamily="2" charset="-122"/>
                <a:sym typeface="+mn-ea"/>
              </a:rPr>
              <a:t>《</a:t>
            </a:r>
            <a:r>
              <a:rPr lang="zh-CN" altLang="en-US" sz="2000" dirty="0" smtClean="0">
                <a:solidFill>
                  <a:prstClr val="black"/>
                </a:solidFill>
                <a:latin typeface="宋体" panose="02010600030101010101" pitchFamily="2" charset="-122"/>
                <a:sym typeface="+mn-ea"/>
              </a:rPr>
              <a:t>鲁迅</a:t>
            </a:r>
            <a:r>
              <a:rPr lang="en-US" altLang="zh-CN" sz="2000" dirty="0" smtClean="0">
                <a:solidFill>
                  <a:prstClr val="black"/>
                </a:solidFill>
                <a:latin typeface="宋体" panose="02010600030101010101" pitchFamily="2" charset="-122"/>
                <a:sym typeface="+mn-ea"/>
              </a:rPr>
              <a:t>&lt;</a:t>
            </a:r>
            <a:r>
              <a:rPr lang="zh-CN" altLang="en-US" sz="2000" dirty="0" smtClean="0">
                <a:solidFill>
                  <a:prstClr val="black"/>
                </a:solidFill>
                <a:latin typeface="宋体" panose="02010600030101010101" pitchFamily="2" charset="-122"/>
                <a:sym typeface="+mn-ea"/>
              </a:rPr>
              <a:t>野草</a:t>
            </a:r>
            <a:r>
              <a:rPr lang="en-US" altLang="zh-CN" sz="2000" dirty="0" smtClean="0">
                <a:solidFill>
                  <a:prstClr val="black"/>
                </a:solidFill>
                <a:latin typeface="宋体" panose="02010600030101010101" pitchFamily="2" charset="-122"/>
                <a:sym typeface="+mn-ea"/>
              </a:rPr>
              <a:t>&gt;</a:t>
            </a:r>
            <a:r>
              <a:rPr lang="zh-CN" altLang="en-US" sz="2000" dirty="0" smtClean="0">
                <a:solidFill>
                  <a:prstClr val="black"/>
                </a:solidFill>
                <a:latin typeface="宋体" panose="02010600030101010101" pitchFamily="2" charset="-122"/>
                <a:sym typeface="+mn-ea"/>
              </a:rPr>
              <a:t>注解</a:t>
            </a:r>
            <a:r>
              <a:rPr lang="en-US" altLang="zh-CN" sz="2000" dirty="0" smtClean="0">
                <a:solidFill>
                  <a:prstClr val="black"/>
                </a:solidFill>
                <a:latin typeface="宋体" panose="02010600030101010101" pitchFamily="2" charset="-122"/>
                <a:sym typeface="+mn-ea"/>
              </a:rPr>
              <a:t>》 </a:t>
            </a:r>
            <a:endParaRPr lang="en-US" altLang="zh-CN" sz="2000" dirty="0" smtClean="0">
              <a:solidFill>
                <a:prstClr val="black"/>
              </a:solidFill>
              <a:latin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64757" y="2110996"/>
            <a:ext cx="3908762" cy="823302"/>
          </a:xfrm>
          <a:prstGeom prst="rect">
            <a:avLst/>
          </a:prstGeom>
          <a:noFill/>
        </p:spPr>
        <p:txBody>
          <a:bodyPr wrap="none" lIns="68580" tIns="34290" rIns="68580" bIns="34290" rtlCol="0">
            <a:spAutoFit/>
          </a:bodyPr>
          <a:lstStyle/>
          <a:p>
            <a:pPr algn="ctr" defTabSz="685800">
              <a:defRPr/>
            </a:pPr>
            <a:r>
              <a:rPr lang="zh-CN" altLang="en-US" sz="4900" dirty="0">
                <a:solidFill>
                  <a:srgbClr val="DF3427"/>
                </a:solidFill>
                <a:latin typeface="思源宋体 Heavy" panose="02020900000000000000" charset="-122"/>
                <a:ea typeface="思源宋体 Heavy" panose="02020900000000000000" charset="-122"/>
              </a:rPr>
              <a:t>感谢您的观看</a:t>
            </a:r>
            <a:endParaRPr lang="zh-CN" altLang="en-US" sz="4900" dirty="0">
              <a:solidFill>
                <a:srgbClr val="DF3427"/>
              </a:solidFill>
              <a:latin typeface="思源宋体 Heavy" panose="02020900000000000000" charset="-122"/>
              <a:ea typeface="思源宋体 Heavy" panose="02020900000000000000" charset="-122"/>
            </a:endParaRPr>
          </a:p>
        </p:txBody>
      </p:sp>
      <p:sp>
        <p:nvSpPr>
          <p:cNvPr id="6" name="文本框 5"/>
          <p:cNvSpPr txBox="1"/>
          <p:nvPr/>
        </p:nvSpPr>
        <p:spPr>
          <a:xfrm>
            <a:off x="2818878" y="1752602"/>
            <a:ext cx="3506249" cy="707887"/>
          </a:xfrm>
          <a:prstGeom prst="rect">
            <a:avLst/>
          </a:prstGeom>
          <a:noFill/>
        </p:spPr>
        <p:txBody>
          <a:bodyPr spcFirstLastPara="1" wrap="none" lIns="68580" tIns="34290" rIns="68580" bIns="34290" numCol="1" rtlCol="0">
            <a:prstTxWarp prst="textArchUp">
              <a:avLst/>
            </a:prstTxWarp>
            <a:spAutoFit/>
          </a:bodyPr>
          <a:lstStyle/>
          <a:p>
            <a:pPr algn="ctr" defTabSz="685800">
              <a:defRPr/>
            </a:pPr>
            <a:r>
              <a:rPr lang="en-US" altLang="zh-CN" sz="3000" dirty="0">
                <a:solidFill>
                  <a:srgbClr val="401010"/>
                </a:solidFill>
                <a:latin typeface="Forte" panose="03060902040502070203" pitchFamily="66" charset="0"/>
                <a:ea typeface="微软雅黑" panose="020B0503020204020204" pitchFamily="34" charset="-122"/>
              </a:rPr>
              <a:t>HAPPY CHILDREN</a:t>
            </a:r>
            <a:endParaRPr lang="zh-CN" altLang="en-US" sz="3000" dirty="0">
              <a:solidFill>
                <a:srgbClr val="401010"/>
              </a:solidFill>
              <a:latin typeface="Forte" panose="03060902040502070203" pitchFamily="66" charset="0"/>
              <a:ea typeface="微软雅黑" panose="020B0503020204020204" pitchFamily="34" charset="-122"/>
            </a:endParaRPr>
          </a:p>
        </p:txBody>
      </p:sp>
      <p:cxnSp>
        <p:nvCxnSpPr>
          <p:cNvPr id="9" name="直接连接符 8"/>
          <p:cNvCxnSpPr/>
          <p:nvPr/>
        </p:nvCxnSpPr>
        <p:spPr>
          <a:xfrm>
            <a:off x="2593182" y="3211896"/>
            <a:ext cx="3957638"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2">
            <a:hlinkClick r:id="rId1" action="ppaction://hlinksldjump"/>
          </p:cNvPr>
          <p:cNvSpPr/>
          <p:nvPr>
            <p:custDataLst>
              <p:tags r:id="rId2"/>
            </p:custDataLst>
          </p:nvPr>
        </p:nvSpPr>
        <p:spPr>
          <a:xfrm>
            <a:off x="797184" y="1550783"/>
            <a:ext cx="1296144" cy="414208"/>
          </a:xfrm>
          <a:prstGeom prst="hexagon">
            <a:avLst>
              <a:gd name="adj" fmla="val 28234"/>
              <a:gd name="vf" fmla="val 115470"/>
            </a:avLst>
          </a:pr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b="1" dirty="0" smtClean="0">
                <a:ln>
                  <a:solidFill>
                    <a:schemeClr val="tx1">
                      <a:lumMod val="65000"/>
                      <a:lumOff val="35000"/>
                    </a:schemeClr>
                  </a:solidFill>
                </a:ln>
                <a:solidFill>
                  <a:srgbClr val="FFFFFF"/>
                </a:solidFill>
                <a:latin typeface="黑体" panose="02010609060101010101" charset="-122"/>
                <a:ea typeface="黑体" panose="02010609060101010101" charset="-122"/>
              </a:rPr>
              <a:t>字词</a:t>
            </a:r>
            <a:endParaRPr lang="zh-CN" altLang="en-US"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5" name="MH_Number_2">
            <a:hlinkClick r:id="rId1" action="ppaction://hlinksldjump"/>
          </p:cNvPr>
          <p:cNvSpPr/>
          <p:nvPr>
            <p:custDataLst>
              <p:tags r:id="rId3"/>
            </p:custDataLst>
          </p:nvPr>
        </p:nvSpPr>
        <p:spPr>
          <a:xfrm>
            <a:off x="938915" y="1551305"/>
            <a:ext cx="357849" cy="413207"/>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dirty="0">
                <a:solidFill>
                  <a:srgbClr val="FFFFFF"/>
                </a:solidFill>
                <a:ea typeface="华文细黑" panose="02010600040101010101" pitchFamily="2" charset="-122"/>
              </a:rPr>
              <a:t>2</a:t>
            </a:r>
            <a:endParaRPr lang="zh-CN" altLang="en-US" dirty="0">
              <a:solidFill>
                <a:srgbClr val="FFFFFF"/>
              </a:solidFill>
              <a:ea typeface="华文细黑" panose="02010600040101010101" pitchFamily="2" charset="-122"/>
            </a:endParaRPr>
          </a:p>
        </p:txBody>
      </p:sp>
      <p:sp>
        <p:nvSpPr>
          <p:cNvPr id="6" name="TextBox 5"/>
          <p:cNvSpPr txBox="1"/>
          <p:nvPr/>
        </p:nvSpPr>
        <p:spPr>
          <a:xfrm>
            <a:off x="539552" y="2276873"/>
            <a:ext cx="7992888" cy="2431435"/>
          </a:xfrm>
          <a:prstGeom prst="rect">
            <a:avLst/>
          </a:prstGeom>
          <a:noFill/>
        </p:spPr>
        <p:txBody>
          <a:bodyPr wrap="square" rtlCol="0">
            <a:spAutoFit/>
          </a:bodyPr>
          <a:lstStyle/>
          <a:p>
            <a:pPr algn="just">
              <a:lnSpc>
                <a:spcPct val="200000"/>
              </a:lnSpc>
            </a:pPr>
            <a:r>
              <a:rPr lang="en-US" altLang="zh-CN" sz="2000" b="1" dirty="0" smtClean="0">
                <a:latin typeface="黑体" panose="02010609060101010101" charset="-122"/>
                <a:ea typeface="黑体" panose="02010609060101010101" charset="-122"/>
              </a:rPr>
              <a:t>1.</a:t>
            </a:r>
            <a:r>
              <a:rPr lang="zh-CN" altLang="en-US" sz="2000" b="1" dirty="0" smtClean="0">
                <a:latin typeface="黑体" panose="02010609060101010101" charset="-122"/>
                <a:ea typeface="黑体" panose="02010609060101010101" charset="-122"/>
              </a:rPr>
              <a:t>初读课文，完成：</a:t>
            </a:r>
            <a:endParaRPr lang="en-US" altLang="zh-CN" sz="2000" b="1" dirty="0" smtClean="0">
              <a:latin typeface="黑体" panose="02010609060101010101" charset="-122"/>
              <a:ea typeface="黑体" panose="02010609060101010101" charset="-122"/>
            </a:endParaRPr>
          </a:p>
          <a:p>
            <a:pPr algn="just">
              <a:lnSpc>
                <a:spcPct val="200000"/>
              </a:lnSpc>
            </a:pPr>
            <a:r>
              <a:rPr lang="zh-CN" altLang="en-US"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1</a:t>
            </a:r>
            <a:r>
              <a:rPr lang="zh-CN" altLang="en-US" b="1" dirty="0" smtClean="0">
                <a:latin typeface="楷体" panose="02010609060101010101" pitchFamily="49" charset="-122"/>
                <a:ea typeface="楷体" panose="02010609060101010101" pitchFamily="49" charset="-122"/>
              </a:rPr>
              <a:t>）自读课文，借助拼音，读准字音，并画出生字词，注意把课文读通顺。</a:t>
            </a:r>
            <a:endParaRPr lang="zh-CN" altLang="en-US" b="1" dirty="0" smtClean="0">
              <a:latin typeface="楷体" panose="02010609060101010101" pitchFamily="49" charset="-122"/>
              <a:ea typeface="楷体" panose="02010609060101010101" pitchFamily="49" charset="-122"/>
            </a:endParaRPr>
          </a:p>
          <a:p>
            <a:pPr algn="just">
              <a:lnSpc>
                <a:spcPct val="200000"/>
              </a:lnSpc>
            </a:pPr>
            <a:r>
              <a:rPr lang="zh-CN" altLang="en-US"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2</a:t>
            </a:r>
            <a:r>
              <a:rPr lang="zh-CN" altLang="en-US" b="1" dirty="0" smtClean="0">
                <a:latin typeface="楷体" panose="02010609060101010101" pitchFamily="49" charset="-122"/>
                <a:ea typeface="楷体" panose="02010609060101010101" pitchFamily="49" charset="-122"/>
              </a:rPr>
              <a:t>）查字典或联系上下文理解词语。</a:t>
            </a:r>
            <a:endParaRPr lang="zh-CN" altLang="en-US" b="1" dirty="0" smtClean="0">
              <a:latin typeface="楷体" panose="02010609060101010101" pitchFamily="49" charset="-122"/>
              <a:ea typeface="楷体" panose="02010609060101010101" pitchFamily="49" charset="-122"/>
            </a:endParaRPr>
          </a:p>
          <a:p>
            <a:pPr algn="just">
              <a:lnSpc>
                <a:spcPct val="200000"/>
              </a:lnSpc>
            </a:pPr>
            <a:r>
              <a:rPr lang="en-US" altLang="zh-CN" sz="2000" b="1" dirty="0" smtClean="0">
                <a:latin typeface="黑体" panose="02010609060101010101" charset="-122"/>
                <a:ea typeface="黑体" panose="02010609060101010101" charset="-122"/>
              </a:rPr>
              <a:t>2.</a:t>
            </a:r>
            <a:r>
              <a:rPr lang="zh-CN" altLang="en-US" sz="2000" b="1" dirty="0" smtClean="0">
                <a:latin typeface="黑体" panose="02010609060101010101" charset="-122"/>
                <a:ea typeface="黑体" panose="02010609060101010101" charset="-122"/>
              </a:rPr>
              <a:t> 交流学习情况</a:t>
            </a:r>
            <a:endParaRPr lang="zh-CN" altLang="en-US" sz="2000" b="1" dirty="0" smtClean="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1024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13" name="矩形 12"/>
          <p:cNvSpPr/>
          <p:nvPr/>
        </p:nvSpPr>
        <p:spPr>
          <a:xfrm>
            <a:off x="3779912" y="836713"/>
            <a:ext cx="1107996"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我会写</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14" name="表格 13"/>
          <p:cNvGraphicFramePr>
            <a:graphicFrameLocks noGrp="1"/>
          </p:cNvGraphicFramePr>
          <p:nvPr/>
        </p:nvGraphicFramePr>
        <p:xfrm>
          <a:off x="683568" y="2372883"/>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15" name="组合 2"/>
          <p:cNvGrpSpPr/>
          <p:nvPr/>
        </p:nvGrpSpPr>
        <p:grpSpPr>
          <a:xfrm>
            <a:off x="791145" y="3083972"/>
            <a:ext cx="1224000" cy="1632001"/>
            <a:chOff x="1244432" y="2317964"/>
            <a:chExt cx="1224000" cy="1224001"/>
          </a:xfrm>
        </p:grpSpPr>
        <p:sp>
          <p:nvSpPr>
            <p:cNvPr id="16"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17" name="组合 67"/>
            <p:cNvGrpSpPr/>
            <p:nvPr/>
          </p:nvGrpSpPr>
          <p:grpSpPr bwMode="auto">
            <a:xfrm>
              <a:off x="1244432" y="2317965"/>
              <a:ext cx="1224000" cy="1224000"/>
              <a:chOff x="2570294" y="4004753"/>
              <a:chExt cx="1428080" cy="1428080"/>
            </a:xfrm>
          </p:grpSpPr>
          <p:sp>
            <p:nvSpPr>
              <p:cNvPr id="18" name="矩形 17"/>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19" name="组合 70"/>
              <p:cNvGrpSpPr/>
              <p:nvPr/>
            </p:nvGrpSpPr>
            <p:grpSpPr bwMode="auto">
              <a:xfrm>
                <a:off x="2570295" y="4004754"/>
                <a:ext cx="1428079" cy="1428079"/>
                <a:chOff x="2965248" y="4797909"/>
                <a:chExt cx="1428079" cy="1428079"/>
              </a:xfrm>
            </p:grpSpPr>
            <p:cxnSp>
              <p:nvCxnSpPr>
                <p:cNvPr id="20"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21"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24" name="矩形 23"/>
          <p:cNvSpPr/>
          <p:nvPr/>
        </p:nvSpPr>
        <p:spPr>
          <a:xfrm>
            <a:off x="2339753" y="3044957"/>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5" name="矩形 24"/>
          <p:cNvSpPr/>
          <p:nvPr/>
        </p:nvSpPr>
        <p:spPr>
          <a:xfrm>
            <a:off x="2339753" y="3717032"/>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6" name="矩形 25"/>
          <p:cNvSpPr/>
          <p:nvPr/>
        </p:nvSpPr>
        <p:spPr>
          <a:xfrm>
            <a:off x="2339753" y="435161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842214" y="3111708"/>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搁</a:t>
            </a:r>
            <a:endParaRPr lang="zh-CN" altLang="en-US" sz="72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178560" y="2490893"/>
            <a:ext cx="541020" cy="375920"/>
          </a:xfrm>
          <a:prstGeom prst="rect">
            <a:avLst/>
          </a:prstGeom>
        </p:spPr>
      </p:pic>
      <p:pic>
        <p:nvPicPr>
          <p:cNvPr id="3" name="图片 2"/>
          <p:cNvPicPr>
            <a:picLocks noChangeAspect="1"/>
          </p:cNvPicPr>
          <p:nvPr/>
        </p:nvPicPr>
        <p:blipFill>
          <a:blip r:embed="rId4"/>
          <a:stretch>
            <a:fillRect/>
          </a:stretch>
        </p:blipFill>
        <p:spPr>
          <a:xfrm>
            <a:off x="3341370" y="3044614"/>
            <a:ext cx="4871720" cy="508847"/>
          </a:xfrm>
          <a:prstGeom prst="rect">
            <a:avLst/>
          </a:prstGeom>
        </p:spPr>
      </p:pic>
      <p:pic>
        <p:nvPicPr>
          <p:cNvPr id="4" name="图片 3"/>
          <p:cNvPicPr>
            <a:picLocks noChangeAspect="1"/>
          </p:cNvPicPr>
          <p:nvPr/>
        </p:nvPicPr>
        <p:blipFill>
          <a:blip r:embed="rId5"/>
          <a:stretch>
            <a:fillRect/>
          </a:stretch>
        </p:blipFill>
        <p:spPr>
          <a:xfrm>
            <a:off x="3142615" y="3716867"/>
            <a:ext cx="4225290" cy="483447"/>
          </a:xfrm>
          <a:prstGeom prst="rect">
            <a:avLst/>
          </a:prstGeom>
        </p:spPr>
      </p:pic>
      <p:pic>
        <p:nvPicPr>
          <p:cNvPr id="5" name="图片 4"/>
          <p:cNvPicPr>
            <a:picLocks noChangeAspect="1"/>
          </p:cNvPicPr>
          <p:nvPr/>
        </p:nvPicPr>
        <p:blipFill>
          <a:blip r:embed="rId6"/>
          <a:stretch>
            <a:fillRect/>
          </a:stretch>
        </p:blipFill>
        <p:spPr>
          <a:xfrm>
            <a:off x="3264535" y="4321387"/>
            <a:ext cx="4235450" cy="523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932723"/>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3" name="组合 2"/>
          <p:cNvGrpSpPr/>
          <p:nvPr/>
        </p:nvGrpSpPr>
        <p:grpSpPr>
          <a:xfrm>
            <a:off x="791145" y="1643812"/>
            <a:ext cx="1224000" cy="1632001"/>
            <a:chOff x="1244432" y="2317964"/>
            <a:chExt cx="1224000" cy="1224001"/>
          </a:xfrm>
        </p:grpSpPr>
        <p:sp>
          <p:nvSpPr>
            <p:cNvPr id="4"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5" name="组合 67"/>
            <p:cNvGrpSpPr/>
            <p:nvPr/>
          </p:nvGrpSpPr>
          <p:grpSpPr bwMode="auto">
            <a:xfrm>
              <a:off x="1244432" y="2317965"/>
              <a:ext cx="1224000" cy="1224000"/>
              <a:chOff x="2570294" y="4004753"/>
              <a:chExt cx="1428080" cy="1428080"/>
            </a:xfrm>
          </p:grpSpPr>
          <p:sp>
            <p:nvSpPr>
              <p:cNvPr id="6" name="矩形 5"/>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7" name="组合 70"/>
              <p:cNvGrpSpPr/>
              <p:nvPr/>
            </p:nvGrpSpPr>
            <p:grpSpPr bwMode="auto">
              <a:xfrm>
                <a:off x="2570295" y="4004754"/>
                <a:ext cx="1428079" cy="1428079"/>
                <a:chOff x="2965248" y="4797909"/>
                <a:chExt cx="1428079" cy="1428079"/>
              </a:xfrm>
            </p:grpSpPr>
            <p:cxnSp>
              <p:nvCxnSpPr>
                <p:cNvPr id="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11" name="矩形 10"/>
          <p:cNvSpPr/>
          <p:nvPr/>
        </p:nvSpPr>
        <p:spPr>
          <a:xfrm>
            <a:off x="2339753" y="1604797"/>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339753" y="2276872"/>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339753" y="291145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nvSpPr>
        <p:spPr>
          <a:xfrm>
            <a:off x="842214" y="1671548"/>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综</a:t>
            </a:r>
            <a:endParaRPr lang="zh-CN" altLang="en-US" sz="7200" b="1" dirty="0">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675111" y="3635422"/>
          <a:ext cx="7920880" cy="2520501"/>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600287">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10" name="组合 2"/>
          <p:cNvGrpSpPr/>
          <p:nvPr/>
        </p:nvGrpSpPr>
        <p:grpSpPr>
          <a:xfrm>
            <a:off x="782688" y="4346510"/>
            <a:ext cx="1224000" cy="1632001"/>
            <a:chOff x="1244432" y="2317964"/>
            <a:chExt cx="1224000" cy="1224001"/>
          </a:xfrm>
        </p:grpSpPr>
        <p:sp>
          <p:nvSpPr>
            <p:cNvPr id="20"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14" name="组合 67"/>
            <p:cNvGrpSpPr/>
            <p:nvPr/>
          </p:nvGrpSpPr>
          <p:grpSpPr bwMode="auto">
            <a:xfrm>
              <a:off x="1244432" y="2317965"/>
              <a:ext cx="1224000" cy="1224000"/>
              <a:chOff x="2570294" y="4004753"/>
              <a:chExt cx="1428080" cy="1428080"/>
            </a:xfrm>
          </p:grpSpPr>
          <p:sp>
            <p:nvSpPr>
              <p:cNvPr id="22" name="矩形 21"/>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15" name="组合 70"/>
              <p:cNvGrpSpPr/>
              <p:nvPr/>
            </p:nvGrpSpPr>
            <p:grpSpPr bwMode="auto">
              <a:xfrm>
                <a:off x="2570295" y="4004754"/>
                <a:ext cx="1428079" cy="1428079"/>
                <a:chOff x="2965248" y="4797909"/>
                <a:chExt cx="1428079" cy="1428079"/>
              </a:xfrm>
            </p:grpSpPr>
            <p:cxnSp>
              <p:nvCxnSpPr>
                <p:cNvPr id="2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2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27" name="矩形 26"/>
          <p:cNvSpPr/>
          <p:nvPr/>
        </p:nvSpPr>
        <p:spPr>
          <a:xfrm>
            <a:off x="2331296" y="430749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331296" y="4979571"/>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2331296" y="5614155"/>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833757" y="4374247"/>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澄</a:t>
            </a:r>
            <a:endParaRPr lang="zh-CN" altLang="en-US" sz="72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1024890" y="1040554"/>
            <a:ext cx="715010" cy="395393"/>
          </a:xfrm>
          <a:prstGeom prst="rect">
            <a:avLst/>
          </a:prstGeom>
        </p:spPr>
      </p:pic>
      <p:pic>
        <p:nvPicPr>
          <p:cNvPr id="19" name="图片 18"/>
          <p:cNvPicPr>
            <a:picLocks noChangeAspect="1"/>
          </p:cNvPicPr>
          <p:nvPr/>
        </p:nvPicPr>
        <p:blipFill>
          <a:blip r:embed="rId2"/>
          <a:stretch>
            <a:fillRect/>
          </a:stretch>
        </p:blipFill>
        <p:spPr>
          <a:xfrm>
            <a:off x="3198496" y="1617981"/>
            <a:ext cx="4352925" cy="464820"/>
          </a:xfrm>
          <a:prstGeom prst="rect">
            <a:avLst/>
          </a:prstGeom>
        </p:spPr>
      </p:pic>
      <p:pic>
        <p:nvPicPr>
          <p:cNvPr id="21" name="图片 20"/>
          <p:cNvPicPr>
            <a:picLocks noChangeAspect="1"/>
          </p:cNvPicPr>
          <p:nvPr/>
        </p:nvPicPr>
        <p:blipFill>
          <a:blip r:embed="rId3"/>
          <a:stretch>
            <a:fillRect/>
          </a:stretch>
        </p:blipFill>
        <p:spPr>
          <a:xfrm>
            <a:off x="3198496" y="2315634"/>
            <a:ext cx="3535045" cy="453813"/>
          </a:xfrm>
          <a:prstGeom prst="rect">
            <a:avLst/>
          </a:prstGeom>
        </p:spPr>
      </p:pic>
      <p:pic>
        <p:nvPicPr>
          <p:cNvPr id="23" name="图片 22"/>
          <p:cNvPicPr>
            <a:picLocks noChangeAspect="1"/>
          </p:cNvPicPr>
          <p:nvPr/>
        </p:nvPicPr>
        <p:blipFill>
          <a:blip r:embed="rId4"/>
          <a:stretch>
            <a:fillRect/>
          </a:stretch>
        </p:blipFill>
        <p:spPr>
          <a:xfrm>
            <a:off x="3198495" y="2986194"/>
            <a:ext cx="4559300" cy="418253"/>
          </a:xfrm>
          <a:prstGeom prst="rect">
            <a:avLst/>
          </a:prstGeom>
        </p:spPr>
      </p:pic>
      <p:pic>
        <p:nvPicPr>
          <p:cNvPr id="26" name="图片 25"/>
          <p:cNvPicPr>
            <a:picLocks noChangeAspect="1"/>
          </p:cNvPicPr>
          <p:nvPr/>
        </p:nvPicPr>
        <p:blipFill>
          <a:blip r:embed="rId5"/>
          <a:stretch>
            <a:fillRect/>
          </a:stretch>
        </p:blipFill>
        <p:spPr>
          <a:xfrm>
            <a:off x="987426" y="3803227"/>
            <a:ext cx="815975" cy="396240"/>
          </a:xfrm>
          <a:prstGeom prst="rect">
            <a:avLst/>
          </a:prstGeom>
        </p:spPr>
      </p:pic>
      <p:pic>
        <p:nvPicPr>
          <p:cNvPr id="30" name="图片 29"/>
          <p:cNvPicPr>
            <a:picLocks noChangeAspect="1"/>
          </p:cNvPicPr>
          <p:nvPr/>
        </p:nvPicPr>
        <p:blipFill>
          <a:blip r:embed="rId6" cstate="email"/>
          <a:stretch>
            <a:fillRect/>
          </a:stretch>
        </p:blipFill>
        <p:spPr>
          <a:xfrm>
            <a:off x="3439160" y="4307841"/>
            <a:ext cx="4457700" cy="414020"/>
          </a:xfrm>
          <a:prstGeom prst="rect">
            <a:avLst/>
          </a:prstGeom>
        </p:spPr>
      </p:pic>
      <p:pic>
        <p:nvPicPr>
          <p:cNvPr id="31" name="图片 30"/>
          <p:cNvPicPr>
            <a:picLocks noChangeAspect="1"/>
          </p:cNvPicPr>
          <p:nvPr/>
        </p:nvPicPr>
        <p:blipFill>
          <a:blip r:embed="rId7"/>
          <a:stretch>
            <a:fillRect/>
          </a:stretch>
        </p:blipFill>
        <p:spPr>
          <a:xfrm>
            <a:off x="3352801" y="5029200"/>
            <a:ext cx="3307715" cy="392853"/>
          </a:xfrm>
          <a:prstGeom prst="rect">
            <a:avLst/>
          </a:prstGeom>
        </p:spPr>
      </p:pic>
      <p:pic>
        <p:nvPicPr>
          <p:cNvPr id="33" name="图片 32"/>
          <p:cNvPicPr>
            <a:picLocks noChangeAspect="1"/>
          </p:cNvPicPr>
          <p:nvPr/>
        </p:nvPicPr>
        <p:blipFill>
          <a:blip r:embed="rId8"/>
          <a:stretch>
            <a:fillRect/>
          </a:stretch>
        </p:blipFill>
        <p:spPr>
          <a:xfrm>
            <a:off x="3277870" y="5614247"/>
            <a:ext cx="4194810" cy="39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932723"/>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3" name="组合 2"/>
          <p:cNvGrpSpPr/>
          <p:nvPr/>
        </p:nvGrpSpPr>
        <p:grpSpPr>
          <a:xfrm>
            <a:off x="791145" y="1643812"/>
            <a:ext cx="1224000" cy="1632001"/>
            <a:chOff x="1244432" y="2317964"/>
            <a:chExt cx="1224000" cy="1224001"/>
          </a:xfrm>
        </p:grpSpPr>
        <p:sp>
          <p:nvSpPr>
            <p:cNvPr id="4"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5" name="组合 67"/>
            <p:cNvGrpSpPr/>
            <p:nvPr/>
          </p:nvGrpSpPr>
          <p:grpSpPr bwMode="auto">
            <a:xfrm>
              <a:off x="1244432" y="2317965"/>
              <a:ext cx="1224000" cy="1224000"/>
              <a:chOff x="2570294" y="4004753"/>
              <a:chExt cx="1428080" cy="1428080"/>
            </a:xfrm>
          </p:grpSpPr>
          <p:sp>
            <p:nvSpPr>
              <p:cNvPr id="6" name="矩形 5"/>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7" name="组合 70"/>
              <p:cNvGrpSpPr/>
              <p:nvPr/>
            </p:nvGrpSpPr>
            <p:grpSpPr bwMode="auto">
              <a:xfrm>
                <a:off x="2570295" y="4004754"/>
                <a:ext cx="1428079" cy="1428079"/>
                <a:chOff x="2965248" y="4797909"/>
                <a:chExt cx="1428079" cy="1428079"/>
              </a:xfrm>
            </p:grpSpPr>
            <p:cxnSp>
              <p:nvCxnSpPr>
                <p:cNvPr id="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11" name="矩形 10"/>
          <p:cNvSpPr/>
          <p:nvPr/>
        </p:nvSpPr>
        <p:spPr>
          <a:xfrm>
            <a:off x="2339753" y="1604797"/>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339753" y="2276872"/>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339753" y="291145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nvSpPr>
        <p:spPr>
          <a:xfrm>
            <a:off x="842214" y="1671548"/>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萍</a:t>
            </a:r>
            <a:endParaRPr lang="zh-CN" altLang="en-US" sz="7200" b="1" dirty="0">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675111" y="3635421"/>
          <a:ext cx="7920880" cy="2510347"/>
        </p:xfrm>
        <a:graphic>
          <a:graphicData uri="http://schemas.openxmlformats.org/drawingml/2006/table">
            <a:tbl>
              <a:tblPr firstRow="1" bandRow="1">
                <a:tableStyleId>{5940675A-B579-460E-94D1-54222C63F5DA}</a:tableStyleId>
              </a:tblPr>
              <a:tblGrid>
                <a:gridCol w="1512168"/>
                <a:gridCol w="936104"/>
                <a:gridCol w="5472608"/>
              </a:tblGrid>
              <a:tr h="575733">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10" name="组合 2"/>
          <p:cNvGrpSpPr/>
          <p:nvPr/>
        </p:nvGrpSpPr>
        <p:grpSpPr>
          <a:xfrm>
            <a:off x="782688" y="4346510"/>
            <a:ext cx="1224000" cy="1632001"/>
            <a:chOff x="1244432" y="2317964"/>
            <a:chExt cx="1224000" cy="1224001"/>
          </a:xfrm>
        </p:grpSpPr>
        <p:sp>
          <p:nvSpPr>
            <p:cNvPr id="20"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14" name="组合 67"/>
            <p:cNvGrpSpPr/>
            <p:nvPr/>
          </p:nvGrpSpPr>
          <p:grpSpPr bwMode="auto">
            <a:xfrm>
              <a:off x="1244432" y="2317965"/>
              <a:ext cx="1224000" cy="1224000"/>
              <a:chOff x="2570294" y="4004753"/>
              <a:chExt cx="1428080" cy="1428080"/>
            </a:xfrm>
          </p:grpSpPr>
          <p:sp>
            <p:nvSpPr>
              <p:cNvPr id="22" name="矩形 21"/>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15" name="组合 70"/>
              <p:cNvGrpSpPr/>
              <p:nvPr/>
            </p:nvGrpSpPr>
            <p:grpSpPr bwMode="auto">
              <a:xfrm>
                <a:off x="2570295" y="4004754"/>
                <a:ext cx="1428079" cy="1428079"/>
                <a:chOff x="2965248" y="4797909"/>
                <a:chExt cx="1428079" cy="1428079"/>
              </a:xfrm>
            </p:grpSpPr>
            <p:cxnSp>
              <p:nvCxnSpPr>
                <p:cNvPr id="2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2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27" name="矩形 26"/>
          <p:cNvSpPr/>
          <p:nvPr/>
        </p:nvSpPr>
        <p:spPr>
          <a:xfrm>
            <a:off x="2331296" y="430749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331296" y="4979571"/>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2331296" y="5614155"/>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833757" y="4374247"/>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藻</a:t>
            </a:r>
            <a:endParaRPr lang="zh-CN" altLang="en-US" sz="72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cstate="email"/>
          <a:stretch>
            <a:fillRect/>
          </a:stretch>
        </p:blipFill>
        <p:spPr>
          <a:xfrm>
            <a:off x="1066800" y="1060873"/>
            <a:ext cx="631190" cy="353907"/>
          </a:xfrm>
          <a:prstGeom prst="rect">
            <a:avLst/>
          </a:prstGeom>
        </p:spPr>
      </p:pic>
      <p:pic>
        <p:nvPicPr>
          <p:cNvPr id="19" name="图片 18"/>
          <p:cNvPicPr>
            <a:picLocks noChangeAspect="1"/>
          </p:cNvPicPr>
          <p:nvPr/>
        </p:nvPicPr>
        <p:blipFill>
          <a:blip r:embed="rId2" cstate="email"/>
          <a:stretch>
            <a:fillRect/>
          </a:stretch>
        </p:blipFill>
        <p:spPr>
          <a:xfrm>
            <a:off x="3440430" y="1644227"/>
            <a:ext cx="3754120" cy="407247"/>
          </a:xfrm>
          <a:prstGeom prst="rect">
            <a:avLst/>
          </a:prstGeom>
        </p:spPr>
      </p:pic>
      <p:pic>
        <p:nvPicPr>
          <p:cNvPr id="21" name="图片 20"/>
          <p:cNvPicPr>
            <a:picLocks noChangeAspect="1"/>
          </p:cNvPicPr>
          <p:nvPr/>
        </p:nvPicPr>
        <p:blipFill>
          <a:blip r:embed="rId3"/>
          <a:stretch>
            <a:fillRect/>
          </a:stretch>
        </p:blipFill>
        <p:spPr>
          <a:xfrm>
            <a:off x="3257550" y="2276688"/>
            <a:ext cx="3937000" cy="446193"/>
          </a:xfrm>
          <a:prstGeom prst="rect">
            <a:avLst/>
          </a:prstGeom>
        </p:spPr>
      </p:pic>
      <p:pic>
        <p:nvPicPr>
          <p:cNvPr id="23" name="图片 22"/>
          <p:cNvPicPr>
            <a:picLocks noChangeAspect="1"/>
          </p:cNvPicPr>
          <p:nvPr/>
        </p:nvPicPr>
        <p:blipFill>
          <a:blip r:embed="rId4" cstate="email"/>
          <a:stretch>
            <a:fillRect/>
          </a:stretch>
        </p:blipFill>
        <p:spPr>
          <a:xfrm>
            <a:off x="3330575" y="2968413"/>
            <a:ext cx="4211320" cy="379307"/>
          </a:xfrm>
          <a:prstGeom prst="rect">
            <a:avLst/>
          </a:prstGeom>
        </p:spPr>
      </p:pic>
      <p:pic>
        <p:nvPicPr>
          <p:cNvPr id="26" name="图片 25"/>
          <p:cNvPicPr>
            <a:picLocks noChangeAspect="1"/>
          </p:cNvPicPr>
          <p:nvPr/>
        </p:nvPicPr>
        <p:blipFill>
          <a:blip r:embed="rId5"/>
          <a:stretch>
            <a:fillRect/>
          </a:stretch>
        </p:blipFill>
        <p:spPr>
          <a:xfrm>
            <a:off x="1066800" y="3756660"/>
            <a:ext cx="689610" cy="418253"/>
          </a:xfrm>
          <a:prstGeom prst="rect">
            <a:avLst/>
          </a:prstGeom>
        </p:spPr>
      </p:pic>
      <p:pic>
        <p:nvPicPr>
          <p:cNvPr id="30" name="图片 29"/>
          <p:cNvPicPr>
            <a:picLocks noChangeAspect="1"/>
          </p:cNvPicPr>
          <p:nvPr/>
        </p:nvPicPr>
        <p:blipFill>
          <a:blip r:embed="rId6" cstate="email"/>
          <a:stretch>
            <a:fillRect/>
          </a:stretch>
        </p:blipFill>
        <p:spPr>
          <a:xfrm>
            <a:off x="3140711" y="4411981"/>
            <a:ext cx="5305425" cy="388620"/>
          </a:xfrm>
          <a:prstGeom prst="rect">
            <a:avLst/>
          </a:prstGeom>
        </p:spPr>
      </p:pic>
      <p:pic>
        <p:nvPicPr>
          <p:cNvPr id="31" name="图片 30"/>
          <p:cNvPicPr>
            <a:picLocks noChangeAspect="1"/>
          </p:cNvPicPr>
          <p:nvPr/>
        </p:nvPicPr>
        <p:blipFill>
          <a:blip r:embed="rId7" cstate="email"/>
          <a:stretch>
            <a:fillRect/>
          </a:stretch>
        </p:blipFill>
        <p:spPr>
          <a:xfrm>
            <a:off x="3162936" y="4979247"/>
            <a:ext cx="2944495" cy="419947"/>
          </a:xfrm>
          <a:prstGeom prst="rect">
            <a:avLst/>
          </a:prstGeom>
        </p:spPr>
      </p:pic>
      <p:pic>
        <p:nvPicPr>
          <p:cNvPr id="33" name="图片 32"/>
          <p:cNvPicPr>
            <a:picLocks noChangeAspect="1"/>
          </p:cNvPicPr>
          <p:nvPr/>
        </p:nvPicPr>
        <p:blipFill>
          <a:blip r:embed="rId8" cstate="email"/>
          <a:stretch>
            <a:fillRect/>
          </a:stretch>
        </p:blipFill>
        <p:spPr>
          <a:xfrm>
            <a:off x="3140710" y="5698067"/>
            <a:ext cx="5306060" cy="374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3568" y="932723"/>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3" name="组合 2"/>
          <p:cNvGrpSpPr/>
          <p:nvPr/>
        </p:nvGrpSpPr>
        <p:grpSpPr>
          <a:xfrm>
            <a:off x="791145" y="1643812"/>
            <a:ext cx="1224000" cy="1632001"/>
            <a:chOff x="1244432" y="2317964"/>
            <a:chExt cx="1224000" cy="1224001"/>
          </a:xfrm>
        </p:grpSpPr>
        <p:sp>
          <p:nvSpPr>
            <p:cNvPr id="4"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5" name="组合 67"/>
            <p:cNvGrpSpPr/>
            <p:nvPr/>
          </p:nvGrpSpPr>
          <p:grpSpPr bwMode="auto">
            <a:xfrm>
              <a:off x="1244432" y="2317965"/>
              <a:ext cx="1224000" cy="1224000"/>
              <a:chOff x="2570294" y="4004753"/>
              <a:chExt cx="1428080" cy="1428080"/>
            </a:xfrm>
          </p:grpSpPr>
          <p:sp>
            <p:nvSpPr>
              <p:cNvPr id="6" name="矩形 5"/>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7" name="组合 70"/>
              <p:cNvGrpSpPr/>
              <p:nvPr/>
            </p:nvGrpSpPr>
            <p:grpSpPr bwMode="auto">
              <a:xfrm>
                <a:off x="2570295" y="4004754"/>
                <a:ext cx="1428079" cy="1428079"/>
                <a:chOff x="2965248" y="4797909"/>
                <a:chExt cx="1428079" cy="1428079"/>
              </a:xfrm>
            </p:grpSpPr>
            <p:cxnSp>
              <p:nvCxnSpPr>
                <p:cNvPr id="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11" name="矩形 10"/>
          <p:cNvSpPr/>
          <p:nvPr/>
        </p:nvSpPr>
        <p:spPr>
          <a:xfrm>
            <a:off x="2339753" y="1604797"/>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339753" y="2276872"/>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339753" y="291145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nvSpPr>
        <p:spPr>
          <a:xfrm>
            <a:off x="842214" y="1671548"/>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漾</a:t>
            </a:r>
            <a:endParaRPr lang="zh-CN" altLang="en-US" sz="7200" b="1" dirty="0">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675111" y="3635422"/>
          <a:ext cx="7920880" cy="2510678"/>
        </p:xfrm>
        <a:graphic>
          <a:graphicData uri="http://schemas.openxmlformats.org/drawingml/2006/table">
            <a:tbl>
              <a:tblPr firstRow="1" bandRow="1">
                <a:tableStyleId>{5940675A-B579-460E-94D1-54222C63F5DA}</a:tableStyleId>
              </a:tblPr>
              <a:tblGrid>
                <a:gridCol w="1512168"/>
                <a:gridCol w="936104"/>
                <a:gridCol w="5472608"/>
              </a:tblGrid>
              <a:tr h="576064">
                <a:tc>
                  <a:txBody>
                    <a:bodyPr/>
                    <a:lstStyle/>
                    <a:p>
                      <a:endParaRPr lang="zh-CN" altLang="en-US" sz="1800" dirty="0"/>
                    </a:p>
                  </a:txBody>
                  <a:tcPr marT="60960" marB="60960"/>
                </a:tc>
                <a:tc gridSpan="2">
                  <a:txBody>
                    <a:bodyPr/>
                    <a:lstStyle/>
                    <a:p>
                      <a:endParaRPr lang="zh-CN" altLang="en-US" sz="1800" dirty="0"/>
                    </a:p>
                  </a:txBody>
                  <a:tcPr marT="60960" marB="60960"/>
                </a:tc>
                <a:tc hMerge="1">
                  <a:tcPr/>
                </a:tc>
              </a:tr>
              <a:tr h="672075">
                <a:tc rowSpan="3">
                  <a:txBody>
                    <a:bodyPr/>
                    <a:lstStyle/>
                    <a:p>
                      <a:endParaRPr lang="zh-CN" altLang="en-US" sz="1800" dirty="0"/>
                    </a:p>
                  </a:txBody>
                  <a:tcPr marT="60960" marB="60960"/>
                </a:tc>
                <a:tc>
                  <a:txBody>
                    <a:bodyPr/>
                    <a:lstStyle/>
                    <a:p>
                      <a:endParaRPr lang="zh-CN" altLang="en-US" sz="1800" dirty="0"/>
                    </a:p>
                  </a:txBody>
                  <a:tcPr marT="60960" marB="60960"/>
                </a:tc>
                <a:tc>
                  <a:txBody>
                    <a:bodyPr/>
                    <a:lstStyle/>
                    <a:p>
                      <a:endParaRPr lang="zh-CN" altLang="en-US" sz="1800" dirty="0"/>
                    </a:p>
                  </a:txBody>
                  <a:tcPr marT="60960" marB="60960"/>
                </a:tc>
              </a:tr>
              <a:tr h="672075">
                <a:tc vMerge="1">
                  <a:tcPr/>
                </a:tc>
                <a:tc>
                  <a:txBody>
                    <a:bodyPr/>
                    <a:lstStyle/>
                    <a:p>
                      <a:endParaRPr lang="zh-CN" altLang="en-US" sz="1800"/>
                    </a:p>
                  </a:txBody>
                  <a:tcPr marT="60960" marB="60960"/>
                </a:tc>
                <a:tc>
                  <a:txBody>
                    <a:bodyPr/>
                    <a:lstStyle/>
                    <a:p>
                      <a:endParaRPr lang="zh-CN" altLang="en-US" sz="1800"/>
                    </a:p>
                  </a:txBody>
                  <a:tcPr marT="60960" marB="60960"/>
                </a:tc>
              </a:tr>
              <a:tr h="590464">
                <a:tc vMerge="1">
                  <a:tcPr/>
                </a:tc>
                <a:tc>
                  <a:txBody>
                    <a:bodyPr/>
                    <a:lstStyle/>
                    <a:p>
                      <a:endParaRPr lang="zh-CN" altLang="en-US" sz="1800" dirty="0"/>
                    </a:p>
                  </a:txBody>
                  <a:tcPr marT="60960" marB="60960"/>
                </a:tc>
                <a:tc>
                  <a:txBody>
                    <a:bodyPr/>
                    <a:lstStyle/>
                    <a:p>
                      <a:endParaRPr lang="zh-CN" altLang="en-US" sz="1800" dirty="0"/>
                    </a:p>
                  </a:txBody>
                  <a:tcPr marT="60960" marB="60960"/>
                </a:tc>
              </a:tr>
            </a:tbl>
          </a:graphicData>
        </a:graphic>
      </p:graphicFrame>
      <p:grpSp>
        <p:nvGrpSpPr>
          <p:cNvPr id="10" name="组合 2"/>
          <p:cNvGrpSpPr/>
          <p:nvPr/>
        </p:nvGrpSpPr>
        <p:grpSpPr>
          <a:xfrm>
            <a:off x="782688" y="4346510"/>
            <a:ext cx="1224000" cy="1632001"/>
            <a:chOff x="1244432" y="2317964"/>
            <a:chExt cx="1224000" cy="1224001"/>
          </a:xfrm>
        </p:grpSpPr>
        <p:sp>
          <p:nvSpPr>
            <p:cNvPr id="20" name="文本框 35"/>
            <p:cNvSpPr txBox="1"/>
            <p:nvPr/>
          </p:nvSpPr>
          <p:spPr>
            <a:xfrm>
              <a:off x="1312198" y="2317964"/>
              <a:ext cx="184731" cy="877163"/>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14" name="组合 67"/>
            <p:cNvGrpSpPr/>
            <p:nvPr/>
          </p:nvGrpSpPr>
          <p:grpSpPr bwMode="auto">
            <a:xfrm>
              <a:off x="1244432" y="2317965"/>
              <a:ext cx="1224000" cy="1224000"/>
              <a:chOff x="2570294" y="4004753"/>
              <a:chExt cx="1428080" cy="1428080"/>
            </a:xfrm>
          </p:grpSpPr>
          <p:sp>
            <p:nvSpPr>
              <p:cNvPr id="22" name="矩形 21"/>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15" name="组合 70"/>
              <p:cNvGrpSpPr/>
              <p:nvPr/>
            </p:nvGrpSpPr>
            <p:grpSpPr bwMode="auto">
              <a:xfrm>
                <a:off x="2570295" y="4004754"/>
                <a:ext cx="1428079" cy="1428079"/>
                <a:chOff x="2965248" y="4797909"/>
                <a:chExt cx="1428079" cy="1428079"/>
              </a:xfrm>
            </p:grpSpPr>
            <p:cxnSp>
              <p:nvCxnSpPr>
                <p:cNvPr id="2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2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27" name="矩形 26"/>
          <p:cNvSpPr/>
          <p:nvPr/>
        </p:nvSpPr>
        <p:spPr>
          <a:xfrm>
            <a:off x="2331296" y="4307496"/>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笔顺</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331296" y="4979571"/>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组词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2331296" y="5614155"/>
            <a:ext cx="646331" cy="369332"/>
          </a:xfrm>
          <a:prstGeom prst="rect">
            <a:avLst/>
          </a:prstGeom>
        </p:spPr>
        <p:txBody>
          <a:bodyPr wrap="non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造句</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833757" y="4374247"/>
            <a:ext cx="1107996" cy="1200329"/>
          </a:xfrm>
          <a:prstGeom prst="rect">
            <a:avLst/>
          </a:prstGeom>
        </p:spPr>
        <p:txBody>
          <a:bodyPr wrap="none">
            <a:spAutoFit/>
          </a:bodyPr>
          <a:lstStyle/>
          <a:p>
            <a:r>
              <a:rPr lang="zh-CN" altLang="en-US" sz="7200" b="1" dirty="0">
                <a:latin typeface="微软雅黑" panose="020B0503020204020204" pitchFamily="34" charset="-122"/>
                <a:ea typeface="微软雅黑" panose="020B0503020204020204" pitchFamily="34" charset="-122"/>
              </a:rPr>
              <a:t>焰</a:t>
            </a:r>
            <a:endParaRPr lang="zh-CN" altLang="en-US" sz="72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cstate="email"/>
          <a:stretch>
            <a:fillRect/>
          </a:stretch>
        </p:blipFill>
        <p:spPr>
          <a:xfrm>
            <a:off x="1096011" y="1060027"/>
            <a:ext cx="615315" cy="379307"/>
          </a:xfrm>
          <a:prstGeom prst="rect">
            <a:avLst/>
          </a:prstGeom>
        </p:spPr>
      </p:pic>
      <p:pic>
        <p:nvPicPr>
          <p:cNvPr id="19" name="图片 18"/>
          <p:cNvPicPr>
            <a:picLocks noChangeAspect="1"/>
          </p:cNvPicPr>
          <p:nvPr/>
        </p:nvPicPr>
        <p:blipFill>
          <a:blip r:embed="rId2" cstate="email"/>
          <a:stretch>
            <a:fillRect/>
          </a:stretch>
        </p:blipFill>
        <p:spPr>
          <a:xfrm>
            <a:off x="3401696" y="1671320"/>
            <a:ext cx="3865245" cy="411480"/>
          </a:xfrm>
          <a:prstGeom prst="rect">
            <a:avLst/>
          </a:prstGeom>
        </p:spPr>
      </p:pic>
      <p:pic>
        <p:nvPicPr>
          <p:cNvPr id="21" name="图片 20"/>
          <p:cNvPicPr>
            <a:picLocks noChangeAspect="1"/>
          </p:cNvPicPr>
          <p:nvPr/>
        </p:nvPicPr>
        <p:blipFill>
          <a:blip r:embed="rId3"/>
          <a:stretch>
            <a:fillRect/>
          </a:stretch>
        </p:blipFill>
        <p:spPr>
          <a:xfrm>
            <a:off x="3340101" y="2302934"/>
            <a:ext cx="2582545" cy="418253"/>
          </a:xfrm>
          <a:prstGeom prst="rect">
            <a:avLst/>
          </a:prstGeom>
        </p:spPr>
      </p:pic>
      <p:pic>
        <p:nvPicPr>
          <p:cNvPr id="23" name="图片 22"/>
          <p:cNvPicPr>
            <a:picLocks noChangeAspect="1"/>
          </p:cNvPicPr>
          <p:nvPr/>
        </p:nvPicPr>
        <p:blipFill>
          <a:blip r:embed="rId4" cstate="email"/>
          <a:stretch>
            <a:fillRect/>
          </a:stretch>
        </p:blipFill>
        <p:spPr>
          <a:xfrm>
            <a:off x="3241675" y="2958254"/>
            <a:ext cx="4826000" cy="366607"/>
          </a:xfrm>
          <a:prstGeom prst="rect">
            <a:avLst/>
          </a:prstGeom>
        </p:spPr>
      </p:pic>
      <p:pic>
        <p:nvPicPr>
          <p:cNvPr id="26" name="图片 25"/>
          <p:cNvPicPr>
            <a:picLocks noChangeAspect="1"/>
          </p:cNvPicPr>
          <p:nvPr/>
        </p:nvPicPr>
        <p:blipFill>
          <a:blip r:embed="rId5"/>
          <a:stretch>
            <a:fillRect/>
          </a:stretch>
        </p:blipFill>
        <p:spPr>
          <a:xfrm>
            <a:off x="1102360" y="3760047"/>
            <a:ext cx="601980" cy="447887"/>
          </a:xfrm>
          <a:prstGeom prst="rect">
            <a:avLst/>
          </a:prstGeom>
        </p:spPr>
      </p:pic>
      <p:pic>
        <p:nvPicPr>
          <p:cNvPr id="30" name="图片 29"/>
          <p:cNvPicPr>
            <a:picLocks noChangeAspect="1"/>
          </p:cNvPicPr>
          <p:nvPr/>
        </p:nvPicPr>
        <p:blipFill>
          <a:blip r:embed="rId6" cstate="email"/>
          <a:stretch>
            <a:fillRect/>
          </a:stretch>
        </p:blipFill>
        <p:spPr>
          <a:xfrm>
            <a:off x="3292476" y="5041900"/>
            <a:ext cx="3886835" cy="430107"/>
          </a:xfrm>
          <a:prstGeom prst="rect">
            <a:avLst/>
          </a:prstGeom>
        </p:spPr>
      </p:pic>
      <p:pic>
        <p:nvPicPr>
          <p:cNvPr id="31" name="图片 30"/>
          <p:cNvPicPr>
            <a:picLocks noChangeAspect="1"/>
          </p:cNvPicPr>
          <p:nvPr/>
        </p:nvPicPr>
        <p:blipFill>
          <a:blip r:embed="rId7"/>
          <a:stretch>
            <a:fillRect/>
          </a:stretch>
        </p:blipFill>
        <p:spPr>
          <a:xfrm>
            <a:off x="3340100" y="4373880"/>
            <a:ext cx="3839210" cy="426720"/>
          </a:xfrm>
          <a:prstGeom prst="rect">
            <a:avLst/>
          </a:prstGeom>
        </p:spPr>
      </p:pic>
      <p:pic>
        <p:nvPicPr>
          <p:cNvPr id="33" name="图片 32"/>
          <p:cNvPicPr>
            <a:picLocks noChangeAspect="1"/>
          </p:cNvPicPr>
          <p:nvPr/>
        </p:nvPicPr>
        <p:blipFill>
          <a:blip r:embed="rId8" cstate="email"/>
          <a:stretch>
            <a:fillRect/>
          </a:stretch>
        </p:blipFill>
        <p:spPr>
          <a:xfrm>
            <a:off x="3178810" y="5689601"/>
            <a:ext cx="5416550" cy="373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1.xml><?xml version="1.0" encoding="utf-8"?>
<p:tagLst xmlns:p="http://schemas.openxmlformats.org/presentationml/2006/main">
  <p:tag name="MH" val="20170613110635"/>
  <p:tag name="MH_LIBRARY" val="CONTENTS"/>
  <p:tag name="MH_TYPE" val="ENTRY"/>
  <p:tag name="ID" val="545812"/>
  <p:tag name="MH_ORDER" val="1"/>
</p:tagLst>
</file>

<file path=ppt/tags/tag12.xml><?xml version="1.0" encoding="utf-8"?>
<p:tagLst xmlns:p="http://schemas.openxmlformats.org/presentationml/2006/main">
  <p:tag name="MH" val="20170613110635"/>
  <p:tag name="MH_LIBRARY" val="CONTENTS"/>
  <p:tag name="MH_TYPE" val="NUMBER"/>
  <p:tag name="ID" val="545812"/>
  <p:tag name="MH_ORDER" val="1"/>
</p:tagLst>
</file>

<file path=ppt/tags/tag13.xml><?xml version="1.0" encoding="utf-8"?>
<p:tagLst xmlns:p="http://schemas.openxmlformats.org/presentationml/2006/main">
  <p:tag name="MH" val="20170613110635"/>
  <p:tag name="MH_LIBRARY" val="CONTENTS"/>
  <p:tag name="MH_TYPE" val="ENTRY"/>
  <p:tag name="ID" val="545812"/>
  <p:tag name="MH_ORDER" val="2"/>
</p:tagLst>
</file>

<file path=ppt/tags/tag14.xml><?xml version="1.0" encoding="utf-8"?>
<p:tagLst xmlns:p="http://schemas.openxmlformats.org/presentationml/2006/main">
  <p:tag name="MH" val="20170613110635"/>
  <p:tag name="MH_LIBRARY" val="CONTENTS"/>
  <p:tag name="MH_TYPE" val="NUMBER"/>
  <p:tag name="ID" val="545812"/>
  <p:tag name="MH_ORDER"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4287</Words>
  <Application>WPS 演示</Application>
  <PresentationFormat>全屏显示(4:3)</PresentationFormat>
  <Paragraphs>399</Paragraphs>
  <Slides>47</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47</vt:i4>
      </vt:variant>
    </vt:vector>
  </HeadingPairs>
  <TitlesOfParts>
    <vt:vector size="63" baseType="lpstr">
      <vt:lpstr>Arial</vt:lpstr>
      <vt:lpstr>宋体</vt:lpstr>
      <vt:lpstr>Wingdings</vt:lpstr>
      <vt:lpstr>Calibri</vt:lpstr>
      <vt:lpstr>黑体</vt:lpstr>
      <vt:lpstr>楷体</vt:lpstr>
      <vt:lpstr>微软雅黑</vt:lpstr>
      <vt:lpstr>华文细黑</vt:lpstr>
      <vt:lpstr>Arial Unicode MS</vt:lpstr>
      <vt:lpstr>Calibri</vt:lpstr>
      <vt:lpstr>Times New Roman</vt:lpstr>
      <vt:lpstr>思源宋体 Heavy</vt:lpstr>
      <vt:lpstr>Forte</vt:lpstr>
      <vt:lpstr>Arial</vt:lpstr>
      <vt:lpstr>Mongolian Baiti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123</cp:lastModifiedBy>
  <cp:revision>84</cp:revision>
  <dcterms:created xsi:type="dcterms:W3CDTF">2019-07-09T05:51:00Z</dcterms:created>
  <dcterms:modified xsi:type="dcterms:W3CDTF">2020-01-31T06:28:26Z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