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303" r:id="rId3"/>
    <p:sldId id="257" r:id="rId5"/>
    <p:sldId id="283" r:id="rId6"/>
    <p:sldId id="282" r:id="rId7"/>
    <p:sldId id="268" r:id="rId8"/>
    <p:sldId id="262" r:id="rId9"/>
    <p:sldId id="270" r:id="rId10"/>
    <p:sldId id="284" r:id="rId11"/>
    <p:sldId id="285" r:id="rId12"/>
    <p:sldId id="286" r:id="rId13"/>
    <p:sldId id="287" r:id="rId14"/>
    <p:sldId id="288" r:id="rId15"/>
    <p:sldId id="291" r:id="rId16"/>
    <p:sldId id="290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1" r:id="rId26"/>
    <p:sldId id="302" r:id="rId27"/>
    <p:sldId id="267" r:id="rId28"/>
    <p:sldId id="261" r:id="rId29"/>
    <p:sldId id="304" r:id="rId3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0655F-1EE1-47B9-B544-750A832FE9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word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om/jianli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excel/" TargetMode="Externa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Word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www.1ppt.com/word/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Excel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www.1ppt.com/excel/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个人简历：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www.1ppt.com/jianli/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A38AA-6C70-4710-B0F4-4B4FE38DAA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>
            <a:spLocks noGrp="1"/>
          </p:cNvSpPr>
          <p:nvPr>
            <p:ph idx="1" hasCustomPrompt="1"/>
          </p:nvPr>
        </p:nvSpPr>
        <p:spPr bwMode="auto">
          <a:xfrm>
            <a:off x="1292139" y="3469520"/>
            <a:ext cx="6333104" cy="77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2800"/>
            </a:lvl1pPr>
          </a:lstStyle>
          <a:p>
            <a:pPr lvl="0"/>
            <a:r>
              <a:rPr lang="zh-CN" altLang="en-US" dirty="0" smtClean="0"/>
              <a:t>小标题</a:t>
            </a:r>
            <a:endParaRPr lang="zh-CN" altLang="en-US" dirty="0" smtClean="0"/>
          </a:p>
        </p:txBody>
      </p:sp>
      <p:sp>
        <p:nvSpPr>
          <p:cNvPr id="23" name="标题 22"/>
          <p:cNvSpPr>
            <a:spLocks noGrp="1"/>
          </p:cNvSpPr>
          <p:nvPr>
            <p:ph type="title" hasCustomPrompt="1"/>
          </p:nvPr>
        </p:nvSpPr>
        <p:spPr>
          <a:xfrm>
            <a:off x="685902" y="1717913"/>
            <a:ext cx="7545579" cy="132588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标题</a:t>
            </a:r>
            <a:endParaRPr lang="zh-CN" alt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3231" y="960830"/>
            <a:ext cx="6063164" cy="1325880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94364" y="2430860"/>
            <a:ext cx="4785293" cy="822960"/>
          </a:xfrm>
        </p:spPr>
        <p:txBody>
          <a:bodyPr/>
          <a:lstStyle>
            <a:lvl1pPr algn="l">
              <a:defRPr sz="2400"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 hasCustomPrompt="1"/>
          </p:nvPr>
        </p:nvSpPr>
        <p:spPr>
          <a:xfrm>
            <a:off x="2180564" y="2667020"/>
            <a:ext cx="5181600" cy="16764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zh-CN" altLang="en-US" dirty="0" smtClean="0"/>
              <a:t>谢    谢</a:t>
            </a:r>
            <a:endParaRPr lang="zh-CN" altLang="en-US" dirty="0"/>
          </a:p>
        </p:txBody>
      </p:sp>
    </p:spTree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3357563" y="1821180"/>
            <a:ext cx="2428875" cy="132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大</a:t>
            </a:r>
            <a:endParaRPr lang="zh-CN" altLang="en-US" dirty="0" smtClean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422651" y="3381376"/>
            <a:ext cx="22987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小</a:t>
            </a:r>
            <a:endParaRPr lang="zh-CN" altLang="en-US" dirty="0" smtClean="0"/>
          </a:p>
        </p:txBody>
      </p:sp>
      <p:pic>
        <p:nvPicPr>
          <p:cNvPr id="6" name="图片 5" descr="图层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checke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5pPr>
      <a:lvl6pPr marL="411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822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6459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ctr" rtl="0" eaLnBrk="1" fontAlgn="base" hangingPunct="1">
        <a:lnSpc>
          <a:spcPct val="90000"/>
        </a:lnSpc>
        <a:spcBef>
          <a:spcPts val="9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61722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email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755576" y="1628800"/>
            <a:ext cx="7545579" cy="1325880"/>
          </a:xfrm>
        </p:spPr>
        <p:txBody>
          <a:bodyPr/>
          <a:lstStyle/>
          <a:p>
            <a:r>
              <a:rPr lang="zh-CN" altLang="en-US" sz="6600" dirty="0" smtClean="0"/>
              <a:t>将相和 </a:t>
            </a:r>
            <a:endParaRPr lang="zh-CN" altLang="en-US" sz="6600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643042" y="2786058"/>
            <a:ext cx="5929354" cy="695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ts val="47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秦王依仗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强势，要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骗取和氏璧。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474788" y="1879600"/>
            <a:ext cx="7345362" cy="630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“完璧归赵”故事的起因是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74788" y="3719513"/>
            <a:ext cx="7345362" cy="630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“完璧归赵”故事的结果是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643042" y="4500570"/>
            <a:ext cx="6311922" cy="695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ts val="47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和氏璧完好无损地被送回到赵国。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70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55650" y="2349500"/>
            <a:ext cx="7632700" cy="1450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5300"/>
              </a:lnSpc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是谁做到完璧归赵的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呢，是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怎么做到的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呢？默读课文，回答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问题。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9"/>
          <p:cNvSpPr txBox="1">
            <a:spLocks noChangeArrowheads="1"/>
          </p:cNvSpPr>
          <p:nvPr/>
        </p:nvSpPr>
        <p:spPr bwMode="auto">
          <a:xfrm>
            <a:off x="827088" y="1125538"/>
            <a:ext cx="7467600" cy="2657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蔺相如看这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情形，知道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秦王没有拿城换璧的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诚意，就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上前一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步说：“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这块璧有点儿小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毛病，让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我指给您看。”秦王听他这么一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说，就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把和氏璧交给了蔺相如。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857250" y="4000500"/>
            <a:ext cx="7559675" cy="16319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蔺相如用简短的话巧妙地骗回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和氏璧，说明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蔺相如非常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机智，能够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看透对方心思而随机应变。</a:t>
            </a:r>
            <a:endParaRPr lang="en-US" altLang="zh-CN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3528" y="4149080"/>
            <a:ext cx="7559675" cy="11182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运用语言和动作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描写，充分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表现了蔺相如的勇敢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无畏，也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可以看出他机智过人。</a:t>
            </a:r>
            <a:endParaRPr lang="en-US" altLang="zh-CN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57188" y="1214438"/>
            <a:ext cx="7929562" cy="2657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蔺相如捧着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璧，往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后退了几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步，靠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着柱子站定。他理直气壮地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说：“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我看您并不想交付十五座城。现在璧在我手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里，您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要是强逼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我，我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的脑袋和璧就一块儿撞碎在这柱子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上！”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说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着，他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举起和氏璧就要往柱子上撞。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684213" y="1557338"/>
            <a:ext cx="7620000" cy="11182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秦王已经允诺用十五座城池换取和氏璧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了，为什么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蔺相如还要求举行典礼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呢？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71500" y="3000375"/>
            <a:ext cx="7715250" cy="2144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从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表面上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来说，是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为匹配和氏璧无价之宝的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身份，从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深层次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来说，可以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让更多人知道秦王以城换璧的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事，让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他不能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反悔，同时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也为完璧归赵赢得时间。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1520" y="5013176"/>
            <a:ext cx="7559675" cy="11182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蔺相如用自己的聪明机智和勇敢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步步为营，既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保全了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和氏璧，也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保全了自己。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357188" y="1214438"/>
            <a:ext cx="7929562" cy="36830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到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了举行典礼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那天，蔺相如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进宫见了秦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王，大大方方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地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说：“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和氏璧已经送回赵国去了。您如果有诚意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的话，先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把十五座城交给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我国，我国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马上派人把璧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送来，决不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失信。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不然，您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杀了我也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没用，天下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人都知道秦国是从来不讲信用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的！”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秦王没有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办法，只得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客客气气地把蔺相如送回赵国。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20062251550215826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411413" y="2636912"/>
            <a:ext cx="4043362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700338" y="1412875"/>
            <a:ext cx="3887787" cy="923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54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渑池之会</a:t>
            </a:r>
            <a:endParaRPr kumimoji="1" lang="zh-CN" altLang="en-US" sz="54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143000" y="2717800"/>
            <a:ext cx="7129463" cy="695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7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秦王约赵王在渑池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会面，想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占赵国便宜。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143000" y="1785938"/>
            <a:ext cx="7345363" cy="631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“渑池之会”故事的起因是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143000" y="3659188"/>
            <a:ext cx="7345363" cy="630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“渑池之会”故事的结果是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60488" y="4448175"/>
            <a:ext cx="4248150" cy="695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7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秦王没有占到便宜。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38" name="TextBox 10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3528" y="3933056"/>
            <a:ext cx="7559675" cy="1117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秦王想着自己占了赵国的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便宜，也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交代了渑池之会的原因。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357188" y="1214438"/>
            <a:ext cx="7929562" cy="2144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赵王到了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渑池，会见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了秦王。秦王要赵王鼓瑟。赵王不好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推辞，鼓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了一段。秦王马上叫秦国的史官记录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下来，说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渑池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会上，赵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王为秦王鼓瑟。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3528" y="4005064"/>
            <a:ext cx="7559675" cy="2144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蔺相如以其人之道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还治其人之身，维护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了国家的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尊严，再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一次表现了他的机智勇敢。同时对他语言的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描写，充分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展现了他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不畏强暴，面对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强大敌人毫无惧色。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357188" y="1214438"/>
            <a:ext cx="7929562" cy="2657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蔺相如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看秦王这样侮辱赵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王，生气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极了。他走到秦王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面前，说道：“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请您为赵王击缶。”秦王拒绝了。蔺相如再次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要求，秦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王还是拒绝。蔺相如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说：“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您跟我现在只有五步远。您不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答应，我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就跟您拼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了！”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500188" y="642938"/>
            <a:ext cx="1643062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Calibri" panose="020F0502020204030204" pitchFamily="34" charset="0"/>
                <a:ea typeface="黑体" panose="02010609060101010101" pitchFamily="49" charset="-122"/>
              </a:rPr>
              <a:t>学习导航</a:t>
            </a:r>
            <a:endParaRPr lang="zh-CN" altLang="en-US" sz="280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00430" y="2857496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初读感知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3500430" y="2000240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作者简介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3500438" y="54292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课后作业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3500438" y="3714750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3500438" y="4643438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课文总结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3080" name="TextBox 4"/>
          <p:cNvSpPr txBox="1">
            <a:spLocks noChangeArrowheads="1"/>
          </p:cNvSpPr>
          <p:nvPr/>
        </p:nvSpPr>
        <p:spPr bwMode="auto">
          <a:xfrm>
            <a:off x="3500430" y="1214422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课文背景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YW00044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124075" y="2276475"/>
            <a:ext cx="5040313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71775" y="1196975"/>
            <a:ext cx="3095625" cy="922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54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负荆请罪</a:t>
            </a:r>
            <a:endParaRPr kumimoji="1" lang="zh-CN" altLang="en-US" sz="54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12788" y="2649538"/>
            <a:ext cx="7669212" cy="695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7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廉颇看到蔺相如职位比自己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高，很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不服气。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928688" y="1714500"/>
            <a:ext cx="7345362" cy="631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“负荆请罪”故事的起因是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28688" y="3587750"/>
            <a:ext cx="7345362" cy="6302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“负荆请罪”故事的结果是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什么？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85813" y="4376738"/>
            <a:ext cx="7200900" cy="695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700"/>
              </a:lnSpc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廉颇认识到自己的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错误，向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蔺相如请罪。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534" name="TextBox 10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684213" y="1557338"/>
            <a:ext cx="762000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在“负荆请罪”这个故事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中，蔺相如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对廉颇的傲慢无礼是怎么做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3568" y="3284984"/>
            <a:ext cx="7634287" cy="1570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有一天，蔺相如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坐车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出去，远远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看见廉颇骑着高头大马气冲冲的挡在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路上，他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赶紧叫车夫绕道而行。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1357290" y="1428736"/>
            <a:ext cx="5286412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蔺相如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为什么要这样做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呢？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71500" y="2500313"/>
            <a:ext cx="7634288" cy="30464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秦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王我都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不怕，还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会怕廉将军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吗？大家知道，秦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王不敢进攻我们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赵国，就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因为武有廉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颇，文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有蔺相如。如果我们俩闹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不和，就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会削弱赵国的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力量，秦国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必然乘机来攻打我国。我之所以避着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廉将军，为的是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我们赵国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呀！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42938" y="2000250"/>
            <a:ext cx="7559675" cy="21441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从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这个故事中可以看出蔺相如是一个心胸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宽广，以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国家利益为重、顾大局的人。而廉颇“负荆请罪”也表现出他勇于</a:t>
            </a:r>
            <a:r>
              <a:rPr lang="zh-CN" altLang="en-US" sz="3200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改过，以</a:t>
            </a:r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国家利益为重。</a:t>
            </a:r>
            <a:endParaRPr lang="en-US" altLang="zh-CN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课文总结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48" y="2000250"/>
            <a:ext cx="7358114" cy="31702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本文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通过“完璧归赵”“渑池之会”“负荆请罪”这三个小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故事，写出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了将相之间由和到不和再到和好的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过程，赞扬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了蔺相如勇敢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机智，不畏强暴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的斗争精神和以国家利益为重的可贵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品质，也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赞扬了廉颇勇于改过的精神。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课后作业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1785938" y="2357438"/>
            <a:ext cx="5929312" cy="16312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</a:pP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写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一件发生在同学、朋友之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间的团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结友爱的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故事，要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写清楚故事的前因后果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 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谢    谢</a:t>
            </a:r>
            <a:endParaRPr lang="zh-CN" alt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42938" y="1571625"/>
            <a:ext cx="8033518" cy="4196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lnSpc>
                <a:spcPts val="4000"/>
              </a:lnSpc>
            </a:pP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本课根据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史记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·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廉颇蔺相如列传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改编。</a:t>
            </a:r>
            <a:endParaRPr kumimoji="1"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4000"/>
              </a:lnSpc>
            </a:pP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《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史记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中国历史上第一部纪传体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通史，对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后代的影响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很大，被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鲁迅先生称为“史家之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绝唱，无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韵之离骚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”，作者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是汉代的司马迁。主要是为人物写传的形式来反映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历史，成功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地描写了众多有血有肉、性格鲜明的人物。</a:t>
            </a:r>
            <a:endParaRPr kumimoji="1"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3286125" y="285750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课文背景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500438" y="1785938"/>
            <a:ext cx="4857750" cy="3170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4000"/>
              </a:lnSpc>
            </a:pP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司马迁，字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子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长，夏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阳人。西汉史学家、文学家、思想家。代表作品有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史记</a:t>
            </a:r>
            <a:r>
              <a:rPr kumimoji="1"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》《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报任安书</a:t>
            </a:r>
            <a:r>
              <a:rPr kumimoji="1"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kumimoji="1"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，其中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史记</a:t>
            </a:r>
            <a:r>
              <a:rPr kumimoji="1"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kumimoji="1"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被为中国第一部纪传体通史。</a:t>
            </a:r>
            <a:endParaRPr kumimoji="1"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286125" y="285750"/>
            <a:ext cx="18573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作者简介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pic>
        <p:nvPicPr>
          <p:cNvPr id="33794" name="Picture 2" descr="c:\users\administrator\appdata\roaming\360se6\User Data\temp\t018e85486dae47e0c0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57188" y="1571625"/>
            <a:ext cx="25717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初读感知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71500" y="1643063"/>
            <a:ext cx="7715250" cy="368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ts val="4000"/>
              </a:lnSpc>
            </a:pP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学习目标</a:t>
            </a:r>
            <a:endParaRPr lang="en-US" altLang="zh-CN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ts val="4000"/>
              </a:lnSpc>
            </a:pPr>
            <a:endParaRPr lang="en-US" altLang="zh-CN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4000"/>
              </a:lnSpc>
            </a:pP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1.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理解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课文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内容，体会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人物顾全大局、爱国的思想和他们各自的美好品质。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4000"/>
              </a:lnSpc>
            </a:pP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2.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学习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作者抓住人物的语言、动作、神态来刻画人物的写作手法。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4000"/>
              </a:lnSpc>
            </a:pP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3.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领悟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三个小故事之间的内在联系。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初读感知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1143000" y="2000250"/>
            <a:ext cx="6929438" cy="11182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    跟着课文朗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读，思考：课文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讲了一件什么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事情？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000232" y="3786190"/>
            <a:ext cx="5429264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参考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将相和</a:t>
            </a:r>
            <a:r>
              <a:rPr lang="en-US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课文朗读。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714375" y="1928813"/>
            <a:ext cx="7929563" cy="546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4000"/>
              </a:lnSpc>
            </a:pP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 　</a:t>
            </a:r>
            <a:endParaRPr lang="en-US" altLang="zh-CN" sz="32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57250" y="1643063"/>
            <a:ext cx="7559675" cy="28622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速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课文，讨论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交流。</a:t>
            </a:r>
            <a:endParaRPr lang="zh-CN" altLang="en-US" sz="3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1.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本文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主要讲了几个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故事？</a:t>
            </a:r>
            <a:endParaRPr lang="en-US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2.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几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个故事分别是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什么，用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简短的几个字概括一下。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84213" y="1557338"/>
            <a:ext cx="7777162" cy="3538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本文主要讲了三件事。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完璧归赵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渑池之会</a:t>
            </a:r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endParaRPr lang="en-US" alt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负荆请罪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4572000" y="3068638"/>
            <a:ext cx="0" cy="5762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4572000" y="4005263"/>
            <a:ext cx="0" cy="5762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221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将相和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4211638" y="1412875"/>
            <a:ext cx="3036887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411413" y="1989138"/>
            <a:ext cx="1081087" cy="30464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48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完</a:t>
            </a:r>
            <a:endParaRPr kumimoji="1" lang="zh-CN" altLang="en-US" sz="48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kumimoji="1" lang="zh-CN" altLang="en-US" sz="48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璧</a:t>
            </a:r>
            <a:endParaRPr kumimoji="1" lang="zh-CN" altLang="en-US" sz="48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kumimoji="1" lang="zh-CN" altLang="en-US" sz="48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归</a:t>
            </a:r>
            <a:endParaRPr kumimoji="1" lang="zh-CN" altLang="en-US" sz="48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kumimoji="1" lang="zh-CN" altLang="en-US" sz="48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赵</a:t>
            </a:r>
            <a:endParaRPr kumimoji="1" lang="zh-CN" altLang="en-US" sz="48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3286125" y="285750"/>
            <a:ext cx="20002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>
                <a:latin typeface="Calibri" panose="020F0502020204030204" pitchFamily="34" charset="0"/>
                <a:ea typeface="黑体" panose="02010609060101010101" pitchFamily="49" charset="-122"/>
              </a:rPr>
              <a:t>课文学习</a:t>
            </a:r>
            <a:endParaRPr lang="zh-CN" altLang="en-US" sz="3200" dirty="0">
              <a:latin typeface="Calibri" panose="020F05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中文母版</Template>
  <TotalTime>0</TotalTime>
  <Words>1971</Words>
  <Application>WPS 演示</Application>
  <PresentationFormat>全屏显示(4:3)</PresentationFormat>
  <Paragraphs>168</Paragraphs>
  <Slides>27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Arial</vt:lpstr>
      <vt:lpstr>宋体</vt:lpstr>
      <vt:lpstr>Wingdings</vt:lpstr>
      <vt:lpstr>楷体</vt:lpstr>
      <vt:lpstr>Calibri Light</vt:lpstr>
      <vt:lpstr>Calibri</vt:lpstr>
      <vt:lpstr>微软雅黑</vt:lpstr>
      <vt:lpstr>Calibri</vt:lpstr>
      <vt:lpstr>黑体</vt:lpstr>
      <vt:lpstr>Arial Unicode MS</vt:lpstr>
      <vt:lpstr>Arial</vt:lpstr>
      <vt:lpstr>第一PPT模板网-WWW.1PPT.COM</vt:lpstr>
      <vt:lpstr>将相和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/>
  <cp:keywords>第一PPT模板网-WWW.1PPT.COM</cp:keywords>
  <dc:subject>第一PPT模板网-WWW.1PPT.COM</dc:subject>
  <cp:lastModifiedBy>清菡</cp:lastModifiedBy>
  <cp:revision>2</cp:revision>
  <dcterms:created xsi:type="dcterms:W3CDTF">2019-08-09T02:55:00Z</dcterms:created>
  <dcterms:modified xsi:type="dcterms:W3CDTF">2019-10-23T08:32:51Z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