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7"/>
  </p:notesMasterIdLst>
  <p:sldIdLst>
    <p:sldId id="300" r:id="rId3"/>
    <p:sldId id="285" r:id="rId4"/>
    <p:sldId id="286" r:id="rId5"/>
    <p:sldId id="288" r:id="rId6"/>
    <p:sldId id="289" r:id="rId8"/>
    <p:sldId id="287" r:id="rId9"/>
    <p:sldId id="290" r:id="rId10"/>
    <p:sldId id="291" r:id="rId11"/>
    <p:sldId id="292" r:id="rId12"/>
    <p:sldId id="293" r:id="rId13"/>
    <p:sldId id="294" r:id="rId14"/>
    <p:sldId id="296" r:id="rId15"/>
    <p:sldId id="266" r:id="rId16"/>
    <p:sldId id="276" r:id="rId17"/>
    <p:sldId id="268" r:id="rId18"/>
    <p:sldId id="269" r:id="rId19"/>
    <p:sldId id="270" r:id="rId20"/>
    <p:sldId id="271" r:id="rId21"/>
    <p:sldId id="278" r:id="rId22"/>
    <p:sldId id="272" r:id="rId23"/>
    <p:sldId id="273" r:id="rId24"/>
    <p:sldId id="274" r:id="rId25"/>
    <p:sldId id="257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FF"/>
    <a:srgbClr val="00FF00"/>
    <a:srgbClr val="3333CC"/>
    <a:srgbClr val="CC00FF"/>
    <a:srgbClr val="0000FF"/>
    <a:srgbClr val="FF00FF"/>
    <a:srgbClr val="F9A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660"/>
  </p:normalViewPr>
  <p:slideViewPr>
    <p:cSldViewPr>
      <p:cViewPr>
        <p:scale>
          <a:sx n="100" d="100"/>
          <a:sy n="100" d="100"/>
        </p:scale>
        <p:origin x="-30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29097-D4C1-4363-AF43-0402CA8C76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494C9-1A16-4198-8921-D88C5282A7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494C9-1A16-4198-8921-D88C5282A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465D-91D8-4122-A3EF-FF6A73EC1B2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D84D-CFEA-4781-91C0-70CFEFC2765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E2B5-C0B1-4524-813F-5B56847AA2C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CA04-A2D7-481C-A994-E1D4822051A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67F8-1904-4423-9408-201EBC114A9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9E5C-C382-4DFB-A720-B6D74C66943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4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KSO_BT1"/>
          <p:cNvSpPr>
            <a:spLocks noGrp="1"/>
          </p:cNvSpPr>
          <p:nvPr>
            <p:ph type="title"/>
          </p:nvPr>
        </p:nvSpPr>
        <p:spPr bwMode="auto">
          <a:xfrm>
            <a:off x="339725" y="101600"/>
            <a:ext cx="8370888" cy="700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052" name="KSO_BC1"/>
          <p:cNvSpPr>
            <a:spLocks noGrp="1"/>
          </p:cNvSpPr>
          <p:nvPr>
            <p:ph type="body" idx="1"/>
          </p:nvPr>
        </p:nvSpPr>
        <p:spPr bwMode="auto">
          <a:xfrm>
            <a:off x="339725" y="1114425"/>
            <a:ext cx="8361363" cy="5192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96019F-3279-42F2-8804-A3EBF75BF60F}" type="slidenum">
              <a:rPr lang="en-US" altLang="zh-CN"/>
            </a:fld>
            <a:endParaRPr lang="en-US" altLang="zh-CN"/>
          </a:p>
        </p:txBody>
      </p:sp>
      <p:pic>
        <p:nvPicPr>
          <p:cNvPr id="3" name="图片 2" descr="图层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C7A8D"/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7A8D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7A8D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7A8D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7A8D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7A8D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7A8D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7A8D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7A8D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5000"/>
        <a:buBlip>
          <a:blip r:embed="rId11"/>
        </a:buBlip>
        <a:defRPr sz="2400" b="1" kern="1200">
          <a:solidFill>
            <a:srgbClr val="1C7A8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505" indent="-357505" algn="just" rtl="0" fontAlgn="base">
        <a:lnSpc>
          <a:spcPct val="110000"/>
        </a:lnSpc>
        <a:spcBef>
          <a:spcPct val="0"/>
        </a:spcBef>
        <a:spcAft>
          <a:spcPts val="600"/>
        </a:spcAft>
        <a:buClr>
          <a:srgbClr val="97DAC9"/>
        </a:buClr>
        <a:buFont typeface="华文新魏" pitchFamily="2" charset="-122"/>
        <a:buChar char=" "/>
        <a:defRPr sz="2000" kern="1200">
          <a:solidFill>
            <a:srgbClr val="7D7D7D"/>
          </a:solidFill>
          <a:latin typeface="+mn-ea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331913" y="1700808"/>
            <a:ext cx="6480175" cy="122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6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故宫博物院</a:t>
            </a:r>
            <a:endParaRPr lang="zh-CN" altLang="en-US" sz="66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68313" y="476250"/>
            <a:ext cx="8836073" cy="584775"/>
          </a:xfrm>
          <a:prstGeom prst="rect">
            <a:avLst/>
          </a:prstGeom>
          <a:solidFill>
            <a:srgbClr val="F9A5F5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在“内廷”中作者重点介绍了哪个宫，为什么？</a:t>
            </a:r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0" y="620713"/>
            <a:ext cx="395288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2471" name="Picture 7" descr="257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6725" y="2988686"/>
            <a:ext cx="3168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468313" y="1732468"/>
            <a:ext cx="8459787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乾清宫是皇帝处理日常政务，批阅奏章的地方。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2473" name="Picture 9" descr="图片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2852738"/>
            <a:ext cx="4176712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图片2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64490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900113" y="404813"/>
            <a:ext cx="595227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后三宫的图案与前朝有何不同？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179388" y="404813"/>
            <a:ext cx="61118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900113" y="1196975"/>
            <a:ext cx="7332457" cy="235756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“后三宫”彩绘中凤凰逐渐增加；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出现了双凤朝阳、龙风呈祥、飞凤；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舞凤、凤凰牡丹等图案；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和前三殿相比庄严肃穆的气氛减少了。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9756" y="1268760"/>
            <a:ext cx="896448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  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这是因为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隶书" pitchFamily="49" charset="-122"/>
              </a:rPr>
              <a:t>“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紫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隶书" pitchFamily="49" charset="-122"/>
              </a:rPr>
              <a:t>”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字取名于紫宫，紫宫又是天帝之宫。古时，人们天上的星宿划分为三垣二十八宿和其他星座，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隶书" pitchFamily="49" charset="-122"/>
              </a:rPr>
              <a:t>“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三垣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隶书" pitchFamily="49" charset="-122"/>
              </a:rPr>
              <a:t>”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是指三个宫城的意思，即太微垣、紫微垣、天市垣。紫微垣在中间，称为中垣，在北斗星的东北方向，于是古人便认为这是天帝居住的地方，即天帝之宫。封建帝王在封建时代被认为是天帝之子，即天子，那么天子理朝政和居住的地方</a:t>
            </a:r>
            <a:r>
              <a:rPr kumimoji="1" lang="en-US" altLang="zh-CN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隶书" pitchFamily="49" charset="-122"/>
              </a:rPr>
              <a:t>——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皇宫自然应该是人间的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隶书" pitchFamily="49" charset="-122"/>
              </a:rPr>
              <a:t>“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天上宫阙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隶书" pitchFamily="49" charset="-122"/>
              </a:rPr>
              <a:t>”</a:t>
            </a:r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。又因为皇宫是禁区，非一般人敢涉足，所以故宫又叫紫禁城。</a:t>
            </a:r>
            <a:endParaRPr kumimoji="1" lang="zh-CN" alt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250825" y="404813"/>
            <a:ext cx="431800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50913" y="300038"/>
            <a:ext cx="4304383" cy="584775"/>
          </a:xfrm>
          <a:prstGeom prst="rect">
            <a:avLst/>
          </a:prstGeom>
          <a:solidFill>
            <a:srgbClr val="F9A5ED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故宫为什么叫紫禁城？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午门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755650" y="1731963"/>
            <a:ext cx="3046413" cy="2193925"/>
          </a:xfrm>
          <a:noFill/>
        </p:spPr>
      </p:pic>
      <p:pic>
        <p:nvPicPr>
          <p:cNvPr id="24581" name="Picture 5" descr="太和门广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4037013"/>
            <a:ext cx="3209925" cy="2146300"/>
          </a:xfr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427538" y="1628775"/>
            <a:ext cx="4341812" cy="4194175"/>
          </a:xfrm>
        </p:spPr>
        <p:txBody>
          <a:bodyPr/>
          <a:lstStyle/>
          <a:p>
            <a:pPr>
              <a:buFontTx/>
              <a:buNone/>
            </a:pPr>
            <a:endParaRPr lang="en-US" altLang="zh-CN" sz="2800"/>
          </a:p>
          <a:p>
            <a:r>
              <a:rPr lang="zh-CN" altLang="en-US" sz="4000">
                <a:solidFill>
                  <a:srgbClr val="000000"/>
                </a:solidFill>
                <a:ea typeface="华文新魏" pitchFamily="2" charset="-122"/>
              </a:rPr>
              <a:t>午门俯瞰（南门）</a:t>
            </a:r>
            <a:endParaRPr lang="zh-CN" altLang="en-US" sz="4000">
              <a:solidFill>
                <a:srgbClr val="000000"/>
              </a:solidFill>
              <a:ea typeface="华文新魏" pitchFamily="2" charset="-122"/>
            </a:endParaRPr>
          </a:p>
          <a:p>
            <a:endParaRPr lang="zh-CN" altLang="en-US" sz="4400">
              <a:solidFill>
                <a:srgbClr val="000000"/>
              </a:solidFill>
              <a:ea typeface="华文新魏" pitchFamily="2" charset="-122"/>
            </a:endParaRPr>
          </a:p>
          <a:p>
            <a:r>
              <a:rPr lang="zh-CN" altLang="en-US" sz="4000">
                <a:solidFill>
                  <a:srgbClr val="000000"/>
                </a:solidFill>
                <a:ea typeface="华文新魏" pitchFamily="2" charset="-122"/>
              </a:rPr>
              <a:t>弯弯的金水河和汉白玉石桥</a:t>
            </a:r>
            <a:endParaRPr lang="zh-CN" altLang="en-US" sz="4000">
              <a:solidFill>
                <a:srgbClr val="000000"/>
              </a:solidFill>
              <a:ea typeface="华文新魏" pitchFamily="2" charset="-122"/>
            </a:endParaRPr>
          </a:p>
        </p:txBody>
      </p:sp>
      <p:sp>
        <p:nvSpPr>
          <p:cNvPr id="22533" name="WordArt 7"/>
          <p:cNvSpPr>
            <a:spLocks noChangeArrowheads="1" noChangeShapeType="1" noTextEdit="1"/>
          </p:cNvSpPr>
          <p:nvPr/>
        </p:nvSpPr>
        <p:spPr bwMode="auto">
          <a:xfrm>
            <a:off x="4356100" y="692150"/>
            <a:ext cx="3311525" cy="1152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华文行楷"/>
                <a:ea typeface="华文行楷"/>
              </a:rPr>
              <a:t>图片欣赏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华文行楷"/>
              <a:ea typeface="华文行楷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图片1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1428728" y="2428868"/>
            <a:ext cx="6386532" cy="3828330"/>
          </a:xfrm>
          <a:noFill/>
        </p:spPr>
      </p:pic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1930400" y="504825"/>
            <a:ext cx="51117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i="1" kern="10">
                <a:ln w="9525">
                  <a:solidFill>
                    <a:srgbClr val="000000"/>
                  </a:solidFill>
                  <a:rou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三大殿俯瞰</a:t>
            </a:r>
            <a:endParaRPr lang="zh-CN" altLang="en-US" sz="3600" i="1" kern="10">
              <a:ln w="9525">
                <a:solidFill>
                  <a:srgbClr val="000000"/>
                </a:solidFill>
                <a:round/>
              </a:ln>
              <a:solidFill>
                <a:srgbClr val="CC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2678" y="687387"/>
            <a:ext cx="2232943" cy="788988"/>
          </a:xfrm>
        </p:spPr>
        <p:txBody>
          <a:bodyPr/>
          <a:lstStyle/>
          <a:p>
            <a:r>
              <a:rPr lang="zh-CN" altLang="en-US" sz="4800" dirty="0">
                <a:ea typeface="华文新魏" pitchFamily="2" charset="-122"/>
              </a:rPr>
              <a:t>太和殿</a:t>
            </a:r>
            <a:endParaRPr lang="zh-CN" altLang="en-US" sz="4800" dirty="0">
              <a:ea typeface="华文新魏" pitchFamily="2" charset="-122"/>
            </a:endParaRPr>
          </a:p>
        </p:txBody>
      </p:sp>
      <p:pic>
        <p:nvPicPr>
          <p:cNvPr id="26628" name="Picture 4" descr="故宫对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755650" y="3773488"/>
            <a:ext cx="2751138" cy="2397125"/>
          </a:xfrm>
          <a:noFill/>
        </p:spPr>
      </p:pic>
      <p:pic>
        <p:nvPicPr>
          <p:cNvPr id="26629" name="Picture 5" descr="太和殿外景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431925"/>
            <a:ext cx="3241675" cy="2217738"/>
          </a:xfr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356100" y="836613"/>
            <a:ext cx="4787900" cy="60213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900" dirty="0"/>
              <a:t>  </a:t>
            </a:r>
            <a:endParaRPr lang="en-US" altLang="zh-CN" sz="9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9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/>
              <a:t>       </a:t>
            </a:r>
            <a:r>
              <a:rPr lang="zh-CN" altLang="en-US" sz="3600" dirty="0">
                <a:solidFill>
                  <a:srgbClr val="000000"/>
                </a:solidFill>
              </a:rPr>
              <a:t>在湛蓝的天空下，屋顶格外辉煌；大圆柱、金琐窗、朱漆门与台基相互衬映。</a:t>
            </a:r>
            <a:endParaRPr lang="zh-CN" altLang="en-US" sz="3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3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600" dirty="0">
                <a:solidFill>
                  <a:srgbClr val="000000"/>
                </a:solidFill>
              </a:rPr>
              <a:t>      朱漆方台、雕龙宝座、雕龙屏梁枋间彩色绚丽。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851275" y="2205038"/>
            <a:ext cx="976313" cy="485775"/>
          </a:xfrm>
          <a:custGeom>
            <a:avLst/>
            <a:gdLst>
              <a:gd name="T0" fmla="*/ 1495963956 w 21600"/>
              <a:gd name="T1" fmla="*/ 0 h 21600"/>
              <a:gd name="T2" fmla="*/ 0 w 21600"/>
              <a:gd name="T3" fmla="*/ 122848224 h 21600"/>
              <a:gd name="T4" fmla="*/ 1495963956 w 21600"/>
              <a:gd name="T5" fmla="*/ 245695932 h 21600"/>
              <a:gd name="T6" fmla="*/ 1994617900 w 21600"/>
              <a:gd name="T7" fmla="*/ 12284822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635375" y="4365625"/>
            <a:ext cx="976313" cy="485775"/>
          </a:xfrm>
          <a:custGeom>
            <a:avLst/>
            <a:gdLst>
              <a:gd name="T0" fmla="*/ 1495963956 w 21600"/>
              <a:gd name="T1" fmla="*/ 0 h 21600"/>
              <a:gd name="T2" fmla="*/ 0 w 21600"/>
              <a:gd name="T3" fmla="*/ 122848224 h 21600"/>
              <a:gd name="T4" fmla="*/ 1495963956 w 21600"/>
              <a:gd name="T5" fmla="*/ 245695932 h 21600"/>
              <a:gd name="T6" fmla="*/ 1994617900 w 21600"/>
              <a:gd name="T7" fmla="*/ 12284822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3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3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3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254" y="404664"/>
            <a:ext cx="2026568" cy="1143000"/>
          </a:xfrm>
        </p:spPr>
        <p:txBody>
          <a:bodyPr/>
          <a:lstStyle/>
          <a:p>
            <a:r>
              <a:rPr lang="zh-CN" altLang="en-US" sz="4800" dirty="0">
                <a:ea typeface="汉仪行楷简" pitchFamily="49" charset="-122"/>
              </a:rPr>
              <a:t>中和殿</a:t>
            </a:r>
            <a:endParaRPr lang="zh-CN" altLang="en-US" sz="4800" dirty="0">
              <a:ea typeface="汉仪行楷简" pitchFamily="49" charset="-122"/>
            </a:endParaRPr>
          </a:p>
        </p:txBody>
      </p:sp>
      <p:pic>
        <p:nvPicPr>
          <p:cNvPr id="27654" name="Picture 6" descr="中和殿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468313" y="1773238"/>
            <a:ext cx="3346450" cy="4332287"/>
          </a:xfr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716463" y="1341438"/>
            <a:ext cx="4194175" cy="4194175"/>
          </a:xfrm>
        </p:spPr>
        <p:txBody>
          <a:bodyPr/>
          <a:lstStyle/>
          <a:p>
            <a:endParaRPr lang="en-US" altLang="zh-CN" sz="2800" dirty="0"/>
          </a:p>
          <a:p>
            <a:r>
              <a:rPr lang="zh-CN" altLang="en-US" dirty="0">
                <a:solidFill>
                  <a:srgbClr val="000000"/>
                </a:solidFill>
              </a:rPr>
              <a:t>亭子型方殿，殿顶把四道垂脊攒在一起，正中安着一个大圆鎏金宝顶。</a:t>
            </a:r>
            <a:endParaRPr lang="zh-CN" altLang="en-US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zh-CN" altLang="en-US" dirty="0">
                <a:solidFill>
                  <a:srgbClr val="000000"/>
                </a:solidFill>
              </a:rPr>
              <a:t>      </a:t>
            </a: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     </a:t>
            </a:r>
            <a:r>
              <a:rPr lang="zh-CN" altLang="en-US" dirty="0">
                <a:solidFill>
                  <a:srgbClr val="000000"/>
                </a:solidFill>
              </a:rPr>
              <a:t>作用：是皇帝出席重大典礼前休息和接受朝拜的地方。 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995738" y="2924175"/>
            <a:ext cx="976312" cy="485775"/>
          </a:xfrm>
          <a:custGeom>
            <a:avLst/>
            <a:gdLst>
              <a:gd name="T0" fmla="*/ 1495958853 w 21600"/>
              <a:gd name="T1" fmla="*/ 0 h 21600"/>
              <a:gd name="T2" fmla="*/ 0 w 21600"/>
              <a:gd name="T3" fmla="*/ 122848224 h 21600"/>
              <a:gd name="T4" fmla="*/ 1495958853 w 21600"/>
              <a:gd name="T5" fmla="*/ 245695932 h 21600"/>
              <a:gd name="T6" fmla="*/ 1994611789 w 21600"/>
              <a:gd name="T7" fmla="*/ 12284822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91372"/>
            <a:ext cx="2088232" cy="1143000"/>
          </a:xfrm>
        </p:spPr>
        <p:txBody>
          <a:bodyPr/>
          <a:lstStyle/>
          <a:p>
            <a:r>
              <a:rPr lang="zh-CN" altLang="en-US" sz="4800" dirty="0">
                <a:ea typeface="汉仪行楷简" pitchFamily="49" charset="-122"/>
              </a:rPr>
              <a:t>保和殿</a:t>
            </a:r>
            <a:endParaRPr lang="zh-CN" altLang="en-US" sz="4800" dirty="0">
              <a:ea typeface="汉仪行楷简" pitchFamily="49" charset="-122"/>
            </a:endParaRPr>
          </a:p>
        </p:txBody>
      </p:sp>
      <p:pic>
        <p:nvPicPr>
          <p:cNvPr id="26627" name="Picture 5" descr="保和殿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250825" y="2060575"/>
            <a:ext cx="4341813" cy="3384550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5025" y="1600200"/>
            <a:ext cx="4041775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0000FF"/>
                </a:solidFill>
              </a:rPr>
              <a:t>位置：中和殿后面。</a:t>
            </a:r>
            <a:endParaRPr lang="zh-CN" altLang="en-US" sz="4800" dirty="0">
              <a:solidFill>
                <a:srgbClr val="0000FF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CC00FF"/>
                </a:solidFill>
              </a:rPr>
              <a:t>作用</a:t>
            </a:r>
            <a:r>
              <a:rPr lang="zh-CN" altLang="en-US" sz="4800" dirty="0">
                <a:solidFill>
                  <a:srgbClr val="0000FF"/>
                </a:solidFill>
              </a:rPr>
              <a:t>：皇帝赐宴和殿试的场所。</a:t>
            </a:r>
            <a:br>
              <a:rPr lang="zh-CN" altLang="en-US" sz="4800" dirty="0">
                <a:solidFill>
                  <a:srgbClr val="0000FF"/>
                </a:solidFill>
              </a:rPr>
            </a:br>
            <a:endParaRPr lang="zh-CN" altLang="en-US" sz="4800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r>
              <a:rPr lang="zh-CN" altLang="en-US" sz="4000" dirty="0">
                <a:ea typeface="汉仪行楷简" pitchFamily="49" charset="-122"/>
              </a:rPr>
              <a:t>乾清宫、交泰殿、坤宁宫</a:t>
            </a:r>
            <a:endParaRPr lang="zh-CN" altLang="en-US" sz="4000" dirty="0"/>
          </a:p>
        </p:txBody>
      </p:sp>
      <p:pic>
        <p:nvPicPr>
          <p:cNvPr id="27651" name="Picture 4" descr="乾清门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996950" y="1600200"/>
            <a:ext cx="2962275" cy="2181225"/>
          </a:xfrm>
          <a:noFill/>
        </p:spPr>
      </p:pic>
      <p:pic>
        <p:nvPicPr>
          <p:cNvPr id="27652" name="Picture 5" descr="交泰殿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4005263"/>
            <a:ext cx="3032125" cy="2187575"/>
          </a:xfrm>
          <a:noFill/>
        </p:spPr>
      </p:pic>
      <p:sp>
        <p:nvSpPr>
          <p:cNvPr id="2765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5025" y="1600200"/>
            <a:ext cx="404177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800" dirty="0" smtClean="0">
                <a:solidFill>
                  <a:srgbClr val="0000FF"/>
                </a:solidFill>
              </a:rPr>
              <a:t>    清</a:t>
            </a:r>
            <a:r>
              <a:rPr lang="zh-CN" altLang="en-US" sz="2800" dirty="0">
                <a:solidFill>
                  <a:srgbClr val="0000FF"/>
                </a:solidFill>
              </a:rPr>
              <a:t>初的皇帝均住在乾清宫，皇后住坤宁宫，交泰殿则是皇后的活动场所。清朝中后期，皇帝和皇后都搬至西六宫等地去了，最著名的是养心殿，从雍正皇帝起，这里就成为帝王理政和寝居之所，慈禧太后也在此垂帘听政，时间长达</a:t>
            </a:r>
            <a:r>
              <a:rPr lang="en-US" altLang="zh-CN" sz="2800" dirty="0">
                <a:solidFill>
                  <a:srgbClr val="0000FF"/>
                </a:solidFill>
              </a:rPr>
              <a:t>40</a:t>
            </a:r>
            <a:r>
              <a:rPr lang="zh-CN" altLang="en-US" sz="2800" dirty="0">
                <a:solidFill>
                  <a:srgbClr val="0000FF"/>
                </a:solidFill>
              </a:rPr>
              <a:t>余年。</a:t>
            </a:r>
            <a:r>
              <a:rPr lang="zh-CN" altLang="en-US" dirty="0"/>
              <a:t> </a:t>
            </a:r>
            <a:endParaRPr lang="zh-CN" altLang="en-US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275856" y="5594350"/>
            <a:ext cx="324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乾清宫</a:t>
            </a:r>
            <a:endParaRPr kumimoji="1" lang="zh-CN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7107" name="Picture 3" descr="图片2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0113" y="908050"/>
            <a:ext cx="62642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684213" y="2205038"/>
            <a:ext cx="6997700" cy="3816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金銮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luán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殿 蟠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pán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龙 鎏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liú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金</a:t>
            </a:r>
            <a:b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</a:br>
            <a:b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</a:b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玉玺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xǐ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 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妃嫔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pín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 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湛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zhàn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蓝</a:t>
            </a:r>
            <a:b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</a:br>
            <a:b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</a:b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上谕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yù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 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傀儡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kuǐ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 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lěi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 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翊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yì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坤宫</a:t>
            </a:r>
            <a:b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</a:br>
            <a:b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</a:b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修缮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shàn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 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击罄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qìnɡ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 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诏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zhào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)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  <a:t>书</a:t>
            </a:r>
            <a:b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</a:rPr>
            </a:br>
            <a:endParaRPr lang="zh-CN" altLang="en-US" sz="1800" b="0" dirty="0">
              <a:solidFill>
                <a:schemeClr val="bg2">
                  <a:lumMod val="50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684213" y="765175"/>
            <a:ext cx="1514475" cy="77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生字词</a:t>
            </a:r>
            <a:endParaRPr lang="zh-CN" altLang="en-US" sz="4000" i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020998" y="285042"/>
            <a:ext cx="4711242" cy="1143000"/>
          </a:xfrm>
        </p:spPr>
        <p:txBody>
          <a:bodyPr/>
          <a:lstStyle/>
          <a:p>
            <a:r>
              <a:rPr lang="zh-CN" altLang="en-US" sz="4800" dirty="0">
                <a:ea typeface="汉仪行楷简" pitchFamily="49" charset="-122"/>
              </a:rPr>
              <a:t>养心殿、西六宫</a:t>
            </a:r>
            <a:endParaRPr lang="zh-CN" altLang="en-US" sz="4800" dirty="0">
              <a:ea typeface="汉仪行楷简" pitchFamily="49" charset="-122"/>
            </a:endParaRPr>
          </a:p>
        </p:txBody>
      </p:sp>
      <p:pic>
        <p:nvPicPr>
          <p:cNvPr id="30726" name="Picture 6" descr="养心殿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1042988" y="1484313"/>
            <a:ext cx="2814637" cy="2185987"/>
          </a:xfrm>
          <a:noFill/>
        </p:spPr>
      </p:pic>
      <p:pic>
        <p:nvPicPr>
          <p:cNvPr id="30724" name="Picture 4" descr="养心殿－垂帘听政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484313"/>
            <a:ext cx="2808287" cy="2241550"/>
          </a:xfrm>
          <a:noFill/>
        </p:spPr>
      </p:pic>
      <p:pic>
        <p:nvPicPr>
          <p:cNvPr id="30725" name="Picture 5" descr="内廷西六宫储秀宫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51750" y="4000499"/>
            <a:ext cx="4249738" cy="2746375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75856" y="116632"/>
            <a:ext cx="2098576" cy="1143000"/>
          </a:xfrm>
        </p:spPr>
        <p:txBody>
          <a:bodyPr/>
          <a:lstStyle/>
          <a:p>
            <a:r>
              <a:rPr lang="zh-CN" altLang="en-US" sz="4800" dirty="0">
                <a:ea typeface="汉仪行楷简" pitchFamily="49" charset="-122"/>
              </a:rPr>
              <a:t>御花园</a:t>
            </a:r>
            <a:endParaRPr lang="zh-CN" altLang="en-US" sz="4800" dirty="0">
              <a:ea typeface="汉仪行楷简" pitchFamily="49" charset="-122"/>
            </a:endParaRPr>
          </a:p>
        </p:txBody>
      </p:sp>
      <p:pic>
        <p:nvPicPr>
          <p:cNvPr id="31747" name="Picture 3" descr="yuhuayuan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611188" y="1628775"/>
            <a:ext cx="3348037" cy="2387600"/>
          </a:xfrm>
          <a:noFill/>
        </p:spPr>
      </p:pic>
      <p:pic>
        <p:nvPicPr>
          <p:cNvPr id="31748" name="Picture 4" descr="yuhuayua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692275"/>
            <a:ext cx="3317875" cy="2308225"/>
          </a:xfrm>
          <a:noFill/>
        </p:spPr>
      </p:pic>
      <p:pic>
        <p:nvPicPr>
          <p:cNvPr id="31749" name="Picture 5" descr="yuhuayuan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298" y="4214818"/>
            <a:ext cx="4254514" cy="1824643"/>
          </a:xfr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4537075" cy="700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ea typeface="汉仪行楷简" pitchFamily="49" charset="-122"/>
              </a:rPr>
              <a:t>神武门和护城河</a:t>
            </a:r>
            <a:endParaRPr lang="zh-CN" altLang="en-US" sz="4800" dirty="0">
              <a:solidFill>
                <a:schemeClr val="accent1">
                  <a:lumMod val="50000"/>
                </a:schemeClr>
              </a:solidFill>
              <a:ea typeface="汉仪行楷简" pitchFamily="49" charset="-122"/>
            </a:endParaRPr>
          </a:p>
        </p:txBody>
      </p:sp>
      <p:pic>
        <p:nvPicPr>
          <p:cNvPr id="32772" name="Picture 4" descr="神武门和护城河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323850" y="2205038"/>
            <a:ext cx="4038600" cy="3284537"/>
          </a:xfrm>
          <a:noFill/>
        </p:spPr>
      </p:pic>
      <p:pic>
        <p:nvPicPr>
          <p:cNvPr id="31748" name="Picture 4" descr="16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238" y="2492375"/>
            <a:ext cx="46355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48263" y="981075"/>
            <a:ext cx="3024187" cy="6985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4400" dirty="0">
                <a:ea typeface="汉仪行楷简" pitchFamily="49" charset="-122"/>
              </a:rPr>
              <a:t>故宫角楼</a:t>
            </a:r>
            <a:endParaRPr lang="zh-CN" altLang="en-US" sz="4400" dirty="0">
              <a:ea typeface="汉仪行楷简" pitchFamily="49" charset="-122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714480" y="142852"/>
            <a:ext cx="5689600" cy="634523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983017" y="6168208"/>
            <a:ext cx="865188" cy="2159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2" name="AutoShape 6"/>
          <p:cNvSpPr>
            <a:spLocks noChangeArrowheads="1"/>
          </p:cNvSpPr>
          <p:nvPr/>
        </p:nvSpPr>
        <p:spPr bwMode="auto">
          <a:xfrm rot="21452029" flipV="1">
            <a:off x="3624242" y="5260158"/>
            <a:ext cx="1647825" cy="360363"/>
          </a:xfrm>
          <a:custGeom>
            <a:avLst/>
            <a:gdLst>
              <a:gd name="T0" fmla="*/ 2147483647 w 21600"/>
              <a:gd name="T1" fmla="*/ 0 h 21600"/>
              <a:gd name="T2" fmla="*/ 1198769038 w 21600"/>
              <a:gd name="T3" fmla="*/ 50151535 h 21600"/>
              <a:gd name="T4" fmla="*/ 2147483647 w 21600"/>
              <a:gd name="T5" fmla="*/ 25075776 h 21600"/>
              <a:gd name="T6" fmla="*/ 2147483647 w 21600"/>
              <a:gd name="T7" fmla="*/ 5015153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4200505" y="5403033"/>
            <a:ext cx="730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4416405" y="5403033"/>
            <a:ext cx="730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632305" y="5403033"/>
            <a:ext cx="730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4127480" y="3315471"/>
            <a:ext cx="647700" cy="28733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3983017" y="2810646"/>
            <a:ext cx="865188" cy="3603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4127480" y="4899796"/>
            <a:ext cx="647700" cy="2159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3840142" y="3818708"/>
            <a:ext cx="1223963" cy="5762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4271942" y="1731146"/>
            <a:ext cx="287338" cy="7143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4200505" y="2018483"/>
            <a:ext cx="431800" cy="1428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4271942" y="2594746"/>
            <a:ext cx="287338" cy="730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3" name="Rectangle 17"/>
          <p:cNvSpPr>
            <a:spLocks noChangeArrowheads="1"/>
          </p:cNvSpPr>
          <p:nvPr/>
        </p:nvSpPr>
        <p:spPr bwMode="auto">
          <a:xfrm>
            <a:off x="4200505" y="1299346"/>
            <a:ext cx="431800" cy="1428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4" name="Rectangle 18"/>
          <p:cNvSpPr>
            <a:spLocks noChangeArrowheads="1"/>
          </p:cNvSpPr>
          <p:nvPr/>
        </p:nvSpPr>
        <p:spPr bwMode="auto">
          <a:xfrm>
            <a:off x="4127480" y="218258"/>
            <a:ext cx="647700" cy="2159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5" name="Rectangle 19"/>
          <p:cNvSpPr>
            <a:spLocks noChangeArrowheads="1"/>
          </p:cNvSpPr>
          <p:nvPr/>
        </p:nvSpPr>
        <p:spPr bwMode="auto">
          <a:xfrm>
            <a:off x="4127480" y="578621"/>
            <a:ext cx="647700" cy="43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6" name="Line 20"/>
          <p:cNvSpPr>
            <a:spLocks noChangeShapeType="1"/>
          </p:cNvSpPr>
          <p:nvPr/>
        </p:nvSpPr>
        <p:spPr bwMode="auto">
          <a:xfrm>
            <a:off x="4271942" y="723083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87" name="Line 21"/>
          <p:cNvSpPr>
            <a:spLocks noChangeShapeType="1"/>
          </p:cNvSpPr>
          <p:nvPr/>
        </p:nvSpPr>
        <p:spPr bwMode="auto">
          <a:xfrm>
            <a:off x="4271942" y="867546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88" name="Line 22"/>
          <p:cNvSpPr>
            <a:spLocks noChangeShapeType="1"/>
          </p:cNvSpPr>
          <p:nvPr/>
        </p:nvSpPr>
        <p:spPr bwMode="auto">
          <a:xfrm>
            <a:off x="4271942" y="723083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89" name="Line 23"/>
          <p:cNvSpPr>
            <a:spLocks noChangeShapeType="1"/>
          </p:cNvSpPr>
          <p:nvPr/>
        </p:nvSpPr>
        <p:spPr bwMode="auto">
          <a:xfrm flipH="1">
            <a:off x="4632305" y="723083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90" name="Line 24"/>
          <p:cNvSpPr>
            <a:spLocks noChangeShapeType="1"/>
          </p:cNvSpPr>
          <p:nvPr/>
        </p:nvSpPr>
        <p:spPr bwMode="auto">
          <a:xfrm>
            <a:off x="3408342" y="266777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91" name="Line 25"/>
          <p:cNvSpPr>
            <a:spLocks noChangeShapeType="1"/>
          </p:cNvSpPr>
          <p:nvPr/>
        </p:nvSpPr>
        <p:spPr bwMode="auto">
          <a:xfrm>
            <a:off x="3911580" y="2739208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92" name="Line 26"/>
          <p:cNvSpPr>
            <a:spLocks noChangeShapeType="1"/>
          </p:cNvSpPr>
          <p:nvPr/>
        </p:nvSpPr>
        <p:spPr bwMode="auto">
          <a:xfrm>
            <a:off x="3911580" y="3242446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93" name="Line 27"/>
          <p:cNvSpPr>
            <a:spLocks noChangeShapeType="1"/>
          </p:cNvSpPr>
          <p:nvPr/>
        </p:nvSpPr>
        <p:spPr bwMode="auto">
          <a:xfrm>
            <a:off x="4056042" y="3242446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94" name="Line 28"/>
          <p:cNvSpPr>
            <a:spLocks noChangeShapeType="1"/>
          </p:cNvSpPr>
          <p:nvPr/>
        </p:nvSpPr>
        <p:spPr bwMode="auto">
          <a:xfrm flipH="1">
            <a:off x="3695680" y="367583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95" name="Line 29"/>
          <p:cNvSpPr>
            <a:spLocks noChangeShapeType="1"/>
          </p:cNvSpPr>
          <p:nvPr/>
        </p:nvSpPr>
        <p:spPr bwMode="auto">
          <a:xfrm>
            <a:off x="3695680" y="3675833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96" name="Line 30"/>
          <p:cNvSpPr>
            <a:spLocks noChangeShapeType="1"/>
          </p:cNvSpPr>
          <p:nvPr/>
        </p:nvSpPr>
        <p:spPr bwMode="auto">
          <a:xfrm>
            <a:off x="3695680" y="4467996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97" name="Line 31"/>
          <p:cNvSpPr>
            <a:spLocks noChangeShapeType="1"/>
          </p:cNvSpPr>
          <p:nvPr/>
        </p:nvSpPr>
        <p:spPr bwMode="auto">
          <a:xfrm>
            <a:off x="3911580" y="273920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98" name="Line 32"/>
          <p:cNvSpPr>
            <a:spLocks noChangeShapeType="1"/>
          </p:cNvSpPr>
          <p:nvPr/>
        </p:nvSpPr>
        <p:spPr bwMode="auto">
          <a:xfrm>
            <a:off x="4919642" y="2739208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799" name="Line 33"/>
          <p:cNvSpPr>
            <a:spLocks noChangeShapeType="1"/>
          </p:cNvSpPr>
          <p:nvPr/>
        </p:nvSpPr>
        <p:spPr bwMode="auto">
          <a:xfrm flipH="1">
            <a:off x="4848205" y="3242446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00" name="Line 34"/>
          <p:cNvSpPr>
            <a:spLocks noChangeShapeType="1"/>
          </p:cNvSpPr>
          <p:nvPr/>
        </p:nvSpPr>
        <p:spPr bwMode="auto">
          <a:xfrm>
            <a:off x="4848205" y="3242446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01" name="Line 35"/>
          <p:cNvSpPr>
            <a:spLocks noChangeShapeType="1"/>
          </p:cNvSpPr>
          <p:nvPr/>
        </p:nvSpPr>
        <p:spPr bwMode="auto">
          <a:xfrm>
            <a:off x="4848205" y="367583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02" name="Line 36"/>
          <p:cNvSpPr>
            <a:spLocks noChangeShapeType="1"/>
          </p:cNvSpPr>
          <p:nvPr/>
        </p:nvSpPr>
        <p:spPr bwMode="auto">
          <a:xfrm flipH="1">
            <a:off x="5208567" y="3675833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03" name="Text Box 38"/>
          <p:cNvSpPr txBox="1">
            <a:spLocks noChangeArrowheads="1"/>
          </p:cNvSpPr>
          <p:nvPr/>
        </p:nvSpPr>
        <p:spPr bwMode="auto">
          <a:xfrm>
            <a:off x="3263880" y="3963171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zh-CN" sz="1800" b="0"/>
          </a:p>
        </p:txBody>
      </p:sp>
      <p:sp>
        <p:nvSpPr>
          <p:cNvPr id="32804" name="Text Box 40"/>
          <p:cNvSpPr txBox="1">
            <a:spLocks noChangeArrowheads="1"/>
          </p:cNvSpPr>
          <p:nvPr/>
        </p:nvSpPr>
        <p:spPr bwMode="auto">
          <a:xfrm>
            <a:off x="2398692" y="3675833"/>
            <a:ext cx="488950" cy="863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/>
              <a:t>太和殿</a:t>
            </a:r>
            <a:endParaRPr lang="zh-CN" altLang="en-US" sz="2000" dirty="0"/>
          </a:p>
        </p:txBody>
      </p:sp>
      <p:sp>
        <p:nvSpPr>
          <p:cNvPr id="32805" name="Line 41"/>
          <p:cNvSpPr>
            <a:spLocks noChangeShapeType="1"/>
          </p:cNvSpPr>
          <p:nvPr/>
        </p:nvSpPr>
        <p:spPr bwMode="auto">
          <a:xfrm>
            <a:off x="2832080" y="4250508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06" name="Text Box 42"/>
          <p:cNvSpPr txBox="1">
            <a:spLocks noChangeArrowheads="1"/>
          </p:cNvSpPr>
          <p:nvPr/>
        </p:nvSpPr>
        <p:spPr bwMode="auto">
          <a:xfrm>
            <a:off x="2903517" y="2955108"/>
            <a:ext cx="458788" cy="863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中和殿</a:t>
            </a:r>
            <a:endParaRPr lang="zh-CN" altLang="en-US" sz="1800"/>
          </a:p>
        </p:txBody>
      </p:sp>
      <p:sp>
        <p:nvSpPr>
          <p:cNvPr id="32807" name="Line 43"/>
          <p:cNvSpPr>
            <a:spLocks noChangeShapeType="1"/>
          </p:cNvSpPr>
          <p:nvPr/>
        </p:nvSpPr>
        <p:spPr bwMode="auto">
          <a:xfrm>
            <a:off x="3408342" y="3459933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08" name="Line 44"/>
          <p:cNvSpPr>
            <a:spLocks noChangeShapeType="1"/>
          </p:cNvSpPr>
          <p:nvPr/>
        </p:nvSpPr>
        <p:spPr bwMode="auto">
          <a:xfrm flipH="1" flipV="1">
            <a:off x="5064105" y="3026546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09" name="Text Box 45"/>
          <p:cNvSpPr txBox="1">
            <a:spLocks noChangeArrowheads="1"/>
          </p:cNvSpPr>
          <p:nvPr/>
        </p:nvSpPr>
        <p:spPr bwMode="auto">
          <a:xfrm>
            <a:off x="5567342" y="2594746"/>
            <a:ext cx="458788" cy="792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保和殿</a:t>
            </a:r>
            <a:endParaRPr lang="zh-CN" altLang="en-US" sz="1800"/>
          </a:p>
        </p:txBody>
      </p:sp>
      <p:sp>
        <p:nvSpPr>
          <p:cNvPr id="32810" name="Text Box 46"/>
          <p:cNvSpPr txBox="1">
            <a:spLocks noChangeArrowheads="1"/>
          </p:cNvSpPr>
          <p:nvPr/>
        </p:nvSpPr>
        <p:spPr bwMode="auto">
          <a:xfrm>
            <a:off x="5338742" y="507183"/>
            <a:ext cx="458788" cy="863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御花园</a:t>
            </a:r>
            <a:endParaRPr lang="zh-CN" altLang="en-US" sz="1800"/>
          </a:p>
        </p:txBody>
      </p:sp>
      <p:sp>
        <p:nvSpPr>
          <p:cNvPr id="32811" name="Line 47"/>
          <p:cNvSpPr>
            <a:spLocks noChangeShapeType="1"/>
          </p:cNvSpPr>
          <p:nvPr/>
        </p:nvSpPr>
        <p:spPr bwMode="auto">
          <a:xfrm flipH="1" flipV="1">
            <a:off x="4848205" y="867546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12" name="Text Box 49"/>
          <p:cNvSpPr txBox="1">
            <a:spLocks noChangeArrowheads="1"/>
          </p:cNvSpPr>
          <p:nvPr/>
        </p:nvSpPr>
        <p:spPr bwMode="auto">
          <a:xfrm>
            <a:off x="2111355" y="5260158"/>
            <a:ext cx="1008062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金水桥</a:t>
            </a:r>
            <a:endParaRPr lang="zh-CN" altLang="en-US" sz="1800"/>
          </a:p>
        </p:txBody>
      </p:sp>
      <p:sp>
        <p:nvSpPr>
          <p:cNvPr id="32813" name="Line 50"/>
          <p:cNvSpPr>
            <a:spLocks noChangeShapeType="1"/>
          </p:cNvSpPr>
          <p:nvPr/>
        </p:nvSpPr>
        <p:spPr bwMode="auto">
          <a:xfrm>
            <a:off x="2974955" y="5476058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14" name="Text Box 52"/>
          <p:cNvSpPr txBox="1">
            <a:spLocks noChangeArrowheads="1"/>
          </p:cNvSpPr>
          <p:nvPr/>
        </p:nvSpPr>
        <p:spPr bwMode="auto">
          <a:xfrm>
            <a:off x="5724525" y="549275"/>
            <a:ext cx="1081088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神武门</a:t>
            </a:r>
            <a:endParaRPr lang="zh-CN" altLang="en-US" sz="1800"/>
          </a:p>
        </p:txBody>
      </p:sp>
      <p:sp>
        <p:nvSpPr>
          <p:cNvPr id="32815" name="Line 53"/>
          <p:cNvSpPr>
            <a:spLocks noChangeShapeType="1"/>
          </p:cNvSpPr>
          <p:nvPr/>
        </p:nvSpPr>
        <p:spPr bwMode="auto">
          <a:xfrm flipH="1" flipV="1">
            <a:off x="4992667" y="29128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16" name="Line 54"/>
          <p:cNvSpPr>
            <a:spLocks noChangeShapeType="1"/>
          </p:cNvSpPr>
          <p:nvPr/>
        </p:nvSpPr>
        <p:spPr bwMode="auto">
          <a:xfrm flipH="1" flipV="1">
            <a:off x="4775180" y="1802583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17" name="Line 55"/>
          <p:cNvSpPr>
            <a:spLocks noChangeShapeType="1"/>
          </p:cNvSpPr>
          <p:nvPr/>
        </p:nvSpPr>
        <p:spPr bwMode="auto">
          <a:xfrm flipH="1" flipV="1">
            <a:off x="4848205" y="209150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18" name="Line 56"/>
          <p:cNvSpPr>
            <a:spLocks noChangeShapeType="1"/>
          </p:cNvSpPr>
          <p:nvPr/>
        </p:nvSpPr>
        <p:spPr bwMode="auto">
          <a:xfrm flipH="1">
            <a:off x="4992667" y="144222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19" name="Text Box 57"/>
          <p:cNvSpPr txBox="1">
            <a:spLocks noChangeArrowheads="1"/>
          </p:cNvSpPr>
          <p:nvPr/>
        </p:nvSpPr>
        <p:spPr bwMode="auto">
          <a:xfrm>
            <a:off x="5567342" y="1947046"/>
            <a:ext cx="129698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乾清宫</a:t>
            </a:r>
            <a:endParaRPr lang="zh-CN" altLang="en-US" sz="1800"/>
          </a:p>
        </p:txBody>
      </p:sp>
      <p:sp>
        <p:nvSpPr>
          <p:cNvPr id="32820" name="Text Box 58"/>
          <p:cNvSpPr txBox="1">
            <a:spLocks noChangeArrowheads="1"/>
          </p:cNvSpPr>
          <p:nvPr/>
        </p:nvSpPr>
        <p:spPr bwMode="auto">
          <a:xfrm>
            <a:off x="5567342" y="1515246"/>
            <a:ext cx="129698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交泰殿</a:t>
            </a:r>
            <a:endParaRPr lang="zh-CN" altLang="en-US" sz="1800"/>
          </a:p>
        </p:txBody>
      </p:sp>
      <p:sp>
        <p:nvSpPr>
          <p:cNvPr id="32821" name="Text Box 59"/>
          <p:cNvSpPr txBox="1">
            <a:spLocks noChangeArrowheads="1"/>
          </p:cNvSpPr>
          <p:nvPr/>
        </p:nvSpPr>
        <p:spPr bwMode="auto">
          <a:xfrm>
            <a:off x="5567342" y="1226321"/>
            <a:ext cx="936625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坤宁宫</a:t>
            </a:r>
            <a:endParaRPr lang="zh-CN" altLang="en-US" sz="1800"/>
          </a:p>
        </p:txBody>
      </p:sp>
      <p:sp>
        <p:nvSpPr>
          <p:cNvPr id="32822" name="Text Box 60"/>
          <p:cNvSpPr txBox="1">
            <a:spLocks noChangeArrowheads="1"/>
          </p:cNvSpPr>
          <p:nvPr/>
        </p:nvSpPr>
        <p:spPr bwMode="auto">
          <a:xfrm>
            <a:off x="5640367" y="6017396"/>
            <a:ext cx="1368425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天安门</a:t>
            </a:r>
            <a:endParaRPr lang="zh-CN" altLang="en-US" sz="1800"/>
          </a:p>
        </p:txBody>
      </p:sp>
      <p:sp>
        <p:nvSpPr>
          <p:cNvPr id="32823" name="Line 61"/>
          <p:cNvSpPr>
            <a:spLocks noChangeShapeType="1"/>
          </p:cNvSpPr>
          <p:nvPr/>
        </p:nvSpPr>
        <p:spPr bwMode="auto">
          <a:xfrm flipH="1" flipV="1">
            <a:off x="5135542" y="6195196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24" name="AutoShape 62"/>
          <p:cNvSpPr/>
          <p:nvPr/>
        </p:nvSpPr>
        <p:spPr bwMode="auto">
          <a:xfrm>
            <a:off x="5927705" y="2955108"/>
            <a:ext cx="144462" cy="1584325"/>
          </a:xfrm>
          <a:prstGeom prst="rightBrace">
            <a:avLst>
              <a:gd name="adj1" fmla="val 91392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25" name="Rectangle 64"/>
          <p:cNvSpPr>
            <a:spLocks noChangeArrowheads="1"/>
          </p:cNvSpPr>
          <p:nvPr/>
        </p:nvSpPr>
        <p:spPr bwMode="auto">
          <a:xfrm>
            <a:off x="4056042" y="5979296"/>
            <a:ext cx="719138" cy="2159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26" name="Line 65"/>
          <p:cNvSpPr>
            <a:spLocks noChangeShapeType="1"/>
          </p:cNvSpPr>
          <p:nvPr/>
        </p:nvSpPr>
        <p:spPr bwMode="auto">
          <a:xfrm>
            <a:off x="3479780" y="6050733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2827" name="Text Box 66"/>
          <p:cNvSpPr txBox="1">
            <a:spLocks noChangeArrowheads="1"/>
          </p:cNvSpPr>
          <p:nvPr/>
        </p:nvSpPr>
        <p:spPr bwMode="auto">
          <a:xfrm>
            <a:off x="2687617" y="5834833"/>
            <a:ext cx="720725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午门</a:t>
            </a:r>
            <a:endParaRPr lang="zh-CN" altLang="en-US" sz="1800"/>
          </a:p>
        </p:txBody>
      </p:sp>
      <p:sp>
        <p:nvSpPr>
          <p:cNvPr id="32828" name="Text Box 68"/>
          <p:cNvSpPr txBox="1">
            <a:spLocks noChangeArrowheads="1"/>
          </p:cNvSpPr>
          <p:nvPr/>
        </p:nvSpPr>
        <p:spPr bwMode="auto">
          <a:xfrm>
            <a:off x="6261080" y="2955108"/>
            <a:ext cx="458787" cy="1584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CC0000"/>
                </a:solidFill>
              </a:rPr>
              <a:t>三大殿</a:t>
            </a:r>
            <a:endParaRPr lang="zh-CN" altLang="en-US" sz="1800">
              <a:solidFill>
                <a:srgbClr val="CC0000"/>
              </a:solidFill>
            </a:endParaRPr>
          </a:p>
        </p:txBody>
      </p:sp>
      <p:sp>
        <p:nvSpPr>
          <p:cNvPr id="32829" name="AutoShape 69"/>
          <p:cNvSpPr/>
          <p:nvPr/>
        </p:nvSpPr>
        <p:spPr bwMode="auto">
          <a:xfrm>
            <a:off x="6503967" y="1370783"/>
            <a:ext cx="71438" cy="1008063"/>
          </a:xfrm>
          <a:prstGeom prst="rightBrace">
            <a:avLst>
              <a:gd name="adj1" fmla="val 117592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830" name="Text Box 70"/>
          <p:cNvSpPr txBox="1">
            <a:spLocks noChangeArrowheads="1"/>
          </p:cNvSpPr>
          <p:nvPr/>
        </p:nvSpPr>
        <p:spPr bwMode="auto">
          <a:xfrm>
            <a:off x="6550005" y="1299346"/>
            <a:ext cx="458787" cy="1079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CC0000"/>
                </a:solidFill>
              </a:rPr>
              <a:t>后三宫</a:t>
            </a:r>
            <a:endParaRPr lang="zh-CN" altLang="en-US" sz="18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3671887" cy="1079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华文行楷"/>
                <a:ea typeface="华文行楷"/>
              </a:rPr>
              <a:t>分组讨论问题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华文行楷"/>
              <a:ea typeface="华文行楷"/>
            </a:endParaRPr>
          </a:p>
        </p:txBody>
      </p:sp>
      <p:sp>
        <p:nvSpPr>
          <p:cNvPr id="12291" name="Oval 5"/>
          <p:cNvSpPr>
            <a:spLocks noChangeArrowheads="1"/>
          </p:cNvSpPr>
          <p:nvPr/>
        </p:nvSpPr>
        <p:spPr bwMode="auto">
          <a:xfrm>
            <a:off x="466725" y="1231900"/>
            <a:ext cx="4318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66724" y="2205038"/>
            <a:ext cx="7345635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</a:rPr>
              <a:t>概括各段段意。</a:t>
            </a:r>
            <a:endParaRPr lang="zh-CN" altLang="en-US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</a:rPr>
              <a:t>故宫的总体特点是什么？</a:t>
            </a:r>
            <a:endParaRPr lang="zh-CN" altLang="en-US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</a:rPr>
              <a:t>本文按什么顺序介绍故宫？</a:t>
            </a:r>
            <a:endParaRPr lang="zh-CN" altLang="en-US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</a:rPr>
              <a:t>为什么要重点介绍太和殿？介绍太和殿是按什么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zh-CN" altLang="en-US" sz="2400" dirty="0">
                <a:solidFill>
                  <a:srgbClr val="000000"/>
                </a:solidFill>
              </a:rPr>
              <a:t>顺序说明的？</a:t>
            </a:r>
            <a:endParaRPr lang="zh-CN" altLang="en-US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5.</a:t>
            </a:r>
            <a:r>
              <a:rPr lang="zh-CN" altLang="en-US" sz="2400" dirty="0">
                <a:solidFill>
                  <a:srgbClr val="000000"/>
                </a:solidFill>
              </a:rPr>
              <a:t>说明太和殿的内部结构时立足点是哪些？</a:t>
            </a:r>
            <a:endParaRPr lang="zh-CN" altLang="en-US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6.</a:t>
            </a:r>
            <a:r>
              <a:rPr lang="zh-CN" altLang="en-US" sz="2400" dirty="0">
                <a:solidFill>
                  <a:srgbClr val="000000"/>
                </a:solidFill>
              </a:rPr>
              <a:t>太和殿为什么要设在中轴线上？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zh-CN" altLang="en-US" sz="2400" dirty="0">
                <a:solidFill>
                  <a:srgbClr val="000000"/>
                </a:solidFill>
              </a:rPr>
              <a:t>其内景的主要特点是什么？为什么？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7.</a:t>
            </a:r>
            <a:r>
              <a:rPr lang="zh-CN" altLang="en-US" sz="2400" dirty="0">
                <a:solidFill>
                  <a:srgbClr val="000000"/>
                </a:solidFill>
              </a:rPr>
              <a:t>在“内廷”中作者重点介绍了哪个宫，为什么？</a:t>
            </a: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dirty="0">
                <a:solidFill>
                  <a:srgbClr val="000000"/>
                </a:solidFill>
              </a:rPr>
              <a:t>8.</a:t>
            </a:r>
            <a:r>
              <a:rPr lang="zh-CN" altLang="en-US" sz="2400" dirty="0">
                <a:solidFill>
                  <a:srgbClr val="000000"/>
                </a:solidFill>
              </a:rPr>
              <a:t>后三宫的图案与前朝有何不同？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68313" y="1124744"/>
            <a:ext cx="8064500" cy="518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kumimoji="1"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故宫的地理位置、名称、在建筑群种群中的地位、历史沿革。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1" lang="zh-CN" alt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故宫的整体布局及特点：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宏大壮丽、建筑精美、布局统一、独特风格。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午门内外。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三大殿概说（台基）。                                                      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太和殿外观。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太和殿内景。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介绍三大殿建筑位置</a:t>
            </a:r>
            <a:r>
              <a:rPr kumimoji="1" lang="en-US" altLang="zh-CN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黑体" panose="02010609060101010101" pitchFamily="49" charset="-122"/>
              </a:rPr>
              <a:t>——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中轴线。          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en-US" altLang="zh-C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8.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太和殿的用途。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71550" y="0"/>
            <a:ext cx="1816100" cy="5794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各段段意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79388" y="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3317" name="Picture 5" descr="0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52976" y="2924944"/>
            <a:ext cx="3779837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Fail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95288" y="411822"/>
            <a:ext cx="4493538" cy="53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kumimoji="1" lang="en-US" altLang="zh-CN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9.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中和殿的位置、概貌、用途。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itchFamily="18" charset="0"/>
              <a:ea typeface="黑体" panose="02010609060101010101" pitchFamily="49" charset="-122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50825" y="1264603"/>
            <a:ext cx="3446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10.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保和殿位置、用途。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itchFamily="18" charset="0"/>
              <a:ea typeface="黑体" panose="02010609060101010101" pitchFamily="49" charset="-122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83229" y="2061569"/>
            <a:ext cx="5612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11.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小广场（前朝与内廷的分界地带）。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itchFamily="18" charset="0"/>
              <a:ea typeface="黑体" panose="02010609060101010101" pitchFamily="49" charset="-122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99895" y="2839095"/>
            <a:ext cx="2828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12.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乾清宫的用途。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itchFamily="18" charset="0"/>
              <a:ea typeface="黑体" panose="02010609060101010101" pitchFamily="49" charset="-122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05833" y="3486149"/>
            <a:ext cx="5612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13.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交泰殿位置、坤宁宫的位置、用途。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itchFamily="18" charset="0"/>
              <a:ea typeface="黑体" panose="02010609060101010101" pitchFamily="49" charset="-122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99895" y="4137636"/>
            <a:ext cx="3446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14.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后三宫的装饰特点。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itchFamily="18" charset="0"/>
              <a:ea typeface="黑体" panose="02010609060101010101" pitchFamily="49" charset="-122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83229" y="4722812"/>
            <a:ext cx="4374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15.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介绍后三宫往北的御花园。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itchFamily="18" charset="0"/>
              <a:ea typeface="黑体" panose="02010609060101010101" pitchFamily="49" charset="-122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250825" y="5392457"/>
            <a:ext cx="5973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16.</a:t>
            </a:r>
            <a:r>
              <a:rPr kumimoji="1" lang="zh-CN" altLang="en-US" sz="24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  <a:ea typeface="黑体" panose="02010609060101010101" pitchFamily="49" charset="-122"/>
              </a:rPr>
              <a:t>站在景山上回望故宫全貌，首尾呼应。</a:t>
            </a:r>
            <a:endParaRPr kumimoji="1" lang="zh-CN" altLang="en-US" sz="24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itchFamily="18" charset="0"/>
              <a:ea typeface="黑体" panose="02010609060101010101" pitchFamily="49" charset="-122"/>
            </a:endParaRPr>
          </a:p>
        </p:txBody>
      </p:sp>
      <p:pic>
        <p:nvPicPr>
          <p:cNvPr id="14346" name="Picture 11" descr="0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40425" y="549275"/>
            <a:ext cx="29527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2" grpId="0"/>
      <p:bldP spid="58373" grpId="0"/>
      <p:bldP spid="58374" grpId="0"/>
      <p:bldP spid="58375" grpId="0"/>
      <p:bldP spid="58376" grpId="0"/>
      <p:bldP spid="58377" grpId="0"/>
      <p:bldP spid="583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6"/>
          <p:cNvSpPr>
            <a:spLocks noChangeArrowheads="1"/>
          </p:cNvSpPr>
          <p:nvPr/>
        </p:nvSpPr>
        <p:spPr bwMode="auto">
          <a:xfrm>
            <a:off x="179388" y="26035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007269" y="279400"/>
            <a:ext cx="3040062" cy="5794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故宫的总体特点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95288" y="1052513"/>
            <a:ext cx="8424101" cy="5847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规模宏大、建筑精美、布局统一、风格独特。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382613" y="3826993"/>
            <a:ext cx="360363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1007269" y="3818714"/>
            <a:ext cx="1816100" cy="579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说明顺序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31006" y="4794899"/>
            <a:ext cx="5895975" cy="57943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沿中轴线由南至北的空间顺序。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8" name="Picture 13" descr="0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54409" y="1633855"/>
            <a:ext cx="377983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  <p:bldP spid="563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太和殿外景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4213" y="3213100"/>
            <a:ext cx="3276600" cy="24574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755650" y="188913"/>
            <a:ext cx="8388350" cy="1066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为什么要重点介绍太和殿？介绍太和殿是按什么顺序说明的？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>
            <a:off x="179388" y="333375"/>
            <a:ext cx="504825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72000" y="1557338"/>
            <a:ext cx="4392488" cy="304698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（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）是三大殿的中心，皇帝的宝座在此，是显示皇威的地方。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（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）是故宫建筑群的中心，最全面最突出地体现了故宫的本质特征。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390" name="WordArt 7"/>
          <p:cNvSpPr>
            <a:spLocks noChangeArrowheads="1" noChangeShapeType="1" noTextEdit="1"/>
          </p:cNvSpPr>
          <p:nvPr/>
        </p:nvSpPr>
        <p:spPr bwMode="auto">
          <a:xfrm>
            <a:off x="1636713" y="2205038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noFill/>
                  <a:rou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新魏"/>
                <a:ea typeface="华文新魏"/>
              </a:rPr>
              <a:t>太和殿</a:t>
            </a:r>
            <a:endParaRPr lang="zh-CN" altLang="en-US" sz="3600" kern="10" dirty="0">
              <a:ln w="9525">
                <a:noFill/>
                <a:round/>
              </a:ln>
              <a:solidFill>
                <a:schemeClr val="bg2">
                  <a:lumMod val="50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900113" y="5876925"/>
            <a:ext cx="6303962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顺序：由外到内，由中间到四周。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4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755650" y="333375"/>
            <a:ext cx="7600157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说明太和殿的内部结构时立足点是哪些？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411" name="Oval 6"/>
          <p:cNvSpPr>
            <a:spLocks noChangeArrowheads="1"/>
          </p:cNvSpPr>
          <p:nvPr/>
        </p:nvSpPr>
        <p:spPr bwMode="auto">
          <a:xfrm>
            <a:off x="0" y="333375"/>
            <a:ext cx="504825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611188" y="1412875"/>
            <a:ext cx="7848600" cy="206210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       立足点是正中的朱漆方台和雕金蟠龙按空间顺序介绍的，按空间顺序写的文字，要有一个立足点，离开立足点，就无法确立方位。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413" name="Picture 11" descr="图片2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822825" y="3716338"/>
            <a:ext cx="4321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2" descr="故宫对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773488"/>
            <a:ext cx="3960813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619250" y="549275"/>
            <a:ext cx="6769173" cy="1077218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太和殿为什么要设在中轴线上？其内景的主要特点是什么？为什么？</a:t>
            </a:r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435" name="Oval 5"/>
          <p:cNvSpPr>
            <a:spLocks noChangeArrowheads="1"/>
          </p:cNvSpPr>
          <p:nvPr/>
        </p:nvSpPr>
        <p:spPr bwMode="auto">
          <a:xfrm>
            <a:off x="468313" y="836613"/>
            <a:ext cx="57467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2781300"/>
            <a:ext cx="5111750" cy="30469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·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为了强调皇权这个中心。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·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其内景的主要特点是彩绘了众多的龙的图案。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·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因为皇帝自命为真龙天子，这是皇权的象征，所以用龙来突出皇帝的尊严。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7" name="Picture 7" descr="图片2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92725" y="2492375"/>
            <a:ext cx="36353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自定义 224">
      <a:dk1>
        <a:srgbClr val="5F5F5F"/>
      </a:dk1>
      <a:lt1>
        <a:srgbClr val="FFFFFF"/>
      </a:lt1>
      <a:dk2>
        <a:srgbClr val="FFFFFF"/>
      </a:dk2>
      <a:lt2>
        <a:srgbClr val="4D4D4D"/>
      </a:lt2>
      <a:accent1>
        <a:srgbClr val="70CFE2"/>
      </a:accent1>
      <a:accent2>
        <a:srgbClr val="52C2A5"/>
      </a:accent2>
      <a:accent3>
        <a:srgbClr val="9BCF55"/>
      </a:accent3>
      <a:accent4>
        <a:srgbClr val="84ADE4"/>
      </a:accent4>
      <a:accent5>
        <a:srgbClr val="9D939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1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1635</Words>
  <Application>WPS 演示</Application>
  <PresentationFormat>全屏显示(4:3)</PresentationFormat>
  <Paragraphs>156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幼圆</vt:lpstr>
      <vt:lpstr>华文新魏</vt:lpstr>
      <vt:lpstr>Calibri</vt:lpstr>
      <vt:lpstr>楷体</vt:lpstr>
      <vt:lpstr>华文行楷</vt:lpstr>
      <vt:lpstr>黑体</vt:lpstr>
      <vt:lpstr>Times New Roman</vt:lpstr>
      <vt:lpstr>Goudy Stout</vt:lpstr>
      <vt:lpstr>Segoe Print</vt:lpstr>
      <vt:lpstr>华文新魏</vt:lpstr>
      <vt:lpstr>Arial Unicode MS</vt:lpstr>
      <vt:lpstr>隶书</vt:lpstr>
      <vt:lpstr>汉仪行楷简</vt:lpstr>
      <vt:lpstr>楷体_GB2312</vt:lpstr>
      <vt:lpstr>新宋体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太和殿</vt:lpstr>
      <vt:lpstr>中和殿</vt:lpstr>
      <vt:lpstr>保和殿</vt:lpstr>
      <vt:lpstr>乾清宫、交泰殿、坤宁宫</vt:lpstr>
      <vt:lpstr>PowerPoint 演示文稿</vt:lpstr>
      <vt:lpstr>养心殿、西六宫</vt:lpstr>
      <vt:lpstr>御花园</vt:lpstr>
      <vt:lpstr>神武门和护城河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/>
  <cp:keywords>第一PPT模板网-WWW.1PPT.COM</cp:keywords>
  <dc:subject>第一PPT模板网-WWW.1PPT.COM</dc:subject>
  <cp:lastModifiedBy>清菡</cp:lastModifiedBy>
  <cp:revision>2</cp:revision>
  <dcterms:created xsi:type="dcterms:W3CDTF">2019-08-09T02:38:00Z</dcterms:created>
  <dcterms:modified xsi:type="dcterms:W3CDTF">2019-10-25T05:51:25Z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