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49"/>
  </p:handoutMasterIdLst>
  <p:sldIdLst>
    <p:sldId id="258" r:id="rId3"/>
    <p:sldId id="257" r:id="rId4"/>
    <p:sldId id="259" r:id="rId5"/>
    <p:sldId id="260" r:id="rId6"/>
    <p:sldId id="261" r:id="rId7"/>
    <p:sldId id="262" r:id="rId8"/>
    <p:sldId id="263" r:id="rId9"/>
    <p:sldId id="264" r:id="rId10"/>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100" d="100"/>
          <a:sy n="100" d="100"/>
        </p:scale>
        <p:origin x="-366" y="-264"/>
      </p:cViewPr>
      <p:guideLst>
        <p:guide orient="horz" pos="2160"/>
        <p:guide pos="2880"/>
      </p:guideLst>
    </p:cSldViewPr>
  </p:slideViewPr>
  <p:notesTextViewPr>
    <p:cViewPr>
      <p:scale>
        <a:sx n="3" d="2"/>
        <a:sy n="3" d="2"/>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2"/>
            <a:ext cx="8139178"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2"/>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1"/>
            <a:ext cx="8139178"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6"/>
            <a:ext cx="8139178"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7" y="1296000"/>
            <a:ext cx="396243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1296001"/>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1296001"/>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1789043"/>
            <a:ext cx="396243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7"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9"/>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1"/>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层1"/>
          <p:cNvPicPr>
            <a:picLocks noChangeAspect="1"/>
          </p:cNvPicPr>
          <p:nvPr userDrawn="1"/>
        </p:nvPicPr>
        <p:blipFill>
          <a:blip r:embed="rId18"/>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http://k.zol-img.com.cn/dcbbs/23482/a23481086_01000.jpg"/>
          <p:cNvPicPr>
            <a:picLocks noChangeAspect="1" noChangeArrowheads="1"/>
          </p:cNvPicPr>
          <p:nvPr/>
        </p:nvPicPr>
        <p:blipFill>
          <a:blip r:embed="rId1" cstate="email"/>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sp>
        <p:nvSpPr>
          <p:cNvPr id="3" name="矩形 2"/>
          <p:cNvSpPr/>
          <p:nvPr/>
        </p:nvSpPr>
        <p:spPr>
          <a:xfrm>
            <a:off x="1" y="0"/>
            <a:ext cx="9144000" cy="6858000"/>
          </a:xfrm>
          <a:prstGeom prst="rect">
            <a:avLst/>
          </a:prstGeom>
          <a:solidFill>
            <a:srgbClr val="FFFFFF">
              <a:alpha val="41961"/>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400">
              <a:ea typeface="楷体_GB2312" panose="02010609030101010101" charset="-122"/>
            </a:endParaRPr>
          </a:p>
        </p:txBody>
      </p:sp>
      <p:sp>
        <p:nvSpPr>
          <p:cNvPr id="2050" name="WordArt 10"/>
          <p:cNvSpPr>
            <a:spLocks noTextEdit="1"/>
          </p:cNvSpPr>
          <p:nvPr/>
        </p:nvSpPr>
        <p:spPr>
          <a:xfrm>
            <a:off x="819126" y="1239245"/>
            <a:ext cx="6643734" cy="1809763"/>
          </a:xfrm>
          <a:prstGeom prst="rect">
            <a:avLst/>
          </a:prstGeom>
        </p:spPr>
        <p:txBody>
          <a:bodyPr wrap="none" fromWordArt="1">
            <a:prstTxWarp prst="textPlain">
              <a:avLst>
                <a:gd name="adj" fmla="val 50000"/>
              </a:avLst>
            </a:prstTxWarp>
            <a:normAutofit fontScale="92500" lnSpcReduction="10000"/>
          </a:bodyPr>
          <a:lstStyle/>
          <a:p>
            <a:pPr algn="ctr" eaLnBrk="0" hangingPunct="0"/>
            <a:endParaRPr lang="zh-CN" altLang="en-US" sz="128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黑体" panose="02010609060101010101" pitchFamily="2" charset="-122"/>
              <a:ea typeface="黑体" panose="02010609060101010101" pitchFamily="2" charset="-122"/>
            </a:endParaRPr>
          </a:p>
        </p:txBody>
      </p:sp>
      <p:sp>
        <p:nvSpPr>
          <p:cNvPr id="5" name="椭圆 4"/>
          <p:cNvSpPr/>
          <p:nvPr/>
        </p:nvSpPr>
        <p:spPr>
          <a:xfrm>
            <a:off x="2051685" y="2017182"/>
            <a:ext cx="717550" cy="914400"/>
          </a:xfrm>
          <a:prstGeom prst="ellipse">
            <a:avLst/>
          </a:prstGeom>
          <a:solidFill>
            <a:srgbClr val="FFB367"/>
          </a:solidFill>
          <a:ln>
            <a:solidFill>
              <a:srgbClr val="FFB367"/>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zh-CN" altLang="en-US" sz="2400">
              <a:ln>
                <a:solidFill>
                  <a:schemeClr val="accent4">
                    <a:lumMod val="60000"/>
                    <a:lumOff val="40000"/>
                  </a:schemeClr>
                </a:solidFill>
              </a:ln>
              <a:solidFill>
                <a:schemeClr val="accent4"/>
              </a:solidFill>
              <a:effectLst/>
              <a:latin typeface="Arial" panose="020B0604020202020204" pitchFamily="34" charset="0"/>
              <a:ea typeface="微软雅黑" panose="020B0503020204020204" charset="-122"/>
              <a:sym typeface="Arial" panose="020B0604020202020204" pitchFamily="34" charset="0"/>
            </a:endParaRPr>
          </a:p>
        </p:txBody>
      </p:sp>
      <p:sp>
        <p:nvSpPr>
          <p:cNvPr id="6" name="椭圆 5"/>
          <p:cNvSpPr/>
          <p:nvPr/>
        </p:nvSpPr>
        <p:spPr>
          <a:xfrm>
            <a:off x="2192655" y="2006177"/>
            <a:ext cx="666750" cy="92540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2">
                  <a:lumMod val="75000"/>
                </a:schemeClr>
              </a:solidFill>
              <a:latin typeface="Arial" panose="020B0604020202020204" pitchFamily="34" charset="0"/>
              <a:ea typeface="微软雅黑" panose="020B0503020204020204" charset="-122"/>
              <a:sym typeface="Arial" panose="020B0604020202020204" pitchFamily="34" charset="0"/>
            </a:endParaRPr>
          </a:p>
        </p:txBody>
      </p:sp>
      <p:sp>
        <p:nvSpPr>
          <p:cNvPr id="7" name="TextBox 6"/>
          <p:cNvSpPr txBox="1"/>
          <p:nvPr/>
        </p:nvSpPr>
        <p:spPr>
          <a:xfrm>
            <a:off x="2051685" y="1854364"/>
            <a:ext cx="6594475" cy="1077218"/>
          </a:xfrm>
          <a:prstGeom prst="rect">
            <a:avLst/>
          </a:prstGeom>
          <a:noFill/>
          <a:ln w="9525">
            <a:noFill/>
          </a:ln>
        </p:spPr>
        <p:txBody>
          <a:bodyPr wrap="square">
            <a:spAutoFit/>
          </a:bodyPr>
          <a:lstStyle/>
          <a:p>
            <a:r>
              <a:rPr lang="en-US" altLang="zh-CN" sz="6400" b="1" dirty="0" smtClean="0">
                <a:latin typeface="楷体_GB2312" panose="02010609030101010101" charset="-122"/>
                <a:ea typeface="楷体_GB2312" panose="02010609030101010101" charset="-122"/>
              </a:rPr>
              <a:t>13 </a:t>
            </a:r>
            <a:r>
              <a:rPr lang="zh-CN" altLang="en-US" sz="6400" b="1" dirty="0" smtClean="0">
                <a:solidFill>
                  <a:schemeClr val="tx1"/>
                </a:solidFill>
                <a:latin typeface="楷体_GB2312" panose="02010609030101010101" charset="-122"/>
                <a:ea typeface="楷体_GB2312" panose="02010609030101010101" charset="-122"/>
                <a:sym typeface="+mn-ea"/>
              </a:rPr>
              <a:t>圆</a:t>
            </a:r>
            <a:r>
              <a:rPr lang="zh-CN" altLang="en-US" sz="6400" b="1" dirty="0" smtClean="0">
                <a:solidFill>
                  <a:schemeClr val="tx1"/>
                </a:solidFill>
                <a:latin typeface="楷体_GB2312" panose="02010609030101010101" charset="-122"/>
                <a:ea typeface="楷体_GB2312" panose="02010609030101010101" charset="-122"/>
                <a:sym typeface="+mn-ea"/>
              </a:rPr>
              <a:t>明园的毁灭</a:t>
            </a:r>
            <a:endParaRPr lang="zh-CN" altLang="en-US" sz="6400" b="1" dirty="0" smtClean="0">
              <a:solidFill>
                <a:schemeClr val="tx1"/>
              </a:solidFill>
              <a:latin typeface="楷体_GB2312" panose="02010609030101010101" charset="-122"/>
              <a:ea typeface="楷体_GB2312" panose="02010609030101010101" charset="-122"/>
              <a:sym typeface="+mn-ea"/>
            </a:endParaRPr>
          </a:p>
        </p:txBody>
      </p:sp>
      <p:sp>
        <p:nvSpPr>
          <p:cNvPr id="8" name="副标题 2"/>
          <p:cNvSpPr txBox="1"/>
          <p:nvPr/>
        </p:nvSpPr>
        <p:spPr>
          <a:xfrm>
            <a:off x="1834198" y="3442123"/>
            <a:ext cx="5381625" cy="584200"/>
          </a:xfrm>
          <a:prstGeom prst="rect">
            <a:avLst/>
          </a:prstGeom>
          <a:noFill/>
          <a:ln w="9525">
            <a:noFill/>
          </a:ln>
        </p:spPr>
        <p:txBody>
          <a:bodyPr/>
          <a:lstStyle/>
          <a:p>
            <a:pPr algn="ctr" eaLnBrk="1" hangingPunct="1">
              <a:buFont typeface="Arial" panose="020B0604020202020204" pitchFamily="34" charset="0"/>
            </a:pPr>
            <a:r>
              <a:rPr lang="en-US" altLang="zh-CN" sz="2665" b="1" dirty="0">
                <a:solidFill>
                  <a:srgbClr val="000000"/>
                </a:solidFill>
                <a:latin typeface="黑体" panose="02010609060101010101" pitchFamily="2" charset="-122"/>
                <a:ea typeface="黑体" panose="02010609060101010101" pitchFamily="2" charset="-122"/>
              </a:rPr>
              <a:t>RJ·</a:t>
            </a:r>
            <a:r>
              <a:rPr lang="zh-CN" altLang="en-US" sz="2665" b="1" dirty="0">
                <a:solidFill>
                  <a:srgbClr val="000000"/>
                </a:solidFill>
                <a:latin typeface="黑体" panose="02010609060101010101" pitchFamily="2" charset="-122"/>
                <a:ea typeface="黑体" panose="02010609060101010101" pitchFamily="2" charset="-122"/>
              </a:rPr>
              <a:t>五年级上册</a:t>
            </a:r>
            <a:endParaRPr lang="zh-CN" altLang="en-US" sz="2665" b="1" dirty="0">
              <a:solidFill>
                <a:srgbClr val="000000"/>
              </a:solidFill>
              <a:latin typeface="黑体" panose="02010609060101010101" pitchFamily="2" charset="-122"/>
              <a:ea typeface="黑体" panose="02010609060101010101" pitchFamily="2" charset="-122"/>
            </a:endParaRPr>
          </a:p>
        </p:txBody>
      </p:sp>
      <p:cxnSp>
        <p:nvCxnSpPr>
          <p:cNvPr id="10" name="直接连接符 9"/>
          <p:cNvCxnSpPr/>
          <p:nvPr/>
        </p:nvCxnSpPr>
        <p:spPr>
          <a:xfrm>
            <a:off x="2124075" y="3356610"/>
            <a:ext cx="504063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email"/>
          <a:stretch>
            <a:fillRect/>
          </a:stretch>
        </p:blipFill>
        <p:spPr>
          <a:xfrm>
            <a:off x="1917066" y="954194"/>
            <a:ext cx="1471930" cy="2065867"/>
          </a:xfrm>
          <a:prstGeom prst="rect">
            <a:avLst/>
          </a:prstGeom>
        </p:spPr>
      </p:pic>
      <p:pic>
        <p:nvPicPr>
          <p:cNvPr id="4" name="图片 3"/>
          <p:cNvPicPr>
            <a:picLocks noChangeAspect="1"/>
          </p:cNvPicPr>
          <p:nvPr/>
        </p:nvPicPr>
        <p:blipFill>
          <a:blip r:embed="rId1" cstate="email"/>
          <a:stretch>
            <a:fillRect/>
          </a:stretch>
        </p:blipFill>
        <p:spPr>
          <a:xfrm>
            <a:off x="59691" y="2650914"/>
            <a:ext cx="1471930" cy="2065867"/>
          </a:xfrm>
          <a:prstGeom prst="rect">
            <a:avLst/>
          </a:prstGeom>
        </p:spPr>
      </p:pic>
      <p:pic>
        <p:nvPicPr>
          <p:cNvPr id="5" name="图片 4"/>
          <p:cNvPicPr>
            <a:picLocks noChangeAspect="1"/>
          </p:cNvPicPr>
          <p:nvPr/>
        </p:nvPicPr>
        <p:blipFill>
          <a:blip r:embed="rId1" cstate="email"/>
          <a:stretch>
            <a:fillRect/>
          </a:stretch>
        </p:blipFill>
        <p:spPr>
          <a:xfrm>
            <a:off x="600075" y="4303608"/>
            <a:ext cx="1471930" cy="2065867"/>
          </a:xfrm>
          <a:prstGeom prst="rect">
            <a:avLst/>
          </a:prstGeom>
        </p:spPr>
      </p:pic>
      <p:pic>
        <p:nvPicPr>
          <p:cNvPr id="7" name="图片 6"/>
          <p:cNvPicPr>
            <a:picLocks noChangeAspect="1"/>
          </p:cNvPicPr>
          <p:nvPr/>
        </p:nvPicPr>
        <p:blipFill>
          <a:blip r:embed="rId1" cstate="email"/>
          <a:stretch>
            <a:fillRect/>
          </a:stretch>
        </p:blipFill>
        <p:spPr>
          <a:xfrm>
            <a:off x="1845945" y="4461088"/>
            <a:ext cx="1471930" cy="2065867"/>
          </a:xfrm>
          <a:prstGeom prst="rect">
            <a:avLst/>
          </a:prstGeom>
        </p:spPr>
      </p:pic>
      <p:pic>
        <p:nvPicPr>
          <p:cNvPr id="8" name="图片 7"/>
          <p:cNvPicPr>
            <a:picLocks noChangeAspect="1"/>
          </p:cNvPicPr>
          <p:nvPr/>
        </p:nvPicPr>
        <p:blipFill>
          <a:blip r:embed="rId1" cstate="email"/>
          <a:stretch>
            <a:fillRect/>
          </a:stretch>
        </p:blipFill>
        <p:spPr>
          <a:xfrm>
            <a:off x="3119755" y="4460241"/>
            <a:ext cx="1471930" cy="2065867"/>
          </a:xfrm>
          <a:prstGeom prst="rect">
            <a:avLst/>
          </a:prstGeom>
        </p:spPr>
      </p:pic>
      <p:pic>
        <p:nvPicPr>
          <p:cNvPr id="9" name="图片 8"/>
          <p:cNvPicPr>
            <a:picLocks noChangeAspect="1"/>
          </p:cNvPicPr>
          <p:nvPr/>
        </p:nvPicPr>
        <p:blipFill>
          <a:blip r:embed="rId1" cstate="email"/>
          <a:stretch>
            <a:fillRect/>
          </a:stretch>
        </p:blipFill>
        <p:spPr>
          <a:xfrm>
            <a:off x="3559810" y="2875280"/>
            <a:ext cx="1471930" cy="2065867"/>
          </a:xfrm>
          <a:prstGeom prst="rect">
            <a:avLst/>
          </a:prstGeom>
        </p:spPr>
      </p:pic>
      <p:pic>
        <p:nvPicPr>
          <p:cNvPr id="3" name="图片 2"/>
          <p:cNvPicPr>
            <a:picLocks noChangeAspect="1"/>
          </p:cNvPicPr>
          <p:nvPr/>
        </p:nvPicPr>
        <p:blipFill>
          <a:blip r:embed="rId1" cstate="email"/>
          <a:stretch>
            <a:fillRect/>
          </a:stretch>
        </p:blipFill>
        <p:spPr>
          <a:xfrm>
            <a:off x="728980" y="1270001"/>
            <a:ext cx="1471930" cy="2065867"/>
          </a:xfrm>
          <a:prstGeom prst="rect">
            <a:avLst/>
          </a:prstGeom>
        </p:spPr>
      </p:pic>
      <p:pic>
        <p:nvPicPr>
          <p:cNvPr id="2" name="图片 1"/>
          <p:cNvPicPr>
            <a:picLocks noChangeAspect="1"/>
          </p:cNvPicPr>
          <p:nvPr/>
        </p:nvPicPr>
        <p:blipFill>
          <a:blip r:embed="rId2" cstate="email"/>
          <a:stretch>
            <a:fillRect/>
          </a:stretch>
        </p:blipFill>
        <p:spPr>
          <a:xfrm>
            <a:off x="3143251" y="1299633"/>
            <a:ext cx="1518920" cy="2131060"/>
          </a:xfrm>
          <a:prstGeom prst="rect">
            <a:avLst/>
          </a:prstGeom>
        </p:spPr>
      </p:pic>
      <p:sp>
        <p:nvSpPr>
          <p:cNvPr id="29" name="矩形 28"/>
          <p:cNvSpPr/>
          <p:nvPr/>
        </p:nvSpPr>
        <p:spPr>
          <a:xfrm>
            <a:off x="6072198" y="954174"/>
            <a:ext cx="1000132" cy="124187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3735" b="1" dirty="0" err="1" smtClean="0">
                <a:solidFill>
                  <a:srgbClr val="0000FF"/>
                </a:solidFill>
                <a:latin typeface="+mn-ea"/>
                <a:ea typeface="+mn-ea"/>
              </a:rPr>
              <a:t>diàn</a:t>
            </a:r>
            <a:endParaRPr kumimoji="0" lang="en-US" altLang="zh-CN" sz="3735" b="1" i="0" u="none" strike="noStrike" kern="1200" cap="none" spc="0" normalizeH="0" baseline="0" noProof="0" dirty="0">
              <a:ln>
                <a:noFill/>
              </a:ln>
              <a:solidFill>
                <a:srgbClr val="0000FF"/>
              </a:solidFill>
              <a:effectLst/>
              <a:uLnTx/>
              <a:uFillTx/>
              <a:latin typeface="+mn-ea"/>
              <a:ea typeface="+mn-ea"/>
              <a:cs typeface="+mn-cs"/>
            </a:endParaRPr>
          </a:p>
        </p:txBody>
      </p:sp>
      <p:sp>
        <p:nvSpPr>
          <p:cNvPr id="32" name="矩形 31"/>
          <p:cNvSpPr/>
          <p:nvPr/>
        </p:nvSpPr>
        <p:spPr>
          <a:xfrm>
            <a:off x="5143504" y="2287684"/>
            <a:ext cx="936625" cy="124187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735" b="1" i="0" u="none" strike="noStrike" kern="1200" cap="none" spc="0" normalizeH="0" baseline="0" noProof="0" dirty="0" err="1" smtClean="0">
                <a:ln>
                  <a:noFill/>
                </a:ln>
                <a:solidFill>
                  <a:srgbClr val="0000FF"/>
                </a:solidFill>
                <a:effectLst/>
                <a:uLnTx/>
                <a:uFillTx/>
                <a:latin typeface="+mn-ea"/>
                <a:ea typeface="+mn-ea"/>
                <a:cs typeface="+mn-cs"/>
              </a:rPr>
              <a:t>lón</a:t>
            </a:r>
            <a:r>
              <a:rPr kumimoji="0" lang="en-US" altLang="zh-CN" sz="3735" b="1" i="0" u="none" strike="noStrike" kern="1200" cap="none" spc="0" normalizeH="0" baseline="0" noProof="0" dirty="0" err="1" smtClean="0">
                <a:ln>
                  <a:noFill/>
                </a:ln>
                <a:solidFill>
                  <a:srgbClr val="0000FF"/>
                </a:solidFill>
                <a:effectLst/>
                <a:uLnTx/>
                <a:uFillTx/>
                <a:latin typeface="宋体" panose="02010600030101010101" pitchFamily="2" charset="-122"/>
                <a:ea typeface="宋体" panose="02010600030101010101" pitchFamily="2" charset="-122"/>
              </a:rPr>
              <a:t>ɡ</a:t>
            </a:r>
            <a:endParaRPr kumimoji="0" lang="en-US" altLang="zh-CN" sz="3735" b="1" i="0" u="none" strike="noStrike" kern="1200" cap="none" spc="0" normalizeH="0" baseline="0" noProof="0" dirty="0">
              <a:ln>
                <a:noFill/>
              </a:ln>
              <a:solidFill>
                <a:srgbClr val="0000FF"/>
              </a:solidFill>
              <a:effectLst/>
              <a:uLnTx/>
              <a:uFillTx/>
              <a:latin typeface="+mn-ea"/>
              <a:ea typeface="+mn-ea"/>
              <a:cs typeface="+mn-cs"/>
            </a:endParaRPr>
          </a:p>
        </p:txBody>
      </p:sp>
      <p:sp>
        <p:nvSpPr>
          <p:cNvPr id="34" name="矩形 33"/>
          <p:cNvSpPr/>
          <p:nvPr/>
        </p:nvSpPr>
        <p:spPr>
          <a:xfrm>
            <a:off x="6715140" y="2478185"/>
            <a:ext cx="936625" cy="66611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735" b="1" i="0" u="none" strike="noStrike" kern="1200" cap="none" spc="0" normalizeH="0" baseline="0" noProof="0" dirty="0" err="1" smtClean="0">
                <a:ln>
                  <a:noFill/>
                </a:ln>
                <a:solidFill>
                  <a:srgbClr val="0000FF"/>
                </a:solidFill>
                <a:effectLst/>
                <a:uLnTx/>
                <a:uFillTx/>
                <a:latin typeface="+mn-ea"/>
                <a:ea typeface="+mn-ea"/>
                <a:cs typeface="+mn-cs"/>
              </a:rPr>
              <a:t>tī</a:t>
            </a:r>
            <a:endParaRPr kumimoji="0" lang="en-US" altLang="zh-CN" sz="3735" b="1" i="0" u="none" strike="noStrike" kern="1200" cap="none" spc="0" normalizeH="0" baseline="0" noProof="0" dirty="0">
              <a:ln>
                <a:noFill/>
              </a:ln>
              <a:solidFill>
                <a:srgbClr val="0000FF"/>
              </a:solidFill>
              <a:effectLst/>
              <a:uLnTx/>
              <a:uFillTx/>
              <a:latin typeface="+mn-ea"/>
              <a:ea typeface="+mn-ea"/>
              <a:cs typeface="+mn-cs"/>
            </a:endParaRPr>
          </a:p>
        </p:txBody>
      </p:sp>
      <p:sp>
        <p:nvSpPr>
          <p:cNvPr id="48" name="矩形 47"/>
          <p:cNvSpPr/>
          <p:nvPr/>
        </p:nvSpPr>
        <p:spPr>
          <a:xfrm>
            <a:off x="7500958" y="1430428"/>
            <a:ext cx="936625" cy="66611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735" b="1" i="0" u="none" strike="noStrike" kern="1200" cap="none" spc="0" normalizeH="0" baseline="0" noProof="0" dirty="0" err="1" smtClean="0">
                <a:ln>
                  <a:noFill/>
                </a:ln>
                <a:solidFill>
                  <a:srgbClr val="0000FF"/>
                </a:solidFill>
                <a:effectLst/>
                <a:uLnTx/>
                <a:uFillTx/>
                <a:latin typeface="+mn-ea"/>
                <a:ea typeface="+mn-ea"/>
                <a:cs typeface="+mn-cs"/>
              </a:rPr>
              <a:t>lán</a:t>
            </a:r>
            <a:endParaRPr kumimoji="0" lang="en-US" altLang="zh-CN" sz="3735" b="1" i="0" u="none" strike="noStrike" kern="1200" cap="none" spc="0" normalizeH="0" baseline="0" noProof="0" dirty="0">
              <a:ln>
                <a:noFill/>
              </a:ln>
              <a:solidFill>
                <a:srgbClr val="0000FF"/>
              </a:solidFill>
              <a:effectLst/>
              <a:uLnTx/>
              <a:uFillTx/>
              <a:latin typeface="+mn-ea"/>
              <a:ea typeface="+mn-ea"/>
              <a:cs typeface="+mn-cs"/>
            </a:endParaRPr>
          </a:p>
        </p:txBody>
      </p:sp>
      <p:sp>
        <p:nvSpPr>
          <p:cNvPr id="49" name="矩形 48"/>
          <p:cNvSpPr/>
          <p:nvPr/>
        </p:nvSpPr>
        <p:spPr>
          <a:xfrm>
            <a:off x="5143504" y="3716444"/>
            <a:ext cx="1079500" cy="66611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735" b="1" i="0" u="none" strike="noStrike" kern="1200" cap="none" spc="0" normalizeH="0" baseline="0" noProof="0" dirty="0" err="1" smtClean="0">
                <a:ln>
                  <a:noFill/>
                </a:ln>
                <a:solidFill>
                  <a:srgbClr val="0000FF"/>
                </a:solidFill>
                <a:effectLst/>
                <a:uLnTx/>
                <a:uFillTx/>
                <a:latin typeface="+mn-ea"/>
                <a:ea typeface="+mn-ea"/>
                <a:cs typeface="+mn-cs"/>
              </a:rPr>
              <a:t>lín</a:t>
            </a:r>
            <a:r>
              <a:rPr kumimoji="0" lang="en-US" altLang="zh-CN" sz="3735" b="1" i="0" u="none" strike="noStrike" kern="1200" cap="none" spc="0" normalizeH="0" baseline="0" noProof="0" dirty="0" err="1" smtClean="0">
                <a:ln>
                  <a:noFill/>
                </a:ln>
                <a:solidFill>
                  <a:srgbClr val="0000FF"/>
                </a:solidFill>
                <a:effectLst/>
                <a:uLnTx/>
                <a:uFillTx/>
                <a:latin typeface="宋体" panose="02010600030101010101" pitchFamily="2" charset="-122"/>
                <a:ea typeface="宋体" panose="02010600030101010101" pitchFamily="2" charset="-122"/>
              </a:rPr>
              <a:t>ɡ</a:t>
            </a:r>
            <a:endParaRPr kumimoji="0" lang="en-US" altLang="zh-CN" sz="3735" b="1" i="0" u="none" strike="noStrike" kern="1200" cap="none" spc="0" normalizeH="0" baseline="0" noProof="0" dirty="0">
              <a:ln>
                <a:noFill/>
              </a:ln>
              <a:solidFill>
                <a:srgbClr val="0000FF"/>
              </a:solidFill>
              <a:effectLst/>
              <a:uLnTx/>
              <a:uFillTx/>
              <a:latin typeface="+mn-ea"/>
              <a:ea typeface="+mn-ea"/>
              <a:cs typeface="+mn-cs"/>
            </a:endParaRPr>
          </a:p>
        </p:txBody>
      </p:sp>
      <p:sp>
        <p:nvSpPr>
          <p:cNvPr id="51" name="矩形 50"/>
          <p:cNvSpPr/>
          <p:nvPr/>
        </p:nvSpPr>
        <p:spPr>
          <a:xfrm>
            <a:off x="7358082" y="5145204"/>
            <a:ext cx="935038" cy="66611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3735" b="1" dirty="0" err="1" smtClean="0">
                <a:solidFill>
                  <a:srgbClr val="0000FF"/>
                </a:solidFill>
                <a:latin typeface="+mn-ea"/>
                <a:ea typeface="+mn-ea"/>
              </a:rPr>
              <a:t>jìn</a:t>
            </a:r>
            <a:endParaRPr kumimoji="0" lang="en-US" altLang="zh-CN" sz="3735" b="1" i="0" u="none" strike="noStrike" kern="1200" cap="none" spc="0" normalizeH="0" baseline="0" noProof="0" dirty="0">
              <a:ln>
                <a:noFill/>
              </a:ln>
              <a:solidFill>
                <a:srgbClr val="0000FF"/>
              </a:solidFill>
              <a:effectLst/>
              <a:uLnTx/>
              <a:uFillTx/>
              <a:latin typeface="+mn-ea"/>
              <a:ea typeface="+mn-ea"/>
              <a:cs typeface="+mn-cs"/>
            </a:endParaRPr>
          </a:p>
        </p:txBody>
      </p:sp>
      <p:sp>
        <p:nvSpPr>
          <p:cNvPr id="52" name="矩形 51"/>
          <p:cNvSpPr/>
          <p:nvPr/>
        </p:nvSpPr>
        <p:spPr>
          <a:xfrm>
            <a:off x="5429257" y="5145204"/>
            <a:ext cx="928694" cy="1241425"/>
          </a:xfrm>
          <a:prstGeom prst="rect">
            <a:avLst/>
          </a:prstGeom>
        </p:spPr>
        <p:txBody>
          <a:bodyPr wrap="square">
            <a:spAutoFit/>
          </a:bodyPr>
          <a:lstStyle/>
          <a:p>
            <a:pPr eaLnBrk="0" hangingPunct="0">
              <a:defRPr/>
            </a:pPr>
            <a:r>
              <a:rPr lang="en-US" altLang="zh-CN" sz="3735" b="1" noProof="0" dirty="0">
                <a:ln>
                  <a:noFill/>
                </a:ln>
                <a:solidFill>
                  <a:srgbClr val="0000FF"/>
                </a:solidFill>
                <a:effectLst/>
                <a:uLnTx/>
                <a:uFillTx/>
                <a:latin typeface="+mn-ea"/>
                <a:ea typeface="+mn-ea"/>
                <a:sym typeface="+mn-ea"/>
              </a:rPr>
              <a:t>fènɡ</a:t>
            </a:r>
            <a:endParaRPr kumimoji="0" lang="en-US" altLang="zh-CN" sz="3735" b="1" i="0" u="none" strike="noStrike" kern="1200" cap="none" spc="0" normalizeH="0" baseline="0" noProof="0" dirty="0">
              <a:ln>
                <a:noFill/>
              </a:ln>
              <a:solidFill>
                <a:srgbClr val="0000FF"/>
              </a:solidFill>
              <a:effectLst/>
              <a:uLnTx/>
              <a:uFillTx/>
              <a:latin typeface="+mn-ea"/>
              <a:ea typeface="+mn-ea"/>
              <a:cs typeface="+mn-cs"/>
            </a:endParaRPr>
          </a:p>
        </p:txBody>
      </p:sp>
      <p:sp>
        <p:nvSpPr>
          <p:cNvPr id="53" name="矩形 52"/>
          <p:cNvSpPr/>
          <p:nvPr/>
        </p:nvSpPr>
        <p:spPr>
          <a:xfrm>
            <a:off x="7643835" y="3335441"/>
            <a:ext cx="928694" cy="124142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735" b="1" i="0" u="none" strike="noStrike" kern="1200" cap="none" spc="0" normalizeH="0" baseline="0" noProof="0" dirty="0" err="1" smtClean="0">
                <a:ln>
                  <a:noFill/>
                </a:ln>
                <a:solidFill>
                  <a:srgbClr val="0000FF"/>
                </a:solidFill>
                <a:effectLst/>
                <a:uLnTx/>
                <a:uFillTx/>
                <a:latin typeface="+mn-ea"/>
                <a:ea typeface="+mn-ea"/>
                <a:cs typeface="+mn-cs"/>
              </a:rPr>
              <a:t>hón</a:t>
            </a:r>
            <a:r>
              <a:rPr kumimoji="0" lang="en-US" altLang="zh-CN" sz="3735" b="1" i="0" u="none" strike="noStrike" kern="1200" cap="none" spc="0" normalizeH="0" baseline="0" noProof="0" dirty="0" err="1" smtClean="0">
                <a:ln>
                  <a:noFill/>
                </a:ln>
                <a:solidFill>
                  <a:srgbClr val="0000FF"/>
                </a:solidFill>
                <a:effectLst/>
                <a:uLnTx/>
                <a:uFillTx/>
                <a:latin typeface="宋体" panose="02010600030101010101" pitchFamily="2" charset="-122"/>
                <a:ea typeface="宋体" panose="02010600030101010101" pitchFamily="2" charset="-122"/>
              </a:rPr>
              <a:t>ɡ</a:t>
            </a:r>
            <a:endParaRPr kumimoji="0" lang="en-US" altLang="zh-CN" sz="3735" b="1" i="0" u="none" strike="noStrike" kern="1200" cap="none" spc="0" normalizeH="0" baseline="0" noProof="0" dirty="0">
              <a:ln>
                <a:noFill/>
              </a:ln>
              <a:solidFill>
                <a:srgbClr val="0000FF"/>
              </a:solidFill>
              <a:effectLst/>
              <a:uLnTx/>
              <a:uFillTx/>
              <a:latin typeface="+mn-ea"/>
              <a:ea typeface="+mn-ea"/>
              <a:cs typeface="+mn-cs"/>
            </a:endParaRPr>
          </a:p>
        </p:txBody>
      </p:sp>
      <p:sp>
        <p:nvSpPr>
          <p:cNvPr id="47" name="文本框 46"/>
          <p:cNvSpPr txBox="1"/>
          <p:nvPr/>
        </p:nvSpPr>
        <p:spPr>
          <a:xfrm>
            <a:off x="497841" y="571501"/>
            <a:ext cx="2040943" cy="830997"/>
          </a:xfrm>
          <a:prstGeom prst="rect">
            <a:avLst/>
          </a:prstGeom>
          <a:noFill/>
          <a:ln w="9525">
            <a:noFill/>
          </a:ln>
        </p:spPr>
        <p:txBody>
          <a:bodyPr wrap="none">
            <a:spAutoFit/>
          </a:bodyPr>
          <a:lstStyle/>
          <a:p>
            <a:pPr algn="l"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我会读</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sp>
        <p:nvSpPr>
          <p:cNvPr id="6" name="文本框 5"/>
          <p:cNvSpPr txBox="1"/>
          <p:nvPr/>
        </p:nvSpPr>
        <p:spPr>
          <a:xfrm>
            <a:off x="1142976" y="2001931"/>
            <a:ext cx="734496" cy="748666"/>
          </a:xfrm>
          <a:prstGeom prst="rect">
            <a:avLst/>
          </a:prstGeom>
          <a:noFill/>
          <a:ln w="9525">
            <a:noFill/>
          </a:ln>
        </p:spPr>
        <p:txBody>
          <a:bodyPr wrap="none">
            <a:spAutoFit/>
          </a:bodyPr>
          <a:lstStyle/>
          <a:p>
            <a:pPr eaLnBrk="1" hangingPunct="1"/>
            <a:r>
              <a:rPr lang="zh-CN" altLang="en-US" sz="4265" b="1" dirty="0" smtClean="0">
                <a:solidFill>
                  <a:srgbClr val="D60093"/>
                </a:solidFill>
                <a:latin typeface="黑体" panose="02010609060101010101" pitchFamily="2" charset="-122"/>
                <a:ea typeface="黑体" panose="02010609060101010101" pitchFamily="2" charset="-122"/>
              </a:rPr>
              <a:t>殿</a:t>
            </a:r>
            <a:endParaRPr lang="zh-CN" altLang="en-US" sz="4265" b="1" dirty="0" smtClean="0">
              <a:solidFill>
                <a:srgbClr val="D60093"/>
              </a:solidFill>
              <a:latin typeface="黑体" panose="02010609060101010101" pitchFamily="2" charset="-122"/>
              <a:ea typeface="黑体" panose="02010609060101010101" pitchFamily="2" charset="-122"/>
            </a:endParaRPr>
          </a:p>
        </p:txBody>
      </p:sp>
      <p:sp>
        <p:nvSpPr>
          <p:cNvPr id="55" name="文本框 5"/>
          <p:cNvSpPr txBox="1"/>
          <p:nvPr/>
        </p:nvSpPr>
        <p:spPr>
          <a:xfrm>
            <a:off x="2357422" y="1716179"/>
            <a:ext cx="734496" cy="748666"/>
          </a:xfrm>
          <a:prstGeom prst="rect">
            <a:avLst/>
          </a:prstGeom>
          <a:noFill/>
          <a:ln w="9525">
            <a:noFill/>
          </a:ln>
        </p:spPr>
        <p:txBody>
          <a:bodyPr wrap="none">
            <a:spAutoFit/>
          </a:bodyPr>
          <a:lstStyle/>
          <a:p>
            <a:pPr eaLnBrk="1" hangingPunct="1"/>
            <a:r>
              <a:rPr lang="zh-CN" altLang="en-US" sz="4265" b="1" dirty="0" smtClean="0">
                <a:solidFill>
                  <a:srgbClr val="D60093"/>
                </a:solidFill>
                <a:latin typeface="黑体" panose="02010609060101010101" pitchFamily="2" charset="-122"/>
                <a:ea typeface="黑体" panose="02010609060101010101" pitchFamily="2" charset="-122"/>
              </a:rPr>
              <a:t>珑</a:t>
            </a:r>
            <a:endParaRPr lang="zh-CN" altLang="en-US" sz="4265" b="1" dirty="0">
              <a:solidFill>
                <a:srgbClr val="FFFF00"/>
              </a:solidFill>
              <a:latin typeface="黑体" panose="02010609060101010101" pitchFamily="2" charset="-122"/>
              <a:ea typeface="黑体" panose="02010609060101010101" pitchFamily="2" charset="-122"/>
            </a:endParaRPr>
          </a:p>
        </p:txBody>
      </p:sp>
      <p:sp>
        <p:nvSpPr>
          <p:cNvPr id="57" name="文本框 5"/>
          <p:cNvSpPr txBox="1"/>
          <p:nvPr/>
        </p:nvSpPr>
        <p:spPr>
          <a:xfrm>
            <a:off x="3643306" y="2097181"/>
            <a:ext cx="734496" cy="748666"/>
          </a:xfrm>
          <a:prstGeom prst="rect">
            <a:avLst/>
          </a:prstGeom>
          <a:noFill/>
          <a:ln w="9525">
            <a:noFill/>
          </a:ln>
        </p:spPr>
        <p:txBody>
          <a:bodyPr wrap="none">
            <a:spAutoFit/>
          </a:bodyPr>
          <a:lstStyle/>
          <a:p>
            <a:pPr eaLnBrk="1" hangingPunct="1"/>
            <a:r>
              <a:rPr lang="zh-CN" altLang="en-US" sz="4265" b="1" dirty="0" smtClean="0">
                <a:solidFill>
                  <a:srgbClr val="D60093"/>
                </a:solidFill>
                <a:latin typeface="黑体" panose="02010609060101010101" pitchFamily="2" charset="-122"/>
                <a:ea typeface="黑体" panose="02010609060101010101" pitchFamily="2" charset="-122"/>
              </a:rPr>
              <a:t>剔</a:t>
            </a:r>
            <a:endParaRPr lang="zh-CN" altLang="en-US" sz="4265" b="1" dirty="0">
              <a:solidFill>
                <a:srgbClr val="FFFF00"/>
              </a:solidFill>
              <a:latin typeface="黑体" panose="02010609060101010101" pitchFamily="2" charset="-122"/>
              <a:ea typeface="黑体" panose="02010609060101010101" pitchFamily="2" charset="-122"/>
            </a:endParaRPr>
          </a:p>
        </p:txBody>
      </p:sp>
      <p:sp>
        <p:nvSpPr>
          <p:cNvPr id="59" name="文本框 5"/>
          <p:cNvSpPr txBox="1"/>
          <p:nvPr/>
        </p:nvSpPr>
        <p:spPr>
          <a:xfrm>
            <a:off x="4000496" y="3621192"/>
            <a:ext cx="734496" cy="748666"/>
          </a:xfrm>
          <a:prstGeom prst="rect">
            <a:avLst/>
          </a:prstGeom>
          <a:noFill/>
          <a:ln w="9525">
            <a:noFill/>
          </a:ln>
        </p:spPr>
        <p:txBody>
          <a:bodyPr wrap="none">
            <a:spAutoFit/>
          </a:bodyPr>
          <a:lstStyle/>
          <a:p>
            <a:pPr eaLnBrk="1" hangingPunct="1"/>
            <a:r>
              <a:rPr lang="zh-CN" altLang="en-US" sz="4265" b="1" dirty="0" smtClean="0">
                <a:solidFill>
                  <a:srgbClr val="D60093"/>
                </a:solidFill>
                <a:latin typeface="黑体" panose="02010609060101010101" pitchFamily="2" charset="-122"/>
                <a:ea typeface="黑体" panose="02010609060101010101" pitchFamily="2" charset="-122"/>
              </a:rPr>
              <a:t>澜</a:t>
            </a:r>
            <a:endParaRPr lang="zh-CN" altLang="en-US" sz="4265" b="1" dirty="0">
              <a:solidFill>
                <a:srgbClr val="FFFF00"/>
              </a:solidFill>
              <a:latin typeface="黑体" panose="02010609060101010101" pitchFamily="2" charset="-122"/>
              <a:ea typeface="黑体" panose="02010609060101010101" pitchFamily="2" charset="-122"/>
            </a:endParaRPr>
          </a:p>
        </p:txBody>
      </p:sp>
      <p:sp>
        <p:nvSpPr>
          <p:cNvPr id="61" name="文本框 5"/>
          <p:cNvSpPr txBox="1"/>
          <p:nvPr/>
        </p:nvSpPr>
        <p:spPr>
          <a:xfrm>
            <a:off x="500034" y="3525941"/>
            <a:ext cx="734496" cy="748666"/>
          </a:xfrm>
          <a:prstGeom prst="rect">
            <a:avLst/>
          </a:prstGeom>
          <a:noFill/>
          <a:ln w="9525">
            <a:noFill/>
          </a:ln>
        </p:spPr>
        <p:txBody>
          <a:bodyPr wrap="none">
            <a:spAutoFit/>
          </a:bodyPr>
          <a:lstStyle/>
          <a:p>
            <a:pPr eaLnBrk="1" hangingPunct="1"/>
            <a:r>
              <a:rPr lang="zh-CN" altLang="en-US" sz="4265" b="1" dirty="0" smtClean="0">
                <a:solidFill>
                  <a:srgbClr val="D60093"/>
                </a:solidFill>
                <a:latin typeface="黑体" panose="02010609060101010101" pitchFamily="2" charset="-122"/>
                <a:ea typeface="黑体" panose="02010609060101010101" pitchFamily="2" charset="-122"/>
              </a:rPr>
              <a:t>陵</a:t>
            </a:r>
            <a:endParaRPr lang="zh-CN" altLang="en-US" sz="4265" b="1" dirty="0">
              <a:solidFill>
                <a:srgbClr val="FFFF00"/>
              </a:solidFill>
              <a:latin typeface="黑体" panose="02010609060101010101" pitchFamily="2" charset="-122"/>
              <a:ea typeface="黑体" panose="02010609060101010101" pitchFamily="2" charset="-122"/>
            </a:endParaRPr>
          </a:p>
        </p:txBody>
      </p:sp>
      <p:sp>
        <p:nvSpPr>
          <p:cNvPr id="63" name="文本框 5"/>
          <p:cNvSpPr txBox="1"/>
          <p:nvPr/>
        </p:nvSpPr>
        <p:spPr>
          <a:xfrm>
            <a:off x="1071538" y="5049952"/>
            <a:ext cx="734496" cy="748666"/>
          </a:xfrm>
          <a:prstGeom prst="rect">
            <a:avLst/>
          </a:prstGeom>
          <a:noFill/>
          <a:ln w="9525">
            <a:noFill/>
          </a:ln>
        </p:spPr>
        <p:txBody>
          <a:bodyPr wrap="none">
            <a:spAutoFit/>
          </a:bodyPr>
          <a:lstStyle/>
          <a:p>
            <a:pPr eaLnBrk="1" hangingPunct="1"/>
            <a:r>
              <a:rPr lang="zh-CN" altLang="en-US" sz="4265" b="1" dirty="0" smtClean="0">
                <a:solidFill>
                  <a:srgbClr val="D60093"/>
                </a:solidFill>
                <a:latin typeface="黑体" panose="02010609060101010101" pitchFamily="2" charset="-122"/>
                <a:ea typeface="黑体" panose="02010609060101010101" pitchFamily="2" charset="-122"/>
              </a:rPr>
              <a:t>宏</a:t>
            </a:r>
            <a:endParaRPr lang="zh-CN" altLang="en-US" sz="4265" b="1" dirty="0">
              <a:solidFill>
                <a:srgbClr val="FFFF00"/>
              </a:solidFill>
              <a:latin typeface="黑体" panose="02010609060101010101" pitchFamily="2" charset="-122"/>
              <a:ea typeface="黑体" panose="02010609060101010101" pitchFamily="2" charset="-122"/>
            </a:endParaRPr>
          </a:p>
        </p:txBody>
      </p:sp>
      <p:sp>
        <p:nvSpPr>
          <p:cNvPr id="65" name="文本框 5"/>
          <p:cNvSpPr txBox="1"/>
          <p:nvPr/>
        </p:nvSpPr>
        <p:spPr>
          <a:xfrm>
            <a:off x="2285984" y="5335704"/>
            <a:ext cx="734496" cy="748666"/>
          </a:xfrm>
          <a:prstGeom prst="rect">
            <a:avLst/>
          </a:prstGeom>
          <a:noFill/>
          <a:ln w="9525">
            <a:noFill/>
          </a:ln>
        </p:spPr>
        <p:txBody>
          <a:bodyPr wrap="none">
            <a:spAutoFit/>
          </a:bodyPr>
          <a:lstStyle/>
          <a:p>
            <a:pPr eaLnBrk="1" hangingPunct="1"/>
            <a:r>
              <a:rPr lang="zh-CN" altLang="en-US" sz="4265" b="1" dirty="0" smtClean="0">
                <a:solidFill>
                  <a:srgbClr val="D60093"/>
                </a:solidFill>
                <a:latin typeface="黑体" panose="02010609060101010101" pitchFamily="2" charset="-122"/>
                <a:ea typeface="黑体" panose="02010609060101010101" pitchFamily="2" charset="-122"/>
              </a:rPr>
              <a:t>奉</a:t>
            </a:r>
            <a:endParaRPr lang="zh-CN" altLang="en-US" sz="4265" b="1" dirty="0">
              <a:solidFill>
                <a:srgbClr val="FFFF00"/>
              </a:solidFill>
              <a:latin typeface="黑体" panose="02010609060101010101" pitchFamily="2" charset="-122"/>
              <a:ea typeface="黑体" panose="02010609060101010101" pitchFamily="2" charset="-122"/>
            </a:endParaRPr>
          </a:p>
        </p:txBody>
      </p:sp>
      <p:sp>
        <p:nvSpPr>
          <p:cNvPr id="69" name="文本框 5"/>
          <p:cNvSpPr txBox="1"/>
          <p:nvPr/>
        </p:nvSpPr>
        <p:spPr>
          <a:xfrm>
            <a:off x="3571868" y="5240453"/>
            <a:ext cx="734496" cy="748666"/>
          </a:xfrm>
          <a:prstGeom prst="rect">
            <a:avLst/>
          </a:prstGeom>
          <a:noFill/>
          <a:ln w="9525">
            <a:noFill/>
          </a:ln>
        </p:spPr>
        <p:txBody>
          <a:bodyPr wrap="none">
            <a:spAutoFit/>
          </a:bodyPr>
          <a:lstStyle/>
          <a:p>
            <a:pPr eaLnBrk="1" hangingPunct="1"/>
            <a:r>
              <a:rPr lang="zh-CN" altLang="en-US" sz="4265" b="1" dirty="0" smtClean="0">
                <a:solidFill>
                  <a:srgbClr val="D60093"/>
                </a:solidFill>
                <a:latin typeface="黑体" panose="02010609060101010101" pitchFamily="2" charset="-122"/>
                <a:ea typeface="黑体" panose="02010609060101010101" pitchFamily="2" charset="-122"/>
              </a:rPr>
              <a:t>烬</a:t>
            </a:r>
            <a:endParaRPr lang="zh-CN" altLang="en-US" sz="4265" b="1" dirty="0">
              <a:solidFill>
                <a:srgbClr val="FFFF00"/>
              </a:solidFill>
              <a:latin typeface="黑体" panose="02010609060101010101" pitchFamily="2" charset="-122"/>
              <a:ea typeface="黑体" panose="0201060906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1.23457E-6 L 0.55903 -0.03086 " pathEditMode="relative" rAng="0" ptsTypes="AA">
                                      <p:cBhvr>
                                        <p:cTn id="6" dur="2000" fill="hold"/>
                                        <p:tgtEl>
                                          <p:spTgt spid="6"/>
                                        </p:tgtEl>
                                        <p:attrNameLst>
                                          <p:attrName>ppt_x</p:attrName>
                                          <p:attrName>ppt_y</p:attrName>
                                        </p:attrNameLst>
                                      </p:cBhvr>
                                      <p:rCtr x="28000" y="-15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38889E-6 -4.5679E-6 L 0.32761 0.19291 " pathEditMode="relative" rAng="0" ptsTypes="AA">
                                      <p:cBhvr>
                                        <p:cTn id="10" dur="2000" fill="hold"/>
                                        <p:tgtEl>
                                          <p:spTgt spid="55"/>
                                        </p:tgtEl>
                                        <p:attrNameLst>
                                          <p:attrName>ppt_x</p:attrName>
                                          <p:attrName>ppt_y</p:attrName>
                                        </p:attrNameLst>
                                      </p:cBhvr>
                                      <p:rCtr x="16400" y="96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61111E-6 -1.23457E-7 L 0.34461 0.16512 " pathEditMode="relative" rAng="0" ptsTypes="AA">
                                      <p:cBhvr>
                                        <p:cTn id="14" dur="2000" fill="hold"/>
                                        <p:tgtEl>
                                          <p:spTgt spid="57"/>
                                        </p:tgtEl>
                                        <p:attrNameLst>
                                          <p:attrName>ppt_x</p:attrName>
                                          <p:attrName>ppt_y</p:attrName>
                                        </p:attrNameLst>
                                      </p:cBhvr>
                                      <p:rCtr x="17200" y="82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61111E-6 -3.45679E-6 L 0.53073 0.13889 " pathEditMode="relative" rAng="0" ptsTypes="AA">
                                      <p:cBhvr>
                                        <p:cTn id="18" dur="2000" fill="hold"/>
                                        <p:tgtEl>
                                          <p:spTgt spid="61"/>
                                        </p:tgtEl>
                                        <p:attrNameLst>
                                          <p:attrName>ppt_x</p:attrName>
                                          <p:attrName>ppt_y</p:attrName>
                                        </p:attrNameLst>
                                      </p:cBhvr>
                                      <p:rCtr x="26500" y="69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1.11111E-6 -2.34568E-6 L 0.39219 -0.16913 " pathEditMode="relative" rAng="0" ptsTypes="AA">
                                      <p:cBhvr>
                                        <p:cTn id="22" dur="2000" fill="hold"/>
                                        <p:tgtEl>
                                          <p:spTgt spid="59"/>
                                        </p:tgtEl>
                                        <p:attrNameLst>
                                          <p:attrName>ppt_x</p:attrName>
                                          <p:attrName>ppt_y</p:attrName>
                                        </p:attrNameLst>
                                      </p:cBhvr>
                                      <p:rCtr x="19600" y="-85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3.61111E-6 4.32099E-6 L 0.75173 -0.11142 " pathEditMode="relative" rAng="0" ptsTypes="AA">
                                      <p:cBhvr>
                                        <p:cTn id="26" dur="2000" fill="hold"/>
                                        <p:tgtEl>
                                          <p:spTgt spid="63"/>
                                        </p:tgtEl>
                                        <p:attrNameLst>
                                          <p:attrName>ppt_x</p:attrName>
                                          <p:attrName>ppt_y</p:attrName>
                                        </p:attrNameLst>
                                      </p:cBhvr>
                                      <p:rCtr x="37600" y="-56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11111E-6 -2.34568E-6 L 0.46944 -0.04105 " pathEditMode="relative" rAng="0" ptsTypes="AA">
                                      <p:cBhvr>
                                        <p:cTn id="30" dur="2000" fill="hold"/>
                                        <p:tgtEl>
                                          <p:spTgt spid="65"/>
                                        </p:tgtEl>
                                        <p:attrNameLst>
                                          <p:attrName>ppt_x</p:attrName>
                                          <p:attrName>ppt_y</p:attrName>
                                        </p:attrNameLst>
                                      </p:cBhvr>
                                      <p:rCtr x="23500" y="-21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3.88889E-6 -3.45679E-6 L 0.42327 0.08488 " pathEditMode="relative" rAng="0" ptsTypes="AA">
                                      <p:cBhvr>
                                        <p:cTn id="34" dur="2000" fill="hold"/>
                                        <p:tgtEl>
                                          <p:spTgt spid="69"/>
                                        </p:tgtEl>
                                        <p:attrNameLst>
                                          <p:attrName>ppt_x</p:attrName>
                                          <p:attrName>ppt_y</p:attrName>
                                        </p:attrNameLst>
                                      </p:cBhvr>
                                      <p:rCtr x="21200" y="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5" grpId="0"/>
      <p:bldP spid="57" grpId="0"/>
      <p:bldP spid="59" grpId="0"/>
      <p:bldP spid="61" grpId="0"/>
      <p:bldP spid="63" grpId="0"/>
      <p:bldP spid="65"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94666" y="622300"/>
            <a:ext cx="2040943" cy="830997"/>
          </a:xfrm>
          <a:prstGeom prst="rect">
            <a:avLst/>
          </a:prstGeom>
          <a:noFill/>
          <a:ln w="9525">
            <a:noFill/>
          </a:ln>
        </p:spPr>
        <p:txBody>
          <a:bodyPr wrap="none" anchor="t">
            <a:spAutoFit/>
          </a:bodyPr>
          <a:lstStyle/>
          <a:p>
            <a:pPr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会写字</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grpSp>
        <p:nvGrpSpPr>
          <p:cNvPr id="252" name="组合 7"/>
          <p:cNvGrpSpPr/>
          <p:nvPr/>
        </p:nvGrpSpPr>
        <p:grpSpPr>
          <a:xfrm>
            <a:off x="124155" y="1805929"/>
            <a:ext cx="836613" cy="1134533"/>
            <a:chOff x="2437" y="2032"/>
            <a:chExt cx="1244" cy="1264"/>
          </a:xfrm>
        </p:grpSpPr>
        <p:sp>
          <p:nvSpPr>
            <p:cNvPr id="253"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54"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55"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56" name="文本框 64"/>
          <p:cNvSpPr txBox="1"/>
          <p:nvPr/>
        </p:nvSpPr>
        <p:spPr>
          <a:xfrm>
            <a:off x="124473" y="1790689"/>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rPr>
              <a:t>毁</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57" name="组合 7"/>
          <p:cNvGrpSpPr/>
          <p:nvPr/>
        </p:nvGrpSpPr>
        <p:grpSpPr>
          <a:xfrm>
            <a:off x="3101989" y="1849956"/>
            <a:ext cx="836612" cy="1134533"/>
            <a:chOff x="2437" y="2032"/>
            <a:chExt cx="1244" cy="1264"/>
          </a:xfrm>
        </p:grpSpPr>
        <p:sp>
          <p:nvSpPr>
            <p:cNvPr id="258"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59"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60"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61" name="文本框 92"/>
          <p:cNvSpPr txBox="1"/>
          <p:nvPr/>
        </p:nvSpPr>
        <p:spPr>
          <a:xfrm>
            <a:off x="3101988" y="1888480"/>
            <a:ext cx="811212" cy="1076325"/>
          </a:xfrm>
          <a:prstGeom prst="rect">
            <a:avLst/>
          </a:prstGeom>
          <a:noFill/>
          <a:ln w="9525">
            <a:noFill/>
          </a:ln>
        </p:spPr>
        <p:txBody>
          <a:bodyPr>
            <a:spAutoFit/>
          </a:bodyPr>
          <a:lstStyle/>
          <a:p>
            <a:pPr eaLnBrk="1" hangingPunct="1"/>
            <a:r>
              <a:rPr lang="zh-CN" altLang="en-US" sz="6400" b="1" dirty="0">
                <a:solidFill>
                  <a:srgbClr val="FF0000"/>
                </a:solidFill>
                <a:latin typeface="楷体" panose="02010609060101010101" pitchFamily="49" charset="-122"/>
                <a:ea typeface="楷体" panose="02010609060101010101" pitchFamily="49" charset="-122"/>
              </a:rPr>
              <a:t>辉</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62" name="组合 7"/>
          <p:cNvGrpSpPr/>
          <p:nvPr/>
        </p:nvGrpSpPr>
        <p:grpSpPr>
          <a:xfrm>
            <a:off x="2022489" y="1852073"/>
            <a:ext cx="836612" cy="1134533"/>
            <a:chOff x="2437" y="2032"/>
            <a:chExt cx="1244" cy="1264"/>
          </a:xfrm>
        </p:grpSpPr>
        <p:cxnSp>
          <p:nvCxnSpPr>
            <p:cNvPr id="263"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64"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sp>
          <p:nvSpPr>
            <p:cNvPr id="265"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grpSp>
      <p:grpSp>
        <p:nvGrpSpPr>
          <p:cNvPr id="266" name="组合 7"/>
          <p:cNvGrpSpPr/>
          <p:nvPr/>
        </p:nvGrpSpPr>
        <p:grpSpPr>
          <a:xfrm>
            <a:off x="4039565" y="1852073"/>
            <a:ext cx="836613" cy="1134533"/>
            <a:chOff x="2437" y="2032"/>
            <a:chExt cx="1244" cy="1264"/>
          </a:xfrm>
        </p:grpSpPr>
        <p:sp>
          <p:nvSpPr>
            <p:cNvPr id="267"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68"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69"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70" name="文本框 64"/>
          <p:cNvSpPr txBox="1"/>
          <p:nvPr/>
        </p:nvSpPr>
        <p:spPr>
          <a:xfrm>
            <a:off x="4053853" y="1811856"/>
            <a:ext cx="811212" cy="1076325"/>
          </a:xfrm>
          <a:prstGeom prst="rect">
            <a:avLst/>
          </a:prstGeom>
          <a:noFill/>
          <a:ln w="9525">
            <a:noFill/>
          </a:ln>
        </p:spPr>
        <p:txBody>
          <a:bodyPr>
            <a:spAutoFit/>
          </a:bodyPr>
          <a:lstStyle/>
          <a:p>
            <a:pPr eaLnBrk="1" hangingPunct="1"/>
            <a:r>
              <a:rPr lang="zh-CN" altLang="en-US" sz="6400" b="1" dirty="0">
                <a:solidFill>
                  <a:srgbClr val="FF0000"/>
                </a:solidFill>
                <a:latin typeface="楷体" panose="02010609060101010101" pitchFamily="49" charset="-122"/>
                <a:ea typeface="楷体" panose="02010609060101010101" pitchFamily="49" charset="-122"/>
              </a:rPr>
              <a:t>煌</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71" name="组合 7"/>
          <p:cNvGrpSpPr/>
          <p:nvPr/>
        </p:nvGrpSpPr>
        <p:grpSpPr>
          <a:xfrm>
            <a:off x="5980125" y="1854188"/>
            <a:ext cx="836613" cy="1143000"/>
            <a:chOff x="2437" y="2023"/>
            <a:chExt cx="1245" cy="1274"/>
          </a:xfrm>
        </p:grpSpPr>
        <p:sp>
          <p:nvSpPr>
            <p:cNvPr id="272" name="矩形 1"/>
            <p:cNvSpPr/>
            <p:nvPr/>
          </p:nvSpPr>
          <p:spPr>
            <a:xfrm>
              <a:off x="2437" y="2023"/>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73"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74"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75" name="文本框 86"/>
          <p:cNvSpPr txBox="1"/>
          <p:nvPr/>
        </p:nvSpPr>
        <p:spPr>
          <a:xfrm>
            <a:off x="5999175" y="1801273"/>
            <a:ext cx="811213" cy="1076325"/>
          </a:xfrm>
          <a:prstGeom prst="rect">
            <a:avLst/>
          </a:prstGeom>
          <a:noFill/>
          <a:ln w="9525">
            <a:noFill/>
          </a:ln>
        </p:spPr>
        <p:txBody>
          <a:bodyPr>
            <a:spAutoFit/>
          </a:bodyPr>
          <a:lstStyle/>
          <a:p>
            <a:pPr eaLnBrk="1" hangingPunct="1"/>
            <a:r>
              <a:rPr lang="zh-CN" altLang="en-US" sz="6400" b="1" dirty="0">
                <a:solidFill>
                  <a:srgbClr val="FF0000"/>
                </a:solidFill>
                <a:latin typeface="楷体" panose="02010609060101010101" pitchFamily="49" charset="-122"/>
                <a:ea typeface="楷体" panose="02010609060101010101" pitchFamily="49" charset="-122"/>
              </a:rPr>
              <a:t>陵</a:t>
            </a:r>
            <a:endParaRPr lang="zh-CN" altLang="en-US" sz="6400" b="1" dirty="0">
              <a:solidFill>
                <a:srgbClr val="FF0000"/>
              </a:solidFill>
              <a:latin typeface="楷体" panose="02010609060101010101" pitchFamily="49" charset="-122"/>
              <a:ea typeface="楷体" panose="02010609060101010101" pitchFamily="49" charset="-122"/>
            </a:endParaRPr>
          </a:p>
        </p:txBody>
      </p:sp>
      <p:sp>
        <p:nvSpPr>
          <p:cNvPr id="276" name="文本框 86"/>
          <p:cNvSpPr txBox="1"/>
          <p:nvPr/>
        </p:nvSpPr>
        <p:spPr>
          <a:xfrm>
            <a:off x="2044713" y="1794922"/>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sym typeface="+mn-ea"/>
              </a:rPr>
              <a:t>拱</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77" name="组合 7"/>
          <p:cNvGrpSpPr/>
          <p:nvPr/>
        </p:nvGrpSpPr>
        <p:grpSpPr>
          <a:xfrm>
            <a:off x="6989458" y="1849956"/>
            <a:ext cx="836612" cy="1134533"/>
            <a:chOff x="2437" y="2032"/>
            <a:chExt cx="1244" cy="1264"/>
          </a:xfrm>
        </p:grpSpPr>
        <p:sp>
          <p:nvSpPr>
            <p:cNvPr id="278"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79"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80"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81" name="文本框 64"/>
          <p:cNvSpPr txBox="1"/>
          <p:nvPr/>
        </p:nvSpPr>
        <p:spPr>
          <a:xfrm>
            <a:off x="7003746" y="1809740"/>
            <a:ext cx="811213" cy="1076325"/>
          </a:xfrm>
          <a:prstGeom prst="rect">
            <a:avLst/>
          </a:prstGeom>
          <a:noFill/>
          <a:ln w="9525">
            <a:noFill/>
          </a:ln>
        </p:spPr>
        <p:txBody>
          <a:bodyPr>
            <a:spAutoFit/>
          </a:bodyPr>
          <a:lstStyle/>
          <a:p>
            <a:pPr eaLnBrk="1" hangingPunct="1"/>
            <a:r>
              <a:rPr lang="zh-CN" altLang="en-US" sz="6400" b="1" dirty="0">
                <a:solidFill>
                  <a:srgbClr val="FF0000"/>
                </a:solidFill>
                <a:latin typeface="楷体" panose="02010609060101010101" pitchFamily="49" charset="-122"/>
                <a:ea typeface="楷体" panose="02010609060101010101" pitchFamily="49" charset="-122"/>
                <a:sym typeface="+mn-ea"/>
              </a:rPr>
              <a:t>览</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82" name="组合 7"/>
          <p:cNvGrpSpPr/>
          <p:nvPr/>
        </p:nvGrpSpPr>
        <p:grpSpPr>
          <a:xfrm>
            <a:off x="1707217" y="3524661"/>
            <a:ext cx="836612" cy="1143000"/>
            <a:chOff x="2437" y="2023"/>
            <a:chExt cx="1245" cy="1274"/>
          </a:xfrm>
        </p:grpSpPr>
        <p:sp>
          <p:nvSpPr>
            <p:cNvPr id="283" name="矩形 1"/>
            <p:cNvSpPr/>
            <p:nvPr/>
          </p:nvSpPr>
          <p:spPr>
            <a:xfrm>
              <a:off x="2437" y="2023"/>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84"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85"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86" name="文本框 86"/>
          <p:cNvSpPr txBox="1"/>
          <p:nvPr/>
        </p:nvSpPr>
        <p:spPr>
          <a:xfrm>
            <a:off x="1732617" y="3518313"/>
            <a:ext cx="811212" cy="1076325"/>
          </a:xfrm>
          <a:prstGeom prst="rect">
            <a:avLst/>
          </a:prstGeom>
          <a:noFill/>
          <a:ln w="9525">
            <a:noFill/>
          </a:ln>
        </p:spPr>
        <p:txBody>
          <a:bodyPr>
            <a:spAutoFit/>
          </a:bodyPr>
          <a:lstStyle/>
          <a:p>
            <a:pPr eaLnBrk="1" hangingPunct="1"/>
            <a:r>
              <a:rPr lang="zh-CN" altLang="en-US" sz="6400" b="1" dirty="0">
                <a:solidFill>
                  <a:srgbClr val="FF0000"/>
                </a:solidFill>
                <a:latin typeface="楷体" panose="02010609060101010101" pitchFamily="49" charset="-122"/>
                <a:ea typeface="楷体" panose="02010609060101010101" pitchFamily="49" charset="-122"/>
              </a:rPr>
              <a:t>宏</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92" name="组合 7"/>
          <p:cNvGrpSpPr/>
          <p:nvPr/>
        </p:nvGrpSpPr>
        <p:grpSpPr>
          <a:xfrm>
            <a:off x="3906514" y="3575050"/>
            <a:ext cx="836612" cy="1134533"/>
            <a:chOff x="2437" y="2032"/>
            <a:chExt cx="1244" cy="1264"/>
          </a:xfrm>
        </p:grpSpPr>
        <p:sp>
          <p:nvSpPr>
            <p:cNvPr id="293"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294"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95"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296" name="文本框 92"/>
          <p:cNvSpPr txBox="1"/>
          <p:nvPr/>
        </p:nvSpPr>
        <p:spPr>
          <a:xfrm>
            <a:off x="3925564" y="3517901"/>
            <a:ext cx="811212" cy="1076325"/>
          </a:xfrm>
          <a:prstGeom prst="rect">
            <a:avLst/>
          </a:prstGeom>
          <a:noFill/>
          <a:ln w="9525">
            <a:noFill/>
          </a:ln>
        </p:spPr>
        <p:txBody>
          <a:bodyPr>
            <a:spAutoFit/>
          </a:bodyPr>
          <a:lstStyle/>
          <a:p>
            <a:pPr eaLnBrk="1" hangingPunct="1"/>
            <a:r>
              <a:rPr lang="zh-CN" altLang="en-US" sz="6400" b="1" dirty="0">
                <a:solidFill>
                  <a:srgbClr val="FF0000"/>
                </a:solidFill>
                <a:latin typeface="楷体" panose="02010609060101010101" pitchFamily="49" charset="-122"/>
                <a:ea typeface="楷体" panose="02010609060101010101" pitchFamily="49" charset="-122"/>
              </a:rPr>
              <a:t>闯</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97" name="组合 7"/>
          <p:cNvGrpSpPr/>
          <p:nvPr/>
        </p:nvGrpSpPr>
        <p:grpSpPr>
          <a:xfrm>
            <a:off x="2827015" y="3577168"/>
            <a:ext cx="836612" cy="1134533"/>
            <a:chOff x="2437" y="2032"/>
            <a:chExt cx="1244" cy="1264"/>
          </a:xfrm>
        </p:grpSpPr>
        <p:cxnSp>
          <p:nvCxnSpPr>
            <p:cNvPr id="298"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299"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sp>
          <p:nvSpPr>
            <p:cNvPr id="300"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grpSp>
      <p:grpSp>
        <p:nvGrpSpPr>
          <p:cNvPr id="301" name="组合 7"/>
          <p:cNvGrpSpPr/>
          <p:nvPr/>
        </p:nvGrpSpPr>
        <p:grpSpPr>
          <a:xfrm>
            <a:off x="4987601" y="3577168"/>
            <a:ext cx="836613" cy="1134533"/>
            <a:chOff x="2437" y="2032"/>
            <a:chExt cx="1244" cy="1264"/>
          </a:xfrm>
        </p:grpSpPr>
        <p:sp>
          <p:nvSpPr>
            <p:cNvPr id="302"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303"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304"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305" name="文本框 64"/>
          <p:cNvSpPr txBox="1"/>
          <p:nvPr/>
        </p:nvSpPr>
        <p:spPr>
          <a:xfrm>
            <a:off x="5048568" y="3549649"/>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sym typeface="+mn-ea"/>
              </a:rPr>
              <a:t>统</a:t>
            </a:r>
            <a:endParaRPr lang="zh-CN" altLang="en-US" sz="6400" b="1" dirty="0">
              <a:solidFill>
                <a:srgbClr val="FF0000"/>
              </a:solidFill>
              <a:latin typeface="楷体" panose="02010609060101010101" pitchFamily="49" charset="-122"/>
              <a:ea typeface="楷体" panose="02010609060101010101" pitchFamily="49" charset="-122"/>
            </a:endParaRPr>
          </a:p>
        </p:txBody>
      </p:sp>
      <p:sp>
        <p:nvSpPr>
          <p:cNvPr id="311" name="文本框 86"/>
          <p:cNvSpPr txBox="1"/>
          <p:nvPr/>
        </p:nvSpPr>
        <p:spPr>
          <a:xfrm>
            <a:off x="2842889" y="3520017"/>
            <a:ext cx="811212"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sym typeface="+mn-ea"/>
              </a:rPr>
              <a:t>唐</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59" name="组合 42"/>
          <p:cNvGrpSpPr/>
          <p:nvPr/>
        </p:nvGrpSpPr>
        <p:grpSpPr>
          <a:xfrm>
            <a:off x="6036961" y="3606801"/>
            <a:ext cx="836613" cy="1134533"/>
            <a:chOff x="2437" y="2032"/>
            <a:chExt cx="1244" cy="1264"/>
          </a:xfrm>
        </p:grpSpPr>
        <p:sp>
          <p:nvSpPr>
            <p:cNvPr id="60"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61"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62"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63" name="文本框 64"/>
          <p:cNvSpPr txBox="1"/>
          <p:nvPr/>
        </p:nvSpPr>
        <p:spPr>
          <a:xfrm>
            <a:off x="6051249" y="3534834"/>
            <a:ext cx="811212" cy="1076325"/>
          </a:xfrm>
          <a:prstGeom prst="rect">
            <a:avLst/>
          </a:prstGeom>
          <a:noFill/>
          <a:ln w="9525">
            <a:noFill/>
          </a:ln>
        </p:spPr>
        <p:txBody>
          <a:bodyPr>
            <a:spAutoFit/>
          </a:bodyPr>
          <a:lstStyle/>
          <a:p>
            <a:pPr eaLnBrk="1" hangingPunct="1"/>
            <a:r>
              <a:rPr lang="zh-CN" altLang="en-US" sz="6400" b="1" dirty="0">
                <a:solidFill>
                  <a:srgbClr val="FF0000"/>
                </a:solidFill>
                <a:latin typeface="楷体" panose="02010609060101010101" pitchFamily="49" charset="-122"/>
                <a:ea typeface="楷体" panose="02010609060101010101" pitchFamily="49" charset="-122"/>
              </a:rPr>
              <a:t>销</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69" name="组合 7"/>
          <p:cNvGrpSpPr/>
          <p:nvPr/>
        </p:nvGrpSpPr>
        <p:grpSpPr>
          <a:xfrm>
            <a:off x="7166310" y="3592832"/>
            <a:ext cx="836612" cy="1134533"/>
            <a:chOff x="2437" y="2032"/>
            <a:chExt cx="1244" cy="1264"/>
          </a:xfrm>
        </p:grpSpPr>
        <p:cxnSp>
          <p:nvCxnSpPr>
            <p:cNvPr id="70"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71"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sp>
          <p:nvSpPr>
            <p:cNvPr id="72"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grpSp>
      <p:sp>
        <p:nvSpPr>
          <p:cNvPr id="78" name="文本框 86"/>
          <p:cNvSpPr txBox="1"/>
          <p:nvPr/>
        </p:nvSpPr>
        <p:spPr>
          <a:xfrm>
            <a:off x="7192979" y="3635587"/>
            <a:ext cx="811212" cy="1076325"/>
          </a:xfrm>
          <a:prstGeom prst="rect">
            <a:avLst/>
          </a:prstGeom>
          <a:noFill/>
          <a:ln w="9525">
            <a:noFill/>
          </a:ln>
        </p:spPr>
        <p:txBody>
          <a:bodyPr>
            <a:spAutoFit/>
          </a:bodyPr>
          <a:lstStyle/>
          <a:p>
            <a:pPr eaLnBrk="1" hangingPunct="1"/>
            <a:r>
              <a:rPr lang="zh-CN" altLang="en-US" sz="6400" b="1" dirty="0">
                <a:solidFill>
                  <a:srgbClr val="FF0000"/>
                </a:solidFill>
                <a:latin typeface="楷体" panose="02010609060101010101" pitchFamily="49" charset="-122"/>
                <a:ea typeface="楷体" panose="02010609060101010101" pitchFamily="49" charset="-122"/>
              </a:rPr>
              <a:t>奉</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2" name="组合 7"/>
          <p:cNvGrpSpPr/>
          <p:nvPr/>
        </p:nvGrpSpPr>
        <p:grpSpPr>
          <a:xfrm>
            <a:off x="1044905" y="1823709"/>
            <a:ext cx="836613" cy="1134533"/>
            <a:chOff x="2437" y="2032"/>
            <a:chExt cx="1244" cy="1264"/>
          </a:xfrm>
        </p:grpSpPr>
        <p:sp>
          <p:nvSpPr>
            <p:cNvPr id="3"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4"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5"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6" name="文本框 64"/>
          <p:cNvSpPr txBox="1"/>
          <p:nvPr/>
        </p:nvSpPr>
        <p:spPr>
          <a:xfrm>
            <a:off x="1058558" y="1801696"/>
            <a:ext cx="811212" cy="1076325"/>
          </a:xfrm>
          <a:prstGeom prst="rect">
            <a:avLst/>
          </a:prstGeom>
          <a:noFill/>
          <a:ln w="9525">
            <a:noFill/>
          </a:ln>
        </p:spPr>
        <p:txBody>
          <a:bodyPr>
            <a:spAutoFit/>
          </a:bodyPr>
          <a:lstStyle/>
          <a:p>
            <a:pPr eaLnBrk="1" hangingPunct="1"/>
            <a:r>
              <a:rPr lang="zh-CN" altLang="en-US" sz="6400" b="1" dirty="0">
                <a:solidFill>
                  <a:srgbClr val="FF0000"/>
                </a:solidFill>
                <a:latin typeface="楷体" panose="02010609060101010101" pitchFamily="49" charset="-122"/>
                <a:ea typeface="楷体" panose="02010609060101010101" pitchFamily="49" charset="-122"/>
              </a:rPr>
              <a:t>估</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8" name="组合 7"/>
          <p:cNvGrpSpPr/>
          <p:nvPr/>
        </p:nvGrpSpPr>
        <p:grpSpPr>
          <a:xfrm>
            <a:off x="5030800" y="1832175"/>
            <a:ext cx="836613" cy="1143000"/>
            <a:chOff x="2437" y="2023"/>
            <a:chExt cx="1245" cy="1274"/>
          </a:xfrm>
        </p:grpSpPr>
        <p:sp>
          <p:nvSpPr>
            <p:cNvPr id="9" name="矩形 1"/>
            <p:cNvSpPr/>
            <p:nvPr/>
          </p:nvSpPr>
          <p:spPr>
            <a:xfrm>
              <a:off x="2437" y="2023"/>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10"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11"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12" name="文本框 86"/>
          <p:cNvSpPr txBox="1"/>
          <p:nvPr/>
        </p:nvSpPr>
        <p:spPr>
          <a:xfrm>
            <a:off x="5049850" y="1779260"/>
            <a:ext cx="811213" cy="1076325"/>
          </a:xfrm>
          <a:prstGeom prst="rect">
            <a:avLst/>
          </a:prstGeom>
          <a:noFill/>
          <a:ln w="9525">
            <a:noFill/>
          </a:ln>
        </p:spPr>
        <p:txBody>
          <a:bodyPr>
            <a:spAutoFit/>
          </a:bodyPr>
          <a:lstStyle/>
          <a:p>
            <a:pPr eaLnBrk="1" hangingPunct="1"/>
            <a:r>
              <a:rPr lang="zh-CN" altLang="en-US" sz="6400" b="1" dirty="0" smtClean="0">
                <a:solidFill>
                  <a:srgbClr val="FF0000"/>
                </a:solidFill>
                <a:latin typeface="楷体" panose="02010609060101010101" pitchFamily="49" charset="-122"/>
                <a:ea typeface="楷体" panose="02010609060101010101" pitchFamily="49" charset="-122"/>
                <a:sym typeface="+mn-ea"/>
              </a:rPr>
              <a:t>殿</a:t>
            </a:r>
            <a:endParaRPr lang="zh-CN" altLang="en-US" sz="6400" b="1" dirty="0">
              <a:solidFill>
                <a:srgbClr val="FF0000"/>
              </a:solidFill>
              <a:latin typeface="楷体" panose="02010609060101010101" pitchFamily="49" charset="-122"/>
              <a:ea typeface="楷体" panose="02010609060101010101" pitchFamily="49" charset="-122"/>
            </a:endParaRPr>
          </a:p>
        </p:txBody>
      </p:sp>
      <p:grpSp>
        <p:nvGrpSpPr>
          <p:cNvPr id="14" name="组合 7"/>
          <p:cNvGrpSpPr/>
          <p:nvPr/>
        </p:nvGrpSpPr>
        <p:grpSpPr>
          <a:xfrm>
            <a:off x="8049274" y="1827942"/>
            <a:ext cx="836612" cy="1134533"/>
            <a:chOff x="2437" y="2032"/>
            <a:chExt cx="1244" cy="1264"/>
          </a:xfrm>
        </p:grpSpPr>
        <p:sp>
          <p:nvSpPr>
            <p:cNvPr id="15" name="矩形 1"/>
            <p:cNvSpPr/>
            <p:nvPr/>
          </p:nvSpPr>
          <p:spPr>
            <a:xfrm>
              <a:off x="2437" y="2032"/>
              <a:ext cx="1245" cy="1245"/>
            </a:xfrm>
            <a:prstGeom prst="rect">
              <a:avLst/>
            </a:prstGeom>
            <a:noFill/>
            <a:ln w="19050" cap="flat" cmpd="sng">
              <a:solidFill>
                <a:srgbClr val="000000"/>
              </a:solidFill>
              <a:prstDash val="solid"/>
              <a:round/>
              <a:headEnd type="none" w="med" len="med"/>
              <a:tailEnd type="none" w="med" len="med"/>
            </a:ln>
          </p:spPr>
          <p:txBody>
            <a:bodyPr/>
            <a:lstStyle/>
            <a:p>
              <a:pPr eaLnBrk="1" hangingPunct="1"/>
              <a:endParaRPr lang="zh-CN" altLang="en-US" sz="2400" dirty="0">
                <a:solidFill>
                  <a:srgbClr val="FF0000"/>
                </a:solidFill>
                <a:latin typeface="Arial" panose="020B0604020202020204" pitchFamily="34" charset="0"/>
              </a:endParaRPr>
            </a:p>
          </p:txBody>
        </p:sp>
        <p:cxnSp>
          <p:nvCxnSpPr>
            <p:cNvPr id="16" name="直接连接符 4"/>
            <p:cNvCxnSpPr/>
            <p:nvPr/>
          </p:nvCxnSpPr>
          <p:spPr>
            <a:xfrm>
              <a:off x="2437" y="2645"/>
              <a:ext cx="1245" cy="0"/>
            </a:xfrm>
            <a:prstGeom prst="line">
              <a:avLst/>
            </a:prstGeom>
            <a:ln w="12700" cap="flat" cmpd="sng">
              <a:solidFill>
                <a:srgbClr val="000000"/>
              </a:solidFill>
              <a:prstDash val="dash"/>
              <a:headEnd type="none" w="med" len="med"/>
              <a:tailEnd type="none" w="med" len="med"/>
            </a:ln>
          </p:spPr>
        </p:cxnSp>
        <p:cxnSp>
          <p:nvCxnSpPr>
            <p:cNvPr id="17" name="直接连接符 6"/>
            <p:cNvCxnSpPr/>
            <p:nvPr/>
          </p:nvCxnSpPr>
          <p:spPr>
            <a:xfrm>
              <a:off x="3060" y="2052"/>
              <a:ext cx="0" cy="1245"/>
            </a:xfrm>
            <a:prstGeom prst="line">
              <a:avLst/>
            </a:prstGeom>
            <a:ln w="12700" cap="flat" cmpd="sng">
              <a:solidFill>
                <a:srgbClr val="000000"/>
              </a:solidFill>
              <a:prstDash val="dash"/>
              <a:headEnd type="none" w="med" len="med"/>
              <a:tailEnd type="none" w="med" len="med"/>
            </a:ln>
          </p:spPr>
        </p:cxnSp>
      </p:grpSp>
      <p:sp>
        <p:nvSpPr>
          <p:cNvPr id="18" name="文本框 64"/>
          <p:cNvSpPr txBox="1"/>
          <p:nvPr/>
        </p:nvSpPr>
        <p:spPr>
          <a:xfrm>
            <a:off x="8063560" y="1787726"/>
            <a:ext cx="811213" cy="1076325"/>
          </a:xfrm>
          <a:prstGeom prst="rect">
            <a:avLst/>
          </a:prstGeom>
          <a:noFill/>
          <a:ln w="9525">
            <a:noFill/>
          </a:ln>
        </p:spPr>
        <p:txBody>
          <a:bodyPr>
            <a:spAutoFit/>
          </a:bodyPr>
          <a:lstStyle/>
          <a:p>
            <a:pPr eaLnBrk="1" hangingPunct="1"/>
            <a:r>
              <a:rPr lang="zh-CN" altLang="en-US" sz="6400" b="1" dirty="0">
                <a:solidFill>
                  <a:srgbClr val="FF0000"/>
                </a:solidFill>
                <a:latin typeface="楷体" panose="02010609060101010101" pitchFamily="49" charset="-122"/>
                <a:ea typeface="楷体" panose="02010609060101010101" pitchFamily="49" charset="-122"/>
              </a:rPr>
              <a:t>境</a:t>
            </a:r>
            <a:endParaRPr lang="zh-CN" altLang="en-US" sz="6400" b="1" dirty="0">
              <a:solidFill>
                <a:srgbClr val="FF0000"/>
              </a:solidFill>
              <a:latin typeface="楷体" panose="02010609060101010101" pitchFamily="49" charset="-122"/>
              <a:ea typeface="楷体" panose="02010609060101010101" pitchFamily="49"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checkerboard(across)">
                                      <p:cBhvr>
                                        <p:cTn id="7" dur="500"/>
                                        <p:tgtEl>
                                          <p:spTgt spid="25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checkerboard(across)">
                                      <p:cBhvr>
                                        <p:cTn id="10" dur="500"/>
                                        <p:tgtEl>
                                          <p:spTgt spid="256"/>
                                        </p:tgtEl>
                                      </p:cBhvr>
                                    </p:animEffect>
                                  </p:childTnLst>
                                </p:cTn>
                              </p:par>
                              <p:par>
                                <p:cTn id="11" presetID="5" presetClass="entr" presetSubtype="10" fill="hold" nodeType="withEffect">
                                  <p:stCondLst>
                                    <p:cond delay="0"/>
                                  </p:stCondLst>
                                  <p:childTnLst>
                                    <p:set>
                                      <p:cBhvr>
                                        <p:cTn id="12" dur="1" fill="hold">
                                          <p:stCondLst>
                                            <p:cond delay="0"/>
                                          </p:stCondLst>
                                        </p:cTn>
                                        <p:tgtEl>
                                          <p:spTgt spid="257"/>
                                        </p:tgtEl>
                                        <p:attrNameLst>
                                          <p:attrName>style.visibility</p:attrName>
                                        </p:attrNameLst>
                                      </p:cBhvr>
                                      <p:to>
                                        <p:strVal val="visible"/>
                                      </p:to>
                                    </p:set>
                                    <p:animEffect transition="in" filter="checkerboard(across)">
                                      <p:cBhvr>
                                        <p:cTn id="13" dur="500"/>
                                        <p:tgtEl>
                                          <p:spTgt spid="25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61"/>
                                        </p:tgtEl>
                                        <p:attrNameLst>
                                          <p:attrName>style.visibility</p:attrName>
                                        </p:attrNameLst>
                                      </p:cBhvr>
                                      <p:to>
                                        <p:strVal val="visible"/>
                                      </p:to>
                                    </p:set>
                                    <p:animEffect transition="in" filter="checkerboard(across)">
                                      <p:cBhvr>
                                        <p:cTn id="16" dur="500"/>
                                        <p:tgtEl>
                                          <p:spTgt spid="261"/>
                                        </p:tgtEl>
                                      </p:cBhvr>
                                    </p:animEffect>
                                  </p:childTnLst>
                                </p:cTn>
                              </p:par>
                              <p:par>
                                <p:cTn id="17" presetID="5" presetClass="entr" presetSubtype="10" fill="hold" nodeType="withEffect">
                                  <p:stCondLst>
                                    <p:cond delay="0"/>
                                  </p:stCondLst>
                                  <p:childTnLst>
                                    <p:set>
                                      <p:cBhvr>
                                        <p:cTn id="18" dur="1" fill="hold">
                                          <p:stCondLst>
                                            <p:cond delay="0"/>
                                          </p:stCondLst>
                                        </p:cTn>
                                        <p:tgtEl>
                                          <p:spTgt spid="262"/>
                                        </p:tgtEl>
                                        <p:attrNameLst>
                                          <p:attrName>style.visibility</p:attrName>
                                        </p:attrNameLst>
                                      </p:cBhvr>
                                      <p:to>
                                        <p:strVal val="visible"/>
                                      </p:to>
                                    </p:set>
                                    <p:animEffect transition="in" filter="checkerboard(across)">
                                      <p:cBhvr>
                                        <p:cTn id="19" dur="500"/>
                                        <p:tgtEl>
                                          <p:spTgt spid="262"/>
                                        </p:tgtEl>
                                      </p:cBhvr>
                                    </p:animEffect>
                                  </p:childTnLst>
                                </p:cTn>
                              </p:par>
                              <p:par>
                                <p:cTn id="20" presetID="5" presetClass="entr" presetSubtype="10" fill="hold" nodeType="withEffect">
                                  <p:stCondLst>
                                    <p:cond delay="0"/>
                                  </p:stCondLst>
                                  <p:childTnLst>
                                    <p:set>
                                      <p:cBhvr>
                                        <p:cTn id="21" dur="1" fill="hold">
                                          <p:stCondLst>
                                            <p:cond delay="0"/>
                                          </p:stCondLst>
                                        </p:cTn>
                                        <p:tgtEl>
                                          <p:spTgt spid="266"/>
                                        </p:tgtEl>
                                        <p:attrNameLst>
                                          <p:attrName>style.visibility</p:attrName>
                                        </p:attrNameLst>
                                      </p:cBhvr>
                                      <p:to>
                                        <p:strVal val="visible"/>
                                      </p:to>
                                    </p:set>
                                    <p:animEffect transition="in" filter="checkerboard(across)">
                                      <p:cBhvr>
                                        <p:cTn id="22" dur="500"/>
                                        <p:tgtEl>
                                          <p:spTgt spid="26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0"/>
                                        </p:tgtEl>
                                        <p:attrNameLst>
                                          <p:attrName>style.visibility</p:attrName>
                                        </p:attrNameLst>
                                      </p:cBhvr>
                                      <p:to>
                                        <p:strVal val="visible"/>
                                      </p:to>
                                    </p:set>
                                    <p:animEffect transition="in" filter="checkerboard(across)">
                                      <p:cBhvr>
                                        <p:cTn id="25" dur="500"/>
                                        <p:tgtEl>
                                          <p:spTgt spid="270"/>
                                        </p:tgtEl>
                                      </p:cBhvr>
                                    </p:animEffect>
                                  </p:childTnLst>
                                </p:cTn>
                              </p:par>
                              <p:par>
                                <p:cTn id="26" presetID="5" presetClass="entr" presetSubtype="10" fill="hold" nodeType="withEffect">
                                  <p:stCondLst>
                                    <p:cond delay="0"/>
                                  </p:stCondLst>
                                  <p:childTnLst>
                                    <p:set>
                                      <p:cBhvr>
                                        <p:cTn id="27" dur="1" fill="hold">
                                          <p:stCondLst>
                                            <p:cond delay="0"/>
                                          </p:stCondLst>
                                        </p:cTn>
                                        <p:tgtEl>
                                          <p:spTgt spid="271"/>
                                        </p:tgtEl>
                                        <p:attrNameLst>
                                          <p:attrName>style.visibility</p:attrName>
                                        </p:attrNameLst>
                                      </p:cBhvr>
                                      <p:to>
                                        <p:strVal val="visible"/>
                                      </p:to>
                                    </p:set>
                                    <p:animEffect transition="in" filter="checkerboard(across)">
                                      <p:cBhvr>
                                        <p:cTn id="28" dur="500"/>
                                        <p:tgtEl>
                                          <p:spTgt spid="27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75"/>
                                        </p:tgtEl>
                                        <p:attrNameLst>
                                          <p:attrName>style.visibility</p:attrName>
                                        </p:attrNameLst>
                                      </p:cBhvr>
                                      <p:to>
                                        <p:strVal val="visible"/>
                                      </p:to>
                                    </p:set>
                                    <p:animEffect transition="in" filter="checkerboard(across)">
                                      <p:cBhvr>
                                        <p:cTn id="31" dur="500"/>
                                        <p:tgtEl>
                                          <p:spTgt spid="27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76"/>
                                        </p:tgtEl>
                                        <p:attrNameLst>
                                          <p:attrName>style.visibility</p:attrName>
                                        </p:attrNameLst>
                                      </p:cBhvr>
                                      <p:to>
                                        <p:strVal val="visible"/>
                                      </p:to>
                                    </p:set>
                                    <p:animEffect transition="in" filter="checkerboard(across)">
                                      <p:cBhvr>
                                        <p:cTn id="34" dur="500"/>
                                        <p:tgtEl>
                                          <p:spTgt spid="276"/>
                                        </p:tgtEl>
                                      </p:cBhvr>
                                    </p:animEffect>
                                  </p:childTnLst>
                                </p:cTn>
                              </p:par>
                              <p:par>
                                <p:cTn id="35" presetID="5" presetClass="entr" presetSubtype="10" fill="hold" nodeType="withEffect">
                                  <p:stCondLst>
                                    <p:cond delay="0"/>
                                  </p:stCondLst>
                                  <p:childTnLst>
                                    <p:set>
                                      <p:cBhvr>
                                        <p:cTn id="36" dur="1" fill="hold">
                                          <p:stCondLst>
                                            <p:cond delay="0"/>
                                          </p:stCondLst>
                                        </p:cTn>
                                        <p:tgtEl>
                                          <p:spTgt spid="277"/>
                                        </p:tgtEl>
                                        <p:attrNameLst>
                                          <p:attrName>style.visibility</p:attrName>
                                        </p:attrNameLst>
                                      </p:cBhvr>
                                      <p:to>
                                        <p:strVal val="visible"/>
                                      </p:to>
                                    </p:set>
                                    <p:animEffect transition="in" filter="checkerboard(across)">
                                      <p:cBhvr>
                                        <p:cTn id="37" dur="500"/>
                                        <p:tgtEl>
                                          <p:spTgt spid="27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81"/>
                                        </p:tgtEl>
                                        <p:attrNameLst>
                                          <p:attrName>style.visibility</p:attrName>
                                        </p:attrNameLst>
                                      </p:cBhvr>
                                      <p:to>
                                        <p:strVal val="visible"/>
                                      </p:to>
                                    </p:set>
                                    <p:animEffect transition="in" filter="checkerboard(across)">
                                      <p:cBhvr>
                                        <p:cTn id="40" dur="500"/>
                                        <p:tgtEl>
                                          <p:spTgt spid="281"/>
                                        </p:tgtEl>
                                      </p:cBhvr>
                                    </p:animEffect>
                                  </p:childTnLst>
                                </p:cTn>
                              </p:par>
                              <p:par>
                                <p:cTn id="41" presetID="5" presetClass="entr" presetSubtype="10" fill="hold" nodeType="withEffect">
                                  <p:stCondLst>
                                    <p:cond delay="0"/>
                                  </p:stCondLst>
                                  <p:childTnLst>
                                    <p:set>
                                      <p:cBhvr>
                                        <p:cTn id="42" dur="1" fill="hold">
                                          <p:stCondLst>
                                            <p:cond delay="0"/>
                                          </p:stCondLst>
                                        </p:cTn>
                                        <p:tgtEl>
                                          <p:spTgt spid="282"/>
                                        </p:tgtEl>
                                        <p:attrNameLst>
                                          <p:attrName>style.visibility</p:attrName>
                                        </p:attrNameLst>
                                      </p:cBhvr>
                                      <p:to>
                                        <p:strVal val="visible"/>
                                      </p:to>
                                    </p:set>
                                    <p:animEffect transition="in" filter="checkerboard(across)">
                                      <p:cBhvr>
                                        <p:cTn id="43" dur="500"/>
                                        <p:tgtEl>
                                          <p:spTgt spid="282"/>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86"/>
                                        </p:tgtEl>
                                        <p:attrNameLst>
                                          <p:attrName>style.visibility</p:attrName>
                                        </p:attrNameLst>
                                      </p:cBhvr>
                                      <p:to>
                                        <p:strVal val="visible"/>
                                      </p:to>
                                    </p:set>
                                    <p:animEffect transition="in" filter="checkerboard(across)">
                                      <p:cBhvr>
                                        <p:cTn id="46" dur="500"/>
                                        <p:tgtEl>
                                          <p:spTgt spid="286"/>
                                        </p:tgtEl>
                                      </p:cBhvr>
                                    </p:animEffect>
                                  </p:childTnLst>
                                </p:cTn>
                              </p:par>
                              <p:par>
                                <p:cTn id="47" presetID="5" presetClass="entr" presetSubtype="10" fill="hold" nodeType="withEffect">
                                  <p:stCondLst>
                                    <p:cond delay="0"/>
                                  </p:stCondLst>
                                  <p:childTnLst>
                                    <p:set>
                                      <p:cBhvr>
                                        <p:cTn id="48" dur="1" fill="hold">
                                          <p:stCondLst>
                                            <p:cond delay="0"/>
                                          </p:stCondLst>
                                        </p:cTn>
                                        <p:tgtEl>
                                          <p:spTgt spid="292"/>
                                        </p:tgtEl>
                                        <p:attrNameLst>
                                          <p:attrName>style.visibility</p:attrName>
                                        </p:attrNameLst>
                                      </p:cBhvr>
                                      <p:to>
                                        <p:strVal val="visible"/>
                                      </p:to>
                                    </p:set>
                                    <p:animEffect transition="in" filter="checkerboard(across)">
                                      <p:cBhvr>
                                        <p:cTn id="49" dur="500"/>
                                        <p:tgtEl>
                                          <p:spTgt spid="29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96"/>
                                        </p:tgtEl>
                                        <p:attrNameLst>
                                          <p:attrName>style.visibility</p:attrName>
                                        </p:attrNameLst>
                                      </p:cBhvr>
                                      <p:to>
                                        <p:strVal val="visible"/>
                                      </p:to>
                                    </p:set>
                                    <p:animEffect transition="in" filter="checkerboard(across)">
                                      <p:cBhvr>
                                        <p:cTn id="52" dur="500"/>
                                        <p:tgtEl>
                                          <p:spTgt spid="296"/>
                                        </p:tgtEl>
                                      </p:cBhvr>
                                    </p:animEffect>
                                  </p:childTnLst>
                                </p:cTn>
                              </p:par>
                              <p:par>
                                <p:cTn id="53" presetID="5" presetClass="entr" presetSubtype="10" fill="hold" nodeType="withEffect">
                                  <p:stCondLst>
                                    <p:cond delay="0"/>
                                  </p:stCondLst>
                                  <p:childTnLst>
                                    <p:set>
                                      <p:cBhvr>
                                        <p:cTn id="54" dur="1" fill="hold">
                                          <p:stCondLst>
                                            <p:cond delay="0"/>
                                          </p:stCondLst>
                                        </p:cTn>
                                        <p:tgtEl>
                                          <p:spTgt spid="297"/>
                                        </p:tgtEl>
                                        <p:attrNameLst>
                                          <p:attrName>style.visibility</p:attrName>
                                        </p:attrNameLst>
                                      </p:cBhvr>
                                      <p:to>
                                        <p:strVal val="visible"/>
                                      </p:to>
                                    </p:set>
                                    <p:animEffect transition="in" filter="checkerboard(across)">
                                      <p:cBhvr>
                                        <p:cTn id="55" dur="500"/>
                                        <p:tgtEl>
                                          <p:spTgt spid="297"/>
                                        </p:tgtEl>
                                      </p:cBhvr>
                                    </p:animEffect>
                                  </p:childTnLst>
                                </p:cTn>
                              </p:par>
                              <p:par>
                                <p:cTn id="56" presetID="5" presetClass="entr" presetSubtype="10" fill="hold" nodeType="withEffect">
                                  <p:stCondLst>
                                    <p:cond delay="0"/>
                                  </p:stCondLst>
                                  <p:childTnLst>
                                    <p:set>
                                      <p:cBhvr>
                                        <p:cTn id="57" dur="1" fill="hold">
                                          <p:stCondLst>
                                            <p:cond delay="0"/>
                                          </p:stCondLst>
                                        </p:cTn>
                                        <p:tgtEl>
                                          <p:spTgt spid="301"/>
                                        </p:tgtEl>
                                        <p:attrNameLst>
                                          <p:attrName>style.visibility</p:attrName>
                                        </p:attrNameLst>
                                      </p:cBhvr>
                                      <p:to>
                                        <p:strVal val="visible"/>
                                      </p:to>
                                    </p:set>
                                    <p:animEffect transition="in" filter="checkerboard(across)">
                                      <p:cBhvr>
                                        <p:cTn id="58" dur="500"/>
                                        <p:tgtEl>
                                          <p:spTgt spid="301"/>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305"/>
                                        </p:tgtEl>
                                        <p:attrNameLst>
                                          <p:attrName>style.visibility</p:attrName>
                                        </p:attrNameLst>
                                      </p:cBhvr>
                                      <p:to>
                                        <p:strVal val="visible"/>
                                      </p:to>
                                    </p:set>
                                    <p:animEffect transition="in" filter="checkerboard(across)">
                                      <p:cBhvr>
                                        <p:cTn id="61" dur="500"/>
                                        <p:tgtEl>
                                          <p:spTgt spid="305"/>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311"/>
                                        </p:tgtEl>
                                        <p:attrNameLst>
                                          <p:attrName>style.visibility</p:attrName>
                                        </p:attrNameLst>
                                      </p:cBhvr>
                                      <p:to>
                                        <p:strVal val="visible"/>
                                      </p:to>
                                    </p:set>
                                    <p:animEffect transition="in" filter="checkerboard(across)">
                                      <p:cBhvr>
                                        <p:cTn id="64" dur="500"/>
                                        <p:tgtEl>
                                          <p:spTgt spid="311"/>
                                        </p:tgtEl>
                                      </p:cBhvr>
                                    </p:animEffect>
                                  </p:childTnLst>
                                </p:cTn>
                              </p:par>
                              <p:par>
                                <p:cTn id="65" presetID="5" presetClass="entr" presetSubtype="1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checkerboard(across)">
                                      <p:cBhvr>
                                        <p:cTn id="67" dur="500"/>
                                        <p:tgtEl>
                                          <p:spTgt spid="59"/>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checkerboard(across)">
                                      <p:cBhvr>
                                        <p:cTn id="70" dur="500"/>
                                        <p:tgtEl>
                                          <p:spTgt spid="63"/>
                                        </p:tgtEl>
                                      </p:cBhvr>
                                    </p:animEffect>
                                  </p:childTnLst>
                                </p:cTn>
                              </p:par>
                              <p:par>
                                <p:cTn id="71" presetID="5" presetClass="entr" presetSubtype="1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checkerboard(across)">
                                      <p:cBhvr>
                                        <p:cTn id="73" dur="500"/>
                                        <p:tgtEl>
                                          <p:spTgt spid="69"/>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checkerboard(across)">
                                      <p:cBhvr>
                                        <p:cTn id="76" dur="500"/>
                                        <p:tgtEl>
                                          <p:spTgt spid="78"/>
                                        </p:tgtEl>
                                      </p:cBhvr>
                                    </p:animEffect>
                                  </p:childTnLst>
                                </p:cTn>
                              </p:par>
                              <p:par>
                                <p:cTn id="77" presetID="5" presetClass="entr" presetSubtype="10" fill="hold" nodeType="with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checkerboard(across)">
                                      <p:cBhvr>
                                        <p:cTn id="79" dur="500"/>
                                        <p:tgtEl>
                                          <p:spTgt spid="2"/>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checkerboard(across)">
                                      <p:cBhvr>
                                        <p:cTn id="82" dur="500"/>
                                        <p:tgtEl>
                                          <p:spTgt spid="6"/>
                                        </p:tgtEl>
                                      </p:cBhvr>
                                    </p:animEffect>
                                  </p:childTnLst>
                                </p:cTn>
                              </p:par>
                              <p:par>
                                <p:cTn id="83" presetID="5" presetClass="entr" presetSubtype="10"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checkerboard(across)">
                                      <p:cBhvr>
                                        <p:cTn id="85" dur="500"/>
                                        <p:tgtEl>
                                          <p:spTgt spid="8"/>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checkerboard(across)">
                                      <p:cBhvr>
                                        <p:cTn id="88" dur="500"/>
                                        <p:tgtEl>
                                          <p:spTgt spid="12"/>
                                        </p:tgtEl>
                                      </p:cBhvr>
                                    </p:animEffect>
                                  </p:childTnLst>
                                </p:cTn>
                              </p:par>
                              <p:par>
                                <p:cTn id="89" presetID="5" presetClass="entr" presetSubtype="1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checkerboard(across)">
                                      <p:cBhvr>
                                        <p:cTn id="91" dur="500"/>
                                        <p:tgtEl>
                                          <p:spTgt spid="14"/>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checkerboard(across)">
                                      <p:cBhvr>
                                        <p:cTn id="9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P spid="261" grpId="0"/>
      <p:bldP spid="270" grpId="0"/>
      <p:bldP spid="275" grpId="0"/>
      <p:bldP spid="276" grpId="0"/>
      <p:bldP spid="281" grpId="0"/>
      <p:bldP spid="286" grpId="0"/>
      <p:bldP spid="296" grpId="0"/>
      <p:bldP spid="305" grpId="0"/>
      <p:bldP spid="311" grpId="0"/>
      <p:bldP spid="63" grpId="0"/>
      <p:bldP spid="78" grpId="0"/>
      <p:bldP spid="6" grpId="0"/>
      <p:bldP spid="1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1336" y="677758"/>
            <a:ext cx="2040943" cy="830997"/>
          </a:xfrm>
          <a:prstGeom prst="rect">
            <a:avLst/>
          </a:prstGeom>
          <a:noFill/>
          <a:ln w="9525">
            <a:noFill/>
          </a:ln>
        </p:spPr>
        <p:txBody>
          <a:bodyPr wrap="none" anchor="t">
            <a:spAutoFit/>
          </a:bodyPr>
          <a:lstStyle/>
          <a:p>
            <a:r>
              <a:rPr lang="zh-CN" altLang="en-US" sz="4800" b="1" u="dbl" dirty="0" smtClean="0">
                <a:solidFill>
                  <a:srgbClr val="92D050"/>
                </a:solidFill>
                <a:latin typeface="黑体" panose="02010609060101010101" pitchFamily="2" charset="-122"/>
                <a:ea typeface="黑体" panose="02010609060101010101" pitchFamily="2" charset="-122"/>
                <a:sym typeface="+mn-ea"/>
              </a:rPr>
              <a:t>多音字</a:t>
            </a:r>
            <a:endParaRPr lang="zh-CN" altLang="en-US" sz="4800" b="1" u="dbl" dirty="0" smtClean="0">
              <a:solidFill>
                <a:srgbClr val="92D050"/>
              </a:solidFill>
              <a:latin typeface="黑体" panose="02010609060101010101" pitchFamily="2" charset="-122"/>
              <a:ea typeface="黑体" panose="02010609060101010101" pitchFamily="2" charset="-122"/>
              <a:sym typeface="+mn-ea"/>
            </a:endParaRPr>
          </a:p>
        </p:txBody>
      </p:sp>
      <p:sp>
        <p:nvSpPr>
          <p:cNvPr id="3" name="文本框 2"/>
          <p:cNvSpPr txBox="1"/>
          <p:nvPr/>
        </p:nvSpPr>
        <p:spPr>
          <a:xfrm>
            <a:off x="428596" y="3619502"/>
            <a:ext cx="8501122" cy="2851293"/>
          </a:xfrm>
          <a:prstGeom prst="rect">
            <a:avLst/>
          </a:prstGeom>
          <a:noFill/>
          <a:ln w="9525">
            <a:noFill/>
          </a:ln>
        </p:spPr>
        <p:txBody>
          <a:bodyPr wrap="square">
            <a:spAutoFit/>
          </a:bodyPr>
          <a:lstStyle/>
          <a:p>
            <a:pPr>
              <a:lnSpc>
                <a:spcPct val="120000"/>
              </a:lnSpc>
            </a:pPr>
            <a:r>
              <a:rPr lang="en-US" altLang="zh-CN" sz="3735" b="1" dirty="0">
                <a:latin typeface="楷体" panose="02010609060101010101" pitchFamily="49" charset="-122"/>
                <a:ea typeface="楷体" panose="02010609060101010101" pitchFamily="49" charset="-122"/>
                <a:cs typeface="楷体" panose="02010609060101010101" pitchFamily="49" charset="-122"/>
                <a:sym typeface="+mn-ea"/>
              </a:rPr>
              <a:t>1</a:t>
            </a:r>
            <a:r>
              <a:rPr lang="en-US" altLang="zh-CN" sz="3735" b="1" dirty="0" smtClean="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735" b="1" dirty="0" smtClean="0">
                <a:latin typeface="楷体" panose="02010609060101010101" pitchFamily="49" charset="-122"/>
                <a:ea typeface="楷体" panose="02010609060101010101" pitchFamily="49" charset="-122"/>
                <a:cs typeface="楷体" panose="02010609060101010101" pitchFamily="49" charset="-122"/>
                <a:sym typeface="+mn-ea"/>
              </a:rPr>
              <a:t>曹冲动脑筋</a:t>
            </a:r>
            <a:r>
              <a:rPr lang="zh-CN" altLang="en-US" sz="3735"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测量</a:t>
            </a:r>
            <a:r>
              <a:rPr lang="zh-CN" altLang="en-US" sz="3735" b="1" dirty="0" smtClean="0">
                <a:latin typeface="楷体" panose="02010609060101010101" pitchFamily="49" charset="-122"/>
                <a:ea typeface="楷体" panose="02010609060101010101" pitchFamily="49" charset="-122"/>
                <a:cs typeface="楷体" panose="02010609060101010101" pitchFamily="49" charset="-122"/>
                <a:sym typeface="+mn-ea"/>
              </a:rPr>
              <a:t>（      ）出了大象的体重</a:t>
            </a:r>
            <a:r>
              <a:rPr lang="zh-CN" altLang="en-US" sz="3735"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3735"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20000"/>
              </a:lnSpc>
            </a:pPr>
            <a:r>
              <a:rPr lang="en-US" altLang="zh-CN" sz="3735" b="1" dirty="0" smtClean="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3735" b="1" dirty="0" smtClean="0">
                <a:latin typeface="楷体" panose="02010609060101010101" pitchFamily="49" charset="-122"/>
                <a:ea typeface="楷体" panose="02010609060101010101" pitchFamily="49" charset="-122"/>
                <a:cs typeface="楷体" panose="02010609060101010101" pitchFamily="49" charset="-122"/>
                <a:sym typeface="+mn-ea"/>
              </a:rPr>
              <a:t>只要努力学习，我们的</a:t>
            </a:r>
            <a:r>
              <a:rPr lang="zh-CN" altLang="en-US" sz="3735"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3735" b="1" dirty="0" smtClean="0">
                <a:latin typeface="楷体" panose="02010609060101010101" pitchFamily="49" charset="-122"/>
                <a:ea typeface="楷体" panose="02010609060101010101" pitchFamily="49" charset="-122"/>
                <a:cs typeface="楷体" panose="02010609060101010101" pitchFamily="49" charset="-122"/>
                <a:sym typeface="+mn-ea"/>
              </a:rPr>
              <a:t>前途不可</a:t>
            </a:r>
            <a:r>
              <a:rPr lang="zh-CN" altLang="en-US" sz="3735"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估量</a:t>
            </a:r>
            <a:r>
              <a:rPr lang="zh-CN" altLang="en-US" sz="3735" b="1" dirty="0" smtClean="0">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3735"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左大括号 11"/>
          <p:cNvSpPr/>
          <p:nvPr/>
        </p:nvSpPr>
        <p:spPr>
          <a:xfrm>
            <a:off x="2167237" y="1540497"/>
            <a:ext cx="288290" cy="10801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400" b="1"/>
          </a:p>
        </p:txBody>
      </p:sp>
      <p:sp>
        <p:nvSpPr>
          <p:cNvPr id="7" name="文本框 6"/>
          <p:cNvSpPr txBox="1"/>
          <p:nvPr/>
        </p:nvSpPr>
        <p:spPr>
          <a:xfrm>
            <a:off x="1409049" y="1788781"/>
            <a:ext cx="591185" cy="748030"/>
          </a:xfrm>
          <a:prstGeom prst="rect">
            <a:avLst/>
          </a:prstGeom>
          <a:noFill/>
          <a:ln w="9525">
            <a:noFill/>
          </a:ln>
        </p:spPr>
        <p:txBody>
          <a:bodyPr wrap="square">
            <a:spAutoFit/>
          </a:bodyPr>
          <a:lstStyle/>
          <a:p>
            <a:pPr eaLnBrk="1" hangingPunct="1"/>
            <a:r>
              <a:rPr lang="zh-CN" altLang="en-US" sz="4265" b="1" dirty="0" smtClean="0">
                <a:solidFill>
                  <a:srgbClr val="FF0000"/>
                </a:solidFill>
                <a:latin typeface="楷体_GB2312" panose="02010609030101010101" charset="-122"/>
                <a:ea typeface="楷体_GB2312" panose="02010609030101010101" charset="-122"/>
              </a:rPr>
              <a:t>量</a:t>
            </a:r>
            <a:endParaRPr lang="zh-CN" altLang="en-US" sz="4265" b="1" dirty="0">
              <a:solidFill>
                <a:srgbClr val="FF0000"/>
              </a:solidFill>
              <a:latin typeface="楷体_GB2312" panose="02010609030101010101" charset="-122"/>
              <a:ea typeface="楷体_GB2312" panose="02010609030101010101" charset="-122"/>
            </a:endParaRPr>
          </a:p>
        </p:txBody>
      </p:sp>
      <p:sp>
        <p:nvSpPr>
          <p:cNvPr id="5" name="文本框 4"/>
          <p:cNvSpPr txBox="1"/>
          <p:nvPr/>
        </p:nvSpPr>
        <p:spPr>
          <a:xfrm>
            <a:off x="2000232" y="1428736"/>
            <a:ext cx="6005170" cy="1471813"/>
          </a:xfrm>
          <a:prstGeom prst="rect">
            <a:avLst/>
          </a:prstGeom>
          <a:noFill/>
          <a:ln w="9525">
            <a:noFill/>
          </a:ln>
        </p:spPr>
        <p:txBody>
          <a:bodyPr wrap="none">
            <a:spAutoFit/>
          </a:bodyPr>
          <a:lstStyle/>
          <a:p>
            <a:r>
              <a:rPr lang="en-US" altLang="zh-CN" sz="3735" b="1" dirty="0">
                <a:solidFill>
                  <a:srgbClr val="FF00FF"/>
                </a:solidFill>
                <a:latin typeface="+mn-ea"/>
                <a:ea typeface="+mn-ea"/>
                <a:cs typeface="+mn-ea"/>
              </a:rPr>
              <a:t> </a:t>
            </a:r>
            <a:r>
              <a:rPr lang="zh-CN" altLang="en-US" sz="3735" b="1" dirty="0">
                <a:solidFill>
                  <a:srgbClr val="FF00FF"/>
                </a:solidFill>
                <a:latin typeface="+mn-ea"/>
                <a:ea typeface="+mn-ea"/>
                <a:cs typeface="+mn-ea"/>
              </a:rPr>
              <a:t>  </a:t>
            </a:r>
            <a:r>
              <a:rPr lang="en-US" altLang="zh-CN" sz="3735" dirty="0" err="1" smtClean="0">
                <a:solidFill>
                  <a:srgbClr val="FF0000"/>
                </a:solidFill>
                <a:latin typeface="+mn-ea"/>
                <a:ea typeface="+mn-ea"/>
                <a:cs typeface="+mn-ea"/>
                <a:sym typeface="+mn-ea"/>
              </a:rPr>
              <a:t>liánɡ</a:t>
            </a:r>
            <a:r>
              <a:rPr lang="en-US" altLang="zh-CN" sz="3735" dirty="0" smtClean="0">
                <a:solidFill>
                  <a:srgbClr val="FF0000"/>
                </a:solidFill>
                <a:latin typeface="+mn-ea"/>
                <a:ea typeface="+mn-ea"/>
                <a:cs typeface="+mn-ea"/>
                <a:sym typeface="+mn-ea"/>
              </a:rPr>
              <a:t>   </a:t>
            </a:r>
            <a:r>
              <a:rPr lang="zh-CN" altLang="en-US" sz="3735" b="1" dirty="0" smtClean="0">
                <a:solidFill>
                  <a:schemeClr val="tx1"/>
                </a:solidFill>
                <a:latin typeface="楷体_GB2312" panose="02010609030101010101" charset="-122"/>
                <a:ea typeface="楷体_GB2312" panose="02010609030101010101" charset="-122"/>
                <a:cs typeface="+mn-ea"/>
                <a:sym typeface="+mn-ea"/>
              </a:rPr>
              <a:t>（测量</a:t>
            </a:r>
            <a:r>
              <a:rPr lang="zh-CN" altLang="en-US" sz="3735" b="1" dirty="0" smtClean="0">
                <a:solidFill>
                  <a:schemeClr val="tx1"/>
                </a:solidFill>
                <a:latin typeface="楷体_GB2312" panose="02010609030101010101" charset="-122"/>
                <a:ea typeface="楷体_GB2312" panose="02010609030101010101" charset="-122"/>
                <a:cs typeface="+mn-ea"/>
              </a:rPr>
              <a:t>）（量尺）</a:t>
            </a:r>
            <a:endParaRPr lang="zh-CN" altLang="en-US" sz="3735" b="1" dirty="0">
              <a:solidFill>
                <a:schemeClr val="tx1"/>
              </a:solidFill>
              <a:latin typeface="+mn-ea"/>
              <a:ea typeface="+mn-ea"/>
              <a:cs typeface="+mn-ea"/>
            </a:endParaRPr>
          </a:p>
          <a:p>
            <a:pPr>
              <a:lnSpc>
                <a:spcPct val="140000"/>
              </a:lnSpc>
            </a:pPr>
            <a:r>
              <a:rPr lang="en-US" sz="3735" dirty="0">
                <a:solidFill>
                  <a:srgbClr val="FF0000"/>
                </a:solidFill>
                <a:latin typeface="+mn-ea"/>
                <a:ea typeface="+mn-ea"/>
                <a:cs typeface="+mn-ea"/>
                <a:sym typeface="+mn-ea"/>
              </a:rPr>
              <a:t>   </a:t>
            </a:r>
            <a:r>
              <a:rPr lang="en-US" sz="3735" dirty="0" err="1" smtClean="0">
                <a:solidFill>
                  <a:srgbClr val="FF0000"/>
                </a:solidFill>
                <a:latin typeface="+mn-ea"/>
                <a:ea typeface="+mn-ea"/>
                <a:cs typeface="+mn-ea"/>
                <a:sym typeface="+mn-ea"/>
              </a:rPr>
              <a:t>li</a:t>
            </a:r>
            <a:r>
              <a:rPr lang="en-US" altLang="zh-CN" sz="3735" dirty="0" err="1" smtClean="0">
                <a:solidFill>
                  <a:srgbClr val="FF0000"/>
                </a:solidFill>
                <a:latin typeface="+mn-ea"/>
                <a:ea typeface="+mn-ea"/>
                <a:cs typeface="+mn-ea"/>
                <a:sym typeface="+mn-ea"/>
              </a:rPr>
              <a:t>à</a:t>
            </a:r>
            <a:r>
              <a:rPr lang="en-US" sz="3735" dirty="0" err="1" smtClean="0">
                <a:solidFill>
                  <a:srgbClr val="FF0000"/>
                </a:solidFill>
                <a:latin typeface="+mn-ea"/>
                <a:ea typeface="+mn-ea"/>
                <a:cs typeface="+mn-ea"/>
                <a:sym typeface="+mn-ea"/>
              </a:rPr>
              <a:t>nɡ</a:t>
            </a:r>
            <a:r>
              <a:rPr lang="en-US" sz="3735" dirty="0" smtClean="0">
                <a:solidFill>
                  <a:srgbClr val="FF0000"/>
                </a:solidFill>
                <a:latin typeface="+mn-ea"/>
                <a:ea typeface="+mn-ea"/>
                <a:cs typeface="+mn-ea"/>
                <a:sym typeface="+mn-ea"/>
              </a:rPr>
              <a:t>   </a:t>
            </a:r>
            <a:r>
              <a:rPr lang="zh-CN" altLang="en-US" sz="3735" b="1" dirty="0" smtClean="0">
                <a:solidFill>
                  <a:schemeClr val="tx1"/>
                </a:solidFill>
                <a:latin typeface="楷体_GB2312" panose="02010609030101010101" charset="-122"/>
                <a:ea typeface="楷体_GB2312" panose="02010609030101010101" charset="-122"/>
                <a:cs typeface="+mn-ea"/>
                <a:sym typeface="+mn-ea"/>
              </a:rPr>
              <a:t>（重量） </a:t>
            </a:r>
            <a:r>
              <a:rPr lang="en-US" altLang="zh-CN" sz="3735" b="1" dirty="0" smtClean="0">
                <a:solidFill>
                  <a:schemeClr val="tx1"/>
                </a:solidFill>
                <a:latin typeface="楷体_GB2312" panose="02010609030101010101" charset="-122"/>
                <a:ea typeface="楷体_GB2312" panose="02010609030101010101" charset="-122"/>
                <a:cs typeface="+mn-ea"/>
                <a:sym typeface="+mn-ea"/>
              </a:rPr>
              <a:t>(</a:t>
            </a:r>
            <a:r>
              <a:rPr lang="zh-CN" altLang="en-US" sz="3735" b="1" dirty="0" smtClean="0">
                <a:solidFill>
                  <a:schemeClr val="tx1"/>
                </a:solidFill>
                <a:latin typeface="楷体_GB2312" panose="02010609030101010101" charset="-122"/>
                <a:ea typeface="楷体_GB2312" panose="02010609030101010101" charset="-122"/>
                <a:cs typeface="+mn-ea"/>
                <a:sym typeface="+mn-ea"/>
              </a:rPr>
              <a:t>估量）</a:t>
            </a:r>
            <a:endParaRPr lang="en-US" altLang="zh-CN" sz="3735" b="1" dirty="0">
              <a:solidFill>
                <a:schemeClr val="tx1"/>
              </a:solidFill>
              <a:latin typeface="楷体_GB2312" panose="02010609030101010101" charset="-122"/>
              <a:ea typeface="楷体_GB2312" panose="02010609030101010101" charset="-122"/>
              <a:cs typeface="+mn-ea"/>
              <a:sym typeface="+mn-ea"/>
            </a:endParaRPr>
          </a:p>
        </p:txBody>
      </p:sp>
      <p:sp>
        <p:nvSpPr>
          <p:cNvPr id="8" name="文本框 7"/>
          <p:cNvSpPr txBox="1"/>
          <p:nvPr/>
        </p:nvSpPr>
        <p:spPr>
          <a:xfrm>
            <a:off x="1409049" y="5657857"/>
            <a:ext cx="1603837" cy="667106"/>
          </a:xfrm>
          <a:prstGeom prst="rect">
            <a:avLst/>
          </a:prstGeom>
          <a:noFill/>
          <a:ln w="9525">
            <a:noFill/>
          </a:ln>
        </p:spPr>
        <p:txBody>
          <a:bodyPr wrap="square">
            <a:spAutoFit/>
          </a:bodyPr>
          <a:lstStyle/>
          <a:p>
            <a:r>
              <a:rPr lang="en-US" altLang="zh-CN" sz="3735" b="1" dirty="0" err="1" smtClean="0">
                <a:solidFill>
                  <a:srgbClr val="FF0000"/>
                </a:solidFill>
                <a:latin typeface="+mn-ea"/>
                <a:ea typeface="+mn-ea"/>
                <a:cs typeface="+mn-ea"/>
                <a:sym typeface="+mn-ea"/>
              </a:rPr>
              <a:t>liànɡ</a:t>
            </a:r>
            <a:endParaRPr lang="en-US" altLang="en-US" sz="3735" b="1" dirty="0">
              <a:solidFill>
                <a:srgbClr val="FF0000"/>
              </a:solidFill>
              <a:latin typeface="+mn-ea"/>
              <a:ea typeface="+mn-ea"/>
              <a:cs typeface="+mn-ea"/>
              <a:sym typeface="+mn-ea"/>
            </a:endParaRPr>
          </a:p>
        </p:txBody>
      </p:sp>
      <p:sp>
        <p:nvSpPr>
          <p:cNvPr id="9" name="文本框 8"/>
          <p:cNvSpPr txBox="1"/>
          <p:nvPr/>
        </p:nvSpPr>
        <p:spPr>
          <a:xfrm>
            <a:off x="4926857" y="3619501"/>
            <a:ext cx="1484576" cy="667106"/>
          </a:xfrm>
          <a:prstGeom prst="rect">
            <a:avLst/>
          </a:prstGeom>
          <a:noFill/>
          <a:ln w="9525">
            <a:noFill/>
          </a:ln>
        </p:spPr>
        <p:txBody>
          <a:bodyPr wrap="square">
            <a:spAutoFit/>
          </a:bodyPr>
          <a:lstStyle/>
          <a:p>
            <a:r>
              <a:rPr lang="en-US" sz="3735" b="1" dirty="0" err="1" smtClean="0">
                <a:solidFill>
                  <a:srgbClr val="FF0000"/>
                </a:solidFill>
                <a:latin typeface="+mn-ea"/>
                <a:ea typeface="+mn-ea"/>
                <a:cs typeface="+mn-ea"/>
                <a:sym typeface="+mn-ea"/>
              </a:rPr>
              <a:t>liánɡ</a:t>
            </a:r>
            <a:endParaRPr lang="en-US" altLang="en-US" sz="3735" b="1" dirty="0">
              <a:solidFill>
                <a:srgbClr val="FF0000"/>
              </a:solidFill>
              <a:latin typeface="+mn-ea"/>
              <a:ea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7" grpId="0"/>
      <p:bldP spid="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3" y="767000"/>
            <a:ext cx="184731" cy="461665"/>
          </a:xfrm>
          <a:prstGeom prst="rect">
            <a:avLst/>
          </a:prstGeom>
          <a:noFill/>
        </p:spPr>
        <p:txBody>
          <a:bodyPr wrap="none" rtlCol="0">
            <a:spAutoFit/>
          </a:bodyPr>
          <a:lstStyle/>
          <a:p>
            <a:endParaRPr lang="zh-CN" altLang="en-US" sz="2400"/>
          </a:p>
        </p:txBody>
      </p:sp>
      <p:sp>
        <p:nvSpPr>
          <p:cNvPr id="225" name="矩形 71"/>
          <p:cNvSpPr>
            <a:spLocks noChangeArrowheads="1"/>
          </p:cNvSpPr>
          <p:nvPr/>
        </p:nvSpPr>
        <p:spPr bwMode="auto">
          <a:xfrm>
            <a:off x="785755" y="2000241"/>
            <a:ext cx="2265362" cy="3829685"/>
          </a:xfrm>
          <a:prstGeom prst="rect">
            <a:avLst/>
          </a:prstGeom>
          <a:noFill/>
          <a:ln w="9525">
            <a:noFill/>
            <a:miter lim="800000"/>
          </a:ln>
        </p:spPr>
        <p:txBody>
          <a:bodyPr wrap="square">
            <a:spAutoFit/>
          </a:bodyPr>
          <a:lstStyle/>
          <a:p>
            <a:pPr algn="ctr" eaLnBrk="1" hangingPunct="1">
              <a:lnSpc>
                <a:spcPct val="130000"/>
              </a:lnSpc>
            </a:pPr>
            <a:r>
              <a:rPr lang="zh-CN" altLang="en-US" sz="3735" b="1" dirty="0" smtClean="0">
                <a:solidFill>
                  <a:srgbClr val="FF0000"/>
                </a:solidFill>
                <a:latin typeface="楷体" panose="02010609060101010101" pitchFamily="49" charset="-122"/>
                <a:ea typeface="楷体" panose="02010609060101010101" pitchFamily="49" charset="-122"/>
              </a:rPr>
              <a:t>毁灭</a:t>
            </a:r>
            <a:endParaRPr lang="en-US" altLang="zh-CN" sz="3735" b="1" dirty="0" smtClean="0">
              <a:solidFill>
                <a:srgbClr val="FF0000"/>
              </a:solidFill>
              <a:latin typeface="楷体" panose="02010609060101010101" pitchFamily="49" charset="-122"/>
              <a:ea typeface="楷体" panose="02010609060101010101" pitchFamily="49" charset="-122"/>
            </a:endParaRPr>
          </a:p>
          <a:p>
            <a:pPr algn="ctr" eaLnBrk="1" hangingPunct="1">
              <a:lnSpc>
                <a:spcPct val="130000"/>
              </a:lnSpc>
            </a:pPr>
            <a:r>
              <a:rPr lang="zh-CN" altLang="en-US" sz="3735" b="1" dirty="0" smtClean="0">
                <a:solidFill>
                  <a:srgbClr val="FF0000"/>
                </a:solidFill>
                <a:latin typeface="楷体" panose="02010609060101010101" pitchFamily="49" charset="-122"/>
                <a:ea typeface="楷体" panose="02010609060101010101" pitchFamily="49" charset="-122"/>
              </a:rPr>
              <a:t>辉煌</a:t>
            </a:r>
            <a:endParaRPr lang="en-US" altLang="zh-CN" sz="3735" b="1" dirty="0" smtClean="0">
              <a:solidFill>
                <a:srgbClr val="FF0000"/>
              </a:solidFill>
              <a:latin typeface="楷体" panose="02010609060101010101" pitchFamily="49" charset="-122"/>
              <a:ea typeface="楷体" panose="02010609060101010101" pitchFamily="49" charset="-122"/>
            </a:endParaRPr>
          </a:p>
          <a:p>
            <a:pPr algn="ctr" eaLnBrk="1" hangingPunct="1">
              <a:lnSpc>
                <a:spcPct val="130000"/>
              </a:lnSpc>
            </a:pPr>
            <a:r>
              <a:rPr lang="zh-CN" altLang="en-US" sz="3735" b="1" dirty="0" smtClean="0">
                <a:solidFill>
                  <a:srgbClr val="FF0000"/>
                </a:solidFill>
                <a:latin typeface="楷体" panose="02010609060101010101" pitchFamily="49" charset="-122"/>
                <a:ea typeface="楷体" panose="02010609060101010101" pitchFamily="49" charset="-122"/>
              </a:rPr>
              <a:t>仿照</a:t>
            </a:r>
            <a:endParaRPr lang="en-US" altLang="zh-CN" sz="3735" b="1" dirty="0" smtClean="0">
              <a:solidFill>
                <a:srgbClr val="FF0000"/>
              </a:solidFill>
              <a:latin typeface="楷体" panose="02010609060101010101" pitchFamily="49" charset="-122"/>
              <a:ea typeface="楷体" panose="02010609060101010101" pitchFamily="49" charset="-122"/>
            </a:endParaRPr>
          </a:p>
          <a:p>
            <a:pPr algn="ctr" eaLnBrk="1" hangingPunct="1">
              <a:lnSpc>
                <a:spcPct val="130000"/>
              </a:lnSpc>
            </a:pPr>
            <a:r>
              <a:rPr lang="zh-CN" altLang="en-US" sz="3735" b="1" dirty="0" smtClean="0">
                <a:solidFill>
                  <a:srgbClr val="FF0000"/>
                </a:solidFill>
                <a:latin typeface="楷体" panose="02010609060101010101" pitchFamily="49" charset="-122"/>
                <a:ea typeface="楷体" panose="02010609060101010101" pitchFamily="49" charset="-122"/>
              </a:rPr>
              <a:t>流连 </a:t>
            </a:r>
            <a:endParaRPr lang="en-US" altLang="zh-CN" sz="3735" b="1" dirty="0" smtClean="0">
              <a:solidFill>
                <a:srgbClr val="FF0000"/>
              </a:solidFill>
              <a:latin typeface="楷体" panose="02010609060101010101" pitchFamily="49" charset="-122"/>
              <a:ea typeface="楷体" panose="02010609060101010101" pitchFamily="49" charset="-122"/>
            </a:endParaRPr>
          </a:p>
          <a:p>
            <a:pPr algn="ctr" eaLnBrk="1" hangingPunct="1">
              <a:lnSpc>
                <a:spcPct val="130000"/>
              </a:lnSpc>
            </a:pPr>
            <a:r>
              <a:rPr lang="zh-CN" altLang="en-US" sz="3735" b="1" dirty="0" smtClean="0">
                <a:solidFill>
                  <a:srgbClr val="FF0000"/>
                </a:solidFill>
                <a:latin typeface="楷体" panose="02010609060101010101" pitchFamily="49" charset="-122"/>
                <a:ea typeface="楷体" panose="02010609060101010101" pitchFamily="49" charset="-122"/>
              </a:rPr>
              <a:t>幻想</a:t>
            </a:r>
            <a:endParaRPr lang="en-US" altLang="zh-CN" sz="3735" b="1" dirty="0">
              <a:solidFill>
                <a:srgbClr val="FF0000"/>
              </a:solidFill>
              <a:latin typeface="楷体" panose="02010609060101010101" pitchFamily="49" charset="-122"/>
              <a:ea typeface="楷体" panose="02010609060101010101" pitchFamily="49" charset="-122"/>
            </a:endParaRPr>
          </a:p>
        </p:txBody>
      </p:sp>
      <p:sp>
        <p:nvSpPr>
          <p:cNvPr id="226" name="矩形 2"/>
          <p:cNvSpPr>
            <a:spLocks noChangeArrowheads="1"/>
          </p:cNvSpPr>
          <p:nvPr/>
        </p:nvSpPr>
        <p:spPr bwMode="auto">
          <a:xfrm>
            <a:off x="690504" y="1316127"/>
            <a:ext cx="2177199" cy="748666"/>
          </a:xfrm>
          <a:prstGeom prst="rect">
            <a:avLst/>
          </a:prstGeom>
          <a:noFill/>
          <a:ln w="9525">
            <a:noFill/>
            <a:miter lim="800000"/>
          </a:ln>
        </p:spPr>
        <p:txBody>
          <a:bodyPr wrap="none">
            <a:spAutoFit/>
          </a:bodyPr>
          <a:lstStyle/>
          <a:p>
            <a:pPr algn="ctr"/>
            <a:r>
              <a:rPr lang="zh-CN" altLang="en-US" sz="3735" b="1" dirty="0">
                <a:solidFill>
                  <a:srgbClr val="00B0F0"/>
                </a:solidFill>
                <a:latin typeface="黑体" panose="02010609060101010101" pitchFamily="2" charset="-122"/>
                <a:ea typeface="黑体" panose="02010609060101010101" pitchFamily="2" charset="-122"/>
              </a:rPr>
              <a:t>连一连</a:t>
            </a:r>
            <a:r>
              <a:rPr lang="zh-CN" altLang="en-US" sz="4265" b="1" dirty="0">
                <a:solidFill>
                  <a:srgbClr val="00B0F0"/>
                </a:solidFill>
                <a:latin typeface="黑体" panose="02010609060101010101" pitchFamily="2" charset="-122"/>
                <a:ea typeface="黑体" panose="02010609060101010101" pitchFamily="2" charset="-122"/>
              </a:rPr>
              <a:t>。</a:t>
            </a:r>
            <a:endParaRPr lang="zh-CN" altLang="en-US" sz="4265" b="1" dirty="0">
              <a:solidFill>
                <a:srgbClr val="00B0F0"/>
              </a:solidFill>
              <a:latin typeface="黑体" panose="02010609060101010101" pitchFamily="2" charset="-122"/>
              <a:ea typeface="黑体" panose="02010609060101010101" pitchFamily="2" charset="-122"/>
            </a:endParaRPr>
          </a:p>
        </p:txBody>
      </p:sp>
      <p:sp>
        <p:nvSpPr>
          <p:cNvPr id="227" name="矩形 226"/>
          <p:cNvSpPr>
            <a:spLocks noChangeArrowheads="1"/>
          </p:cNvSpPr>
          <p:nvPr/>
        </p:nvSpPr>
        <p:spPr bwMode="auto">
          <a:xfrm>
            <a:off x="4071934" y="2095491"/>
            <a:ext cx="3687813" cy="423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defRPr/>
            </a:pPr>
            <a:r>
              <a:rPr lang="zh-CN" altLang="en-US" sz="3735" b="1" dirty="0" smtClean="0">
                <a:latin typeface="+mn-ea"/>
                <a:ea typeface="+mn-ea"/>
              </a:rPr>
              <a:t>模仿参照。</a:t>
            </a:r>
            <a:endParaRPr lang="en-US" altLang="zh-CN" sz="3735" b="1" dirty="0">
              <a:latin typeface="+mn-ea"/>
              <a:ea typeface="+mn-ea"/>
            </a:endParaRPr>
          </a:p>
          <a:p>
            <a:pPr>
              <a:lnSpc>
                <a:spcPct val="120000"/>
              </a:lnSpc>
              <a:defRPr/>
            </a:pPr>
            <a:r>
              <a:rPr lang="zh-CN" altLang="en-US" sz="3735" b="1" dirty="0" smtClean="0">
                <a:latin typeface="+mn-ea"/>
                <a:ea typeface="+mn-ea"/>
              </a:rPr>
              <a:t>依恋而舍不得离去。</a:t>
            </a:r>
            <a:endParaRPr lang="en-US" altLang="zh-CN" sz="3735" b="1" dirty="0">
              <a:latin typeface="+mn-ea"/>
              <a:ea typeface="+mn-ea"/>
            </a:endParaRPr>
          </a:p>
          <a:p>
            <a:pPr>
              <a:lnSpc>
                <a:spcPct val="120000"/>
              </a:lnSpc>
              <a:defRPr/>
            </a:pPr>
            <a:r>
              <a:rPr lang="zh-CN" altLang="en-US" sz="3735" b="1" dirty="0" smtClean="0">
                <a:latin typeface="+mn-ea"/>
                <a:ea typeface="+mn-ea"/>
              </a:rPr>
              <a:t>彻底破坏，消灭。</a:t>
            </a:r>
            <a:endParaRPr lang="zh-CN" altLang="en-US" sz="3735" b="1" dirty="0" smtClean="0">
              <a:latin typeface="+mn-ea"/>
              <a:ea typeface="+mn-ea"/>
            </a:endParaRPr>
          </a:p>
          <a:p>
            <a:pPr>
              <a:lnSpc>
                <a:spcPct val="120000"/>
              </a:lnSpc>
              <a:defRPr/>
            </a:pPr>
            <a:r>
              <a:rPr lang="zh-CN" altLang="en-US" sz="3735" b="1" dirty="0" smtClean="0">
                <a:latin typeface="+mn-ea"/>
                <a:ea typeface="+mn-ea"/>
              </a:rPr>
              <a:t>虚而不实的思想。</a:t>
            </a:r>
            <a:endParaRPr lang="en-US" altLang="zh-CN" sz="3735" b="1" dirty="0">
              <a:latin typeface="+mn-ea"/>
              <a:ea typeface="+mn-ea"/>
            </a:endParaRPr>
          </a:p>
          <a:p>
            <a:pPr>
              <a:lnSpc>
                <a:spcPct val="120000"/>
              </a:lnSpc>
              <a:defRPr/>
            </a:pPr>
            <a:r>
              <a:rPr lang="zh-CN" altLang="en-US" sz="3735" b="1" dirty="0" smtClean="0">
                <a:latin typeface="+mn-ea"/>
                <a:ea typeface="+mn-ea"/>
              </a:rPr>
              <a:t>光辉灿烂的。</a:t>
            </a:r>
            <a:endParaRPr lang="en-US" altLang="zh-CN" sz="3735" b="1" dirty="0">
              <a:latin typeface="+mn-ea"/>
              <a:ea typeface="+mn-ea"/>
            </a:endParaRPr>
          </a:p>
        </p:txBody>
      </p:sp>
      <p:cxnSp>
        <p:nvCxnSpPr>
          <p:cNvPr id="228" name="直接连接符 227"/>
          <p:cNvCxnSpPr>
            <a:endCxn id="227" idx="1"/>
          </p:cNvCxnSpPr>
          <p:nvPr/>
        </p:nvCxnSpPr>
        <p:spPr>
          <a:xfrm>
            <a:off x="3688057" y="3848518"/>
            <a:ext cx="383877" cy="362360"/>
          </a:xfrm>
          <a:prstGeom prst="line">
            <a:avLst/>
          </a:prstGeom>
        </p:spPr>
        <p:style>
          <a:lnRef idx="2">
            <a:schemeClr val="accent6"/>
          </a:lnRef>
          <a:fillRef idx="0">
            <a:schemeClr val="accent6"/>
          </a:fillRef>
          <a:effectRef idx="1">
            <a:schemeClr val="accent6"/>
          </a:effectRef>
          <a:fontRef idx="minor">
            <a:schemeClr val="tx1"/>
          </a:fontRef>
        </p:style>
      </p:cxnSp>
      <p:cxnSp>
        <p:nvCxnSpPr>
          <p:cNvPr id="229" name="直接连接符 228"/>
          <p:cNvCxnSpPr/>
          <p:nvPr/>
        </p:nvCxnSpPr>
        <p:spPr>
          <a:xfrm>
            <a:off x="2214514" y="3238500"/>
            <a:ext cx="1928826" cy="1905013"/>
          </a:xfrm>
          <a:prstGeom prst="line">
            <a:avLst/>
          </a:prstGeom>
        </p:spPr>
        <p:style>
          <a:lnRef idx="2">
            <a:schemeClr val="accent6"/>
          </a:lnRef>
          <a:fillRef idx="0">
            <a:schemeClr val="accent6"/>
          </a:fillRef>
          <a:effectRef idx="1">
            <a:schemeClr val="accent6"/>
          </a:effectRef>
          <a:fontRef idx="minor">
            <a:schemeClr val="tx1"/>
          </a:fontRef>
        </p:style>
      </p:cxnSp>
      <p:cxnSp>
        <p:nvCxnSpPr>
          <p:cNvPr id="230" name="直接连接符 229"/>
          <p:cNvCxnSpPr/>
          <p:nvPr/>
        </p:nvCxnSpPr>
        <p:spPr>
          <a:xfrm flipV="1">
            <a:off x="2214514" y="2381243"/>
            <a:ext cx="1928826" cy="1619264"/>
          </a:xfrm>
          <a:prstGeom prst="line">
            <a:avLst/>
          </a:prstGeom>
        </p:spPr>
        <p:style>
          <a:lnRef idx="2">
            <a:schemeClr val="accent6"/>
          </a:lnRef>
          <a:fillRef idx="0">
            <a:schemeClr val="accent6"/>
          </a:fillRef>
          <a:effectRef idx="1">
            <a:schemeClr val="accent6"/>
          </a:effectRef>
          <a:fontRef idx="minor">
            <a:schemeClr val="tx1"/>
          </a:fontRef>
        </p:style>
      </p:cxnSp>
      <p:cxnSp>
        <p:nvCxnSpPr>
          <p:cNvPr id="231" name="直接连接符 230"/>
          <p:cNvCxnSpPr/>
          <p:nvPr/>
        </p:nvCxnSpPr>
        <p:spPr>
          <a:xfrm flipV="1">
            <a:off x="2214514" y="3143249"/>
            <a:ext cx="1928826" cy="1604955"/>
          </a:xfrm>
          <a:prstGeom prst="line">
            <a:avLst/>
          </a:prstGeom>
        </p:spPr>
        <p:style>
          <a:lnRef idx="2">
            <a:schemeClr val="accent6"/>
          </a:lnRef>
          <a:fillRef idx="0">
            <a:schemeClr val="accent6"/>
          </a:fillRef>
          <a:effectRef idx="1">
            <a:schemeClr val="accent6"/>
          </a:effectRef>
          <a:fontRef idx="minor">
            <a:schemeClr val="tx1"/>
          </a:fontRef>
        </p:style>
      </p:cxnSp>
      <p:sp>
        <p:nvSpPr>
          <p:cNvPr id="3" name="文本框 2"/>
          <p:cNvSpPr txBox="1"/>
          <p:nvPr/>
        </p:nvSpPr>
        <p:spPr>
          <a:xfrm>
            <a:off x="509270" y="575521"/>
            <a:ext cx="2659702" cy="830997"/>
          </a:xfrm>
          <a:prstGeom prst="rect">
            <a:avLst/>
          </a:prstGeom>
          <a:noFill/>
          <a:ln w="9525">
            <a:noFill/>
          </a:ln>
        </p:spPr>
        <p:txBody>
          <a:bodyPr wrap="none" anchor="t">
            <a:spAutoFit/>
          </a:bodyPr>
          <a:lstStyle/>
          <a:p>
            <a:pPr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词语解释</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cxnSp>
        <p:nvCxnSpPr>
          <p:cNvPr id="17" name="直接连接符 16"/>
          <p:cNvCxnSpPr/>
          <p:nvPr/>
        </p:nvCxnSpPr>
        <p:spPr>
          <a:xfrm flipV="1">
            <a:off x="2285952" y="4476758"/>
            <a:ext cx="1857388" cy="842949"/>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wipe(left)">
                                      <p:cBhvr>
                                        <p:cTn id="7" dur="5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wipe(left)">
                                      <p:cBhvr>
                                        <p:cTn id="12" dur="500"/>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wipe(left)">
                                      <p:cBhvr>
                                        <p:cTn id="17" dur="500"/>
                                        <p:tgtEl>
                                          <p:spTgt spid="2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1"/>
                                        </p:tgtEl>
                                        <p:attrNameLst>
                                          <p:attrName>style.visibility</p:attrName>
                                        </p:attrNameLst>
                                      </p:cBhvr>
                                      <p:to>
                                        <p:strVal val="visible"/>
                                      </p:to>
                                    </p:set>
                                    <p:animEffect transition="in" filter="wipe(left)">
                                      <p:cBhvr>
                                        <p:cTn id="22" dur="500"/>
                                        <p:tgtEl>
                                          <p:spTgt spid="2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矩形 71"/>
          <p:cNvSpPr>
            <a:spLocks noChangeArrowheads="1"/>
          </p:cNvSpPr>
          <p:nvPr/>
        </p:nvSpPr>
        <p:spPr bwMode="auto">
          <a:xfrm>
            <a:off x="214282" y="2285993"/>
            <a:ext cx="2265362" cy="3081655"/>
          </a:xfrm>
          <a:prstGeom prst="rect">
            <a:avLst/>
          </a:prstGeom>
          <a:noFill/>
          <a:ln w="9525">
            <a:noFill/>
            <a:miter lim="800000"/>
          </a:ln>
        </p:spPr>
        <p:txBody>
          <a:bodyPr wrap="square">
            <a:spAutoFit/>
          </a:bodyPr>
          <a:lstStyle/>
          <a:p>
            <a:pPr algn="ctr" eaLnBrk="1" hangingPunct="1">
              <a:lnSpc>
                <a:spcPct val="130000"/>
              </a:lnSpc>
            </a:pPr>
            <a:r>
              <a:rPr lang="zh-CN" altLang="en-US" sz="3735" b="1" dirty="0" smtClean="0">
                <a:solidFill>
                  <a:srgbClr val="FF0000"/>
                </a:solidFill>
                <a:latin typeface="楷体" panose="02010609060101010101" pitchFamily="49" charset="-122"/>
                <a:ea typeface="楷体" panose="02010609060101010101" pitchFamily="49" charset="-122"/>
              </a:rPr>
              <a:t>文物</a:t>
            </a:r>
            <a:endParaRPr lang="en-US" altLang="zh-CN" sz="3735" b="1" dirty="0" smtClean="0">
              <a:solidFill>
                <a:srgbClr val="FF0000"/>
              </a:solidFill>
              <a:latin typeface="楷体" panose="02010609060101010101" pitchFamily="49" charset="-122"/>
              <a:ea typeface="楷体" panose="02010609060101010101" pitchFamily="49" charset="-122"/>
            </a:endParaRPr>
          </a:p>
          <a:p>
            <a:pPr algn="ctr" eaLnBrk="1" hangingPunct="1">
              <a:lnSpc>
                <a:spcPct val="130000"/>
              </a:lnSpc>
            </a:pPr>
            <a:endParaRPr lang="en-US" altLang="zh-CN" sz="3735" b="1" dirty="0" smtClean="0">
              <a:solidFill>
                <a:srgbClr val="FF0000"/>
              </a:solidFill>
              <a:latin typeface="楷体" panose="02010609060101010101" pitchFamily="49" charset="-122"/>
              <a:ea typeface="楷体" panose="02010609060101010101" pitchFamily="49" charset="-122"/>
            </a:endParaRPr>
          </a:p>
          <a:p>
            <a:pPr algn="ctr" eaLnBrk="1" hangingPunct="1">
              <a:lnSpc>
                <a:spcPct val="130000"/>
              </a:lnSpc>
            </a:pPr>
            <a:r>
              <a:rPr lang="zh-CN" altLang="en-US" sz="3735" b="1" dirty="0" smtClean="0">
                <a:solidFill>
                  <a:srgbClr val="FF0000"/>
                </a:solidFill>
                <a:latin typeface="楷体" panose="02010609060101010101" pitchFamily="49" charset="-122"/>
                <a:ea typeface="楷体" panose="02010609060101010101" pitchFamily="49" charset="-122"/>
              </a:rPr>
              <a:t>侵略</a:t>
            </a:r>
            <a:endParaRPr lang="en-US" altLang="zh-CN" sz="3735" b="1" dirty="0" smtClean="0">
              <a:solidFill>
                <a:srgbClr val="FF0000"/>
              </a:solidFill>
              <a:latin typeface="楷体" panose="02010609060101010101" pitchFamily="49" charset="-122"/>
              <a:ea typeface="楷体" panose="02010609060101010101" pitchFamily="49" charset="-122"/>
            </a:endParaRPr>
          </a:p>
          <a:p>
            <a:pPr algn="ctr" eaLnBrk="1" hangingPunct="1">
              <a:lnSpc>
                <a:spcPct val="130000"/>
              </a:lnSpc>
            </a:pPr>
            <a:r>
              <a:rPr lang="zh-CN" altLang="en-US" sz="3735" b="1" dirty="0" smtClean="0">
                <a:solidFill>
                  <a:srgbClr val="FF0000"/>
                </a:solidFill>
                <a:latin typeface="楷体" panose="02010609060101010101" pitchFamily="49" charset="-122"/>
                <a:ea typeface="楷体" panose="02010609060101010101" pitchFamily="49" charset="-122"/>
              </a:rPr>
              <a:t> </a:t>
            </a:r>
            <a:endParaRPr lang="en-US" altLang="zh-CN" sz="3735" b="1" dirty="0" smtClean="0">
              <a:solidFill>
                <a:srgbClr val="FF0000"/>
              </a:solidFill>
              <a:latin typeface="楷体" panose="02010609060101010101" pitchFamily="49" charset="-122"/>
              <a:ea typeface="楷体" panose="02010609060101010101" pitchFamily="49" charset="-122"/>
            </a:endParaRPr>
          </a:p>
        </p:txBody>
      </p:sp>
      <p:sp>
        <p:nvSpPr>
          <p:cNvPr id="226" name="矩形 2"/>
          <p:cNvSpPr>
            <a:spLocks noChangeArrowheads="1"/>
          </p:cNvSpPr>
          <p:nvPr/>
        </p:nvSpPr>
        <p:spPr bwMode="auto">
          <a:xfrm>
            <a:off x="411104" y="1410107"/>
            <a:ext cx="2177199" cy="748666"/>
          </a:xfrm>
          <a:prstGeom prst="rect">
            <a:avLst/>
          </a:prstGeom>
          <a:noFill/>
          <a:ln w="9525">
            <a:noFill/>
            <a:miter lim="800000"/>
          </a:ln>
        </p:spPr>
        <p:txBody>
          <a:bodyPr wrap="none">
            <a:spAutoFit/>
          </a:bodyPr>
          <a:lstStyle/>
          <a:p>
            <a:pPr algn="ctr"/>
            <a:r>
              <a:rPr lang="zh-CN" altLang="en-US" sz="3735" b="1" dirty="0">
                <a:solidFill>
                  <a:srgbClr val="00B0F0"/>
                </a:solidFill>
                <a:latin typeface="黑体" panose="02010609060101010101" pitchFamily="2" charset="-122"/>
                <a:ea typeface="黑体" panose="02010609060101010101" pitchFamily="2" charset="-122"/>
              </a:rPr>
              <a:t>连一连</a:t>
            </a:r>
            <a:r>
              <a:rPr lang="zh-CN" altLang="en-US" sz="4265" b="1" dirty="0">
                <a:solidFill>
                  <a:srgbClr val="00B0F0"/>
                </a:solidFill>
                <a:latin typeface="黑体" panose="02010609060101010101" pitchFamily="2" charset="-122"/>
                <a:ea typeface="黑体" panose="02010609060101010101" pitchFamily="2" charset="-122"/>
              </a:rPr>
              <a:t>。</a:t>
            </a:r>
            <a:endParaRPr lang="zh-CN" altLang="en-US" sz="4265" b="1" dirty="0">
              <a:solidFill>
                <a:srgbClr val="00B0F0"/>
              </a:solidFill>
              <a:latin typeface="黑体" panose="02010609060101010101" pitchFamily="2" charset="-122"/>
              <a:ea typeface="黑体" panose="02010609060101010101" pitchFamily="2" charset="-122"/>
            </a:endParaRPr>
          </a:p>
        </p:txBody>
      </p:sp>
      <p:sp>
        <p:nvSpPr>
          <p:cNvPr id="227" name="矩形 226"/>
          <p:cNvSpPr>
            <a:spLocks noChangeArrowheads="1"/>
          </p:cNvSpPr>
          <p:nvPr/>
        </p:nvSpPr>
        <p:spPr bwMode="auto">
          <a:xfrm>
            <a:off x="3786183" y="2381243"/>
            <a:ext cx="5357818" cy="354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a:lnSpc>
                <a:spcPct val="120000"/>
              </a:lnSpc>
              <a:defRPr/>
            </a:pPr>
            <a:r>
              <a:rPr lang="zh-CN" altLang="en-US" sz="3735" b="1" dirty="0" smtClean="0">
                <a:latin typeface="+mn-ea"/>
              </a:rPr>
              <a:t>一切对他国领土、主权的侵犯和对他国人民的掠夺和奴役的行动。</a:t>
            </a:r>
            <a:endParaRPr lang="en-US" altLang="zh-CN" sz="3735" b="1" dirty="0" smtClean="0">
              <a:latin typeface="+mn-ea"/>
            </a:endParaRPr>
          </a:p>
          <a:p>
            <a:pPr marL="0">
              <a:lnSpc>
                <a:spcPct val="120000"/>
              </a:lnSpc>
              <a:defRPr/>
            </a:pPr>
            <a:r>
              <a:rPr lang="zh-CN" altLang="en-US" sz="3735" b="1" dirty="0" smtClean="0">
                <a:latin typeface="+mn-ea"/>
                <a:ea typeface="+mn-ea"/>
              </a:rPr>
              <a:t>历代遗留下来的具有历史、艺术价值的东西。</a:t>
            </a:r>
            <a:endParaRPr lang="en-US" altLang="zh-CN" sz="3735" b="1" dirty="0">
              <a:latin typeface="+mn-ea"/>
              <a:ea typeface="+mn-ea"/>
            </a:endParaRPr>
          </a:p>
        </p:txBody>
      </p:sp>
      <p:cxnSp>
        <p:nvCxnSpPr>
          <p:cNvPr id="229" name="直接连接符 228"/>
          <p:cNvCxnSpPr/>
          <p:nvPr/>
        </p:nvCxnSpPr>
        <p:spPr>
          <a:xfrm>
            <a:off x="1785918" y="2666996"/>
            <a:ext cx="1928826" cy="1524011"/>
          </a:xfrm>
          <a:prstGeom prst="line">
            <a:avLst/>
          </a:prstGeom>
        </p:spPr>
        <p:style>
          <a:lnRef idx="2">
            <a:schemeClr val="accent6"/>
          </a:lnRef>
          <a:fillRef idx="0">
            <a:schemeClr val="accent6"/>
          </a:fillRef>
          <a:effectRef idx="1">
            <a:schemeClr val="accent6"/>
          </a:effectRef>
          <a:fontRef idx="minor">
            <a:schemeClr val="tx1"/>
          </a:fontRef>
        </p:style>
      </p:cxnSp>
      <p:cxnSp>
        <p:nvCxnSpPr>
          <p:cNvPr id="230" name="直接连接符 229"/>
          <p:cNvCxnSpPr/>
          <p:nvPr/>
        </p:nvCxnSpPr>
        <p:spPr>
          <a:xfrm flipV="1">
            <a:off x="1785918" y="2762245"/>
            <a:ext cx="1928826" cy="1619264"/>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wipe(left)">
                                      <p:cBhvr>
                                        <p:cTn id="7" dur="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wipe(left)">
                                      <p:cBhvr>
                                        <p:cTn id="1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2910" y="1238236"/>
            <a:ext cx="2040943" cy="830997"/>
          </a:xfrm>
          <a:prstGeom prst="rect">
            <a:avLst/>
          </a:prstGeom>
          <a:noFill/>
          <a:ln w="9525">
            <a:noFill/>
          </a:ln>
        </p:spPr>
        <p:txBody>
          <a:bodyPr wrap="none" anchor="t">
            <a:spAutoFit/>
          </a:bodyPr>
          <a:lstStyle/>
          <a:p>
            <a:pPr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近义词</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sp>
        <p:nvSpPr>
          <p:cNvPr id="3" name="文本框 2"/>
          <p:cNvSpPr txBox="1"/>
          <p:nvPr/>
        </p:nvSpPr>
        <p:spPr>
          <a:xfrm>
            <a:off x="714348" y="3238500"/>
            <a:ext cx="2040943" cy="830997"/>
          </a:xfrm>
          <a:prstGeom prst="rect">
            <a:avLst/>
          </a:prstGeom>
          <a:noFill/>
          <a:ln w="9525">
            <a:noFill/>
          </a:ln>
        </p:spPr>
        <p:txBody>
          <a:bodyPr wrap="none" anchor="t">
            <a:spAutoFit/>
          </a:bodyPr>
          <a:lstStyle/>
          <a:p>
            <a:pPr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反义词</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sp>
        <p:nvSpPr>
          <p:cNvPr id="20" name="TextBox 19"/>
          <p:cNvSpPr txBox="1"/>
          <p:nvPr/>
        </p:nvSpPr>
        <p:spPr>
          <a:xfrm>
            <a:off x="2714613" y="1428737"/>
            <a:ext cx="1785950" cy="584775"/>
          </a:xfrm>
          <a:prstGeom prst="rect">
            <a:avLst/>
          </a:prstGeom>
          <a:noFill/>
        </p:spPr>
        <p:txBody>
          <a:bodyPr wrap="square" rtlCol="0">
            <a:spAutoFit/>
          </a:bodyPr>
          <a:lstStyle/>
          <a:p>
            <a:r>
              <a:rPr lang="zh-CN" altLang="en-US" sz="3200" b="1" dirty="0" smtClean="0">
                <a:latin typeface="楷体" panose="02010609060101010101" pitchFamily="49" charset="-122"/>
                <a:ea typeface="楷体" panose="02010609060101010101" pitchFamily="49" charset="-122"/>
              </a:rPr>
              <a:t>毁灭</a:t>
            </a:r>
            <a:r>
              <a:rPr lang="en-US" altLang="zh-CN" sz="3200" b="1" dirty="0" smtClean="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21" name="TextBox 20"/>
          <p:cNvSpPr txBox="1"/>
          <p:nvPr/>
        </p:nvSpPr>
        <p:spPr>
          <a:xfrm>
            <a:off x="4214811" y="1428737"/>
            <a:ext cx="1143008" cy="584775"/>
          </a:xfrm>
          <a:prstGeom prst="rect">
            <a:avLst/>
          </a:prstGeom>
          <a:noFill/>
        </p:spPr>
        <p:txBody>
          <a:bodyPr wrap="square" rtlCol="0">
            <a:spAutoFit/>
          </a:bodyPr>
          <a:lstStyle/>
          <a:p>
            <a:r>
              <a:rPr lang="zh-CN" altLang="en-US" sz="3200" dirty="0" smtClean="0">
                <a:solidFill>
                  <a:srgbClr val="FF0000"/>
                </a:solidFill>
                <a:latin typeface="楷体" panose="02010609060101010101" pitchFamily="49" charset="-122"/>
                <a:ea typeface="楷体" panose="02010609060101010101" pitchFamily="49" charset="-122"/>
              </a:rPr>
              <a:t>毁坏</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22" name="TextBox 21"/>
          <p:cNvSpPr txBox="1"/>
          <p:nvPr/>
        </p:nvSpPr>
        <p:spPr>
          <a:xfrm>
            <a:off x="5715009" y="1428737"/>
            <a:ext cx="1785950" cy="584775"/>
          </a:xfrm>
          <a:prstGeom prst="rect">
            <a:avLst/>
          </a:prstGeom>
          <a:noFill/>
        </p:spPr>
        <p:txBody>
          <a:bodyPr wrap="square" rtlCol="0">
            <a:spAutoFit/>
          </a:bodyPr>
          <a:lstStyle/>
          <a:p>
            <a:r>
              <a:rPr lang="zh-CN" altLang="en-US" sz="3200" b="1" dirty="0" smtClean="0">
                <a:latin typeface="楷体" panose="02010609060101010101" pitchFamily="49" charset="-122"/>
                <a:ea typeface="楷体" panose="02010609060101010101" pitchFamily="49" charset="-122"/>
              </a:rPr>
              <a:t>宏伟</a:t>
            </a:r>
            <a:r>
              <a:rPr lang="en-US" altLang="zh-CN" sz="3200" b="1" dirty="0" smtClean="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23" name="TextBox 22"/>
          <p:cNvSpPr txBox="1"/>
          <p:nvPr/>
        </p:nvSpPr>
        <p:spPr>
          <a:xfrm>
            <a:off x="7215207" y="1428737"/>
            <a:ext cx="1143008" cy="584775"/>
          </a:xfrm>
          <a:prstGeom prst="rect">
            <a:avLst/>
          </a:prstGeom>
          <a:noFill/>
        </p:spPr>
        <p:txBody>
          <a:bodyPr wrap="square" rtlCol="0">
            <a:spAutoFit/>
          </a:bodyPr>
          <a:lstStyle/>
          <a:p>
            <a:r>
              <a:rPr lang="zh-CN" altLang="en-US" sz="3200" dirty="0" smtClean="0">
                <a:solidFill>
                  <a:srgbClr val="FF0000"/>
                </a:solidFill>
                <a:latin typeface="楷体" panose="02010609060101010101" pitchFamily="49" charset="-122"/>
                <a:ea typeface="楷体" panose="02010609060101010101" pitchFamily="49" charset="-122"/>
              </a:rPr>
              <a:t>壮观</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24" name="TextBox 23"/>
          <p:cNvSpPr txBox="1"/>
          <p:nvPr/>
        </p:nvSpPr>
        <p:spPr>
          <a:xfrm>
            <a:off x="2733663" y="2484854"/>
            <a:ext cx="1785950" cy="584775"/>
          </a:xfrm>
          <a:prstGeom prst="rect">
            <a:avLst/>
          </a:prstGeom>
          <a:noFill/>
        </p:spPr>
        <p:txBody>
          <a:bodyPr wrap="square" rtlCol="0">
            <a:spAutoFit/>
          </a:bodyPr>
          <a:lstStyle/>
          <a:p>
            <a:r>
              <a:rPr lang="zh-CN" altLang="en-US" sz="3200" b="1" dirty="0" smtClean="0">
                <a:latin typeface="楷体" panose="02010609060101010101" pitchFamily="49" charset="-122"/>
                <a:ea typeface="楷体" panose="02010609060101010101" pitchFamily="49" charset="-122"/>
              </a:rPr>
              <a:t>辉煌</a:t>
            </a:r>
            <a:r>
              <a:rPr lang="en-US" altLang="zh-CN" sz="3200" b="1" dirty="0" smtClean="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25" name="TextBox 24"/>
          <p:cNvSpPr txBox="1"/>
          <p:nvPr/>
        </p:nvSpPr>
        <p:spPr>
          <a:xfrm>
            <a:off x="4233861" y="2476494"/>
            <a:ext cx="1143008" cy="584775"/>
          </a:xfrm>
          <a:prstGeom prst="rect">
            <a:avLst/>
          </a:prstGeom>
          <a:noFill/>
        </p:spPr>
        <p:txBody>
          <a:bodyPr wrap="square" rtlCol="0">
            <a:spAutoFit/>
          </a:bodyPr>
          <a:lstStyle/>
          <a:p>
            <a:r>
              <a:rPr lang="zh-CN" altLang="en-US" sz="3200" dirty="0" smtClean="0">
                <a:solidFill>
                  <a:srgbClr val="FF0000"/>
                </a:solidFill>
                <a:latin typeface="楷体" panose="02010609060101010101" pitchFamily="49" charset="-122"/>
                <a:ea typeface="楷体" panose="02010609060101010101" pitchFamily="49" charset="-122"/>
              </a:rPr>
              <a:t>辉宏</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26" name="TextBox 25"/>
          <p:cNvSpPr txBox="1"/>
          <p:nvPr/>
        </p:nvSpPr>
        <p:spPr>
          <a:xfrm>
            <a:off x="5734059" y="2476494"/>
            <a:ext cx="1785950" cy="584775"/>
          </a:xfrm>
          <a:prstGeom prst="rect">
            <a:avLst/>
          </a:prstGeom>
          <a:noFill/>
        </p:spPr>
        <p:txBody>
          <a:bodyPr wrap="square" rtlCol="0">
            <a:spAutoFit/>
          </a:bodyPr>
          <a:lstStyle/>
          <a:p>
            <a:r>
              <a:rPr lang="zh-CN" altLang="en-US" sz="3200" b="1" dirty="0" smtClean="0">
                <a:latin typeface="楷体" panose="02010609060101010101" pitchFamily="49" charset="-122"/>
                <a:ea typeface="楷体" panose="02010609060101010101" pitchFamily="49" charset="-122"/>
              </a:rPr>
              <a:t>精华</a:t>
            </a:r>
            <a:r>
              <a:rPr lang="en-US" altLang="zh-CN" sz="3200" b="1" dirty="0" smtClean="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27" name="TextBox 26"/>
          <p:cNvSpPr txBox="1"/>
          <p:nvPr/>
        </p:nvSpPr>
        <p:spPr>
          <a:xfrm>
            <a:off x="7234257" y="2476494"/>
            <a:ext cx="1143008" cy="584775"/>
          </a:xfrm>
          <a:prstGeom prst="rect">
            <a:avLst/>
          </a:prstGeom>
          <a:noFill/>
        </p:spPr>
        <p:txBody>
          <a:bodyPr wrap="square" rtlCol="0">
            <a:spAutoFit/>
          </a:bodyPr>
          <a:lstStyle/>
          <a:p>
            <a:r>
              <a:rPr lang="zh-CN" altLang="en-US" sz="3200" dirty="0" smtClean="0">
                <a:solidFill>
                  <a:srgbClr val="FF0000"/>
                </a:solidFill>
                <a:latin typeface="楷体" panose="02010609060101010101" pitchFamily="49" charset="-122"/>
                <a:ea typeface="楷体" panose="02010609060101010101" pitchFamily="49" charset="-122"/>
              </a:rPr>
              <a:t>精髓</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28" name="TextBox 27"/>
          <p:cNvSpPr txBox="1"/>
          <p:nvPr/>
        </p:nvSpPr>
        <p:spPr>
          <a:xfrm>
            <a:off x="2695563" y="4021025"/>
            <a:ext cx="1785950" cy="584775"/>
          </a:xfrm>
          <a:prstGeom prst="rect">
            <a:avLst/>
          </a:prstGeom>
          <a:noFill/>
        </p:spPr>
        <p:txBody>
          <a:bodyPr wrap="square" rtlCol="0">
            <a:spAutoFit/>
          </a:bodyPr>
          <a:lstStyle/>
          <a:p>
            <a:r>
              <a:rPr lang="zh-CN" altLang="en-US" sz="3200" b="1" dirty="0" smtClean="0">
                <a:latin typeface="楷体" panose="02010609060101010101" pitchFamily="49" charset="-122"/>
                <a:ea typeface="楷体" panose="02010609060101010101" pitchFamily="49" charset="-122"/>
              </a:rPr>
              <a:t>毁灭</a:t>
            </a:r>
            <a:r>
              <a:rPr lang="en-US" altLang="zh-CN" sz="3200" b="1" dirty="0" smtClean="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29" name="TextBox 28"/>
          <p:cNvSpPr txBox="1"/>
          <p:nvPr/>
        </p:nvSpPr>
        <p:spPr>
          <a:xfrm>
            <a:off x="4195761" y="4021025"/>
            <a:ext cx="1143008" cy="584775"/>
          </a:xfrm>
          <a:prstGeom prst="rect">
            <a:avLst/>
          </a:prstGeom>
          <a:noFill/>
        </p:spPr>
        <p:txBody>
          <a:bodyPr wrap="square" rtlCol="0">
            <a:spAutoFit/>
          </a:bodyPr>
          <a:lstStyle/>
          <a:p>
            <a:r>
              <a:rPr lang="zh-CN" altLang="en-US" sz="3200" dirty="0" smtClean="0">
                <a:solidFill>
                  <a:srgbClr val="FF0000"/>
                </a:solidFill>
                <a:latin typeface="楷体" panose="02010609060101010101" pitchFamily="49" charset="-122"/>
                <a:ea typeface="楷体" panose="02010609060101010101" pitchFamily="49" charset="-122"/>
              </a:rPr>
              <a:t>建设</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30" name="TextBox 29"/>
          <p:cNvSpPr txBox="1"/>
          <p:nvPr/>
        </p:nvSpPr>
        <p:spPr>
          <a:xfrm>
            <a:off x="5695959" y="4021025"/>
            <a:ext cx="1785950" cy="584775"/>
          </a:xfrm>
          <a:prstGeom prst="rect">
            <a:avLst/>
          </a:prstGeom>
          <a:noFill/>
        </p:spPr>
        <p:txBody>
          <a:bodyPr wrap="square" rtlCol="0">
            <a:spAutoFit/>
          </a:bodyPr>
          <a:lstStyle/>
          <a:p>
            <a:r>
              <a:rPr lang="zh-CN" altLang="en-US" sz="3200" b="1" dirty="0" smtClean="0">
                <a:latin typeface="楷体" panose="02010609060101010101" pitchFamily="49" charset="-122"/>
                <a:ea typeface="楷体" panose="02010609060101010101" pitchFamily="49" charset="-122"/>
              </a:rPr>
              <a:t>宏伟</a:t>
            </a:r>
            <a:r>
              <a:rPr lang="en-US" altLang="zh-CN" sz="3200" b="1" dirty="0" smtClean="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39" name="TextBox 38"/>
          <p:cNvSpPr txBox="1"/>
          <p:nvPr/>
        </p:nvSpPr>
        <p:spPr>
          <a:xfrm>
            <a:off x="7196157" y="4021025"/>
            <a:ext cx="1143008" cy="584775"/>
          </a:xfrm>
          <a:prstGeom prst="rect">
            <a:avLst/>
          </a:prstGeom>
          <a:noFill/>
        </p:spPr>
        <p:txBody>
          <a:bodyPr wrap="square" rtlCol="0">
            <a:spAutoFit/>
          </a:bodyPr>
          <a:lstStyle/>
          <a:p>
            <a:r>
              <a:rPr lang="zh-CN" altLang="en-US" sz="3200" dirty="0" smtClean="0">
                <a:solidFill>
                  <a:srgbClr val="FF0000"/>
                </a:solidFill>
                <a:latin typeface="楷体" panose="02010609060101010101" pitchFamily="49" charset="-122"/>
                <a:ea typeface="楷体" panose="02010609060101010101" pitchFamily="49" charset="-122"/>
              </a:rPr>
              <a:t>渺小</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40" name="TextBox 39"/>
          <p:cNvSpPr txBox="1"/>
          <p:nvPr/>
        </p:nvSpPr>
        <p:spPr>
          <a:xfrm>
            <a:off x="2714613" y="4978852"/>
            <a:ext cx="1785950" cy="584775"/>
          </a:xfrm>
          <a:prstGeom prst="rect">
            <a:avLst/>
          </a:prstGeom>
          <a:noFill/>
        </p:spPr>
        <p:txBody>
          <a:bodyPr wrap="square" rtlCol="0">
            <a:spAutoFit/>
          </a:bodyPr>
          <a:lstStyle/>
          <a:p>
            <a:r>
              <a:rPr lang="zh-CN" altLang="en-US" sz="3200" b="1" dirty="0" smtClean="0">
                <a:latin typeface="楷体" panose="02010609060101010101" pitchFamily="49" charset="-122"/>
                <a:ea typeface="楷体" panose="02010609060101010101" pitchFamily="49" charset="-122"/>
              </a:rPr>
              <a:t>幻想</a:t>
            </a:r>
            <a:r>
              <a:rPr lang="en-US" altLang="zh-CN" sz="3200" b="1" dirty="0" smtClean="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49" name="TextBox 48"/>
          <p:cNvSpPr txBox="1"/>
          <p:nvPr/>
        </p:nvSpPr>
        <p:spPr>
          <a:xfrm>
            <a:off x="4214811" y="4978852"/>
            <a:ext cx="1143008" cy="584775"/>
          </a:xfrm>
          <a:prstGeom prst="rect">
            <a:avLst/>
          </a:prstGeom>
          <a:noFill/>
        </p:spPr>
        <p:txBody>
          <a:bodyPr wrap="square" rtlCol="0">
            <a:spAutoFit/>
          </a:bodyPr>
          <a:lstStyle/>
          <a:p>
            <a:r>
              <a:rPr lang="zh-CN" altLang="en-US" sz="3200" dirty="0" smtClean="0">
                <a:solidFill>
                  <a:srgbClr val="FF0000"/>
                </a:solidFill>
                <a:latin typeface="楷体" panose="02010609060101010101" pitchFamily="49" charset="-122"/>
                <a:ea typeface="楷体" panose="02010609060101010101" pitchFamily="49" charset="-122"/>
              </a:rPr>
              <a:t>事实</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50" name="TextBox 49"/>
          <p:cNvSpPr txBox="1"/>
          <p:nvPr/>
        </p:nvSpPr>
        <p:spPr>
          <a:xfrm>
            <a:off x="5715009" y="4978852"/>
            <a:ext cx="1785950" cy="584775"/>
          </a:xfrm>
          <a:prstGeom prst="rect">
            <a:avLst/>
          </a:prstGeom>
          <a:noFill/>
        </p:spPr>
        <p:txBody>
          <a:bodyPr wrap="square" rtlCol="0">
            <a:spAutoFit/>
          </a:bodyPr>
          <a:lstStyle/>
          <a:p>
            <a:r>
              <a:rPr lang="zh-CN" altLang="en-US" sz="3200" b="1" dirty="0" smtClean="0">
                <a:latin typeface="楷体" panose="02010609060101010101" pitchFamily="49" charset="-122"/>
                <a:ea typeface="楷体" panose="02010609060101010101" pitchFamily="49" charset="-122"/>
              </a:rPr>
              <a:t>精华</a:t>
            </a:r>
            <a:r>
              <a:rPr lang="en-US" altLang="zh-CN" sz="3200" b="1" dirty="0" smtClean="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51" name="TextBox 50"/>
          <p:cNvSpPr txBox="1"/>
          <p:nvPr/>
        </p:nvSpPr>
        <p:spPr>
          <a:xfrm>
            <a:off x="7215207" y="4978852"/>
            <a:ext cx="1143008" cy="584775"/>
          </a:xfrm>
          <a:prstGeom prst="rect">
            <a:avLst/>
          </a:prstGeom>
          <a:noFill/>
        </p:spPr>
        <p:txBody>
          <a:bodyPr wrap="square" rtlCol="0">
            <a:spAutoFit/>
          </a:bodyPr>
          <a:lstStyle/>
          <a:p>
            <a:r>
              <a:rPr lang="zh-CN" altLang="en-US" sz="3200" dirty="0" smtClean="0">
                <a:solidFill>
                  <a:srgbClr val="FF0000"/>
                </a:solidFill>
                <a:latin typeface="楷体" panose="02010609060101010101" pitchFamily="49" charset="-122"/>
                <a:ea typeface="楷体" panose="02010609060101010101" pitchFamily="49" charset="-122"/>
              </a:rPr>
              <a:t>糟粕</a:t>
            </a:r>
            <a:endParaRPr lang="zh-CN" altLang="en-US" sz="32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9" grpId="0"/>
      <p:bldP spid="40" grpId="0"/>
      <p:bldP spid="49"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90724" y="151765"/>
            <a:ext cx="2933816" cy="748666"/>
          </a:xfrm>
          <a:prstGeom prst="rect">
            <a:avLst/>
          </a:prstGeom>
          <a:noFill/>
          <a:ln>
            <a:noFill/>
          </a:ln>
        </p:spPr>
        <p:txBody>
          <a:bodyPr wrap="none" rtlCol="0" anchor="t">
            <a:spAutoFit/>
          </a:bodyPr>
          <a:lstStyle/>
          <a:p>
            <a:pPr algn="ctr"/>
            <a:r>
              <a:rPr lang="zh-CN" altLang="en-US" sz="4265" b="1" u="dbl" dirty="0" smtClean="0">
                <a:solidFill>
                  <a:srgbClr val="92D050"/>
                </a:solidFill>
                <a:latin typeface="黑体" panose="02010609060101010101" pitchFamily="2" charset="-122"/>
                <a:ea typeface="黑体" panose="02010609060101010101" pitchFamily="2" charset="-122"/>
                <a:sym typeface="+mn-ea"/>
              </a:rPr>
              <a:t>近义词辨析</a:t>
            </a:r>
            <a:endParaRPr lang="zh-CN" altLang="en-US" sz="4265" b="1" u="dbl" dirty="0" smtClean="0">
              <a:solidFill>
                <a:srgbClr val="92D050"/>
              </a:solidFill>
              <a:latin typeface="黑体" panose="02010609060101010101" pitchFamily="2" charset="-122"/>
              <a:ea typeface="黑体" panose="02010609060101010101" pitchFamily="2" charset="-122"/>
              <a:sym typeface="+mn-ea"/>
            </a:endParaRPr>
          </a:p>
        </p:txBody>
      </p:sp>
      <p:graphicFrame>
        <p:nvGraphicFramePr>
          <p:cNvPr id="5" name="表格 4"/>
          <p:cNvGraphicFramePr/>
          <p:nvPr/>
        </p:nvGraphicFramePr>
        <p:xfrm>
          <a:off x="714349" y="1142984"/>
          <a:ext cx="7645242" cy="3483102"/>
        </p:xfrm>
        <a:graphic>
          <a:graphicData uri="http://schemas.openxmlformats.org/drawingml/2006/table">
            <a:tbl>
              <a:tblPr firstRow="1" bandRow="1">
                <a:tableStyleId>{5C22544A-7EE6-4342-B048-85BDC9FD1C3A}</a:tableStyleId>
              </a:tblPr>
              <a:tblGrid>
                <a:gridCol w="1276350"/>
                <a:gridCol w="2034064"/>
                <a:gridCol w="4334828"/>
              </a:tblGrid>
              <a:tr h="285010">
                <a:tc>
                  <a:txBody>
                    <a:bodyPr/>
                    <a:lstStyle/>
                    <a:p>
                      <a:pPr>
                        <a:buNone/>
                      </a:pPr>
                      <a:endParaRPr lang="zh-CN" altLang="en-US" sz="2400" dirty="0">
                        <a:latin typeface="+mn-ea"/>
                      </a:endParaRPr>
                    </a:p>
                  </a:txBody>
                  <a:tcPr>
                    <a:solidFill>
                      <a:srgbClr val="FFAF01"/>
                    </a:solidFill>
                  </a:tcPr>
                </a:tc>
                <a:tc>
                  <a:txBody>
                    <a:bodyPr/>
                    <a:lstStyle/>
                    <a:p>
                      <a:pPr>
                        <a:buNone/>
                      </a:pPr>
                      <a:r>
                        <a:rPr lang="zh-CN" altLang="en-US" sz="2400">
                          <a:latin typeface="+mn-ea"/>
                        </a:rPr>
                        <a:t>相同点</a:t>
                      </a:r>
                      <a:endParaRPr lang="zh-CN" altLang="en-US" sz="2400">
                        <a:latin typeface="+mn-ea"/>
                      </a:endParaRPr>
                    </a:p>
                  </a:txBody>
                  <a:tcPr>
                    <a:solidFill>
                      <a:srgbClr val="FFAF01"/>
                    </a:solidFill>
                  </a:tcPr>
                </a:tc>
                <a:tc>
                  <a:txBody>
                    <a:bodyPr/>
                    <a:lstStyle/>
                    <a:p>
                      <a:pPr>
                        <a:buNone/>
                      </a:pPr>
                      <a:r>
                        <a:rPr lang="zh-CN" altLang="en-US" sz="2400" dirty="0">
                          <a:latin typeface="+mn-ea"/>
                        </a:rPr>
                        <a:t>不同点</a:t>
                      </a:r>
                      <a:endParaRPr lang="zh-CN" altLang="en-US" sz="2400" dirty="0">
                        <a:latin typeface="+mn-ea"/>
                      </a:endParaRPr>
                    </a:p>
                  </a:txBody>
                  <a:tcPr>
                    <a:solidFill>
                      <a:srgbClr val="FFAF01"/>
                    </a:solidFill>
                  </a:tcPr>
                </a:tc>
              </a:tr>
              <a:tr h="1287780">
                <a:tc>
                  <a:txBody>
                    <a:bodyPr/>
                    <a:lstStyle/>
                    <a:p>
                      <a:pPr>
                        <a:buNone/>
                      </a:pPr>
                      <a:endParaRPr lang="zh-CN" altLang="en-US" sz="2665" b="1" dirty="0">
                        <a:latin typeface="楷体_GB2312" panose="02010609030101010101" charset="-122"/>
                        <a:ea typeface="楷体_GB2312" panose="02010609030101010101" charset="-122"/>
                      </a:endParaRPr>
                    </a:p>
                    <a:p>
                      <a:pPr>
                        <a:buNone/>
                      </a:pPr>
                      <a:r>
                        <a:rPr lang="zh-CN" altLang="en-US" sz="2665" b="1" dirty="0" smtClean="0">
                          <a:latin typeface="楷体_GB2312" panose="02010609030101010101" charset="-122"/>
                          <a:ea typeface="楷体_GB2312" panose="02010609030101010101" charset="-122"/>
                        </a:rPr>
                        <a:t>精华</a:t>
                      </a:r>
                      <a:endParaRPr lang="zh-CN" altLang="en-US" sz="2665" b="1" dirty="0">
                        <a:latin typeface="楷体_GB2312" panose="02010609030101010101" charset="-122"/>
                        <a:ea typeface="楷体_GB2312" panose="02010609030101010101" charset="-122"/>
                      </a:endParaRPr>
                    </a:p>
                  </a:txBody>
                  <a:tcPr>
                    <a:solidFill>
                      <a:srgbClr val="FFE09D"/>
                    </a:solidFill>
                  </a:tcPr>
                </a:tc>
                <a:tc rowSpan="2">
                  <a:txBody>
                    <a:bodyPr/>
                    <a:lstStyle/>
                    <a:p>
                      <a:pPr algn="ctr">
                        <a:buNone/>
                      </a:pPr>
                      <a:endParaRPr lang="zh-CN" altLang="en-US" sz="2665" b="1" dirty="0">
                        <a:latin typeface="楷体_GB2312" panose="02010609030101010101" charset="-122"/>
                        <a:ea typeface="楷体_GB2312" panose="02010609030101010101" charset="-122"/>
                        <a:sym typeface="+mn-ea"/>
                      </a:endParaRPr>
                    </a:p>
                    <a:p>
                      <a:pPr algn="ctr">
                        <a:buNone/>
                      </a:pPr>
                      <a:endParaRPr lang="zh-CN" altLang="en-US" sz="2665" b="1" dirty="0">
                        <a:latin typeface="楷体_GB2312" panose="02010609030101010101" charset="-122"/>
                        <a:ea typeface="楷体_GB2312" panose="02010609030101010101" charset="-122"/>
                        <a:sym typeface="+mn-ea"/>
                      </a:endParaRPr>
                    </a:p>
                    <a:p>
                      <a:pPr algn="l">
                        <a:buNone/>
                      </a:pPr>
                      <a:endParaRPr lang="en-US" altLang="zh-CN" sz="2665" b="1" dirty="0" smtClean="0">
                        <a:latin typeface="楷体_GB2312" panose="02010609030101010101" charset="-122"/>
                        <a:ea typeface="楷体_GB2312" panose="02010609030101010101" charset="-122"/>
                        <a:sym typeface="+mn-ea"/>
                      </a:endParaRPr>
                    </a:p>
                    <a:p>
                      <a:pPr algn="l">
                        <a:buNone/>
                      </a:pPr>
                      <a:r>
                        <a:rPr lang="zh-CN" altLang="en-US" sz="2665" b="1" dirty="0" smtClean="0">
                          <a:latin typeface="楷体_GB2312" panose="02010609030101010101" charset="-122"/>
                          <a:ea typeface="楷体_GB2312" panose="02010609030101010101" charset="-122"/>
                          <a:sym typeface="+mn-ea"/>
                        </a:rPr>
                        <a:t>指精美，绝妙的好东西。</a:t>
                      </a:r>
                      <a:endParaRPr lang="zh-CN" altLang="en-US" sz="2665" b="1" dirty="0">
                        <a:latin typeface="楷体_GB2312" panose="02010609030101010101" charset="-122"/>
                        <a:ea typeface="楷体_GB2312" panose="02010609030101010101" charset="-122"/>
                        <a:sym typeface="+mn-ea"/>
                      </a:endParaRPr>
                    </a:p>
                  </a:txBody>
                  <a:tcPr>
                    <a:solidFill>
                      <a:srgbClr val="FFE09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665" b="1" dirty="0" smtClean="0">
                        <a:solidFill>
                          <a:srgbClr val="FF0000"/>
                        </a:solidFill>
                        <a:latin typeface="楷体_GB2312" panose="02010609030101010101" charset="-122"/>
                        <a:ea typeface="楷体_GB2312" panose="02010609030101010101" charset="-122"/>
                        <a:cs typeface="+mn-ea"/>
                        <a:sym typeface="+mn-ea"/>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665" b="1" dirty="0" smtClean="0">
                          <a:solidFill>
                            <a:srgbClr val="FF0000"/>
                          </a:solidFill>
                          <a:latin typeface="楷体_GB2312" panose="02010609030101010101" charset="-122"/>
                          <a:ea typeface="楷体_GB2312" panose="02010609030101010101" charset="-122"/>
                          <a:cs typeface="+mn-ea"/>
                          <a:sym typeface="+mn-ea"/>
                        </a:rPr>
                        <a:t>精华</a:t>
                      </a:r>
                      <a:r>
                        <a:rPr lang="en-US" altLang="zh-CN" sz="2665" b="1" dirty="0" smtClean="0">
                          <a:solidFill>
                            <a:srgbClr val="FF0000"/>
                          </a:solidFill>
                          <a:latin typeface="楷体_GB2312" panose="02010609030101010101" charset="-122"/>
                          <a:ea typeface="楷体_GB2312" panose="02010609030101010101" charset="-122"/>
                          <a:cs typeface="+mn-ea"/>
                          <a:sym typeface="+mn-ea"/>
                        </a:rPr>
                        <a:t>——</a:t>
                      </a:r>
                      <a:r>
                        <a:rPr lang="zh-CN" altLang="en-US" sz="2665" b="1" dirty="0" smtClean="0">
                          <a:solidFill>
                            <a:srgbClr val="FF0000"/>
                          </a:solidFill>
                          <a:latin typeface="楷体_GB2312" panose="02010609030101010101" charset="-122"/>
                          <a:ea typeface="楷体_GB2312" panose="02010609030101010101" charset="-122"/>
                          <a:cs typeface="+mn-ea"/>
                          <a:sym typeface="+mn-ea"/>
                        </a:rPr>
                        <a:t>指事物最精美、最重要的部分。</a:t>
                      </a:r>
                      <a:endParaRPr lang="zh-CN" altLang="en-US" sz="2665" b="1" dirty="0">
                        <a:solidFill>
                          <a:srgbClr val="FF0000"/>
                        </a:solidFill>
                        <a:latin typeface="楷体_GB2312" panose="02010609030101010101" charset="-122"/>
                        <a:ea typeface="楷体_GB2312" panose="02010609030101010101" charset="-122"/>
                        <a:cs typeface="+mn-ea"/>
                        <a:sym typeface="+mn-ea"/>
                      </a:endParaRPr>
                    </a:p>
                    <a:p>
                      <a:pPr>
                        <a:buNone/>
                      </a:pPr>
                      <a:endParaRPr lang="zh-CN" altLang="en-US" sz="2665" b="1" dirty="0">
                        <a:solidFill>
                          <a:srgbClr val="FF0000"/>
                        </a:solidFill>
                        <a:latin typeface="楷体_GB2312" panose="02010609030101010101" charset="-122"/>
                        <a:ea typeface="楷体_GB2312" panose="02010609030101010101" charset="-122"/>
                        <a:cs typeface="+mn-ea"/>
                        <a:sym typeface="+mn-ea"/>
                      </a:endParaRPr>
                    </a:p>
                  </a:txBody>
                  <a:tcPr>
                    <a:solidFill>
                      <a:srgbClr val="FFE09D"/>
                    </a:solidFill>
                  </a:tcPr>
                </a:tc>
              </a:tr>
              <a:tr h="969661">
                <a:tc>
                  <a:txBody>
                    <a:bodyPr/>
                    <a:lstStyle/>
                    <a:p>
                      <a:pPr>
                        <a:buNone/>
                      </a:pPr>
                      <a:endParaRPr lang="zh-CN" altLang="en-US" sz="2665" b="1" dirty="0">
                        <a:latin typeface="楷体_GB2312" panose="02010609030101010101" charset="-122"/>
                        <a:ea typeface="楷体_GB2312" panose="02010609030101010101" charset="-122"/>
                      </a:endParaRPr>
                    </a:p>
                    <a:p>
                      <a:pPr>
                        <a:buNone/>
                      </a:pPr>
                      <a:r>
                        <a:rPr lang="zh-CN" altLang="en-US" sz="2665" b="1" dirty="0" smtClean="0">
                          <a:latin typeface="楷体_GB2312" panose="02010609030101010101" charset="-122"/>
                          <a:ea typeface="楷体_GB2312" panose="02010609030101010101" charset="-122"/>
                        </a:rPr>
                        <a:t>精品</a:t>
                      </a:r>
                      <a:endParaRPr lang="zh-CN" altLang="en-US" sz="2665" b="1" dirty="0">
                        <a:latin typeface="楷体_GB2312" panose="02010609030101010101" charset="-122"/>
                        <a:ea typeface="楷体_GB2312" panose="02010609030101010101" charset="-122"/>
                      </a:endParaRPr>
                    </a:p>
                  </a:txBody>
                  <a:tcPr>
                    <a:solidFill>
                      <a:srgbClr val="FFE09D"/>
                    </a:solidFill>
                  </a:tcPr>
                </a:tc>
                <a:tc vMerge="1">
                  <a:tcPr/>
                </a:tc>
                <a:tc>
                  <a:txBody>
                    <a:bodyPr/>
                    <a:lstStyle/>
                    <a:p>
                      <a:pPr>
                        <a:buNone/>
                      </a:pPr>
                      <a:endParaRPr lang="en-US" altLang="zh-CN" sz="2665" b="1" dirty="0" smtClean="0">
                        <a:solidFill>
                          <a:srgbClr val="FF0000"/>
                        </a:solidFill>
                        <a:latin typeface="楷体_GB2312" panose="02010609030101010101" charset="-122"/>
                        <a:ea typeface="楷体_GB2312" panose="02010609030101010101" charset="-122"/>
                        <a:cs typeface="+mn-ea"/>
                        <a:sym typeface="+mn-ea"/>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2665" b="1" dirty="0" smtClean="0">
                          <a:solidFill>
                            <a:srgbClr val="FF0000"/>
                          </a:solidFill>
                          <a:latin typeface="楷体_GB2312" panose="02010609030101010101" charset="-122"/>
                          <a:ea typeface="楷体_GB2312" panose="02010609030101010101" charset="-122"/>
                          <a:cs typeface="+mn-ea"/>
                          <a:sym typeface="+mn-ea"/>
                        </a:rPr>
                        <a:t>精品</a:t>
                      </a:r>
                      <a:r>
                        <a:rPr lang="en-US" altLang="zh-CN" sz="2665" b="1" dirty="0" smtClean="0">
                          <a:solidFill>
                            <a:srgbClr val="FF0000"/>
                          </a:solidFill>
                          <a:latin typeface="楷体_GB2312" panose="02010609030101010101" charset="-122"/>
                          <a:ea typeface="楷体_GB2312" panose="02010609030101010101" charset="-122"/>
                          <a:cs typeface="+mn-ea"/>
                          <a:sym typeface="+mn-ea"/>
                        </a:rPr>
                        <a:t>——</a:t>
                      </a:r>
                      <a:r>
                        <a:rPr lang="zh-CN" altLang="en-US" sz="2665" b="1" dirty="0" smtClean="0">
                          <a:solidFill>
                            <a:srgbClr val="FF0000"/>
                          </a:solidFill>
                          <a:latin typeface="楷体_GB2312" panose="02010609030101010101" charset="-122"/>
                          <a:ea typeface="楷体_GB2312" panose="02010609030101010101" charset="-122"/>
                          <a:cs typeface="+mn-ea"/>
                          <a:sym typeface="+mn-ea"/>
                        </a:rPr>
                        <a:t>精心创作的作品</a:t>
                      </a:r>
                      <a:r>
                        <a:rPr lang="en-US" altLang="zh-CN" sz="2665" b="1" dirty="0" smtClean="0">
                          <a:solidFill>
                            <a:srgbClr val="FF0000"/>
                          </a:solidFill>
                          <a:latin typeface="楷体_GB2312" panose="02010609030101010101" charset="-122"/>
                          <a:ea typeface="楷体_GB2312" panose="02010609030101010101" charset="-122"/>
                          <a:cs typeface="+mn-ea"/>
                          <a:sym typeface="+mn-ea"/>
                        </a:rPr>
                        <a:t>;</a:t>
                      </a:r>
                      <a:r>
                        <a:rPr lang="zh-CN" altLang="en-US" sz="2665" b="1" dirty="0" smtClean="0">
                          <a:solidFill>
                            <a:srgbClr val="FF0000"/>
                          </a:solidFill>
                          <a:latin typeface="楷体_GB2312" panose="02010609030101010101" charset="-122"/>
                          <a:ea typeface="楷体_GB2312" panose="02010609030101010101" charset="-122"/>
                          <a:cs typeface="+mn-ea"/>
                          <a:sym typeface="+mn-ea"/>
                        </a:rPr>
                        <a:t>上乘的作品。</a:t>
                      </a:r>
                      <a:endParaRPr lang="zh-CN" altLang="en-US" sz="2665" b="1" dirty="0">
                        <a:solidFill>
                          <a:srgbClr val="FF0000"/>
                        </a:solidFill>
                        <a:latin typeface="楷体_GB2312" panose="02010609030101010101" charset="-122"/>
                        <a:ea typeface="楷体_GB2312" panose="02010609030101010101" charset="-122"/>
                        <a:cs typeface="+mn-ea"/>
                        <a:sym typeface="+mn-ea"/>
                      </a:endParaRPr>
                    </a:p>
                  </a:txBody>
                  <a:tcPr>
                    <a:solidFill>
                      <a:srgbClr val="FFE09D"/>
                    </a:solidFill>
                  </a:tcPr>
                </a:tc>
              </a:tr>
            </a:tbl>
          </a:graphicData>
        </a:graphic>
      </p:graphicFrame>
      <p:sp>
        <p:nvSpPr>
          <p:cNvPr id="19" name="文本框 18"/>
          <p:cNvSpPr txBox="1"/>
          <p:nvPr/>
        </p:nvSpPr>
        <p:spPr>
          <a:xfrm>
            <a:off x="1684655" y="5357496"/>
            <a:ext cx="184731" cy="748666"/>
          </a:xfrm>
          <a:prstGeom prst="rect">
            <a:avLst/>
          </a:prstGeom>
          <a:noFill/>
          <a:ln w="9525">
            <a:noFill/>
          </a:ln>
        </p:spPr>
        <p:txBody>
          <a:bodyPr wrap="none">
            <a:spAutoFit/>
          </a:bodyPr>
          <a:lstStyle/>
          <a:p>
            <a:pPr eaLnBrk="1" hangingPunct="1"/>
            <a:endParaRPr lang="zh-CN" altLang="en-US" sz="4265" b="1" dirty="0">
              <a:solidFill>
                <a:srgbClr val="FF00FF"/>
              </a:solidFill>
              <a:latin typeface="黑体" panose="02010609060101010101" pitchFamily="2" charset="-122"/>
              <a:ea typeface="黑体" panose="02010609060101010101" pitchFamily="2" charset="-122"/>
            </a:endParaRPr>
          </a:p>
        </p:txBody>
      </p:sp>
      <p:sp>
        <p:nvSpPr>
          <p:cNvPr id="22" name="文本框 21"/>
          <p:cNvSpPr txBox="1"/>
          <p:nvPr/>
        </p:nvSpPr>
        <p:spPr>
          <a:xfrm>
            <a:off x="928663" y="4667259"/>
            <a:ext cx="7232678" cy="2062103"/>
          </a:xfrm>
          <a:prstGeom prst="rect">
            <a:avLst/>
          </a:prstGeom>
          <a:noFill/>
          <a:ln w="9525">
            <a:noFill/>
          </a:ln>
        </p:spPr>
        <p:txBody>
          <a:bodyPr wrap="square">
            <a:spAutoFit/>
          </a:bodyPr>
          <a:lstStyle/>
          <a:p>
            <a:r>
              <a:rPr lang="en-US" altLang="zh-CN" sz="3200" b="1" dirty="0" smtClean="0">
                <a:latin typeface="楷体_GB2312" panose="02010609030101010101" charset="-122"/>
                <a:ea typeface="楷体_GB2312" panose="02010609030101010101" charset="-122"/>
                <a:cs typeface="黑体" panose="02010609060101010101" pitchFamily="2" charset="-122"/>
                <a:sym typeface="+mn-ea"/>
              </a:rPr>
              <a:t>1.</a:t>
            </a:r>
            <a:r>
              <a:rPr lang="zh-CN" altLang="en-US" sz="3200" b="1" dirty="0" smtClean="0">
                <a:latin typeface="楷体_GB2312" panose="02010609030101010101" charset="-122"/>
                <a:ea typeface="楷体_GB2312" panose="02010609030101010101" charset="-122"/>
                <a:cs typeface="黑体" panose="02010609060101010101" pitchFamily="2" charset="-122"/>
                <a:sym typeface="+mn-ea"/>
              </a:rPr>
              <a:t> 这万尊佛像</a:t>
            </a:r>
            <a:r>
              <a:rPr lang="en-US" altLang="zh-CN" sz="3200" b="1" dirty="0" smtClean="0">
                <a:latin typeface="楷体_GB2312" panose="02010609030101010101" charset="-122"/>
                <a:ea typeface="楷体_GB2312" panose="02010609030101010101" charset="-122"/>
                <a:cs typeface="黑体" panose="02010609060101010101" pitchFamily="2" charset="-122"/>
                <a:sym typeface="+mn-ea"/>
              </a:rPr>
              <a:t>,</a:t>
            </a:r>
            <a:r>
              <a:rPr lang="zh-CN" altLang="en-US" sz="3200" b="1" dirty="0" smtClean="0">
                <a:latin typeface="楷体_GB2312" panose="02010609030101010101" charset="-122"/>
                <a:ea typeface="楷体_GB2312" panose="02010609030101010101" charset="-122"/>
                <a:cs typeface="黑体" panose="02010609060101010101" pitchFamily="2" charset="-122"/>
                <a:sym typeface="+mn-ea"/>
              </a:rPr>
              <a:t>鬼斧神工</a:t>
            </a:r>
            <a:r>
              <a:rPr lang="en-US" altLang="zh-CN" sz="3200" b="1" dirty="0" smtClean="0">
                <a:latin typeface="楷体_GB2312" panose="02010609030101010101" charset="-122"/>
                <a:ea typeface="楷体_GB2312" panose="02010609030101010101" charset="-122"/>
                <a:cs typeface="黑体" panose="02010609060101010101" pitchFamily="2" charset="-122"/>
                <a:sym typeface="+mn-ea"/>
              </a:rPr>
              <a:t>,</a:t>
            </a:r>
            <a:r>
              <a:rPr lang="zh-CN" altLang="en-US" sz="3200" b="1" dirty="0" smtClean="0">
                <a:latin typeface="楷体_GB2312" panose="02010609030101010101" charset="-122"/>
                <a:ea typeface="楷体_GB2312" panose="02010609030101010101" charset="-122"/>
                <a:cs typeface="黑体" panose="02010609060101010101" pitchFamily="2" charset="-122"/>
                <a:sym typeface="+mn-ea"/>
              </a:rPr>
              <a:t>各具灵妙</a:t>
            </a:r>
            <a:r>
              <a:rPr lang="en-US" altLang="zh-CN" sz="3200" b="1" dirty="0" smtClean="0">
                <a:latin typeface="楷体_GB2312" panose="02010609030101010101" charset="-122"/>
                <a:ea typeface="楷体_GB2312" panose="02010609030101010101" charset="-122"/>
                <a:cs typeface="黑体" panose="02010609060101010101" pitchFamily="2" charset="-122"/>
                <a:sym typeface="+mn-ea"/>
              </a:rPr>
              <a:t>,</a:t>
            </a:r>
            <a:r>
              <a:rPr lang="zh-CN" altLang="en-US" sz="3200" b="1" dirty="0" smtClean="0">
                <a:latin typeface="楷体_GB2312" panose="02010609030101010101" charset="-122"/>
                <a:ea typeface="楷体_GB2312" panose="02010609030101010101" charset="-122"/>
                <a:cs typeface="黑体" panose="02010609060101010101" pitchFamily="2" charset="-122"/>
                <a:sym typeface="+mn-ea"/>
              </a:rPr>
              <a:t>真是上上的艺术（     ）。</a:t>
            </a:r>
            <a:endParaRPr lang="zh-CN" altLang="en-US" sz="3200" b="1" dirty="0">
              <a:latin typeface="楷体_GB2312" panose="02010609030101010101" charset="-122"/>
              <a:ea typeface="楷体_GB2312" panose="02010609030101010101" charset="-122"/>
              <a:cs typeface="楷体_GB2312" panose="02010609030101010101" charset="-122"/>
              <a:sym typeface="+mn-ea"/>
            </a:endParaRPr>
          </a:p>
          <a:p>
            <a:r>
              <a:rPr lang="en-US" altLang="zh-CN" sz="3200" b="1" dirty="0">
                <a:latin typeface="楷体_GB2312" panose="02010609030101010101" charset="-122"/>
                <a:ea typeface="楷体_GB2312" panose="02010609030101010101" charset="-122"/>
                <a:cs typeface="黑体" panose="02010609060101010101" pitchFamily="2" charset="-122"/>
                <a:sym typeface="+mn-ea"/>
              </a:rPr>
              <a:t>2</a:t>
            </a:r>
            <a:r>
              <a:rPr lang="en-US" altLang="zh-CN" sz="3200" b="1" dirty="0" smtClean="0">
                <a:latin typeface="楷体_GB2312" panose="02010609030101010101" charset="-122"/>
                <a:ea typeface="楷体_GB2312" panose="02010609030101010101" charset="-122"/>
                <a:cs typeface="黑体" panose="02010609060101010101" pitchFamily="2" charset="-122"/>
                <a:sym typeface="+mn-ea"/>
              </a:rPr>
              <a:t>.</a:t>
            </a:r>
            <a:r>
              <a:rPr lang="zh-CN" altLang="en-US" sz="3200" b="1" dirty="0" smtClean="0">
                <a:latin typeface="楷体_GB2312" panose="02010609030101010101" charset="-122"/>
                <a:ea typeface="楷体_GB2312" panose="02010609030101010101" charset="-122"/>
                <a:cs typeface="黑体" panose="02010609060101010101" pitchFamily="2" charset="-122"/>
                <a:sym typeface="+mn-ea"/>
              </a:rPr>
              <a:t>妈妈说，</a:t>
            </a:r>
            <a:r>
              <a:rPr lang="zh-CN" altLang="en-US" sz="3200" b="1" dirty="0" smtClean="0">
                <a:latin typeface="楷体_GB2312" panose="02010609030101010101" charset="-122"/>
                <a:ea typeface="楷体_GB2312" panose="02010609030101010101" charset="-122"/>
                <a:cs typeface="楷体_GB2312" panose="02010609030101010101" charset="-122"/>
                <a:sym typeface="+mn-ea"/>
              </a:rPr>
              <a:t>过去一切时代的（     ）尽在书中。</a:t>
            </a:r>
            <a:endParaRPr lang="zh-CN" altLang="en-US" sz="3200" b="1" dirty="0" smtClean="0">
              <a:latin typeface="楷体_GB2312" panose="02010609030101010101" charset="-122"/>
              <a:ea typeface="楷体_GB2312" panose="02010609030101010101" charset="-122"/>
              <a:cs typeface="楷体_GB2312" panose="02010609030101010101" charset="-122"/>
              <a:sym typeface="+mn-ea"/>
            </a:endParaRPr>
          </a:p>
        </p:txBody>
      </p:sp>
      <p:sp>
        <p:nvSpPr>
          <p:cNvPr id="6" name="文本框 8"/>
          <p:cNvSpPr txBox="1"/>
          <p:nvPr/>
        </p:nvSpPr>
        <p:spPr>
          <a:xfrm>
            <a:off x="1571605" y="5143513"/>
            <a:ext cx="928694" cy="1077218"/>
          </a:xfrm>
          <a:prstGeom prst="rect">
            <a:avLst/>
          </a:prstGeom>
          <a:noFill/>
          <a:ln w="9525">
            <a:noFill/>
          </a:ln>
        </p:spPr>
        <p:txBody>
          <a:bodyPr wrap="square">
            <a:spAutoFit/>
          </a:bodyPr>
          <a:lstStyle/>
          <a:p>
            <a:pPr eaLnBrk="1" hangingPunct="1"/>
            <a:r>
              <a:rPr lang="zh-CN" altLang="en-US" sz="3200" b="1" dirty="0" smtClean="0">
                <a:solidFill>
                  <a:srgbClr val="FF0000"/>
                </a:solidFill>
                <a:latin typeface="楷体" panose="02010609060101010101" pitchFamily="49" charset="-122"/>
                <a:ea typeface="楷体" panose="02010609060101010101" pitchFamily="49" charset="-122"/>
                <a:cs typeface="+mn-ea"/>
                <a:sym typeface="+mn-ea"/>
              </a:rPr>
              <a:t>精品</a:t>
            </a:r>
            <a:endParaRPr lang="en-US" altLang="en-US" sz="3200" b="1" dirty="0">
              <a:solidFill>
                <a:srgbClr val="FF0000"/>
              </a:solidFill>
              <a:latin typeface="楷体" panose="02010609060101010101" pitchFamily="49" charset="-122"/>
              <a:ea typeface="楷体" panose="02010609060101010101" pitchFamily="49" charset="-122"/>
              <a:cs typeface="+mn-ea"/>
              <a:sym typeface="+mn-ea"/>
            </a:endParaRPr>
          </a:p>
        </p:txBody>
      </p:sp>
      <p:sp>
        <p:nvSpPr>
          <p:cNvPr id="7" name="文本框 8"/>
          <p:cNvSpPr txBox="1"/>
          <p:nvPr/>
        </p:nvSpPr>
        <p:spPr>
          <a:xfrm>
            <a:off x="5000629" y="5619766"/>
            <a:ext cx="928694" cy="1077218"/>
          </a:xfrm>
          <a:prstGeom prst="rect">
            <a:avLst/>
          </a:prstGeom>
          <a:noFill/>
          <a:ln w="9525">
            <a:noFill/>
          </a:ln>
        </p:spPr>
        <p:txBody>
          <a:bodyPr wrap="square">
            <a:spAutoFit/>
          </a:bodyPr>
          <a:lstStyle/>
          <a:p>
            <a:pPr eaLnBrk="1" hangingPunct="1"/>
            <a:r>
              <a:rPr lang="zh-CN" altLang="en-US" sz="3200" b="1" dirty="0" smtClean="0">
                <a:solidFill>
                  <a:srgbClr val="FF0000"/>
                </a:solidFill>
                <a:latin typeface="楷体" panose="02010609060101010101" pitchFamily="49" charset="-122"/>
                <a:ea typeface="楷体" panose="02010609060101010101" pitchFamily="49" charset="-122"/>
                <a:cs typeface="+mn-ea"/>
                <a:sym typeface="+mn-ea"/>
              </a:rPr>
              <a:t>精华</a:t>
            </a:r>
            <a:endParaRPr lang="en-US" altLang="en-US" sz="3200" b="1" dirty="0">
              <a:solidFill>
                <a:srgbClr val="FF0000"/>
              </a:solidFill>
              <a:latin typeface="楷体" panose="02010609060101010101" pitchFamily="49" charset="-122"/>
              <a:ea typeface="楷体" panose="02010609060101010101" pitchFamily="49" charset="-122"/>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99745" y="661956"/>
            <a:ext cx="2659702" cy="830997"/>
          </a:xfrm>
          <a:prstGeom prst="rect">
            <a:avLst/>
          </a:prstGeom>
          <a:noFill/>
        </p:spPr>
        <p:txBody>
          <a:bodyPr wrap="none" rtlCol="0">
            <a:spAutoFit/>
          </a:bodyPr>
          <a:lstStyle/>
          <a:p>
            <a:pPr algn="l"/>
            <a:r>
              <a:rPr lang="zh-CN" altLang="en-US" sz="4800" b="1" u="dbl" dirty="0" smtClean="0">
                <a:solidFill>
                  <a:srgbClr val="92D050"/>
                </a:solidFill>
                <a:latin typeface="黑体" panose="02010609060101010101" pitchFamily="2" charset="-122"/>
                <a:ea typeface="黑体" panose="02010609060101010101" pitchFamily="2" charset="-122"/>
              </a:rPr>
              <a:t>词语</a:t>
            </a:r>
            <a:r>
              <a:rPr lang="zh-CN" altLang="en-US" sz="4800" b="1" u="dbl" dirty="0" smtClean="0">
                <a:solidFill>
                  <a:srgbClr val="92D050"/>
                </a:solidFill>
                <a:latin typeface="黑体" panose="02010609060101010101" pitchFamily="2" charset="-122"/>
                <a:ea typeface="黑体" panose="02010609060101010101" pitchFamily="2" charset="-122"/>
                <a:sym typeface="+mn-ea"/>
              </a:rPr>
              <a:t>积累</a:t>
            </a:r>
            <a:endParaRPr lang="zh-CN" altLang="en-US" sz="4800" b="1" u="dbl" dirty="0" smtClean="0">
              <a:solidFill>
                <a:srgbClr val="92D050"/>
              </a:solidFill>
              <a:latin typeface="黑体" panose="02010609060101010101" pitchFamily="2" charset="-122"/>
              <a:ea typeface="黑体" panose="02010609060101010101" pitchFamily="2" charset="-122"/>
            </a:endParaRPr>
          </a:p>
        </p:txBody>
      </p:sp>
      <p:sp>
        <p:nvSpPr>
          <p:cNvPr id="128" name="TextBox 127"/>
          <p:cNvSpPr txBox="1"/>
          <p:nvPr/>
        </p:nvSpPr>
        <p:spPr>
          <a:xfrm>
            <a:off x="1428728" y="1523988"/>
            <a:ext cx="5572164" cy="3298339"/>
          </a:xfrm>
          <a:prstGeom prst="rect">
            <a:avLst/>
          </a:prstGeom>
          <a:noFill/>
          <a:ln w="9525">
            <a:noFill/>
          </a:ln>
        </p:spPr>
        <p:txBody>
          <a:bodyPr wrap="square" rtlCol="0">
            <a:spAutoFit/>
          </a:bodyPr>
          <a:lstStyle/>
          <a:p>
            <a:pPr eaLnBrk="1" hangingPunct="1">
              <a:lnSpc>
                <a:spcPts val="5000"/>
              </a:lnSpc>
            </a:pPr>
            <a:r>
              <a:rPr lang="zh-CN" altLang="en-US" sz="3735"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描写</a:t>
            </a:r>
            <a:r>
              <a:rPr lang="zh-CN" altLang="en-US" sz="3735"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建筑</a:t>
            </a:r>
            <a:r>
              <a:rPr lang="zh-CN" altLang="en-US" sz="3735"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的词语：</a:t>
            </a:r>
            <a:endParaRPr lang="en-US" altLang="zh-CN" sz="3735" b="1" dirty="0" smtClean="0">
              <a:solidFill>
                <a:srgbClr val="00B0F0"/>
              </a:solidFill>
              <a:latin typeface="楷体" panose="02010609060101010101" pitchFamily="49" charset="-122"/>
              <a:ea typeface="楷体" panose="02010609060101010101" pitchFamily="49" charset="-122"/>
              <a:cs typeface="楷体" panose="02010609060101010101" pitchFamily="49" charset="-122"/>
            </a:endParaRPr>
          </a:p>
          <a:p>
            <a:pPr>
              <a:lnSpc>
                <a:spcPts val="5000"/>
              </a:lnSpc>
            </a:pPr>
            <a:endParaRPr lang="en-US" altLang="zh-CN" sz="3735" b="1" dirty="0" smtClean="0">
              <a:solidFill>
                <a:srgbClr val="150118"/>
              </a:solidFill>
              <a:latin typeface="楷体" panose="02010609060101010101" pitchFamily="49" charset="-122"/>
              <a:ea typeface="楷体" panose="02010609060101010101" pitchFamily="49" charset="-122"/>
              <a:cs typeface="楷体" panose="02010609060101010101" pitchFamily="49" charset="-122"/>
            </a:endParaRPr>
          </a:p>
          <a:p>
            <a:pPr>
              <a:lnSpc>
                <a:spcPts val="5000"/>
              </a:lnSpc>
            </a:pPr>
            <a:r>
              <a:rPr lang="zh-CN" altLang="en-US" sz="3735"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金碧辉煌   玲珑剔透  雕梁画栋   别有洞天   鳞次栉比  古色古香</a:t>
            </a:r>
            <a:endParaRPr lang="en-US" altLang="zh-CN" sz="3735" b="1" dirty="0" smtClean="0">
              <a:solidFill>
                <a:srgbClr val="150118"/>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5"/>
          <p:cNvSpPr txBox="1"/>
          <p:nvPr/>
        </p:nvSpPr>
        <p:spPr>
          <a:xfrm>
            <a:off x="500034" y="1620929"/>
            <a:ext cx="7676403" cy="584775"/>
          </a:xfrm>
          <a:prstGeom prst="rect">
            <a:avLst/>
          </a:prstGeom>
          <a:noFill/>
        </p:spPr>
        <p:txBody>
          <a:bodyPr wrap="square" lIns="91440" tIns="45720" rIns="91440" bIns="45720">
            <a:spAutoFit/>
          </a:bodyPr>
          <a:lstStyle/>
          <a:p>
            <a:pPr marR="0" defTabSz="914400" eaLnBrk="1" hangingPunct="1">
              <a:spcBef>
                <a:spcPts val="1800"/>
              </a:spcBef>
              <a:buClrTx/>
              <a:buSzTx/>
              <a:buFont typeface="Wingdings" panose="05000000000000000000" pitchFamily="2" charset="2"/>
              <a:defRPr/>
            </a:pPr>
            <a:r>
              <a:rPr kumimoji="0" lang="en-US" altLang="zh-CN" sz="3200" b="1" kern="1200" cap="none" spc="0" normalizeH="0" baseline="0" noProof="0" dirty="0">
                <a:latin typeface="黑体" panose="02010609060101010101" pitchFamily="2" charset="-122"/>
                <a:ea typeface="黑体" panose="02010609060101010101" pitchFamily="2" charset="-122"/>
                <a:cs typeface="+mn-ea"/>
              </a:rPr>
              <a:t>1.</a:t>
            </a:r>
            <a:r>
              <a:rPr kumimoji="0" lang="zh-CN" altLang="en-US" sz="3200" b="1" kern="1200" cap="none" spc="0" normalizeH="0" baseline="0" noProof="0" dirty="0">
                <a:latin typeface="黑体" panose="02010609060101010101" pitchFamily="2" charset="-122"/>
                <a:ea typeface="黑体" panose="02010609060101010101" pitchFamily="2" charset="-122"/>
                <a:cs typeface="+mn-ea"/>
              </a:rPr>
              <a:t>课文是从哪几个方面来</a:t>
            </a:r>
            <a:r>
              <a:rPr kumimoji="0" lang="zh-CN" altLang="en-US" sz="3200" b="1" kern="1200" cap="none" spc="0" normalizeH="0" baseline="0" noProof="0" dirty="0" smtClean="0">
                <a:latin typeface="黑体" panose="02010609060101010101" pitchFamily="2" charset="-122"/>
                <a:ea typeface="黑体" panose="02010609060101010101" pitchFamily="2" charset="-122"/>
                <a:cs typeface="+mn-ea"/>
              </a:rPr>
              <a:t>介绍圆明园的</a:t>
            </a:r>
            <a:r>
              <a:rPr kumimoji="0" lang="zh-CN" altLang="en-US" sz="3200" b="1" kern="1200" cap="none" spc="0" normalizeH="0" baseline="0" noProof="0" dirty="0">
                <a:latin typeface="黑体" panose="02010609060101010101" pitchFamily="2" charset="-122"/>
                <a:ea typeface="黑体" panose="02010609060101010101" pitchFamily="2" charset="-122"/>
                <a:cs typeface="+mn-ea"/>
              </a:rPr>
              <a:t>？</a:t>
            </a:r>
            <a:endParaRPr kumimoji="0" lang="zh-CN" altLang="en-US" sz="3200" b="1" kern="1200" cap="none" spc="0" normalizeH="0" baseline="0" noProof="0" dirty="0">
              <a:latin typeface="黑体" panose="02010609060101010101" pitchFamily="2" charset="-122"/>
              <a:ea typeface="黑体" panose="02010609060101010101" pitchFamily="2" charset="-122"/>
              <a:cs typeface="+mn-ea"/>
            </a:endParaRPr>
          </a:p>
        </p:txBody>
      </p:sp>
      <p:sp>
        <p:nvSpPr>
          <p:cNvPr id="10254" name="TextBox 13"/>
          <p:cNvSpPr txBox="1"/>
          <p:nvPr/>
        </p:nvSpPr>
        <p:spPr>
          <a:xfrm>
            <a:off x="1928794" y="2573436"/>
            <a:ext cx="4572032"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zh-CN" altLang="en-US" sz="3200" b="1" dirty="0" smtClean="0">
                <a:solidFill>
                  <a:srgbClr val="FF0000"/>
                </a:solidFill>
                <a:latin typeface="+mn-ea"/>
              </a:rPr>
              <a:t>位置  景物  珍宝  毁灭</a:t>
            </a:r>
            <a:endParaRPr lang="zh-CN" altLang="en-US" sz="3200" b="1" dirty="0">
              <a:solidFill>
                <a:srgbClr val="FF0000"/>
              </a:solidFill>
              <a:latin typeface="+mn-ea"/>
            </a:endParaRPr>
          </a:p>
        </p:txBody>
      </p:sp>
      <p:sp>
        <p:nvSpPr>
          <p:cNvPr id="2" name="文本框 1"/>
          <p:cNvSpPr txBox="1"/>
          <p:nvPr/>
        </p:nvSpPr>
        <p:spPr>
          <a:xfrm>
            <a:off x="516890" y="642409"/>
            <a:ext cx="2659702" cy="830997"/>
          </a:xfrm>
          <a:prstGeom prst="rect">
            <a:avLst/>
          </a:prstGeom>
          <a:noFill/>
        </p:spPr>
        <p:txBody>
          <a:bodyPr wrap="none" rtlCol="0">
            <a:spAutoFit/>
          </a:bodyPr>
          <a:lstStyle/>
          <a:p>
            <a:r>
              <a:rPr lang="zh-CN" altLang="en-US" sz="4800" b="1" u="dbl" dirty="0" smtClean="0">
                <a:solidFill>
                  <a:srgbClr val="92D050"/>
                </a:solidFill>
                <a:uFillTx/>
                <a:latin typeface="黑体" panose="02010609060101010101" pitchFamily="2" charset="-122"/>
                <a:ea typeface="黑体" panose="02010609060101010101" pitchFamily="2" charset="-122"/>
              </a:rPr>
              <a:t>初读</a:t>
            </a:r>
            <a:r>
              <a:rPr lang="zh-CN" altLang="zh-CN" sz="4800" b="1" u="dbl" dirty="0" smtClean="0">
                <a:solidFill>
                  <a:srgbClr val="92D050"/>
                </a:solidFill>
                <a:uFillTx/>
                <a:latin typeface="黑体" panose="02010609060101010101" pitchFamily="2" charset="-122"/>
                <a:ea typeface="黑体" panose="02010609060101010101" pitchFamily="2" charset="-122"/>
              </a:rPr>
              <a:t>感知</a:t>
            </a:r>
            <a:endParaRPr lang="zh-CN" altLang="zh-CN" sz="4800" b="1" u="dbl" dirty="0" smtClean="0">
              <a:solidFill>
                <a:srgbClr val="92D050"/>
              </a:solidFill>
              <a:uFillTx/>
              <a:latin typeface="黑体" panose="02010609060101010101" pitchFamily="2" charset="-122"/>
              <a:ea typeface="黑体" panose="02010609060101010101" pitchFamily="2" charset="-122"/>
            </a:endParaRPr>
          </a:p>
        </p:txBody>
      </p:sp>
      <p:sp>
        <p:nvSpPr>
          <p:cNvPr id="4" name="文本框 3"/>
          <p:cNvSpPr txBox="1"/>
          <p:nvPr/>
        </p:nvSpPr>
        <p:spPr>
          <a:xfrm>
            <a:off x="714348" y="3621192"/>
            <a:ext cx="7739380" cy="3054682"/>
          </a:xfrm>
          <a:prstGeom prst="rect">
            <a:avLst/>
          </a:prstGeom>
          <a:noFill/>
          <a:ln w="9525">
            <a:noFill/>
          </a:ln>
        </p:spPr>
        <p:txBody>
          <a:bodyPr wrap="square">
            <a:spAutoFit/>
          </a:bodyPr>
          <a:lstStyle/>
          <a:p>
            <a:pPr algn="l" eaLnBrk="1" hangingPunct="1"/>
            <a:r>
              <a:rPr lang="en-US" altLang="zh-CN" sz="3200" b="1" dirty="0">
                <a:solidFill>
                  <a:schemeClr val="tx1"/>
                </a:solidFill>
                <a:latin typeface="黑体" panose="02010609060101010101" pitchFamily="2" charset="-122"/>
                <a:ea typeface="黑体" panose="02010609060101010101" pitchFamily="2" charset="-122"/>
                <a:cs typeface="+mn-ea"/>
              </a:rPr>
              <a:t>2.</a:t>
            </a:r>
            <a:r>
              <a:rPr lang="zh-CN" altLang="en-US" sz="3200" b="1" dirty="0">
                <a:solidFill>
                  <a:schemeClr val="tx1"/>
                </a:solidFill>
                <a:latin typeface="黑体" panose="02010609060101010101" pitchFamily="2" charset="-122"/>
                <a:ea typeface="黑体" panose="02010609060101010101" pitchFamily="2" charset="-122"/>
                <a:cs typeface="+mn-ea"/>
              </a:rPr>
              <a:t>根据课文内容填空。</a:t>
            </a:r>
            <a:endParaRPr lang="zh-CN" altLang="en-US" sz="3200" b="1" dirty="0">
              <a:solidFill>
                <a:schemeClr val="tx1"/>
              </a:solidFill>
              <a:latin typeface="楷体" panose="02010609060101010101" pitchFamily="49" charset="-122"/>
              <a:ea typeface="楷体" panose="02010609060101010101" pitchFamily="49" charset="-122"/>
            </a:endParaRPr>
          </a:p>
          <a:p>
            <a:pPr algn="l" eaLnBrk="1" hangingPunct="1">
              <a:lnSpc>
                <a:spcPct val="130000"/>
              </a:lnSpc>
            </a:pPr>
            <a:r>
              <a:rPr lang="zh-CN" altLang="en-US" sz="3200" dirty="0">
                <a:latin typeface="楷体" panose="02010609060101010101" pitchFamily="49" charset="-122"/>
                <a:ea typeface="楷体" panose="02010609060101010101" pitchFamily="49" charset="-122"/>
                <a:sym typeface="+mn-ea"/>
              </a:rPr>
              <a:t>    </a:t>
            </a:r>
            <a:r>
              <a:rPr lang="zh-CN" altLang="en-US" sz="3200" b="1" dirty="0" smtClean="0">
                <a:latin typeface="楷体_GB2312" panose="02010609030101010101" charset="-122"/>
                <a:ea typeface="楷体_GB2312" panose="02010609030101010101" charset="-122"/>
                <a:cs typeface="+mn-ea"/>
                <a:sym typeface="+mn-ea"/>
              </a:rPr>
              <a:t>课文介绍了圆明园的毁灭，作者说圆明园的毁灭是</a:t>
            </a:r>
            <a:r>
              <a:rPr lang="en-US" altLang="zh-CN" sz="3200" b="1" dirty="0" smtClean="0">
                <a:latin typeface="楷体" panose="02010609060101010101" pitchFamily="49" charset="-122"/>
                <a:ea typeface="楷体" panose="02010609060101010101" pitchFamily="49" charset="-122"/>
                <a:cs typeface="+mn-ea"/>
                <a:sym typeface="+mn-ea"/>
              </a:rPr>
              <a:t>___________________________</a:t>
            </a:r>
            <a:r>
              <a:rPr lang="zh-CN" altLang="en-US" sz="3200" b="1" dirty="0" smtClean="0">
                <a:latin typeface="楷体" panose="02010609060101010101" pitchFamily="49" charset="-122"/>
                <a:ea typeface="楷体" panose="02010609060101010101" pitchFamily="49" charset="-122"/>
                <a:cs typeface="+mn-ea"/>
                <a:sym typeface="+mn-ea"/>
              </a:rPr>
              <a:t>，也是</a:t>
            </a:r>
            <a:r>
              <a:rPr lang="en-US" altLang="zh-CN" sz="3200" b="1" dirty="0" smtClean="0">
                <a:latin typeface="楷体" panose="02010609060101010101" pitchFamily="49" charset="-122"/>
                <a:ea typeface="楷体" panose="02010609060101010101" pitchFamily="49" charset="-122"/>
                <a:cs typeface="+mn-ea"/>
                <a:sym typeface="+mn-ea"/>
              </a:rPr>
              <a:t>______________________________</a:t>
            </a:r>
            <a:r>
              <a:rPr lang="zh-CN" altLang="en-US" sz="3200" b="1" dirty="0" smtClean="0">
                <a:latin typeface="楷体" panose="02010609060101010101" pitchFamily="49" charset="-122"/>
                <a:ea typeface="楷体" panose="02010609060101010101" pitchFamily="49" charset="-122"/>
                <a:cs typeface="+mn-ea"/>
                <a:sym typeface="+mn-ea"/>
              </a:rPr>
              <a:t>。</a:t>
            </a:r>
            <a:endParaRPr lang="zh-CN" altLang="en-US" sz="3200" b="1" u="sng" dirty="0">
              <a:solidFill>
                <a:schemeClr val="tx1"/>
              </a:solidFill>
              <a:latin typeface="楷体_GB2312" panose="02010609030101010101" charset="-122"/>
              <a:ea typeface="楷体_GB2312" panose="02010609030101010101" charset="-122"/>
              <a:cs typeface="+mn-ea"/>
              <a:sym typeface="+mn-ea"/>
            </a:endParaRPr>
          </a:p>
        </p:txBody>
      </p:sp>
      <p:sp>
        <p:nvSpPr>
          <p:cNvPr id="11" name="文本框 3"/>
          <p:cNvSpPr txBox="1"/>
          <p:nvPr/>
        </p:nvSpPr>
        <p:spPr>
          <a:xfrm>
            <a:off x="785787" y="5961267"/>
            <a:ext cx="5214974" cy="523220"/>
          </a:xfrm>
          <a:prstGeom prst="rect">
            <a:avLst/>
          </a:prstGeom>
          <a:noFill/>
          <a:ln w="9525">
            <a:noFill/>
          </a:ln>
        </p:spPr>
        <p:txBody>
          <a:bodyPr wrap="square">
            <a:spAutoFit/>
          </a:bodyPr>
          <a:lstStyle/>
          <a:p>
            <a:r>
              <a:rPr lang="zh-CN" altLang="en-US" sz="2800" b="1" dirty="0" smtClean="0">
                <a:solidFill>
                  <a:srgbClr val="FF0000"/>
                </a:solidFill>
                <a:latin typeface="宋体" panose="02010600030101010101" pitchFamily="2" charset="-122"/>
                <a:sym typeface="+mn-ea"/>
              </a:rPr>
              <a:t>世界文化史上不可估量的损失！ </a:t>
            </a:r>
            <a:endParaRPr lang="zh-CN" altLang="en-US" sz="3200" b="1" dirty="0">
              <a:solidFill>
                <a:srgbClr val="FF0000"/>
              </a:solidFill>
              <a:latin typeface="宋体" panose="02010600030101010101" pitchFamily="2" charset="-122"/>
            </a:endParaRPr>
          </a:p>
        </p:txBody>
      </p:sp>
      <p:sp>
        <p:nvSpPr>
          <p:cNvPr id="12" name="文本框 3"/>
          <p:cNvSpPr txBox="1"/>
          <p:nvPr/>
        </p:nvSpPr>
        <p:spPr>
          <a:xfrm>
            <a:off x="785787" y="5338765"/>
            <a:ext cx="4857816" cy="523220"/>
          </a:xfrm>
          <a:prstGeom prst="rect">
            <a:avLst/>
          </a:prstGeom>
          <a:noFill/>
          <a:ln w="9525">
            <a:noFill/>
          </a:ln>
        </p:spPr>
        <p:txBody>
          <a:bodyPr wrap="square">
            <a:spAutoFit/>
          </a:bodyPr>
          <a:lstStyle/>
          <a:p>
            <a:r>
              <a:rPr lang="zh-CN" altLang="en-US" sz="2800" b="1" dirty="0" smtClean="0">
                <a:solidFill>
                  <a:srgbClr val="FF0000"/>
                </a:solidFill>
                <a:latin typeface="宋体" panose="02010600030101010101" pitchFamily="2" charset="-122"/>
              </a:rPr>
              <a:t>祖国文化史上不可估量的损失</a:t>
            </a:r>
            <a:endParaRPr lang="zh-CN" altLang="en-US" sz="28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4"/>
                                        </p:tgtEl>
                                        <p:attrNameLst>
                                          <p:attrName>style.visibility</p:attrName>
                                        </p:attrNameLst>
                                      </p:cBhvr>
                                      <p:to>
                                        <p:strVal val="visible"/>
                                      </p:to>
                                    </p:set>
                                    <p:animEffect transition="in" filter="diamond(in)">
                                      <p:cBhvr>
                                        <p:cTn id="12" dur="2000"/>
                                        <p:tgtEl>
                                          <p:spTgt spid="1025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254" grpId="0" bldLvl="0" animBg="1"/>
      <p:bldP spid="4"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9693" y="662941"/>
            <a:ext cx="2242922" cy="707886"/>
          </a:xfrm>
          <a:prstGeom prst="rect">
            <a:avLst/>
          </a:prstGeom>
          <a:noFill/>
        </p:spPr>
        <p:txBody>
          <a:bodyPr wrap="none" rtlCol="0">
            <a:spAutoFit/>
          </a:bodyPr>
          <a:lstStyle/>
          <a:p>
            <a:pPr algn="ctr"/>
            <a:r>
              <a:rPr lang="zh-CN" altLang="en-US" sz="4000" b="1" u="dbl" dirty="0" smtClean="0">
                <a:solidFill>
                  <a:srgbClr val="92D050"/>
                </a:solidFill>
                <a:uFillTx/>
                <a:latin typeface="黑体" panose="02010609060101010101" pitchFamily="2" charset="-122"/>
                <a:ea typeface="黑体" panose="02010609060101010101" pitchFamily="2" charset="-122"/>
              </a:rPr>
              <a:t>段落划分</a:t>
            </a:r>
            <a:endParaRPr lang="zh-CN" altLang="en-US" sz="4000" b="1" u="dbl" dirty="0" smtClean="0">
              <a:solidFill>
                <a:srgbClr val="92D050"/>
              </a:solidFill>
              <a:uFillTx/>
              <a:latin typeface="黑体" panose="02010609060101010101" pitchFamily="2" charset="-122"/>
              <a:ea typeface="黑体" panose="02010609060101010101" pitchFamily="2" charset="-122"/>
            </a:endParaRPr>
          </a:p>
        </p:txBody>
      </p:sp>
      <p:sp>
        <p:nvSpPr>
          <p:cNvPr id="6" name="文本框 5"/>
          <p:cNvSpPr txBox="1"/>
          <p:nvPr/>
        </p:nvSpPr>
        <p:spPr>
          <a:xfrm>
            <a:off x="801072" y="1716257"/>
            <a:ext cx="7643866" cy="3842590"/>
          </a:xfrm>
          <a:prstGeom prst="rect">
            <a:avLst/>
          </a:prstGeom>
          <a:noFill/>
          <a:ln w="9525">
            <a:noFill/>
          </a:ln>
        </p:spPr>
        <p:txBody>
          <a:bodyPr wrap="square">
            <a:spAutoFit/>
          </a:bodyPr>
          <a:lstStyle/>
          <a:p>
            <a:pPr>
              <a:lnSpc>
                <a:spcPct val="130000"/>
              </a:lnSpc>
            </a:pPr>
            <a:r>
              <a:rPr lang="zh-CN" altLang="en-US" sz="3200" b="1" dirty="0" smtClean="0">
                <a:solidFill>
                  <a:srgbClr val="FF0000"/>
                </a:solidFill>
                <a:latin typeface="楷体" panose="02010609060101010101" pitchFamily="49" charset="-122"/>
                <a:ea typeface="楷体" panose="02010609060101010101" pitchFamily="49" charset="-122"/>
                <a:cs typeface="+mn-ea"/>
              </a:rPr>
              <a:t>第一部分</a:t>
            </a:r>
            <a:r>
              <a:rPr lang="zh-CN" altLang="en-US" sz="3200" b="1" dirty="0" smtClean="0">
                <a:latin typeface="楷体" panose="02010609060101010101" pitchFamily="49" charset="-122"/>
                <a:ea typeface="楷体" panose="02010609060101010101" pitchFamily="49" charset="-122"/>
                <a:cs typeface="+mn-ea"/>
              </a:rPr>
              <a:t>（１）：概括指出圆明园毁灭的损失无法估量。</a:t>
            </a:r>
            <a:br>
              <a:rPr lang="zh-CN" altLang="en-US" sz="3200" b="1" dirty="0" smtClean="0">
                <a:latin typeface="楷体" panose="02010609060101010101" pitchFamily="49" charset="-122"/>
                <a:ea typeface="楷体" panose="02010609060101010101" pitchFamily="49" charset="-122"/>
                <a:cs typeface="+mn-ea"/>
              </a:rPr>
            </a:br>
            <a:r>
              <a:rPr lang="zh-CN" altLang="en-US" sz="3200" b="1" dirty="0" smtClean="0">
                <a:solidFill>
                  <a:srgbClr val="FF0000"/>
                </a:solidFill>
                <a:latin typeface="楷体" panose="02010609060101010101" pitchFamily="49" charset="-122"/>
                <a:ea typeface="楷体" panose="02010609060101010101" pitchFamily="49" charset="-122"/>
                <a:cs typeface="+mn-ea"/>
              </a:rPr>
              <a:t>第二部分</a:t>
            </a:r>
            <a:r>
              <a:rPr lang="zh-CN" altLang="en-US" sz="3200" b="1" dirty="0" smtClean="0">
                <a:latin typeface="楷体" panose="02010609060101010101" pitchFamily="49" charset="-122"/>
                <a:ea typeface="楷体" panose="02010609060101010101" pitchFamily="49" charset="-122"/>
                <a:cs typeface="+mn-ea"/>
              </a:rPr>
              <a:t>（２</a:t>
            </a:r>
            <a:r>
              <a:rPr lang="en-US" altLang="zh-CN" sz="3200" b="1" dirty="0" smtClean="0">
                <a:latin typeface="楷体" panose="02010609060101010101" pitchFamily="49" charset="-122"/>
                <a:ea typeface="楷体" panose="02010609060101010101" pitchFamily="49" charset="-122"/>
                <a:cs typeface="+mn-ea"/>
              </a:rPr>
              <a:t>-</a:t>
            </a:r>
            <a:r>
              <a:rPr lang="zh-CN" altLang="en-US" sz="3200" b="1" dirty="0" smtClean="0">
                <a:latin typeface="楷体" panose="02010609060101010101" pitchFamily="49" charset="-122"/>
                <a:ea typeface="楷体" panose="02010609060101010101" pitchFamily="49" charset="-122"/>
                <a:cs typeface="+mn-ea"/>
              </a:rPr>
              <a:t>４）：介绍了圆明园的景物和收藏的历史文物。</a:t>
            </a:r>
            <a:endParaRPr lang="zh-CN" altLang="en-US" sz="3200" b="1" dirty="0" smtClean="0">
              <a:latin typeface="楷体" panose="02010609060101010101" pitchFamily="49" charset="-122"/>
              <a:ea typeface="楷体" panose="02010609060101010101" pitchFamily="49" charset="-122"/>
              <a:cs typeface="+mn-ea"/>
            </a:endParaRPr>
          </a:p>
          <a:p>
            <a:pPr>
              <a:lnSpc>
                <a:spcPct val="130000"/>
              </a:lnSpc>
            </a:pPr>
            <a:r>
              <a:rPr lang="zh-CN" altLang="en-US" sz="3200" b="1" dirty="0" smtClean="0">
                <a:solidFill>
                  <a:srgbClr val="FF0000"/>
                </a:solidFill>
                <a:latin typeface="楷体" panose="02010609060101010101" pitchFamily="49" charset="-122"/>
                <a:ea typeface="楷体" panose="02010609060101010101" pitchFamily="49" charset="-122"/>
                <a:cs typeface="+mn-ea"/>
              </a:rPr>
              <a:t>第三部分</a:t>
            </a:r>
            <a:r>
              <a:rPr lang="zh-CN" altLang="en-US" sz="3200" b="1" dirty="0" smtClean="0">
                <a:latin typeface="楷体" panose="02010609060101010101" pitchFamily="49" charset="-122"/>
                <a:ea typeface="楷体" panose="02010609060101010101" pitchFamily="49" charset="-122"/>
                <a:cs typeface="+mn-ea"/>
              </a:rPr>
              <a:t>（５）：讲述英法侵略者毁灭圆明园的强盗行为。</a:t>
            </a:r>
            <a:endParaRPr lang="zh-CN" altLang="en-US" sz="3200" b="1" dirty="0">
              <a:solidFill>
                <a:schemeClr val="tx1"/>
              </a:solidFill>
              <a:latin typeface="楷体" panose="02010609060101010101" pitchFamily="49" charset="-122"/>
              <a:ea typeface="楷体" panose="02010609060101010101" pitchFamily="49"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upload.art.ifeng.com/2015/1020/1445308191166.jpg"/>
          <p:cNvPicPr>
            <a:picLocks noChangeAspect="1" noChangeArrowheads="1"/>
          </p:cNvPicPr>
          <p:nvPr/>
        </p:nvPicPr>
        <p:blipFill>
          <a:blip r:embed="rId1" cstate="email"/>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pic>
        <p:nvPicPr>
          <p:cNvPr id="47108" name="Picture 4" descr="http://pic32.nipic.com/20130829/9129085_172956982000_2.jpg"/>
          <p:cNvPicPr>
            <a:picLocks noChangeAspect="1" noChangeArrowheads="1"/>
          </p:cNvPicPr>
          <p:nvPr/>
        </p:nvPicPr>
        <p:blipFill>
          <a:blip r:embed="rId2" cstate="email"/>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wipe(down)">
                                      <p:cBhvr>
                                        <p:cTn id="12"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 name="TextBox 1"/>
          <p:cNvSpPr txBox="1"/>
          <p:nvPr/>
        </p:nvSpPr>
        <p:spPr>
          <a:xfrm>
            <a:off x="714347" y="1302926"/>
            <a:ext cx="7844861" cy="830997"/>
          </a:xfrm>
          <a:prstGeom prst="rect">
            <a:avLst/>
          </a:prstGeom>
          <a:noFill/>
          <a:ln w="9525">
            <a:noFill/>
          </a:ln>
        </p:spPr>
        <p:txBody>
          <a:bodyPr wrap="square">
            <a:spAutoFit/>
          </a:bodyPr>
          <a:lstStyle/>
          <a:p>
            <a:pPr eaLnBrk="1" hangingPunct="1">
              <a:lnSpc>
                <a:spcPct val="150000"/>
              </a:lnSpc>
            </a:pPr>
            <a:r>
              <a:rPr lang="zh-CN" altLang="en-US" sz="3200" b="1" dirty="0">
                <a:solidFill>
                  <a:srgbClr val="0000FF"/>
                </a:solidFill>
                <a:latin typeface="Arial" panose="020B0604020202020204" pitchFamily="34" charset="0"/>
                <a:ea typeface="黑体" panose="02010609060101010101" pitchFamily="2" charset="-122"/>
              </a:rPr>
              <a:t>     </a:t>
            </a:r>
            <a:r>
              <a:rPr lang="zh-CN" altLang="en-US" sz="3200" b="1" dirty="0">
                <a:solidFill>
                  <a:srgbClr val="0000FF"/>
                </a:solidFill>
                <a:latin typeface="+mn-ea"/>
                <a:cs typeface="+mn-ea"/>
              </a:rPr>
              <a:t> </a:t>
            </a:r>
            <a:r>
              <a:rPr lang="zh-CN" altLang="en-US" sz="3200" b="1" dirty="0" smtClean="0">
                <a:latin typeface="+mn-ea"/>
                <a:cs typeface="+mn-ea"/>
              </a:rPr>
              <a:t>默</a:t>
            </a:r>
            <a:r>
              <a:rPr lang="zh-CN" altLang="en-US" sz="3200" b="1" dirty="0" smtClean="0">
                <a:solidFill>
                  <a:schemeClr val="tx1">
                    <a:lumMod val="95000"/>
                    <a:lumOff val="5000"/>
                  </a:schemeClr>
                </a:solidFill>
                <a:latin typeface="黑体" panose="02010609060101010101" pitchFamily="2" charset="-122"/>
                <a:ea typeface="黑体" panose="02010609060101010101" pitchFamily="2" charset="-122"/>
                <a:cs typeface="+mn-ea"/>
              </a:rPr>
              <a:t>读</a:t>
            </a:r>
            <a:r>
              <a:rPr lang="zh-CN" altLang="en-US" sz="3200" b="1" dirty="0">
                <a:solidFill>
                  <a:schemeClr val="tx1">
                    <a:lumMod val="95000"/>
                    <a:lumOff val="5000"/>
                  </a:schemeClr>
                </a:solidFill>
                <a:latin typeface="黑体" panose="02010609060101010101" pitchFamily="2" charset="-122"/>
                <a:ea typeface="黑体" panose="02010609060101010101" pitchFamily="2" charset="-122"/>
                <a:cs typeface="+mn-ea"/>
              </a:rPr>
              <a:t>课文</a:t>
            </a:r>
            <a:r>
              <a:rPr lang="zh-CN" altLang="en-US" sz="3200" b="1" dirty="0" smtClean="0">
                <a:solidFill>
                  <a:schemeClr val="tx1">
                    <a:lumMod val="95000"/>
                    <a:lumOff val="5000"/>
                  </a:schemeClr>
                </a:solidFill>
                <a:latin typeface="黑体" panose="02010609060101010101" pitchFamily="2" charset="-122"/>
                <a:ea typeface="黑体" panose="02010609060101010101" pitchFamily="2" charset="-122"/>
                <a:cs typeface="+mn-ea"/>
              </a:rPr>
              <a:t>，本文是怎样评价圆明园的？</a:t>
            </a:r>
            <a:endParaRPr lang="zh-CN" altLang="en-US" sz="3200" b="1" dirty="0">
              <a:solidFill>
                <a:schemeClr val="tx1">
                  <a:lumMod val="95000"/>
                  <a:lumOff val="5000"/>
                </a:schemeClr>
              </a:solidFill>
              <a:latin typeface="黑体" panose="02010609060101010101" pitchFamily="2" charset="-122"/>
              <a:ea typeface="黑体" panose="02010609060101010101" pitchFamily="2" charset="-122"/>
              <a:cs typeface="+mn-ea"/>
            </a:endParaRPr>
          </a:p>
        </p:txBody>
      </p:sp>
      <p:sp>
        <p:nvSpPr>
          <p:cNvPr id="2" name="文本框 1"/>
          <p:cNvSpPr txBox="1"/>
          <p:nvPr/>
        </p:nvSpPr>
        <p:spPr>
          <a:xfrm>
            <a:off x="516890" y="594784"/>
            <a:ext cx="2659702" cy="830997"/>
          </a:xfrm>
          <a:prstGeom prst="rect">
            <a:avLst/>
          </a:prstGeom>
          <a:noFill/>
        </p:spPr>
        <p:txBody>
          <a:bodyPr wrap="none" rtlCol="0">
            <a:spAutoFit/>
          </a:bodyPr>
          <a:lstStyle/>
          <a:p>
            <a:r>
              <a:rPr lang="zh-CN" altLang="en-US" sz="4800" b="1" u="dbl" dirty="0" smtClean="0">
                <a:solidFill>
                  <a:srgbClr val="92D050"/>
                </a:solidFill>
                <a:uFillTx/>
                <a:latin typeface="黑体" panose="02010609060101010101" pitchFamily="2" charset="-122"/>
                <a:ea typeface="黑体" panose="02010609060101010101" pitchFamily="2" charset="-122"/>
              </a:rPr>
              <a:t>课文解读</a:t>
            </a:r>
            <a:endParaRPr lang="zh-CN" altLang="en-US" sz="4800" b="1" u="dbl" dirty="0" smtClean="0">
              <a:solidFill>
                <a:srgbClr val="92D050"/>
              </a:solidFill>
              <a:uFillTx/>
              <a:latin typeface="黑体" panose="02010609060101010101" pitchFamily="2" charset="-122"/>
              <a:ea typeface="黑体" panose="02010609060101010101" pitchFamily="2" charset="-122"/>
            </a:endParaRPr>
          </a:p>
        </p:txBody>
      </p:sp>
      <p:sp>
        <p:nvSpPr>
          <p:cNvPr id="4" name="文本框 3"/>
          <p:cNvSpPr txBox="1"/>
          <p:nvPr/>
        </p:nvSpPr>
        <p:spPr>
          <a:xfrm>
            <a:off x="3214678" y="2476494"/>
            <a:ext cx="4857784" cy="2966197"/>
          </a:xfrm>
          <a:prstGeom prst="rect">
            <a:avLst/>
          </a:prstGeom>
          <a:noFill/>
          <a:ln w="9525">
            <a:noFill/>
          </a:ln>
        </p:spPr>
        <p:txBody>
          <a:bodyPr wrap="square">
            <a:spAutoFit/>
          </a:bodyPr>
          <a:lstStyle/>
          <a:p>
            <a:r>
              <a:rPr lang="zh-CN" altLang="en-US" sz="3735" b="1" dirty="0" smtClean="0">
                <a:latin typeface="楷体" panose="02010609060101010101" pitchFamily="49" charset="-122"/>
                <a:ea typeface="楷体" panose="02010609060101010101" pitchFamily="49" charset="-122"/>
                <a:sym typeface="+mn-ea"/>
              </a:rPr>
              <a:t>   圆明园的毁灭是祖国文化史上不可估量的损失，也是世界文化史上</a:t>
            </a:r>
            <a:r>
              <a:rPr lang="zh-CN" altLang="en-US" sz="3735" b="1" dirty="0" smtClean="0">
                <a:solidFill>
                  <a:srgbClr val="FF0000"/>
                </a:solidFill>
                <a:latin typeface="楷体" panose="02010609060101010101" pitchFamily="49" charset="-122"/>
                <a:ea typeface="楷体" panose="02010609060101010101" pitchFamily="49" charset="-122"/>
                <a:sym typeface="+mn-ea"/>
              </a:rPr>
              <a:t>不可估量</a:t>
            </a:r>
            <a:r>
              <a:rPr lang="zh-CN" altLang="en-US" sz="3735" b="1" dirty="0" smtClean="0">
                <a:latin typeface="楷体" panose="02010609060101010101" pitchFamily="49" charset="-122"/>
                <a:ea typeface="楷体" panose="02010609060101010101" pitchFamily="49" charset="-122"/>
                <a:sym typeface="+mn-ea"/>
              </a:rPr>
              <a:t>的损失！ </a:t>
            </a:r>
            <a:endParaRPr lang="zh-CN" altLang="en-US" sz="4265" b="1" dirty="0">
              <a:latin typeface="黑体" panose="02010609060101010101" pitchFamily="2" charset="-122"/>
              <a:ea typeface="黑体" panose="02010609060101010101" pitchFamily="2" charset="-122"/>
            </a:endParaRPr>
          </a:p>
        </p:txBody>
      </p:sp>
      <p:sp>
        <p:nvSpPr>
          <p:cNvPr id="8" name="椭圆 7"/>
          <p:cNvSpPr/>
          <p:nvPr/>
        </p:nvSpPr>
        <p:spPr>
          <a:xfrm>
            <a:off x="357159" y="2381244"/>
            <a:ext cx="2500330" cy="95250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3735" b="1" dirty="0" smtClean="0">
                <a:solidFill>
                  <a:schemeClr val="tx1"/>
                </a:solidFill>
                <a:latin typeface="黑体" panose="02010609060101010101" pitchFamily="2" charset="-122"/>
                <a:ea typeface="黑体" panose="02010609060101010101" pitchFamily="2" charset="-122"/>
                <a:sym typeface="+mn-ea"/>
              </a:rPr>
              <a:t>总领全文</a:t>
            </a:r>
            <a:endParaRPr lang="zh-CN" altLang="en-US" sz="3735" b="1" dirty="0">
              <a:solidFill>
                <a:schemeClr val="tx1"/>
              </a:solidFill>
              <a:latin typeface="黑体" panose="02010609060101010101" pitchFamily="2" charset="-122"/>
              <a:ea typeface="黑体" panose="02010609060101010101" pitchFamily="2" charset="-122"/>
              <a:sym typeface="+mn-ea"/>
            </a:endParaRPr>
          </a:p>
        </p:txBody>
      </p:sp>
      <p:sp>
        <p:nvSpPr>
          <p:cNvPr id="9" name="圆角矩形标注 8"/>
          <p:cNvSpPr/>
          <p:nvPr/>
        </p:nvSpPr>
        <p:spPr>
          <a:xfrm>
            <a:off x="5072066" y="4857760"/>
            <a:ext cx="2786082" cy="857256"/>
          </a:xfrm>
          <a:prstGeom prst="wedgeRoundRectCallout">
            <a:avLst>
              <a:gd name="adj1" fmla="val -19061"/>
              <a:gd name="adj2" fmla="val -1025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dirty="0" smtClean="0">
                <a:solidFill>
                  <a:schemeClr val="tx1"/>
                </a:solidFill>
                <a:latin typeface="楷体" panose="02010609060101010101" pitchFamily="49" charset="-122"/>
                <a:ea typeface="楷体" panose="02010609060101010101" pitchFamily="49" charset="-122"/>
                <a:sym typeface="+mn-ea"/>
              </a:rPr>
              <a:t>意思是：</a:t>
            </a:r>
            <a:r>
              <a:rPr lang="zh-CN" altLang="en-US" sz="3200" b="1" dirty="0" smtClean="0">
                <a:solidFill>
                  <a:srgbClr val="0070C0"/>
                </a:solidFill>
                <a:latin typeface="楷体" panose="02010609060101010101" pitchFamily="49" charset="-122"/>
                <a:ea typeface="楷体" panose="02010609060101010101" pitchFamily="49" charset="-122"/>
                <a:sym typeface="+mn-ea"/>
              </a:rPr>
              <a:t>无法估计</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cxnSp>
        <p:nvCxnSpPr>
          <p:cNvPr id="10" name="直接连接符 9"/>
          <p:cNvCxnSpPr/>
          <p:nvPr/>
        </p:nvCxnSpPr>
        <p:spPr>
          <a:xfrm>
            <a:off x="3357555" y="3714753"/>
            <a:ext cx="4572032" cy="211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428992" y="4286257"/>
            <a:ext cx="4286280" cy="211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57620" y="3047998"/>
            <a:ext cx="3929090" cy="211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
                                        </p:tgtEl>
                                        <p:attrNameLst>
                                          <p:attrName>style.visibility</p:attrName>
                                        </p:attrNameLst>
                                      </p:cBhvr>
                                      <p:to>
                                        <p:strVal val="visible"/>
                                      </p:to>
                                    </p:set>
                                    <p:animEffect transition="in" filter="blinds(horizontal)">
                                      <p:cBhvr>
                                        <p:cTn id="7" dur="500"/>
                                        <p:tgtEl>
                                          <p:spTgt spid="113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 grpId="0"/>
      <p:bldP spid="4" grpId="0"/>
      <p:bldP spid="8" grpId="0" bldLvl="0" animBg="1"/>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714348" y="1904989"/>
            <a:ext cx="7929618" cy="4230774"/>
          </a:xfrm>
          <a:prstGeom prst="rect">
            <a:avLst/>
          </a:prstGeom>
          <a:noFill/>
          <a:ln w="9525">
            <a:noFill/>
          </a:ln>
        </p:spPr>
        <p:txBody>
          <a:bodyPr wrap="square">
            <a:spAutoFit/>
          </a:bodyPr>
          <a:lstStyle/>
          <a:p>
            <a:pPr>
              <a:lnSpc>
                <a:spcPct val="120000"/>
              </a:lnSpc>
              <a:spcBef>
                <a:spcPct val="50000"/>
              </a:spcBef>
            </a:pPr>
            <a:r>
              <a:rPr lang="zh-CN" altLang="en-US" sz="3735" b="1" dirty="0" smtClean="0">
                <a:latin typeface="楷体" panose="02010609060101010101" pitchFamily="49" charset="-122"/>
                <a:ea typeface="楷体" panose="02010609060101010101" pitchFamily="49" charset="-122"/>
              </a:rPr>
              <a:t>    圆明园在北京西北郊，是一座</a:t>
            </a:r>
            <a:r>
              <a:rPr lang="zh-CN" altLang="en-US" sz="3735" b="1" dirty="0" smtClean="0">
                <a:solidFill>
                  <a:srgbClr val="FF0000"/>
                </a:solidFill>
                <a:latin typeface="楷体" panose="02010609060101010101" pitchFamily="49" charset="-122"/>
                <a:ea typeface="楷体" panose="02010609060101010101" pitchFamily="49" charset="-122"/>
              </a:rPr>
              <a:t>举世闻名</a:t>
            </a:r>
            <a:r>
              <a:rPr lang="zh-CN" altLang="en-US" sz="3735" b="1" dirty="0" smtClean="0">
                <a:latin typeface="楷体" panose="02010609060101010101" pitchFamily="49" charset="-122"/>
                <a:ea typeface="楷体" panose="02010609060101010101" pitchFamily="49" charset="-122"/>
              </a:rPr>
              <a:t>的皇家园林。它由圆明园、万春园和长春园组成，所以也叫圆明三园。此外，还有许多小园，分布在圆明园东、西、南三面。</a:t>
            </a:r>
            <a:r>
              <a:rPr lang="zh-CN" altLang="en-US" sz="3735" b="1" dirty="0" smtClean="0">
                <a:solidFill>
                  <a:srgbClr val="FF0000"/>
                </a:solidFill>
                <a:latin typeface="楷体" panose="02010609060101010101" pitchFamily="49" charset="-122"/>
                <a:ea typeface="楷体" panose="02010609060101010101" pitchFamily="49" charset="-122"/>
              </a:rPr>
              <a:t>众星拱月般</a:t>
            </a:r>
            <a:r>
              <a:rPr lang="zh-CN" altLang="en-US" sz="3735" b="1" dirty="0" smtClean="0">
                <a:latin typeface="楷体" panose="02010609060101010101" pitchFamily="49" charset="-122"/>
                <a:ea typeface="楷体" panose="02010609060101010101" pitchFamily="49" charset="-122"/>
              </a:rPr>
              <a:t>环绕在圆明园周围。</a:t>
            </a:r>
            <a:endParaRPr lang="zh-CN" altLang="en-US" sz="3735" b="1" dirty="0">
              <a:solidFill>
                <a:srgbClr val="0070C0"/>
              </a:solidFill>
              <a:latin typeface="楷体" panose="02010609060101010101" pitchFamily="49" charset="-122"/>
              <a:ea typeface="楷体" panose="02010609060101010101" pitchFamily="49" charset="-122"/>
            </a:endParaRPr>
          </a:p>
        </p:txBody>
      </p:sp>
      <p:sp>
        <p:nvSpPr>
          <p:cNvPr id="5" name="圆角矩形标注 4"/>
          <p:cNvSpPr/>
          <p:nvPr/>
        </p:nvSpPr>
        <p:spPr>
          <a:xfrm>
            <a:off x="4929190" y="761982"/>
            <a:ext cx="2928958" cy="762005"/>
          </a:xfrm>
          <a:prstGeom prst="wedgeRoundRectCallout">
            <a:avLst>
              <a:gd name="adj1" fmla="val 23133"/>
              <a:gd name="adj2" fmla="val 908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dirty="0" smtClean="0">
                <a:solidFill>
                  <a:schemeClr val="tx1"/>
                </a:solidFill>
                <a:latin typeface="楷体" panose="02010609060101010101" pitchFamily="49" charset="-122"/>
                <a:ea typeface="楷体" panose="02010609060101010101" pitchFamily="49" charset="-122"/>
                <a:sym typeface="+mn-ea"/>
              </a:rPr>
              <a:t>近义词：</a:t>
            </a:r>
            <a:r>
              <a:rPr lang="zh-CN" altLang="en-US" sz="3200" b="1" dirty="0" smtClean="0">
                <a:solidFill>
                  <a:srgbClr val="0070C0"/>
                </a:solidFill>
                <a:latin typeface="楷体" panose="02010609060101010101" pitchFamily="49" charset="-122"/>
                <a:ea typeface="楷体" panose="02010609060101010101" pitchFamily="49" charset="-122"/>
              </a:rPr>
              <a:t>闻名遐迩</a:t>
            </a: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6" name="椭圆 5"/>
          <p:cNvSpPr/>
          <p:nvPr/>
        </p:nvSpPr>
        <p:spPr>
          <a:xfrm>
            <a:off x="357159" y="761982"/>
            <a:ext cx="2880995" cy="91311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3735" b="1" dirty="0" smtClean="0">
                <a:solidFill>
                  <a:schemeClr val="tx1"/>
                </a:solidFill>
                <a:latin typeface="黑体" panose="02010609060101010101" pitchFamily="2" charset="-122"/>
                <a:ea typeface="黑体" panose="02010609060101010101" pitchFamily="2" charset="-122"/>
                <a:sym typeface="+mn-ea"/>
              </a:rPr>
              <a:t>介绍圆明园</a:t>
            </a:r>
            <a:endParaRPr lang="zh-CN" altLang="en-US" sz="3735" b="1" dirty="0">
              <a:solidFill>
                <a:schemeClr val="tx1"/>
              </a:solidFill>
              <a:latin typeface="黑体" panose="02010609060101010101" pitchFamily="2" charset="-122"/>
              <a:ea typeface="黑体" panose="02010609060101010101" pitchFamily="2" charset="-122"/>
              <a:sym typeface="+mn-ea"/>
            </a:endParaRPr>
          </a:p>
        </p:txBody>
      </p:sp>
      <p:sp>
        <p:nvSpPr>
          <p:cNvPr id="9" name="上箭头标注 8"/>
          <p:cNvSpPr/>
          <p:nvPr/>
        </p:nvSpPr>
        <p:spPr>
          <a:xfrm>
            <a:off x="928662" y="4762510"/>
            <a:ext cx="7643898" cy="161926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120000"/>
              </a:lnSpc>
            </a:pPr>
            <a:r>
              <a:rPr lang="zh-CN" altLang="en-US" sz="3200" b="1" dirty="0" smtClean="0">
                <a:solidFill>
                  <a:srgbClr val="0070C0"/>
                </a:solidFill>
                <a:latin typeface="楷体" panose="02010609060101010101" pitchFamily="49" charset="-122"/>
                <a:ea typeface="楷体" panose="02010609060101010101" pitchFamily="49" charset="-122"/>
                <a:sym typeface="+mn-ea"/>
              </a:rPr>
              <a:t>总体介绍圆明园是由哪些园林组成，分别在什么位置。</a:t>
            </a:r>
            <a:endParaRPr lang="zh-CN" altLang="en-US" sz="3200" b="1" dirty="0">
              <a:solidFill>
                <a:srgbClr val="0070C0"/>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bldLvl="0" animBg="1"/>
      <p:bldP spid="6"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art.ifeng.com/2015/1020/1445308191166.jpg"/>
          <p:cNvPicPr>
            <a:picLocks noChangeAspect="1" noChangeArrowheads="1"/>
          </p:cNvPicPr>
          <p:nvPr/>
        </p:nvPicPr>
        <p:blipFill>
          <a:blip r:embed="rId1" cstate="email"/>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4"/>
          <p:cNvSpPr/>
          <p:nvPr/>
        </p:nvSpPr>
        <p:spPr>
          <a:xfrm>
            <a:off x="785787" y="1428736"/>
            <a:ext cx="8064530" cy="2851293"/>
          </a:xfrm>
          <a:prstGeom prst="rect">
            <a:avLst/>
          </a:prstGeom>
          <a:noFill/>
          <a:ln w="9525">
            <a:noFill/>
          </a:ln>
        </p:spPr>
        <p:txBody>
          <a:bodyPr wrap="square">
            <a:spAutoFit/>
          </a:bodyPr>
          <a:lstStyle/>
          <a:p>
            <a:pPr>
              <a:lnSpc>
                <a:spcPct val="120000"/>
              </a:lnSpc>
              <a:spcBef>
                <a:spcPct val="50000"/>
              </a:spcBef>
            </a:pPr>
            <a:r>
              <a:rPr lang="zh-CN" altLang="en-US" sz="3735" b="1" dirty="0" smtClean="0">
                <a:latin typeface="楷体" panose="02010609060101010101" pitchFamily="49" charset="-122"/>
                <a:ea typeface="楷体" panose="02010609060101010101" pitchFamily="49" charset="-122"/>
              </a:rPr>
              <a:t>    圆明园中，有金碧辉煌的殿堂，也有玲珑剔透的亭台楼阁；有象征着热闹街市的“买卖街”，也有象征着田园风光的山乡村野。</a:t>
            </a:r>
            <a:endParaRPr lang="zh-CN" altLang="en-US" sz="3735" b="1" dirty="0">
              <a:latin typeface="楷体" panose="02010609060101010101" pitchFamily="49" charset="-122"/>
              <a:ea typeface="楷体" panose="02010609060101010101" pitchFamily="49" charset="-122"/>
            </a:endParaRPr>
          </a:p>
        </p:txBody>
      </p:sp>
      <p:sp>
        <p:nvSpPr>
          <p:cNvPr id="7" name="上箭头标注 6"/>
          <p:cNvSpPr/>
          <p:nvPr/>
        </p:nvSpPr>
        <p:spPr>
          <a:xfrm>
            <a:off x="785786" y="3810003"/>
            <a:ext cx="7888605" cy="171451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2400" b="1" noProof="0" dirty="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3200" b="1" noProof="0" dirty="0" smtClean="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这</a:t>
            </a:r>
            <a:r>
              <a:rPr lang="zh-CN" altLang="en-US" sz="3200" b="1" noProof="0" dirty="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句话运用了</a:t>
            </a:r>
            <a:r>
              <a:rPr lang="en-US" altLang="zh-CN" sz="3200" b="1" noProof="0" dirty="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______</a:t>
            </a:r>
            <a:r>
              <a:rPr lang="zh-CN" altLang="en-US" sz="3200" b="1" noProof="0" dirty="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的手法</a:t>
            </a:r>
            <a:r>
              <a:rPr lang="zh-CN" altLang="en-US" sz="3200" b="1" noProof="0" dirty="0" smtClean="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，说出了圆明园的美景之多。</a:t>
            </a:r>
            <a:endParaRPr lang="zh-CN" altLang="en-US" sz="3200" b="1" noProof="0" dirty="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矩形 7"/>
          <p:cNvSpPr/>
          <p:nvPr/>
        </p:nvSpPr>
        <p:spPr>
          <a:xfrm>
            <a:off x="3143241" y="4667260"/>
            <a:ext cx="1023938" cy="730885"/>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lang="zh-CN" altLang="en-US" sz="3200" b="1" dirty="0" smtClean="0">
                <a:solidFill>
                  <a:srgbClr val="FF0000"/>
                </a:solidFill>
                <a:latin typeface="+mj-ea"/>
                <a:ea typeface="+mj-ea"/>
              </a:rPr>
              <a:t>排比</a:t>
            </a:r>
            <a:endParaRPr kumimoji="0" lang="zh-CN" altLang="en-US" sz="3200" b="1" u="none" strike="noStrike" kern="1200" cap="none" spc="0" normalizeH="0" baseline="0" noProof="0" dirty="0">
              <a:ln>
                <a:noFill/>
              </a:ln>
              <a:solidFill>
                <a:srgbClr val="FF0000"/>
              </a:solidFill>
              <a:effectLst/>
              <a:uLnTx/>
              <a:uFillTx/>
              <a:latin typeface="+mj-ea"/>
              <a:ea typeface="+mj-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7" grpId="0" bldLvl="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k.zol-img.com.cn/dcbbs/24202/a24201048_01000.jpg"/>
          <p:cNvPicPr>
            <a:picLocks noChangeAspect="1" noChangeArrowheads="1"/>
          </p:cNvPicPr>
          <p:nvPr/>
        </p:nvPicPr>
        <p:blipFill>
          <a:blip r:embed="rId1" cstate="email"/>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p:nvPr/>
        </p:nvSpPr>
        <p:spPr>
          <a:xfrm>
            <a:off x="1142977" y="2190742"/>
            <a:ext cx="7167563" cy="2192908"/>
          </a:xfrm>
          <a:prstGeom prst="rect">
            <a:avLst/>
          </a:prstGeom>
          <a:noFill/>
          <a:ln w="9525">
            <a:noFill/>
          </a:ln>
        </p:spPr>
        <p:txBody>
          <a:bodyPr>
            <a:spAutoFit/>
          </a:bodyPr>
          <a:lstStyle/>
          <a:p>
            <a:pPr>
              <a:lnSpc>
                <a:spcPct val="150000"/>
              </a:lnSpc>
            </a:pPr>
            <a:r>
              <a:rPr lang="zh-CN" altLang="en-US" sz="3200" b="1" dirty="0" smtClean="0">
                <a:latin typeface="楷体_GB2312" panose="02010609030101010101" charset="-122"/>
                <a:ea typeface="楷体_GB2312" panose="02010609030101010101" charset="-122"/>
              </a:rPr>
              <a:t>    卷云丝丝缕缕地飘浮着，有时像一片白色的羽毛，有时像一块洁白的绫纱，有时像微风吹过水面激起的粼波。</a:t>
            </a:r>
            <a:endParaRPr lang="zh-CN" altLang="en-US" sz="3200" b="1" dirty="0">
              <a:latin typeface="楷体_GB2312" panose="02010609030101010101" charset="-122"/>
              <a:ea typeface="楷体_GB2312" panose="02010609030101010101" charset="-122"/>
            </a:endParaRPr>
          </a:p>
        </p:txBody>
      </p:sp>
      <p:sp>
        <p:nvSpPr>
          <p:cNvPr id="18438" name="矩形 2"/>
          <p:cNvSpPr/>
          <p:nvPr/>
        </p:nvSpPr>
        <p:spPr>
          <a:xfrm>
            <a:off x="785786" y="857233"/>
            <a:ext cx="8012130" cy="584775"/>
          </a:xfrm>
          <a:prstGeom prst="rect">
            <a:avLst/>
          </a:prstGeom>
          <a:noFill/>
          <a:ln w="9525">
            <a:noFill/>
          </a:ln>
        </p:spPr>
        <p:txBody>
          <a:bodyPr wrap="none">
            <a:spAutoFit/>
          </a:bodyPr>
          <a:lstStyle/>
          <a:p>
            <a:pPr eaLnBrk="1" hangingPunct="1"/>
            <a:r>
              <a:rPr lang="zh-CN" altLang="en-US" sz="3200" b="1" dirty="0">
                <a:solidFill>
                  <a:srgbClr val="92D050"/>
                </a:solidFill>
                <a:latin typeface="黑体" panose="02010609060101010101" pitchFamily="2" charset="-122"/>
                <a:ea typeface="黑体" panose="02010609060101010101" pitchFamily="2" charset="-122"/>
              </a:rPr>
              <a:t>请同学们</a:t>
            </a:r>
            <a:r>
              <a:rPr lang="zh-CN" altLang="en-US" sz="3200" b="1" dirty="0" smtClean="0">
                <a:solidFill>
                  <a:srgbClr val="92D050"/>
                </a:solidFill>
                <a:latin typeface="黑体" panose="02010609060101010101" pitchFamily="2" charset="-122"/>
                <a:ea typeface="黑体" panose="02010609060101010101" pitchFamily="2" charset="-122"/>
              </a:rPr>
              <a:t>想想这个句子的特点，仿写一个。</a:t>
            </a:r>
            <a:endParaRPr lang="zh-CN" altLang="en-US" sz="3200" b="1" dirty="0">
              <a:solidFill>
                <a:srgbClr val="92D050"/>
              </a:solidFill>
              <a:latin typeface="黑体" panose="02010609060101010101" pitchFamily="2" charset="-122"/>
              <a:ea typeface="黑体" panose="02010609060101010101" pitchFamily="2" charset="-122"/>
            </a:endParaRPr>
          </a:p>
        </p:txBody>
      </p:sp>
      <p:sp>
        <p:nvSpPr>
          <p:cNvPr id="5" name="矩形 4"/>
          <p:cNvSpPr/>
          <p:nvPr/>
        </p:nvSpPr>
        <p:spPr>
          <a:xfrm>
            <a:off x="785786" y="2095492"/>
            <a:ext cx="7500990" cy="3048021"/>
          </a:xfrm>
          <a:prstGeom prst="rect">
            <a:avLst/>
          </a:prstGeom>
          <a:no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4"/>
          <p:cNvSpPr/>
          <p:nvPr/>
        </p:nvSpPr>
        <p:spPr>
          <a:xfrm>
            <a:off x="571473" y="1142984"/>
            <a:ext cx="8064530" cy="3541034"/>
          </a:xfrm>
          <a:prstGeom prst="rect">
            <a:avLst/>
          </a:prstGeom>
          <a:noFill/>
          <a:ln w="9525">
            <a:noFill/>
          </a:ln>
        </p:spPr>
        <p:txBody>
          <a:bodyPr wrap="square">
            <a:spAutoFit/>
          </a:bodyPr>
          <a:lstStyle/>
          <a:p>
            <a:pPr>
              <a:lnSpc>
                <a:spcPct val="120000"/>
              </a:lnSpc>
              <a:spcBef>
                <a:spcPct val="50000"/>
              </a:spcBef>
            </a:pPr>
            <a:r>
              <a:rPr lang="zh-CN" altLang="en-US" sz="3735" b="1" dirty="0" smtClean="0">
                <a:latin typeface="楷体" panose="02010609060101010101" pitchFamily="49" charset="-122"/>
                <a:ea typeface="楷体" panose="02010609060101010101" pitchFamily="49" charset="-122"/>
              </a:rPr>
              <a:t>   园中许多景物都是仿照</a:t>
            </a:r>
            <a:r>
              <a:rPr lang="zh-CN" altLang="en-US" sz="3735" b="1" dirty="0" smtClean="0">
                <a:solidFill>
                  <a:srgbClr val="FF0000"/>
                </a:solidFill>
                <a:latin typeface="楷体" panose="02010609060101010101" pitchFamily="49" charset="-122"/>
                <a:ea typeface="楷体" panose="02010609060101010101" pitchFamily="49" charset="-122"/>
              </a:rPr>
              <a:t>各地名胜建造</a:t>
            </a:r>
            <a:r>
              <a:rPr lang="zh-CN" altLang="en-US" sz="3735" b="1" dirty="0" smtClean="0">
                <a:latin typeface="楷体" panose="02010609060101010101" pitchFamily="49" charset="-122"/>
                <a:ea typeface="楷体" panose="02010609060101010101" pitchFamily="49" charset="-122"/>
              </a:rPr>
              <a:t>的，如，海宁安澜园，苏州的狮子林，杭州西湖的平湖秋月、雷峰夕照；还有很多景物是根据古代诗人的诗情画意建造的，如蓬莱瑶台，武陵春色。</a:t>
            </a:r>
            <a:endParaRPr lang="zh-CN" altLang="en-US" sz="3735" b="1" dirty="0">
              <a:latin typeface="楷体" panose="02010609060101010101" pitchFamily="49" charset="-122"/>
              <a:ea typeface="楷体" panose="02010609060101010101" pitchFamily="49" charset="-122"/>
            </a:endParaRPr>
          </a:p>
        </p:txBody>
      </p:sp>
      <p:sp>
        <p:nvSpPr>
          <p:cNvPr id="7" name="上箭头标注 6"/>
          <p:cNvSpPr/>
          <p:nvPr/>
        </p:nvSpPr>
        <p:spPr>
          <a:xfrm>
            <a:off x="857224" y="4095755"/>
            <a:ext cx="7888605" cy="14287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2400" b="1" noProof="0" dirty="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3200" b="1" noProof="0" dirty="0" smtClean="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这</a:t>
            </a:r>
            <a:r>
              <a:rPr lang="zh-CN" altLang="en-US" sz="3200" b="1" noProof="0" dirty="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句话运用了</a:t>
            </a:r>
            <a:r>
              <a:rPr lang="en-US" altLang="zh-CN" sz="3200" b="1" noProof="0" dirty="0" smtClean="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____</a:t>
            </a:r>
            <a:r>
              <a:rPr lang="zh-CN" altLang="en-US" sz="3200" b="1" noProof="0" dirty="0" smtClean="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的</a:t>
            </a:r>
            <a:r>
              <a:rPr lang="zh-CN" altLang="en-US" sz="3200" b="1" noProof="0" dirty="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手法</a:t>
            </a:r>
            <a:r>
              <a:rPr lang="zh-CN" altLang="en-US" sz="3200" b="1" noProof="0" dirty="0" smtClean="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2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详细地介绍了圆明园的景物</a:t>
            </a:r>
            <a:r>
              <a:rPr lang="zh-CN" altLang="en-US" sz="3200" b="1" noProof="0" dirty="0" smtClean="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3200" b="1" noProof="0" dirty="0">
              <a:ln>
                <a:noFill/>
              </a:ln>
              <a:solidFill>
                <a:srgbClr val="0070C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矩形 7"/>
          <p:cNvSpPr/>
          <p:nvPr/>
        </p:nvSpPr>
        <p:spPr>
          <a:xfrm>
            <a:off x="2786050" y="4667260"/>
            <a:ext cx="1023938" cy="730885"/>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3200" b="1" u="none" strike="noStrike" kern="1200" cap="none" spc="0" normalizeH="0" baseline="0" noProof="0" dirty="0" smtClean="0">
                <a:ln>
                  <a:noFill/>
                </a:ln>
                <a:solidFill>
                  <a:srgbClr val="FF0000"/>
                </a:solidFill>
                <a:effectLst/>
                <a:uLnTx/>
                <a:uFillTx/>
                <a:latin typeface="+mj-ea"/>
                <a:ea typeface="+mj-ea"/>
                <a:cs typeface="+mn-cs"/>
              </a:rPr>
              <a:t>排比</a:t>
            </a:r>
            <a:endParaRPr kumimoji="0" lang="zh-CN" altLang="en-US" sz="3200" b="1" u="none" strike="noStrike" kern="1200" cap="none" spc="0" normalizeH="0" baseline="0" noProof="0" dirty="0">
              <a:ln>
                <a:noFill/>
              </a:ln>
              <a:solidFill>
                <a:srgbClr val="FF0000"/>
              </a:solidFill>
              <a:effectLst/>
              <a:uLnTx/>
              <a:uFillTx/>
              <a:latin typeface="+mj-ea"/>
              <a:ea typeface="+mj-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7" grpId="0" bldLvl="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k.zol-img.com.cn/dcbbs/24528/a24527215_01000.jpg"/>
          <p:cNvPicPr>
            <a:picLocks noChangeAspect="1" noChangeArrowheads="1"/>
          </p:cNvPicPr>
          <p:nvPr/>
        </p:nvPicPr>
        <p:blipFill>
          <a:blip r:embed="rId1" cstate="email"/>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pic>
        <p:nvPicPr>
          <p:cNvPr id="75780" name="Picture 4" descr="http://a1.att.hudong.com/37/31/01300000913120128679318118253.jpg"/>
          <p:cNvPicPr>
            <a:picLocks noChangeAspect="1" noChangeArrowheads="1"/>
          </p:cNvPicPr>
          <p:nvPr/>
        </p:nvPicPr>
        <p:blipFill>
          <a:blip r:embed="rId2" cstate="email"/>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pic>
        <p:nvPicPr>
          <p:cNvPr id="75784" name="Picture 8" descr="http://02imgmini.eastday.com/mobile/20190104/20190104001713_83ec5546d240af5882291094f2bdebc9_6.jpeg"/>
          <p:cNvPicPr>
            <a:picLocks noChangeAspect="1" noChangeArrowheads="1"/>
          </p:cNvPicPr>
          <p:nvPr/>
        </p:nvPicPr>
        <p:blipFill>
          <a:blip r:embed="rId3" cstate="email"/>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linds(horizontal)">
                                      <p:cBhvr>
                                        <p:cTn id="7" dur="500"/>
                                        <p:tgtEl>
                                          <p:spTgt spid="757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5780"/>
                                        </p:tgtEl>
                                        <p:attrNameLst>
                                          <p:attrName>style.visibility</p:attrName>
                                        </p:attrNameLst>
                                      </p:cBhvr>
                                      <p:to>
                                        <p:strVal val="visible"/>
                                      </p:to>
                                    </p:set>
                                    <p:animEffect transition="in" filter="wipe(down)">
                                      <p:cBhvr>
                                        <p:cTn id="12" dur="500"/>
                                        <p:tgtEl>
                                          <p:spTgt spid="7578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2" y="1238236"/>
            <a:ext cx="8278812" cy="3540969"/>
          </a:xfrm>
          <a:prstGeom prst="rect">
            <a:avLst/>
          </a:prstGeom>
          <a:noFill/>
          <a:ln w="9525">
            <a:noFill/>
          </a:ln>
        </p:spPr>
        <p:txBody>
          <a:bodyPr>
            <a:spAutoFit/>
          </a:bodyPr>
          <a:lstStyle/>
          <a:p>
            <a:pPr>
              <a:lnSpc>
                <a:spcPct val="150000"/>
              </a:lnSpc>
            </a:pPr>
            <a:r>
              <a:rPr lang="zh-CN" altLang="en-US" sz="3735" b="1" dirty="0" smtClean="0">
                <a:latin typeface="楷体" panose="02010609060101010101" pitchFamily="49" charset="-122"/>
                <a:ea typeface="楷体" panose="02010609060101010101" pitchFamily="49" charset="-122"/>
              </a:rPr>
              <a:t>    园中不仅有民族建筑，还有西洋景观。漫步园内，有如漫游在天南地北，饱览着中外风景名胜；流连其间，</a:t>
            </a:r>
            <a:r>
              <a:rPr lang="zh-CN" altLang="en-US" sz="3735" b="1" dirty="0" smtClean="0">
                <a:solidFill>
                  <a:srgbClr val="FF0000"/>
                </a:solidFill>
                <a:latin typeface="楷体" panose="02010609060101010101" pitchFamily="49" charset="-122"/>
                <a:ea typeface="楷体" panose="02010609060101010101" pitchFamily="49" charset="-122"/>
              </a:rPr>
              <a:t>仿佛</a:t>
            </a:r>
            <a:r>
              <a:rPr lang="zh-CN" altLang="en-US" sz="3735" b="1" dirty="0" smtClean="0">
                <a:latin typeface="楷体" panose="02010609060101010101" pitchFamily="49" charset="-122"/>
                <a:ea typeface="楷体" panose="02010609060101010101" pitchFamily="49" charset="-122"/>
              </a:rPr>
              <a:t>置身在幻想的境界里。</a:t>
            </a:r>
            <a:endParaRPr lang="zh-CN" altLang="en-US" sz="3735" b="1" dirty="0">
              <a:latin typeface="楷体" panose="02010609060101010101" pitchFamily="49" charset="-122"/>
              <a:ea typeface="楷体" panose="02010609060101010101" pitchFamily="49" charset="-122"/>
            </a:endParaRPr>
          </a:p>
        </p:txBody>
      </p:sp>
      <p:sp>
        <p:nvSpPr>
          <p:cNvPr id="3" name="椭圆形标注 2"/>
          <p:cNvSpPr/>
          <p:nvPr/>
        </p:nvSpPr>
        <p:spPr>
          <a:xfrm>
            <a:off x="2357422" y="4191006"/>
            <a:ext cx="4786346" cy="2190765"/>
          </a:xfrm>
          <a:prstGeom prst="wedgeEllipseCallout">
            <a:avLst>
              <a:gd name="adj1" fmla="val -11184"/>
              <a:gd name="adj2" fmla="val -72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dirty="0" smtClean="0">
                <a:solidFill>
                  <a:srgbClr val="FF0000"/>
                </a:solidFill>
                <a:latin typeface="楷体" panose="02010609060101010101" pitchFamily="49" charset="-122"/>
                <a:ea typeface="楷体" panose="02010609060101010101" pitchFamily="49" charset="-122"/>
                <a:sym typeface="+mn-ea"/>
              </a:rPr>
              <a:t>比喻：</a:t>
            </a:r>
            <a:r>
              <a:rPr lang="zh-CN" altLang="en-US" sz="32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将圆明园的景色比喻成幻想中的景色，可见圆明园的美丽。</a:t>
            </a:r>
            <a:endParaRPr lang="zh-CN" altLang="en-US" sz="3200" b="1"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05"/>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 calcmode="lin" valueType="num">
                                      <p:cBhvr>
                                        <p:cTn id="14" dur="500" fill="hold"/>
                                        <p:tgtEl>
                                          <p:spTgt spid="3"/>
                                        </p:tgtEl>
                                        <p:attrNameLst>
                                          <p:attrName>ppt_x</p:attrName>
                                        </p:attrNameLst>
                                      </p:cBhvr>
                                      <p:tavLst>
                                        <p:tav tm="0">
                                          <p:val>
                                            <p:strVal val="#ppt_x-.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picm.bbzhi.com/fengjingbizhi/oumeijianzhufengqingpiaoliangbizhi/oumeijianzhufengqingpiaoliangbizhi_460891_m.jpg"/>
          <p:cNvPicPr>
            <a:picLocks noChangeAspect="1" noChangeArrowheads="1"/>
          </p:cNvPicPr>
          <p:nvPr/>
        </p:nvPicPr>
        <p:blipFill>
          <a:blip r:embed="rId1" cstate="email"/>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linds(horizontal)">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a:xfrm>
            <a:off x="327459" y="669292"/>
            <a:ext cx="2863416" cy="843223"/>
            <a:chOff x="-273322" y="-190081"/>
            <a:chExt cx="2863416" cy="844883"/>
          </a:xfrm>
        </p:grpSpPr>
        <p:sp>
          <p:nvSpPr>
            <p:cNvPr id="5236" name="文本框 13"/>
            <p:cNvSpPr txBox="1"/>
            <p:nvPr/>
          </p:nvSpPr>
          <p:spPr>
            <a:xfrm>
              <a:off x="-273322" y="-190081"/>
              <a:ext cx="2863416" cy="832633"/>
            </a:xfrm>
            <a:prstGeom prst="rect">
              <a:avLst/>
            </a:prstGeom>
            <a:noFill/>
            <a:ln w="9525">
              <a:noFill/>
            </a:ln>
          </p:spPr>
          <p:txBody>
            <a:bodyPr wrap="square">
              <a:spAutoFit/>
            </a:bodyPr>
            <a:lstStyle/>
            <a:p>
              <a:pPr algn="ctr"/>
              <a:r>
                <a:rPr lang="zh-CN" altLang="en-US" sz="4800" b="1" u="dbl" dirty="0" smtClean="0">
                  <a:solidFill>
                    <a:srgbClr val="92D050"/>
                  </a:solidFill>
                  <a:uFillTx/>
                  <a:latin typeface="黑体" panose="02010609060101010101" pitchFamily="2" charset="-122"/>
                  <a:ea typeface="黑体" panose="02010609060101010101" pitchFamily="2" charset="-122"/>
                </a:rPr>
                <a:t>作者简介</a:t>
              </a:r>
              <a:endParaRPr lang="zh-CN" altLang="en-US" sz="4800" b="1" u="dbl" dirty="0" smtClean="0">
                <a:solidFill>
                  <a:srgbClr val="92D050"/>
                </a:solidFill>
                <a:uFillTx/>
                <a:latin typeface="黑体" panose="02010609060101010101" pitchFamily="2" charset="-122"/>
                <a:ea typeface="黑体" panose="02010609060101010101" pitchFamily="2" charset="-122"/>
              </a:endParaRPr>
            </a:p>
          </p:txBody>
        </p:sp>
        <p:grpSp>
          <p:nvGrpSpPr>
            <p:cNvPr id="5" name="Group 4"/>
            <p:cNvGrpSpPr>
              <a:grpSpLocks noChangeAspect="1"/>
            </p:cNvGrpSpPr>
            <p:nvPr/>
          </p:nvGrpSpPr>
          <p:grpSpPr>
            <a:xfrm>
              <a:off x="2105319" y="434013"/>
              <a:ext cx="368573" cy="220789"/>
              <a:chOff x="2511" y="1362"/>
              <a:chExt cx="539" cy="322"/>
            </a:xfrm>
          </p:grpSpPr>
          <p:sp>
            <p:nvSpPr>
              <p:cNvPr id="19" name="Freeform 8"/>
              <p:cNvSpPr/>
              <p:nvPr/>
            </p:nvSpPr>
            <p:spPr bwMode="auto">
              <a:xfrm>
                <a:off x="2954" y="1362"/>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9"/>
              <p:cNvSpPr/>
              <p:nvPr/>
            </p:nvSpPr>
            <p:spPr bwMode="auto">
              <a:xfrm>
                <a:off x="2943" y="1497"/>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10"/>
              <p:cNvSpPr>
                <a:spLocks noEditPoints="1"/>
              </p:cNvSpPr>
              <p:nvPr/>
            </p:nvSpPr>
            <p:spPr bwMode="auto">
              <a:xfrm>
                <a:off x="2511" y="1362"/>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66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 name="文本框 1"/>
          <p:cNvSpPr txBox="1"/>
          <p:nvPr/>
        </p:nvSpPr>
        <p:spPr>
          <a:xfrm>
            <a:off x="776262" y="2114537"/>
            <a:ext cx="7500990" cy="3222998"/>
          </a:xfrm>
          <a:prstGeom prst="rect">
            <a:avLst/>
          </a:prstGeom>
          <a:noFill/>
          <a:ln w="9525">
            <a:noFill/>
          </a:ln>
        </p:spPr>
        <p:txBody>
          <a:bodyPr wrap="square" anchor="t">
            <a:spAutoFit/>
          </a:bodyPr>
          <a:lstStyle/>
          <a:p>
            <a:pPr>
              <a:lnSpc>
                <a:spcPct val="15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王英琦 女 安徽寿县人。享受政府特殊津贴。著有散文集</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守望灵魂</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背负自己的十字架</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等，短篇小说集</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爱之厦</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遥远而切近的爱</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，电影文学剧本</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李清照</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等。散文</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我遗失了什么</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获</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1987</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年全国优秀散文奖。</a:t>
            </a:r>
            <a:endParaRPr lang="zh-CN" altLang="en-US" sz="28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5" y="1047733"/>
            <a:ext cx="8215370" cy="5265288"/>
          </a:xfrm>
          <a:prstGeom prst="rect">
            <a:avLst/>
          </a:prstGeom>
          <a:noFill/>
          <a:ln w="9525">
            <a:noFill/>
          </a:ln>
        </p:spPr>
        <p:txBody>
          <a:bodyPr wrap="square">
            <a:spAutoFit/>
          </a:bodyPr>
          <a:lstStyle/>
          <a:p>
            <a:pPr>
              <a:lnSpc>
                <a:spcPct val="150000"/>
              </a:lnSpc>
            </a:pPr>
            <a:r>
              <a:rPr lang="zh-CN" altLang="en-US" sz="3735" b="1" dirty="0" smtClean="0">
                <a:latin typeface="楷体" panose="02010609060101010101" pitchFamily="49" charset="-122"/>
                <a:ea typeface="楷体" panose="02010609060101010101" pitchFamily="49" charset="-122"/>
              </a:rPr>
              <a:t>    圆明园不但建筑宏伟，还收藏着最珍贵的历史文物。上自先秦时代的青铜礼器，下至唐、宋、元、明、清历代的名人书画和各种奇珍异宝。所以，</a:t>
            </a:r>
            <a:r>
              <a:rPr lang="zh-CN" altLang="en-US" sz="3735" b="1" dirty="0" smtClean="0">
                <a:solidFill>
                  <a:srgbClr val="FF0000"/>
                </a:solidFill>
                <a:latin typeface="楷体" panose="02010609060101010101" pitchFamily="49" charset="-122"/>
                <a:ea typeface="楷体" panose="02010609060101010101" pitchFamily="49" charset="-122"/>
              </a:rPr>
              <a:t>它又是当时世界上最大的博物馆、艺术馆。</a:t>
            </a:r>
            <a:endParaRPr lang="zh-CN" altLang="en-US" sz="3735" b="1" dirty="0">
              <a:solidFill>
                <a:srgbClr val="FF0000"/>
              </a:solidFill>
              <a:latin typeface="楷体" panose="02010609060101010101" pitchFamily="49" charset="-122"/>
              <a:ea typeface="楷体" panose="02010609060101010101" pitchFamily="49" charset="-122"/>
            </a:endParaRPr>
          </a:p>
        </p:txBody>
      </p:sp>
      <p:sp>
        <p:nvSpPr>
          <p:cNvPr id="3" name="椭圆形标注 2"/>
          <p:cNvSpPr/>
          <p:nvPr/>
        </p:nvSpPr>
        <p:spPr>
          <a:xfrm>
            <a:off x="1857356" y="4762510"/>
            <a:ext cx="4291965" cy="1802765"/>
          </a:xfrm>
          <a:prstGeom prst="wedgeEllipseCallout">
            <a:avLst>
              <a:gd name="adj1" fmla="val 11854"/>
              <a:gd name="adj2" fmla="val -72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dirty="0" smtClean="0">
                <a:solidFill>
                  <a:srgbClr val="FF0000"/>
                </a:solidFill>
                <a:latin typeface="楷体" panose="02010609060101010101" pitchFamily="49" charset="-122"/>
                <a:ea typeface="楷体" panose="02010609060101010101" pitchFamily="49" charset="-122"/>
                <a:sym typeface="+mn-ea"/>
              </a:rPr>
              <a:t>记叙：</a:t>
            </a:r>
            <a:r>
              <a:rPr lang="zh-CN" altLang="en-US" sz="3200" b="1" dirty="0" smtClean="0">
                <a:solidFill>
                  <a:srgbClr val="0070C0"/>
                </a:solidFill>
                <a:latin typeface="楷体" panose="02010609060101010101" pitchFamily="49" charset="-122"/>
                <a:ea typeface="楷体" panose="02010609060101010101" pitchFamily="49" charset="-122"/>
                <a:sym typeface="+mn-ea"/>
              </a:rPr>
              <a:t>描写圆明园里面还有无数的珍宝。</a:t>
            </a:r>
            <a:endParaRPr lang="zh-CN" altLang="en-US" sz="3200" b="1"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img.mp.itc.cn/upload/20161223/7d1c8398132f41b7ad0aa45ebab29fe2_th.jpeg"/>
          <p:cNvPicPr>
            <a:picLocks noChangeAspect="1" noChangeArrowheads="1"/>
          </p:cNvPicPr>
          <p:nvPr/>
        </p:nvPicPr>
        <p:blipFill>
          <a:blip r:embed="rId1"/>
          <a:srcRect/>
          <a:stretch>
            <a:fillRect/>
          </a:stretch>
        </p:blipFill>
        <p:spPr bwMode="auto">
          <a:xfrm>
            <a:off x="0" y="0"/>
            <a:ext cx="7143768" cy="6858000"/>
          </a:xfrm>
          <a:prstGeom prst="rect">
            <a:avLst/>
          </a:prstGeom>
          <a:ln>
            <a:noFill/>
          </a:ln>
          <a:effectLst>
            <a:outerShdw blurRad="190500" algn="tl" rotWithShape="0">
              <a:srgbClr val="000000">
                <a:alpha val="70000"/>
              </a:srgbClr>
            </a:outerShdw>
          </a:effectLst>
        </p:spPr>
      </p:pic>
      <p:pic>
        <p:nvPicPr>
          <p:cNvPr id="17410" name="Picture 2" descr="http://a2.att.hudong.com/24/05/300000908235129981059159873_950.jpg"/>
          <p:cNvPicPr>
            <a:picLocks noChangeAspect="1" noChangeArrowheads="1"/>
          </p:cNvPicPr>
          <p:nvPr/>
        </p:nvPicPr>
        <p:blipFill>
          <a:blip r:embed="rId2"/>
          <a:srcRect/>
          <a:stretch>
            <a:fillRect/>
          </a:stretch>
        </p:blipFill>
        <p:spPr bwMode="auto">
          <a:xfrm>
            <a:off x="3071802" y="0"/>
            <a:ext cx="6072198" cy="6858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linds(horizont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1619237"/>
            <a:ext cx="8143932" cy="4117474"/>
          </a:xfrm>
          <a:prstGeom prst="rect">
            <a:avLst/>
          </a:prstGeom>
          <a:noFill/>
          <a:ln w="9525">
            <a:noFill/>
          </a:ln>
        </p:spPr>
        <p:txBody>
          <a:bodyPr wrap="square">
            <a:spAutoFit/>
          </a:bodyPr>
          <a:lstStyle/>
          <a:p>
            <a:pPr>
              <a:lnSpc>
                <a:spcPct val="150000"/>
              </a:lnSpc>
            </a:pPr>
            <a:r>
              <a:rPr lang="en-US" altLang="zh-CN" sz="3600" b="1" dirty="0" smtClean="0">
                <a:latin typeface="楷体" panose="02010609060101010101" pitchFamily="49" charset="-122"/>
                <a:ea typeface="楷体" panose="02010609060101010101" pitchFamily="49" charset="-122"/>
              </a:rPr>
              <a:t>    1860</a:t>
            </a:r>
            <a:r>
              <a:rPr lang="zh-CN" altLang="en-US" sz="3600" b="1" dirty="0" smtClean="0">
                <a:latin typeface="楷体" panose="02010609060101010101" pitchFamily="49" charset="-122"/>
                <a:ea typeface="楷体" panose="02010609060101010101" pitchFamily="49" charset="-122"/>
              </a:rPr>
              <a:t>年</a:t>
            </a:r>
            <a:r>
              <a:rPr lang="en-US" altLang="zh-CN" sz="3600" b="1" dirty="0" smtClean="0">
                <a:latin typeface="楷体" panose="02010609060101010101" pitchFamily="49" charset="-122"/>
                <a:ea typeface="楷体" panose="02010609060101010101" pitchFamily="49" charset="-122"/>
              </a:rPr>
              <a:t>10</a:t>
            </a:r>
            <a:r>
              <a:rPr lang="zh-CN" altLang="en-US" sz="3600" b="1" dirty="0" smtClean="0">
                <a:latin typeface="楷体" panose="02010609060101010101" pitchFamily="49" charset="-122"/>
                <a:ea typeface="楷体" panose="02010609060101010101" pitchFamily="49" charset="-122"/>
              </a:rPr>
              <a:t>月</a:t>
            </a:r>
            <a:r>
              <a:rPr lang="en-US" altLang="zh-CN" sz="3600" b="1" dirty="0" smtClean="0">
                <a:latin typeface="楷体" panose="02010609060101010101" pitchFamily="49" charset="-122"/>
                <a:ea typeface="楷体" panose="02010609060101010101" pitchFamily="49" charset="-122"/>
              </a:rPr>
              <a:t>6</a:t>
            </a:r>
            <a:r>
              <a:rPr lang="zh-CN" altLang="en-US" sz="3600" b="1" dirty="0" smtClean="0">
                <a:latin typeface="楷体" panose="02010609060101010101" pitchFamily="49" charset="-122"/>
                <a:ea typeface="楷体" panose="02010609060101010101" pitchFamily="49" charset="-122"/>
              </a:rPr>
              <a:t>日，英法联军侵入北京，闯进圆明园。他们把园内</a:t>
            </a:r>
            <a:r>
              <a:rPr lang="zh-CN" altLang="en-US" sz="3600" b="1" dirty="0" smtClean="0">
                <a:solidFill>
                  <a:srgbClr val="FF0000"/>
                </a:solidFill>
                <a:latin typeface="楷体" panose="02010609060101010101" pitchFamily="49" charset="-122"/>
                <a:ea typeface="楷体" panose="02010609060101010101" pitchFamily="49" charset="-122"/>
              </a:rPr>
              <a:t>凡是</a:t>
            </a:r>
            <a:r>
              <a:rPr lang="zh-CN" altLang="en-US" sz="3600" b="1" dirty="0" smtClean="0">
                <a:latin typeface="楷体" panose="02010609060101010101" pitchFamily="49" charset="-122"/>
                <a:ea typeface="楷体" panose="02010609060101010101" pitchFamily="49" charset="-122"/>
              </a:rPr>
              <a:t>能拿走的东西，</a:t>
            </a:r>
            <a:r>
              <a:rPr lang="zh-CN" altLang="en-US" sz="3600" b="1" dirty="0" smtClean="0">
                <a:solidFill>
                  <a:srgbClr val="FF0000"/>
                </a:solidFill>
                <a:latin typeface="楷体" panose="02010609060101010101" pitchFamily="49" charset="-122"/>
                <a:ea typeface="楷体" panose="02010609060101010101" pitchFamily="49" charset="-122"/>
              </a:rPr>
              <a:t>统统</a:t>
            </a:r>
            <a:r>
              <a:rPr lang="zh-CN" altLang="en-US" sz="3600" b="1" dirty="0" smtClean="0">
                <a:latin typeface="楷体" panose="02010609060101010101" pitchFamily="49" charset="-122"/>
                <a:ea typeface="楷体" panose="02010609060101010101" pitchFamily="49" charset="-122"/>
              </a:rPr>
              <a:t>掠走；拿不动的，就用大车或牲口搬运；实在运不走的，就</a:t>
            </a:r>
            <a:r>
              <a:rPr lang="zh-CN" altLang="en-US" sz="3600" b="1" dirty="0" smtClean="0">
                <a:solidFill>
                  <a:srgbClr val="FF0000"/>
                </a:solidFill>
                <a:latin typeface="楷体" panose="02010609060101010101" pitchFamily="49" charset="-122"/>
                <a:ea typeface="楷体" panose="02010609060101010101" pitchFamily="49" charset="-122"/>
              </a:rPr>
              <a:t>任意</a:t>
            </a:r>
            <a:r>
              <a:rPr lang="zh-CN" altLang="en-US" sz="3600" b="1" dirty="0" smtClean="0">
                <a:latin typeface="楷体" panose="02010609060101010101" pitchFamily="49" charset="-122"/>
                <a:ea typeface="楷体" panose="02010609060101010101" pitchFamily="49" charset="-122"/>
              </a:rPr>
              <a:t>破坏、毁掉。</a:t>
            </a:r>
            <a:endParaRPr lang="zh-CN" altLang="en-US" sz="3600" b="1" dirty="0">
              <a:latin typeface="楷体" panose="02010609060101010101" pitchFamily="49" charset="-122"/>
              <a:ea typeface="楷体" panose="02010609060101010101" pitchFamily="49" charset="-122"/>
            </a:endParaRPr>
          </a:p>
        </p:txBody>
      </p:sp>
      <p:sp>
        <p:nvSpPr>
          <p:cNvPr id="3" name="椭圆形标注 2"/>
          <p:cNvSpPr/>
          <p:nvPr/>
        </p:nvSpPr>
        <p:spPr>
          <a:xfrm>
            <a:off x="3929058" y="4667260"/>
            <a:ext cx="3643338" cy="1809787"/>
          </a:xfrm>
          <a:prstGeom prst="wedgeEllipseCallout">
            <a:avLst>
              <a:gd name="adj1" fmla="val -11167"/>
              <a:gd name="adj2" fmla="val -75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dirty="0" smtClean="0">
                <a:solidFill>
                  <a:srgbClr val="FF0000"/>
                </a:solidFill>
                <a:latin typeface="楷体" panose="02010609060101010101" pitchFamily="49" charset="-122"/>
                <a:ea typeface="楷体" panose="02010609060101010101" pitchFamily="49" charset="-122"/>
                <a:sym typeface="+mn-ea"/>
              </a:rPr>
              <a:t>这些词语：</a:t>
            </a:r>
            <a:r>
              <a:rPr lang="zh-CN" altLang="en-US" sz="32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突出英法联军的恶行。</a:t>
            </a:r>
            <a:endParaRPr lang="zh-CN" altLang="en-US" sz="3200" b="1"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椭圆 3"/>
          <p:cNvSpPr/>
          <p:nvPr/>
        </p:nvSpPr>
        <p:spPr>
          <a:xfrm>
            <a:off x="500034" y="761982"/>
            <a:ext cx="3571900" cy="91311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3735" b="1" dirty="0" smtClean="0">
                <a:solidFill>
                  <a:schemeClr val="tx1"/>
                </a:solidFill>
                <a:latin typeface="黑体" panose="02010609060101010101" pitchFamily="2" charset="-122"/>
                <a:ea typeface="黑体" panose="02010609060101010101" pitchFamily="2" charset="-122"/>
                <a:sym typeface="+mn-ea"/>
              </a:rPr>
              <a:t>圆明园的毁灭</a:t>
            </a:r>
            <a:endParaRPr lang="zh-CN" altLang="en-US" sz="3735" b="1" dirty="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2" y="857232"/>
            <a:ext cx="8278812" cy="4117474"/>
          </a:xfrm>
          <a:prstGeom prst="rect">
            <a:avLst/>
          </a:prstGeom>
          <a:noFill/>
          <a:ln w="9525">
            <a:noFill/>
          </a:ln>
        </p:spPr>
        <p:txBody>
          <a:bodyPr>
            <a:spAutoFit/>
          </a:bodyPr>
          <a:lstStyle/>
          <a:p>
            <a:pPr>
              <a:lnSpc>
                <a:spcPct val="150000"/>
              </a:lnSpc>
            </a:pPr>
            <a:r>
              <a:rPr lang="zh-CN" altLang="en-US" sz="3600" b="1" dirty="0" smtClean="0">
                <a:latin typeface="楷体" panose="02010609060101010101" pitchFamily="49" charset="-122"/>
                <a:ea typeface="楷体" panose="02010609060101010101" pitchFamily="49" charset="-122"/>
              </a:rPr>
              <a:t>    为了销毁罪证，</a:t>
            </a:r>
            <a:r>
              <a:rPr lang="en-US" altLang="zh-CN" sz="3600" b="1" dirty="0" smtClean="0">
                <a:latin typeface="楷体" panose="02010609060101010101" pitchFamily="49" charset="-122"/>
                <a:ea typeface="楷体" panose="02010609060101010101" pitchFamily="49" charset="-122"/>
              </a:rPr>
              <a:t>10</a:t>
            </a:r>
            <a:r>
              <a:rPr lang="zh-CN" altLang="en-US" sz="3600" b="1" dirty="0" smtClean="0">
                <a:latin typeface="楷体" panose="02010609060101010101" pitchFamily="49" charset="-122"/>
                <a:ea typeface="楷体" panose="02010609060101010101" pitchFamily="49" charset="-122"/>
              </a:rPr>
              <a:t>月</a:t>
            </a:r>
            <a:r>
              <a:rPr lang="en-US" altLang="zh-CN" sz="3600" b="1" dirty="0" smtClean="0">
                <a:latin typeface="楷体" panose="02010609060101010101" pitchFamily="49" charset="-122"/>
                <a:ea typeface="楷体" panose="02010609060101010101" pitchFamily="49" charset="-122"/>
              </a:rPr>
              <a:t>18</a:t>
            </a:r>
            <a:r>
              <a:rPr lang="zh-CN" altLang="en-US" sz="3600" b="1" dirty="0" smtClean="0">
                <a:latin typeface="楷体" panose="02010609060101010101" pitchFamily="49" charset="-122"/>
                <a:ea typeface="楷体" panose="02010609060101010101" pitchFamily="49" charset="-122"/>
              </a:rPr>
              <a:t>日和</a:t>
            </a:r>
            <a:r>
              <a:rPr lang="en-US" altLang="zh-CN" sz="3600" b="1" dirty="0" smtClean="0">
                <a:latin typeface="楷体" panose="02010609060101010101" pitchFamily="49" charset="-122"/>
                <a:ea typeface="楷体" panose="02010609060101010101" pitchFamily="49" charset="-122"/>
              </a:rPr>
              <a:t>19</a:t>
            </a:r>
            <a:r>
              <a:rPr lang="zh-CN" altLang="en-US" sz="3600" b="1" dirty="0" smtClean="0">
                <a:latin typeface="楷体" panose="02010609060101010101" pitchFamily="49" charset="-122"/>
                <a:ea typeface="楷体" panose="02010609060101010101" pitchFamily="49" charset="-122"/>
              </a:rPr>
              <a:t>日，三千多名侵略者奉命在园内放火。大火连烧三天，烟云笼罩了整个北京城。我国这一园林艺术的瑰宝、建筑艺术的精华，就这样化成了一片灰烬。</a:t>
            </a:r>
            <a:endParaRPr lang="zh-CN" altLang="en-US" sz="3600" b="1" dirty="0">
              <a:latin typeface="楷体" panose="02010609060101010101" pitchFamily="49" charset="-122"/>
              <a:ea typeface="楷体" panose="02010609060101010101" pitchFamily="49" charset="-122"/>
            </a:endParaRPr>
          </a:p>
        </p:txBody>
      </p:sp>
      <p:sp>
        <p:nvSpPr>
          <p:cNvPr id="3" name="椭圆形标注 2"/>
          <p:cNvSpPr/>
          <p:nvPr/>
        </p:nvSpPr>
        <p:spPr>
          <a:xfrm>
            <a:off x="1285852" y="4572009"/>
            <a:ext cx="5929354" cy="1905037"/>
          </a:xfrm>
          <a:prstGeom prst="wedgeEllipseCallout">
            <a:avLst>
              <a:gd name="adj1" fmla="val 8269"/>
              <a:gd name="adj2" fmla="val -683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smtClean="0">
                <a:solidFill>
                  <a:srgbClr val="FF0000"/>
                </a:solidFill>
                <a:latin typeface="楷体" panose="02010609060101010101" pitchFamily="49" charset="-122"/>
                <a:ea typeface="楷体" panose="02010609060101010101" pitchFamily="49" charset="-122"/>
                <a:sym typeface="+mn-ea"/>
              </a:rPr>
              <a:t>数字：</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突出</a:t>
            </a:r>
            <a:r>
              <a:rPr lang="zh-CN" altLang="en-US" sz="2400" b="1" dirty="0" smtClean="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了圆明园毁灭的时间，还有侵略者的残暴恶行，也说出了圆明园最后的毁灭。</a:t>
            </a:r>
            <a:endPar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photocdn.sohu.com/20150531/mp17116227_1433075587300_25.jpeg"/>
          <p:cNvPicPr>
            <a:picLocks noChangeAspect="1" noChangeArrowheads="1"/>
          </p:cNvPicPr>
          <p:nvPr/>
        </p:nvPicPr>
        <p:blipFill>
          <a:blip r:embed="rId1" cstate="email"/>
          <a:srcRect/>
          <a:stretch>
            <a:fillRect/>
          </a:stretch>
        </p:blipFill>
        <p:spPr bwMode="auto">
          <a:xfrm>
            <a:off x="1571604" y="666732"/>
            <a:ext cx="5619750" cy="533403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cstate="print"/>
          <a:stretch>
            <a:fillRect/>
          </a:stretch>
        </p:blipFill>
        <p:spPr>
          <a:xfrm>
            <a:off x="551181" y="1427480"/>
            <a:ext cx="8306435" cy="4866640"/>
          </a:xfrm>
          <a:prstGeom prst="rect">
            <a:avLst/>
          </a:prstGeom>
        </p:spPr>
      </p:pic>
      <p:sp>
        <p:nvSpPr>
          <p:cNvPr id="14" name="左大括号 13"/>
          <p:cNvSpPr/>
          <p:nvPr/>
        </p:nvSpPr>
        <p:spPr>
          <a:xfrm>
            <a:off x="1500166" y="2381243"/>
            <a:ext cx="285752" cy="2571768"/>
          </a:xfrm>
          <a:prstGeom prst="leftBrace">
            <a:avLst>
              <a:gd name="adj1" fmla="val 79956"/>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17" name="左大括号 16"/>
          <p:cNvSpPr/>
          <p:nvPr/>
        </p:nvSpPr>
        <p:spPr>
          <a:xfrm flipH="1">
            <a:off x="6715140" y="2190742"/>
            <a:ext cx="214314" cy="3048021"/>
          </a:xfrm>
          <a:prstGeom prst="leftBrace">
            <a:avLst>
              <a:gd name="adj1" fmla="val 88163"/>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2" name="文本框 1"/>
          <p:cNvSpPr txBox="1"/>
          <p:nvPr/>
        </p:nvSpPr>
        <p:spPr>
          <a:xfrm>
            <a:off x="219584" y="702733"/>
            <a:ext cx="2383986" cy="748666"/>
          </a:xfrm>
          <a:prstGeom prst="rect">
            <a:avLst/>
          </a:prstGeom>
          <a:noFill/>
        </p:spPr>
        <p:txBody>
          <a:bodyPr wrap="none" rtlCol="0">
            <a:spAutoFit/>
          </a:bodyPr>
          <a:lstStyle/>
          <a:p>
            <a:pPr algn="ctr"/>
            <a:r>
              <a:rPr lang="zh-CN" altLang="en-US" sz="4265" b="1" u="dbl" dirty="0" smtClean="0">
                <a:solidFill>
                  <a:srgbClr val="92D050"/>
                </a:solidFill>
                <a:uFillTx/>
                <a:latin typeface="黑体" panose="02010609060101010101" pitchFamily="2" charset="-122"/>
                <a:ea typeface="黑体" panose="02010609060101010101" pitchFamily="2" charset="-122"/>
              </a:rPr>
              <a:t>板书设计</a:t>
            </a:r>
            <a:endParaRPr lang="zh-CN" altLang="en-US" sz="4265" b="1" u="dbl" dirty="0" smtClean="0">
              <a:solidFill>
                <a:srgbClr val="92D050"/>
              </a:solidFill>
              <a:uFillTx/>
              <a:latin typeface="黑体" panose="02010609060101010101" pitchFamily="2" charset="-122"/>
              <a:ea typeface="黑体" panose="02010609060101010101" pitchFamily="2" charset="-122"/>
            </a:endParaRPr>
          </a:p>
        </p:txBody>
      </p:sp>
      <p:sp>
        <p:nvSpPr>
          <p:cNvPr id="11" name="Rectangle 3"/>
          <p:cNvSpPr>
            <a:spLocks noChangeArrowheads="1"/>
          </p:cNvSpPr>
          <p:nvPr/>
        </p:nvSpPr>
        <p:spPr bwMode="auto">
          <a:xfrm>
            <a:off x="918779" y="2285992"/>
            <a:ext cx="615553" cy="2217915"/>
          </a:xfrm>
          <a:prstGeom prst="rect">
            <a:avLst/>
          </a:prstGeom>
          <a:noFill/>
          <a:ln w="9525">
            <a:noFill/>
            <a:miter lim="800000"/>
          </a:ln>
        </p:spPr>
        <p:txBody>
          <a:bodyPr vert="eaVert" wrap="none">
            <a:spAutoFit/>
          </a:bodyPr>
          <a:lstStyle/>
          <a:p>
            <a:pPr algn="l"/>
            <a:r>
              <a:rPr lang="zh-CN" altLang="en-US" sz="2800" b="1" dirty="0" smtClean="0">
                <a:solidFill>
                  <a:schemeClr val="bg1"/>
                </a:solidFill>
                <a:latin typeface="楷体" panose="02010609060101010101" pitchFamily="49" charset="-122"/>
                <a:ea typeface="楷体" panose="02010609060101010101" pitchFamily="49" charset="-122"/>
              </a:rPr>
              <a:t>圆明园的毁灭</a:t>
            </a:r>
            <a:endParaRPr lang="zh-CN" altLang="en-US" sz="2800" b="1" dirty="0" smtClean="0">
              <a:solidFill>
                <a:schemeClr val="bg1"/>
              </a:solidFill>
              <a:latin typeface="楷体" panose="02010609060101010101" pitchFamily="49" charset="-122"/>
              <a:ea typeface="楷体" panose="02010609060101010101" pitchFamily="49" charset="-122"/>
            </a:endParaRPr>
          </a:p>
        </p:txBody>
      </p:sp>
      <p:sp>
        <p:nvSpPr>
          <p:cNvPr id="12" name="Rectangle 5"/>
          <p:cNvSpPr>
            <a:spLocks noChangeArrowheads="1"/>
          </p:cNvSpPr>
          <p:nvPr/>
        </p:nvSpPr>
        <p:spPr bwMode="auto">
          <a:xfrm>
            <a:off x="2000232" y="2476494"/>
            <a:ext cx="1428760" cy="637675"/>
          </a:xfrm>
          <a:prstGeom prst="rect">
            <a:avLst/>
          </a:prstGeom>
          <a:noFill/>
          <a:ln w="9525">
            <a:noFill/>
            <a:miter lim="800000"/>
          </a:ln>
        </p:spPr>
        <p:txBody>
          <a:bodyPr wrap="square">
            <a:spAutoFit/>
          </a:bodyPr>
          <a:lstStyle/>
          <a:p>
            <a:pPr>
              <a:lnSpc>
                <a:spcPct val="150000"/>
              </a:lnSpc>
            </a:pPr>
            <a:r>
              <a:rPr lang="zh-CN" altLang="en-US" sz="2800" b="1" dirty="0" smtClean="0">
                <a:solidFill>
                  <a:schemeClr val="bg1"/>
                </a:solidFill>
                <a:latin typeface="楷体" panose="02010609060101010101" pitchFamily="49" charset="-122"/>
                <a:ea typeface="楷体" panose="02010609060101010101" pitchFamily="49" charset="-122"/>
              </a:rPr>
              <a:t>圆明园</a:t>
            </a:r>
            <a:endParaRPr lang="zh-CN" altLang="en-US" sz="2800" b="1" dirty="0" smtClean="0">
              <a:solidFill>
                <a:schemeClr val="bg1"/>
              </a:solidFill>
              <a:latin typeface="楷体" panose="02010609060101010101" pitchFamily="49" charset="-122"/>
              <a:ea typeface="楷体" panose="02010609060101010101" pitchFamily="49" charset="-122"/>
            </a:endParaRPr>
          </a:p>
        </p:txBody>
      </p:sp>
      <p:sp>
        <p:nvSpPr>
          <p:cNvPr id="16" name="Rectangle 5"/>
          <p:cNvSpPr>
            <a:spLocks noChangeArrowheads="1"/>
          </p:cNvSpPr>
          <p:nvPr/>
        </p:nvSpPr>
        <p:spPr bwMode="auto">
          <a:xfrm>
            <a:off x="3714745" y="2000241"/>
            <a:ext cx="2857520" cy="637675"/>
          </a:xfrm>
          <a:prstGeom prst="rect">
            <a:avLst/>
          </a:prstGeom>
          <a:noFill/>
          <a:ln w="9525">
            <a:noFill/>
            <a:miter lim="800000"/>
          </a:ln>
        </p:spPr>
        <p:txBody>
          <a:bodyPr wrap="square">
            <a:spAutoFit/>
          </a:bodyPr>
          <a:lstStyle/>
          <a:p>
            <a:pPr>
              <a:lnSpc>
                <a:spcPct val="150000"/>
              </a:lnSpc>
            </a:pPr>
            <a:r>
              <a:rPr lang="zh-CN" altLang="en-US" sz="2800" b="1" dirty="0" smtClean="0">
                <a:solidFill>
                  <a:schemeClr val="bg1"/>
                </a:solidFill>
                <a:latin typeface="楷体" panose="02010609060101010101" pitchFamily="49" charset="-122"/>
                <a:ea typeface="楷体" panose="02010609060101010101" pitchFamily="49" charset="-122"/>
              </a:rPr>
              <a:t>园林艺术瑰宝</a:t>
            </a:r>
            <a:endParaRPr lang="zh-CN" altLang="en-US" sz="2800" b="1" dirty="0" smtClean="0">
              <a:solidFill>
                <a:schemeClr val="bg1"/>
              </a:solidFill>
              <a:latin typeface="楷体" panose="02010609060101010101" pitchFamily="49" charset="-122"/>
              <a:ea typeface="楷体" panose="02010609060101010101" pitchFamily="49" charset="-122"/>
            </a:endParaRPr>
          </a:p>
        </p:txBody>
      </p:sp>
      <p:sp>
        <p:nvSpPr>
          <p:cNvPr id="18" name="Rectangle 5"/>
          <p:cNvSpPr>
            <a:spLocks noChangeArrowheads="1"/>
          </p:cNvSpPr>
          <p:nvPr/>
        </p:nvSpPr>
        <p:spPr bwMode="auto">
          <a:xfrm>
            <a:off x="3714744" y="2857497"/>
            <a:ext cx="2571768" cy="637675"/>
          </a:xfrm>
          <a:prstGeom prst="rect">
            <a:avLst/>
          </a:prstGeom>
          <a:noFill/>
          <a:ln w="9525">
            <a:noFill/>
            <a:miter lim="800000"/>
          </a:ln>
        </p:spPr>
        <p:txBody>
          <a:bodyPr wrap="square">
            <a:spAutoFit/>
          </a:bodyPr>
          <a:lstStyle/>
          <a:p>
            <a:pPr>
              <a:lnSpc>
                <a:spcPct val="150000"/>
              </a:lnSpc>
            </a:pPr>
            <a:r>
              <a:rPr lang="zh-CN" altLang="en-US" sz="2800" b="1" dirty="0" smtClean="0">
                <a:solidFill>
                  <a:schemeClr val="bg1"/>
                </a:solidFill>
                <a:latin typeface="楷体" panose="02010609060101010101" pitchFamily="49" charset="-122"/>
                <a:ea typeface="楷体" panose="02010609060101010101" pitchFamily="49" charset="-122"/>
              </a:rPr>
              <a:t>最大的博物馆</a:t>
            </a:r>
            <a:endParaRPr lang="zh-CN" altLang="en-US" sz="2800" b="1" dirty="0" smtClean="0">
              <a:solidFill>
                <a:schemeClr val="bg1"/>
              </a:solidFill>
              <a:latin typeface="楷体" panose="02010609060101010101" pitchFamily="49" charset="-122"/>
              <a:ea typeface="楷体" panose="02010609060101010101" pitchFamily="49" charset="-122"/>
            </a:endParaRPr>
          </a:p>
        </p:txBody>
      </p:sp>
      <p:sp>
        <p:nvSpPr>
          <p:cNvPr id="21" name="Rectangle 5"/>
          <p:cNvSpPr>
            <a:spLocks noChangeArrowheads="1"/>
          </p:cNvSpPr>
          <p:nvPr/>
        </p:nvSpPr>
        <p:spPr bwMode="auto">
          <a:xfrm>
            <a:off x="7072330" y="2857496"/>
            <a:ext cx="1857388" cy="1384995"/>
          </a:xfrm>
          <a:prstGeom prst="rect">
            <a:avLst/>
          </a:prstGeom>
          <a:noFill/>
          <a:ln w="9525">
            <a:noFill/>
            <a:miter lim="800000"/>
          </a:ln>
        </p:spPr>
        <p:txBody>
          <a:bodyPr wrap="square">
            <a:spAutoFit/>
          </a:bodyPr>
          <a:lstStyle/>
          <a:p>
            <a:pPr>
              <a:lnSpc>
                <a:spcPct val="150000"/>
              </a:lnSpc>
            </a:pPr>
            <a:r>
              <a:rPr lang="zh-CN" altLang="en-US" sz="2800" b="1" dirty="0" smtClean="0">
                <a:solidFill>
                  <a:srgbClr val="FF0000"/>
                </a:solidFill>
                <a:latin typeface="楷体" panose="02010609060101010101" pitchFamily="49" charset="-122"/>
                <a:ea typeface="楷体" panose="02010609060101010101" pitchFamily="49" charset="-122"/>
              </a:rPr>
              <a:t>不</a:t>
            </a:r>
            <a:r>
              <a:rPr lang="zh-CN" altLang="en-US" sz="2800" b="1" dirty="0" smtClean="0">
                <a:solidFill>
                  <a:srgbClr val="FF0000"/>
                </a:solidFill>
                <a:latin typeface="楷体" panose="02010609060101010101" pitchFamily="49" charset="-122"/>
                <a:ea typeface="楷体" panose="02010609060101010101" pitchFamily="49" charset="-122"/>
              </a:rPr>
              <a:t>可估量的损失</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3" name="Rectangle 5"/>
          <p:cNvSpPr>
            <a:spLocks noChangeArrowheads="1"/>
          </p:cNvSpPr>
          <p:nvPr/>
        </p:nvSpPr>
        <p:spPr bwMode="auto">
          <a:xfrm>
            <a:off x="1928794" y="4191006"/>
            <a:ext cx="1928826" cy="637675"/>
          </a:xfrm>
          <a:prstGeom prst="rect">
            <a:avLst/>
          </a:prstGeom>
          <a:noFill/>
          <a:ln w="9525">
            <a:noFill/>
            <a:miter lim="800000"/>
          </a:ln>
        </p:spPr>
        <p:txBody>
          <a:bodyPr wrap="square">
            <a:spAutoFit/>
          </a:bodyPr>
          <a:lstStyle/>
          <a:p>
            <a:pPr>
              <a:lnSpc>
                <a:spcPct val="150000"/>
              </a:lnSpc>
            </a:pPr>
            <a:r>
              <a:rPr lang="zh-CN" altLang="en-US" sz="2800" b="1" dirty="0" smtClean="0">
                <a:solidFill>
                  <a:schemeClr val="bg1"/>
                </a:solidFill>
                <a:latin typeface="楷体" panose="02010609060101010101" pitchFamily="49" charset="-122"/>
                <a:ea typeface="楷体" panose="02010609060101010101" pitchFamily="49" charset="-122"/>
              </a:rPr>
              <a:t>一片灰烬</a:t>
            </a:r>
            <a:endParaRPr lang="zh-CN" altLang="en-US" sz="2800" b="1" dirty="0" smtClean="0">
              <a:solidFill>
                <a:schemeClr val="bg1"/>
              </a:solidFill>
              <a:latin typeface="楷体" panose="02010609060101010101" pitchFamily="49" charset="-122"/>
              <a:ea typeface="楷体" panose="02010609060101010101" pitchFamily="49" charset="-122"/>
            </a:endParaRPr>
          </a:p>
        </p:txBody>
      </p:sp>
      <p:sp>
        <p:nvSpPr>
          <p:cNvPr id="25" name="Rectangle 5"/>
          <p:cNvSpPr>
            <a:spLocks noChangeArrowheads="1"/>
          </p:cNvSpPr>
          <p:nvPr/>
        </p:nvSpPr>
        <p:spPr bwMode="auto">
          <a:xfrm>
            <a:off x="3786183" y="4095756"/>
            <a:ext cx="2928958" cy="637675"/>
          </a:xfrm>
          <a:prstGeom prst="rect">
            <a:avLst/>
          </a:prstGeom>
          <a:noFill/>
          <a:ln w="9525">
            <a:noFill/>
            <a:miter lim="800000"/>
          </a:ln>
        </p:spPr>
        <p:txBody>
          <a:bodyPr wrap="square">
            <a:spAutoFit/>
          </a:bodyPr>
          <a:lstStyle/>
          <a:p>
            <a:pPr>
              <a:lnSpc>
                <a:spcPct val="150000"/>
              </a:lnSpc>
            </a:pPr>
            <a:r>
              <a:rPr lang="zh-CN" altLang="en-US" sz="2800" b="1" dirty="0" smtClean="0">
                <a:solidFill>
                  <a:schemeClr val="bg1"/>
                </a:solidFill>
                <a:latin typeface="楷体" panose="02010609060101010101" pitchFamily="49" charset="-122"/>
                <a:ea typeface="楷体" panose="02010609060101010101" pitchFamily="49" charset="-122"/>
              </a:rPr>
              <a:t>闯  掠  毁  烧</a:t>
            </a:r>
            <a:endParaRPr lang="zh-CN" altLang="en-US" sz="2800" b="1" dirty="0" smtClean="0">
              <a:solidFill>
                <a:schemeClr val="bg1"/>
              </a:solidFill>
              <a:latin typeface="楷体" panose="02010609060101010101" pitchFamily="49" charset="-122"/>
              <a:ea typeface="楷体" panose="02010609060101010101" pitchFamily="49" charset="-122"/>
            </a:endParaRPr>
          </a:p>
        </p:txBody>
      </p:sp>
      <p:sp>
        <p:nvSpPr>
          <p:cNvPr id="26" name="左大括号 25"/>
          <p:cNvSpPr/>
          <p:nvPr/>
        </p:nvSpPr>
        <p:spPr>
          <a:xfrm>
            <a:off x="3428992" y="2190741"/>
            <a:ext cx="214314" cy="1428760"/>
          </a:xfrm>
          <a:prstGeom prst="leftBrace">
            <a:avLst>
              <a:gd name="adj1" fmla="val 79956"/>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7" grpId="0" bldLvl="0" animBg="1"/>
      <p:bldP spid="11" grpId="0" autoUpdateAnimBg="0"/>
      <p:bldP spid="12" grpId="0"/>
      <p:bldP spid="16" grpId="0"/>
      <p:bldP spid="18" grpId="0"/>
      <p:bldP spid="21" grpId="0"/>
      <p:bldP spid="23" grpId="0"/>
      <p:bldP spid="25" grpId="0"/>
      <p:bldP spid="26"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
          <p:cNvSpPr/>
          <p:nvPr/>
        </p:nvSpPr>
        <p:spPr>
          <a:xfrm>
            <a:off x="2256139" y="989638"/>
            <a:ext cx="4963368" cy="830997"/>
          </a:xfrm>
          <a:prstGeom prst="rect">
            <a:avLst/>
          </a:prstGeom>
          <a:noFill/>
          <a:ln w="9525">
            <a:noFill/>
          </a:ln>
        </p:spPr>
        <p:txBody>
          <a:bodyPr wrap="square" anchor="t">
            <a:spAutoFit/>
          </a:bodyPr>
          <a:lstStyle/>
          <a:p>
            <a:pPr algn="ctr">
              <a:lnSpc>
                <a:spcPct val="150000"/>
              </a:lnSpc>
              <a:buFont typeface="Arial" panose="020B0604020202020204" pitchFamily="34" charset="0"/>
              <a:buNone/>
            </a:pPr>
            <a:r>
              <a:rPr lang="zh-CN" altLang="en-US" sz="3200" b="1" dirty="0">
                <a:solidFill>
                  <a:srgbClr val="FF0000"/>
                </a:solidFill>
                <a:latin typeface="黑体" panose="02010609060101010101" pitchFamily="2" charset="-122"/>
                <a:ea typeface="黑体" panose="02010609060101010101" pitchFamily="2" charset="-122"/>
              </a:rPr>
              <a:t>学习</a:t>
            </a:r>
            <a:r>
              <a:rPr lang="zh-CN" altLang="en-US" sz="3200" b="1" dirty="0" smtClean="0">
                <a:solidFill>
                  <a:srgbClr val="FF0000"/>
                </a:solidFill>
                <a:latin typeface="黑体" panose="02010609060101010101" pitchFamily="2" charset="-122"/>
                <a:ea typeface="黑体" panose="02010609060101010101" pitchFamily="2" charset="-122"/>
              </a:rPr>
              <a:t>运用对比的</a:t>
            </a:r>
            <a:r>
              <a:rPr lang="zh-CN" altLang="en-US" sz="3200" b="1" dirty="0">
                <a:solidFill>
                  <a:srgbClr val="FF0000"/>
                </a:solidFill>
                <a:latin typeface="黑体" panose="02010609060101010101" pitchFamily="2" charset="-122"/>
                <a:ea typeface="黑体" panose="02010609060101010101" pitchFamily="2" charset="-122"/>
              </a:rPr>
              <a:t>修辞手法</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6" name="矩形 5"/>
          <p:cNvSpPr/>
          <p:nvPr/>
        </p:nvSpPr>
        <p:spPr>
          <a:xfrm>
            <a:off x="400843" y="2118526"/>
            <a:ext cx="8270875" cy="1944763"/>
          </a:xfrm>
          <a:prstGeom prst="rect">
            <a:avLst/>
          </a:prstGeom>
          <a:noFill/>
          <a:ln w="9525">
            <a:noFill/>
          </a:ln>
        </p:spPr>
        <p:txBody>
          <a:bodyPr wrap="square" anchor="t">
            <a:spAutoFit/>
          </a:bodyPr>
          <a:lstStyle/>
          <a:p>
            <a:pPr indent="536575">
              <a:lnSpc>
                <a:spcPct val="130000"/>
              </a:lnSpc>
            </a:pPr>
            <a:r>
              <a:rPr lang="zh-CN" altLang="en-US" sz="2400" b="1" dirty="0" smtClean="0">
                <a:latin typeface="楷体_GB2312" panose="02010609030101010101" charset="-122"/>
                <a:ea typeface="楷体_GB2312" panose="02010609030101010101" charset="-122"/>
                <a:cs typeface="楷体_GB2312" panose="02010609030101010101" charset="-122"/>
              </a:rPr>
              <a:t>【</a:t>
            </a:r>
            <a:r>
              <a:rPr lang="zh-CN" altLang="en-US" sz="2400" b="1" dirty="0" smtClean="0">
                <a:solidFill>
                  <a:srgbClr val="FF0000"/>
                </a:solidFill>
                <a:latin typeface="楷体_GB2312" panose="02010609030101010101" charset="-122"/>
                <a:ea typeface="楷体_GB2312" panose="02010609030101010101" charset="-122"/>
                <a:cs typeface="楷体_GB2312" panose="02010609030101010101" charset="-122"/>
              </a:rPr>
              <a:t>对比</a:t>
            </a:r>
            <a:r>
              <a:rPr lang="zh-CN" altLang="en-US" sz="2400" b="1" dirty="0" smtClean="0">
                <a:latin typeface="楷体_GB2312" panose="02010609030101010101" charset="-122"/>
                <a:ea typeface="楷体_GB2312" panose="02010609030101010101" charset="-122"/>
                <a:cs typeface="楷体_GB2312" panose="02010609030101010101"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“大火连烧三天，烟云笼罩了整个北京城。我国这一园林艺术的瑰宝、建筑艺术的精华，就这样化成了一片灰烬。 ”</a:t>
            </a:r>
            <a:r>
              <a:rPr lang="zh-CN" altLang="en-US" sz="2400" b="1" dirty="0" smtClean="0">
                <a:solidFill>
                  <a:srgbClr val="00B0F0"/>
                </a:solidFill>
                <a:latin typeface="楷体" panose="02010609060101010101" pitchFamily="49" charset="-122"/>
                <a:ea typeface="楷体" panose="02010609060101010101" pitchFamily="49" charset="-122"/>
                <a:cs typeface="楷体" panose="02010609060101010101" pitchFamily="49" charset="-122"/>
              </a:rPr>
              <a:t> 用对比手法写是为了通过昔日圆明园的辉煌壮观和后来的毁灭进行对比，来让读者记住屈辱的历史 。</a:t>
            </a:r>
            <a:endParaRPr lang="zh-CN" altLang="en-US" sz="2400" b="1" dirty="0">
              <a:solidFill>
                <a:srgbClr val="00B0F0"/>
              </a:solidFill>
              <a:latin typeface="黑体" panose="02010609060101010101" pitchFamily="2" charset="-122"/>
              <a:ea typeface="黑体" panose="02010609060101010101" pitchFamily="2" charset="-122"/>
              <a:cs typeface="楷体_GB2312" panose="02010609030101010101" charset="-122"/>
              <a:sym typeface="+mn-ea"/>
            </a:endParaRPr>
          </a:p>
        </p:txBody>
      </p:sp>
      <p:sp>
        <p:nvSpPr>
          <p:cNvPr id="7" name="文本框 1"/>
          <p:cNvSpPr txBox="1"/>
          <p:nvPr/>
        </p:nvSpPr>
        <p:spPr>
          <a:xfrm>
            <a:off x="224432" y="601641"/>
            <a:ext cx="2383986" cy="748666"/>
          </a:xfrm>
          <a:prstGeom prst="rect">
            <a:avLst/>
          </a:prstGeom>
          <a:noFill/>
        </p:spPr>
        <p:txBody>
          <a:bodyPr wrap="none" rtlCol="0">
            <a:spAutoFit/>
          </a:bodyPr>
          <a:lstStyle/>
          <a:p>
            <a:pPr algn="ctr"/>
            <a:r>
              <a:rPr lang="zh-CN" altLang="en-US" sz="4265" b="1" u="dbl" dirty="0" smtClean="0">
                <a:solidFill>
                  <a:srgbClr val="92D050"/>
                </a:solidFill>
                <a:uFillTx/>
                <a:latin typeface="黑体" panose="02010609060101010101" pitchFamily="2" charset="-122"/>
                <a:ea typeface="黑体" panose="02010609060101010101" pitchFamily="2" charset="-122"/>
              </a:rPr>
              <a:t>写作手法</a:t>
            </a:r>
            <a:endParaRPr lang="zh-CN" altLang="en-US" sz="4265" b="1" u="dbl" dirty="0" smtClean="0">
              <a:solidFill>
                <a:srgbClr val="92D050"/>
              </a:solidFill>
              <a:uFillTx/>
              <a:latin typeface="黑体" panose="02010609060101010101" pitchFamily="2" charset="-122"/>
              <a:ea typeface="黑体" panose="02010609060101010101" pitchFamily="2" charset="-122"/>
            </a:endParaRPr>
          </a:p>
        </p:txBody>
      </p:sp>
      <p:sp>
        <p:nvSpPr>
          <p:cNvPr id="10" name="矩形 9"/>
          <p:cNvSpPr/>
          <p:nvPr/>
        </p:nvSpPr>
        <p:spPr>
          <a:xfrm>
            <a:off x="571472" y="4191006"/>
            <a:ext cx="7929618" cy="1667764"/>
          </a:xfrm>
          <a:prstGeom prst="rect">
            <a:avLst/>
          </a:prstGeom>
          <a:noFill/>
          <a:ln w="9525">
            <a:noFill/>
          </a:ln>
        </p:spPr>
        <p:txBody>
          <a:bodyPr wrap="square" anchor="t">
            <a:spAutoFit/>
          </a:bodyPr>
          <a:lstStyle/>
          <a:p>
            <a:pPr>
              <a:lnSpc>
                <a:spcPct val="150000"/>
              </a:lnSpc>
            </a:pPr>
            <a:r>
              <a:rPr lang="zh-CN" altLang="en-US" sz="2400" b="1" dirty="0" smtClean="0">
                <a:solidFill>
                  <a:srgbClr val="000000"/>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举例</a:t>
            </a:r>
            <a:r>
              <a:rPr lang="zh-CN" altLang="en-US" sz="2400" b="1" dirty="0" smtClean="0">
                <a:solidFill>
                  <a:srgbClr val="000000"/>
                </a:solidFill>
                <a:latin typeface="楷体" panose="02010609060101010101" pitchFamily="49" charset="-122"/>
                <a:ea typeface="楷体" panose="02010609060101010101" pitchFamily="49" charset="-122"/>
              </a:rPr>
              <a:t>】再见闰土时，他“先前紫色的圆脸，已经变作灰黄，而且加上了很深的皱纹” ，“那手也不是我记得的红活圆实的手，却又粗又笨而且开裂，像是松树皮了。</a:t>
            </a:r>
            <a:endParaRPr lang="zh-CN" altLang="en-US" sz="2400" b="1"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1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0323" y="648759"/>
            <a:ext cx="2383986" cy="748666"/>
          </a:xfrm>
          <a:prstGeom prst="rect">
            <a:avLst/>
          </a:prstGeom>
          <a:noFill/>
        </p:spPr>
        <p:txBody>
          <a:bodyPr wrap="none" rtlCol="0">
            <a:spAutoFit/>
          </a:bodyPr>
          <a:lstStyle/>
          <a:p>
            <a:pPr algn="ctr"/>
            <a:r>
              <a:rPr lang="zh-CN" altLang="en-US" sz="4265" b="1" u="dbl" dirty="0" smtClean="0">
                <a:solidFill>
                  <a:srgbClr val="92D050"/>
                </a:solidFill>
                <a:uFillTx/>
                <a:latin typeface="黑体" panose="02010609060101010101" pitchFamily="2" charset="-122"/>
                <a:ea typeface="黑体" panose="02010609060101010101" pitchFamily="2" charset="-122"/>
              </a:rPr>
              <a:t>拓展延伸</a:t>
            </a:r>
            <a:endParaRPr lang="zh-CN" altLang="en-US" sz="4265" b="1" u="dbl" dirty="0" smtClean="0">
              <a:solidFill>
                <a:srgbClr val="92D050"/>
              </a:solidFill>
              <a:uFillTx/>
              <a:latin typeface="黑体" panose="02010609060101010101" pitchFamily="2" charset="-122"/>
              <a:ea typeface="黑体" panose="02010609060101010101" pitchFamily="2" charset="-122"/>
            </a:endParaRPr>
          </a:p>
        </p:txBody>
      </p:sp>
      <p:sp>
        <p:nvSpPr>
          <p:cNvPr id="27652" name="TextBox 3"/>
          <p:cNvSpPr txBox="1"/>
          <p:nvPr/>
        </p:nvSpPr>
        <p:spPr>
          <a:xfrm>
            <a:off x="857224" y="1428737"/>
            <a:ext cx="7643866" cy="3222998"/>
          </a:xfrm>
          <a:prstGeom prst="rect">
            <a:avLst/>
          </a:prstGeom>
          <a:noFill/>
          <a:ln w="9525">
            <a:noFill/>
          </a:ln>
        </p:spPr>
        <p:txBody>
          <a:bodyPr wrap="square">
            <a:spAutoFit/>
          </a:bodyPr>
          <a:lstStyle/>
          <a:p>
            <a:pPr>
              <a:lnSpc>
                <a:spcPct val="150000"/>
              </a:lnSpc>
            </a:pPr>
            <a:r>
              <a:rPr lang="zh-CN" altLang="en-US" sz="2800" b="1" dirty="0" smtClean="0">
                <a:latin typeface="楷体" panose="02010609060101010101" pitchFamily="49" charset="-122"/>
                <a:ea typeface="楷体" panose="02010609060101010101" pitchFamily="49" charset="-122"/>
              </a:rPr>
              <a:t>               </a:t>
            </a:r>
            <a:r>
              <a:rPr lang="zh-CN" altLang="en-US" sz="2800" b="1" dirty="0" smtClean="0">
                <a:solidFill>
                  <a:srgbClr val="0070C0"/>
                </a:solidFill>
                <a:latin typeface="楷体" panose="02010609060101010101" pitchFamily="49" charset="-122"/>
                <a:ea typeface="楷体" panose="02010609060101010101" pitchFamily="49" charset="-122"/>
              </a:rPr>
              <a:t>圆明园遗址</a:t>
            </a:r>
            <a:endParaRPr lang="zh-CN" altLang="en-US" sz="2800" b="1" dirty="0" smtClean="0">
              <a:solidFill>
                <a:srgbClr val="0070C0"/>
              </a:solidFill>
              <a:latin typeface="楷体" panose="02010609060101010101" pitchFamily="49" charset="-122"/>
              <a:ea typeface="楷体" panose="02010609060101010101" pitchFamily="49"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    遭焚毁后的圆明园遗址在新中国成立后开始被保护起来，</a:t>
            </a:r>
            <a:r>
              <a:rPr lang="en-US" altLang="zh-CN" sz="2800" b="1" dirty="0" smtClean="0">
                <a:latin typeface="楷体" panose="02010609060101010101" pitchFamily="49" charset="-122"/>
                <a:ea typeface="楷体" panose="02010609060101010101" pitchFamily="49" charset="-122"/>
              </a:rPr>
              <a:t>1956</a:t>
            </a:r>
            <a:r>
              <a:rPr lang="zh-CN" altLang="en-US" sz="2800" b="1" dirty="0" smtClean="0">
                <a:latin typeface="楷体" panose="02010609060101010101" pitchFamily="49" charset="-122"/>
                <a:ea typeface="楷体" panose="02010609060101010101" pitchFamily="49" charset="-122"/>
              </a:rPr>
              <a:t>年北京市园林局开始采取植树保护措施，</a:t>
            </a:r>
            <a:r>
              <a:rPr lang="en-US" altLang="zh-CN" sz="2800" b="1" dirty="0" smtClean="0">
                <a:latin typeface="楷体" panose="02010609060101010101" pitchFamily="49" charset="-122"/>
                <a:ea typeface="楷体" panose="02010609060101010101" pitchFamily="49" charset="-122"/>
              </a:rPr>
              <a:t>1976</a:t>
            </a:r>
            <a:r>
              <a:rPr lang="zh-CN" altLang="en-US" sz="2800" b="1" dirty="0" smtClean="0">
                <a:latin typeface="楷体" panose="02010609060101010101" pitchFamily="49" charset="-122"/>
                <a:ea typeface="楷体" panose="02010609060101010101" pitchFamily="49" charset="-122"/>
              </a:rPr>
              <a:t>年圆明园遗址随成立专营机构。</a:t>
            </a:r>
            <a:r>
              <a:rPr lang="en-US" altLang="zh-CN" sz="2800" b="1" dirty="0" smtClean="0">
                <a:latin typeface="楷体" panose="02010609060101010101" pitchFamily="49" charset="-122"/>
                <a:ea typeface="楷体" panose="02010609060101010101" pitchFamily="49" charset="-122"/>
              </a:rPr>
              <a:t>1988</a:t>
            </a:r>
            <a:r>
              <a:rPr lang="zh-CN" altLang="en-US" sz="2800" b="1" dirty="0" smtClean="0">
                <a:latin typeface="楷体" panose="02010609060101010101" pitchFamily="49" charset="-122"/>
                <a:ea typeface="楷体" panose="02010609060101010101" pitchFamily="49" charset="-122"/>
              </a:rPr>
              <a:t>年</a:t>
            </a:r>
            <a:r>
              <a:rPr lang="en-US" altLang="zh-CN" sz="2800" b="1" dirty="0" smtClean="0">
                <a:latin typeface="楷体" panose="02010609060101010101" pitchFamily="49" charset="-122"/>
                <a:ea typeface="楷体" panose="02010609060101010101" pitchFamily="49" charset="-122"/>
              </a:rPr>
              <a:t>6</a:t>
            </a:r>
            <a:r>
              <a:rPr lang="zh-CN" altLang="en-US" sz="2800" b="1" dirty="0" smtClean="0">
                <a:latin typeface="楷体" panose="02010609060101010101" pitchFamily="49" charset="-122"/>
                <a:ea typeface="楷体" panose="02010609060101010101" pitchFamily="49" charset="-122"/>
              </a:rPr>
              <a:t>月</a:t>
            </a:r>
            <a:r>
              <a:rPr lang="en-US" altLang="zh-CN" sz="2800" b="1" dirty="0" smtClean="0">
                <a:latin typeface="楷体" panose="02010609060101010101" pitchFamily="49" charset="-122"/>
                <a:ea typeface="楷体" panose="02010609060101010101" pitchFamily="49" charset="-122"/>
              </a:rPr>
              <a:t>29</a:t>
            </a:r>
            <a:r>
              <a:rPr lang="zh-CN" altLang="en-US" sz="2800" b="1" dirty="0" smtClean="0">
                <a:latin typeface="楷体" panose="02010609060101010101" pitchFamily="49" charset="-122"/>
                <a:ea typeface="楷体" panose="02010609060101010101" pitchFamily="49" charset="-122"/>
              </a:rPr>
              <a:t>日，圆明园遗址向社会开放。</a:t>
            </a:r>
            <a:endParaRPr lang="zh-CN" altLang="en-US" sz="28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内容占位符 2"/>
          <p:cNvSpPr txBox="1"/>
          <p:nvPr/>
        </p:nvSpPr>
        <p:spPr>
          <a:xfrm>
            <a:off x="500035" y="1239504"/>
            <a:ext cx="4465637" cy="792163"/>
          </a:xfrm>
          <a:prstGeom prst="rect">
            <a:avLst/>
          </a:prstGeom>
          <a:noFill/>
          <a:ln w="9525">
            <a:noFill/>
          </a:ln>
        </p:spPr>
        <p:txBody>
          <a:bodyPr/>
          <a:lstStyle/>
          <a:p>
            <a:pPr>
              <a:lnSpc>
                <a:spcPct val="150000"/>
              </a:lnSpc>
              <a:spcBef>
                <a:spcPts val="3000"/>
              </a:spcBef>
            </a:pPr>
            <a:r>
              <a:rPr lang="en-US" altLang="zh-CN" sz="2800" b="1" dirty="0">
                <a:latin typeface="黑体" panose="02010609060101010101" pitchFamily="2" charset="-122"/>
                <a:ea typeface="黑体" panose="02010609060101010101" pitchFamily="2" charset="-122"/>
              </a:rPr>
              <a:t>1.</a:t>
            </a:r>
            <a:r>
              <a:rPr lang="zh-CN" altLang="en-US" sz="2800" b="1" dirty="0">
                <a:latin typeface="黑体" panose="02010609060101010101" pitchFamily="2" charset="-122"/>
                <a:ea typeface="黑体" panose="02010609060101010101" pitchFamily="2" charset="-122"/>
              </a:rPr>
              <a:t>看拼音，写词语。</a:t>
            </a:r>
            <a:endParaRPr lang="en-US" altLang="zh-CN" sz="2800" b="1" dirty="0">
              <a:latin typeface="黑体" panose="02010609060101010101" pitchFamily="2" charset="-122"/>
              <a:ea typeface="黑体" panose="02010609060101010101" pitchFamily="2" charset="-122"/>
            </a:endParaRPr>
          </a:p>
        </p:txBody>
      </p:sp>
      <p:sp>
        <p:nvSpPr>
          <p:cNvPr id="2" name="文本框 1"/>
          <p:cNvSpPr txBox="1"/>
          <p:nvPr/>
        </p:nvSpPr>
        <p:spPr>
          <a:xfrm>
            <a:off x="117227" y="570866"/>
            <a:ext cx="2659702" cy="830997"/>
          </a:xfrm>
          <a:prstGeom prst="rect">
            <a:avLst/>
          </a:prstGeom>
          <a:noFill/>
        </p:spPr>
        <p:txBody>
          <a:bodyPr wrap="none" rtlCol="0">
            <a:spAutoFit/>
          </a:bodyPr>
          <a:lstStyle/>
          <a:p>
            <a:pPr algn="ctr"/>
            <a:r>
              <a:rPr lang="zh-CN" altLang="en-US" sz="4800" b="1" u="dbl" dirty="0" smtClean="0">
                <a:solidFill>
                  <a:srgbClr val="92D050"/>
                </a:solidFill>
                <a:uFillTx/>
                <a:latin typeface="黑体" panose="02010609060101010101" pitchFamily="2" charset="-122"/>
                <a:ea typeface="黑体" panose="02010609060101010101" pitchFamily="2" charset="-122"/>
              </a:rPr>
              <a:t>课堂练习</a:t>
            </a:r>
            <a:endParaRPr lang="zh-CN" altLang="en-US" sz="4800" b="1" u="dbl" dirty="0" smtClean="0">
              <a:solidFill>
                <a:srgbClr val="92D050"/>
              </a:solidFill>
              <a:uFillTx/>
              <a:latin typeface="黑体" panose="02010609060101010101" pitchFamily="2" charset="-122"/>
              <a:ea typeface="黑体" panose="02010609060101010101" pitchFamily="2" charset="-122"/>
            </a:endParaRPr>
          </a:p>
        </p:txBody>
      </p:sp>
      <p:sp>
        <p:nvSpPr>
          <p:cNvPr id="3" name="文本框 2"/>
          <p:cNvSpPr txBox="1"/>
          <p:nvPr/>
        </p:nvSpPr>
        <p:spPr>
          <a:xfrm>
            <a:off x="1071538" y="2001509"/>
            <a:ext cx="6858048" cy="1015663"/>
          </a:xfrm>
          <a:prstGeom prst="rect">
            <a:avLst/>
          </a:prstGeom>
          <a:noFill/>
          <a:ln w="9525">
            <a:noFill/>
          </a:ln>
        </p:spPr>
        <p:txBody>
          <a:bodyPr wrap="square">
            <a:spAutoFit/>
          </a:bodyPr>
          <a:lstStyle/>
          <a:p>
            <a:r>
              <a:rPr lang="en-US" altLang="zh-CN" sz="2800" dirty="0" smtClean="0">
                <a:latin typeface="+mn-ea"/>
                <a:sym typeface="+mn-ea"/>
              </a:rPr>
              <a:t> </a:t>
            </a:r>
            <a:r>
              <a:rPr lang="en-US" altLang="zh-CN" sz="2800" dirty="0" err="1" smtClean="0">
                <a:latin typeface="+mn-ea"/>
                <a:sym typeface="+mn-ea"/>
              </a:rPr>
              <a:t>diàn</a:t>
            </a:r>
            <a:r>
              <a:rPr lang="en-US" altLang="zh-CN" sz="2800" dirty="0" smtClean="0">
                <a:latin typeface="+mn-ea"/>
                <a:sym typeface="+mn-ea"/>
              </a:rPr>
              <a:t> </a:t>
            </a:r>
            <a:r>
              <a:rPr lang="en-US" altLang="zh-CN" sz="2800" dirty="0" err="1" smtClean="0">
                <a:latin typeface="+mn-ea"/>
                <a:sym typeface="+mn-ea"/>
              </a:rPr>
              <a:t>tán</a:t>
            </a:r>
            <a:r>
              <a:rPr lang="en-US" altLang="zh-CN" sz="2800" dirty="0" err="1" smtClean="0">
                <a:latin typeface="宋体" panose="02010600030101010101" pitchFamily="2" charset="-122"/>
                <a:ea typeface="宋体" panose="02010600030101010101" pitchFamily="2" charset="-122"/>
                <a:sym typeface="+mn-ea"/>
              </a:rPr>
              <a:t>ɡ</a:t>
            </a:r>
            <a:r>
              <a:rPr lang="en-US" altLang="zh-CN" sz="2800" dirty="0" smtClean="0">
                <a:latin typeface="+mn-ea"/>
                <a:sym typeface="+mn-ea"/>
              </a:rPr>
              <a:t>    </a:t>
            </a:r>
            <a:r>
              <a:rPr lang="en-US" altLang="zh-CN" sz="2800" dirty="0" err="1" smtClean="0">
                <a:latin typeface="+mn-ea"/>
                <a:sym typeface="+mn-ea"/>
              </a:rPr>
              <a:t>lín</a:t>
            </a:r>
            <a:r>
              <a:rPr lang="en-US" altLang="zh-CN" sz="2800" dirty="0" err="1" smtClean="0">
                <a:latin typeface="宋体" panose="02010600030101010101" pitchFamily="2" charset="-122"/>
                <a:ea typeface="宋体" panose="02010600030101010101" pitchFamily="2" charset="-122"/>
                <a:sym typeface="+mn-ea"/>
              </a:rPr>
              <a:t>ɡ</a:t>
            </a:r>
            <a:r>
              <a:rPr lang="en-US" altLang="zh-CN" sz="2800" dirty="0" err="1" smtClean="0">
                <a:latin typeface="+mn-ea"/>
                <a:sym typeface="+mn-ea"/>
              </a:rPr>
              <a:t>lón</a:t>
            </a:r>
            <a:r>
              <a:rPr lang="en-US" altLang="zh-CN" sz="2800" dirty="0" err="1" smtClean="0">
                <a:latin typeface="宋体" panose="02010600030101010101" pitchFamily="2" charset="-122"/>
                <a:ea typeface="宋体" panose="02010600030101010101" pitchFamily="2" charset="-122"/>
                <a:sym typeface="+mn-ea"/>
              </a:rPr>
              <a:t>ɡ</a:t>
            </a:r>
            <a:r>
              <a:rPr lang="en-US" altLang="zh-CN" sz="2800" dirty="0" smtClean="0">
                <a:latin typeface="+mn-ea"/>
                <a:sym typeface="+mn-ea"/>
              </a:rPr>
              <a:t>    </a:t>
            </a:r>
            <a:r>
              <a:rPr lang="en-US" altLang="zh-CN" sz="2800" dirty="0" err="1" smtClean="0">
                <a:latin typeface="+mn-ea"/>
                <a:sym typeface="+mn-ea"/>
              </a:rPr>
              <a:t>hón</a:t>
            </a:r>
            <a:r>
              <a:rPr lang="en-US" altLang="zh-CN" sz="2800" dirty="0" err="1" smtClean="0">
                <a:latin typeface="宋体" panose="02010600030101010101" pitchFamily="2" charset="-122"/>
                <a:ea typeface="宋体" panose="02010600030101010101" pitchFamily="2" charset="-122"/>
                <a:sym typeface="+mn-ea"/>
              </a:rPr>
              <a:t>ɡ</a:t>
            </a:r>
            <a:r>
              <a:rPr lang="en-US" altLang="zh-CN" sz="2800" dirty="0" smtClean="0">
                <a:latin typeface="+mn-ea"/>
                <a:sym typeface="+mn-ea"/>
              </a:rPr>
              <a:t> </a:t>
            </a:r>
            <a:r>
              <a:rPr lang="en-US" altLang="zh-CN" sz="2800" dirty="0" err="1" smtClean="0">
                <a:latin typeface="+mn-ea"/>
                <a:sym typeface="+mn-ea"/>
              </a:rPr>
              <a:t>wěi</a:t>
            </a:r>
            <a:endParaRPr lang="en-US" altLang="zh-CN" sz="2800" dirty="0" smtClean="0">
              <a:latin typeface="+mn-ea"/>
              <a:sym typeface="+mn-ea"/>
            </a:endParaRPr>
          </a:p>
          <a:p>
            <a:r>
              <a:rPr lang="zh-CN" altLang="en-US" sz="3200" b="1" noProof="0" dirty="0" smtClean="0">
                <a:latin typeface="+mn-ea"/>
                <a:sym typeface="+mn-ea"/>
              </a:rPr>
              <a:t>（</a:t>
            </a:r>
            <a:r>
              <a:rPr lang="zh-CN" altLang="en-US" sz="3200" noProof="0" dirty="0" smtClean="0">
                <a:latin typeface="+mn-ea"/>
                <a:sym typeface="+mn-ea"/>
              </a:rPr>
              <a:t>     </a:t>
            </a:r>
            <a:r>
              <a:rPr lang="zh-CN" altLang="en-US" sz="3200" b="1" noProof="0" dirty="0" smtClean="0">
                <a:latin typeface="+mn-ea"/>
                <a:sym typeface="+mn-ea"/>
              </a:rPr>
              <a:t>）  </a:t>
            </a:r>
            <a:r>
              <a:rPr lang="zh-CN" altLang="en-US" sz="3200" b="1" noProof="0" dirty="0">
                <a:latin typeface="+mn-ea"/>
                <a:sym typeface="+mn-ea"/>
              </a:rPr>
              <a:t>（     ）  （   </a:t>
            </a:r>
            <a:r>
              <a:rPr lang="zh-CN" altLang="en-US" sz="3200" b="1" noProof="0" dirty="0" smtClean="0">
                <a:latin typeface="+mn-ea"/>
                <a:sym typeface="+mn-ea"/>
              </a:rPr>
              <a:t>  ）</a:t>
            </a:r>
            <a:endParaRPr lang="zh-CN" altLang="en-US" sz="3200" b="1" noProof="0" dirty="0">
              <a:solidFill>
                <a:srgbClr val="FF00FF"/>
              </a:solidFill>
              <a:latin typeface="+mn-ea"/>
              <a:ea typeface="黑体" panose="02010609060101010101" pitchFamily="2" charset="-122"/>
              <a:sym typeface="+mn-ea"/>
            </a:endParaRPr>
          </a:p>
        </p:txBody>
      </p:sp>
      <p:sp>
        <p:nvSpPr>
          <p:cNvPr id="14" name="文本框 5"/>
          <p:cNvSpPr txBox="1"/>
          <p:nvPr/>
        </p:nvSpPr>
        <p:spPr>
          <a:xfrm>
            <a:off x="1500166" y="2477762"/>
            <a:ext cx="1080135" cy="738664"/>
          </a:xfrm>
          <a:prstGeom prst="rect">
            <a:avLst/>
          </a:prstGeom>
          <a:noFill/>
          <a:ln w="9525">
            <a:noFill/>
          </a:ln>
        </p:spPr>
        <p:txBody>
          <a:bodyPr wrap="square">
            <a:spAutoFit/>
          </a:bodyPr>
          <a:lstStyle/>
          <a:p>
            <a:pPr algn="ctr" hangingPunct="1">
              <a:lnSpc>
                <a:spcPct val="150000"/>
              </a:lnSpc>
              <a:spcBef>
                <a:spcPts val="2400"/>
              </a:spcBef>
            </a:pPr>
            <a:r>
              <a:rPr lang="zh-CN" altLang="en-US" sz="2800" b="1" dirty="0" smtClean="0">
                <a:solidFill>
                  <a:srgbClr val="FF0000"/>
                </a:solidFill>
                <a:latin typeface="楷体" panose="02010609060101010101" pitchFamily="49" charset="-122"/>
                <a:ea typeface="楷体" panose="02010609060101010101" pitchFamily="49" charset="-122"/>
              </a:rPr>
              <a:t>殿堂</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5" name="文本框 6"/>
          <p:cNvSpPr txBox="1"/>
          <p:nvPr/>
        </p:nvSpPr>
        <p:spPr>
          <a:xfrm>
            <a:off x="3571868" y="2477762"/>
            <a:ext cx="1344612" cy="738664"/>
          </a:xfrm>
          <a:prstGeom prst="rect">
            <a:avLst/>
          </a:prstGeom>
          <a:noFill/>
          <a:ln w="9525">
            <a:noFill/>
          </a:ln>
        </p:spPr>
        <p:txBody>
          <a:bodyPr>
            <a:spAutoFit/>
          </a:bodyPr>
          <a:lstStyle/>
          <a:p>
            <a:pPr algn="ctr" hangingPunct="1">
              <a:lnSpc>
                <a:spcPct val="150000"/>
              </a:lnSpc>
              <a:spcBef>
                <a:spcPts val="2400"/>
              </a:spcBef>
            </a:pPr>
            <a:r>
              <a:rPr lang="zh-CN" altLang="en-US" sz="2800" b="1" dirty="0" smtClean="0">
                <a:solidFill>
                  <a:srgbClr val="FF0000"/>
                </a:solidFill>
                <a:latin typeface="楷体" panose="02010609060101010101" pitchFamily="49" charset="-122"/>
                <a:ea typeface="楷体" panose="02010609060101010101" pitchFamily="49" charset="-122"/>
              </a:rPr>
              <a:t>玲珑</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2" name="文本框 6"/>
          <p:cNvSpPr txBox="1"/>
          <p:nvPr/>
        </p:nvSpPr>
        <p:spPr>
          <a:xfrm>
            <a:off x="5857884" y="2477762"/>
            <a:ext cx="1344612" cy="738664"/>
          </a:xfrm>
          <a:prstGeom prst="rect">
            <a:avLst/>
          </a:prstGeom>
          <a:noFill/>
          <a:ln w="9525">
            <a:noFill/>
          </a:ln>
        </p:spPr>
        <p:txBody>
          <a:bodyPr>
            <a:spAutoFit/>
          </a:bodyPr>
          <a:lstStyle/>
          <a:p>
            <a:pPr algn="ctr" hangingPunct="1">
              <a:lnSpc>
                <a:spcPct val="150000"/>
              </a:lnSpc>
              <a:spcBef>
                <a:spcPts val="2400"/>
              </a:spcBef>
            </a:pPr>
            <a:r>
              <a:rPr lang="zh-CN" altLang="en-US" sz="2800" b="1" dirty="0" smtClean="0">
                <a:solidFill>
                  <a:srgbClr val="FF0000"/>
                </a:solidFill>
                <a:latin typeface="楷体" panose="02010609060101010101" pitchFamily="49" charset="-122"/>
                <a:ea typeface="楷体" panose="02010609060101010101" pitchFamily="49" charset="-122"/>
              </a:rPr>
              <a:t>宏伟</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3" name="文本框 12"/>
          <p:cNvSpPr txBox="1"/>
          <p:nvPr/>
        </p:nvSpPr>
        <p:spPr>
          <a:xfrm>
            <a:off x="571472" y="3430269"/>
            <a:ext cx="7500990" cy="523220"/>
          </a:xfrm>
          <a:prstGeom prst="rect">
            <a:avLst/>
          </a:prstGeom>
          <a:noFill/>
          <a:ln w="9525">
            <a:noFill/>
          </a:ln>
        </p:spPr>
        <p:txBody>
          <a:bodyPr wrap="square">
            <a:spAutoFit/>
          </a:bodyPr>
          <a:lstStyle/>
          <a:p>
            <a:r>
              <a:rPr lang="en-US" altLang="zh-CN" sz="2800" b="1" dirty="0">
                <a:solidFill>
                  <a:schemeClr val="tx1"/>
                </a:solidFill>
                <a:latin typeface="黑体" panose="02010609060101010101" pitchFamily="2" charset="-122"/>
                <a:ea typeface="黑体" panose="02010609060101010101" pitchFamily="2" charset="-122"/>
              </a:rPr>
              <a:t>2</a:t>
            </a:r>
            <a:r>
              <a:rPr lang="en-US" altLang="zh-CN" sz="2800" b="1" dirty="0" smtClean="0">
                <a:solidFill>
                  <a:schemeClr val="tx1"/>
                </a:solidFill>
                <a:latin typeface="黑体" panose="02010609060101010101" pitchFamily="2" charset="-122"/>
                <a:ea typeface="黑体" panose="02010609060101010101" pitchFamily="2" charset="-122"/>
              </a:rPr>
              <a:t>.</a:t>
            </a:r>
            <a:r>
              <a:rPr lang="zh-CN" altLang="en-US" sz="2800" b="1" dirty="0" smtClean="0">
                <a:solidFill>
                  <a:schemeClr val="tx1"/>
                </a:solidFill>
                <a:latin typeface="黑体" panose="02010609060101010101" pitchFamily="2" charset="-122"/>
                <a:ea typeface="黑体" panose="02010609060101010101" pitchFamily="2" charset="-122"/>
              </a:rPr>
              <a:t> </a:t>
            </a:r>
            <a:r>
              <a:rPr lang="zh-CN" altLang="en-US" sz="2800" b="1" dirty="0" smtClean="0">
                <a:latin typeface="黑体" panose="02010609060101010101" pitchFamily="2" charset="-122"/>
                <a:ea typeface="黑体" panose="02010609060101010101" pitchFamily="2" charset="-122"/>
              </a:rPr>
              <a:t>把下列词语补充完整。</a:t>
            </a:r>
            <a:endParaRPr lang="zh-CN" altLang="en-US" sz="2800" b="1" dirty="0">
              <a:solidFill>
                <a:schemeClr val="tx1"/>
              </a:solidFill>
              <a:latin typeface="黑体" panose="02010609060101010101" pitchFamily="2" charset="-122"/>
              <a:ea typeface="黑体" panose="02010609060101010101" pitchFamily="2" charset="-122"/>
            </a:endParaRPr>
          </a:p>
        </p:txBody>
      </p:sp>
      <p:sp>
        <p:nvSpPr>
          <p:cNvPr id="16" name="文本框 15"/>
          <p:cNvSpPr txBox="1"/>
          <p:nvPr/>
        </p:nvSpPr>
        <p:spPr>
          <a:xfrm>
            <a:off x="1071538" y="4382775"/>
            <a:ext cx="5715040" cy="1384995"/>
          </a:xfrm>
          <a:prstGeom prst="rect">
            <a:avLst/>
          </a:prstGeom>
          <a:noFill/>
          <a:ln w="9525">
            <a:noFill/>
          </a:ln>
        </p:spPr>
        <p:txBody>
          <a:bodyPr wrap="square">
            <a:spAutoFit/>
          </a:bodyPr>
          <a:lstStyle/>
          <a:p>
            <a:pPr>
              <a:lnSpc>
                <a:spcPct val="150000"/>
              </a:lnSpc>
            </a:pPr>
            <a:r>
              <a:rPr lang="zh-CN" altLang="en-US" sz="2800" dirty="0" smtClean="0">
                <a:latin typeface="楷体_GB2312" panose="02010609030101010101" charset="-122"/>
                <a:ea typeface="楷体_GB2312" panose="02010609030101010101" charset="-122"/>
              </a:rPr>
              <a:t>众星</a:t>
            </a:r>
            <a:r>
              <a:rPr lang="en-US" altLang="zh-CN" sz="2800" dirty="0" smtClean="0">
                <a:latin typeface="楷体_GB2312" panose="02010609030101010101" charset="-122"/>
                <a:ea typeface="楷体_GB2312" panose="02010609030101010101" charset="-122"/>
              </a:rPr>
              <a:t>(    )</a:t>
            </a:r>
            <a:r>
              <a:rPr lang="zh-CN" altLang="en-US" sz="2800" dirty="0" smtClean="0">
                <a:latin typeface="楷体_GB2312" panose="02010609030101010101" charset="-122"/>
                <a:ea typeface="楷体_GB2312" panose="02010609030101010101" charset="-122"/>
              </a:rPr>
              <a:t>月       金</a:t>
            </a:r>
            <a:r>
              <a:rPr lang="en-US" altLang="zh-CN" sz="2800" dirty="0" smtClean="0">
                <a:latin typeface="楷体_GB2312" panose="02010609030101010101" charset="-122"/>
                <a:ea typeface="楷体_GB2312" panose="02010609030101010101" charset="-122"/>
              </a:rPr>
              <a:t>(   )</a:t>
            </a:r>
            <a:r>
              <a:rPr lang="zh-CN" altLang="en-US" sz="2800" dirty="0" smtClean="0">
                <a:latin typeface="楷体_GB2312" panose="02010609030101010101" charset="-122"/>
                <a:ea typeface="楷体_GB2312" panose="02010609030101010101" charset="-122"/>
              </a:rPr>
              <a:t>辉煌 </a:t>
            </a:r>
            <a:endParaRPr lang="en-US" altLang="zh-CN" sz="2800" dirty="0" smtClean="0">
              <a:latin typeface="楷体_GB2312" panose="02010609030101010101" charset="-122"/>
              <a:ea typeface="楷体_GB2312" panose="02010609030101010101" charset="-122"/>
            </a:endParaRPr>
          </a:p>
          <a:p>
            <a:pPr>
              <a:lnSpc>
                <a:spcPct val="150000"/>
              </a:lnSpc>
            </a:pPr>
            <a:r>
              <a:rPr lang="zh-CN" altLang="en-US" sz="2800" dirty="0" smtClean="0">
                <a:latin typeface="楷体_GB2312" panose="02010609030101010101" charset="-122"/>
                <a:ea typeface="楷体_GB2312" panose="02010609030101010101" charset="-122"/>
              </a:rPr>
              <a:t>玲珑 </a:t>
            </a:r>
            <a:r>
              <a:rPr lang="en-US" altLang="zh-CN" sz="2800" dirty="0" smtClean="0">
                <a:latin typeface="楷体_GB2312" panose="02010609030101010101" charset="-122"/>
                <a:ea typeface="楷体_GB2312" panose="02010609030101010101" charset="-122"/>
              </a:rPr>
              <a:t>(   )</a:t>
            </a:r>
            <a:r>
              <a:rPr lang="zh-CN" altLang="en-US" sz="2800" dirty="0" smtClean="0">
                <a:latin typeface="楷体_GB2312" panose="02010609030101010101" charset="-122"/>
                <a:ea typeface="楷体_GB2312" panose="02010609030101010101" charset="-122"/>
              </a:rPr>
              <a:t>透       亭台楼</a:t>
            </a:r>
            <a:r>
              <a:rPr lang="en-US" altLang="zh-CN" sz="2800" dirty="0" smtClean="0">
                <a:latin typeface="楷体_GB2312" panose="02010609030101010101" charset="-122"/>
                <a:ea typeface="楷体_GB2312" panose="02010609030101010101" charset="-122"/>
              </a:rPr>
              <a:t>(    )</a:t>
            </a:r>
            <a:endParaRPr lang="zh-CN" altLang="en-US" sz="2800" dirty="0">
              <a:solidFill>
                <a:schemeClr val="tx1"/>
              </a:solidFill>
              <a:latin typeface="楷体_GB2312" panose="02010609030101010101" charset="-122"/>
              <a:ea typeface="楷体_GB2312" panose="02010609030101010101" charset="-122"/>
            </a:endParaRPr>
          </a:p>
        </p:txBody>
      </p:sp>
      <p:sp>
        <p:nvSpPr>
          <p:cNvPr id="18" name="文本框 17"/>
          <p:cNvSpPr txBox="1"/>
          <p:nvPr/>
        </p:nvSpPr>
        <p:spPr>
          <a:xfrm>
            <a:off x="3617595" y="583565"/>
            <a:ext cx="184731" cy="748666"/>
          </a:xfrm>
          <a:prstGeom prst="rect">
            <a:avLst/>
          </a:prstGeom>
          <a:noFill/>
          <a:ln w="9525">
            <a:noFill/>
          </a:ln>
        </p:spPr>
        <p:txBody>
          <a:bodyPr wrap="none">
            <a:spAutoFit/>
          </a:bodyPr>
          <a:lstStyle/>
          <a:p>
            <a:pPr eaLnBrk="1" hangingPunct="1"/>
            <a:endParaRPr lang="zh-CN" altLang="en-US" sz="4265" b="1" dirty="0">
              <a:solidFill>
                <a:srgbClr val="FF00FF"/>
              </a:solidFill>
              <a:latin typeface="黑体" panose="02010609060101010101" pitchFamily="2" charset="-122"/>
              <a:ea typeface="黑体" panose="02010609060101010101" pitchFamily="2" charset="-122"/>
            </a:endParaRPr>
          </a:p>
        </p:txBody>
      </p:sp>
      <p:sp>
        <p:nvSpPr>
          <p:cNvPr id="19" name="文本框 18"/>
          <p:cNvSpPr txBox="1"/>
          <p:nvPr/>
        </p:nvSpPr>
        <p:spPr>
          <a:xfrm>
            <a:off x="2143108" y="4478026"/>
            <a:ext cx="642942" cy="523220"/>
          </a:xfrm>
          <a:prstGeom prst="rect">
            <a:avLst/>
          </a:prstGeom>
          <a:noFill/>
          <a:ln w="9525">
            <a:noFill/>
          </a:ln>
        </p:spPr>
        <p:txBody>
          <a:bodyPr wrap="square">
            <a:spAutoFit/>
          </a:bodyPr>
          <a:lstStyle/>
          <a:p>
            <a:pPr eaLnBrk="1" hangingPunct="1"/>
            <a:r>
              <a:rPr lang="zh-CN" altLang="en-US" sz="2800" b="1" dirty="0" smtClean="0">
                <a:solidFill>
                  <a:srgbClr val="FF0000"/>
                </a:solidFill>
                <a:latin typeface="楷体_GB2312" panose="02010609030101010101" charset="-122"/>
                <a:ea typeface="楷体_GB2312" panose="02010609030101010101" charset="-122"/>
              </a:rPr>
              <a:t>捧</a:t>
            </a:r>
            <a:endParaRPr lang="zh-CN" altLang="en-US" sz="2800" b="1" dirty="0">
              <a:solidFill>
                <a:srgbClr val="FF0000"/>
              </a:solidFill>
              <a:latin typeface="楷体_GB2312" panose="02010609030101010101" charset="-122"/>
              <a:ea typeface="楷体_GB2312" panose="02010609030101010101" charset="-122"/>
            </a:endParaRPr>
          </a:p>
        </p:txBody>
      </p:sp>
      <p:sp>
        <p:nvSpPr>
          <p:cNvPr id="20" name="文本框 19"/>
          <p:cNvSpPr txBox="1"/>
          <p:nvPr/>
        </p:nvSpPr>
        <p:spPr>
          <a:xfrm>
            <a:off x="2214546" y="5335282"/>
            <a:ext cx="545342" cy="523220"/>
          </a:xfrm>
          <a:prstGeom prst="rect">
            <a:avLst/>
          </a:prstGeom>
          <a:noFill/>
          <a:ln w="9525">
            <a:noFill/>
          </a:ln>
        </p:spPr>
        <p:txBody>
          <a:bodyPr wrap="none">
            <a:spAutoFit/>
          </a:bodyPr>
          <a:lstStyle/>
          <a:p>
            <a:pPr eaLnBrk="1" hangingPunct="1"/>
            <a:r>
              <a:rPr lang="zh-CN" altLang="en-US" sz="2800" b="1" dirty="0" smtClean="0">
                <a:solidFill>
                  <a:srgbClr val="FF0000"/>
                </a:solidFill>
                <a:latin typeface="楷体_GB2312" panose="02010609030101010101" charset="-122"/>
                <a:ea typeface="楷体_GB2312" panose="02010609030101010101" charset="-122"/>
              </a:rPr>
              <a:t>剔</a:t>
            </a:r>
            <a:endParaRPr lang="zh-CN" altLang="en-US" sz="2800" b="1" dirty="0">
              <a:solidFill>
                <a:srgbClr val="FF0000"/>
              </a:solidFill>
              <a:latin typeface="楷体_GB2312" panose="02010609030101010101" charset="-122"/>
              <a:ea typeface="楷体_GB2312" panose="02010609030101010101" charset="-122"/>
            </a:endParaRPr>
          </a:p>
        </p:txBody>
      </p:sp>
      <p:sp>
        <p:nvSpPr>
          <p:cNvPr id="21" name="文本框 20"/>
          <p:cNvSpPr txBox="1"/>
          <p:nvPr/>
        </p:nvSpPr>
        <p:spPr>
          <a:xfrm>
            <a:off x="5072067" y="4478026"/>
            <a:ext cx="545342" cy="523220"/>
          </a:xfrm>
          <a:prstGeom prst="rect">
            <a:avLst/>
          </a:prstGeom>
          <a:noFill/>
          <a:ln w="9525">
            <a:noFill/>
          </a:ln>
        </p:spPr>
        <p:txBody>
          <a:bodyPr wrap="none">
            <a:spAutoFit/>
          </a:bodyPr>
          <a:lstStyle/>
          <a:p>
            <a:pPr eaLnBrk="1" hangingPunct="1"/>
            <a:r>
              <a:rPr lang="zh-CN" altLang="en-US" sz="2800" b="1" dirty="0" smtClean="0">
                <a:solidFill>
                  <a:srgbClr val="FF0000"/>
                </a:solidFill>
                <a:latin typeface="楷体_GB2312" panose="02010609030101010101" charset="-122"/>
                <a:ea typeface="楷体_GB2312" panose="02010609030101010101" charset="-122"/>
              </a:rPr>
              <a:t>碧</a:t>
            </a:r>
            <a:endParaRPr lang="zh-CN" altLang="en-US" sz="2800" b="1" dirty="0">
              <a:solidFill>
                <a:srgbClr val="FF0000"/>
              </a:solidFill>
              <a:latin typeface="楷体_GB2312" panose="02010609030101010101" charset="-122"/>
              <a:ea typeface="楷体_GB2312" panose="02010609030101010101" charset="-122"/>
            </a:endParaRPr>
          </a:p>
        </p:txBody>
      </p:sp>
      <p:sp>
        <p:nvSpPr>
          <p:cNvPr id="22" name="文本框 21"/>
          <p:cNvSpPr txBox="1"/>
          <p:nvPr/>
        </p:nvSpPr>
        <p:spPr>
          <a:xfrm>
            <a:off x="5857884" y="5335282"/>
            <a:ext cx="545342" cy="523220"/>
          </a:xfrm>
          <a:prstGeom prst="rect">
            <a:avLst/>
          </a:prstGeom>
          <a:noFill/>
          <a:ln w="9525">
            <a:noFill/>
          </a:ln>
        </p:spPr>
        <p:txBody>
          <a:bodyPr wrap="none">
            <a:spAutoFit/>
          </a:bodyPr>
          <a:lstStyle/>
          <a:p>
            <a:pPr eaLnBrk="1" hangingPunct="1"/>
            <a:r>
              <a:rPr lang="zh-CN" altLang="en-US" sz="2800" b="1" dirty="0" smtClean="0">
                <a:solidFill>
                  <a:srgbClr val="FF0000"/>
                </a:solidFill>
                <a:latin typeface="楷体_GB2312" panose="02010609030101010101" charset="-122"/>
                <a:ea typeface="楷体_GB2312" panose="02010609030101010101" charset="-122"/>
              </a:rPr>
              <a:t>阁</a:t>
            </a:r>
            <a:endParaRPr lang="zh-CN" altLang="en-US" sz="2800" b="1" dirty="0">
              <a:solidFill>
                <a:srgbClr val="FF000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wipe(down)">
                                      <p:cBhvr>
                                        <p:cTn id="7" dur="500"/>
                                        <p:tgtEl>
                                          <p:spTgt spid="2560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heckerboard(across)">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3" grpId="0"/>
      <p:bldP spid="14" grpId="0"/>
      <p:bldP spid="15" grpId="0"/>
      <p:bldP spid="12" grpId="0"/>
      <p:bldP spid="13" grpId="0"/>
      <p:bldP spid="16" grpId="0"/>
      <p:bldP spid="19" grpId="0"/>
      <p:bldP spid="20" grpId="0"/>
      <p:bldP spid="21"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txBox="1"/>
          <p:nvPr/>
        </p:nvSpPr>
        <p:spPr>
          <a:xfrm>
            <a:off x="500034" y="761982"/>
            <a:ext cx="2714644" cy="792163"/>
          </a:xfrm>
          <a:prstGeom prst="rect">
            <a:avLst/>
          </a:prstGeom>
          <a:noFill/>
          <a:ln w="9525">
            <a:noFill/>
          </a:ln>
        </p:spPr>
        <p:txBody>
          <a:bodyPr/>
          <a:lstStyle/>
          <a:p>
            <a:pPr>
              <a:lnSpc>
                <a:spcPct val="150000"/>
              </a:lnSpc>
              <a:spcBef>
                <a:spcPts val="3000"/>
              </a:spcBef>
            </a:pPr>
            <a:r>
              <a:rPr lang="en-US" altLang="zh-CN" sz="3200" b="1" dirty="0">
                <a:latin typeface="黑体" panose="02010609060101010101" pitchFamily="2" charset="-122"/>
                <a:ea typeface="黑体" panose="02010609060101010101" pitchFamily="2" charset="-122"/>
              </a:rPr>
              <a:t>3</a:t>
            </a:r>
            <a:r>
              <a:rPr lang="en-US" altLang="zh-CN" sz="3200" b="1" dirty="0" smtClean="0">
                <a:latin typeface="黑体" panose="02010609060101010101" pitchFamily="2" charset="-122"/>
                <a:ea typeface="黑体" panose="02010609060101010101" pitchFamily="2" charset="-122"/>
              </a:rPr>
              <a:t>.</a:t>
            </a:r>
            <a:r>
              <a:rPr lang="zh-CN" altLang="en-US" sz="3200" b="1" dirty="0" smtClean="0">
                <a:latin typeface="黑体" panose="02010609060101010101" pitchFamily="2" charset="-122"/>
                <a:ea typeface="黑体" panose="02010609060101010101" pitchFamily="2" charset="-122"/>
              </a:rPr>
              <a:t> 补充句子。</a:t>
            </a:r>
            <a:endParaRPr lang="en-US" altLang="zh-CN" sz="3200" b="1" dirty="0">
              <a:latin typeface="黑体" panose="02010609060101010101" pitchFamily="2" charset="-122"/>
              <a:ea typeface="黑体" panose="02010609060101010101" pitchFamily="2" charset="-122"/>
            </a:endParaRPr>
          </a:p>
        </p:txBody>
      </p:sp>
      <p:sp>
        <p:nvSpPr>
          <p:cNvPr id="12" name="文本框 11"/>
          <p:cNvSpPr txBox="1"/>
          <p:nvPr/>
        </p:nvSpPr>
        <p:spPr>
          <a:xfrm>
            <a:off x="714349" y="2000241"/>
            <a:ext cx="8100042" cy="2308324"/>
          </a:xfrm>
          <a:prstGeom prst="rect">
            <a:avLst/>
          </a:prstGeom>
          <a:noFill/>
          <a:ln w="9525">
            <a:noFill/>
          </a:ln>
        </p:spPr>
        <p:txBody>
          <a:bodyPr wrap="square">
            <a:spAutoFit/>
          </a:bodyPr>
          <a:lstStyle/>
          <a:p>
            <a:pPr>
              <a:lnSpc>
                <a:spcPct val="150000"/>
              </a:lnSpc>
            </a:pPr>
            <a:r>
              <a:rPr lang="zh-CN" altLang="en-US" sz="3200" dirty="0" smtClean="0">
                <a:latin typeface="楷体_GB2312" panose="02010609030101010101" charset="-122"/>
                <a:ea typeface="楷体_GB2312" panose="02010609030101010101" charset="-122"/>
              </a:rPr>
              <a:t>     漫步园内，犹如漫步在（         ），饱览着中外（        ）；流连其间，仿佛置身在幻想的境界里。</a:t>
            </a:r>
            <a:endParaRPr lang="zh-CN" altLang="en-US" sz="3200" dirty="0">
              <a:solidFill>
                <a:schemeClr val="tx1"/>
              </a:solidFill>
              <a:latin typeface="楷体_GB2312" panose="02010609030101010101" charset="-122"/>
              <a:ea typeface="楷体_GB2312" panose="02010609030101010101" charset="-122"/>
            </a:endParaRPr>
          </a:p>
        </p:txBody>
      </p:sp>
      <p:sp>
        <p:nvSpPr>
          <p:cNvPr id="7" name="矩形 6"/>
          <p:cNvSpPr/>
          <p:nvPr/>
        </p:nvSpPr>
        <p:spPr>
          <a:xfrm>
            <a:off x="6273880" y="2190741"/>
            <a:ext cx="1822546" cy="584775"/>
          </a:xfrm>
          <a:prstGeom prst="rect">
            <a:avLst/>
          </a:prstGeom>
        </p:spPr>
        <p:txBody>
          <a:bodyPr wrap="square">
            <a:spAutoFit/>
          </a:bodyPr>
          <a:lstStyle/>
          <a:p>
            <a:r>
              <a:rPr lang="zh-CN" altLang="en-US" sz="3200" dirty="0" smtClean="0">
                <a:solidFill>
                  <a:srgbClr val="FF0000"/>
                </a:solidFill>
                <a:latin typeface="楷体" panose="02010609060101010101" pitchFamily="49" charset="-122"/>
                <a:ea typeface="楷体" panose="02010609060101010101" pitchFamily="49" charset="-122"/>
              </a:rPr>
              <a:t>天南海北</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8" name="矩形 7"/>
          <p:cNvSpPr/>
          <p:nvPr/>
        </p:nvSpPr>
        <p:spPr>
          <a:xfrm>
            <a:off x="3116987" y="2877877"/>
            <a:ext cx="1890947" cy="584775"/>
          </a:xfrm>
          <a:prstGeom prst="rect">
            <a:avLst/>
          </a:prstGeom>
        </p:spPr>
        <p:txBody>
          <a:bodyPr wrap="square">
            <a:spAutoFit/>
          </a:bodyPr>
          <a:lstStyle/>
          <a:p>
            <a:r>
              <a:rPr lang="zh-CN" altLang="en-US" sz="3200" dirty="0" smtClean="0">
                <a:solidFill>
                  <a:srgbClr val="FF0000"/>
                </a:solidFill>
                <a:latin typeface="楷体" panose="02010609060101010101" pitchFamily="49" charset="-122"/>
                <a:ea typeface="楷体" panose="02010609060101010101" pitchFamily="49" charset="-122"/>
              </a:rPr>
              <a:t>风景名胜 </a:t>
            </a:r>
            <a:endParaRPr lang="zh-CN" altLang="en-US" sz="32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6" name="组合 1"/>
          <p:cNvGrpSpPr/>
          <p:nvPr/>
        </p:nvGrpSpPr>
        <p:grpSpPr>
          <a:xfrm>
            <a:off x="363654" y="573617"/>
            <a:ext cx="2711019" cy="938896"/>
            <a:chOff x="-237127" y="-285943"/>
            <a:chExt cx="2711019" cy="940745"/>
          </a:xfrm>
        </p:grpSpPr>
        <p:sp>
          <p:nvSpPr>
            <p:cNvPr id="5236" name="文本框 13"/>
            <p:cNvSpPr txBox="1"/>
            <p:nvPr/>
          </p:nvSpPr>
          <p:spPr>
            <a:xfrm>
              <a:off x="-237127" y="-285943"/>
              <a:ext cx="2711019" cy="832633"/>
            </a:xfrm>
            <a:prstGeom prst="rect">
              <a:avLst/>
            </a:prstGeom>
            <a:noFill/>
            <a:ln w="9525">
              <a:noFill/>
            </a:ln>
          </p:spPr>
          <p:txBody>
            <a:bodyPr wrap="square">
              <a:spAutoFit/>
            </a:bodyPr>
            <a:lstStyle/>
            <a:p>
              <a:pPr algn="ctr"/>
              <a:r>
                <a:rPr lang="zh-CN" altLang="en-US" sz="4800" b="1" u="dbl" dirty="0" smtClean="0">
                  <a:solidFill>
                    <a:srgbClr val="92D050"/>
                  </a:solidFill>
                  <a:uFillTx/>
                  <a:latin typeface="黑体" panose="02010609060101010101" pitchFamily="2" charset="-122"/>
                  <a:ea typeface="黑体" panose="02010609060101010101" pitchFamily="2" charset="-122"/>
                </a:rPr>
                <a:t>助读资料</a:t>
              </a:r>
              <a:endParaRPr lang="zh-CN" altLang="en-US" sz="4800" b="1" u="dbl" dirty="0" smtClean="0">
                <a:solidFill>
                  <a:srgbClr val="92D050"/>
                </a:solidFill>
                <a:uFillTx/>
                <a:latin typeface="黑体" panose="02010609060101010101" pitchFamily="2" charset="-122"/>
                <a:ea typeface="黑体" panose="02010609060101010101" pitchFamily="2" charset="-122"/>
              </a:endParaRPr>
            </a:p>
          </p:txBody>
        </p:sp>
        <p:grpSp>
          <p:nvGrpSpPr>
            <p:cNvPr id="5238" name="Group 4"/>
            <p:cNvGrpSpPr>
              <a:grpSpLocks noChangeAspect="1"/>
            </p:cNvGrpSpPr>
            <p:nvPr/>
          </p:nvGrpSpPr>
          <p:grpSpPr>
            <a:xfrm>
              <a:off x="2105319" y="434013"/>
              <a:ext cx="368573" cy="220789"/>
              <a:chOff x="2511" y="1362"/>
              <a:chExt cx="539" cy="322"/>
            </a:xfrm>
          </p:grpSpPr>
          <p:sp>
            <p:nvSpPr>
              <p:cNvPr id="19" name="Freeform 8"/>
              <p:cNvSpPr/>
              <p:nvPr/>
            </p:nvSpPr>
            <p:spPr bwMode="auto">
              <a:xfrm>
                <a:off x="2954" y="1362"/>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9"/>
              <p:cNvSpPr/>
              <p:nvPr/>
            </p:nvSpPr>
            <p:spPr bwMode="auto">
              <a:xfrm>
                <a:off x="2943" y="1497"/>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10"/>
              <p:cNvSpPr>
                <a:spLocks noEditPoints="1"/>
              </p:cNvSpPr>
              <p:nvPr/>
            </p:nvSpPr>
            <p:spPr bwMode="auto">
              <a:xfrm>
                <a:off x="2511" y="1362"/>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66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 name="文本框 1"/>
          <p:cNvSpPr txBox="1"/>
          <p:nvPr/>
        </p:nvSpPr>
        <p:spPr>
          <a:xfrm>
            <a:off x="857224" y="2095492"/>
            <a:ext cx="7658735" cy="3222998"/>
          </a:xfrm>
          <a:prstGeom prst="rect">
            <a:avLst/>
          </a:prstGeom>
          <a:noFill/>
          <a:ln w="9525">
            <a:noFill/>
          </a:ln>
        </p:spPr>
        <p:txBody>
          <a:bodyPr wrap="square" anchor="t">
            <a:spAutoFit/>
          </a:bodyPr>
          <a:lstStyle/>
          <a:p>
            <a:pPr>
              <a:lnSpc>
                <a:spcPct val="15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圆明园，在北京西北郊，与颐和园相邻，由圆明园、长春园和万春园组成，也叫圆明三园。圆明园是清朝著名的皇家园林之一，有“万园之园”之称。清朝皇室每到盛夏时节会来这里理政，故圆明园也称“夏宫”。</a:t>
            </a:r>
            <a:endParaRPr lang="zh-CN" altLang="en-US" sz="28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云形标注 3"/>
          <p:cNvSpPr/>
          <p:nvPr/>
        </p:nvSpPr>
        <p:spPr>
          <a:xfrm>
            <a:off x="3929058" y="571481"/>
            <a:ext cx="3920490" cy="149542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altLang="zh-CN" sz="2400" b="1" dirty="0">
                <a:solidFill>
                  <a:schemeClr val="tx1"/>
                </a:solidFill>
                <a:latin typeface="汉仪旗黑-55" panose="00020600040101010101" charset="-122"/>
                <a:ea typeface="汉仪旗黑-55" panose="00020600040101010101" charset="-122"/>
                <a:sym typeface="+mn-ea"/>
              </a:rPr>
              <a:t>   </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同学们，你们</a:t>
            </a:r>
            <a:r>
              <a:rPr lang="zh-CN" alt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知道关于圆明园的知识吗</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Box 2"/>
          <p:cNvSpPr txBox="1"/>
          <p:nvPr/>
        </p:nvSpPr>
        <p:spPr>
          <a:xfrm>
            <a:off x="428596" y="1428736"/>
            <a:ext cx="8424863" cy="1945148"/>
          </a:xfrm>
          <a:prstGeom prst="rect">
            <a:avLst/>
          </a:prstGeom>
          <a:noFill/>
          <a:ln w="9525">
            <a:noFill/>
          </a:ln>
        </p:spPr>
        <p:txBody>
          <a:bodyPr>
            <a:spAutoFit/>
          </a:bodyPr>
          <a:lstStyle/>
          <a:p>
            <a:pPr marL="457200" indent="-457200">
              <a:lnSpc>
                <a:spcPct val="130000"/>
              </a:lnSpc>
              <a:buFont typeface="Wingdings" panose="05000000000000000000" pitchFamily="2" charset="2"/>
              <a:buChar char="l"/>
            </a:pPr>
            <a:r>
              <a:rPr lang="zh-CN" altLang="en-US" sz="3200" b="1" dirty="0" smtClean="0">
                <a:latin typeface="宋体" panose="02010600030101010101" pitchFamily="2" charset="-122"/>
              </a:rPr>
              <a:t>朗读课文。说说默读课文，想想课文主要表达了怎样的情感。反复朗读，读出情感的变化。</a:t>
            </a:r>
            <a:endParaRPr lang="zh-CN" altLang="en-US" sz="3200" b="1" dirty="0">
              <a:latin typeface="宋体" panose="02010600030101010101" pitchFamily="2" charset="-122"/>
            </a:endParaRPr>
          </a:p>
        </p:txBody>
      </p:sp>
      <p:sp>
        <p:nvSpPr>
          <p:cNvPr id="5" name="TextBox 4"/>
          <p:cNvSpPr txBox="1"/>
          <p:nvPr/>
        </p:nvSpPr>
        <p:spPr>
          <a:xfrm>
            <a:off x="642910" y="3373884"/>
            <a:ext cx="8036560" cy="2065181"/>
          </a:xfrm>
          <a:prstGeom prst="rect">
            <a:avLst/>
          </a:prstGeom>
          <a:noFill/>
          <a:ln w="9525">
            <a:noFill/>
          </a:ln>
        </p:spPr>
        <p:txBody>
          <a:bodyPr wrap="square">
            <a:spAutoFit/>
          </a:bodyPr>
          <a:lstStyle/>
          <a:p>
            <a:pPr eaLnBrk="1" hangingPunct="1">
              <a:lnSpc>
                <a:spcPct val="114000"/>
              </a:lnSpc>
            </a:pPr>
            <a:r>
              <a:rPr lang="zh-CN" altLang="en-US" sz="3200" b="1" dirty="0">
                <a:solidFill>
                  <a:srgbClr val="0000FF"/>
                </a:solidFill>
                <a:latin typeface="楷体" panose="02010609060101010101" pitchFamily="49" charset="-122"/>
                <a:ea typeface="楷体" panose="02010609060101010101" pitchFamily="49" charset="-122"/>
              </a:rPr>
              <a:t>    </a:t>
            </a:r>
            <a:r>
              <a:rPr lang="zh-CN" altLang="en-US" sz="2800" b="1" dirty="0">
                <a:solidFill>
                  <a:srgbClr val="FF0000"/>
                </a:solidFill>
                <a:latin typeface="楷体" panose="02010609060101010101" pitchFamily="49" charset="-122"/>
                <a:ea typeface="楷体" panose="02010609060101010101" pitchFamily="49" charset="-122"/>
              </a:rPr>
              <a:t>朗读指导：</a:t>
            </a:r>
            <a:r>
              <a:rPr lang="zh-CN" altLang="en-US" sz="2800" b="1" dirty="0">
                <a:solidFill>
                  <a:srgbClr val="150118"/>
                </a:solidFill>
                <a:latin typeface="楷体" panose="02010609060101010101" pitchFamily="49" charset="-122"/>
                <a:ea typeface="楷体" panose="02010609060101010101" pitchFamily="49" charset="-122"/>
              </a:rPr>
              <a:t>本文</a:t>
            </a:r>
            <a:r>
              <a:rPr lang="zh-CN" altLang="en-US" sz="2800" b="1" dirty="0" smtClean="0">
                <a:solidFill>
                  <a:srgbClr val="150118"/>
                </a:solidFill>
                <a:latin typeface="楷体" panose="02010609060101010101" pitchFamily="49" charset="-122"/>
                <a:ea typeface="楷体" panose="02010609060101010101" pitchFamily="49" charset="-122"/>
              </a:rPr>
              <a:t>是一篇介绍圆明园被八国联军毁灭的文章，朗读描述圆明园的时候，语气要充满深情，后面圆明园被毁灭的时候，朗读的时候注意语气要惋惜、伤心和愤怒。</a:t>
            </a:r>
            <a:endParaRPr lang="zh-CN" altLang="en-US" sz="2800" b="1" dirty="0">
              <a:solidFill>
                <a:srgbClr val="150118"/>
              </a:solidFill>
              <a:latin typeface="楷体" panose="02010609060101010101" pitchFamily="49" charset="-122"/>
              <a:ea typeface="楷体" panose="02010609060101010101" pitchFamily="49" charset="-122"/>
            </a:endParaRPr>
          </a:p>
        </p:txBody>
      </p:sp>
      <p:sp>
        <p:nvSpPr>
          <p:cNvPr id="4" name="文本框 3"/>
          <p:cNvSpPr txBox="1"/>
          <p:nvPr/>
        </p:nvSpPr>
        <p:spPr>
          <a:xfrm>
            <a:off x="499110" y="597536"/>
            <a:ext cx="4301177" cy="707886"/>
          </a:xfrm>
          <a:prstGeom prst="rect">
            <a:avLst/>
          </a:prstGeom>
          <a:noFill/>
        </p:spPr>
        <p:txBody>
          <a:bodyPr wrap="none" rtlCol="0">
            <a:spAutoFit/>
          </a:bodyPr>
          <a:lstStyle/>
          <a:p>
            <a:r>
              <a:rPr lang="zh-CN" altLang="en-US" sz="4000" b="1" u="dbl" dirty="0" smtClean="0">
                <a:solidFill>
                  <a:srgbClr val="92D050"/>
                </a:solidFill>
                <a:uFillTx/>
                <a:latin typeface="黑体" panose="02010609060101010101" pitchFamily="2" charset="-122"/>
                <a:ea typeface="黑体" panose="02010609060101010101" pitchFamily="2" charset="-122"/>
              </a:rPr>
              <a:t>课后习题参考答案</a:t>
            </a:r>
            <a:endParaRPr lang="zh-CN" altLang="en-US" sz="4000" b="1" u="dbl" dirty="0" smtClean="0">
              <a:solidFill>
                <a:srgbClr val="92D050"/>
              </a:solidFill>
              <a:uFillTx/>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1000"/>
                                        <p:tgtEl>
                                          <p:spTgt spid="28678"/>
                                        </p:tgtEl>
                                      </p:cBhvr>
                                    </p:animEffect>
                                    <p:anim calcmode="lin" valueType="num">
                                      <p:cBhvr>
                                        <p:cTn id="8" dur="1000" fill="hold"/>
                                        <p:tgtEl>
                                          <p:spTgt spid="28678"/>
                                        </p:tgtEl>
                                        <p:attrNameLst>
                                          <p:attrName>ppt_x</p:attrName>
                                        </p:attrNameLst>
                                      </p:cBhvr>
                                      <p:tavLst>
                                        <p:tav tm="0">
                                          <p:val>
                                            <p:strVal val="#ppt_x"/>
                                          </p:val>
                                        </p:tav>
                                        <p:tav tm="100000">
                                          <p:val>
                                            <p:strVal val="#ppt_x"/>
                                          </p:val>
                                        </p:tav>
                                      </p:tavLst>
                                    </p:anim>
                                    <p:anim calcmode="lin" valueType="num">
                                      <p:cBhvr>
                                        <p:cTn id="9"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500034" y="1142984"/>
            <a:ext cx="8208963" cy="1945148"/>
          </a:xfrm>
          <a:prstGeom prst="rect">
            <a:avLst/>
          </a:prstGeom>
          <a:noFill/>
          <a:ln w="9525">
            <a:noFill/>
          </a:ln>
        </p:spPr>
        <p:txBody>
          <a:bodyPr>
            <a:spAutoFit/>
          </a:bodyPr>
          <a:lstStyle/>
          <a:p>
            <a:pPr marL="457200" indent="-457200">
              <a:lnSpc>
                <a:spcPct val="130000"/>
              </a:lnSpc>
              <a:buFont typeface="Wingdings" panose="05000000000000000000" pitchFamily="2" charset="2"/>
              <a:buChar char="l"/>
            </a:pPr>
            <a:r>
              <a:rPr lang="zh-CN" altLang="en-US" sz="3200" b="1" dirty="0" smtClean="0">
                <a:latin typeface="宋体" panose="02010600030101010101" pitchFamily="2" charset="-122"/>
              </a:rPr>
              <a:t>课文题目是</a:t>
            </a:r>
            <a:r>
              <a:rPr lang="en-US" altLang="zh-CN" sz="3200" b="1" dirty="0" smtClean="0">
                <a:latin typeface="宋体" panose="02010600030101010101" pitchFamily="2" charset="-122"/>
              </a:rPr>
              <a:t>《</a:t>
            </a:r>
            <a:r>
              <a:rPr lang="zh-CN" altLang="en-US" sz="3200" b="1" dirty="0" smtClean="0">
                <a:latin typeface="宋体" panose="02010600030101010101" pitchFamily="2" charset="-122"/>
              </a:rPr>
              <a:t>圆明园的毁灭</a:t>
            </a:r>
            <a:r>
              <a:rPr lang="en-US" altLang="zh-CN" sz="3200" b="1" dirty="0" smtClean="0">
                <a:latin typeface="宋体" panose="02010600030101010101" pitchFamily="2" charset="-122"/>
              </a:rPr>
              <a:t>》</a:t>
            </a:r>
            <a:r>
              <a:rPr lang="zh-CN" altLang="en-US" sz="3200" b="1" dirty="0" smtClean="0">
                <a:latin typeface="宋体" panose="02010600030101010101" pitchFamily="2" charset="-122"/>
              </a:rPr>
              <a:t>，作者为什么用那么多笔墨写圆明园昔日的辉煌</a:t>
            </a:r>
            <a:r>
              <a:rPr lang="en-US" altLang="zh-CN" sz="3200" b="1" dirty="0" smtClean="0">
                <a:latin typeface="宋体" panose="02010600030101010101" pitchFamily="2" charset="-122"/>
              </a:rPr>
              <a:t>?</a:t>
            </a:r>
            <a:r>
              <a:rPr lang="zh-CN" altLang="en-US" sz="3200" b="1" dirty="0" smtClean="0">
                <a:latin typeface="宋体" panose="02010600030101010101" pitchFamily="2" charset="-122"/>
              </a:rPr>
              <a:t>和同学交流你的想法。</a:t>
            </a:r>
            <a:endParaRPr lang="zh-CN" altLang="en-US" sz="3200" b="1" dirty="0">
              <a:latin typeface="宋体" panose="02010600030101010101" pitchFamily="2" charset="-122"/>
            </a:endParaRPr>
          </a:p>
        </p:txBody>
      </p:sp>
      <p:sp>
        <p:nvSpPr>
          <p:cNvPr id="5" name="TextBox 4"/>
          <p:cNvSpPr txBox="1"/>
          <p:nvPr/>
        </p:nvSpPr>
        <p:spPr>
          <a:xfrm>
            <a:off x="714349" y="3429001"/>
            <a:ext cx="7721600" cy="2285241"/>
          </a:xfrm>
          <a:prstGeom prst="rect">
            <a:avLst/>
          </a:prstGeom>
          <a:noFill/>
          <a:ln w="9525">
            <a:noFill/>
          </a:ln>
        </p:spPr>
        <p:txBody>
          <a:bodyPr>
            <a:spAutoFit/>
          </a:bodyPr>
          <a:lstStyle/>
          <a:p>
            <a:pPr>
              <a:lnSpc>
                <a:spcPct val="150000"/>
              </a:lnSpc>
            </a:pPr>
            <a:r>
              <a:rPr lang="zh-CN" altLang="en-US" sz="3600" b="1" dirty="0">
                <a:solidFill>
                  <a:srgbClr val="0000FF"/>
                </a:solidFill>
                <a:latin typeface="楷体" panose="02010609060101010101" pitchFamily="49" charset="-122"/>
                <a:ea typeface="楷体" panose="02010609060101010101" pitchFamily="49" charset="-122"/>
              </a:rPr>
              <a:t>    </a:t>
            </a:r>
            <a:r>
              <a:rPr lang="zh-CN" altLang="en-US" sz="3200" b="1" dirty="0">
                <a:solidFill>
                  <a:srgbClr val="FF0000"/>
                </a:solidFill>
                <a:latin typeface="楷体" panose="02010609060101010101" pitchFamily="49" charset="-122"/>
                <a:ea typeface="楷体" panose="02010609060101010101" pitchFamily="49" charset="-122"/>
              </a:rPr>
              <a:t>参考答案</a:t>
            </a:r>
            <a:r>
              <a:rPr lang="zh-CN" altLang="en-US" sz="3200" b="1" dirty="0" smtClean="0">
                <a:latin typeface="楷体" panose="02010609060101010101" pitchFamily="49" charset="-122"/>
                <a:ea typeface="楷体" panose="02010609060101010101" pitchFamily="49" charset="-122"/>
              </a:rPr>
              <a:t>： 通过昔日的辉煌来反衬出当圆明园被毁灭的时候，我们心理的难过和愤怒。</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p:nvPr/>
        </p:nvSpPr>
        <p:spPr>
          <a:xfrm>
            <a:off x="357159" y="952483"/>
            <a:ext cx="8286808" cy="1430584"/>
          </a:xfrm>
          <a:prstGeom prst="rect">
            <a:avLst/>
          </a:prstGeom>
          <a:noFill/>
          <a:ln w="9525">
            <a:noFill/>
          </a:ln>
        </p:spPr>
        <p:txBody>
          <a:bodyPr wrap="square">
            <a:spAutoFit/>
          </a:bodyPr>
          <a:lstStyle/>
          <a:p>
            <a:pPr marL="457200" indent="-457200">
              <a:lnSpc>
                <a:spcPct val="130000"/>
              </a:lnSpc>
              <a:buFont typeface="Wingdings" panose="05000000000000000000" pitchFamily="2" charset="2"/>
              <a:buChar char="l"/>
            </a:pPr>
            <a:r>
              <a:rPr lang="zh-CN" altLang="en-US" sz="3600" b="1" dirty="0" smtClean="0">
                <a:latin typeface="黑体" panose="02010609060101010101" pitchFamily="2" charset="-122"/>
                <a:ea typeface="黑体" panose="02010609060101010101" pitchFamily="2" charset="-122"/>
              </a:rPr>
              <a:t>读下面的句子， 注意表示时间的词语，联系上下文说说你的感受。</a:t>
            </a:r>
            <a:endParaRPr lang="zh-CN" altLang="en-US" sz="3600" b="1" dirty="0">
              <a:latin typeface="黑体" panose="02010609060101010101" pitchFamily="2" charset="-122"/>
              <a:ea typeface="黑体" panose="02010609060101010101" pitchFamily="2" charset="-122"/>
            </a:endParaRPr>
          </a:p>
        </p:txBody>
      </p:sp>
      <p:sp>
        <p:nvSpPr>
          <p:cNvPr id="32771" name="TextBox 3"/>
          <p:cNvSpPr txBox="1"/>
          <p:nvPr/>
        </p:nvSpPr>
        <p:spPr>
          <a:xfrm>
            <a:off x="1071538" y="2666996"/>
            <a:ext cx="7143800" cy="1133195"/>
          </a:xfrm>
          <a:prstGeom prst="rect">
            <a:avLst/>
          </a:prstGeom>
          <a:noFill/>
          <a:ln w="9525">
            <a:noFill/>
          </a:ln>
        </p:spPr>
        <p:txBody>
          <a:bodyPr wrap="square">
            <a:spAutoFit/>
          </a:bodyPr>
          <a:lstStyle/>
          <a:p>
            <a:pPr>
              <a:lnSpc>
                <a:spcPct val="130000"/>
              </a:lnSpc>
            </a:pPr>
            <a:r>
              <a:rPr lang="zh-CN" altLang="en-US" sz="2800" b="1" dirty="0" smtClean="0">
                <a:latin typeface="楷体" panose="02010609060101010101" pitchFamily="49" charset="-122"/>
                <a:ea typeface="楷体" panose="02010609060101010101" pitchFamily="49" charset="-122"/>
              </a:rPr>
              <a:t>◆上自先秦时代的青铜礼器，下至唐、宋、元、明、清历代的名人书画和各种奇珍异宝。</a:t>
            </a:r>
            <a:endParaRPr lang="zh-CN" altLang="en-US" sz="2800" b="1" dirty="0">
              <a:latin typeface="楷体" panose="02010609060101010101" pitchFamily="49" charset="-122"/>
              <a:ea typeface="楷体" panose="02010609060101010101" pitchFamily="49" charset="-122"/>
            </a:endParaRPr>
          </a:p>
        </p:txBody>
      </p:sp>
      <p:sp>
        <p:nvSpPr>
          <p:cNvPr id="5" name="圆角矩形 4"/>
          <p:cNvSpPr/>
          <p:nvPr/>
        </p:nvSpPr>
        <p:spPr>
          <a:xfrm>
            <a:off x="857224" y="2666995"/>
            <a:ext cx="7358114" cy="1428760"/>
          </a:xfrm>
          <a:prstGeom prst="round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5"/>
          <p:cNvSpPr txBox="1"/>
          <p:nvPr/>
        </p:nvSpPr>
        <p:spPr>
          <a:xfrm>
            <a:off x="642910" y="4191006"/>
            <a:ext cx="7721600" cy="2547813"/>
          </a:xfrm>
          <a:prstGeom prst="rect">
            <a:avLst/>
          </a:prstGeom>
          <a:noFill/>
          <a:ln w="9525">
            <a:noFill/>
          </a:ln>
        </p:spPr>
        <p:txBody>
          <a:bodyPr>
            <a:spAutoFit/>
          </a:bodyPr>
          <a:lstStyle/>
          <a:p>
            <a:pPr>
              <a:lnSpc>
                <a:spcPct val="150000"/>
              </a:lnSpc>
            </a:pPr>
            <a:r>
              <a:rPr lang="zh-CN" altLang="en-US" sz="4000" b="1" dirty="0">
                <a:solidFill>
                  <a:srgbClr val="0000FF"/>
                </a:solidFill>
                <a:latin typeface="楷体" panose="02010609060101010101" pitchFamily="49" charset="-122"/>
                <a:ea typeface="楷体" panose="02010609060101010101" pitchFamily="49" charset="-122"/>
              </a:rPr>
              <a:t>   </a:t>
            </a:r>
            <a:r>
              <a:rPr lang="zh-CN" altLang="en-US" sz="3600" b="1" dirty="0" smtClean="0">
                <a:solidFill>
                  <a:srgbClr val="FF0000"/>
                </a:solidFill>
                <a:latin typeface="楷体" panose="02010609060101010101" pitchFamily="49" charset="-122"/>
                <a:ea typeface="楷体" panose="02010609060101010101" pitchFamily="49" charset="-122"/>
              </a:rPr>
              <a:t>参考</a:t>
            </a:r>
            <a:r>
              <a:rPr lang="zh-CN" altLang="en-US" sz="3600" b="1" dirty="0">
                <a:solidFill>
                  <a:srgbClr val="FF0000"/>
                </a:solidFill>
                <a:latin typeface="楷体" panose="02010609060101010101" pitchFamily="49" charset="-122"/>
                <a:ea typeface="楷体" panose="02010609060101010101" pitchFamily="49" charset="-122"/>
              </a:rPr>
              <a:t>答案</a:t>
            </a:r>
            <a:r>
              <a:rPr lang="zh-CN" altLang="en-US" sz="3600" b="1" dirty="0" smtClean="0">
                <a:latin typeface="楷体" panose="02010609060101010101" pitchFamily="49" charset="-122"/>
                <a:ea typeface="楷体" panose="02010609060101010101" pitchFamily="49" charset="-122"/>
              </a:rPr>
              <a:t>： 通过这句话中的表示时间的词语，可以看出圆明园中的瑰宝之多，历史之久。。</a:t>
            </a:r>
            <a:endParaRPr lang="zh-CN" altLang="en-US" sz="36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2771"/>
                                        </p:tgtEl>
                                        <p:attrNameLst>
                                          <p:attrName>style.visibility</p:attrName>
                                        </p:attrNameLst>
                                      </p:cBhvr>
                                      <p:to>
                                        <p:strVal val="visible"/>
                                      </p:to>
                                    </p:set>
                                    <p:animEffect transition="in" filter="blinds(horizontal)">
                                      <p:cBhvr>
                                        <p:cTn id="16" dur="500"/>
                                        <p:tgtEl>
                                          <p:spTgt spid="3277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P spid="5" grpId="0" bldLvl="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3"/>
          <p:cNvSpPr txBox="1"/>
          <p:nvPr/>
        </p:nvSpPr>
        <p:spPr>
          <a:xfrm>
            <a:off x="928663" y="952483"/>
            <a:ext cx="7143800" cy="3373809"/>
          </a:xfrm>
          <a:prstGeom prst="rect">
            <a:avLst/>
          </a:prstGeom>
          <a:noFill/>
          <a:ln w="9525">
            <a:noFill/>
          </a:ln>
        </p:spPr>
        <p:txBody>
          <a:bodyPr wrap="square">
            <a:spAutoFit/>
          </a:bodyPr>
          <a:lstStyle/>
          <a:p>
            <a:pPr>
              <a:lnSpc>
                <a:spcPct val="130000"/>
              </a:lnSpc>
            </a:pPr>
            <a:r>
              <a:rPr lang="zh-CN" altLang="en-US" sz="2800" b="1" dirty="0" smtClean="0">
                <a:latin typeface="楷体" panose="02010609060101010101" pitchFamily="49" charset="-122"/>
                <a:ea typeface="楷体" panose="02010609060101010101" pitchFamily="49" charset="-122"/>
              </a:rPr>
              <a:t>◆</a:t>
            </a:r>
            <a:r>
              <a:rPr lang="en-US" altLang="zh-CN" sz="2800" b="1" dirty="0" smtClean="0">
                <a:latin typeface="楷体" panose="02010609060101010101" pitchFamily="49" charset="-122"/>
                <a:ea typeface="楷体" panose="02010609060101010101" pitchFamily="49" charset="-122"/>
              </a:rPr>
              <a:t>1860</a:t>
            </a:r>
            <a:r>
              <a:rPr lang="zh-CN" altLang="en-US" sz="2800" b="1" dirty="0" smtClean="0">
                <a:latin typeface="楷体" panose="02010609060101010101" pitchFamily="49" charset="-122"/>
                <a:ea typeface="楷体" panose="02010609060101010101" pitchFamily="49" charset="-122"/>
              </a:rPr>
              <a:t>年</a:t>
            </a:r>
            <a:r>
              <a:rPr lang="en-US" altLang="zh-CN" sz="2800" b="1" dirty="0" smtClean="0">
                <a:latin typeface="楷体" panose="02010609060101010101" pitchFamily="49" charset="-122"/>
                <a:ea typeface="楷体" panose="02010609060101010101" pitchFamily="49" charset="-122"/>
              </a:rPr>
              <a:t>10</a:t>
            </a:r>
            <a:r>
              <a:rPr lang="zh-CN" altLang="en-US" sz="2800" b="1" dirty="0" smtClean="0">
                <a:latin typeface="楷体" panose="02010609060101010101" pitchFamily="49" charset="-122"/>
                <a:ea typeface="楷体" panose="02010609060101010101" pitchFamily="49" charset="-122"/>
              </a:rPr>
              <a:t>月</a:t>
            </a:r>
            <a:r>
              <a:rPr lang="en-US" altLang="zh-CN" sz="2800" b="1" dirty="0" smtClean="0">
                <a:latin typeface="楷体" panose="02010609060101010101" pitchFamily="49" charset="-122"/>
                <a:ea typeface="楷体" panose="02010609060101010101" pitchFamily="49" charset="-122"/>
              </a:rPr>
              <a:t>6</a:t>
            </a:r>
            <a:r>
              <a:rPr lang="zh-CN" altLang="en-US" sz="2800" b="1" dirty="0" smtClean="0">
                <a:latin typeface="楷体" panose="02010609060101010101" pitchFamily="49" charset="-122"/>
                <a:ea typeface="楷体" panose="02010609060101010101" pitchFamily="49" charset="-122"/>
              </a:rPr>
              <a:t>日， 英法联军侵入北京，闯进圆明园。他们把园内凡是能拿走的东西，统统掠走</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拿不动的，就用大车或牲口搬运</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实在运不走的，就任意破坏、毁掉。为了销毁罪证，</a:t>
            </a:r>
            <a:r>
              <a:rPr lang="en-US" altLang="zh-CN" sz="2800" b="1" dirty="0" smtClean="0">
                <a:latin typeface="楷体" panose="02010609060101010101" pitchFamily="49" charset="-122"/>
                <a:ea typeface="楷体" panose="02010609060101010101" pitchFamily="49" charset="-122"/>
              </a:rPr>
              <a:t>10</a:t>
            </a:r>
            <a:r>
              <a:rPr lang="zh-CN" altLang="en-US" sz="2800" b="1" dirty="0" smtClean="0">
                <a:latin typeface="楷体" panose="02010609060101010101" pitchFamily="49" charset="-122"/>
                <a:ea typeface="楷体" panose="02010609060101010101" pitchFamily="49" charset="-122"/>
              </a:rPr>
              <a:t>月</a:t>
            </a:r>
            <a:r>
              <a:rPr lang="en-US" altLang="zh-CN" sz="2800" b="1" dirty="0" smtClean="0">
                <a:latin typeface="楷体" panose="02010609060101010101" pitchFamily="49" charset="-122"/>
                <a:ea typeface="楷体" panose="02010609060101010101" pitchFamily="49" charset="-122"/>
              </a:rPr>
              <a:t>18</a:t>
            </a:r>
            <a:r>
              <a:rPr lang="zh-CN" altLang="en-US" sz="2800" b="1" dirty="0" smtClean="0">
                <a:latin typeface="楷体" panose="02010609060101010101" pitchFamily="49" charset="-122"/>
                <a:ea typeface="楷体" panose="02010609060101010101" pitchFamily="49" charset="-122"/>
              </a:rPr>
              <a:t>日和</a:t>
            </a:r>
            <a:r>
              <a:rPr lang="en-US" altLang="zh-CN" sz="2800" b="1" dirty="0" smtClean="0">
                <a:latin typeface="楷体" panose="02010609060101010101" pitchFamily="49" charset="-122"/>
                <a:ea typeface="楷体" panose="02010609060101010101" pitchFamily="49" charset="-122"/>
              </a:rPr>
              <a:t>19</a:t>
            </a:r>
            <a:r>
              <a:rPr lang="zh-CN" altLang="en-US" sz="2800" b="1" dirty="0" smtClean="0">
                <a:latin typeface="楷体" panose="02010609060101010101" pitchFamily="49" charset="-122"/>
                <a:ea typeface="楷体" panose="02010609060101010101" pitchFamily="49" charset="-122"/>
              </a:rPr>
              <a:t>日，三千多名侵略者奉命在园内放火。</a:t>
            </a:r>
            <a:endParaRPr lang="zh-CN" altLang="en-US" sz="2800" b="1" dirty="0">
              <a:latin typeface="楷体" panose="02010609060101010101" pitchFamily="49" charset="-122"/>
              <a:ea typeface="楷体" panose="02010609060101010101" pitchFamily="49" charset="-122"/>
            </a:endParaRPr>
          </a:p>
        </p:txBody>
      </p:sp>
      <p:sp>
        <p:nvSpPr>
          <p:cNvPr id="5" name="圆角矩形 4"/>
          <p:cNvSpPr/>
          <p:nvPr/>
        </p:nvSpPr>
        <p:spPr>
          <a:xfrm>
            <a:off x="714349" y="952484"/>
            <a:ext cx="7358114" cy="3238523"/>
          </a:xfrm>
          <a:prstGeom prst="round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2" name="TextBox 1"/>
          <p:cNvSpPr txBox="1"/>
          <p:nvPr/>
        </p:nvSpPr>
        <p:spPr>
          <a:xfrm>
            <a:off x="750068" y="4733267"/>
            <a:ext cx="7500990" cy="1716817"/>
          </a:xfrm>
          <a:prstGeom prst="rect">
            <a:avLst/>
          </a:prstGeom>
          <a:noFill/>
          <a:ln w="9525">
            <a:noFill/>
          </a:ln>
        </p:spPr>
        <p:txBody>
          <a:bodyPr wrap="square">
            <a:spAutoFit/>
          </a:bodyPr>
          <a:lstStyle/>
          <a:p>
            <a:pPr>
              <a:lnSpc>
                <a:spcPct val="150000"/>
              </a:lnSpc>
            </a:pPr>
            <a:r>
              <a:rPr lang="zh-CN" altLang="en-US" sz="4000" b="1" dirty="0">
                <a:solidFill>
                  <a:srgbClr val="0000FF"/>
                </a:solidFill>
                <a:latin typeface="楷体" panose="02010609060101010101" pitchFamily="49" charset="-122"/>
                <a:ea typeface="楷体" panose="02010609060101010101" pitchFamily="49" charset="-122"/>
              </a:rPr>
              <a:t>   </a:t>
            </a:r>
            <a:r>
              <a:rPr lang="zh-CN" altLang="en-US" sz="3600" b="1" dirty="0">
                <a:solidFill>
                  <a:srgbClr val="0000FF"/>
                </a:solidFill>
                <a:latin typeface="楷体" panose="02010609060101010101" pitchFamily="49" charset="-122"/>
                <a:ea typeface="楷体" panose="02010609060101010101" pitchFamily="49" charset="-122"/>
              </a:rPr>
              <a:t> </a:t>
            </a:r>
            <a:r>
              <a:rPr lang="zh-CN" altLang="en-US" sz="3600" b="1" dirty="0" smtClean="0">
                <a:solidFill>
                  <a:srgbClr val="FF0000"/>
                </a:solidFill>
                <a:latin typeface="楷体" panose="02010609060101010101" pitchFamily="49" charset="-122"/>
                <a:ea typeface="楷体" panose="02010609060101010101" pitchFamily="49" charset="-122"/>
              </a:rPr>
              <a:t>参考答案：</a:t>
            </a:r>
            <a:r>
              <a:rPr lang="zh-CN" altLang="en-US" sz="3600" b="1" dirty="0" smtClean="0">
                <a:solidFill>
                  <a:srgbClr val="150118"/>
                </a:solidFill>
                <a:latin typeface="楷体" panose="02010609060101010101" pitchFamily="49" charset="-122"/>
                <a:ea typeface="楷体" panose="02010609060101010101" pitchFamily="49" charset="-122"/>
              </a:rPr>
              <a:t>这里的时间是让我们牢记历史，不忘国耻。</a:t>
            </a:r>
            <a:endParaRPr lang="zh-CN" altLang="en-US" sz="3600" b="1" dirty="0">
              <a:solidFill>
                <a:srgbClr val="150118"/>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blinds(horizontal)">
                                      <p:cBhvr>
                                        <p:cTn id="11" dur="500"/>
                                        <p:tgtEl>
                                          <p:spTgt spid="3277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5" grpId="0" bldLvl="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p:nvPr/>
        </p:nvSpPr>
        <p:spPr>
          <a:xfrm>
            <a:off x="357159" y="952483"/>
            <a:ext cx="8286808" cy="1922065"/>
          </a:xfrm>
          <a:prstGeom prst="rect">
            <a:avLst/>
          </a:prstGeom>
          <a:noFill/>
          <a:ln w="9525">
            <a:noFill/>
          </a:ln>
        </p:spPr>
        <p:txBody>
          <a:bodyPr wrap="square">
            <a:spAutoFit/>
          </a:bodyPr>
          <a:lstStyle/>
          <a:p>
            <a:pPr marL="457200" indent="-457200">
              <a:lnSpc>
                <a:spcPct val="130000"/>
              </a:lnSpc>
              <a:buFont typeface="Wingdings" panose="05000000000000000000" pitchFamily="2" charset="2"/>
              <a:buChar char="l"/>
            </a:pPr>
            <a:r>
              <a:rPr lang="zh-CN" altLang="en-US" sz="3200" b="1" dirty="0" smtClean="0">
                <a:latin typeface="黑体" panose="02010609060101010101" pitchFamily="2" charset="-122"/>
                <a:ea typeface="黑体" panose="02010609060101010101" pitchFamily="2" charset="-122"/>
              </a:rPr>
              <a:t>查找相关资料， 说说为什么“圆明园的毁灭是中国文化史上不可估量的损失，也是世界文化史上不可估量的损失”。</a:t>
            </a:r>
            <a:endParaRPr lang="zh-CN" altLang="en-US" sz="3200" b="1" dirty="0">
              <a:latin typeface="黑体" panose="02010609060101010101" pitchFamily="2" charset="-122"/>
              <a:ea typeface="黑体" panose="02010609060101010101" pitchFamily="2" charset="-122"/>
            </a:endParaRPr>
          </a:p>
        </p:txBody>
      </p:sp>
      <p:sp>
        <p:nvSpPr>
          <p:cNvPr id="6" name="TextBox 5"/>
          <p:cNvSpPr txBox="1"/>
          <p:nvPr/>
        </p:nvSpPr>
        <p:spPr>
          <a:xfrm>
            <a:off x="714349" y="3143249"/>
            <a:ext cx="7721600" cy="2406428"/>
          </a:xfrm>
          <a:prstGeom prst="rect">
            <a:avLst/>
          </a:prstGeom>
          <a:noFill/>
          <a:ln w="9525">
            <a:noFill/>
          </a:ln>
        </p:spPr>
        <p:txBody>
          <a:bodyPr>
            <a:spAutoFit/>
          </a:bodyPr>
          <a:lstStyle/>
          <a:p>
            <a:pPr>
              <a:lnSpc>
                <a:spcPct val="150000"/>
              </a:lnSpc>
            </a:pPr>
            <a:r>
              <a:rPr lang="zh-CN" altLang="en-US" sz="3200" b="1" dirty="0">
                <a:solidFill>
                  <a:srgbClr val="0000FF"/>
                </a:solidFill>
                <a:latin typeface="楷体" panose="02010609060101010101" pitchFamily="49" charset="-122"/>
                <a:ea typeface="楷体" panose="02010609060101010101" pitchFamily="49" charset="-122"/>
              </a:rPr>
              <a:t>    </a:t>
            </a:r>
            <a:r>
              <a:rPr lang="zh-CN" altLang="en-US" sz="2400" b="1" dirty="0">
                <a:solidFill>
                  <a:srgbClr val="FF0000"/>
                </a:solidFill>
                <a:latin typeface="楷体" panose="02010609060101010101" pitchFamily="49" charset="-122"/>
                <a:ea typeface="楷体" panose="02010609060101010101" pitchFamily="49" charset="-122"/>
              </a:rPr>
              <a:t>参考答案</a:t>
            </a:r>
            <a:r>
              <a:rPr lang="zh-CN" altLang="en-US" sz="2400" b="1" dirty="0" smtClean="0">
                <a:solidFill>
                  <a:srgbClr val="FF0000"/>
                </a:solidFill>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因为圆明园在我国建筑史文化史占有极高的地位，它包含了不同世纪的不同文化，也包含了不同国家的不同风格，圆明园不只是一个清代园林，更是体现了中国古代造园艺术之精华和悠久文化之瑰宝。</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内容占位符 2"/>
          <p:cNvSpPr txBox="1"/>
          <p:nvPr/>
        </p:nvSpPr>
        <p:spPr>
          <a:xfrm>
            <a:off x="785787" y="1619238"/>
            <a:ext cx="7786742" cy="3123932"/>
          </a:xfrm>
          <a:prstGeom prst="rect">
            <a:avLst/>
          </a:prstGeom>
          <a:noFill/>
          <a:ln w="9525">
            <a:noFill/>
          </a:ln>
        </p:spPr>
        <p:txBody>
          <a:bodyPr wrap="square" lIns="91440" tIns="45720" rIns="91440" bIns="45720">
            <a:spAutoFit/>
          </a:bodyPr>
          <a:lstStyle/>
          <a:p>
            <a:pPr marL="514350" indent="-514350" eaLnBrk="1" hangingPunct="1">
              <a:lnSpc>
                <a:spcPct val="150000"/>
              </a:lnSpc>
              <a:spcBef>
                <a:spcPts val="600"/>
              </a:spcBef>
              <a:buFont typeface="Calibri" panose="020F0502020204030204" charset="0"/>
              <a:buAutoNum type="arabicPeriod"/>
            </a:pPr>
            <a:r>
              <a:rPr lang="zh-CN" altLang="en-US" sz="3200" b="1" dirty="0">
                <a:latin typeface="楷体_GB2312" panose="02010609030101010101" charset="-122"/>
                <a:ea typeface="楷体_GB2312" panose="02010609030101010101" charset="-122"/>
              </a:rPr>
              <a:t>把</a:t>
            </a:r>
            <a:r>
              <a:rPr lang="zh-CN" altLang="en-US" sz="3200" b="1" dirty="0" smtClean="0">
                <a:latin typeface="楷体_GB2312" panose="02010609030101010101" charset="-122"/>
                <a:ea typeface="楷体_GB2312" panose="02010609030101010101" charset="-122"/>
              </a:rPr>
              <a:t>描写圆明园的</a:t>
            </a:r>
            <a:r>
              <a:rPr lang="zh-CN" altLang="en-US" sz="3200" b="1" dirty="0">
                <a:latin typeface="楷体_GB2312" panose="02010609030101010101" charset="-122"/>
                <a:ea typeface="楷体_GB2312" panose="02010609030101010101" charset="-122"/>
              </a:rPr>
              <a:t>句子抄下来。</a:t>
            </a:r>
            <a:endParaRPr lang="zh-CN" altLang="en-US" sz="3200" b="1" dirty="0">
              <a:latin typeface="楷体_GB2312" panose="02010609030101010101" charset="-122"/>
              <a:ea typeface="楷体_GB2312" panose="02010609030101010101" charset="-122"/>
            </a:endParaRPr>
          </a:p>
          <a:p>
            <a:pPr marL="514350" indent="-514350" eaLnBrk="1" hangingPunct="1">
              <a:lnSpc>
                <a:spcPct val="150000"/>
              </a:lnSpc>
              <a:spcBef>
                <a:spcPts val="600"/>
              </a:spcBef>
              <a:buFont typeface="Calibri" panose="020F0502020204030204" charset="0"/>
              <a:buAutoNum type="arabicPeriod"/>
            </a:pPr>
            <a:r>
              <a:rPr lang="zh-CN" altLang="en-US" sz="3200" b="1" dirty="0" smtClean="0">
                <a:latin typeface="楷体_GB2312" panose="02010609030101010101" charset="-122"/>
                <a:ea typeface="楷体_GB2312" panose="02010609030101010101" charset="-122"/>
              </a:rPr>
              <a:t>课下朝赵关于圆明园的资料，请</a:t>
            </a:r>
            <a:r>
              <a:rPr lang="zh-CN" altLang="en-US" sz="3200" b="1" dirty="0">
                <a:latin typeface="楷体_GB2312" panose="02010609030101010101" charset="-122"/>
                <a:ea typeface="楷体_GB2312" panose="02010609030101010101" charset="-122"/>
              </a:rPr>
              <a:t>你以小短文的形式展示</a:t>
            </a:r>
            <a:r>
              <a:rPr lang="zh-CN" altLang="en-US" sz="3200" b="1" dirty="0" smtClean="0">
                <a:latin typeface="楷体_GB2312" panose="02010609030101010101" charset="-122"/>
                <a:ea typeface="楷体_GB2312" panose="02010609030101010101" charset="-122"/>
              </a:rPr>
              <a:t>一下你的发现，写出圆明园昔日的辉煌的特点</a:t>
            </a:r>
            <a:r>
              <a:rPr lang="zh-CN" altLang="en-US" sz="3200" b="1" dirty="0" smtClean="0">
                <a:latin typeface="楷体_GB2312" panose="02010609030101010101" charset="-122"/>
                <a:ea typeface="楷体_GB2312" panose="02010609030101010101" charset="-122"/>
              </a:rPr>
              <a:t>。 </a:t>
            </a:r>
            <a:endParaRPr lang="zh-CN" altLang="en-US" sz="3200" b="1" dirty="0">
              <a:latin typeface="楷体_GB2312" panose="02010609030101010101" charset="-122"/>
              <a:ea typeface="楷体_GB2312" panose="02010609030101010101" charset="-122"/>
            </a:endParaRPr>
          </a:p>
        </p:txBody>
      </p:sp>
      <p:sp>
        <p:nvSpPr>
          <p:cNvPr id="2" name="文本框 1"/>
          <p:cNvSpPr txBox="1"/>
          <p:nvPr/>
        </p:nvSpPr>
        <p:spPr>
          <a:xfrm>
            <a:off x="536575" y="565785"/>
            <a:ext cx="2659702" cy="830997"/>
          </a:xfrm>
          <a:prstGeom prst="rect">
            <a:avLst/>
          </a:prstGeom>
          <a:noFill/>
        </p:spPr>
        <p:txBody>
          <a:bodyPr wrap="none" rtlCol="0" anchor="t">
            <a:spAutoFit/>
          </a:bodyPr>
          <a:lstStyle/>
          <a:p>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课后作业</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pic.vjshi.com/2014-12-04/c936d718c91f4d6a90b3c5f80595f4cf/00002.jpg?x-oss-process=style/watermark"/>
          <p:cNvPicPr>
            <a:picLocks noChangeAspect="1" noChangeArrowheads="1"/>
          </p:cNvPicPr>
          <p:nvPr/>
        </p:nvPicPr>
        <p:blipFill>
          <a:blip r:embed="rId1" cstate="email"/>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143108" y="761982"/>
            <a:ext cx="6357982" cy="2391424"/>
          </a:xfrm>
          <a:prstGeom prst="rect">
            <a:avLst/>
          </a:prstGeom>
          <a:noFill/>
        </p:spPr>
        <p:txBody>
          <a:bodyPr wrap="square" rtlCol="0" anchor="t">
            <a:spAutoFit/>
          </a:bodyPr>
          <a:lstStyle/>
          <a:p>
            <a:r>
              <a:rPr lang="zh-CN" altLang="en-US" sz="3735" b="1" dirty="0" smtClean="0">
                <a:solidFill>
                  <a:srgbClr val="FF0000"/>
                </a:solidFill>
                <a:latin typeface="楷体" panose="02010609060101010101" pitchFamily="49" charset="-122"/>
                <a:ea typeface="楷体" panose="02010609060101010101" pitchFamily="49" charset="-122"/>
                <a:cs typeface="楷体_GB2312" panose="02010609030101010101" charset="-122"/>
              </a:rPr>
              <a:t>安澜园</a:t>
            </a:r>
            <a:r>
              <a:rPr lang="zh-CN" altLang="en-US" sz="3735" b="1" dirty="0" smtClean="0">
                <a:latin typeface="楷体" panose="02010609060101010101" pitchFamily="49" charset="-122"/>
                <a:ea typeface="楷体" panose="02010609060101010101" pitchFamily="49" charset="-122"/>
                <a:cs typeface="楷体_GB2312" panose="02010609030101010101" charset="-122"/>
              </a:rPr>
              <a:t>，清代私家园林，园址在今浙江海宁盐官镇西北隅，本为南宋安化郡王王亢的故园。</a:t>
            </a:r>
            <a:endParaRPr lang="zh-CN" altLang="en-US" sz="3735" b="1" dirty="0">
              <a:latin typeface="楷体" panose="02010609060101010101" pitchFamily="49" charset="-122"/>
              <a:ea typeface="楷体" panose="02010609060101010101" pitchFamily="49" charset="-122"/>
              <a:cs typeface="楷体_GB2312" panose="02010609030101010101" charset="-122"/>
            </a:endParaRPr>
          </a:p>
        </p:txBody>
      </p:sp>
      <p:sp>
        <p:nvSpPr>
          <p:cNvPr id="5" name="文本框 4"/>
          <p:cNvSpPr txBox="1"/>
          <p:nvPr/>
        </p:nvSpPr>
        <p:spPr>
          <a:xfrm>
            <a:off x="214282" y="761982"/>
            <a:ext cx="1928826" cy="1569660"/>
          </a:xfrm>
          <a:prstGeom prst="rect">
            <a:avLst/>
          </a:prstGeom>
          <a:noFill/>
        </p:spPr>
        <p:txBody>
          <a:bodyPr wrap="square" rtlCol="0">
            <a:spAutoFit/>
          </a:bodyPr>
          <a:lstStyle/>
          <a:p>
            <a:r>
              <a:rPr lang="zh-CN" altLang="en-US" sz="4800" dirty="0" smtClean="0">
                <a:latin typeface="黑体" panose="02010609060101010101" pitchFamily="2" charset="-122"/>
                <a:ea typeface="黑体" panose="02010609060101010101" pitchFamily="2" charset="-122"/>
                <a:sym typeface="+mn-ea"/>
              </a:rPr>
              <a:t>安澜园</a:t>
            </a:r>
            <a:endParaRPr lang="zh-CN" altLang="en-US" sz="4800" dirty="0">
              <a:latin typeface="黑体" panose="02010609060101010101" pitchFamily="2" charset="-122"/>
              <a:ea typeface="黑体" panose="02010609060101010101" pitchFamily="2" charset="-122"/>
              <a:sym typeface="+mn-ea"/>
            </a:endParaRPr>
          </a:p>
        </p:txBody>
      </p:sp>
      <p:pic>
        <p:nvPicPr>
          <p:cNvPr id="45058" name="Picture 2" descr="http://i2.dukuai.com/x.attachments/2009/10/07/58865_200910071518428.jpg"/>
          <p:cNvPicPr>
            <a:picLocks noChangeAspect="1" noChangeArrowheads="1"/>
          </p:cNvPicPr>
          <p:nvPr/>
        </p:nvPicPr>
        <p:blipFill>
          <a:blip r:embed="rId1"/>
          <a:srcRect/>
          <a:stretch>
            <a:fillRect/>
          </a:stretch>
        </p:blipFill>
        <p:spPr bwMode="auto">
          <a:xfrm>
            <a:off x="2357422" y="2762246"/>
            <a:ext cx="4786346" cy="379094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10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45058"/>
                                        </p:tgtEl>
                                        <p:attrNameLst>
                                          <p:attrName>style.visibility</p:attrName>
                                        </p:attrNameLst>
                                      </p:cBhvr>
                                      <p:to>
                                        <p:strVal val="visible"/>
                                      </p:to>
                                    </p:set>
                                    <p:animEffect transition="in" filter="blinds(horizontal)">
                                      <p:cBhvr>
                                        <p:cTn id="13"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0" y="1047734"/>
            <a:ext cx="1571668" cy="1569660"/>
          </a:xfrm>
          <a:prstGeom prst="rect">
            <a:avLst/>
          </a:prstGeom>
          <a:noFill/>
        </p:spPr>
        <p:txBody>
          <a:bodyPr wrap="square" rtlCol="0">
            <a:spAutoFit/>
          </a:bodyPr>
          <a:lstStyle/>
          <a:p>
            <a:r>
              <a:rPr lang="zh-CN" altLang="en-US" sz="4800" dirty="0" smtClean="0">
                <a:latin typeface="黑体" panose="02010609060101010101" pitchFamily="2" charset="-122"/>
                <a:ea typeface="黑体" panose="02010609060101010101" pitchFamily="2" charset="-122"/>
              </a:rPr>
              <a:t>狮子林</a:t>
            </a:r>
            <a:endParaRPr lang="zh-CN" altLang="en-US" sz="4800" dirty="0">
              <a:latin typeface="黑体" panose="02010609060101010101" pitchFamily="2" charset="-122"/>
              <a:ea typeface="黑体" panose="02010609060101010101" pitchFamily="2" charset="-122"/>
            </a:endParaRPr>
          </a:p>
        </p:txBody>
      </p:sp>
      <p:sp>
        <p:nvSpPr>
          <p:cNvPr id="13" name="文本框 12"/>
          <p:cNvSpPr txBox="1"/>
          <p:nvPr/>
        </p:nvSpPr>
        <p:spPr>
          <a:xfrm>
            <a:off x="1928794" y="761982"/>
            <a:ext cx="6858048" cy="2391424"/>
          </a:xfrm>
          <a:prstGeom prst="rect">
            <a:avLst/>
          </a:prstGeom>
          <a:noFill/>
        </p:spPr>
        <p:txBody>
          <a:bodyPr wrap="square" rtlCol="0">
            <a:spAutoFit/>
          </a:bodyPr>
          <a:lstStyle/>
          <a:p>
            <a:r>
              <a:rPr lang="zh-CN" altLang="en-US" sz="3735" b="1" dirty="0" smtClean="0">
                <a:solidFill>
                  <a:srgbClr val="FF0000"/>
                </a:solidFill>
                <a:latin typeface="楷体" panose="02010609060101010101" pitchFamily="49" charset="-122"/>
                <a:ea typeface="楷体" panose="02010609060101010101" pitchFamily="49" charset="-122"/>
                <a:sym typeface="+mn-ea"/>
              </a:rPr>
              <a:t>狮子林</a:t>
            </a:r>
            <a:r>
              <a:rPr lang="zh-CN" altLang="en-US" sz="3735" b="1" dirty="0" smtClean="0">
                <a:latin typeface="楷体" panose="02010609060101010101" pitchFamily="49" charset="-122"/>
                <a:ea typeface="楷体" panose="02010609060101010101" pitchFamily="49" charset="-122"/>
                <a:sym typeface="+mn-ea"/>
              </a:rPr>
              <a:t>始建于元代至正二年</a:t>
            </a:r>
            <a:r>
              <a:rPr lang="en-US" altLang="zh-CN" sz="3735" b="1" dirty="0" smtClean="0">
                <a:latin typeface="楷体" panose="02010609060101010101" pitchFamily="49" charset="-122"/>
                <a:ea typeface="楷体" panose="02010609060101010101" pitchFamily="49" charset="-122"/>
                <a:sym typeface="+mn-ea"/>
              </a:rPr>
              <a:t>(1342</a:t>
            </a:r>
            <a:r>
              <a:rPr lang="zh-CN" altLang="en-US" sz="3735" b="1" dirty="0" smtClean="0">
                <a:latin typeface="楷体" panose="02010609060101010101" pitchFamily="49" charset="-122"/>
                <a:ea typeface="楷体" panose="02010609060101010101" pitchFamily="49" charset="-122"/>
                <a:sym typeface="+mn-ea"/>
              </a:rPr>
              <a:t>年</a:t>
            </a:r>
            <a:r>
              <a:rPr lang="en-US" altLang="zh-CN" sz="3735" b="1" dirty="0" smtClean="0">
                <a:latin typeface="楷体" panose="02010609060101010101" pitchFamily="49" charset="-122"/>
                <a:ea typeface="楷体" panose="02010609060101010101" pitchFamily="49" charset="-122"/>
                <a:sym typeface="+mn-ea"/>
              </a:rPr>
              <a:t>)</a:t>
            </a:r>
            <a:r>
              <a:rPr lang="zh-CN" altLang="en-US" sz="3735" b="1" dirty="0" smtClean="0">
                <a:latin typeface="楷体" panose="02010609060101010101" pitchFamily="49" charset="-122"/>
                <a:ea typeface="楷体" panose="02010609060101010101" pitchFamily="49" charset="-122"/>
                <a:sym typeface="+mn-ea"/>
              </a:rPr>
              <a:t>，是中国古典私家园林建筑的代表之一。属于苏州四大名园之一。</a:t>
            </a:r>
            <a:endParaRPr lang="zh-CN" altLang="en-US" sz="3735" b="1" u="sng" dirty="0">
              <a:solidFill>
                <a:srgbClr val="00B0F0"/>
              </a:solidFill>
              <a:latin typeface="楷体" panose="02010609060101010101" pitchFamily="49" charset="-122"/>
              <a:ea typeface="楷体" panose="02010609060101010101" pitchFamily="49" charset="-122"/>
              <a:sym typeface="+mn-ea"/>
            </a:endParaRPr>
          </a:p>
        </p:txBody>
      </p:sp>
      <p:pic>
        <p:nvPicPr>
          <p:cNvPr id="44034" name="Picture 2" descr="http://img.pconline.com.cn/images/upload/upc/tx/photoblog/1412/05/c1/274690_274690_1417786331242_mthumb.jpg"/>
          <p:cNvPicPr>
            <a:picLocks noChangeAspect="1" noChangeArrowheads="1"/>
          </p:cNvPicPr>
          <p:nvPr/>
        </p:nvPicPr>
        <p:blipFill>
          <a:blip r:embed="rId1" cstate="email"/>
          <a:srcRect/>
          <a:stretch>
            <a:fillRect/>
          </a:stretch>
        </p:blipFill>
        <p:spPr bwMode="auto">
          <a:xfrm>
            <a:off x="2428861" y="2857497"/>
            <a:ext cx="4786346" cy="35242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10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blinds(horizontal)">
                                      <p:cBhvr>
                                        <p:cTn id="13"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357422" y="761982"/>
            <a:ext cx="6429420" cy="2391424"/>
          </a:xfrm>
          <a:prstGeom prst="rect">
            <a:avLst/>
          </a:prstGeom>
          <a:noFill/>
        </p:spPr>
        <p:txBody>
          <a:bodyPr wrap="square" rtlCol="0" anchor="t">
            <a:spAutoFit/>
          </a:bodyPr>
          <a:lstStyle/>
          <a:p>
            <a:r>
              <a:rPr lang="zh-CN" altLang="en-US" sz="3735"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西湖</a:t>
            </a:r>
            <a:r>
              <a:rPr lang="zh-CN" altLang="en-US" sz="3735" b="1" dirty="0" smtClean="0">
                <a:latin typeface="楷体" panose="02010609060101010101" pitchFamily="49" charset="-122"/>
                <a:ea typeface="楷体" panose="02010609060101010101" pitchFamily="49" charset="-122"/>
                <a:cs typeface="楷体" panose="02010609060101010101" pitchFamily="49" charset="-122"/>
              </a:rPr>
              <a:t>，位于浙江省杭州市西部，是中国主要的观赏性淡水湖泊，也是中国首批国家重点风景名胜区。</a:t>
            </a:r>
            <a:endParaRPr lang="zh-CN" altLang="en-US" sz="3735" b="1" u="sng" dirty="0">
              <a:solidFill>
                <a:srgbClr val="00B0F0"/>
              </a:solidFill>
              <a:latin typeface="楷体" panose="02010609060101010101" pitchFamily="49" charset="-122"/>
              <a:ea typeface="楷体" panose="02010609060101010101" pitchFamily="49" charset="-122"/>
              <a:cs typeface="楷体" panose="02010609060101010101" pitchFamily="49" charset="-122"/>
            </a:endParaRPr>
          </a:p>
        </p:txBody>
      </p:sp>
      <p:sp>
        <p:nvSpPr>
          <p:cNvPr id="11" name="文本框 10"/>
          <p:cNvSpPr txBox="1"/>
          <p:nvPr/>
        </p:nvSpPr>
        <p:spPr>
          <a:xfrm>
            <a:off x="98426" y="706121"/>
            <a:ext cx="2257425" cy="1569660"/>
          </a:xfrm>
          <a:prstGeom prst="rect">
            <a:avLst/>
          </a:prstGeom>
          <a:noFill/>
        </p:spPr>
        <p:txBody>
          <a:bodyPr wrap="square" rtlCol="0">
            <a:spAutoFit/>
          </a:bodyPr>
          <a:lstStyle/>
          <a:p>
            <a:r>
              <a:rPr lang="zh-CN" altLang="en-US" sz="4800" dirty="0" smtClean="0">
                <a:latin typeface="黑体" panose="02010609060101010101" pitchFamily="2" charset="-122"/>
                <a:ea typeface="黑体" panose="02010609060101010101" pitchFamily="2" charset="-122"/>
                <a:sym typeface="+mn-ea"/>
              </a:rPr>
              <a:t>杭州西湖</a:t>
            </a:r>
            <a:endParaRPr lang="zh-CN" altLang="en-US" sz="4800" dirty="0">
              <a:latin typeface="黑体" panose="02010609060101010101" pitchFamily="2" charset="-122"/>
              <a:ea typeface="黑体" panose="02010609060101010101" pitchFamily="2" charset="-122"/>
              <a:sym typeface="+mn-ea"/>
            </a:endParaRPr>
          </a:p>
        </p:txBody>
      </p:sp>
      <p:pic>
        <p:nvPicPr>
          <p:cNvPr id="43010" name="Picture 2" descr="https://p1.ssl.qhmsg.com/t0157c7a1486cae4f4e.jpg"/>
          <p:cNvPicPr>
            <a:picLocks noChangeAspect="1" noChangeArrowheads="1"/>
          </p:cNvPicPr>
          <p:nvPr/>
        </p:nvPicPr>
        <p:blipFill>
          <a:blip r:embed="rId1" cstate="email"/>
          <a:srcRect/>
          <a:stretch>
            <a:fillRect/>
          </a:stretch>
        </p:blipFill>
        <p:spPr bwMode="auto">
          <a:xfrm>
            <a:off x="1857357" y="2857496"/>
            <a:ext cx="5643602" cy="366394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43010"/>
                                        </p:tgtEl>
                                        <p:attrNameLst>
                                          <p:attrName>style.visibility</p:attrName>
                                        </p:attrNameLst>
                                      </p:cBhvr>
                                      <p:to>
                                        <p:strVal val="visible"/>
                                      </p:to>
                                    </p:set>
                                    <p:animEffect transition="in" filter="blinds(horizontal)">
                                      <p:cBhvr>
                                        <p:cTn id="13"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
          <p:cNvSpPr txBox="1"/>
          <p:nvPr/>
        </p:nvSpPr>
        <p:spPr>
          <a:xfrm>
            <a:off x="796420" y="1896470"/>
            <a:ext cx="8347580" cy="2862322"/>
          </a:xfrm>
          <a:prstGeom prst="rect">
            <a:avLst/>
          </a:prstGeom>
          <a:noFill/>
          <a:ln w="9525">
            <a:noFill/>
          </a:ln>
        </p:spPr>
        <p:txBody>
          <a:bodyPr wrap="square">
            <a:spAutoFit/>
          </a:bodyPr>
          <a:lstStyle/>
          <a:p>
            <a:pPr eaLnBrk="1" hangingPunct="1">
              <a:lnSpc>
                <a:spcPct val="150000"/>
              </a:lnSpc>
            </a:pPr>
            <a:r>
              <a:rPr lang="zh-CN" altLang="en-US" sz="4000" b="1" dirty="0" smtClean="0">
                <a:latin typeface="楷体" panose="02010609060101010101" pitchFamily="49" charset="-122"/>
                <a:ea typeface="楷体" panose="02010609060101010101" pitchFamily="49" charset="-122"/>
              </a:rPr>
              <a:t>估量   殿堂   玲珑   剔透  安澜</a:t>
            </a:r>
            <a:endParaRPr lang="en-US" altLang="zh-CN" sz="4000" b="1" dirty="0">
              <a:latin typeface="楷体" panose="02010609060101010101" pitchFamily="49" charset="-122"/>
              <a:ea typeface="楷体" panose="02010609060101010101" pitchFamily="49" charset="-122"/>
            </a:endParaRPr>
          </a:p>
          <a:p>
            <a:pPr eaLnBrk="1" hangingPunct="1">
              <a:lnSpc>
                <a:spcPct val="150000"/>
              </a:lnSpc>
            </a:pPr>
            <a:r>
              <a:rPr lang="zh-CN" altLang="en-US" sz="4000" b="1" dirty="0" smtClean="0">
                <a:latin typeface="楷体" panose="02010609060101010101" pitchFamily="49" charset="-122"/>
                <a:ea typeface="楷体" panose="02010609060101010101" pitchFamily="49" charset="-122"/>
              </a:rPr>
              <a:t>瑶台   武陵   宏伟   侵入  毁掉</a:t>
            </a:r>
            <a:endParaRPr lang="en-US" altLang="zh-CN" sz="4000" b="1" dirty="0">
              <a:latin typeface="楷体" panose="02010609060101010101" pitchFamily="49" charset="-122"/>
              <a:ea typeface="楷体" panose="02010609060101010101" pitchFamily="49" charset="-122"/>
            </a:endParaRPr>
          </a:p>
          <a:p>
            <a:pPr eaLnBrk="1" hangingPunct="1">
              <a:lnSpc>
                <a:spcPct val="150000"/>
              </a:lnSpc>
            </a:pPr>
            <a:r>
              <a:rPr lang="zh-CN" altLang="en-US" sz="4000" b="1" dirty="0" smtClean="0">
                <a:latin typeface="楷体" panose="02010609060101010101" pitchFamily="49" charset="-122"/>
                <a:ea typeface="楷体" panose="02010609060101010101" pitchFamily="49" charset="-122"/>
              </a:rPr>
              <a:t>侵略   奉命   瑰宝</a:t>
            </a:r>
            <a:r>
              <a:rPr lang="en-US" altLang="zh-CN" sz="4000" b="1" dirty="0" smtClean="0">
                <a:latin typeface="楷体" panose="02010609060101010101" pitchFamily="49" charset="-122"/>
                <a:ea typeface="楷体" panose="02010609060101010101" pitchFamily="49" charset="-122"/>
              </a:rPr>
              <a:t>   </a:t>
            </a:r>
            <a:r>
              <a:rPr lang="zh-CN" altLang="en-US" sz="4000" b="1" dirty="0" smtClean="0">
                <a:latin typeface="楷体" panose="02010609060101010101" pitchFamily="49" charset="-122"/>
                <a:ea typeface="楷体" panose="02010609060101010101" pitchFamily="49" charset="-122"/>
              </a:rPr>
              <a:t>精华  灰烬</a:t>
            </a:r>
            <a:endParaRPr lang="en-US" altLang="zh-CN" sz="4000" b="1" dirty="0">
              <a:latin typeface="楷体" panose="02010609060101010101" pitchFamily="49" charset="-122"/>
              <a:ea typeface="楷体" panose="02010609060101010101" pitchFamily="49" charset="-122"/>
            </a:endParaRPr>
          </a:p>
        </p:txBody>
      </p:sp>
      <p:sp>
        <p:nvSpPr>
          <p:cNvPr id="23" name="文本框 22"/>
          <p:cNvSpPr txBox="1"/>
          <p:nvPr/>
        </p:nvSpPr>
        <p:spPr>
          <a:xfrm>
            <a:off x="497206" y="663788"/>
            <a:ext cx="2474594" cy="830997"/>
          </a:xfrm>
          <a:prstGeom prst="rect">
            <a:avLst/>
          </a:prstGeom>
          <a:noFill/>
          <a:ln w="9525">
            <a:noFill/>
          </a:ln>
        </p:spPr>
        <p:txBody>
          <a:bodyPr wrap="square">
            <a:spAutoFit/>
          </a:bodyPr>
          <a:lstStyle/>
          <a:p>
            <a:pPr algn="l"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会认字</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sp>
        <p:nvSpPr>
          <p:cNvPr id="3" name="TextBox 1"/>
          <p:cNvSpPr txBox="1"/>
          <p:nvPr/>
        </p:nvSpPr>
        <p:spPr>
          <a:xfrm>
            <a:off x="776261" y="1896943"/>
            <a:ext cx="8143932" cy="2862322"/>
          </a:xfrm>
          <a:prstGeom prst="rect">
            <a:avLst/>
          </a:prstGeom>
          <a:noFill/>
          <a:ln w="9525">
            <a:noFill/>
          </a:ln>
        </p:spPr>
        <p:txBody>
          <a:bodyPr wrap="square">
            <a:spAutoFit/>
          </a:bodyPr>
          <a:lstStyle/>
          <a:p>
            <a:pPr>
              <a:lnSpc>
                <a:spcPct val="150000"/>
              </a:lnSpc>
            </a:pPr>
            <a:r>
              <a:rPr lang="zh-CN" altLang="en-US" sz="4000" b="1" dirty="0" smtClean="0">
                <a:latin typeface="楷体" panose="02010609060101010101" pitchFamily="49" charset="-122"/>
                <a:ea typeface="楷体" panose="02010609060101010101" pitchFamily="49" charset="-122"/>
              </a:rPr>
              <a:t>估量   </a:t>
            </a:r>
            <a:r>
              <a:rPr lang="zh-CN" altLang="en-US" sz="4000" b="1" dirty="0" smtClean="0">
                <a:solidFill>
                  <a:srgbClr val="FF3399"/>
                </a:solidFill>
                <a:latin typeface="楷体" panose="02010609060101010101" pitchFamily="49" charset="-122"/>
                <a:ea typeface="楷体" panose="02010609060101010101" pitchFamily="49" charset="-122"/>
              </a:rPr>
              <a:t>殿</a:t>
            </a:r>
            <a:r>
              <a:rPr lang="zh-CN" altLang="en-US" sz="4000" b="1" dirty="0" smtClean="0">
                <a:latin typeface="楷体" panose="02010609060101010101" pitchFamily="49" charset="-122"/>
                <a:ea typeface="楷体" panose="02010609060101010101" pitchFamily="49" charset="-122"/>
              </a:rPr>
              <a:t>堂   玲</a:t>
            </a:r>
            <a:r>
              <a:rPr lang="zh-CN" altLang="en-US" sz="4000" b="1" dirty="0" smtClean="0">
                <a:solidFill>
                  <a:srgbClr val="FF3399"/>
                </a:solidFill>
                <a:latin typeface="楷体" panose="02010609060101010101" pitchFamily="49" charset="-122"/>
                <a:ea typeface="楷体" panose="02010609060101010101" pitchFamily="49" charset="-122"/>
              </a:rPr>
              <a:t>珑</a:t>
            </a:r>
            <a:r>
              <a:rPr lang="zh-CN" altLang="en-US" sz="4000" b="1" dirty="0" smtClean="0">
                <a:latin typeface="楷体" panose="02010609060101010101" pitchFamily="49" charset="-122"/>
                <a:ea typeface="楷体" panose="02010609060101010101" pitchFamily="49" charset="-122"/>
              </a:rPr>
              <a:t>   </a:t>
            </a:r>
            <a:r>
              <a:rPr lang="zh-CN" altLang="en-US" sz="4000" b="1" dirty="0" smtClean="0">
                <a:solidFill>
                  <a:srgbClr val="FF3399"/>
                </a:solidFill>
                <a:latin typeface="楷体" panose="02010609060101010101" pitchFamily="49" charset="-122"/>
                <a:ea typeface="楷体" panose="02010609060101010101" pitchFamily="49" charset="-122"/>
              </a:rPr>
              <a:t>剔</a:t>
            </a:r>
            <a:r>
              <a:rPr lang="zh-CN" altLang="en-US" sz="4000" b="1" dirty="0" smtClean="0">
                <a:latin typeface="楷体" panose="02010609060101010101" pitchFamily="49" charset="-122"/>
                <a:ea typeface="楷体" panose="02010609060101010101" pitchFamily="49" charset="-122"/>
              </a:rPr>
              <a:t>透  安</a:t>
            </a:r>
            <a:r>
              <a:rPr lang="zh-CN" altLang="en-US" sz="4000" b="1" dirty="0" smtClean="0">
                <a:solidFill>
                  <a:srgbClr val="FF3399"/>
                </a:solidFill>
                <a:latin typeface="楷体" panose="02010609060101010101" pitchFamily="49" charset="-122"/>
                <a:ea typeface="楷体" panose="02010609060101010101" pitchFamily="49" charset="-122"/>
              </a:rPr>
              <a:t>澜</a:t>
            </a:r>
            <a:endParaRPr lang="en-US" altLang="zh-CN" sz="4000" b="1" dirty="0" smtClean="0">
              <a:solidFill>
                <a:srgbClr val="FF3399"/>
              </a:solidFill>
              <a:latin typeface="楷体" panose="02010609060101010101" pitchFamily="49" charset="-122"/>
              <a:ea typeface="楷体" panose="02010609060101010101" pitchFamily="49" charset="-122"/>
            </a:endParaRPr>
          </a:p>
          <a:p>
            <a:pPr>
              <a:lnSpc>
                <a:spcPct val="150000"/>
              </a:lnSpc>
            </a:pPr>
            <a:r>
              <a:rPr lang="zh-CN" altLang="en-US" sz="4000" b="1" dirty="0" smtClean="0">
                <a:latin typeface="楷体" panose="02010609060101010101" pitchFamily="49" charset="-122"/>
                <a:ea typeface="楷体" panose="02010609060101010101" pitchFamily="49" charset="-122"/>
              </a:rPr>
              <a:t>瑶台   武</a:t>
            </a:r>
            <a:r>
              <a:rPr lang="zh-CN" altLang="en-US" sz="4000" b="1" dirty="0" smtClean="0">
                <a:solidFill>
                  <a:srgbClr val="FF3399"/>
                </a:solidFill>
                <a:latin typeface="楷体" panose="02010609060101010101" pitchFamily="49" charset="-122"/>
                <a:ea typeface="楷体" panose="02010609060101010101" pitchFamily="49" charset="-122"/>
              </a:rPr>
              <a:t>陵</a:t>
            </a:r>
            <a:r>
              <a:rPr lang="zh-CN" altLang="en-US" sz="4000" b="1" dirty="0" smtClean="0">
                <a:latin typeface="楷体" panose="02010609060101010101" pitchFamily="49" charset="-122"/>
                <a:ea typeface="楷体" panose="02010609060101010101" pitchFamily="49" charset="-122"/>
              </a:rPr>
              <a:t>   </a:t>
            </a:r>
            <a:r>
              <a:rPr lang="zh-CN" altLang="en-US" sz="4000" b="1" dirty="0" smtClean="0">
                <a:solidFill>
                  <a:srgbClr val="FF3399"/>
                </a:solidFill>
                <a:latin typeface="楷体" panose="02010609060101010101" pitchFamily="49" charset="-122"/>
                <a:ea typeface="楷体" panose="02010609060101010101" pitchFamily="49" charset="-122"/>
              </a:rPr>
              <a:t>宏</a:t>
            </a:r>
            <a:r>
              <a:rPr lang="zh-CN" altLang="en-US" sz="4000" b="1" dirty="0" smtClean="0">
                <a:latin typeface="楷体" panose="02010609060101010101" pitchFamily="49" charset="-122"/>
                <a:ea typeface="楷体" panose="02010609060101010101" pitchFamily="49" charset="-122"/>
              </a:rPr>
              <a:t>伟   </a:t>
            </a:r>
            <a:r>
              <a:rPr lang="zh-CN" altLang="en-US" sz="4000" b="1" dirty="0" smtClean="0">
                <a:solidFill>
                  <a:schemeClr val="tx1"/>
                </a:solidFill>
                <a:latin typeface="楷体" panose="02010609060101010101" pitchFamily="49" charset="-122"/>
                <a:ea typeface="楷体" panose="02010609060101010101" pitchFamily="49" charset="-122"/>
              </a:rPr>
              <a:t>侵</a:t>
            </a:r>
            <a:r>
              <a:rPr lang="zh-CN" altLang="en-US" sz="4000" b="1" dirty="0" smtClean="0">
                <a:latin typeface="楷体" panose="02010609060101010101" pitchFamily="49" charset="-122"/>
                <a:ea typeface="楷体" panose="02010609060101010101" pitchFamily="49" charset="-122"/>
              </a:rPr>
              <a:t>入  毁掉</a:t>
            </a:r>
            <a:endParaRPr lang="en-US" altLang="zh-CN" sz="4000" b="1" dirty="0" smtClean="0">
              <a:latin typeface="楷体" panose="02010609060101010101" pitchFamily="49" charset="-122"/>
              <a:ea typeface="楷体" panose="02010609060101010101" pitchFamily="49" charset="-122"/>
            </a:endParaRPr>
          </a:p>
          <a:p>
            <a:pPr>
              <a:lnSpc>
                <a:spcPct val="150000"/>
              </a:lnSpc>
            </a:pPr>
            <a:r>
              <a:rPr lang="zh-CN" altLang="en-US" sz="4000" b="1" dirty="0" smtClean="0">
                <a:latin typeface="楷体" panose="02010609060101010101" pitchFamily="49" charset="-122"/>
                <a:ea typeface="楷体" panose="02010609060101010101" pitchFamily="49" charset="-122"/>
              </a:rPr>
              <a:t>侵</a:t>
            </a:r>
            <a:r>
              <a:rPr lang="zh-CN" altLang="en-US" sz="4000" b="1" dirty="0" smtClean="0">
                <a:solidFill>
                  <a:schemeClr val="tx1"/>
                </a:solidFill>
                <a:latin typeface="楷体" panose="02010609060101010101" pitchFamily="49" charset="-122"/>
                <a:ea typeface="楷体" panose="02010609060101010101" pitchFamily="49" charset="-122"/>
              </a:rPr>
              <a:t>略</a:t>
            </a:r>
            <a:r>
              <a:rPr lang="zh-CN" altLang="en-US" sz="4000" b="1" dirty="0" smtClean="0">
                <a:latin typeface="楷体" panose="02010609060101010101" pitchFamily="49" charset="-122"/>
                <a:ea typeface="楷体" panose="02010609060101010101" pitchFamily="49" charset="-122"/>
              </a:rPr>
              <a:t>   </a:t>
            </a:r>
            <a:r>
              <a:rPr lang="zh-CN" altLang="en-US" sz="4000" b="1" dirty="0" smtClean="0">
                <a:solidFill>
                  <a:srgbClr val="D60093"/>
                </a:solidFill>
                <a:latin typeface="楷体" panose="02010609060101010101" pitchFamily="49" charset="-122"/>
                <a:ea typeface="楷体" panose="02010609060101010101" pitchFamily="49" charset="-122"/>
                <a:sym typeface="+mn-ea"/>
              </a:rPr>
              <a:t>奉</a:t>
            </a:r>
            <a:r>
              <a:rPr lang="zh-CN" altLang="en-US" sz="4000" b="1" dirty="0" smtClean="0">
                <a:latin typeface="楷体" panose="02010609060101010101" pitchFamily="49" charset="-122"/>
                <a:ea typeface="楷体" panose="02010609060101010101" pitchFamily="49" charset="-122"/>
                <a:sym typeface="+mn-ea"/>
              </a:rPr>
              <a:t>命 </a:t>
            </a:r>
            <a:r>
              <a:rPr lang="zh-CN" altLang="en-US" sz="4000" b="1" dirty="0" smtClean="0">
                <a:latin typeface="楷体" panose="02010609060101010101" pitchFamily="49" charset="-122"/>
                <a:ea typeface="楷体" panose="02010609060101010101" pitchFamily="49" charset="-122"/>
              </a:rPr>
              <a:t>  瑰宝</a:t>
            </a:r>
            <a:r>
              <a:rPr lang="en-US" altLang="zh-CN" sz="4000" b="1" dirty="0" smtClean="0">
                <a:latin typeface="楷体" panose="02010609060101010101" pitchFamily="49" charset="-122"/>
                <a:ea typeface="楷体" panose="02010609060101010101" pitchFamily="49" charset="-122"/>
              </a:rPr>
              <a:t>   </a:t>
            </a:r>
            <a:r>
              <a:rPr lang="zh-CN" altLang="en-US" sz="4000" b="1" dirty="0" smtClean="0">
                <a:latin typeface="楷体" panose="02010609060101010101" pitchFamily="49" charset="-122"/>
                <a:ea typeface="楷体" panose="02010609060101010101" pitchFamily="49" charset="-122"/>
              </a:rPr>
              <a:t>精华  灰</a:t>
            </a:r>
            <a:r>
              <a:rPr lang="zh-CN" altLang="en-US" sz="4000" b="1" dirty="0" smtClean="0">
                <a:solidFill>
                  <a:srgbClr val="FF3399"/>
                </a:solidFill>
                <a:latin typeface="楷体" panose="02010609060101010101" pitchFamily="49" charset="-122"/>
                <a:ea typeface="楷体" panose="02010609060101010101" pitchFamily="49" charset="-122"/>
              </a:rPr>
              <a:t>烬</a:t>
            </a:r>
            <a:endParaRPr lang="en-US" altLang="zh-CN" sz="4000" b="1" dirty="0">
              <a:solidFill>
                <a:srgbClr val="FF3399"/>
              </a:solidFill>
              <a:latin typeface="楷体" panose="02010609060101010101" pitchFamily="49" charset="-122"/>
              <a:ea typeface="楷体" panose="02010609060101010101" pitchFamily="49" charset="-122"/>
            </a:endParaRPr>
          </a:p>
        </p:txBody>
      </p:sp>
      <p:sp>
        <p:nvSpPr>
          <p:cNvPr id="19" name="矩形 18"/>
          <p:cNvSpPr/>
          <p:nvPr/>
        </p:nvSpPr>
        <p:spPr>
          <a:xfrm>
            <a:off x="2285985" y="1526101"/>
            <a:ext cx="1000132"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err="1" smtClean="0">
                <a:solidFill>
                  <a:srgbClr val="0000FF"/>
                </a:solidFill>
                <a:latin typeface="+mn-ea"/>
                <a:ea typeface="+mn-ea"/>
              </a:rPr>
              <a:t>diàn</a:t>
            </a:r>
            <a:endParaRPr kumimoji="0" lang="en-US" altLang="zh-CN" sz="2400" b="1" i="0" u="none" strike="noStrike" kern="1200" cap="none" spc="0" normalizeH="0" baseline="0" noProof="0" dirty="0">
              <a:ln>
                <a:noFill/>
              </a:ln>
              <a:solidFill>
                <a:srgbClr val="0000FF"/>
              </a:solidFill>
              <a:effectLst/>
              <a:uLnTx/>
              <a:uFillTx/>
              <a:latin typeface="+mn-ea"/>
              <a:ea typeface="+mn-ea"/>
            </a:endParaRPr>
          </a:p>
        </p:txBody>
      </p:sp>
      <p:sp>
        <p:nvSpPr>
          <p:cNvPr id="32" name="矩形 31"/>
          <p:cNvSpPr/>
          <p:nvPr/>
        </p:nvSpPr>
        <p:spPr>
          <a:xfrm>
            <a:off x="4286248" y="1526101"/>
            <a:ext cx="936625" cy="46166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err="1" smtClean="0">
                <a:ln>
                  <a:noFill/>
                </a:ln>
                <a:solidFill>
                  <a:srgbClr val="0000FF"/>
                </a:solidFill>
                <a:effectLst/>
                <a:uLnTx/>
                <a:uFillTx/>
                <a:latin typeface="+mn-ea"/>
              </a:rPr>
              <a:t>lón</a:t>
            </a:r>
            <a:r>
              <a:rPr kumimoji="0" lang="en-US" altLang="zh-CN" sz="2400" b="1" i="0" u="none" strike="noStrike" kern="1200" cap="none" spc="0" normalizeH="0" baseline="0" noProof="0" dirty="0" err="1" smtClean="0">
                <a:ln>
                  <a:noFill/>
                </a:ln>
                <a:solidFill>
                  <a:srgbClr val="0000FF"/>
                </a:solidFill>
                <a:effectLst/>
                <a:uLnTx/>
                <a:uFillTx/>
                <a:latin typeface="宋体" panose="02010600030101010101" pitchFamily="2" charset="-122"/>
                <a:ea typeface="宋体" panose="02010600030101010101" pitchFamily="2" charset="-122"/>
              </a:rPr>
              <a:t>ɡ</a:t>
            </a:r>
            <a:endParaRPr kumimoji="0" lang="en-US" altLang="zh-CN" sz="2400" b="1" i="0" u="none" strike="noStrike" kern="1200" cap="none" spc="0" normalizeH="0" baseline="0" noProof="0" dirty="0">
              <a:ln>
                <a:noFill/>
              </a:ln>
              <a:solidFill>
                <a:srgbClr val="0000FF"/>
              </a:solidFill>
              <a:effectLst/>
              <a:uLnTx/>
              <a:uFillTx/>
              <a:latin typeface="+mn-ea"/>
            </a:endParaRPr>
          </a:p>
        </p:txBody>
      </p:sp>
      <p:sp>
        <p:nvSpPr>
          <p:cNvPr id="24" name="矩形 23"/>
          <p:cNvSpPr/>
          <p:nvPr/>
        </p:nvSpPr>
        <p:spPr>
          <a:xfrm>
            <a:off x="5643888" y="1526101"/>
            <a:ext cx="936625" cy="46166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err="1" smtClean="0">
                <a:ln>
                  <a:noFill/>
                </a:ln>
                <a:solidFill>
                  <a:srgbClr val="0000FF"/>
                </a:solidFill>
                <a:effectLst/>
                <a:uLnTx/>
                <a:uFillTx/>
                <a:latin typeface="+mn-ea"/>
                <a:ea typeface="+mn-ea"/>
                <a:cs typeface="+mn-cs"/>
              </a:rPr>
              <a:t>tī</a:t>
            </a:r>
            <a:endParaRPr kumimoji="0" lang="en-US" altLang="zh-CN" sz="2400" b="1" i="0" u="none" strike="noStrike" kern="1200" cap="none" spc="0" normalizeH="0" baseline="0" noProof="0" dirty="0">
              <a:ln>
                <a:noFill/>
              </a:ln>
              <a:solidFill>
                <a:srgbClr val="0000FF"/>
              </a:solidFill>
              <a:effectLst/>
              <a:uLnTx/>
              <a:uFillTx/>
              <a:latin typeface="+mn-ea"/>
              <a:ea typeface="+mn-ea"/>
              <a:cs typeface="+mn-cs"/>
            </a:endParaRPr>
          </a:p>
        </p:txBody>
      </p:sp>
      <p:sp>
        <p:nvSpPr>
          <p:cNvPr id="25" name="矩形 24"/>
          <p:cNvSpPr/>
          <p:nvPr/>
        </p:nvSpPr>
        <p:spPr>
          <a:xfrm>
            <a:off x="7358082" y="1526101"/>
            <a:ext cx="936625" cy="46166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err="1" smtClean="0">
                <a:ln>
                  <a:noFill/>
                </a:ln>
                <a:solidFill>
                  <a:srgbClr val="0000FF"/>
                </a:solidFill>
                <a:effectLst/>
                <a:uLnTx/>
                <a:uFillTx/>
                <a:latin typeface="+mn-ea"/>
                <a:ea typeface="+mn-ea"/>
                <a:cs typeface="+mn-cs"/>
              </a:rPr>
              <a:t>lán</a:t>
            </a:r>
            <a:endParaRPr kumimoji="0" lang="en-US" altLang="zh-CN" sz="2400" b="1" i="0" u="none" strike="noStrike" kern="1200" cap="none" spc="0" normalizeH="0" baseline="0" noProof="0" dirty="0">
              <a:ln>
                <a:noFill/>
              </a:ln>
              <a:solidFill>
                <a:srgbClr val="0000FF"/>
              </a:solidFill>
              <a:effectLst/>
              <a:uLnTx/>
              <a:uFillTx/>
              <a:latin typeface="+mn-ea"/>
              <a:ea typeface="+mn-ea"/>
              <a:cs typeface="+mn-cs"/>
            </a:endParaRPr>
          </a:p>
        </p:txBody>
      </p:sp>
      <p:sp>
        <p:nvSpPr>
          <p:cNvPr id="35" name="矩形 34"/>
          <p:cNvSpPr/>
          <p:nvPr/>
        </p:nvSpPr>
        <p:spPr>
          <a:xfrm>
            <a:off x="2643174" y="2764782"/>
            <a:ext cx="1079500" cy="46166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err="1" smtClean="0">
                <a:ln>
                  <a:noFill/>
                </a:ln>
                <a:solidFill>
                  <a:srgbClr val="0000FF"/>
                </a:solidFill>
                <a:effectLst/>
                <a:uLnTx/>
                <a:uFillTx/>
                <a:latin typeface="+mn-ea"/>
              </a:rPr>
              <a:t>lín</a:t>
            </a:r>
            <a:r>
              <a:rPr kumimoji="0" lang="en-US" altLang="zh-CN" sz="2400" b="1" i="0" u="none" strike="noStrike" kern="1200" cap="none" spc="0" normalizeH="0" baseline="0" noProof="0" dirty="0" err="1" smtClean="0">
                <a:ln>
                  <a:noFill/>
                </a:ln>
                <a:solidFill>
                  <a:srgbClr val="0000FF"/>
                </a:solidFill>
                <a:effectLst/>
                <a:uLnTx/>
                <a:uFillTx/>
                <a:latin typeface="宋体" panose="02010600030101010101" pitchFamily="2" charset="-122"/>
                <a:ea typeface="宋体" panose="02010600030101010101" pitchFamily="2" charset="-122"/>
              </a:rPr>
              <a:t>ɡ</a:t>
            </a:r>
            <a:endParaRPr kumimoji="0" lang="en-US" altLang="zh-CN" sz="2400" b="1" i="0" u="none" strike="noStrike" kern="1200" cap="none" spc="0" normalizeH="0" baseline="0" noProof="0" dirty="0">
              <a:ln>
                <a:noFill/>
              </a:ln>
              <a:solidFill>
                <a:srgbClr val="0000FF"/>
              </a:solidFill>
              <a:effectLst/>
              <a:uLnTx/>
              <a:uFillTx/>
              <a:latin typeface="+mn-ea"/>
            </a:endParaRPr>
          </a:p>
        </p:txBody>
      </p:sp>
      <p:sp>
        <p:nvSpPr>
          <p:cNvPr id="27" name="矩形 26"/>
          <p:cNvSpPr/>
          <p:nvPr/>
        </p:nvSpPr>
        <p:spPr>
          <a:xfrm>
            <a:off x="7286644" y="3812117"/>
            <a:ext cx="935038" cy="46166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1" dirty="0" err="1" smtClean="0">
                <a:solidFill>
                  <a:srgbClr val="0000FF"/>
                </a:solidFill>
                <a:latin typeface="+mn-ea"/>
                <a:ea typeface="+mn-ea"/>
              </a:rPr>
              <a:t>jìn</a:t>
            </a:r>
            <a:endParaRPr kumimoji="0" lang="en-US" altLang="zh-CN" sz="2400" b="1" i="0" u="none" strike="noStrike" kern="1200" cap="none" spc="0" normalizeH="0" baseline="0" noProof="0" dirty="0">
              <a:ln>
                <a:noFill/>
              </a:ln>
              <a:solidFill>
                <a:srgbClr val="0000FF"/>
              </a:solidFill>
              <a:effectLst/>
              <a:uLnTx/>
              <a:uFillTx/>
              <a:latin typeface="+mn-ea"/>
              <a:ea typeface="+mn-ea"/>
            </a:endParaRPr>
          </a:p>
        </p:txBody>
      </p:sp>
      <p:sp>
        <p:nvSpPr>
          <p:cNvPr id="39" name="矩形 38"/>
          <p:cNvSpPr/>
          <p:nvPr/>
        </p:nvSpPr>
        <p:spPr>
          <a:xfrm>
            <a:off x="3857620" y="2764782"/>
            <a:ext cx="928694"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err="1" smtClean="0">
                <a:ln>
                  <a:noFill/>
                </a:ln>
                <a:solidFill>
                  <a:srgbClr val="0000FF"/>
                </a:solidFill>
                <a:effectLst/>
                <a:uLnTx/>
                <a:uFillTx/>
                <a:latin typeface="+mn-ea"/>
              </a:rPr>
              <a:t>hón</a:t>
            </a:r>
            <a:r>
              <a:rPr kumimoji="0" lang="en-US" altLang="zh-CN" sz="2400" b="1" i="0" u="none" strike="noStrike" kern="1200" cap="none" spc="0" normalizeH="0" baseline="0" noProof="0" dirty="0" err="1" smtClean="0">
                <a:ln>
                  <a:noFill/>
                </a:ln>
                <a:solidFill>
                  <a:srgbClr val="0000FF"/>
                </a:solidFill>
                <a:effectLst/>
                <a:uLnTx/>
                <a:uFillTx/>
                <a:latin typeface="宋体" panose="02010600030101010101" pitchFamily="2" charset="-122"/>
                <a:ea typeface="宋体" panose="02010600030101010101" pitchFamily="2" charset="-122"/>
              </a:rPr>
              <a:t>ɡ</a:t>
            </a:r>
            <a:endParaRPr kumimoji="0" lang="en-US" altLang="zh-CN" sz="2400" b="1" i="0" u="none" strike="noStrike" kern="1200" cap="none" spc="0" normalizeH="0" baseline="0" noProof="0" dirty="0">
              <a:ln>
                <a:noFill/>
              </a:ln>
              <a:solidFill>
                <a:srgbClr val="0000FF"/>
              </a:solidFill>
              <a:effectLst/>
              <a:uLnTx/>
              <a:uFillTx/>
              <a:latin typeface="+mn-ea"/>
            </a:endParaRPr>
          </a:p>
        </p:txBody>
      </p:sp>
      <p:sp>
        <p:nvSpPr>
          <p:cNvPr id="2" name="矩形 1"/>
          <p:cNvSpPr/>
          <p:nvPr/>
        </p:nvSpPr>
        <p:spPr>
          <a:xfrm>
            <a:off x="2350789" y="3917104"/>
            <a:ext cx="113669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0000FF"/>
                </a:solidFill>
                <a:effectLst/>
                <a:uLnTx/>
                <a:uFillTx/>
                <a:latin typeface="+mn-ea"/>
                <a:ea typeface="+mn-ea"/>
                <a:cs typeface="+mn-cs"/>
              </a:rPr>
              <a:t>fènɡ</a:t>
            </a:r>
            <a:endParaRPr kumimoji="0" lang="en-US" altLang="zh-CN" sz="2400" b="1" i="0" u="none" strike="noStrike" kern="1200" cap="none" spc="0" normalizeH="0" baseline="0" noProof="0" dirty="0">
              <a:ln>
                <a:noFill/>
              </a:ln>
              <a:solidFill>
                <a:srgbClr val="0000FF"/>
              </a:solidFill>
              <a:effectLst/>
              <a:uLnTx/>
              <a:uFillTx/>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xit" presetSubtype="0" fill="hold" grpId="1" nodeType="clickEffect">
                                  <p:stCondLst>
                                    <p:cond delay="0"/>
                                  </p:stCondLst>
                                  <p:childTnLst>
                                    <p:anim calcmode="lin" valueType="num">
                                      <p:cBhvr>
                                        <p:cTn id="51" dur="1000"/>
                                        <p:tgtEl>
                                          <p:spTgt spid="19"/>
                                        </p:tgtEl>
                                        <p:attrNameLst>
                                          <p:attrName>ppt_w</p:attrName>
                                        </p:attrNameLst>
                                      </p:cBhvr>
                                      <p:tavLst>
                                        <p:tav tm="0">
                                          <p:val>
                                            <p:strVal val="ppt_w"/>
                                          </p:val>
                                        </p:tav>
                                        <p:tav tm="100000">
                                          <p:val>
                                            <p:fltVal val="0"/>
                                          </p:val>
                                        </p:tav>
                                      </p:tavLst>
                                    </p:anim>
                                    <p:anim calcmode="lin" valueType="num">
                                      <p:cBhvr>
                                        <p:cTn id="52" dur="1000"/>
                                        <p:tgtEl>
                                          <p:spTgt spid="19"/>
                                        </p:tgtEl>
                                        <p:attrNameLst>
                                          <p:attrName>ppt_h</p:attrName>
                                        </p:attrNameLst>
                                      </p:cBhvr>
                                      <p:tavLst>
                                        <p:tav tm="0">
                                          <p:val>
                                            <p:strVal val="ppt_h"/>
                                          </p:val>
                                        </p:tav>
                                        <p:tav tm="100000">
                                          <p:val>
                                            <p:fltVal val="0"/>
                                          </p:val>
                                        </p:tav>
                                      </p:tavLst>
                                    </p:anim>
                                    <p:anim calcmode="lin" valueType="num">
                                      <p:cBhvr>
                                        <p:cTn id="53" dur="1000"/>
                                        <p:tgtEl>
                                          <p:spTgt spid="19"/>
                                        </p:tgtEl>
                                        <p:attrNameLst>
                                          <p:attrName>style.rotation</p:attrName>
                                        </p:attrNameLst>
                                      </p:cBhvr>
                                      <p:tavLst>
                                        <p:tav tm="0">
                                          <p:val>
                                            <p:fltVal val="0"/>
                                          </p:val>
                                        </p:tav>
                                        <p:tav tm="100000">
                                          <p:val>
                                            <p:fltVal val="90"/>
                                          </p:val>
                                        </p:tav>
                                      </p:tavLst>
                                    </p:anim>
                                    <p:animEffect transition="out" filter="fade">
                                      <p:cBhvr>
                                        <p:cTn id="54" dur="1000"/>
                                        <p:tgtEl>
                                          <p:spTgt spid="19"/>
                                        </p:tgtEl>
                                      </p:cBhvr>
                                    </p:animEffect>
                                    <p:set>
                                      <p:cBhvr>
                                        <p:cTn id="55" dur="1" fill="hold">
                                          <p:stCondLst>
                                            <p:cond delay="999"/>
                                          </p:stCondLst>
                                        </p:cTn>
                                        <p:tgtEl>
                                          <p:spTgt spid="19"/>
                                        </p:tgtEl>
                                        <p:attrNameLst>
                                          <p:attrName>style.visibility</p:attrName>
                                        </p:attrNameLst>
                                      </p:cBhvr>
                                      <p:to>
                                        <p:strVal val="hidden"/>
                                      </p:to>
                                    </p:set>
                                  </p:childTnLst>
                                </p:cTn>
                              </p:par>
                              <p:par>
                                <p:cTn id="56" presetID="31" presetClass="exit" presetSubtype="0" fill="hold" grpId="1" nodeType="withEffect">
                                  <p:stCondLst>
                                    <p:cond delay="0"/>
                                  </p:stCondLst>
                                  <p:childTnLst>
                                    <p:anim calcmode="lin" valueType="num">
                                      <p:cBhvr>
                                        <p:cTn id="57" dur="1000"/>
                                        <p:tgtEl>
                                          <p:spTgt spid="32"/>
                                        </p:tgtEl>
                                        <p:attrNameLst>
                                          <p:attrName>ppt_w</p:attrName>
                                        </p:attrNameLst>
                                      </p:cBhvr>
                                      <p:tavLst>
                                        <p:tav tm="0">
                                          <p:val>
                                            <p:strVal val="ppt_w"/>
                                          </p:val>
                                        </p:tav>
                                        <p:tav tm="100000">
                                          <p:val>
                                            <p:fltVal val="0"/>
                                          </p:val>
                                        </p:tav>
                                      </p:tavLst>
                                    </p:anim>
                                    <p:anim calcmode="lin" valueType="num">
                                      <p:cBhvr>
                                        <p:cTn id="58" dur="1000"/>
                                        <p:tgtEl>
                                          <p:spTgt spid="32"/>
                                        </p:tgtEl>
                                        <p:attrNameLst>
                                          <p:attrName>ppt_h</p:attrName>
                                        </p:attrNameLst>
                                      </p:cBhvr>
                                      <p:tavLst>
                                        <p:tav tm="0">
                                          <p:val>
                                            <p:strVal val="ppt_h"/>
                                          </p:val>
                                        </p:tav>
                                        <p:tav tm="100000">
                                          <p:val>
                                            <p:fltVal val="0"/>
                                          </p:val>
                                        </p:tav>
                                      </p:tavLst>
                                    </p:anim>
                                    <p:anim calcmode="lin" valueType="num">
                                      <p:cBhvr>
                                        <p:cTn id="59" dur="1000"/>
                                        <p:tgtEl>
                                          <p:spTgt spid="32"/>
                                        </p:tgtEl>
                                        <p:attrNameLst>
                                          <p:attrName>style.rotation</p:attrName>
                                        </p:attrNameLst>
                                      </p:cBhvr>
                                      <p:tavLst>
                                        <p:tav tm="0">
                                          <p:val>
                                            <p:fltVal val="0"/>
                                          </p:val>
                                        </p:tav>
                                        <p:tav tm="100000">
                                          <p:val>
                                            <p:fltVal val="90"/>
                                          </p:val>
                                        </p:tav>
                                      </p:tavLst>
                                    </p:anim>
                                    <p:animEffect transition="out" filter="fade">
                                      <p:cBhvr>
                                        <p:cTn id="60" dur="1000"/>
                                        <p:tgtEl>
                                          <p:spTgt spid="32"/>
                                        </p:tgtEl>
                                      </p:cBhvr>
                                    </p:animEffect>
                                    <p:set>
                                      <p:cBhvr>
                                        <p:cTn id="61" dur="1" fill="hold">
                                          <p:stCondLst>
                                            <p:cond delay="999"/>
                                          </p:stCondLst>
                                        </p:cTn>
                                        <p:tgtEl>
                                          <p:spTgt spid="32"/>
                                        </p:tgtEl>
                                        <p:attrNameLst>
                                          <p:attrName>style.visibility</p:attrName>
                                        </p:attrNameLst>
                                      </p:cBhvr>
                                      <p:to>
                                        <p:strVal val="hidden"/>
                                      </p:to>
                                    </p:set>
                                  </p:childTnLst>
                                </p:cTn>
                              </p:par>
                              <p:par>
                                <p:cTn id="62" presetID="31" presetClass="exit" presetSubtype="0" fill="hold" grpId="1" nodeType="withEffect">
                                  <p:stCondLst>
                                    <p:cond delay="0"/>
                                  </p:stCondLst>
                                  <p:childTnLst>
                                    <p:anim calcmode="lin" valueType="num">
                                      <p:cBhvr>
                                        <p:cTn id="63" dur="1000"/>
                                        <p:tgtEl>
                                          <p:spTgt spid="24"/>
                                        </p:tgtEl>
                                        <p:attrNameLst>
                                          <p:attrName>ppt_w</p:attrName>
                                        </p:attrNameLst>
                                      </p:cBhvr>
                                      <p:tavLst>
                                        <p:tav tm="0">
                                          <p:val>
                                            <p:strVal val="ppt_w"/>
                                          </p:val>
                                        </p:tav>
                                        <p:tav tm="100000">
                                          <p:val>
                                            <p:fltVal val="0"/>
                                          </p:val>
                                        </p:tav>
                                      </p:tavLst>
                                    </p:anim>
                                    <p:anim calcmode="lin" valueType="num">
                                      <p:cBhvr>
                                        <p:cTn id="64" dur="1000"/>
                                        <p:tgtEl>
                                          <p:spTgt spid="24"/>
                                        </p:tgtEl>
                                        <p:attrNameLst>
                                          <p:attrName>ppt_h</p:attrName>
                                        </p:attrNameLst>
                                      </p:cBhvr>
                                      <p:tavLst>
                                        <p:tav tm="0">
                                          <p:val>
                                            <p:strVal val="ppt_h"/>
                                          </p:val>
                                        </p:tav>
                                        <p:tav tm="100000">
                                          <p:val>
                                            <p:fltVal val="0"/>
                                          </p:val>
                                        </p:tav>
                                      </p:tavLst>
                                    </p:anim>
                                    <p:anim calcmode="lin" valueType="num">
                                      <p:cBhvr>
                                        <p:cTn id="65" dur="1000"/>
                                        <p:tgtEl>
                                          <p:spTgt spid="24"/>
                                        </p:tgtEl>
                                        <p:attrNameLst>
                                          <p:attrName>style.rotation</p:attrName>
                                        </p:attrNameLst>
                                      </p:cBhvr>
                                      <p:tavLst>
                                        <p:tav tm="0">
                                          <p:val>
                                            <p:fltVal val="0"/>
                                          </p:val>
                                        </p:tav>
                                        <p:tav tm="100000">
                                          <p:val>
                                            <p:fltVal val="90"/>
                                          </p:val>
                                        </p:tav>
                                      </p:tavLst>
                                    </p:anim>
                                    <p:animEffect transition="out" filter="fade">
                                      <p:cBhvr>
                                        <p:cTn id="66" dur="1000"/>
                                        <p:tgtEl>
                                          <p:spTgt spid="24"/>
                                        </p:tgtEl>
                                      </p:cBhvr>
                                    </p:animEffect>
                                    <p:set>
                                      <p:cBhvr>
                                        <p:cTn id="67" dur="1" fill="hold">
                                          <p:stCondLst>
                                            <p:cond delay="999"/>
                                          </p:stCondLst>
                                        </p:cTn>
                                        <p:tgtEl>
                                          <p:spTgt spid="24"/>
                                        </p:tgtEl>
                                        <p:attrNameLst>
                                          <p:attrName>style.visibility</p:attrName>
                                        </p:attrNameLst>
                                      </p:cBhvr>
                                      <p:to>
                                        <p:strVal val="hidden"/>
                                      </p:to>
                                    </p:set>
                                  </p:childTnLst>
                                </p:cTn>
                              </p:par>
                              <p:par>
                                <p:cTn id="68" presetID="31" presetClass="exit" presetSubtype="0" fill="hold" grpId="1" nodeType="withEffect">
                                  <p:stCondLst>
                                    <p:cond delay="0"/>
                                  </p:stCondLst>
                                  <p:childTnLst>
                                    <p:anim calcmode="lin" valueType="num">
                                      <p:cBhvr>
                                        <p:cTn id="69" dur="1000"/>
                                        <p:tgtEl>
                                          <p:spTgt spid="25"/>
                                        </p:tgtEl>
                                        <p:attrNameLst>
                                          <p:attrName>ppt_w</p:attrName>
                                        </p:attrNameLst>
                                      </p:cBhvr>
                                      <p:tavLst>
                                        <p:tav tm="0">
                                          <p:val>
                                            <p:strVal val="ppt_w"/>
                                          </p:val>
                                        </p:tav>
                                        <p:tav tm="100000">
                                          <p:val>
                                            <p:fltVal val="0"/>
                                          </p:val>
                                        </p:tav>
                                      </p:tavLst>
                                    </p:anim>
                                    <p:anim calcmode="lin" valueType="num">
                                      <p:cBhvr>
                                        <p:cTn id="70" dur="1000"/>
                                        <p:tgtEl>
                                          <p:spTgt spid="25"/>
                                        </p:tgtEl>
                                        <p:attrNameLst>
                                          <p:attrName>ppt_h</p:attrName>
                                        </p:attrNameLst>
                                      </p:cBhvr>
                                      <p:tavLst>
                                        <p:tav tm="0">
                                          <p:val>
                                            <p:strVal val="ppt_h"/>
                                          </p:val>
                                        </p:tav>
                                        <p:tav tm="100000">
                                          <p:val>
                                            <p:fltVal val="0"/>
                                          </p:val>
                                        </p:tav>
                                      </p:tavLst>
                                    </p:anim>
                                    <p:anim calcmode="lin" valueType="num">
                                      <p:cBhvr>
                                        <p:cTn id="71" dur="1000"/>
                                        <p:tgtEl>
                                          <p:spTgt spid="25"/>
                                        </p:tgtEl>
                                        <p:attrNameLst>
                                          <p:attrName>style.rotation</p:attrName>
                                        </p:attrNameLst>
                                      </p:cBhvr>
                                      <p:tavLst>
                                        <p:tav tm="0">
                                          <p:val>
                                            <p:fltVal val="0"/>
                                          </p:val>
                                        </p:tav>
                                        <p:tav tm="100000">
                                          <p:val>
                                            <p:fltVal val="90"/>
                                          </p:val>
                                        </p:tav>
                                      </p:tavLst>
                                    </p:anim>
                                    <p:animEffect transition="out" filter="fade">
                                      <p:cBhvr>
                                        <p:cTn id="72" dur="1000"/>
                                        <p:tgtEl>
                                          <p:spTgt spid="25"/>
                                        </p:tgtEl>
                                      </p:cBhvr>
                                    </p:animEffect>
                                    <p:set>
                                      <p:cBhvr>
                                        <p:cTn id="73" dur="1" fill="hold">
                                          <p:stCondLst>
                                            <p:cond delay="999"/>
                                          </p:stCondLst>
                                        </p:cTn>
                                        <p:tgtEl>
                                          <p:spTgt spid="25"/>
                                        </p:tgtEl>
                                        <p:attrNameLst>
                                          <p:attrName>style.visibility</p:attrName>
                                        </p:attrNameLst>
                                      </p:cBhvr>
                                      <p:to>
                                        <p:strVal val="hidden"/>
                                      </p:to>
                                    </p:set>
                                  </p:childTnLst>
                                </p:cTn>
                              </p:par>
                              <p:par>
                                <p:cTn id="74" presetID="31" presetClass="exit" presetSubtype="0" fill="hold" grpId="1" nodeType="withEffect">
                                  <p:stCondLst>
                                    <p:cond delay="0"/>
                                  </p:stCondLst>
                                  <p:childTnLst>
                                    <p:anim calcmode="lin" valueType="num">
                                      <p:cBhvr>
                                        <p:cTn id="75" dur="1000"/>
                                        <p:tgtEl>
                                          <p:spTgt spid="35"/>
                                        </p:tgtEl>
                                        <p:attrNameLst>
                                          <p:attrName>ppt_w</p:attrName>
                                        </p:attrNameLst>
                                      </p:cBhvr>
                                      <p:tavLst>
                                        <p:tav tm="0">
                                          <p:val>
                                            <p:strVal val="ppt_w"/>
                                          </p:val>
                                        </p:tav>
                                        <p:tav tm="100000">
                                          <p:val>
                                            <p:fltVal val="0"/>
                                          </p:val>
                                        </p:tav>
                                      </p:tavLst>
                                    </p:anim>
                                    <p:anim calcmode="lin" valueType="num">
                                      <p:cBhvr>
                                        <p:cTn id="76" dur="1000"/>
                                        <p:tgtEl>
                                          <p:spTgt spid="35"/>
                                        </p:tgtEl>
                                        <p:attrNameLst>
                                          <p:attrName>ppt_h</p:attrName>
                                        </p:attrNameLst>
                                      </p:cBhvr>
                                      <p:tavLst>
                                        <p:tav tm="0">
                                          <p:val>
                                            <p:strVal val="ppt_h"/>
                                          </p:val>
                                        </p:tav>
                                        <p:tav tm="100000">
                                          <p:val>
                                            <p:fltVal val="0"/>
                                          </p:val>
                                        </p:tav>
                                      </p:tavLst>
                                    </p:anim>
                                    <p:anim calcmode="lin" valueType="num">
                                      <p:cBhvr>
                                        <p:cTn id="77" dur="1000"/>
                                        <p:tgtEl>
                                          <p:spTgt spid="35"/>
                                        </p:tgtEl>
                                        <p:attrNameLst>
                                          <p:attrName>style.rotation</p:attrName>
                                        </p:attrNameLst>
                                      </p:cBhvr>
                                      <p:tavLst>
                                        <p:tav tm="0">
                                          <p:val>
                                            <p:fltVal val="0"/>
                                          </p:val>
                                        </p:tav>
                                        <p:tav tm="100000">
                                          <p:val>
                                            <p:fltVal val="90"/>
                                          </p:val>
                                        </p:tav>
                                      </p:tavLst>
                                    </p:anim>
                                    <p:animEffect transition="out" filter="fade">
                                      <p:cBhvr>
                                        <p:cTn id="78" dur="1000"/>
                                        <p:tgtEl>
                                          <p:spTgt spid="35"/>
                                        </p:tgtEl>
                                      </p:cBhvr>
                                    </p:animEffect>
                                    <p:set>
                                      <p:cBhvr>
                                        <p:cTn id="79" dur="1" fill="hold">
                                          <p:stCondLst>
                                            <p:cond delay="999"/>
                                          </p:stCondLst>
                                        </p:cTn>
                                        <p:tgtEl>
                                          <p:spTgt spid="35"/>
                                        </p:tgtEl>
                                        <p:attrNameLst>
                                          <p:attrName>style.visibility</p:attrName>
                                        </p:attrNameLst>
                                      </p:cBhvr>
                                      <p:to>
                                        <p:strVal val="hidden"/>
                                      </p:to>
                                    </p:set>
                                  </p:childTnLst>
                                </p:cTn>
                              </p:par>
                              <p:par>
                                <p:cTn id="80" presetID="31" presetClass="exit" presetSubtype="0" fill="hold" grpId="1" nodeType="withEffect">
                                  <p:stCondLst>
                                    <p:cond delay="0"/>
                                  </p:stCondLst>
                                  <p:childTnLst>
                                    <p:anim calcmode="lin" valueType="num">
                                      <p:cBhvr>
                                        <p:cTn id="81" dur="1000"/>
                                        <p:tgtEl>
                                          <p:spTgt spid="27"/>
                                        </p:tgtEl>
                                        <p:attrNameLst>
                                          <p:attrName>ppt_w</p:attrName>
                                        </p:attrNameLst>
                                      </p:cBhvr>
                                      <p:tavLst>
                                        <p:tav tm="0">
                                          <p:val>
                                            <p:strVal val="ppt_w"/>
                                          </p:val>
                                        </p:tav>
                                        <p:tav tm="100000">
                                          <p:val>
                                            <p:fltVal val="0"/>
                                          </p:val>
                                        </p:tav>
                                      </p:tavLst>
                                    </p:anim>
                                    <p:anim calcmode="lin" valueType="num">
                                      <p:cBhvr>
                                        <p:cTn id="82" dur="1000"/>
                                        <p:tgtEl>
                                          <p:spTgt spid="27"/>
                                        </p:tgtEl>
                                        <p:attrNameLst>
                                          <p:attrName>ppt_h</p:attrName>
                                        </p:attrNameLst>
                                      </p:cBhvr>
                                      <p:tavLst>
                                        <p:tav tm="0">
                                          <p:val>
                                            <p:strVal val="ppt_h"/>
                                          </p:val>
                                        </p:tav>
                                        <p:tav tm="100000">
                                          <p:val>
                                            <p:fltVal val="0"/>
                                          </p:val>
                                        </p:tav>
                                      </p:tavLst>
                                    </p:anim>
                                    <p:anim calcmode="lin" valueType="num">
                                      <p:cBhvr>
                                        <p:cTn id="83" dur="1000"/>
                                        <p:tgtEl>
                                          <p:spTgt spid="27"/>
                                        </p:tgtEl>
                                        <p:attrNameLst>
                                          <p:attrName>style.rotation</p:attrName>
                                        </p:attrNameLst>
                                      </p:cBhvr>
                                      <p:tavLst>
                                        <p:tav tm="0">
                                          <p:val>
                                            <p:fltVal val="0"/>
                                          </p:val>
                                        </p:tav>
                                        <p:tav tm="100000">
                                          <p:val>
                                            <p:fltVal val="90"/>
                                          </p:val>
                                        </p:tav>
                                      </p:tavLst>
                                    </p:anim>
                                    <p:animEffect transition="out" filter="fade">
                                      <p:cBhvr>
                                        <p:cTn id="84" dur="1000"/>
                                        <p:tgtEl>
                                          <p:spTgt spid="27"/>
                                        </p:tgtEl>
                                      </p:cBhvr>
                                    </p:animEffect>
                                    <p:set>
                                      <p:cBhvr>
                                        <p:cTn id="85" dur="1" fill="hold">
                                          <p:stCondLst>
                                            <p:cond delay="999"/>
                                          </p:stCondLst>
                                        </p:cTn>
                                        <p:tgtEl>
                                          <p:spTgt spid="27"/>
                                        </p:tgtEl>
                                        <p:attrNameLst>
                                          <p:attrName>style.visibility</p:attrName>
                                        </p:attrNameLst>
                                      </p:cBhvr>
                                      <p:to>
                                        <p:strVal val="hidden"/>
                                      </p:to>
                                    </p:set>
                                  </p:childTnLst>
                                </p:cTn>
                              </p:par>
                              <p:par>
                                <p:cTn id="86" presetID="31" presetClass="exit" presetSubtype="0" fill="hold" grpId="1" nodeType="withEffect">
                                  <p:stCondLst>
                                    <p:cond delay="0"/>
                                  </p:stCondLst>
                                  <p:childTnLst>
                                    <p:anim calcmode="lin" valueType="num">
                                      <p:cBhvr>
                                        <p:cTn id="87" dur="1000"/>
                                        <p:tgtEl>
                                          <p:spTgt spid="2"/>
                                        </p:tgtEl>
                                        <p:attrNameLst>
                                          <p:attrName>ppt_w</p:attrName>
                                        </p:attrNameLst>
                                      </p:cBhvr>
                                      <p:tavLst>
                                        <p:tav tm="0">
                                          <p:val>
                                            <p:strVal val="ppt_w"/>
                                          </p:val>
                                        </p:tav>
                                        <p:tav tm="100000">
                                          <p:val>
                                            <p:fltVal val="0"/>
                                          </p:val>
                                        </p:tav>
                                      </p:tavLst>
                                    </p:anim>
                                    <p:anim calcmode="lin" valueType="num">
                                      <p:cBhvr>
                                        <p:cTn id="88" dur="1000"/>
                                        <p:tgtEl>
                                          <p:spTgt spid="2"/>
                                        </p:tgtEl>
                                        <p:attrNameLst>
                                          <p:attrName>ppt_h</p:attrName>
                                        </p:attrNameLst>
                                      </p:cBhvr>
                                      <p:tavLst>
                                        <p:tav tm="0">
                                          <p:val>
                                            <p:strVal val="ppt_h"/>
                                          </p:val>
                                        </p:tav>
                                        <p:tav tm="100000">
                                          <p:val>
                                            <p:fltVal val="0"/>
                                          </p:val>
                                        </p:tav>
                                      </p:tavLst>
                                    </p:anim>
                                    <p:anim calcmode="lin" valueType="num">
                                      <p:cBhvr>
                                        <p:cTn id="89" dur="1000"/>
                                        <p:tgtEl>
                                          <p:spTgt spid="2"/>
                                        </p:tgtEl>
                                        <p:attrNameLst>
                                          <p:attrName>style.rotation</p:attrName>
                                        </p:attrNameLst>
                                      </p:cBhvr>
                                      <p:tavLst>
                                        <p:tav tm="0">
                                          <p:val>
                                            <p:fltVal val="0"/>
                                          </p:val>
                                        </p:tav>
                                        <p:tav tm="100000">
                                          <p:val>
                                            <p:fltVal val="90"/>
                                          </p:val>
                                        </p:tav>
                                      </p:tavLst>
                                    </p:anim>
                                    <p:animEffect transition="out" filter="fade">
                                      <p:cBhvr>
                                        <p:cTn id="90" dur="1000"/>
                                        <p:tgtEl>
                                          <p:spTgt spid="2"/>
                                        </p:tgtEl>
                                      </p:cBhvr>
                                    </p:animEffect>
                                    <p:set>
                                      <p:cBhvr>
                                        <p:cTn id="91" dur="1" fill="hold">
                                          <p:stCondLst>
                                            <p:cond delay="999"/>
                                          </p:stCondLst>
                                        </p:cTn>
                                        <p:tgtEl>
                                          <p:spTgt spid="2"/>
                                        </p:tgtEl>
                                        <p:attrNameLst>
                                          <p:attrName>style.visibility</p:attrName>
                                        </p:attrNameLst>
                                      </p:cBhvr>
                                      <p:to>
                                        <p:strVal val="hidden"/>
                                      </p:to>
                                    </p:set>
                                  </p:childTnLst>
                                </p:cTn>
                              </p:par>
                              <p:par>
                                <p:cTn id="92" presetID="31" presetClass="exit" presetSubtype="0" fill="hold" grpId="1" nodeType="withEffect">
                                  <p:stCondLst>
                                    <p:cond delay="0"/>
                                  </p:stCondLst>
                                  <p:childTnLst>
                                    <p:anim calcmode="lin" valueType="num">
                                      <p:cBhvr>
                                        <p:cTn id="93" dur="1000"/>
                                        <p:tgtEl>
                                          <p:spTgt spid="39"/>
                                        </p:tgtEl>
                                        <p:attrNameLst>
                                          <p:attrName>ppt_w</p:attrName>
                                        </p:attrNameLst>
                                      </p:cBhvr>
                                      <p:tavLst>
                                        <p:tav tm="0">
                                          <p:val>
                                            <p:strVal val="ppt_w"/>
                                          </p:val>
                                        </p:tav>
                                        <p:tav tm="100000">
                                          <p:val>
                                            <p:fltVal val="0"/>
                                          </p:val>
                                        </p:tav>
                                      </p:tavLst>
                                    </p:anim>
                                    <p:anim calcmode="lin" valueType="num">
                                      <p:cBhvr>
                                        <p:cTn id="94" dur="1000"/>
                                        <p:tgtEl>
                                          <p:spTgt spid="39"/>
                                        </p:tgtEl>
                                        <p:attrNameLst>
                                          <p:attrName>ppt_h</p:attrName>
                                        </p:attrNameLst>
                                      </p:cBhvr>
                                      <p:tavLst>
                                        <p:tav tm="0">
                                          <p:val>
                                            <p:strVal val="ppt_h"/>
                                          </p:val>
                                        </p:tav>
                                        <p:tav tm="100000">
                                          <p:val>
                                            <p:fltVal val="0"/>
                                          </p:val>
                                        </p:tav>
                                      </p:tavLst>
                                    </p:anim>
                                    <p:anim calcmode="lin" valueType="num">
                                      <p:cBhvr>
                                        <p:cTn id="95" dur="1000"/>
                                        <p:tgtEl>
                                          <p:spTgt spid="39"/>
                                        </p:tgtEl>
                                        <p:attrNameLst>
                                          <p:attrName>style.rotation</p:attrName>
                                        </p:attrNameLst>
                                      </p:cBhvr>
                                      <p:tavLst>
                                        <p:tav tm="0">
                                          <p:val>
                                            <p:fltVal val="0"/>
                                          </p:val>
                                        </p:tav>
                                        <p:tav tm="100000">
                                          <p:val>
                                            <p:fltVal val="90"/>
                                          </p:val>
                                        </p:tav>
                                      </p:tavLst>
                                    </p:anim>
                                    <p:animEffect transition="out" filter="fade">
                                      <p:cBhvr>
                                        <p:cTn id="96" dur="1000"/>
                                        <p:tgtEl>
                                          <p:spTgt spid="39"/>
                                        </p:tgtEl>
                                      </p:cBhvr>
                                    </p:animEffect>
                                    <p:set>
                                      <p:cBhvr>
                                        <p:cTn id="97" dur="1" fill="hold">
                                          <p:stCondLst>
                                            <p:cond delay="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19" grpId="1"/>
      <p:bldP spid="32" grpId="0"/>
      <p:bldP spid="32" grpId="1"/>
      <p:bldP spid="24" grpId="0"/>
      <p:bldP spid="24" grpId="1"/>
      <p:bldP spid="25" grpId="0"/>
      <p:bldP spid="25" grpId="1"/>
      <p:bldP spid="35" grpId="0"/>
      <p:bldP spid="35" grpId="1"/>
      <p:bldP spid="27" grpId="0"/>
      <p:bldP spid="27" grpId="1"/>
      <p:bldP spid="39" grpId="0"/>
      <p:bldP spid="39" grpId="1"/>
      <p:bldP spid="2" grpId="0"/>
      <p:bldP spid="2"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3486</Words>
  <Application>WPS 演示</Application>
  <PresentationFormat>全屏显示(4:3)</PresentationFormat>
  <Paragraphs>392</Paragraphs>
  <Slides>45</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Arial</vt:lpstr>
      <vt:lpstr>宋体</vt:lpstr>
      <vt:lpstr>Wingdings</vt:lpstr>
      <vt:lpstr>微软雅黑</vt:lpstr>
      <vt:lpstr>楷体_GB2312</vt:lpstr>
      <vt:lpstr>黑体</vt:lpstr>
      <vt:lpstr>新宋体</vt:lpstr>
      <vt:lpstr>楷体</vt:lpstr>
      <vt:lpstr>汉仪旗黑-55</vt:lpstr>
      <vt:lpstr>Arial Unicode MS</vt:lpstr>
      <vt:lpstr>Calibri</vt:lpstr>
      <vt:lpstr>Arial</vt:lpstr>
      <vt:lpstr>Calibri</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29</cp:revision>
  <dcterms:created xsi:type="dcterms:W3CDTF">2019-06-19T02:08:00Z</dcterms:created>
  <dcterms:modified xsi:type="dcterms:W3CDTF">2019-10-24T07:56:01Z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