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71" r:id="rId3"/>
    <p:sldId id="257" r:id="rId4"/>
    <p:sldId id="259" r:id="rId5"/>
    <p:sldId id="326" r:id="rId6"/>
    <p:sldId id="260" r:id="rId8"/>
    <p:sldId id="261" r:id="rId9"/>
    <p:sldId id="266" r:id="rId10"/>
    <p:sldId id="420" r:id="rId11"/>
    <p:sldId id="421" r:id="rId12"/>
    <p:sldId id="423" r:id="rId13"/>
    <p:sldId id="267" r:id="rId14"/>
    <p:sldId id="268" r:id="rId15"/>
    <p:sldId id="270" r:id="rId16"/>
    <p:sldId id="271" r:id="rId17"/>
    <p:sldId id="272" r:id="rId18"/>
    <p:sldId id="273" r:id="rId19"/>
    <p:sldId id="388" r:id="rId20"/>
    <p:sldId id="328" r:id="rId21"/>
    <p:sldId id="274" r:id="rId22"/>
    <p:sldId id="275" r:id="rId23"/>
    <p:sldId id="276" r:id="rId24"/>
    <p:sldId id="329" r:id="rId25"/>
    <p:sldId id="277" r:id="rId26"/>
    <p:sldId id="278" r:id="rId27"/>
    <p:sldId id="330" r:id="rId28"/>
    <p:sldId id="279" r:id="rId29"/>
    <p:sldId id="281" r:id="rId30"/>
    <p:sldId id="282" r:id="rId31"/>
    <p:sldId id="331" r:id="rId32"/>
    <p:sldId id="325" r:id="rId33"/>
    <p:sldId id="283" r:id="rId34"/>
    <p:sldId id="284" r:id="rId35"/>
    <p:sldId id="286" r:id="rId36"/>
    <p:sldId id="285" r:id="rId37"/>
    <p:sldId id="287" r:id="rId38"/>
    <p:sldId id="288" r:id="rId39"/>
    <p:sldId id="289" r:id="rId40"/>
    <p:sldId id="290" r:id="rId41"/>
    <p:sldId id="291" r:id="rId42"/>
    <p:sldId id="292" r:id="rId43"/>
    <p:sldId id="294" r:id="rId44"/>
    <p:sldId id="293" r:id="rId45"/>
    <p:sldId id="295" r:id="rId46"/>
    <p:sldId id="469" r:id="rId47"/>
    <p:sldId id="296" r:id="rId48"/>
    <p:sldId id="467" r:id="rId49"/>
    <p:sldId id="468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93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7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419872" y="69269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6" Type="http://schemas.openxmlformats.org/officeDocument/2006/relationships/theme" Target="../theme/theme1.xml"/><Relationship Id="rId55" Type="http://schemas.openxmlformats.org/officeDocument/2006/relationships/image" Target="../media/image1.png"/><Relationship Id="rId54" Type="http://schemas.openxmlformats.org/officeDocument/2006/relationships/tags" Target="../tags/tag10.xml"/><Relationship Id="rId53" Type="http://schemas.openxmlformats.org/officeDocument/2006/relationships/tags" Target="../tags/tag9.xml"/><Relationship Id="rId52" Type="http://schemas.openxmlformats.org/officeDocument/2006/relationships/tags" Target="../tags/tag8.xml"/><Relationship Id="rId51" Type="http://schemas.openxmlformats.org/officeDocument/2006/relationships/tags" Target="../tags/tag7.xml"/><Relationship Id="rId50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49" Type="http://schemas.openxmlformats.org/officeDocument/2006/relationships/tags" Target="../tags/tag5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9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0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5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 descr="图层1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.tif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0.emf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jpeg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49.emf"/><Relationship Id="rId1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hyperlink" Target="&#26376;&#20809;&#26354;.mp3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1.png"/><Relationship Id="rId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5109" y="3878975"/>
            <a:ext cx="9174121" cy="187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4581128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1793712" y="5191029"/>
            <a:ext cx="5586600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123729" y="4398286"/>
            <a:ext cx="792088" cy="672075"/>
          </a:xfrm>
          <a:prstGeom prst="ellipse">
            <a:avLst/>
          </a:prstGeom>
          <a:solidFill>
            <a:srgbClr val="92D050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22</a:t>
            </a:r>
            <a:endParaRPr lang="en-US" altLang="zh-CN" sz="28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221100" y="42393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月光曲</a:t>
            </a:r>
            <a:endParaRPr lang="zh-CN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491880" y="53884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上册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378768" y="1250223"/>
          <a:ext cx="7920880" cy="2472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936104"/>
                <a:gridCol w="5472608"/>
              </a:tblGrid>
              <a:tr h="57606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34153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464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486345" y="1961312"/>
            <a:ext cx="1224000" cy="1632001"/>
            <a:chOff x="1244432" y="2317964"/>
            <a:chExt cx="1224000" cy="1224001"/>
          </a:xfrm>
        </p:grpSpPr>
        <p:sp>
          <p:nvSpPr>
            <p:cNvPr id="36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4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2" name="矩形 41"/>
          <p:cNvSpPr/>
          <p:nvPr/>
        </p:nvSpPr>
        <p:spPr>
          <a:xfrm>
            <a:off x="2034952" y="19222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34952" y="25943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34952" y="32289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7415" y="1989048"/>
            <a:ext cx="1935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陶</a:t>
            </a: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8995" y="1390227"/>
            <a:ext cx="49530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9926" y="1988821"/>
            <a:ext cx="3847465" cy="41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5305" y="2594187"/>
            <a:ext cx="4390390" cy="482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306" y="3181774"/>
            <a:ext cx="388556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1024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779912" y="8367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多音字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539552" y="2564904"/>
          <a:ext cx="8064896" cy="2577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504504"/>
                <a:gridCol w="3528392"/>
              </a:tblGrid>
              <a:tr h="1248139"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1329749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vMerge="1">
                  <a:tcPr/>
                </a:tc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632363" y="2660915"/>
            <a:ext cx="1800200" cy="2400268"/>
            <a:chOff x="1244432" y="2317964"/>
            <a:chExt cx="1224000" cy="1224001"/>
          </a:xfrm>
        </p:grpSpPr>
        <p:sp>
          <p:nvSpPr>
            <p:cNvPr id="27" name="文本框 35"/>
            <p:cNvSpPr txBox="1"/>
            <p:nvPr/>
          </p:nvSpPr>
          <p:spPr>
            <a:xfrm>
              <a:off x="1312198" y="2317964"/>
              <a:ext cx="125603" cy="596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3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4" name="矩形 33"/>
          <p:cNvSpPr/>
          <p:nvPr/>
        </p:nvSpPr>
        <p:spPr>
          <a:xfrm>
            <a:off x="714213" y="2674462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奔</a:t>
            </a:r>
            <a:endParaRPr lang="zh-CN" altLang="en-US" sz="1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43710" y="3183811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bēn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难民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AutoShape 4" descr="http://img4.imgtn.bdimg.com/it/u=1310101428,132089764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043655" y="4212663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bèn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2899389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例：上课铃响了，小刚一路飞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bēn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）着直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bèn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）教师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688348" y="78760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词语解释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3035" y="1526541"/>
            <a:ext cx="47752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87624" y="1604797"/>
            <a:ext cx="2891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写作（乐曲等）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5" y="2417240"/>
            <a:ext cx="2875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民间流传的说法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4616" y="3236979"/>
            <a:ext cx="4082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欧洲的一条大河径流德国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7" y="4049421"/>
            <a:ext cx="3329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偏僻，清静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77340" y="4817507"/>
            <a:ext cx="5118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时断时续，本文是指琴声不连贯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5679829"/>
            <a:ext cx="7092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屋顶用茅草，稻草改的房子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大多简陋而矮小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62430" y="1431965"/>
            <a:ext cx="18503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谱写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传说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莱茵河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幽静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断断续续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茅屋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419873" y="83671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词语对对碰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0077" y="2276872"/>
          <a:ext cx="3480048" cy="3360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048"/>
              </a:tblGrid>
              <a:tr h="336037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76056" y="2276872"/>
          <a:ext cx="3480048" cy="3360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048"/>
              </a:tblGrid>
              <a:tr h="336037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599139" y="255251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近义词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16217" y="23728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反义词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7" y="3051923"/>
            <a:ext cx="3592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2000" b="1" dirty="0" smtClean="0">
                <a:latin typeface="黑体" panose="02010609060101010101" charset="-122"/>
                <a:ea typeface="黑体" panose="02010609060101010101" charset="-122"/>
              </a:rPr>
              <a:t>清秀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秀丽  纯熟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熟练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恬静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安静  陶醉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沉醉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1516" y="3054711"/>
            <a:ext cx="3592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幽静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喧闹  随便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慎重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微弱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强烈  纯熟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生疏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41780" y="3140968"/>
            <a:ext cx="962268" cy="169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49" y="145131"/>
            <a:ext cx="1800200" cy="83242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课文详解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想一想：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同学们，请大家认真朗读课文，注意生字词的读音，</a:t>
            </a:r>
            <a:r>
              <a:rPr lang="zh-CN" altLang="en-US" sz="2000" b="1" dirty="0" smtClean="0">
                <a:latin typeface="Calibri" panose="020F0502020204030204" charset="0"/>
                <a:ea typeface="黑体" panose="02010609060101010101" charset="-122"/>
              </a:rPr>
              <a:t>明确课文的主要内容。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课文主要写了一件什么事？理清文章脉络。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六角星 7"/>
          <p:cNvSpPr/>
          <p:nvPr/>
        </p:nvSpPr>
        <p:spPr>
          <a:xfrm>
            <a:off x="705514" y="1834310"/>
            <a:ext cx="329311" cy="5178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22"/>
          <p:cNvSpPr/>
          <p:nvPr/>
        </p:nvSpPr>
        <p:spPr>
          <a:xfrm>
            <a:off x="837566" y="1181947"/>
            <a:ext cx="6917055" cy="4960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42"/>
          <p:cNvSpPr txBox="1"/>
          <p:nvPr/>
        </p:nvSpPr>
        <p:spPr>
          <a:xfrm>
            <a:off x="1290200" y="1340768"/>
            <a:ext cx="6015990" cy="387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课文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主要写贝多芬在散步时听到盲姑娘兄妹的谈话，就给盲姑娘弹了一首钢琴曲，盲姑娘猜出他就是贝多芬，他又即兴为盲姑娘弹了一曲，并飞奔回客店连夜记录了下来，这就是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月光曲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的创作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过程。 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93440" y="1537881"/>
            <a:ext cx="403415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sz="2000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第一部分（第１自然段）</a:t>
            </a:r>
            <a:r>
              <a:rPr lang="zh-CN" altLang="en-US" sz="2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总起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介绍贝多芬，点明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题意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zh-CN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　</a:t>
            </a:r>
            <a:endParaRPr lang="en-US" altLang="zh-CN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zh-CN" sz="2000" b="1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sz="2000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第二部分（第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sz="2000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自然段）</a:t>
            </a:r>
            <a:r>
              <a:rPr lang="zh-CN" altLang="en-US" sz="2000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传说。</a:t>
            </a:r>
            <a:endParaRPr lang="zh-CN" altLang="en-US" sz="2000" b="1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详细介绍贝多芬谱写</a:t>
            </a:r>
            <a:r>
              <a:rPr lang="en-US" altLang="zh-CN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月光曲</a:t>
            </a:r>
            <a:r>
              <a:rPr lang="en-US" altLang="zh-CN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》</a:t>
            </a:r>
            <a:r>
              <a:rPr lang="zh-CN" altLang="en-US" sz="20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经过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530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320" y="1270001"/>
            <a:ext cx="706120" cy="370586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374103" y="2739173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理清层次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2" name="AutoShape 4" descr="data:image/jpeg;base64,/9j/4AAQSkZJRgABAQAAAQABAAD/2wBDAAgGBgcGBQgHBwcJCQgKDBQNDAsLDBkSEw8UHRofHh0aHBwgJC4nICIsIxwcKDcpLDAxNDQ0Hyc5PTgyPC4zNDL/2wBDAQkJCQwLDBgNDRgyIRwhMjIyMjIyMjIyMjIyMjIyMjIyMjIyMjIyMjIyMjIyMjIyMjIyMjIyMjIyMjIyMjIyMjL/wAARCAH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jOBntVG61nTLIH7TqFtF/vygU0m9hNpbl6iuZuPiB4XtzhtXhcjr5as/8AIVnyfFXwxGcK95L/ALluf64rRUKj2i/uM3XpLeS+87aiuBb4uaCPu2mot/2yQfzamf8AC3tC/wCfDUv+/cf/AMXV/Va38rI+t0P5keg0VwkfxZ8ON9+K/T6wA/yatGz+Inhq8BMd3KhHUPA4I/Ss50qlNXmrIpYmi9pL7zqqKyrfxJotycQ6jbk+hbB/WtKOaOYZjkRx6q2ayTT2NFKMtmPoooplBRRRQAUUUUAFFFFABRRRQAUUUUAFFFFABRRRQAUUUUAFFFFABRRRQAUUUUAFFFFABRRRQAUUUUAFFFFABRRRQAUUUUAFFFFABRRRQAUUUUAFFFFABRRRQAUUUUAFFFYereLNL0ktGZftFyP+WMHzEfU9B+NJyS1ZMpxgrydjczVO/wBV0/S4fNvryC3T/po4Gfw715Dr/wAStfu5HgtYl02Hp8o3SH/gR4H4CuPmeS6lM1zNJPKeryMWNejh8A6sVNy08tTzq2ZwhpBXPW9T+LGjW2UsIJ71x/FjYn5nn9K5DUPin4guiRaC3skPTYm9vzbj9K5HaPSlxXo08BRhur+p5tTMK89nb0J7zXtZ1In7Xqd3Pns0pA/IcVR8l2OT19asKMtirKqF6CuuMIx+FWOSVSUtZO5R+ztjqfyo8jHXNaQjY/SjyT7U7kXM7yVxzzR5SelXniAIBHWqzjDkCgCu8eBkVpeHyRdSjts5/OqEp+Qjua1fD0fE0vY4UV5mczSwck+tvzLhudJGoCcAc1cijMeGSRkPqhxVGAkgir8LZj+lfATbi7o9KjZo0LfWdWtBiO/d1/uygOP15rWtvGdwmBeWaSD+9E2D+RrnaKuGLrQ2Z1xnOOzO9s/Eul3mFW4ETn+CYbT+fT9a1gQwyCCPUV5U8auMMKltb/UNNbda3Lhf7hOVP4V3UsxT0mjaOKa+JHqNFcjYeNUbCajCUbvJFyPxHX+ddRbXdveRCW2mSWM9GU5//VXoU6sKivFnTCrCfwsmooorQ0CiiigAooooAKKKKACiiigAooooAKKKKACiiigAooooAKKKKACiiigAooooAKKKKACiiigAooooAKKKKACiiigAooooAKKKKACiimSyxwRNLNIscajLMxwAKAH1k6x4i0/RExcSF5yMrBGMufw7fU1y2ueOJJy1to+Y4+humHLf7g/qa5A5Ll2Ys7HLOxJLH1JNclXFRjpHVnnYjHxj7tPVm1q3irU9W3JvNpbnjyYW5I/2m6n8MViKqqu1QAPTFLRXnzqSm7yZ5NSpOo7ydxkkMcyFZEDKfWsm60Zly9s2R/zzP9DWzRWuHxVXDy5qbsZtX3OSYlHKspVh1BoroNQ09LyIlRtlUfKw71zQZkco3UHFfZZdmEcZB30kt0ZSjYnQgOM1bj5YVSqeGTnHpXokF6ikByAaWkIhl+8KpyD5zVuX79Vpl5zTQ0U5T82K6fSYxHp0WP4vmNcvIPnJrV0rVRCogmPyfwt6V42eUKlWgnTV7O7NIWOogA2596vQD93Wbbyg85yp5GKvRS7Tg9DXw1RM9CjJFiijr0orE6gooooAayK/Wi3kurGXzbWZo37le/1HenUVcZyi7olx6nTaX4zR2WHUo/LboJkHH4jtXWRyJNGskbK6MMhlOQa8qeMOPSp9O1W90eXMD5iJy0bfdb/CvToY97VDop4mUNJ6o9QorK0fXrTV48I3lzj70THn8PUVq16kZKSujtjJSV0FFFFMoKKKKACiiigAooooAKKKKACiiigAooooAKKKKACiiigAooooAKKKKACiiigAooooAKKKKACiiigAooooAKKKx9f8QW2h2wL4kuXH7qEHlvc+g96TaSuyZTjBXlsWNW1iz0a0M93JjPCIOWc+gFeZ61r17rs2bhvLtlOUtlPyj3b+8f0qpe31zqV213eSGSZuBjgIPRR2FQV5lfEufux2PExOMlV92OiCinpGX6Dip0iVa43JI5IwbIFiZu1P8g+tT/hRU8zNVTSKxhcHjFMYFTg8Vcqtcuq8kgADkntTi23YmcEldEdcnfgHUpdg43Vo3uslt0Vp06Fz/SstUwck5J619XkmBq0pOtNWTWhzTl0HU+PiQYpFQtU6IFHvX0ZkTxNzipagi+/U9IRHIuRmq7ruBFXKgddvI6UAUCgPDVG0I6qfwq1KvO4VFTGW9J1BreQQSsfLJwCexrp45tvB5HrXESofvCug0i9+0W3lM2ZY+PqPWvlM7y9Qft6a0e/r3N6c2dFFNt4JyvrVkMG6GslJCp/2fSrSSd1NfMTgd1OtfQu0VV81vWgyMe9RyM19oiySB1Ipvmp/eqr160U+RE+0ZcDA9CKCARg1TBI6VKkzDg0nHsNVE9x/lvFIskLlXU5UqcEH611uh+KllK2upMEm+6k3QN7H0Ncqrq/Sh0VhyM1vQxM6L8jWnJwd4Hq1FcNoPiR7FltL9i1v0SU8mP2Pt/Ku4VldQykFTyCD1r3KNaNWPNE9GnVjUV0LRRRWpoFFFFABRRRQAUUUUAFFFFABRRRQAUUUUAFFFFABRRRQAUUUUAFFFFABRRRQAUUUUAFFFFABRRWbrms2+iac1zN87n5Yox1dvQf1pNpK7FKSirsr+IvEEOh2YIUSXUnEMOevufYV5fc3M97dSXV1KZJ5D8zf0HoB6U67uri/vJLy7ffNKefRR2UewqGvKr13UdlseBisU60rLYCamijycnpRFFk5PSp65JS6IyhDqxMYp6IXPFKke8+1WVG0YFYylY6YwuMEKgc8014VVSQTU1QztgYHepTdzSSSRVkfYpPftXO6/cuEjiB++ST71vz9VrnvEEZKwydgSpr18qjB4qHNtf8A4Y8+q2ZaqFAAqWJNx5qIdBU8B4Nffs5CQDA4paKljQEbjSEOjXAzT6KKACgjNKoycZp/lH1FArlKSPGR2NVXUq2DWoyEcEVXkgBHFA0yjSQyPaTiaM9Oo9akaJlJplKpTjUg4TV0yk7HSWl7DeR7kYBu6nqKtBip4NcgBhty5DDoQcVOl7doMLO+Pfmvl6+QVFJ+ykmvM0VRHWCdh1GaXz/9n9a5UapfL/GrfUVPFr0ikCeFSPVeK4amSYuCvy39GaKq+50fnn+7+tIZ2x0FUra8guh+6cE91PWrFeZKm4u0lZlc8u48yue9Jvb1ptHalZC5mPEjDoasRXjA4fkVT3p/eH50vXpScU9xxnKL0ZquyyRZBra8OeIm050s7o5tG4Vv+eR/wrl4ZMjaamopTlRleJ2U6zTU4nsCsGUMpBBGQRS1w/hfxB9mZNPu3PlMcROx+6fQ+1dxXt0qsaseZHsUqqqRugooorU0CiiigAooooAKKKKACiiigAooooAKKKKACiiigAooooAKKKKACiiigAooooAKKKKAIbu7gsbWS5uZAkMalmJryXV9Wm1vUWu58qgyIYj/AAL/AInvWv4y106lfHT4HzaWzfOR/wAtJPT6D+dc1XnYqtd8kTxcdied+zjsgqSKPc2T0FNRd7Yq0AFGBXBJ2OKnC+rFpyLvbHam1aiQKuT1NYydjqjG7HKoUYpaKKyNwqCf7w+lT1DOOAfSqjuTPYqTL8maydVi87T5MdV+YfhWw4yjCqciB0ZD0YEV10KjhJTXR3OGqtTjoWyMdxVmIjfVfZ5Vw8Z6gkVKhw4r9JjJTipLqcbRaqeI/JUAqWLuKZJLRRRQAA4OamVwepqGlz6UhNFgjIqNo+9CSZ4NSUE7FVlB4IqJoAegBq4yZ6VEVIPIplJlIwAdVxTfJHY1eIz1FRmIE5oGUmhYcg1EQDwRV8xMPemmHP8ADTuO5QEZU7o2Kmrkeq30S7SRJ7sOaUwDP3ab5aelc9fC0K/8WKY1JoSTVb+TgEIP9kc1UeS4kOWd2+pq2Y1AyBUHrSpYLD0vggh8zKx3jqTT47iaJtySuvsDSysOg5NLBaT3J/dRMR644qqyw8YXqpJedhq50Gkambo7JMCVBnI7iukhCunrXNaZpps8ySNmRhjHYCugtWIxnoa+AzBUfbSdD4eh2Yd2dmSSRbeRyveu28K659riFjcvm4jH7tj/ABr/AIiuRqLdJbTJcQMUkU7gR2NYYbEOlLyO+EnSlzLY9ZorP0fVI9XsEuFwHHyyIP4WrQr3001dHqRakroKKKKYwooooAKKKKACiiigAooooAKKKKACiiigAooooAKKKKACiiigAooooAK53xfrh0nTBFAwF3c5SM90Hdvw/nXQSOsUbSOwVVGST2AryHWNTbWNWmvmzsPyQqf4Yx0/Pr+NYYir7OGm5x4yv7KnpuygoCqAM4FKBk0VLCuTntXkN9TwkruxLGm0fWn0UVizpSsh8a7mHtVqo4VwtSVlJ3Z0QVkFFFFSWFNcZQinUUxFI9xVNhhiPQ1ecYkaqcq4c+9dEGcNVHK6onlao5A4bDVCOtX9fTE8Mg7qR+tUK+/yqp7TBwfbT7jjnuWl+6KliPzfWoYzlBUiHDivQILFFFFIQUUUUAFSLJgYPSo6KQrFgMp70vUcVWpQxXvQKxK0YPSomUr9anDZFNd1A5GaATIaKDyc9qY0gXvzTKHnHrVZyM57U2SeqsknBJP4U7DsSySAjA/OqryfwimNIW4HSn2ts91OsaA8nk9hU1KkaUHObskNK5qaPp8cy/aJxuGflU9K3UXHCgAegFNt4VhiSJegGBV2NAnNfn2MxcsRVdST9PJHTCF9BiQ92qxEPnAHQUKm9sCrCRhPrXBKR106fYfRgEYNFFYnSWtC1RtI1QMx/cS4SQe3Y/hXpIIOCDkHnNeTzLkbsdq7XwjqhurE2crZltxgZ7p2/LpXsYCvf92zbC1OV+zfyOkooor0zvCiiigAooooAKKKKACiiigAooooAKKKKACiiigAooooAKKKKACiikJAGScCgDk/HWqG309NNiYiS6/1mDyIx1/Pp+defDgY9Kv63qJ1bW7m8z+6z5cI9EXgfmcn8aoV5GJqc8/JHz2Lre1qt9EAGSB61bUbVAFQQrls+lWa5JsikuoU5BlwKb0qaBcnd2qG7I2irsnAwMUUUVidIUUUUAFFFFAFWX/Wmq1xxtNTvy7fWoZzhAO+a6IHHV1TOf8AEA/cwn/aP8qyq1dfb93Av+0T+lZVfc5Hf6ovVnBPcniPy/jUnQ8VFB0NS165BIsv96niRTUFFIRa47UVXVyowDSZPqaALNFQLKR15qQSKevFAD6KMiigBQSOhNJmiigCGRzuwDVeV8cZqU9T9aqucuaaGiN5NtNit57l8Rxsx9QOKdEglvooz0LgV1wUKMAAD0FeNmmaSwklCCu2r6mkY31MO30FiAbiQD/ZSte3tYbVdsKBfUjqamor5bEYyviH+9lf8jRKxJCAX6VZqCAcn6VPXDLc6KexNb/eap6jhTYvPepKxludkFZBRRRUlCMMqRTtLv20vVIrgE7VO1x6qeo/r+FJUEy4O4d+taUpuEroiV1aS6HrKOsiK6HKsAQfUU6ud8H6h9q0r7M7Zktjt57qen+H4V0VfSQmpxUl1PVpzU4qSCiiirLCiiigAooooAKKKKACiiigAooooAKKKKACiiigAooooAKwvF+oHTvDs7I2JZ8Qx/Vup/AZNbted+PL0zavBZA/Lbx+Yw/2m6fpn86yrT5INnPiqns6TZygAVQBwAMUtFFeMfOFmAfu8+tSUijCgUtYvc64qysFWohiMVVq1Ecxiolsa09x9FFFZmwUUUUAFMkbahNPqtM+5sdhVRV2TJ2RHVeVsvj0qZ22rmsTVtQFtGUQ/vWHHtXZh6M61RQgrtnFVlZWMrV7lZ75UQ5WMbfx71X6VBECzbjVgfeHvX6HhcOsPRjSXQ4pO7J41wg9afRRW5IUUUUhBRRRQAUUUUAOVyv0qZXDD3qvR06UAWqKhWX1FShgec0AQOMMaqOPnNXJPv1WmXndTQ0V4m8u+ic9FcGuwrjZhjBFdRp9wLmyjfPIG0/UV8xxDSd4Vfkaweli1RRSoMuv1r5s0RZiXaoqzCgIyahqeBv4fyrnlex200k7E1FFFZHQFFFFABTZF3IRTqKYnqXPDF8bLXIgxxHN+6b6np+v869IryJ8pLuXgjkH3r1PTrsX2nQXIOfMQE/XvXtZfUvBx7HTg5aOD6FqiiivQO0KKKKACiiigAooooAKKKKACiiigAooooAKKKKACiiigArxrU7s3+r3t5uJWWZtn+6OB+gr1XXLv7DoV7cg4ZIm2/UjA/WvH0XZGq9cAVw42WiieVmU9IwHU5BlwDTalgGXz6V5z2PLirssUUUVkdQVYg6Edqr4J4x1q1EmxKiWxcFqPoopCQvUgfWszYWiozMmD1qM3HHGM1XKyXOJLI+xfftVU9c0rOW5JqGSUAYU5PtWkYmM5kN7cLDE7sflQZNcVJK91cNI+SWOa29eu8RLbA/Mx3N9KxYe9fY5BhOSm68lq9F6HBVndj1UKKkjALjNNqaFcZY19CYktFFFAgooopAFFFFABRRRQAUUUUAFFFFABTXXchFOooApuuVIq9oVzsnaBjw/I+tVZFw/1qsGaC4V06g5FcuOwyxOHlT69PUuLszs6VThgafaSpc2ysuCGANMZdrEGvz7rZnQ42SZbByM05W2sD6VXhfHymp6yatodMZXVy4DkA+tLUUDZBX0qWsWrHTF3VwooopFBRRRQBFOuUBx0Ndn4JuvN0uW2Y/NDIcf7rcj9c1yDDIIrY8GXHlazJAeksZH4g5/xruwE+Wql3Kovlqp9zvaKKK909MKKKKACiiigAooooAKKKKACiiigAooooAKKKKACiiigDl/HlwYfDwiB/186J+HU/yrzmu1+IkuTpluD1aSQ/gAP/Zq4qvLxjvUseFmEr1rdgqe3Hyk+tQVZgH7uuOWxy0/iJKKKlgXLEntWTdjpSu7D4o8fMetS0UVk3c6ErKwhIAJNU5ZOCxqaaTjaOtULuYRoxPRVyea0pxuYVp2RQu9Xht5/Kl3Zxn5RwKYutWZ/wCWhH1BrmZ5mnneVjyxzUefWvsqXD9J0488mpW1POdR3Os/tez/AOe/6Gq9zrluiEQgu30wK5vn3pcE9jWkOH6Cd5SbFzj5pnnmaWRssxqSIfJUaxE9eKnHAAFe5GEYRUYqyRDY5FLGrAGBimxrtFPpiCiiikIKKKKACiikJApjFopNw9aWkIKesZPJ6UypVk4wRQA4RA9qXyR6GnRyqOtTh1PegTbKTQkcio8GtBypFVJR82aBplSYcg1WlHGRVmc8Cq8n+rP1poZ0Hh6cvb7SfuHH4GtmZNw6ciuZ8OORPMO2Af1rquueO1fn+aU1Sxc0u/56nbS96NimCQQatqcqD61WlXa1SwtlcelcMtVcdPR2ZZiYLJ7VZqlTxKwGM1i43OqE7aMtUYqqZWPem72/vGlyMr2iLlFVlmYdeasKwYZHNS1YpSTFNSaJP9n160fPBlCn6Hj+tQucITVVHMciyg4KMG/I5rWg+WSkTKVpJnsFFIGDAMOh5pa+lPZCiiigAooooAKKKKACiiigAooooAKKKKACiiigAooooA868fybtdtE7JbE/izf/Wrlq6Lxy2fE5H922jH6tXO15GJ/is+dxbvXkHerMP8Aqx9arVNFIFGDXNJXRlTdmT0+OTyyeM5qLev94UxpwOFrPlub86jqXfPHoc1G1yCMcD8aybi/ghz5s6g+lZ8mvW6ZEau5/KuilgatX4It/Ih4lm88wwccmsLWr1UtzCrZkfqPQVnz65cygiMCMeo5NZjMzMWYksepNe/l+R1FNVK+iXQ551biU6NNx9qbU0PQ19YYEigAcCloAyasIgUdBmpEV+R1FOjXc/tVgqD1AoCgdABQAvaiiikIKKKKACg8DNFRysQAo6k4obSV2MVRJPII4VyTWlFo8e399IzN/snFWLGzW1hGf9Ywyx/pVxVLfdFfG47N6tWbVJ8sV26m0YIzH0aI/wCrdlPbJzWfNDLaSBJRw3Rh0NdOYDjqKp31v9otmjIG4DKn3qMFm1alUXPK8etypU+6MSimRNuXB6jin19qmmro5wBwanjbcOetQVNEuFPvQIkqGY8ipicDNVZJMZJ/CgCCY/Niq0rcYqRm4LGoY0eeRUTlmOBRKShFyk9EUjY8PRkedIe+FrrYBkfhWRp9ottCkQxnq3ua2bf+KvzrMa6r1pVF1O/DrUguIuv6VVBKHPetZkDgg1UltvX8xXHCa2ZdWk78yIBOccrQZz2X86a0DdjmmlGXquK1sjBua3H+e3oKes4/iGKr0UcqEpyRdBB6GlVivQ1SVyhyDVtWDKCOlRKNjaE7j2dn6mmEZBHqKWgdakvc9X01/N0y1frmFD+lWqz9CbdoVif+mK/yrQr6SLukz3Y6xQUUUUygooooAKKKKACiiigAooooAKKKKACiiigAooooA8x8bf8AI0y/9cI/61z9dF44XHihve3jP6tXO14+I/is+cxX8aXqFFFGQOprE5wrD1TViC0Fs2D0Z/6CnapqqhTBbtljwzDsPasHvzX0OU5V7T99XWnRd/8AgEylYUksSWOT60lFFfVpJKyMgooopgFWIvuVAoLHAqyq4AFJgSxDL57Cp6hg5BqakIKKKKQgooooAKKKKAA8DNTaZD590ZWHyx8/U9qpzPztrfsLf7PaohGHPzN9a8bO8V7Kh7Nby/I0gtbltELtjtVyKEkYHT1pka4QAVdRdqYFfETkehRp9yIwcdapzoQcgYwa06r3MYK5HfrUQlqaVaacdDirpPs9/Ko6E5H0NLVzWYDhZwOnyt9O1UY2ygr9Cyquq2Fj3Wj+R5U1ZkiLubJ6VbjTJ9hUSD5RViP7ua9EzbKs5xx6mqcx+bHtVucYfFVJgc7qaGitL9ytPw/CpklkPVQAPas913LirWiXIt7lo3OFkHU+tebm8ZywclD+kaQ3OmRtrA1cR9pyKo8f/qpyuyjANfCSjc6YT5TRE5x92mtMxHas2W7EIzJKqD3NUm1q0Vseax9wKdPCzn8EW/RGrxDNuiqFrfRzruicOB1HerP2he6molCUXZoFUiyRkVutQyQ7RlelONwP7ppjzFh8owKaTREnBojqSKTZwRxUdFU1cyTs7otq6t0NO71URyjZqR5/lO3OT3qHHXQ3VRW1PVvDxB8PWJHTyhWlWV4aXb4Y0wetsh/MVq19BFWikfQU/gQUUUVRYUUUUAFFFFABRRRQAUUUUAFFFFABRRRQAUUUUAecfELbDrdtK7BVe1OSfZv/AK9efXGvKpxBHu92rufjHA32bSbgdA8kZ98gEfyNeUV2YTKaVdutVd/I+cx7ca7NNtcu2+7sX6LVSa+uZxiSZiPTtVeivXp5fhabvGCOLmYUUUV2EhRRU8cYAyetAEQjJGRT1hJ6nFTAdgKkWJm9AKVwIVUL0p4BJ4qVYh3yakCqOgpCEjXatOoopAFFFRSvgYBx60wJaOaIbG6niEiAFT0y1P8A7Mvc/dX/AL7rheY4WLac0VyMZx61G8oHA5NXYdIkJzNIAPRetaUNnBbjCRgH1PJrgxGe0aelJcz/AAGodzJ02yaWYSyoQiHIyPvGt9BlwAKAjN2qeOLYcnqa+ZxmMniajqTN4Q7FqBBnPYVPTY12oBTq8xu7PSirIKbINyGnUHpSG1dGNdwrKGjYfKw5rmCjQXDQt1Bx9a7CdQV47GsDWLf5FuFHK8N9K+hyXGexrKD2lp8+h5daBEhyBViPlcelUoGyB71biPJFfanIxlzHnDCqbrkEGtNgCMGqssODwKEEWZpBB5qF05JXqauyR59jUJRh2plCRaleQLsWZsDoDziiTVL2QYM5A9hikMe7quaQQA/wGuX6jhebm9mr+hXMyuzu5y7lie7HNN5xiry2wx0xTvs4x1FdMVGKtFWQrlKOWSFw0blWHQitaLX5VTEkYc+oOM1Se3Pp+IpgtGJ64FcuJwOHxOtSOvcak0S3OrXM54cxj0Xj9aZDqV5C2RMxHoxzThahR6moXj4PHNEcBhVDk5Fb+uoczOgsdXiujskxHJ6djWj79q4gEg5HH0rpNHvvtMPlO2ZEHX1FfN5rlSwy9rS+H8jSMrmnTJTtic+ik/pT6a8ZlURL96QiMf8AAjj+teIld2LSuz2TSovJ0exiPBS3jB/75FXKQKEUKOgGBS17p9SlZWCiiigYUUUUAFFFFABRRRQAUUUUAFFFFABRRRQAUUUUAcR8VLX7R4OMuMm3nST8DlT/ADrxCvpDxNYHU/DOo2gGWeBto9wMj9RXzeK9vK53g49meFmsLVFLugooor1DygooooAcgy4FWe9V4v8AWCrFJgTRL3IqWmoflFKWA6mkIWjIHU1C0x/hqF5McseaALBlXPHNAlUnFUjMewpVmycEUWCxfyMZqsx3MaM9ucUKpd1UdWIAqZyUIuT6AjptNiJsoh0+XNWmiZelLaLsj2joMCrFfmtSo3Ns7owTRTwR2NSxxcgnp71Pj2FORCzAdqhzKjS1EVCegqaOHkEmpVUKOKWsXJnVGCW4UUUVBoFFFFAFWZcOR61lXcW+CaM9CprZnXIDelZ9wnJ/2hXTSlZ3OKvGxy8R/dqatRyE9Ooqih8t2RuMHFTA9wa/TIS5oKXdHnNamgJFxycU2RgRgc1WWXjBFI0hPTiqsTYkKg9cU3yl9artKF9SaRJsnHOaBljyh3NOEa1EJGz1pwlI96AJNi+lNaNcEik83PamPNxycUANoqMypimGU9uKYyR32j3qsx4JNKee9RSt2oAhqW2na2nWVDgj9aiopVKcakXCS0ZSdjsrW5juoRIjD3HcVqaHALrxDp0PUGdWb6L839K8/t7qa2k3xuQf0NejfDKaTVNfkmkjAW1hJyPVjgf1r5DEZPVw9TnjrDudeGXPVij1qiiirPpgooooAKKKKACiiigAooooAKKKKACiiigAooooAKKKKADr16V82eItOOk+ItQsiMLFO2z/AHCcr+hFfSdeOfFrS/s+tWuoovyXUexiP7y//WP6V6GXVOWryvqedmVPmo83Y88ooor3z54KKKKAHxf6wVYqtGcOKs96TAMn1o69aKKQhHbaKrFixyadI25vamVQwpV+8KSlUfMKALVX9Kg827DkfLHz+NUK6LTrfyLRcj53+Zq8TO8T7LD8i3l+XUqCuzTg6E1L1OB1qKAfIT71bgUEk+lfDzdmehSV0kNEDmp0QIMCnUVk5NnTGKQUUUVJQUUUUAFFFFACEbgRVGaMkEdxV+o5Y9wyOtXGVmZ1IcyOT1PT23GeJc/31H86yQxU8ZrtZIg2ezVlXulxzEsBsf1HQ/Wvpctzn2MVSq6x/I82pSaMVJc8Gns21SaimgltpNki4PY9jUe4ng19bSqQqxU4O6Zg1YfFG88oRBlj0olgltz+9Qr6Hsal09hHfQsehOK6QxLKNjKGB4wRXh5hmlbCYnlSvGxcYJo5USsOOtO84+grUudEwxMLbf8AZbp+dZs1ncW/+sjIX+8ORXdhs1wtdK0rPsxODQwysenH0qPJPU0UV6JAU1nVeppkkmOFqLNOwyVph0AqInJzSUUwCiiigAr2X4S6d9m8OXN8ww13Odp9UQYH67q8cRWd1RAS7EBQO5PSvpPQdNXSNCsrAAAwxKrfXv8ArmvLzOpaCh3PVyuneo59jRooorxD3QooooAKKKKACiiigAooooAKKKKACiiigAooooAKKKKACuV+IWj/ANr+EbnYuZ7bFxHj1XqPxGa6qkZQ6lWAIIwQe4qoScJKS6ETgpxcX1PlrORx0NFbXivRm0HxLeWOD5QffCfWNuR+XT8Kxa+qpzU4qS6nydSDhJxfQKKKKsgUHBBqyDkVVqeJsjFJgSU1ztTNOqOb/V/jQIgooopjCnxDLimU+NtrfWgC1H/rF+orqxwMCuS78V0WnXX2m2Gf9YnytXy/EFGT5Kq22NIM1IP9XVyD7p+tZsTYf61o25+8K+UqI7qDvYmooorA6wooooAKKKKACiiigAooooArzLg7qgZQykVbm/1Z+tVq1i9DnqJXMu9tluoHjbGQPlPoa5nGCQeo4rrz95j71ycxBnkI/vn+dfV8PVZc86fS1zz6iGhirBgeQciustJRMsUg6MM1yVb2iS7rYof+WbY/A1txDQvTjVXTQVJ6m51GDUEkCleMEelT96ZLIscTM2MAd6+Ri3fQ7ZJNanJajAsF2ypwrDcB6VTY/KTVm7uPtVy0g+70X6CqsvEZr9Fy+NSOGgqm9jz5blfqaKKK7RBRRRQAUUUUAdT8PdI/tbxda71zBan7RJ6ZH3R/31j8q99rhPhbon9n+HjqEq4nvm3jPaMcL+fJ/Gu7r5vG1faVnbZaH02Bo+zoq+71CiiiuQ7AooooAKKKKACiiigAooooAKKKKACiiigAooooAKKKKACiiigDzz4raB9s0ePV4VzLZnEuByYyev4Hn868c719RTwx3MEkEyho5FKsp6EEcivnTxLocnh7XrjT5Adi/PCx/ijPQ/0/CvZyyvdOk/keJmdCzVVfMyKKKK9Y8gKVW2tmkooAtA5GajmPAFNSTaMGmu2W9qVgG0UUUwCiiigCxG24c1bsZzb3Stn5W4as+I4YVYrmxVKNWjKEtmhrRnXL94HtV1G2tmqCcKv0FWllXHNfnE1c7KUrMvCVCM5xQZUHfP0qiZ0HvUZnbsAKz9kbuukaBuFHQGk88f3T+dZ3mvn71OWdgcNyKfsifrBorMre1SZz0qirBhkVIkrJ71Dh2NY1O5aopqyK3Q/nTqg1uFFFMeVU6HJosDaQyduAo/Gq7nCkmnEknJqGZsJj1rWKOapLdlC8n+z2zuevQY9a5n69a0NVujNN5StlI+D7ms+vt8kwrpUXUlvL8jz5vWwVraGfmnH+6f51k1oaRMqXZRuN64/Gt85g5YOVulvzFDc6odM1i+ILgrEkAJG/lvoO1asTgqQetYniJTvhb6ivkcshGWMgp7XOupK8Loxajm+5ipKinPQV+ho4SGiiimMKKKKACtTw7o8mva9a6dGOJGzIf7qDlj+VZdezfC7w4dP0p9WuExPeqPLyOVi7fmefyrlxlf2VJtbs68HQ9tVSey3O8ghS3gjgiULHGoVVHYAcVJRRXzR9OFFFFABRRRQAUUUUAFFFFABRRRQAUUUUAFFFFABRRRQAUUUUAFFFFABXGfEXwwdd0X7VbR7r6zBdAOrp/Ev9RXZ0VdObhJSjuiKlONSLjLZnyzRXc/Efwp/Ymp/2laJ/oN2xLADiKTuPoeo/GuGr6ejVjVgpRPlq9GVGbhIKKKK1MQooooAKKKKACiiigAHBFWweAaqVPE+RjNTKPMrMDq7e4inhVkcHjBGelTZA9RXI5C85xQZc9X/Wvl5cPS5vdnp6GntEdbvX++Pzpcg9DXI5HqKkSaRCCsjLj0NTLh6ol7s0HtEdVRWNZ6q4YR3JyD0fpj61sivFxOGqYafJUVmWncfG21h6VaqlU6TAAA1yyVzWnJLRk1Lkjuaj8xf7woaVQODmoszbmXckyT3NJVUzMT1xTS7E/eNVyEOqiy0gUHJ5qpcSny3f+6pNL1qrqD7LGXnquK1pwvJRXUylNs5wknk9TRRRX6TFKKSRyhQCVIKnBHeiihpSVmBsWmsYws/B7SAcfjUusMJ7ISqwYKwOQfwrCpwkdY2jDEI3Udq8OpksYVo1sO7Wadv8i1U0sxtQSn5hU9VpPvmveRA2iiimAUUVJBBLdTx29vG0s0jBURerE9BSbSV2NJt2RveC/DjeJdeSB0P2SHEly3bbnhfqf8a+gkRY0WNFCooAAA4ArD8JeG4vDOiR2qkNcP8APPIP4m/wHQVvV83i8R7apfotj6bB4f2FOz3e4UUUVynWFFFFABRRRQAUUUUAFFFFABRRRQAUUUUAFFFFABRRRQAUUUUAFFFFABRRRQBU1LTrbVtPmsbuMPBKu1h/Ue9fPXiPQLrw5q8llc5ZRkxSgcSJ2P19a+kKwvFXhm28T6S1rLhJ0O6CbHKN/ge4rrwmJdCeuzOPGYVV4abo+dqKtajpt1pN/NZXsRjniOGB7+hHqD61Vr6OMlJXR81KLi7MKKKKYgooooAKKKKACjpRRQAE5ooooAOfWl3H3pKKAJ4n3fKetdFpNwZrXaxy0fGfbtXMI21s1saTcLFdlS2FkXH4ivHzvDqrhudLWOv+ZcHZm9RRQetfFGgUjMqLuYgL6ntUc9zFbJukbHoO5rAu76W7bBysfZP8a7sFgKuLlaOi6sTaRozaxGjYiRn9ycCoP7bl/wCeKfgTWZTS6g4Jr6ankmEjG0k2/Uz52bK62P4rc/g1VLzUHuwE27EHOM9ao+YmetLuX1rWjlGFpVFUitV5g5ti0xpAvHeh5AFwDnNV69OxJJ5zUglbPNMopgWUfdTqih71LSEI3C5qqeTU8rYGKgoQwooopgFev/DXwcbGEa1qCYuZR/o8ZH+rQ/xH3P6CsH4eeCW1WePV9Ri/0GNswxv/AMtmHfH90frXsmOAO1eNj8Xf91D5nt5fg7fvZ/IWiiivJPXCiiigAooooAKKKKACiiigAooooAKKKKACiiigAooooAKKKKACiiigAooooAKKKKACiiigDlvGXg628T2W5QItQiH7mX1/2W9R/KvCr6yudOvZLO7haK4iOHRu3v8ASvp7pXN+K/B9l4mtw7gR3sQ/dzAdf9lvUfyruwuNdD3Zao8/GYJVlzR+L8zwS2tJrpsRIWHc9hW3beHFK5ndm9l4rYkspNMuHs5rfyJY+qY6j1B7j3qyrBlBFeTjc5xNSXLH3V5b/eePCkrtS3MZvDtsQcB1+j1Qm8OyLkxSZHowxXYxCN16c04wIegxXDSzbFUnpN/PX8zZ4ZNaHns2mXcPJhYj1XmqZBBwRg16LNbYHGPwrltetY40SZVAYttOO9e/l2eTrVI0qq30ujmqUeQw6KKK+mMAooooAKKKKACpI5NvBqOik0mrMDZg1W4iUKSJAP73WnyaxMVwiJH78msQEjoadvb1NedLKMJKXNyFczLEtwXYvIxdvUmojOOwqE80V3wpxguWKsiR7SM3tTKKKsAooooAKKKKACiiigCaHoTT2cKPeq4YgYBpKAFZizZNJRRQAV2vgXwPL4gnW+vkZNLRuh4M59B7epqfwR4Al1to9R1NHi04HKJjDT/4L7969nhhjtokhhRY4kUKqLwFA7V5ONx1v3dN/M9fBYG9qlRadgiijgiSGJFSNAFVVGAAKfRRXjHthRRRQAUUUUAFFFFABRRRQAUUUUAFFFFABRRRQAUUUUAFFFFABRRRQAUUUUAFFFFABRRRQAUUUUAFFFFAGZrWhWeuW3l3ClZF/wBVMv3oz7e3tXmWqaVfaHciK7X5WOI5k+5J/gfavYKhurSC9t3guolmhcYKOMg1hWoRqrXc5cRhY1tdmeQRzAnHQ1OJnA4NbGt+C7mw3XGm7rm2HJhJzIg9v7w/X61zKSnsenBBHQ+hryauHlB6nkzVSi7TRdaRjyx6VzHiKT93EncsTW20rHArmdefdeIvZVruyelzYyC7a/cc9WfMjKooor745QooooAKKKKACiiigAooooAKKKKACiiigAooooAKKKKACiiigAoorW0Pw5qfiG58nT7fcoOHmbhE+p/oOamc4wXNJ2RcISm+WKuzKRHkkWONS8jkKqqMkn0Fep+DfhpsKajr8YLDDR2fUD3f1+ldT4V8Dad4bVZ2Aub/ABzcMv3fZR2H611NeJise6nu09Ee5hMvVP36mrEACgAcDsB2paKK809MKKKKACiiigAooooAKKKKACiiigAooooAKKKKACiiigAooooAKKKKACiiigAooooAKKKKACiiigAooooAKKKKACiiigAxxWFrXhTT9YLTbTb3eOJo+p/3h0at2ik4qSsyZwjNWkrnkmreH9S0Ys1xCZYB/wAvEQJX8R1X8ePeuE1kg6ixByNowRX0qQCCCOvWuR8QfDrRdbLTRo1ldH/lpB0J916H9KvAxp4bEKr0PLr5bdXpM8Iorrda+HOvaSWeOAXsA/jt+SB7r1/nXJsCrsjKVZTggjBB+lfU060KivB3PIqUalN2mrCUUUVoZBRRRQAUUUUAFFFFABRRRQAUUUUAFFFFABRRV/S9F1LWpvL06zmuPVlX5R9W6CplKMVeTsVGEpO0VcoDmp7Syur+4W3s7eW4mbokakn/AOtXpWh/CVm2za3d7QOfs9uev1Y/0r0fS9G0/RrfydPtI4E77Ry31PU151bMoR0p6s9Khlk5a1NEeceG/hQTtuNfkwOv2WFv0Zh/IfnXp1pZW1hbJbWkKQwoMKka4AqeivIq16lV3mz2KNCnRVoIKKKKyNgooooAKKKKACiiigAooooAKKKKACiiigAooooAKKKKACiiigAooooAKKKKACiiigAooooAKKKKACiiigAooooAKKKKACiiigAooooAKKKKACsvVfDuka0uNQsIZmxjzNuGH/AhzWpRTTad0JpSVmea6p8IbOXL6XqElu3aOZd6/mMH+dchqHw48S2BJW0S6jH8Vu+79Dg17zRXXTx9eHW/qcdTL6E+lvQ+YbqwvLFsXdrPAf8AppGVqsCD0IP0r6leNJVKyIrD0YZFZF34T8PX/Nzo1kzf3hEFP5jFdcM1/micc8q/lkfOVFe7T/DHwxOSVtZof+uc7Y/XNZ0nwj0VifLvL1P+BKf6VuszovdMweV1ls0eNUV643wesCfl1a6A941pP+FO2X/QXuf+/a1f9o0O5H9m1+34nklFewJ8INLX7+pXbfRVH9KuQ/Cjw9GcyPeS/WUAfoKl5lRW1yllld72PE6F+dgiZZj0CjJr6Atvh/4XtiCNJjkI7zMz/oTity10ywsV22ljbW49IoVX+QrGWaR+zE2jlUvtSPnyx8Ka9qRH2bSrkqeNzpsH5nFdXpvwj1S4IbUb63tE/uxgyN/QD9a9i7Y7UVyzzGtLbQ66eWUY76nH6V8NfD2nEPJbveSj+K5bI/75HFdbFFHBEsUSJHGvCqi4A/AU+iuOdSU3eTudsKcYK0VYKKKKg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Picture 4" descr="F:\PPT上课课件\标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764" y="168565"/>
            <a:ext cx="1872208" cy="8340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68325" y="470747"/>
            <a:ext cx="1410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文章结构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775" y="2419920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第二部分可分三层：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pic>
        <p:nvPicPr>
          <p:cNvPr id="22530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7900" y="883074"/>
            <a:ext cx="706120" cy="444754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874645" y="597747"/>
            <a:ext cx="500126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第一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层</a:t>
            </a: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（第</a:t>
            </a:r>
            <a:r>
              <a:rPr lang="en-US" alt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自然段）</a:t>
            </a:r>
            <a:endParaRPr lang="zh-CN" b="1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讲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贝多芬散步时听到一所茅屋里传出钢琴声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　　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b="1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第二</a:t>
            </a:r>
            <a:r>
              <a:rPr lang="zh-CN" altLang="en-US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层</a:t>
            </a: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（第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b="1" dirty="0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自然段）</a:t>
            </a:r>
            <a:endParaRPr lang="zh-CN" b="1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讲贝多芬为盲姑娘弹了一曲后又即兴创作并弹奏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月光曲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第三层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自然段）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讲贝多芬“飞奔回客店，花了一夜工夫”把曲子记录了下来。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5031" y="908474"/>
            <a:ext cx="7022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两百多年前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，德国有个音乐家叫贝多芬，他谱写了许多著名的乐曲。其中有一首著名的钢琴曲叫</a:t>
            </a:r>
            <a:r>
              <a:rPr lang="en-US" altLang="zh-CN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lang="en-US" altLang="zh-CN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，传说是这样谱成的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1880" y="1124744"/>
            <a:ext cx="1226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音乐家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246" y="556850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谱写了许多著名的乐曲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699385" y="2225041"/>
            <a:ext cx="0" cy="12810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2819" y="3505648"/>
            <a:ext cx="313879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表现出贝多芬在音乐方面有很高的成就。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05956" y="1745165"/>
            <a:ext cx="744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传说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98134" y="3506129"/>
            <a:ext cx="3899645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民间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流传的说法，意思是可能是这样，也可能不是这样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7332345" y="2246207"/>
            <a:ext cx="2540" cy="12598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17116" y="4839510"/>
            <a:ext cx="710775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ea typeface="楷体" panose="02010609060101010101" pitchFamily="49" charset="-122"/>
                <a:cs typeface="Times New Roman" panose="02020603050405020304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uFillTx/>
                <a:ea typeface="楷体" panose="02010609060101010101" pitchFamily="49" charset="-122"/>
                <a:cs typeface="Times New Roman" panose="02020603050405020304"/>
              </a:rPr>
              <a:t>从</a:t>
            </a:r>
            <a:r>
              <a:rPr lang="zh-CN" altLang="zh-CN" sz="2400" b="1" dirty="0">
                <a:solidFill>
                  <a:srgbClr val="FF0000"/>
                </a:solidFill>
                <a:uFillTx/>
                <a:ea typeface="楷体" panose="02010609060101010101" pitchFamily="49" charset="-122"/>
                <a:cs typeface="Times New Roman" panose="02020603050405020304"/>
              </a:rPr>
              <a:t>贝多芬谱写《月光曲》的传说中，可以感受到贝多芬是一位深受人民敬仰和爱戴的伟大音乐家。</a:t>
            </a:r>
            <a:endParaRPr lang="zh-CN" altLang="zh-CN" sz="2400" b="1" dirty="0">
              <a:solidFill>
                <a:srgbClr val="FF0000"/>
              </a:solidFill>
              <a:uFillTx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8" grpId="0" animBg="1"/>
      <p:bldP spid="19" grpId="0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6120" y="1225409"/>
            <a:ext cx="5203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学习第</a:t>
            </a:r>
            <a:r>
              <a:rPr lang="en-US" altLang="zh-CN" sz="4400" b="1" dirty="0" smtClean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zh-CN" altLang="en-US" sz="4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4400" b="1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自然段</a:t>
            </a:r>
            <a:endParaRPr lang="zh-CN" altLang="en-US" sz="4400" b="1" dirty="0">
              <a:solidFill>
                <a:srgbClr val="99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659" y="3615297"/>
            <a:ext cx="6692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zh-CN" altLang="en-US" sz="4400" b="1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故事是怎样发生的</a:t>
            </a:r>
            <a:r>
              <a:rPr lang="en-US" altLang="zh-CN" sz="4400" b="1" dirty="0">
                <a:solidFill>
                  <a:srgbClr val="9933FF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4400" b="1" dirty="0">
              <a:solidFill>
                <a:srgbClr val="99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PPT上课课件\标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168565"/>
            <a:ext cx="1872208" cy="8340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84851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    在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各种艺术形式里，月亮是一个永恒的话题，诗歌如张九龄的“海上生明月，天涯共此时”，音乐如贝多芬的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月光曲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。我们一起来学习课文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月光曲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，去领略贝多芬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月光曲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背后的故事吧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img5.imgtn.bdimg.com/it/u=657088543,3032353978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5765" y="403860"/>
            <a:ext cx="7575550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9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3333FF"/>
                </a:solidFill>
                <a:ea typeface="黑体" panose="02010609060101010101" charset="-122"/>
              </a:rPr>
              <a:t>  </a:t>
            </a:r>
            <a:r>
              <a:rPr lang="zh-CN" altLang="en-US" sz="2000" b="1" dirty="0" smtClean="0">
                <a:solidFill>
                  <a:schemeClr val="tx1"/>
                </a:solidFill>
                <a:uFillTx/>
                <a:ea typeface="黑体" panose="02010609060101010101" charset="-122"/>
              </a:rPr>
              <a:t>   有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一年秋天，贝多芬去各地旅行演出，来到莱茵河边的一个小镇上。一天夜晚，他在幽静的小路上散步，听到断断续续的钢琴声从一所茅屋里传出来，弹的正是他的曲子。</a:t>
            </a:r>
            <a:endParaRPr lang="zh-CN" altLang="en-US" sz="2000" b="1" dirty="0">
              <a:solidFill>
                <a:schemeClr val="tx1"/>
              </a:solidFill>
              <a:uFillTx/>
              <a:ea typeface="黑体" panose="02010609060101010101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1453516" y="3038687"/>
            <a:ext cx="3669665" cy="3889587"/>
          </a:xfrm>
          <a:prstGeom prst="cloudCallout">
            <a:avLst>
              <a:gd name="adj1" fmla="val -65842"/>
              <a:gd name="adj2" fmla="val 1706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21816" y="3409527"/>
            <a:ext cx="315277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贝多芬散步时到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听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茅屋里传来时断时续的琴声，恰巧是自己创作的曲子，引起了他的注意。</a:t>
            </a:r>
            <a:endParaRPr lang="zh-CN" altLang="en-US" sz="2000" b="1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3409527"/>
            <a:ext cx="3528392" cy="1118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首曲目难度大，弹奏</a:t>
            </a:r>
            <a:r>
              <a:rPr lang="zh-CN" altLang="en-US" sz="20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者很喜欢音乐，但没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把握好这</a:t>
            </a:r>
            <a:r>
              <a:rPr lang="zh-CN" altLang="en-US" sz="20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曲目。</a:t>
            </a:r>
            <a:endParaRPr lang="zh-CN" altLang="en-US" sz="2000" b="1" dirty="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3815" y="3094567"/>
            <a:ext cx="1159510" cy="3488267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40096" y="1591734"/>
            <a:ext cx="1031875" cy="338554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466205" y="2139527"/>
            <a:ext cx="0" cy="12149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  <p:bldP spid="1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536" y="1211978"/>
            <a:ext cx="849694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5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贝多芬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又听到了谁和谁的对话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？请读第</a:t>
            </a:r>
            <a:r>
              <a:rPr lang="en-US" altLang="zh-CN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自然段，把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对话部分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用</a:t>
            </a:r>
            <a:r>
              <a:rPr lang="zh-CN" altLang="en-US" sz="2400" b="1" u="sng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画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下来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b="1" u="sng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6" name="Picture 2" descr="F:\图片库\思考 (1)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23929" y="3332989"/>
            <a:ext cx="2104433" cy="3226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091" y="917788"/>
            <a:ext cx="5008245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3333FF"/>
                </a:solidFill>
                <a:ea typeface="黑体" panose="02010609060101010101" charset="-122"/>
              </a:rPr>
              <a:t>   </a:t>
            </a:r>
            <a:r>
              <a:rPr lang="zh-CN" altLang="en-US" sz="2000" b="1" dirty="0" smtClean="0">
                <a:solidFill>
                  <a:schemeClr val="tx1"/>
                </a:solidFill>
                <a:uFillTx/>
                <a:ea typeface="黑体" panose="02010609060101010101" charset="-122"/>
              </a:rPr>
              <a:t> 贝多芬</a:t>
            </a:r>
            <a:r>
              <a:rPr lang="zh-CN" altLang="en-US" sz="2000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走近茅屋，琴声忽然停了，屋子里有人在谈话。一个姑娘说：“这首曲子多难弹哪！我只听别人弹过几遍，总是记不住该怎样弹。要是能听一听贝多芬自己是怎样弹的，那有多好哇！”一个男的说：“是啊，可是音乐会的入场券太贵了，咱们又太穷。”姑娘说：“哥哥，你别难过，我不过随便说说罢了。”</a:t>
            </a:r>
            <a:endParaRPr lang="zh-CN" altLang="en-US" sz="2000" b="1" dirty="0">
              <a:solidFill>
                <a:schemeClr val="tx1"/>
              </a:solidFill>
              <a:uFillTx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655" y="280247"/>
            <a:ext cx="4431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通过对话你了解到了什么？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42994" y="3918377"/>
            <a:ext cx="7251823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59096" y="4034367"/>
            <a:ext cx="2825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兄妹俩很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贫穷</a:t>
            </a:r>
            <a:endPara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58945" y="2582154"/>
            <a:ext cx="3250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kern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妹妹渴望听一次贝多芬弹奏乐曲</a:t>
            </a:r>
            <a:endParaRPr kumimoji="0" lang="zh-CN" altLang="en-US" sz="2000" b="1" i="0" kern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58945" y="1071777"/>
            <a:ext cx="34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只听过别人谈了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几遍，曲目难度大</a:t>
            </a:r>
            <a:r>
              <a:rPr lang="zh-CN" altLang="en-US" sz="20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，因此弹不好。</a:t>
            </a:r>
            <a:endParaRPr lang="zh-CN" altLang="en-US" sz="2000" b="1" dirty="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59062" y="5113873"/>
            <a:ext cx="3923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盲姑娘真是“随便说说”的吗？她为什么要对哥哥这么说？</a:t>
            </a:r>
            <a:endParaRPr lang="zh-CN" altLang="en-US" sz="2000" b="1" dirty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851911" y="2468880"/>
            <a:ext cx="993775" cy="118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76860" y="3044614"/>
            <a:ext cx="4583430" cy="177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76860" y="3683000"/>
            <a:ext cx="4583430" cy="338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76860" y="4292600"/>
            <a:ext cx="2927350" cy="15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1[1S29~LGC}TR`RJ4Z1)WX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90551" y="1182794"/>
            <a:ext cx="2294255" cy="398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47416" y="418253"/>
            <a:ext cx="4556125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0" lang="zh-CN" altLang="en-US" sz="3200" b="1" i="0" kern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kumimoji="0" lang="zh-CN" altLang="en-US" sz="2400" b="1" i="0" kern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随便说说罢了”是盲姑娘对她哥哥的劝慰。她怕哥哥因为买不起音乐会的入场券而心里难过，所以这样说。其实她很想“听一听贝多芬自己是怎样弹的”，这表明盲姑娘非常体谅哥哥的难处，体现出盲姑娘的善解人意。</a:t>
            </a:r>
            <a:endParaRPr kumimoji="0" lang="zh-CN" altLang="en-US" sz="2400" b="1" i="0" kern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34577" y="998020"/>
            <a:ext cx="4979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600" b="1" i="0" kern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学习</a:t>
            </a:r>
            <a:r>
              <a:rPr kumimoji="0" lang="en-US" altLang="zh-CN" sz="3600" b="1" i="0" kern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～ </a:t>
            </a:r>
            <a:r>
              <a:rPr kumimoji="0" lang="en-US" altLang="zh-CN" sz="3600" b="1" i="0" kern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kumimoji="0" lang="zh-CN" altLang="en-US" sz="3600" b="1" i="0" kern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自然段</a:t>
            </a:r>
            <a:endParaRPr kumimoji="0" lang="zh-CN" altLang="en-US" sz="3600" b="1" i="0" kern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8526" y="2496821"/>
            <a:ext cx="6995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zh-CN" altLang="en-US" sz="3200" b="1" kern="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思考：贝多芬听到兄妹的</a:t>
            </a:r>
            <a:r>
              <a:rPr lang="zh-CN" altLang="en-US" sz="3200" b="1" kern="0" dirty="0" smtClean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对话是怎么做的？他看到了什么？</a:t>
            </a:r>
            <a:endParaRPr lang="zh-CN" altLang="en-US" sz="3200" b="1" kern="0" dirty="0" smtClean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标注 33"/>
          <p:cNvSpPr/>
          <p:nvPr/>
        </p:nvSpPr>
        <p:spPr>
          <a:xfrm>
            <a:off x="145415" y="4602481"/>
            <a:ext cx="6543040" cy="1475740"/>
          </a:xfrm>
          <a:prstGeom prst="wedgeRoundRectCallout">
            <a:avLst>
              <a:gd name="adj1" fmla="val 58614"/>
              <a:gd name="adj2" fmla="val 569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596" y="463127"/>
            <a:ext cx="6346825" cy="295465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kern="0" dirty="0" smtClean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2800" b="1" kern="0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 kern="0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kern="0" dirty="0" smtClean="0">
                <a:latin typeface="黑体" panose="02010609060101010101" charset="-122"/>
                <a:ea typeface="黑体" panose="02010609060101010101" charset="-122"/>
              </a:rPr>
              <a:t>贝多芬</a:t>
            </a:r>
            <a:r>
              <a:rPr lang="zh-CN" altLang="en-US" sz="2400" b="1" kern="0" dirty="0">
                <a:latin typeface="黑体" panose="02010609060101010101" charset="-122"/>
                <a:ea typeface="黑体" panose="02010609060101010101" charset="-122"/>
              </a:rPr>
              <a:t>听到这里，推开门，轻轻地走了进去。茅屋里点着一支蜡烛。在微弱的烛光下，男的正在做皮鞋。窗前有架旧钢琴，前面坐着一个十六七岁的姑娘，脸很清秀，可是眼睛失明了</a:t>
            </a:r>
            <a:r>
              <a:rPr lang="zh-CN" altLang="en-US" sz="2400" kern="0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kern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4983480" y="2025227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596380" y="463974"/>
            <a:ext cx="197866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kern="0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贝多芬走进去，发现这个家庭很贫穷，还发现弹琴的是个盲姑娘。</a:t>
            </a:r>
            <a:endParaRPr lang="zh-CN" altLang="en-US" sz="2400" b="1" kern="0" dirty="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8595" y="4602481"/>
            <a:ext cx="6051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kern="0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“可是”一词表现出贝多芬为盲姑娘的使命感到惋惜。</a:t>
            </a:r>
            <a:endParaRPr lang="zh-CN" altLang="en-US" sz="2800" b="1" kern="0" dirty="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流程图: 联系 40"/>
          <p:cNvSpPr/>
          <p:nvPr/>
        </p:nvSpPr>
        <p:spPr>
          <a:xfrm>
            <a:off x="1278255" y="2025227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联系 41"/>
          <p:cNvSpPr/>
          <p:nvPr/>
        </p:nvSpPr>
        <p:spPr>
          <a:xfrm>
            <a:off x="1573530" y="2025227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联系 42"/>
          <p:cNvSpPr/>
          <p:nvPr/>
        </p:nvSpPr>
        <p:spPr>
          <a:xfrm>
            <a:off x="4672965" y="2757593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联系 43"/>
          <p:cNvSpPr/>
          <p:nvPr/>
        </p:nvSpPr>
        <p:spPr>
          <a:xfrm>
            <a:off x="1910080" y="2757593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流程图: 联系 44"/>
          <p:cNvSpPr/>
          <p:nvPr/>
        </p:nvSpPr>
        <p:spPr>
          <a:xfrm>
            <a:off x="4673600" y="2025227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流程图: 联系 45"/>
          <p:cNvSpPr/>
          <p:nvPr/>
        </p:nvSpPr>
        <p:spPr>
          <a:xfrm>
            <a:off x="2221865" y="2757593"/>
            <a:ext cx="8255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流程图: 联系 48"/>
          <p:cNvSpPr/>
          <p:nvPr/>
        </p:nvSpPr>
        <p:spPr>
          <a:xfrm>
            <a:off x="5289550" y="2025227"/>
            <a:ext cx="8382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流程图: 联系 49"/>
          <p:cNvSpPr/>
          <p:nvPr/>
        </p:nvSpPr>
        <p:spPr>
          <a:xfrm>
            <a:off x="5609590" y="2025227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流程图: 联系 50"/>
          <p:cNvSpPr/>
          <p:nvPr/>
        </p:nvSpPr>
        <p:spPr>
          <a:xfrm>
            <a:off x="5925820" y="2025227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流程图: 联系 51"/>
          <p:cNvSpPr/>
          <p:nvPr/>
        </p:nvSpPr>
        <p:spPr>
          <a:xfrm>
            <a:off x="1573530" y="2757593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流程图: 联系 52"/>
          <p:cNvSpPr/>
          <p:nvPr/>
        </p:nvSpPr>
        <p:spPr>
          <a:xfrm>
            <a:off x="4084320" y="2757593"/>
            <a:ext cx="7620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流程图: 联系 53"/>
          <p:cNvSpPr/>
          <p:nvPr/>
        </p:nvSpPr>
        <p:spPr>
          <a:xfrm>
            <a:off x="4391025" y="2757593"/>
            <a:ext cx="80010" cy="10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53911" y="3605954"/>
            <a:ext cx="1369695" cy="28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直接连接符 1"/>
          <p:cNvCxnSpPr/>
          <p:nvPr/>
        </p:nvCxnSpPr>
        <p:spPr>
          <a:xfrm>
            <a:off x="236221" y="2071793"/>
            <a:ext cx="606425" cy="84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408680" y="1316567"/>
            <a:ext cx="947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542790" y="1316567"/>
            <a:ext cx="14693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84420" y="3531447"/>
            <a:ext cx="606425" cy="84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4976" y="29634"/>
            <a:ext cx="78530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2400" b="1" dirty="0" smtClean="0">
                <a:latin typeface="黑体" panose="02010609060101010101" charset="-122"/>
                <a:ea typeface="黑体" panose="02010609060101010101" charset="-122"/>
              </a:rPr>
              <a:t>皮鞋匠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</a:rPr>
              <a:t>看见进来个陌生人，站起来问：“先生，您找谁？走错门了吧？”贝多芬说：“不，我是来弹一首曲子给这位姑娘听的。”</a:t>
            </a:r>
            <a:endParaRPr lang="zh-CN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336" y="2736106"/>
            <a:ext cx="9249336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联系上文想一想：贝多芬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为什么要弹一首曲子给盲姑娘听？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026" y="3977641"/>
            <a:ext cx="8168005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贝多芬</a:t>
            </a:r>
            <a:r>
              <a:rPr lang="zh-CN" altLang="en-US" sz="24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听到兄妹俩的谈话，很同情穷苦的兄妹俩</a:t>
            </a:r>
            <a:r>
              <a:rPr lang="en-US" altLang="zh-CN" sz="24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kern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他为兄妹俩互相体贴的手足之情所感染，所以走进了茅屋，要为盲姑娘要弹琴一首曲子，体现了他对穷苦人民的同情和热爱。</a:t>
            </a:r>
            <a:endParaRPr lang="zh-CN" altLang="en-US" sz="2400" b="1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541" y="46567"/>
            <a:ext cx="8093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姑娘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连忙站起来让座。贝多芬坐在钢琴前面，弹起肓姑娘刚才弹的那首曲子。盲姑娘听得入了神，一曲弹完，她激动地说：“弹得多纯熟哇！感情多深哪！您，您就是贝多芬先生吧？”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6705" y="3157221"/>
            <a:ext cx="8169910" cy="21441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句子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中的两个“您”读起来不一样，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第一个是表示猜想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语调稍延长一些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。后来她做出了判断，贝多芬正在附近演出，这样高超的演奏技巧，只有贝多芬才行，因此</a:t>
            </a:r>
            <a:r>
              <a:rPr lang="zh-CN" altLang="en-US" sz="2000" b="1" dirty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第二个“您”就很肯定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。梦寐以求的愿望变成现实，盲姑娘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激动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的心情难以言表。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3860" y="2375747"/>
            <a:ext cx="426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您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33445" y="2375747"/>
            <a:ext cx="38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您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-38100" y="3076787"/>
            <a:ext cx="7439025" cy="3401060"/>
          </a:xfrm>
          <a:prstGeom prst="cloudCallout">
            <a:avLst>
              <a:gd name="adj1" fmla="val 52074"/>
              <a:gd name="adj2" fmla="val 2117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zh-CN" sz="2000"/>
          </a:p>
        </p:txBody>
      </p:sp>
      <p:sp>
        <p:nvSpPr>
          <p:cNvPr id="11" name="矩形 10"/>
          <p:cNvSpPr/>
          <p:nvPr/>
        </p:nvSpPr>
        <p:spPr>
          <a:xfrm>
            <a:off x="547370" y="3449320"/>
            <a:ext cx="6565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盲姑娘的这几句话也使贝多芬十分激动，一个双目失明的姑娘，这么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爱音乐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，又这样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懂音乐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，这是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知音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啊！正因为遇到了知音，贝多芬才产生要为她弹奏第二支曲子的</a:t>
            </a:r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想法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7861" y="205741"/>
            <a:ext cx="665670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en-US" sz="3200" b="1" kern="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贝多芬</a:t>
            </a:r>
            <a:r>
              <a:rPr lang="zh-CN" altLang="en-US" sz="24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没有回答，他问盲姑娘：“您爱听吗？我再给您弹一首吧。</a:t>
            </a:r>
            <a:r>
              <a:rPr lang="zh-CN" altLang="en-US" sz="32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 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6916" y="1711114"/>
            <a:ext cx="6538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想想：</a:t>
            </a:r>
            <a:endParaRPr lang="en-US" altLang="zh-CN" sz="2400" b="1" kern="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b="1" kern="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贝多芬</a:t>
            </a:r>
            <a:r>
              <a:rPr lang="zh-CN" altLang="en-US" sz="2400" b="1" kern="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为什么还要给盲姑娘弹一曲呢？</a:t>
            </a:r>
            <a:endParaRPr lang="zh-CN" altLang="en-US" sz="2400" b="1" kern="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566" y="3390054"/>
            <a:ext cx="1440815" cy="30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600" y="3096261"/>
            <a:ext cx="843026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900"/>
              </a:lnSpc>
            </a:pPr>
            <a:r>
              <a:rPr lang="zh-CN" altLang="en-US" sz="3200" b="1" kern="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16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是什么情景激起了贝多芬创作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sz="2800" b="1" kern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欲望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是一首怎样的曲子？</a:t>
            </a:r>
            <a:endParaRPr lang="zh-CN" altLang="en-US" sz="2800" b="1" kern="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4977" y="531856"/>
            <a:ext cx="4979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学习</a:t>
            </a:r>
            <a:r>
              <a:rPr lang="en-US" altLang="zh-CN" sz="3200" b="1" kern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～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自然段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046" y="2105660"/>
            <a:ext cx="1537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PPT上课课件\标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164638"/>
            <a:ext cx="1800199" cy="85513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课前预习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76251" y="1413088"/>
            <a:ext cx="1882775" cy="47667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人物介绍</a:t>
            </a:r>
            <a:endParaRPr lang="zh-CN" altLang="en-US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618115" y="1413299"/>
            <a:ext cx="411805" cy="475511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2143281"/>
            <a:ext cx="84249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4200"/>
              </a:lnSpc>
              <a:spcBef>
                <a:spcPct val="50000"/>
              </a:spcBef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贝多芬</a:t>
            </a:r>
            <a:r>
              <a:rPr kumimoji="1" lang="en-US" altLang="zh-CN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,1770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kumimoji="1" lang="en-US" altLang="zh-CN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月</a:t>
            </a:r>
            <a:r>
              <a:rPr kumimoji="1" lang="en-US" altLang="zh-CN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16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日，出生于</a:t>
            </a:r>
            <a:r>
              <a:rPr kumimoji="1" lang="zh-CN" altLang="en-US" sz="20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德国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波恩一个音乐家的家庭。从小学习钢琴和小提琴。</a:t>
            </a:r>
            <a:r>
              <a:rPr kumimoji="1" lang="en-US" altLang="zh-CN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岁举行首次公开演奏会。</a:t>
            </a:r>
            <a:r>
              <a:rPr kumimoji="1" lang="en-US" altLang="zh-CN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岁开始作曲。他早年受到启蒙运动和法国资产阶级革命影响，毕生追求</a:t>
            </a:r>
            <a:r>
              <a:rPr kumimoji="1" lang="zh-CN" altLang="en-US" sz="20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“自由、平等、博爱”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的理想，不少作品反映了当时资产阶级反封建、争民主的革命热情及其理想中的英雄性格。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5" name="Picture 4" descr="图片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3160" y="728134"/>
            <a:ext cx="984250" cy="1581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61416" y="678181"/>
            <a:ext cx="6377305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8000"/>
                </a:solidFill>
                <a:ea typeface="黑体" panose="02010609060101010101" charset="-122"/>
              </a:rPr>
              <a:t>  </a:t>
            </a:r>
            <a:r>
              <a:rPr lang="zh-CN" altLang="en-US" sz="2000" dirty="0" smtClean="0">
                <a:solidFill>
                  <a:srgbClr val="008000"/>
                </a:solidFill>
                <a:ea typeface="黑体" panose="02010609060101010101" charset="-122"/>
              </a:rPr>
              <a:t>  </a:t>
            </a:r>
            <a:r>
              <a:rPr lang="zh-CN" altLang="en-US" sz="2000" dirty="0" smtClean="0">
                <a:ea typeface="黑体" panose="02010609060101010101" charset="-122"/>
              </a:rPr>
              <a:t>一阵风</a:t>
            </a:r>
            <a:r>
              <a:rPr lang="zh-CN" altLang="en-US" sz="2000" dirty="0">
                <a:ea typeface="黑体" panose="02010609060101010101" charset="-122"/>
              </a:rPr>
              <a:t>把蜡烛吹灭了。月光照进窗子，茅屋里的一切好像披上了银纱，显得格外清幽。贝多芬望了望站在他身旁的兄妹俩，借着清幽的月光，按起了琴键</a:t>
            </a:r>
            <a:r>
              <a:rPr lang="zh-CN" altLang="en-US" sz="2000" dirty="0" smtClean="0">
                <a:ea typeface="黑体" panose="02010609060101010101" charset="-122"/>
              </a:rPr>
              <a:t>。</a:t>
            </a:r>
            <a:endParaRPr lang="zh-CN" altLang="en-US" sz="2000" dirty="0" smtClean="0">
              <a:solidFill>
                <a:srgbClr val="FF00FF"/>
              </a:solidFill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61599" y="3242758"/>
            <a:ext cx="6650761" cy="1692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清亮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如水的月光下，一切是那么朦胧，那么美，就连破旧的茅屋也显得诗情画意。这样的美，盖过了茅屋里的穷困和凄凉。此情此景，深深打动了贝多芬的心，也为他提供创作的</a:t>
            </a:r>
            <a:r>
              <a:rPr lang="zh-CN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灵感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735041"/>
            <a:ext cx="8349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418695" y="5153272"/>
            <a:ext cx="962268" cy="16924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91754" y="5125701"/>
            <a:ext cx="1134263" cy="1720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0366" y="814493"/>
            <a:ext cx="8000365" cy="32342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600" b="1" dirty="0" smtClean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1600" b="1" dirty="0" smtClean="0">
                <a:latin typeface="黑体" panose="02010609060101010101" charset="-122"/>
                <a:ea typeface="黑体" panose="02010609060101010101" charset="-122"/>
              </a:rPr>
              <a:t>皮鞋匠</a:t>
            </a:r>
            <a:r>
              <a:rPr lang="zh-CN" altLang="en-US" sz="1600" b="1" dirty="0">
                <a:latin typeface="黑体" panose="02010609060101010101" charset="-122"/>
                <a:ea typeface="黑体" panose="02010609060101010101" charset="-122"/>
              </a:rPr>
              <a:t>静静地听着。他好像面对着大海，月亮正从水天相接的地方升起来。微波粼粼的海面上，霎时间洒满了银光。月亮越升越高，穿过一缕一缕轻纱似的微云。忽然，海面上刮起了大风，卷起了巨浪。被月光照得雪亮的浪花，一个连一个朝着岸边涌过来</a:t>
            </a:r>
            <a:r>
              <a:rPr lang="en-US" altLang="zh-CN" sz="1600" b="1" dirty="0"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en-US" sz="1600" b="1" dirty="0">
                <a:latin typeface="黑体" panose="02010609060101010101" charset="-122"/>
                <a:ea typeface="黑体" panose="02010609060101010101" charset="-122"/>
              </a:rPr>
              <a:t>皮鞋匠看看妹妹，月光正照在她那恬静的脸上，照着她睁得大大的眼睛。她仿佛也看到了，看到了她从来没有看到过的景象，月光照耀下的波涛汹涌的大海</a:t>
            </a:r>
            <a:r>
              <a:rPr lang="zh-CN" altLang="en-US" sz="1600" b="1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16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3636" y="2202993"/>
            <a:ext cx="8543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800" y="2203027"/>
            <a:ext cx="679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请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同学们用 “</a:t>
            </a:r>
            <a:r>
              <a:rPr lang="zh-CN" altLang="en-US" sz="2400" b="1" u="wavyHeavy" dirty="0">
                <a:solidFill>
                  <a:prstClr val="black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”画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出第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自然段中描写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的实在看到的内容，用“ 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______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”画出联想到的内容？</a:t>
            </a:r>
            <a:endParaRPr lang="zh-CN" altLang="en-US" sz="2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64540" y="1151290"/>
            <a:ext cx="6716888" cy="23493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　  </a:t>
            </a:r>
            <a:r>
              <a:rPr kumimoji="1" lang="zh-CN" altLang="en-US" sz="1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b="1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他好像面对着大海，月亮正从水天相接的地方升起来。微波粼粼的海面上，霎时间洒满了银光。月亮越升越高，穿过一缕一缕轻纱似的微云。忽然，海面上刮起了大风，卷起了巨浪。被月光照得雪亮的浪花，一个连一个朝着岸边涌过来</a:t>
            </a:r>
            <a:r>
              <a:rPr kumimoji="1" lang="en-US" altLang="zh-CN" b="1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……</a:t>
            </a:r>
            <a:endParaRPr kumimoji="1" lang="en-US" altLang="zh-CN" b="1" dirty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0707" y="4485393"/>
            <a:ext cx="71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想想哥哥为什么会有这样的联想呢？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100" name="Picture 4" descr="F:\PPT上课课件\标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168565"/>
            <a:ext cx="1872208" cy="8340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32953" y="356659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联想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内容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75970" y="3478107"/>
            <a:ext cx="744728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我们一起来欣赏皮鞋匠听到琴音联想到的情景</a:t>
            </a:r>
            <a:r>
              <a:rPr lang="en-US" altLang="zh-CN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endParaRPr lang="en-US" altLang="zh-CN" sz="2800" b="1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7132" y="1184785"/>
            <a:ext cx="7470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琴技高超，有很大的感染力，让人陶醉。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75844" y="2450534"/>
            <a:ext cx="8026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兄妹俩被曲子深深的吸引，有了音乐共鸣。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部编版六上 课件\部编版 六上课件 图片\月光曲图片\月光曲5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-13970" y="-11007"/>
            <a:ext cx="9171940" cy="6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13970" y="-11006"/>
            <a:ext cx="892365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kumimoji="1" lang="zh-CN" altLang="en-US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月亮</a:t>
            </a:r>
            <a:r>
              <a:rPr kumimoji="1"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正从水天相接的地方升起来。微波粼粼的海面上，霎时间洒满了银光。</a:t>
            </a:r>
            <a:endParaRPr kumimoji="1"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0178" y="491631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prstClr val="white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月亮升起</a:t>
            </a:r>
            <a:endParaRPr kumimoji="1" lang="zh-CN" altLang="en-US" sz="2400" b="1" dirty="0" smtClean="0">
              <a:solidFill>
                <a:prstClr val="white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0178" y="553049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prstClr val="white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微波粼粼</a:t>
            </a:r>
            <a:endParaRPr kumimoji="1" lang="zh-CN" altLang="en-US" sz="2400" b="1" dirty="0">
              <a:solidFill>
                <a:prstClr val="white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1" cstate="email"/>
          <a:srcRect t="7747" b="3641"/>
          <a:stretch>
            <a:fillRect/>
          </a:stretch>
        </p:blipFill>
        <p:spPr bwMode="auto">
          <a:xfrm>
            <a:off x="35560" y="51647"/>
            <a:ext cx="9072880" cy="67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4820" y="3136900"/>
            <a:ext cx="821436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kumimoji="1"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月亮</a:t>
            </a:r>
            <a:r>
              <a:rPr kumimoji="1" lang="zh-CN" altLang="en-US" sz="2400" b="1" dirty="0">
                <a:solidFill>
                  <a:schemeClr val="bg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越升越高，穿过一缕一缕轻纱似的微云</a:t>
            </a:r>
            <a:r>
              <a:rPr kumimoji="1"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kumimoji="1" lang="zh-CN" altLang="en-US" sz="2400" b="1" dirty="0" smtClean="0">
              <a:solidFill>
                <a:schemeClr val="bg2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27739" y="488484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月亮升高</a:t>
            </a:r>
            <a:endParaRPr kumimoji="1" lang="zh-CN" altLang="en-US" sz="2400" b="1" dirty="0" smtClean="0">
              <a:solidFill>
                <a:schemeClr val="bg2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27739" y="389751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穿过微云</a:t>
            </a:r>
            <a:endParaRPr kumimoji="1" lang="zh-CN" altLang="en-US" sz="2400" b="1" dirty="0" smtClean="0">
              <a:solidFill>
                <a:schemeClr val="bg2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部编版六上 课件\部编版 六上课件 图片\月光曲图片\u=4287935981,875411614&amp;fm=26&amp;gp=0 (1)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57786" y="50801"/>
            <a:ext cx="9100185" cy="68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8420" y="55881"/>
            <a:ext cx="790321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600"/>
              </a:lnSpc>
              <a:spcBef>
                <a:spcPct val="50000"/>
              </a:spcBef>
            </a:pPr>
            <a:r>
              <a:rPr kumimoji="1" lang="zh-CN" alt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忽然</a:t>
            </a:r>
            <a:r>
              <a:rPr kumimoji="1"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，海面上刮起了大风，卷起了巨浪。被月光照得雪亮的浪花，           一个连一个朝着岸边涌过来</a:t>
            </a:r>
            <a:r>
              <a:rPr kumimoji="1" lang="en-US" altLang="zh-CN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endParaRPr kumimoji="1" lang="en-US" altLang="zh-CN" sz="2000" b="1" dirty="0">
              <a:solidFill>
                <a:schemeClr val="accent5">
                  <a:lumMod val="40000"/>
                  <a:lumOff val="6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8128" y="486816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波涛汹涌</a:t>
            </a:r>
            <a:endParaRPr kumimoji="1" lang="zh-CN" alt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128" y="410728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月光照耀</a:t>
            </a:r>
            <a:endParaRPr kumimoji="1" lang="zh-CN" altLang="en-US" sz="2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841626" y="0"/>
            <a:ext cx="2907665" cy="34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部编版六上 课件\部编版 六上课件 图片\月光曲图片\u=4287935981,875411614&amp;fm=26&amp;gp=0 (1)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748655" y="0"/>
            <a:ext cx="3370580" cy="34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部编版六上 课件\部编版 六上课件 图片\月光曲图片\月光曲5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-20955" y="1"/>
            <a:ext cx="2908935" cy="34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35610" y="3660987"/>
            <a:ext cx="827278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像面对着大海，月亮正从水天相接的地方升起来。微波粼粼的海面上，霎时间洒满了银光。月亮越升越高，穿过一缕一缕轻纱似的微云。忽然，海面上刮起了大风，卷起了巨浪。被月光照得雪亮的浪花，一个连一个朝着岸边涌过来</a:t>
            </a:r>
            <a:r>
              <a:rPr kumimoji="1"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kumimoji="1"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695" y="5636261"/>
            <a:ext cx="843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皮鞋匠为什么会有这样的感觉？贝多芬的琴声有什么变化？</a:t>
            </a:r>
            <a:endParaRPr kumimoji="1" lang="zh-CN" altLang="en-US" sz="2400" b="1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0495" y="330201"/>
            <a:ext cx="80403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ED7D31">
                    <a:lumMod val="60000"/>
                    <a:lumOff val="4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36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kumimoji="1"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自然段描写的是</a:t>
            </a:r>
            <a:r>
              <a:rPr kumimoji="1"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月光曲</a:t>
            </a:r>
            <a:r>
              <a:rPr kumimoji="1"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、意境及表达的情感。作者以生动地文字，借皮鞋匠的联想表达出来的。皮鞋匠听着贝多芬的琴声，联想到海上明月升起的奇丽画面。多么美丽的画面，多么丰富的联想！时而舒缓，时而明快，时而悠扬，时而激烈。清新、梦幻的境界，优美、和谐的曲调，让我们不得不叹服贝多芬高超的技艺。</a:t>
            </a:r>
            <a:endParaRPr kumimoji="1"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72415" y="4637193"/>
            <a:ext cx="196977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94336" y="771314"/>
            <a:ext cx="1870075" cy="414020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相关知识</a:t>
            </a:r>
            <a:endParaRPr lang="zh-CN" altLang="en-US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MH_Number_2">
            <a:hlinkClick r:id="rId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09350" y="771525"/>
            <a:ext cx="357849" cy="413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1841" y="1876213"/>
            <a:ext cx="7406005" cy="26058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zh-CN" sz="3200" b="1" dirty="0" smtClean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这里指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第十四号钢琴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奏鸣曲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，又名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月光奏鸣曲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，作于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1801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年，是贝多芬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在经历情感波折后创作出来的钢琴奏鸣曲，德国诗人路德维希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莱尔斯塔勃听后将此曲第一乐章比作“犹如在瑞士琉森湖月光闪烁的湖面上摇荡的小舟一般”，而冠以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之曲名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0846" y="3387513"/>
            <a:ext cx="7350125" cy="19389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仿佛”，指哥哥看陶醉在琴声中的妹妹，从妹妹专注而平静的神情中产生的感觉，感觉妹妹也和自己一样，被琴声带到了月光下的大海。“波涛汹涌”，波浪猛烈地向上涌。“月光照耀下的波涛汹涌的大海”，是多么宽阔自由的天地，又是多么光明、美好的景象，这正是兄妹俩所向往的情景。贝多芬的琴声带给了兄妹俩无穷无尽的想象。音乐，真的是具有震撼人心的力量。</a:t>
            </a:r>
            <a:endParaRPr lang="zh-CN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45" y="805181"/>
            <a:ext cx="77622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kumimoji="1" lang="zh-CN" altLang="en-US" sz="3600" b="1" dirty="0">
                <a:solidFill>
                  <a:srgbClr val="ED7D31">
                    <a:lumMod val="60000"/>
                    <a:lumOff val="4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36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b="1" dirty="0" smtClean="0">
                <a:latin typeface="黑体" panose="02010609060101010101" charset="-122"/>
                <a:ea typeface="黑体" panose="02010609060101010101" charset="-122"/>
              </a:rPr>
              <a:t>皮鞋匠</a:t>
            </a:r>
            <a:r>
              <a:rPr kumimoji="1" lang="zh-CN" altLang="en-US" b="1" dirty="0">
                <a:latin typeface="黑体" panose="02010609060101010101" charset="-122"/>
                <a:ea typeface="黑体" panose="02010609060101010101" charset="-122"/>
              </a:rPr>
              <a:t>看看妹妹，月光正照在她那恬静的脸上，照着她睁得大大的眼睛。她仿佛也看到了，看到了她从来没有看到过的景象，月光照耀下的波涛汹涌的大海。</a:t>
            </a:r>
            <a:endParaRPr kumimoji="1"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4484" y="188086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仿佛</a:t>
            </a:r>
            <a:endParaRPr kumimoji="1"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20851" y="1631527"/>
            <a:ext cx="5979795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kumimoji="1" lang="zh-CN" altLang="en-US" sz="2800" b="1" dirty="0">
                <a:solidFill>
                  <a:srgbClr val="ED7D31">
                    <a:lumMod val="60000"/>
                    <a:lumOff val="4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28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兄妹</a:t>
            </a:r>
            <a:r>
              <a:rPr kumimoji="1" lang="zh-CN" altLang="en-US" sz="2400" b="1" dirty="0">
                <a:latin typeface="黑体" panose="02010609060101010101" charset="-122"/>
                <a:ea typeface="黑体" panose="02010609060101010101" charset="-122"/>
              </a:rPr>
              <a:t>俩被美妙的琴声陶醉了。等他们醒过神来过来，贝多芬早已离开了茅屋。他飞奔回客店，花了一夜工夫，把刚才弹的曲子</a:t>
            </a:r>
            <a:r>
              <a:rPr kumimoji="1" lang="en-US" altLang="zh-CN" sz="2400" b="1" dirty="0">
                <a:latin typeface="黑体" panose="02010609060101010101" charset="-122"/>
                <a:ea typeface="黑体" panose="02010609060101010101" charset="-122"/>
              </a:rPr>
              <a:t>——《</a:t>
            </a:r>
            <a:r>
              <a:rPr kumimoji="1" lang="zh-CN" altLang="en-US" sz="2400" b="1" dirty="0"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kumimoji="1" lang="en-US" altLang="zh-CN" sz="24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kumimoji="1" lang="zh-CN" altLang="en-US" sz="2400" b="1" dirty="0">
                <a:latin typeface="黑体" panose="02010609060101010101" charset="-122"/>
                <a:ea typeface="黑体" panose="02010609060101010101" charset="-122"/>
              </a:rPr>
              <a:t>记录了</a:t>
            </a:r>
            <a:r>
              <a:rPr kumimoji="1"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下来。</a:t>
            </a:r>
            <a:endParaRPr kumimoji="1" lang="zh-CN" altLang="en-US" sz="24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20216" y="4803141"/>
            <a:ext cx="6504305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“飞奔”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说明热爱音乐的贝多芬急于把即兴创作的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月光曲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记录下来。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7568" y="178007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陶醉</a:t>
            </a:r>
            <a:endParaRPr kumimoji="1"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5075" y="524934"/>
            <a:ext cx="71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兄妹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俩陶醉的表情既从侧面衬托贝多芬高超的琴技，又体现出音乐艺术的巨大感染力。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850" y="3263825"/>
            <a:ext cx="830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飞奔</a:t>
            </a:r>
            <a:endParaRPr kumimoji="1"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左弧形箭头 8"/>
          <p:cNvSpPr/>
          <p:nvPr/>
        </p:nvSpPr>
        <p:spPr>
          <a:xfrm>
            <a:off x="918667" y="3446183"/>
            <a:ext cx="743615" cy="1874856"/>
          </a:xfrm>
          <a:prstGeom prst="curved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5387340" y="1485900"/>
            <a:ext cx="6350" cy="3860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12086" y="970747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现在，让我们来欣赏一下</a:t>
            </a:r>
            <a:endParaRPr kumimoji="1"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 Box 4">
            <a:hlinkClick r:id="rId1" action="ppaction://hlinkfile"/>
          </p:cNvPr>
          <p:cNvSpPr txBox="1">
            <a:spLocks noChangeArrowheads="1"/>
          </p:cNvSpPr>
          <p:nvPr/>
        </p:nvSpPr>
        <p:spPr bwMode="auto">
          <a:xfrm>
            <a:off x="1500709" y="2139052"/>
            <a:ext cx="4874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600" b="1" dirty="0">
                <a:solidFill>
                  <a:srgbClr val="EF241F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kumimoji="1" lang="zh-CN" altLang="en-US" sz="3600" b="1" dirty="0">
                <a:solidFill>
                  <a:srgbClr val="EF241F"/>
                </a:solidFill>
                <a:latin typeface="黑体" panose="02010609060101010101" charset="-122"/>
                <a:ea typeface="黑体" panose="02010609060101010101" charset="-122"/>
              </a:rPr>
              <a:t>月光曲</a:t>
            </a:r>
            <a:r>
              <a:rPr kumimoji="1" lang="en-US" altLang="zh-CN" sz="3600" b="1" dirty="0">
                <a:solidFill>
                  <a:srgbClr val="EF241F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endParaRPr kumimoji="1" lang="en-US" altLang="zh-CN" sz="3600" b="1" dirty="0">
              <a:solidFill>
                <a:srgbClr val="EF241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82056" y="3189397"/>
            <a:ext cx="6480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你在曲子里听到了什么？</a:t>
            </a:r>
            <a:endParaRPr kumimoji="1"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右箭头 9"/>
          <p:cNvSpPr/>
          <p:nvPr/>
        </p:nvSpPr>
        <p:spPr>
          <a:xfrm>
            <a:off x="2541271" y="4673600"/>
            <a:ext cx="493395" cy="555413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右箭头 10"/>
          <p:cNvSpPr/>
          <p:nvPr/>
        </p:nvSpPr>
        <p:spPr>
          <a:xfrm>
            <a:off x="2541270" y="3461174"/>
            <a:ext cx="769620" cy="555413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右箭头 14"/>
          <p:cNvSpPr/>
          <p:nvPr/>
        </p:nvSpPr>
        <p:spPr>
          <a:xfrm>
            <a:off x="2566035" y="2389294"/>
            <a:ext cx="720090" cy="555413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流程图: 可选过程 15"/>
          <p:cNvSpPr/>
          <p:nvPr/>
        </p:nvSpPr>
        <p:spPr>
          <a:xfrm>
            <a:off x="156210" y="1907541"/>
            <a:ext cx="513080" cy="2474807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7" name="矩形 16"/>
          <p:cNvSpPr/>
          <p:nvPr/>
        </p:nvSpPr>
        <p:spPr>
          <a:xfrm>
            <a:off x="117990" y="2099685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月</a:t>
            </a:r>
            <a:endParaRPr lang="en-US" altLang="zh-CN" sz="3200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光</a:t>
            </a:r>
            <a:endParaRPr lang="en-US" altLang="zh-CN" sz="3200" dirty="0" smtClean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曲</a:t>
            </a:r>
            <a:endParaRPr lang="zh-CN" altLang="en-US" sz="32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左中括号 17"/>
          <p:cNvSpPr/>
          <p:nvPr/>
        </p:nvSpPr>
        <p:spPr>
          <a:xfrm>
            <a:off x="844551" y="1277621"/>
            <a:ext cx="398145" cy="3826087"/>
          </a:xfrm>
          <a:prstGeom prst="leftBracket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4" name="左中括号 43"/>
          <p:cNvSpPr/>
          <p:nvPr/>
        </p:nvSpPr>
        <p:spPr>
          <a:xfrm flipH="1">
            <a:off x="6827600" y="1395518"/>
            <a:ext cx="324568" cy="5036441"/>
          </a:xfrm>
          <a:prstGeom prst="leftBracket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5" name="椭圆 44"/>
          <p:cNvSpPr/>
          <p:nvPr/>
        </p:nvSpPr>
        <p:spPr>
          <a:xfrm>
            <a:off x="7205981" y="1907541"/>
            <a:ext cx="1830705" cy="34874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 sz="2400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流程图: 可选过程 46"/>
          <p:cNvSpPr/>
          <p:nvPr/>
        </p:nvSpPr>
        <p:spPr>
          <a:xfrm>
            <a:off x="1310641" y="1071034"/>
            <a:ext cx="1174115" cy="75946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0" name="流程图: 可选过程 49"/>
          <p:cNvSpPr/>
          <p:nvPr/>
        </p:nvSpPr>
        <p:spPr>
          <a:xfrm>
            <a:off x="3335656" y="2389294"/>
            <a:ext cx="847725" cy="593513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矩形 39"/>
          <p:cNvSpPr/>
          <p:nvPr/>
        </p:nvSpPr>
        <p:spPr>
          <a:xfrm>
            <a:off x="1453262" y="113437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传说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流程图: 可选过程 50"/>
          <p:cNvSpPr/>
          <p:nvPr/>
        </p:nvSpPr>
        <p:spPr>
          <a:xfrm>
            <a:off x="3335656" y="3413760"/>
            <a:ext cx="847725" cy="602827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2" name="流程图: 可选过程 51"/>
          <p:cNvSpPr/>
          <p:nvPr/>
        </p:nvSpPr>
        <p:spPr>
          <a:xfrm>
            <a:off x="3249295" y="4826001"/>
            <a:ext cx="3072130" cy="65278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3" name="流程图: 可选过程 52"/>
          <p:cNvSpPr/>
          <p:nvPr/>
        </p:nvSpPr>
        <p:spPr>
          <a:xfrm>
            <a:off x="3249295" y="4191001"/>
            <a:ext cx="2762250" cy="608753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2" name="流程图: 可选过程 61"/>
          <p:cNvSpPr/>
          <p:nvPr/>
        </p:nvSpPr>
        <p:spPr>
          <a:xfrm>
            <a:off x="4448176" y="2393528"/>
            <a:ext cx="903605" cy="593513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3" name="矩形 62"/>
          <p:cNvSpPr/>
          <p:nvPr/>
        </p:nvSpPr>
        <p:spPr>
          <a:xfrm>
            <a:off x="3249295" y="2341880"/>
            <a:ext cx="93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琴声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" name="流程图: 可选过程 63"/>
          <p:cNvSpPr/>
          <p:nvPr/>
        </p:nvSpPr>
        <p:spPr>
          <a:xfrm>
            <a:off x="4391660" y="3415453"/>
            <a:ext cx="1189355" cy="601133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7" name="矩形 66"/>
          <p:cNvSpPr/>
          <p:nvPr/>
        </p:nvSpPr>
        <p:spPr>
          <a:xfrm>
            <a:off x="4439429" y="233752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谈话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061710" y="2510367"/>
            <a:ext cx="473075" cy="9541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同情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流程图: 可选过程 64"/>
          <p:cNvSpPr/>
          <p:nvPr/>
        </p:nvSpPr>
        <p:spPr>
          <a:xfrm>
            <a:off x="1315721" y="2250441"/>
            <a:ext cx="1165225" cy="76454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0" name="流程图: 可选过程 69"/>
          <p:cNvSpPr/>
          <p:nvPr/>
        </p:nvSpPr>
        <p:spPr>
          <a:xfrm>
            <a:off x="1286511" y="3387513"/>
            <a:ext cx="1194435" cy="750147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4" name="矩形 73"/>
          <p:cNvSpPr/>
          <p:nvPr/>
        </p:nvSpPr>
        <p:spPr>
          <a:xfrm>
            <a:off x="1391180" y="344151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弹琴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流程图: 可选过程 74"/>
          <p:cNvSpPr/>
          <p:nvPr/>
        </p:nvSpPr>
        <p:spPr>
          <a:xfrm>
            <a:off x="3249295" y="5586307"/>
            <a:ext cx="2447290" cy="63500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9" name="左大括号 18"/>
          <p:cNvSpPr/>
          <p:nvPr/>
        </p:nvSpPr>
        <p:spPr>
          <a:xfrm>
            <a:off x="2986405" y="4088554"/>
            <a:ext cx="299720" cy="2193713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6" name="矩形 75"/>
          <p:cNvSpPr/>
          <p:nvPr/>
        </p:nvSpPr>
        <p:spPr>
          <a:xfrm>
            <a:off x="3310423" y="341354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纯熟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91660" y="3413760"/>
            <a:ext cx="1502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感情深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226508" y="4137429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好像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（联想）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226736" y="4782485"/>
            <a:ext cx="4231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（实在事物）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286170" y="5586271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仿佛（联想）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" name="左大括号 80"/>
          <p:cNvSpPr/>
          <p:nvPr/>
        </p:nvSpPr>
        <p:spPr>
          <a:xfrm flipH="1">
            <a:off x="5651005" y="2319186"/>
            <a:ext cx="387771" cy="1647719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4" name="左大括号 83"/>
          <p:cNvSpPr/>
          <p:nvPr/>
        </p:nvSpPr>
        <p:spPr>
          <a:xfrm flipH="1">
            <a:off x="6194451" y="4137363"/>
            <a:ext cx="387771" cy="2193843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5" name="矩形 84"/>
          <p:cNvSpPr/>
          <p:nvPr/>
        </p:nvSpPr>
        <p:spPr>
          <a:xfrm>
            <a:off x="6582411" y="4495801"/>
            <a:ext cx="518795" cy="9541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激动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364259" y="2842760"/>
            <a:ext cx="2032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品德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高尚 </a:t>
            </a:r>
            <a:endParaRPr lang="zh-CN" altLang="en-US" sz="2800" b="1" dirty="0" smtClea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363825" y="3686115"/>
            <a:ext cx="2032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想象丰富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800" b="1" dirty="0" smtClea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1286510" y="4522047"/>
            <a:ext cx="1169670" cy="72390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0"/>
          <p:cNvSpPr/>
          <p:nvPr/>
        </p:nvSpPr>
        <p:spPr>
          <a:xfrm>
            <a:off x="1422147" y="231887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听到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48740" y="4549987"/>
            <a:ext cx="110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再弹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Picture 4" descr="F:\PPT上课课件\标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105065"/>
            <a:ext cx="1872208" cy="8340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33755" y="249147"/>
            <a:ext cx="147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5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层次梳理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 bldLvl="0" animBg="1"/>
      <p:bldP spid="40" grpId="0"/>
      <p:bldP spid="63" grpId="0"/>
      <p:bldP spid="67" grpId="0"/>
      <p:bldP spid="69" grpId="0" animBg="1"/>
      <p:bldP spid="74" grpId="0"/>
      <p:bldP spid="76" grpId="0"/>
      <p:bldP spid="77" grpId="0"/>
      <p:bldP spid="78" grpId="0"/>
      <p:bldP spid="79" grpId="0"/>
      <p:bldP spid="80" grpId="0"/>
      <p:bldP spid="85" grpId="0" animBg="1"/>
      <p:bldP spid="86" grpId="0"/>
      <p:bldP spid="87" grpId="0"/>
      <p:bldP spid="21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0255" y="567266"/>
            <a:ext cx="1684020" cy="679027"/>
            <a:chOff x="1938544" y="2511380"/>
            <a:chExt cx="2245758" cy="679269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966053" y="2511380"/>
              <a:ext cx="1874427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974761" y="3190649"/>
              <a:ext cx="1875600" cy="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1938544" y="2542905"/>
              <a:ext cx="2245758" cy="4618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spc="375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图解课文</a:t>
              </a:r>
              <a:endParaRPr lang="zh-CN" altLang="en-US" sz="2400" b="1" spc="375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831771" y="2511380"/>
              <a:ext cx="307047" cy="335280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849189" y="2828613"/>
              <a:ext cx="269966" cy="362036"/>
            </a:xfrm>
            <a:prstGeom prst="line">
              <a:avLst/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453586"/>
            <a:ext cx="9144000" cy="4626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22"/>
          <p:cNvSpPr/>
          <p:nvPr/>
        </p:nvSpPr>
        <p:spPr>
          <a:xfrm>
            <a:off x="678181" y="1794087"/>
            <a:ext cx="7642225" cy="3675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5" y="1892829"/>
            <a:ext cx="7369249" cy="26314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200" b="1" dirty="0" smtClean="0">
                <a:latin typeface="黑体" panose="02010609060101010101" charset="-122"/>
                <a:ea typeface="黑体" panose="02010609060101010101" charset="-122"/>
              </a:rPr>
              <a:t>作者</a:t>
            </a:r>
            <a:r>
              <a:rPr lang="zh-CN" altLang="en-US" sz="2200" b="1" dirty="0">
                <a:latin typeface="黑体" panose="02010609060101010101" charset="-122"/>
                <a:ea typeface="黑体" panose="02010609060101010101" charset="-122"/>
              </a:rPr>
              <a:t>借这个美丽动人的传说故事，既表现了大音乐家贝多芬对穷苦人民的同情和热爱，又表现了他丰富的想象力和卓越才华，同时也告诉人们，美好乐曲的产生不仅要依靠丰富的想象力，更要依靠高尚而真挚的情感。文章熔传说、美景、深情于一炉，文字美、情感美、意境美</a:t>
            </a:r>
            <a:r>
              <a:rPr lang="zh-CN" altLang="en-US" sz="2200" b="1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2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504" y="168565"/>
            <a:ext cx="1872208" cy="834001"/>
            <a:chOff x="107504" y="126423"/>
            <a:chExt cx="1872208" cy="625501"/>
          </a:xfrm>
        </p:grpSpPr>
        <p:pic>
          <p:nvPicPr>
            <p:cNvPr id="4100" name="Picture 4" descr="F:\PPT上课课件\标1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7504" y="126423"/>
              <a:ext cx="1872208" cy="625501"/>
            </a:xfrm>
            <a:prstGeom prst="rect">
              <a:avLst/>
            </a:prstGeom>
            <a:noFill/>
          </p:spPr>
        </p:pic>
        <p:sp>
          <p:nvSpPr>
            <p:cNvPr id="7" name="矩形 6"/>
            <p:cNvSpPr/>
            <p:nvPr/>
          </p:nvSpPr>
          <p:spPr>
            <a:xfrm>
              <a:off x="505139" y="228754"/>
              <a:ext cx="1473480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spc="500" dirty="0" smtClean="0">
                  <a:solidFill>
                    <a:prstClr val="black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主旨归纳</a:t>
              </a:r>
              <a:endPara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220756"/>
            <a:ext cx="8568952" cy="34547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b="1" kern="0" dirty="0" smtClean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200" b="1" kern="0" dirty="0" smtClean="0">
                <a:latin typeface="黑体" panose="02010609060101010101" charset="-122"/>
                <a:ea typeface="黑体" panose="02010609060101010101" charset="-122"/>
              </a:rPr>
              <a:t>有感情地课文。说说说说贝多芬为什么弹琴给盲姑娘听，为什么弹完一曲又弹一曲。</a:t>
            </a:r>
            <a:endParaRPr lang="en-US" altLang="zh-CN" sz="2200" b="1" kern="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200" b="1" kern="0" dirty="0" smtClean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200" b="1" kern="0" dirty="0" smtClean="0">
                <a:latin typeface="黑体" panose="02010609060101010101" charset="-122"/>
                <a:ea typeface="黑体" panose="02010609060101010101" charset="-122"/>
              </a:rPr>
              <a:t>反复朗读第</a:t>
            </a:r>
            <a:r>
              <a:rPr lang="en-US" altLang="zh-CN" sz="2200" b="1" kern="0" dirty="0" smtClean="0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2200" b="1" kern="0" dirty="0" smtClean="0">
                <a:latin typeface="黑体" panose="02010609060101010101" charset="-122"/>
                <a:ea typeface="黑体" panose="02010609060101010101" charset="-122"/>
              </a:rPr>
              <a:t>自然段，想象描绘的画面，感受乐曲的美妙，再背诵下来</a:t>
            </a:r>
            <a:r>
              <a:rPr lang="zh-CN" altLang="en-US" sz="2200" b="1" kern="0" dirty="0" smtClean="0">
                <a:latin typeface="黑体" panose="02010609060101010101" charset="-122"/>
                <a:ea typeface="黑体" panose="02010609060101010101" charset="-122"/>
              </a:rPr>
              <a:t>。 </a:t>
            </a:r>
            <a:endParaRPr lang="en-US" altLang="zh-CN" sz="2200" b="1" kern="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200" b="1" kern="0" dirty="0" smtClean="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200" b="1" kern="0" dirty="0" smtClean="0">
                <a:latin typeface="黑体" panose="02010609060101010101" charset="-122"/>
                <a:ea typeface="黑体" panose="02010609060101010101" charset="-122"/>
              </a:rPr>
              <a:t>听一听自己喜爱的音乐，展开联想和想象，把想到的情景写下来。</a:t>
            </a:r>
            <a:endParaRPr lang="zh-CN" altLang="en-US" sz="2200" b="1" kern="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Picture 1" descr="F:\PPT上课课件\标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187619"/>
            <a:ext cx="1800200" cy="841115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课后习题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957638" y="4155610"/>
            <a:ext cx="1228727" cy="2354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altLang="zh-CN" sz="900" dirty="0">
                <a:solidFill>
                  <a:prstClr val="white"/>
                </a:solidFill>
                <a:latin typeface="Arial" panose="020B0604020202020204"/>
                <a:ea typeface="汉仪黑荔枝体简" panose="00020600040101010101" pitchFamily="18" charset="-122"/>
              </a:rPr>
              <a:t>201x.12.31</a:t>
            </a:r>
            <a:endParaRPr lang="en-US" altLang="zh-CN" sz="900" dirty="0">
              <a:solidFill>
                <a:prstClr val="white"/>
              </a:solidFill>
              <a:latin typeface="Arial" panose="020B0604020202020204"/>
              <a:ea typeface="汉仪黑荔枝体简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0165" y="9315"/>
            <a:ext cx="9245600" cy="68393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62780" y="2110997"/>
            <a:ext cx="4312719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5400" b="1" dirty="0">
                <a:solidFill>
                  <a:srgbClr val="DF3427"/>
                </a:solidFill>
                <a:latin typeface="思源宋体 Heavy" panose="02020900000000000000" charset="-122"/>
                <a:ea typeface="思源宋体 Heavy" panose="02020900000000000000" charset="-122"/>
              </a:rPr>
              <a:t>感谢您的观看</a:t>
            </a:r>
            <a:endParaRPr lang="zh-CN" altLang="en-US" sz="5400" b="1" dirty="0">
              <a:solidFill>
                <a:srgbClr val="DF3427"/>
              </a:solidFill>
              <a:latin typeface="思源宋体 Heavy" panose="02020900000000000000" charset="-122"/>
              <a:ea typeface="思源宋体 Heavy" panose="020209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18878" y="1752602"/>
            <a:ext cx="3506249" cy="70788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400" dirty="0">
                <a:solidFill>
                  <a:srgbClr val="401010"/>
                </a:solidFill>
                <a:latin typeface="Forte" panose="03060902040502070203" pitchFamily="66" charset="0"/>
                <a:ea typeface="微软雅黑" panose="020B0503020204020204" pitchFamily="34" charset="-122"/>
              </a:rPr>
              <a:t>HAPPY CHILDREN</a:t>
            </a:r>
            <a:endParaRPr lang="en-US" altLang="zh-CN" sz="4400" dirty="0">
              <a:solidFill>
                <a:srgbClr val="401010"/>
              </a:solidFill>
              <a:latin typeface="Forte" panose="03060902040502070203" pitchFamily="66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593182" y="3211896"/>
            <a:ext cx="39576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11176" y="1413087"/>
            <a:ext cx="1473835" cy="414020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字词</a:t>
            </a:r>
            <a:endParaRPr lang="zh-CN" altLang="en-US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MH_Number_2">
            <a:hlinkClick r:id="rId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53165" y="1413298"/>
            <a:ext cx="357849" cy="413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华文细黑" panose="02010600040101010101" pitchFamily="2" charset="-122"/>
              </a:rPr>
              <a:t>3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76873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初读课文，完成：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）自读课文，借助拼音，读准字音，并画出生字词，注意把课文读通顺。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）查字典或联系上下文理解词语。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 交流学习情况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59207" y="519760"/>
            <a:ext cx="3024336" cy="1248139"/>
          </a:xfrm>
          <a:prstGeom prst="rect">
            <a:avLst/>
          </a:prstGeom>
          <a:noFill/>
        </p:spPr>
      </p:pic>
      <p:pic>
        <p:nvPicPr>
          <p:cNvPr id="1024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7982" y="45633"/>
            <a:ext cx="1347614" cy="153617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779912" y="8367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我会写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65153" y="2527843"/>
          <a:ext cx="7920880" cy="259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936104"/>
                <a:gridCol w="5472608"/>
              </a:tblGrid>
              <a:tr h="57606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72075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67140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72730" y="3180511"/>
            <a:ext cx="1224000" cy="1632001"/>
            <a:chOff x="1244432" y="2317964"/>
            <a:chExt cx="1224000" cy="1224001"/>
          </a:xfrm>
        </p:grpSpPr>
        <p:sp>
          <p:nvSpPr>
            <p:cNvPr id="4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8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11" name="矩形 10"/>
          <p:cNvSpPr/>
          <p:nvPr/>
        </p:nvSpPr>
        <p:spPr>
          <a:xfrm>
            <a:off x="2321338" y="31414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21338" y="38135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21338" y="44481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3799" y="320824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谱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745" y="2629747"/>
            <a:ext cx="474980" cy="3843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2330" y="3163994"/>
            <a:ext cx="4942840" cy="469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2331" y="3813387"/>
            <a:ext cx="4190365" cy="50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2330" y="4541521"/>
            <a:ext cx="4894580" cy="47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3568" y="932723"/>
          <a:ext cx="7920880" cy="2510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936104"/>
                <a:gridCol w="5472608"/>
              </a:tblGrid>
              <a:tr h="57606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72075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12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91145" y="1643812"/>
            <a:ext cx="1224000" cy="1632001"/>
            <a:chOff x="1244432" y="2317964"/>
            <a:chExt cx="1224000" cy="1224001"/>
          </a:xfrm>
        </p:grpSpPr>
        <p:sp>
          <p:nvSpPr>
            <p:cNvPr id="4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8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11" name="矩形 10"/>
          <p:cNvSpPr/>
          <p:nvPr/>
        </p:nvSpPr>
        <p:spPr>
          <a:xfrm>
            <a:off x="2339753" y="16047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39753" y="22768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39753" y="29114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2214" y="167154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莱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75111" y="3635422"/>
          <a:ext cx="7920880" cy="2510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935"/>
                <a:gridCol w="936337"/>
                <a:gridCol w="5472608"/>
              </a:tblGrid>
              <a:tr h="5757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72075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12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10" name="组合 2"/>
          <p:cNvGrpSpPr/>
          <p:nvPr/>
        </p:nvGrpSpPr>
        <p:grpSpPr>
          <a:xfrm>
            <a:off x="782688" y="4346510"/>
            <a:ext cx="1224000" cy="1632001"/>
            <a:chOff x="1244432" y="2317964"/>
            <a:chExt cx="1224000" cy="1224001"/>
          </a:xfrm>
        </p:grpSpPr>
        <p:sp>
          <p:nvSpPr>
            <p:cNvPr id="20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24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27" name="矩形 26"/>
          <p:cNvSpPr/>
          <p:nvPr/>
        </p:nvSpPr>
        <p:spPr>
          <a:xfrm>
            <a:off x="2331296" y="43074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31296" y="49795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31296" y="561415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90901" y="1604433"/>
            <a:ext cx="3447415" cy="482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900" y="2286847"/>
            <a:ext cx="2381250" cy="4826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1680" y="2909147"/>
            <a:ext cx="4695190" cy="495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330" y="4318000"/>
            <a:ext cx="3495040" cy="4826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9331" y="4979247"/>
            <a:ext cx="3028315" cy="482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1681" y="5614247"/>
            <a:ext cx="5390515" cy="5334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59359" y="434701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茵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4430" y="1014307"/>
            <a:ext cx="509270" cy="44873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7926" y="3733800"/>
            <a:ext cx="485775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932723"/>
          <a:ext cx="7920880" cy="2510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936104"/>
                <a:gridCol w="5472608"/>
              </a:tblGrid>
              <a:tr h="57606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72075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12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791145" y="1643812"/>
            <a:ext cx="1224000" cy="1632001"/>
            <a:chOff x="1244432" y="2317964"/>
            <a:chExt cx="1224000" cy="1224001"/>
          </a:xfrm>
        </p:grpSpPr>
        <p:sp>
          <p:nvSpPr>
            <p:cNvPr id="36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4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2" name="矩形 41"/>
          <p:cNvSpPr/>
          <p:nvPr/>
        </p:nvSpPr>
        <p:spPr>
          <a:xfrm>
            <a:off x="2339753" y="16047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39753" y="22768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39753" y="29114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2214" y="167154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盲</a:t>
            </a:r>
            <a:endParaRPr lang="zh-CN" altLang="en-US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675111" y="3635422"/>
          <a:ext cx="7920880" cy="2510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935"/>
                <a:gridCol w="936337"/>
                <a:gridCol w="5472608"/>
              </a:tblGrid>
              <a:tr h="5757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72253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12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47" name="组合 2"/>
          <p:cNvGrpSpPr/>
          <p:nvPr/>
        </p:nvGrpSpPr>
        <p:grpSpPr>
          <a:xfrm>
            <a:off x="782688" y="4346510"/>
            <a:ext cx="1224000" cy="1632001"/>
            <a:chOff x="1244432" y="2317964"/>
            <a:chExt cx="1224000" cy="1224001"/>
          </a:xfrm>
        </p:grpSpPr>
        <p:sp>
          <p:nvSpPr>
            <p:cNvPr id="48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9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4" name="矩形 53"/>
          <p:cNvSpPr/>
          <p:nvPr/>
        </p:nvSpPr>
        <p:spPr>
          <a:xfrm>
            <a:off x="2331296" y="43074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31296" y="49795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31296" y="561415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59359" y="4347015"/>
            <a:ext cx="16594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纯</a:t>
            </a: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62351" y="1671321"/>
            <a:ext cx="3009265" cy="4445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1" y="2274147"/>
            <a:ext cx="4476115" cy="4953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4055" y="2896447"/>
            <a:ext cx="4847590" cy="508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1206" y="4267200"/>
            <a:ext cx="4514215" cy="5334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205" y="4903047"/>
            <a:ext cx="3837940" cy="5207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2301" y="5614247"/>
            <a:ext cx="5066665" cy="4826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941" y="1110827"/>
            <a:ext cx="790575" cy="3937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9175" y="3771900"/>
            <a:ext cx="74295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83568" y="933570"/>
          <a:ext cx="7920880" cy="2472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936104"/>
                <a:gridCol w="5472608"/>
              </a:tblGrid>
              <a:tr h="5757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34153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25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464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791145" y="1643812"/>
            <a:ext cx="1224000" cy="1632001"/>
            <a:chOff x="1244432" y="2317964"/>
            <a:chExt cx="1224000" cy="1224001"/>
          </a:xfrm>
        </p:grpSpPr>
        <p:sp>
          <p:nvSpPr>
            <p:cNvPr id="36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7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9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40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2" name="矩形 41"/>
          <p:cNvSpPr/>
          <p:nvPr/>
        </p:nvSpPr>
        <p:spPr>
          <a:xfrm>
            <a:off x="2339752" y="16047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39752" y="22768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39752" y="29114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2214" y="1671548"/>
            <a:ext cx="16594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键</a:t>
            </a: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675111" y="3635422"/>
          <a:ext cx="7920880" cy="2510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935"/>
                <a:gridCol w="936337"/>
                <a:gridCol w="5472608"/>
              </a:tblGrid>
              <a:tr h="5757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hMerge="1">
                  <a:tcPr/>
                </a:tc>
              </a:tr>
              <a:tr h="672075">
                <a:tc rowSpan="3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672075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T="60960" marB="60960"/>
                </a:tc>
              </a:tr>
              <a:tr h="590127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pSp>
        <p:nvGrpSpPr>
          <p:cNvPr id="47" name="组合 2"/>
          <p:cNvGrpSpPr/>
          <p:nvPr/>
        </p:nvGrpSpPr>
        <p:grpSpPr>
          <a:xfrm>
            <a:off x="782688" y="4346510"/>
            <a:ext cx="1224000" cy="1632001"/>
            <a:chOff x="1244432" y="2317964"/>
            <a:chExt cx="1224000" cy="1224001"/>
          </a:xfrm>
        </p:grpSpPr>
        <p:sp>
          <p:nvSpPr>
            <p:cNvPr id="48" name="文本框 35"/>
            <p:cNvSpPr txBox="1"/>
            <p:nvPr/>
          </p:nvSpPr>
          <p:spPr>
            <a:xfrm>
              <a:off x="1312198" y="2317964"/>
              <a:ext cx="184731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9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4" name="矩形 53"/>
          <p:cNvSpPr/>
          <p:nvPr/>
        </p:nvSpPr>
        <p:spPr>
          <a:xfrm>
            <a:off x="2331295" y="43074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笔顺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31295" y="49795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31295" y="561415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59359" y="4347015"/>
            <a:ext cx="16594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缕</a:t>
            </a: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43940" y="1021927"/>
            <a:ext cx="590550" cy="469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745" y="3803227"/>
            <a:ext cx="533400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075" y="1628141"/>
            <a:ext cx="4399915" cy="444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1826" y="2310553"/>
            <a:ext cx="3618865" cy="45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1826" y="2894753"/>
            <a:ext cx="5085715" cy="50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7076" y="4316307"/>
            <a:ext cx="4666615" cy="482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1" y="4987713"/>
            <a:ext cx="3409315" cy="482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67380" y="5622713"/>
            <a:ext cx="509524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12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13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14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15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16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4267</Words>
  <Application>WPS 演示</Application>
  <PresentationFormat>全屏显示(4:3)</PresentationFormat>
  <Paragraphs>381</Paragraphs>
  <Slides>47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8" baseType="lpstr">
      <vt:lpstr>Arial</vt:lpstr>
      <vt:lpstr>宋体</vt:lpstr>
      <vt:lpstr>Wingdings</vt:lpstr>
      <vt:lpstr>Calibri</vt:lpstr>
      <vt:lpstr>黑体</vt:lpstr>
      <vt:lpstr>楷体</vt:lpstr>
      <vt:lpstr>微软雅黑</vt:lpstr>
      <vt:lpstr>华文细黑</vt:lpstr>
      <vt:lpstr>Arial Unicode MS</vt:lpstr>
      <vt:lpstr>Calibri</vt:lpstr>
      <vt:lpstr>Times New Roman</vt:lpstr>
      <vt:lpstr>Times New Roman</vt:lpstr>
      <vt:lpstr>隶书</vt:lpstr>
      <vt:lpstr>楷体_GB2312</vt:lpstr>
      <vt:lpstr>新宋体</vt:lpstr>
      <vt:lpstr>Arial</vt:lpstr>
      <vt:lpstr>汉仪黑荔枝体简</vt:lpstr>
      <vt:lpstr>思源宋体 Heavy</vt:lpstr>
      <vt:lpstr>Forte</vt:lpstr>
      <vt:lpstr>Mongolian Baiti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123</cp:lastModifiedBy>
  <cp:revision>82</cp:revision>
  <dcterms:created xsi:type="dcterms:W3CDTF">2019-07-09T05:51:00Z</dcterms:created>
  <dcterms:modified xsi:type="dcterms:W3CDTF">2020-01-31T01:53:45Z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