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92" r:id="rId3"/>
    <p:sldId id="442" r:id="rId5"/>
    <p:sldId id="409" r:id="rId6"/>
    <p:sldId id="367" r:id="rId7"/>
    <p:sldId id="386" r:id="rId8"/>
    <p:sldId id="413" r:id="rId9"/>
    <p:sldId id="489" r:id="rId10"/>
    <p:sldId id="463" r:id="rId11"/>
    <p:sldId id="417" r:id="rId12"/>
    <p:sldId id="418" r:id="rId13"/>
    <p:sldId id="483" r:id="rId14"/>
    <p:sldId id="459" r:id="rId15"/>
    <p:sldId id="471" r:id="rId16"/>
    <p:sldId id="477" r:id="rId17"/>
    <p:sldId id="484" r:id="rId18"/>
    <p:sldId id="465" r:id="rId19"/>
    <p:sldId id="485" r:id="rId20"/>
    <p:sldId id="486" r:id="rId21"/>
    <p:sldId id="487" r:id="rId22"/>
    <p:sldId id="488" r:id="rId23"/>
    <p:sldId id="440" r:id="rId24"/>
    <p:sldId id="441" r:id="rId25"/>
    <p:sldId id="491" r:id="rId26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E43C"/>
    <a:srgbClr val="CCFF66"/>
    <a:srgbClr val="99FF33"/>
    <a:srgbClr val="99FF66"/>
    <a:srgbClr val="81C65A"/>
    <a:srgbClr val="0000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26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8FD94F3-7307-4846-AEC4-66E1DF95EE77}" type="datetimeFigureOut">
              <a:rPr lang="zh-CN" altLang="en-US"/>
            </a:fld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0F3435CE-A63C-4C78-9DA1-C5D28347F653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51AB78-28C1-4136-99C2-577281477AC0}" type="datetimeFigureOut">
              <a:rPr lang="zh-CN" altLang="en-US"/>
            </a:fld>
            <a:endParaRPr lang="zh-CN" altLang="zh-CN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0" smtClean="0"/>
              <a:t>单击此处编辑母版文本样式</a:t>
            </a:r>
            <a:endParaRPr lang="zh-CN" noProof="0" smtClean="0"/>
          </a:p>
          <a:p>
            <a:pPr lvl="1"/>
            <a:r>
              <a:rPr lang="zh-CN" noProof="0" smtClean="0"/>
              <a:t>第二级</a:t>
            </a:r>
            <a:endParaRPr lang="zh-CN" noProof="0" smtClean="0"/>
          </a:p>
          <a:p>
            <a:pPr lvl="2"/>
            <a:r>
              <a:rPr lang="zh-CN" noProof="0" smtClean="0"/>
              <a:t>第三级</a:t>
            </a:r>
            <a:endParaRPr lang="zh-CN" noProof="0" smtClean="0"/>
          </a:p>
          <a:p>
            <a:pPr lvl="3"/>
            <a:r>
              <a:rPr lang="zh-CN" noProof="0" smtClean="0"/>
              <a:t>第四级</a:t>
            </a:r>
            <a:endParaRPr lang="zh-CN" noProof="0" smtClean="0"/>
          </a:p>
          <a:p>
            <a:pPr lvl="4"/>
            <a:r>
              <a:rPr lang="zh-CN" noProof="0" smtClean="0"/>
              <a:t>第五级</a:t>
            </a:r>
            <a:endParaRPr lang="zh-CN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FAA16E6-E611-4CC3-81AD-6E60B51BFC29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47A39BE3-93C3-4F6C-BCC4-B75FFA58CF4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85BF6B1C-65D7-427F-BAE9-6469426EF79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40282CD7-2641-4483-9CA1-A24945DC66A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16E6-E611-4CC3-81AD-6E60B51BFC29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小标题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4109144" y="15459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  <p:pic>
        <p:nvPicPr>
          <p:cNvPr id="7" name="图片 6" descr="图层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——</a:t>
            </a:r>
            <a:r>
              <a:rPr lang="zh-CN" altLang="en-US" sz="2400" dirty="0" smtClean="0"/>
              <a:t>纪念鲁迅有感</a:t>
            </a:r>
            <a:endParaRPr lang="zh-CN" altLang="en-US" sz="2400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5902" y="1489313"/>
            <a:ext cx="7545579" cy="1325880"/>
          </a:xfrm>
        </p:spPr>
        <p:txBody>
          <a:bodyPr/>
          <a:lstStyle/>
          <a:p>
            <a:r>
              <a:rPr lang="zh-CN" altLang="en-US" sz="8000" dirty="0" smtClean="0"/>
              <a:t>有的人</a:t>
            </a:r>
            <a:endParaRPr lang="zh-CN" altLang="en-US" sz="80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9"/>
          <p:cNvGrpSpPr/>
          <p:nvPr/>
        </p:nvGrpSpPr>
        <p:grpSpPr bwMode="auto">
          <a:xfrm>
            <a:off x="1096963" y="1303338"/>
            <a:ext cx="2565400" cy="682625"/>
            <a:chOff x="1728" y="2018"/>
            <a:chExt cx="3024" cy="430"/>
          </a:xfrm>
        </p:grpSpPr>
        <p:sp>
          <p:nvSpPr>
            <p:cNvPr id="27660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661" name="Text Box 61"/>
            <p:cNvSpPr txBox="1">
              <a:spLocks noChangeArrowheads="1"/>
            </p:cNvSpPr>
            <p:nvPr/>
          </p:nvSpPr>
          <p:spPr bwMode="auto">
            <a:xfrm>
              <a:off x="2135" y="2018"/>
              <a:ext cx="2395" cy="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合作探究</a:t>
              </a:r>
              <a:endPara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7662" name="Group 62"/>
            <p:cNvGrpSpPr/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27663" name="Freeform 63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64" name="Freeform 64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65" name="Freeform 65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66" name="Freeform 66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67" name="Freeform 67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68" name="Freeform 68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69" name="Freeform 69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0" name="Freeform 70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1" name="Freeform 71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2" name="Freeform 72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3" name="Freeform 73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4" name="Freeform 74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5" name="Freeform 75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6" name="Freeform 76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7" name="Freeform 77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8" name="Freeform 78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79" name="Freeform 79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0" name="Freeform 80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1" name="Freeform 81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2" name="Freeform 82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3" name="Freeform 83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4" name="Freeform 84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5" name="Freeform 85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6" name="Freeform 86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7" name="Freeform 87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8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89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0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1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2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3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4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5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6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7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8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699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0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1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2" name="Freeform 102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3" name="Freeform 103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4" name="Freeform 104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5" name="Freeform 105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6" name="Freeform 106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7" name="Freeform 107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8" name="Freeform 108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09" name="Freeform 109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10" name="Freeform 110"/>
              <p:cNvSpPr/>
              <p:nvPr/>
            </p:nvSpPr>
            <p:spPr bwMode="auto">
              <a:xfrm>
                <a:off x="1067" y="2607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11" name="Freeform 111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12" name="Freeform 112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13" name="Freeform 113"/>
              <p:cNvSpPr/>
              <p:nvPr/>
            </p:nvSpPr>
            <p:spPr bwMode="auto">
              <a:xfrm>
                <a:off x="1152" y="2645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714" name="Freeform 114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7651" name="TextBox 64"/>
          <p:cNvSpPr txBox="1">
            <a:spLocks noChangeArrowheads="1"/>
          </p:cNvSpPr>
          <p:nvPr/>
        </p:nvSpPr>
        <p:spPr bwMode="auto">
          <a:xfrm>
            <a:off x="701675" y="2189163"/>
            <a:ext cx="76581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152400">
              <a:lnSpc>
                <a:spcPct val="150000"/>
              </a:lnSpc>
            </a:pPr>
            <a:r>
              <a:rPr lang="en-US" altLang="zh-CN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诗歌</a:t>
            </a:r>
            <a:r>
              <a:rPr lang="zh-CN" altLang="en-US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第一节中的两个“死”字和两个“活”字分别是什么意思？</a:t>
            </a:r>
            <a:endParaRPr lang="zh-CN" altLang="en-US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圆角矩形 65"/>
          <p:cNvSpPr/>
          <p:nvPr/>
        </p:nvSpPr>
        <p:spPr bwMode="auto">
          <a:xfrm>
            <a:off x="3633788" y="486847"/>
            <a:ext cx="2305337" cy="627871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研读课文</a:t>
            </a:r>
            <a:endParaRPr lang="zh-CN" altLang="zh-CN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>
          <a:xfrm>
            <a:off x="908050" y="3605213"/>
            <a:ext cx="2808288" cy="273367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kumimoji="1" lang="zh-CN" altLang="en-US" b="0" u="sng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</a:t>
            </a: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kumimoji="1" lang="zh-CN" altLang="en-US" b="0" kern="0" dirty="0">
              <a:solidFill>
                <a:srgbClr val="33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他已经</a:t>
            </a:r>
            <a:r>
              <a:rPr kumimoji="1" lang="zh-CN" altLang="en-US" b="0" u="sng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死</a:t>
            </a: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kumimoji="1" lang="en-US" altLang="zh-CN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kumimoji="1" lang="en-US" altLang="zh-CN" b="0" kern="0" dirty="0">
              <a:solidFill>
                <a:srgbClr val="33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en-US" altLang="zh-CN" b="0" kern="0" dirty="0">
              <a:solidFill>
                <a:srgbClr val="33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kumimoji="1" lang="zh-CN" altLang="en-US" b="0" u="sng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死</a:t>
            </a: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endParaRPr kumimoji="1" lang="zh-CN" altLang="en-US" b="0" kern="0" dirty="0">
              <a:solidFill>
                <a:srgbClr val="33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他还</a:t>
            </a:r>
            <a:r>
              <a:rPr kumimoji="1" lang="zh-CN" altLang="en-US" b="0" u="sng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</a:t>
            </a:r>
            <a:r>
              <a:rPr kumimoji="1" lang="zh-CN" altLang="en-US" b="0" kern="0" dirty="0">
                <a:solidFill>
                  <a:srgbClr val="33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着。</a:t>
            </a:r>
            <a:endParaRPr kumimoji="1" lang="zh-CN" altLang="en-US" b="0" kern="0" dirty="0">
              <a:solidFill>
                <a:srgbClr val="33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zh-CN" altLang="en-US" b="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zh-CN" b="0" kern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3683000" y="3538830"/>
            <a:ext cx="48958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肉体和生命还存在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683000" y="4073525"/>
            <a:ext cx="3887788" cy="4619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精神已经消亡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3657600" y="4795838"/>
            <a:ext cx="4751388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肉体和生命消亡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3633788" y="5229225"/>
            <a:ext cx="3527425" cy="4619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精神永存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5350" y="1419225"/>
            <a:ext cx="7345363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有的人活着，他已经死了；有的人死了。他还活着。</a:t>
            </a:r>
            <a:endParaRPr lang="zh-CN" altLang="en-US" sz="2800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44563" y="2898775"/>
            <a:ext cx="7227887" cy="30448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前一句指的是骑在人民头上作威作福的人，他们只是躯壳活着，虽生犹死，生命毫无价值；后一句指的是一生为人民、甘愿做人民牛马的人，这种人虽生命不复存在了，但他们的思想、精神永驻人间。</a:t>
            </a:r>
            <a:endParaRPr lang="zh-CN" altLang="en-US" b="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66775" y="1379538"/>
            <a:ext cx="777875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lang="en-US" altLang="zh-CN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骑在人民头上：“啊，我多伟大！”</a:t>
            </a:r>
            <a:b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lang="en-US" altLang="zh-CN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俯下身子给人民当牛马。</a:t>
            </a:r>
            <a:endParaRPr lang="zh-CN" altLang="en-US" sz="2800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4388" y="2832100"/>
            <a:ext cx="7631780" cy="332105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一个“骑”字，深刻地揭露了反动统治者骄横的形象，凶暴的本质；</a:t>
            </a: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“啊，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我多</a:t>
            </a: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伟大！”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刻画了反动统治者的外强中干、自我吹嘘的丑态，对反动派进行了有力地讽刺；对于鲁迅先生，则用“俯下身子给人民当牛马</a:t>
            </a: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”刻画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了鲁迅先生崇高而感人的形象。</a:t>
            </a:r>
            <a:endParaRPr lang="zh-CN" altLang="en-US" b="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03288" y="1481138"/>
            <a:ext cx="6581775" cy="5603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情愿作野草，等着地下的火烧。</a:t>
            </a:r>
            <a:endParaRPr lang="zh-CN" altLang="en-US" sz="2800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8665" y="2143125"/>
            <a:ext cx="7243763" cy="3468688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比喻鲁迅愿把自己的一切奉献给人民斗争事业。鲁迅在</a:t>
            </a:r>
            <a:r>
              <a:rPr lang="en-US" altLang="zh-CN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野草</a:t>
            </a:r>
            <a:r>
              <a:rPr lang="en-US" altLang="zh-CN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题辞</a:t>
            </a:r>
            <a:r>
              <a:rPr lang="en-US" altLang="zh-CN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中说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：“我自爱我的野草，但我憎恶这以野草作装饰的地面。地火在地下运行，奔突；熔岩一旦喷出，将烧尽一切野草，以及乔木，于是并且无可朽腐。”</a:t>
            </a:r>
            <a:endParaRPr lang="zh-CN" altLang="en-US" b="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4238" y="1390650"/>
            <a:ext cx="7269162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名字刻入</a:t>
            </a:r>
            <a:r>
              <a:rPr lang="zh-CN" altLang="en-US" sz="2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石头的</a:t>
            </a:r>
            <a:r>
              <a:rPr lang="en-US" altLang="zh-CN" sz="2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名字比尸首烂得更早</a:t>
            </a:r>
            <a:r>
              <a:rPr lang="zh-CN" altLang="en-US" sz="2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；只要春风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吹到的地方</a:t>
            </a:r>
            <a:r>
              <a:rPr lang="en-US" altLang="zh-CN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到处是青青的野草。</a:t>
            </a:r>
            <a:endParaRPr lang="zh-CN" altLang="en-US" sz="2800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2145" y="2759075"/>
            <a:ext cx="7405688" cy="28575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把名字刻入石头的人，是想流芳百世，实际上这种人活在世上，灵魂早已死去，早已臭名昭著。青青的野草则给人以无限生机、无限希望的感受和联想，这里表现了广大人民群众对鲁迅先生的无比崇敬和爱戴之情。</a:t>
            </a:r>
            <a:endParaRPr lang="zh-CN" altLang="en-US" b="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8843" y="1087755"/>
            <a:ext cx="7640637" cy="16677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此诗为纪念鲁迅先生所作，从诗作中哪些诗句可以体现鲁迅先生的精神品质？这是种什么样的精神品质？人民大众对他是什么态度？</a:t>
            </a:r>
            <a:endParaRPr lang="zh-CN" altLang="en-US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63968" y="2740343"/>
            <a:ext cx="7454900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俯下身子给人民当牛马 ”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全心全意为人民服务的精神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情愿作野草，等着地下的火烧 ”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en-US" altLang="zh-CN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伟大的为革命献身的精神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他活着为了多数人更好地活 ”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en-US" altLang="zh-CN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竭尽全力为人民某幸福的精神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59"/>
          <p:cNvGrpSpPr/>
          <p:nvPr/>
        </p:nvGrpSpPr>
        <p:grpSpPr bwMode="auto">
          <a:xfrm>
            <a:off x="1069975" y="1276350"/>
            <a:ext cx="2565400" cy="658813"/>
            <a:chOff x="1728" y="2033"/>
            <a:chExt cx="3024" cy="415"/>
          </a:xfrm>
        </p:grpSpPr>
        <p:sp>
          <p:nvSpPr>
            <p:cNvPr id="34820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821" name="Text Box 61"/>
            <p:cNvSpPr txBox="1">
              <a:spLocks noChangeArrowheads="1"/>
            </p:cNvSpPr>
            <p:nvPr/>
          </p:nvSpPr>
          <p:spPr bwMode="auto">
            <a:xfrm>
              <a:off x="2121" y="2033"/>
              <a:ext cx="2394" cy="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语言赏析</a:t>
              </a:r>
              <a:endPara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4822" name="Group 62"/>
            <p:cNvGrpSpPr/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34823" name="Freeform 63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24" name="Freeform 64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25" name="Freeform 65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26" name="Freeform 66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27" name="Freeform 67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28" name="Freeform 68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29" name="Freeform 69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0" name="Freeform 70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1" name="Freeform 71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2" name="Freeform 72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3" name="Freeform 73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4" name="Freeform 74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5" name="Freeform 75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6" name="Freeform 76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7" name="Freeform 77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8" name="Freeform 78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39" name="Freeform 79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0" name="Freeform 80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1" name="Freeform 81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2" name="Freeform 82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3" name="Freeform 83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4" name="Freeform 84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5" name="Freeform 85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6" name="Freeform 86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7" name="Freeform 87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8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49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0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1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2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3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4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5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6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7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8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59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0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1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2" name="Freeform 102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3" name="Freeform 103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4" name="Freeform 104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5" name="Freeform 105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6" name="Freeform 106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7" name="Freeform 107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8" name="Freeform 108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69" name="Freeform 109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70" name="Freeform 110"/>
              <p:cNvSpPr/>
              <p:nvPr/>
            </p:nvSpPr>
            <p:spPr bwMode="auto">
              <a:xfrm>
                <a:off x="1067" y="2607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71" name="Freeform 111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72" name="Freeform 112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73" name="Freeform 113"/>
              <p:cNvSpPr/>
              <p:nvPr/>
            </p:nvSpPr>
            <p:spPr bwMode="auto">
              <a:xfrm>
                <a:off x="1152" y="2645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874" name="Freeform 114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992188" y="2163763"/>
            <a:ext cx="72612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觉得诗中哪些词语用得形象生动？为什么？请细心揣摩，大家一起来交流</a:t>
            </a:r>
            <a:r>
              <a:rPr lang="zh-CN" alt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吧！</a:t>
            </a:r>
            <a:endParaRPr lang="zh-CN" altLang="en-US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31863" y="1395413"/>
            <a:ext cx="7359650" cy="7413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的人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着，他已经死了；有的人死了。他还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着。 </a:t>
            </a:r>
            <a:endParaRPr lang="zh-CN" altLang="en-US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10603" y="2868613"/>
            <a:ext cx="6826250" cy="1824037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第一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个“活”字充满了鄙夷和轻蔑。</a:t>
            </a:r>
            <a:endParaRPr lang="zh-CN" altLang="en-US" b="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第二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个“活”字是作者对鲁迅伟大一生的</a:t>
            </a:r>
            <a:r>
              <a:rPr lang="zh-CN" altLang="en-US" b="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充分肯定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和赞美。</a:t>
            </a:r>
            <a:endParaRPr lang="zh-CN" altLang="en-US" b="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4725" y="2212975"/>
            <a:ext cx="77946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这里的两个“活”字所寄托的感情有什么不同呢？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3287" y="1416050"/>
            <a:ext cx="7976017" cy="13700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的人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骑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在人民头上：“啊，我多伟大！”有的人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俯下身子给人民当牛马。</a:t>
            </a:r>
            <a:endParaRPr lang="zh-CN" altLang="en-US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70504" y="2964971"/>
            <a:ext cx="76485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这个“骑”字写出了“有的人”怎样的表现？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7386" y="3605842"/>
            <a:ext cx="709829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骑”字生动地表现了反动派欺压人民，作威作福的丑态。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3288" y="1452563"/>
            <a:ext cx="6981825" cy="11366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骑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在人民头上的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人民把他摔垮；给人民作牛马的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人民永远记住他！</a:t>
            </a:r>
            <a:endParaRPr lang="zh-CN" altLang="en-US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6910" y="3612559"/>
            <a:ext cx="7238262" cy="2201863"/>
          </a:xfrm>
          <a:prstGeom prst="rect">
            <a:avLst/>
          </a:prstGeom>
        </p:spPr>
        <p:txBody>
          <a:bodyPr/>
          <a:lstStyle/>
          <a:p>
            <a:pPr marL="0" lvl="8" indent="-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人民要推翻反动派，打倒反动派，把仇恨和力量凝聚在一个“摔”字上，“垮”作为结果又形象地表现了反动派的可耻而又必然的下场。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5870" y="2965904"/>
            <a:ext cx="60547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这里的“摔垮”有什么深刻的含义呢？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/>
          <p:nvPr/>
        </p:nvGrpSpPr>
        <p:grpSpPr bwMode="auto">
          <a:xfrm>
            <a:off x="2860675" y="1317625"/>
            <a:ext cx="3844925" cy="635000"/>
            <a:chOff x="1728" y="1472"/>
            <a:chExt cx="3024" cy="400"/>
          </a:xfrm>
        </p:grpSpPr>
        <p:grpSp>
          <p:nvGrpSpPr>
            <p:cNvPr id="17692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694" name="Freeform 5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95" name="Freeform 6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96" name="Freeform 7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97" name="Freeform 8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98" name="Freeform 9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99" name="Freeform 10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0" name="Freeform 11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1" name="Freeform 12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2" name="Freeform 13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3" name="Freeform 14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4" name="Freeform 15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5" name="Freeform 16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6" name="Freeform 17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7" name="Freeform 18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8" name="Freeform 19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09" name="Freeform 20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0" name="Freeform 21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1" name="Freeform 22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2" name="Freeform 23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3" name="Freeform 24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4" name="Freeform 25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5" name="Freeform 26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6" name="Freeform 27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7" name="Freeform 28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8" name="Freeform 29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19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0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1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2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3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4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5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6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7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8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29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0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1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2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3" name="Freeform 44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4" name="Freeform 45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5" name="Freeform 46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6" name="Freeform 47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7" name="Freeform 48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8" name="Freeform 49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39" name="Freeform 50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40" name="Freeform 51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41" name="Freeform 52"/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42" name="Freeform 53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43" name="Freeform 54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44" name="Freeform 55"/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745" name="Freeform 56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693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411" name="Group 3"/>
          <p:cNvGrpSpPr/>
          <p:nvPr/>
        </p:nvGrpSpPr>
        <p:grpSpPr bwMode="auto">
          <a:xfrm>
            <a:off x="2871788" y="2009775"/>
            <a:ext cx="3821112" cy="635000"/>
            <a:chOff x="1728" y="1472"/>
            <a:chExt cx="3024" cy="400"/>
          </a:xfrm>
        </p:grpSpPr>
        <p:grpSp>
          <p:nvGrpSpPr>
            <p:cNvPr id="17637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640" name="Freeform 5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1" name="Freeform 6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2" name="Freeform 7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3" name="Freeform 8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4" name="Freeform 9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5" name="Freeform 10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6" name="Freeform 11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7" name="Freeform 12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8" name="Freeform 13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49" name="Freeform 14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0" name="Freeform 15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1" name="Freeform 16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2" name="Freeform 17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3" name="Freeform 18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4" name="Freeform 19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5" name="Freeform 20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6" name="Freeform 21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7" name="Freeform 22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8" name="Freeform 23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59" name="Freeform 24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0" name="Freeform 25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1" name="Freeform 26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2" name="Freeform 27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3" name="Freeform 28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4" name="Freeform 29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5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6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7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8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69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0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1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2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3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4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5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6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7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8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79" name="Freeform 44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0" name="Freeform 45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1" name="Freeform 46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2" name="Freeform 47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3" name="Freeform 48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4" name="Freeform 49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5" name="Freeform 50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6" name="Freeform 51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7" name="Freeform 52"/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8" name="Freeform 53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89" name="Freeform 54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90" name="Freeform 55"/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91" name="Freeform 56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638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639" name="Text Box 58"/>
            <p:cNvSpPr txBox="1">
              <a:spLocks noChangeArrowheads="1"/>
            </p:cNvSpPr>
            <p:nvPr/>
          </p:nvSpPr>
          <p:spPr bwMode="auto">
            <a:xfrm>
              <a:off x="2352" y="1488"/>
              <a:ext cx="194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 习 目 标</a:t>
              </a:r>
              <a:endPara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412" name="Group 3"/>
          <p:cNvGrpSpPr/>
          <p:nvPr/>
        </p:nvGrpSpPr>
        <p:grpSpPr bwMode="auto">
          <a:xfrm>
            <a:off x="2884488" y="2736850"/>
            <a:ext cx="3784600" cy="635000"/>
            <a:chOff x="1728" y="1472"/>
            <a:chExt cx="3024" cy="400"/>
          </a:xfrm>
        </p:grpSpPr>
        <p:grpSp>
          <p:nvGrpSpPr>
            <p:cNvPr id="17582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585" name="Freeform 5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86" name="Freeform 6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87" name="Freeform 7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88" name="Freeform 8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89" name="Freeform 9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0" name="Freeform 10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1" name="Freeform 11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2" name="Freeform 12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3" name="Freeform 13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4" name="Freeform 14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5" name="Freeform 15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6" name="Freeform 16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7" name="Freeform 17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8" name="Freeform 18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99" name="Freeform 19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0" name="Freeform 20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1" name="Freeform 21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2" name="Freeform 22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3" name="Freeform 23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4" name="Freeform 24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5" name="Freeform 25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6" name="Freeform 26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7" name="Freeform 27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8" name="Freeform 28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09" name="Freeform 29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0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1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2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3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4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5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6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7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8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19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0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1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2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3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4" name="Freeform 44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5" name="Freeform 45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6" name="Freeform 46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7" name="Freeform 47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8" name="Freeform 48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29" name="Freeform 49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30" name="Freeform 50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31" name="Freeform 51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32" name="Freeform 52"/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33" name="Freeform 53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34" name="Freeform 54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35" name="Freeform 55"/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636" name="Freeform 56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583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584" name="Text Box 58"/>
            <p:cNvSpPr txBox="1">
              <a:spLocks noChangeArrowheads="1"/>
            </p:cNvSpPr>
            <p:nvPr/>
          </p:nvSpPr>
          <p:spPr bwMode="auto">
            <a:xfrm>
              <a:off x="2352" y="1488"/>
              <a:ext cx="1960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整 体 感 知</a:t>
              </a:r>
              <a:endPara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413" name="Group 3"/>
          <p:cNvGrpSpPr/>
          <p:nvPr/>
        </p:nvGrpSpPr>
        <p:grpSpPr bwMode="auto">
          <a:xfrm>
            <a:off x="2803525" y="3384550"/>
            <a:ext cx="3846513" cy="635000"/>
            <a:chOff x="1728" y="1472"/>
            <a:chExt cx="3024" cy="400"/>
          </a:xfrm>
        </p:grpSpPr>
        <p:grpSp>
          <p:nvGrpSpPr>
            <p:cNvPr id="17527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530" name="Freeform 5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1" name="Freeform 6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2" name="Freeform 7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3" name="Freeform 8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4" name="Freeform 9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5" name="Freeform 10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6" name="Freeform 11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7" name="Freeform 12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8" name="Freeform 13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39" name="Freeform 14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0" name="Freeform 15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1" name="Freeform 16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2" name="Freeform 17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3" name="Freeform 18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4" name="Freeform 19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5" name="Freeform 20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6" name="Freeform 21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7" name="Freeform 22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8" name="Freeform 23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49" name="Freeform 24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0" name="Freeform 25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1" name="Freeform 26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2" name="Freeform 27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3" name="Freeform 28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4" name="Freeform 29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5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6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7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8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59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0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1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2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3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4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5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6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7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8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69" name="Freeform 44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0" name="Freeform 45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1" name="Freeform 46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2" name="Freeform 47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3" name="Freeform 48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4" name="Freeform 49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5" name="Freeform 50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6" name="Freeform 51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7" name="Freeform 52"/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8" name="Freeform 53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79" name="Freeform 54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80" name="Freeform 55"/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81" name="Freeform 56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528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529" name="Text Box 58"/>
            <p:cNvSpPr txBox="1">
              <a:spLocks noChangeArrowheads="1"/>
            </p:cNvSpPr>
            <p:nvPr/>
          </p:nvSpPr>
          <p:spPr bwMode="auto">
            <a:xfrm>
              <a:off x="2352" y="1488"/>
              <a:ext cx="1928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研 读 课 文</a:t>
              </a:r>
              <a:endPara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414" name="Group 3"/>
          <p:cNvGrpSpPr/>
          <p:nvPr/>
        </p:nvGrpSpPr>
        <p:grpSpPr bwMode="auto">
          <a:xfrm>
            <a:off x="2801938" y="4178300"/>
            <a:ext cx="3857625" cy="635000"/>
            <a:chOff x="1728" y="1472"/>
            <a:chExt cx="3024" cy="400"/>
          </a:xfrm>
        </p:grpSpPr>
        <p:grpSp>
          <p:nvGrpSpPr>
            <p:cNvPr id="17472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475" name="Freeform 5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76" name="Freeform 6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77" name="Freeform 7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78" name="Freeform 8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79" name="Freeform 9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0" name="Freeform 10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1" name="Freeform 11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2" name="Freeform 12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3" name="Freeform 13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4" name="Freeform 14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5" name="Freeform 15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6" name="Freeform 16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7" name="Freeform 17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8" name="Freeform 18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89" name="Freeform 19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0" name="Freeform 20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1" name="Freeform 21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2" name="Freeform 22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3" name="Freeform 23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4" name="Freeform 24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5" name="Freeform 25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6" name="Freeform 26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7" name="Freeform 27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8" name="Freeform 28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99" name="Freeform 29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0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1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2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3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4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5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6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7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8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09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0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1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2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3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4" name="Freeform 44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5" name="Freeform 45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6" name="Freeform 46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7" name="Freeform 47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8" name="Freeform 48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19" name="Freeform 49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20" name="Freeform 50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21" name="Freeform 51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22" name="Freeform 52"/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23" name="Freeform 53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24" name="Freeform 54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25" name="Freeform 55"/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526" name="Freeform 56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473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474" name="Text Box 58"/>
            <p:cNvSpPr txBox="1">
              <a:spLocks noChangeArrowheads="1"/>
            </p:cNvSpPr>
            <p:nvPr/>
          </p:nvSpPr>
          <p:spPr bwMode="auto">
            <a:xfrm>
              <a:off x="2352" y="1488"/>
              <a:ext cx="1923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 文 小 结</a:t>
              </a:r>
              <a:endPara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7415" name="Group 3"/>
          <p:cNvGrpSpPr/>
          <p:nvPr/>
        </p:nvGrpSpPr>
        <p:grpSpPr bwMode="auto">
          <a:xfrm>
            <a:off x="2801938" y="4918075"/>
            <a:ext cx="3883025" cy="635000"/>
            <a:chOff x="1728" y="1472"/>
            <a:chExt cx="3024" cy="400"/>
          </a:xfrm>
        </p:grpSpPr>
        <p:grpSp>
          <p:nvGrpSpPr>
            <p:cNvPr id="17417" name="Group 4"/>
            <p:cNvGrpSpPr/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420" name="Freeform 5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1" name="Freeform 6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2" name="Freeform 7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3" name="Freeform 8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4" name="Freeform 9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5" name="Freeform 10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6" name="Freeform 11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7" name="Freeform 12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8" name="Freeform 13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29" name="Freeform 14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0" name="Freeform 15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1" name="Freeform 16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2" name="Freeform 17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3" name="Freeform 18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4" name="Freeform 19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5" name="Freeform 20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6" name="Freeform 21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7" name="Freeform 22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8" name="Freeform 23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39" name="Freeform 24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0" name="Freeform 25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1" name="Freeform 26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2" name="Freeform 27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3" name="Freeform 28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4" name="Freeform 29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5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6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7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8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49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0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1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2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3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4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5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6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7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8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59" name="Freeform 44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0" name="Freeform 45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1" name="Freeform 46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2" name="Freeform 47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3" name="Freeform 48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4" name="Freeform 49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5" name="Freeform 50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6" name="Freeform 51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7" name="Freeform 52"/>
              <p:cNvSpPr/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8" name="Freeform 53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69" name="Freeform 54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70" name="Freeform 55"/>
              <p:cNvSpPr/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471" name="Freeform 56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7418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419" name="Text Box 58"/>
            <p:cNvSpPr txBox="1">
              <a:spLocks noChangeArrowheads="1"/>
            </p:cNvSpPr>
            <p:nvPr/>
          </p:nvSpPr>
          <p:spPr bwMode="auto">
            <a:xfrm>
              <a:off x="2352" y="1488"/>
              <a:ext cx="1910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布 置 作 业</a:t>
              </a:r>
              <a:endPara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416" name="Text Box 58"/>
          <p:cNvSpPr txBox="1">
            <a:spLocks noChangeArrowheads="1"/>
          </p:cNvSpPr>
          <p:nvPr/>
        </p:nvSpPr>
        <p:spPr bwMode="auto">
          <a:xfrm>
            <a:off x="3698875" y="1355725"/>
            <a:ext cx="2571750" cy="584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 境 导 入</a:t>
            </a:r>
            <a:endParaRPr lang="en-US" altLang="zh-CN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59"/>
          <p:cNvGrpSpPr/>
          <p:nvPr/>
        </p:nvGrpSpPr>
        <p:grpSpPr bwMode="auto">
          <a:xfrm>
            <a:off x="1069975" y="1276350"/>
            <a:ext cx="2565400" cy="658813"/>
            <a:chOff x="1728" y="2033"/>
            <a:chExt cx="3024" cy="415"/>
          </a:xfrm>
        </p:grpSpPr>
        <p:sp>
          <p:nvSpPr>
            <p:cNvPr id="38917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918" name="Text Box 61"/>
            <p:cNvSpPr txBox="1">
              <a:spLocks noChangeArrowheads="1"/>
            </p:cNvSpPr>
            <p:nvPr/>
          </p:nvSpPr>
          <p:spPr bwMode="auto">
            <a:xfrm>
              <a:off x="2121" y="2033"/>
              <a:ext cx="2394" cy="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手法探究</a:t>
              </a:r>
              <a:endPara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8919" name="Group 62"/>
            <p:cNvGrpSpPr/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38920" name="Freeform 63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1" name="Freeform 64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2" name="Freeform 65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3" name="Freeform 66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4" name="Freeform 67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5" name="Freeform 68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6" name="Freeform 69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7" name="Freeform 70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8" name="Freeform 71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29" name="Freeform 72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0" name="Freeform 73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1" name="Freeform 74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2" name="Freeform 75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3" name="Freeform 76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4" name="Freeform 77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5" name="Freeform 78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6" name="Freeform 79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7" name="Freeform 80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8" name="Freeform 81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39" name="Freeform 82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0" name="Freeform 83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1" name="Freeform 84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2" name="Freeform 85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3" name="Freeform 86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4" name="Freeform 87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5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6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7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8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49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0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1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2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3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4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5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6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7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8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59" name="Freeform 102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0" name="Freeform 103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1" name="Freeform 104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2" name="Freeform 105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3" name="Freeform 106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4" name="Freeform 107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5" name="Freeform 108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6" name="Freeform 109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7" name="Freeform 110"/>
              <p:cNvSpPr/>
              <p:nvPr/>
            </p:nvSpPr>
            <p:spPr bwMode="auto">
              <a:xfrm>
                <a:off x="1067" y="2607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8" name="Freeform 111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69" name="Freeform 112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70" name="Freeform 113"/>
              <p:cNvSpPr/>
              <p:nvPr/>
            </p:nvSpPr>
            <p:spPr bwMode="auto">
              <a:xfrm>
                <a:off x="1152" y="2645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971" name="Freeform 114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279525" y="2830513"/>
            <a:ext cx="5517515" cy="247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一小节前后两句话构成对比。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小节和第五小节构成对比。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小节和第六小节构成对比。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</a:t>
            </a: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小节和第七小节构成对比。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087438" y="2135188"/>
            <a:ext cx="67071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请找出文中具体运用对比的手法的地方。</a:t>
            </a:r>
            <a:endParaRPr lang="zh-CN" altLang="en-US" sz="2800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 bwMode="auto">
          <a:xfrm>
            <a:off x="3513724" y="890495"/>
            <a:ext cx="2305337" cy="627871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课文小结</a:t>
            </a:r>
            <a:endParaRPr lang="zh-CN" altLang="zh-CN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1" name="矩形 4"/>
          <p:cNvSpPr>
            <a:spLocks noChangeArrowheads="1"/>
          </p:cNvSpPr>
          <p:nvPr/>
        </p:nvSpPr>
        <p:spPr bwMode="auto">
          <a:xfrm>
            <a:off x="745173" y="2014538"/>
            <a:ext cx="7502525" cy="2220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这首诗不只是写对鲁迅的怀念，还通过与鲁迅截然相反的“有的人”的对比，批判了那些骑在人民头上的统治者和压迫者，热情歌颂了鲁迅先生为人民无私奉献的可贵精神，号召人们做真正有价值的人。</a:t>
            </a:r>
            <a:endParaRPr lang="zh-CN" altLang="en-US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3689874" y="854868"/>
            <a:ext cx="2305337" cy="627871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布置作业</a:t>
            </a:r>
            <a:endParaRPr lang="zh-CN" altLang="zh-CN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8" name="矩形 4"/>
          <p:cNvSpPr>
            <a:spLocks noChangeArrowheads="1"/>
          </p:cNvSpPr>
          <p:nvPr/>
        </p:nvSpPr>
        <p:spPr bwMode="auto">
          <a:xfrm>
            <a:off x="1000125" y="2141538"/>
            <a:ext cx="72771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声情并茂地朗读并背诵这首诗。</a:t>
            </a:r>
            <a:endParaRPr lang="zh-CN" altLang="en-US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  <a:r>
              <a:rPr lang="zh-CN" altLang="en-US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“我愿做</a:t>
            </a:r>
            <a:r>
              <a:rPr lang="en-US" altLang="zh-CN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_________________</a:t>
            </a:r>
            <a:r>
              <a:rPr lang="zh-CN" altLang="en-US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的人”补充完整，写一篇</a:t>
            </a:r>
            <a:r>
              <a:rPr lang="en-US" altLang="zh-CN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字左右的短文</a:t>
            </a:r>
            <a:r>
              <a:rPr lang="zh-CN" altLang="en-US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1982444" y="2667020"/>
            <a:ext cx="5181600" cy="1676400"/>
          </a:xfrm>
        </p:spPr>
        <p:txBody>
          <a:bodyPr/>
          <a:lstStyle/>
          <a:p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3774829" y="797167"/>
            <a:ext cx="2286001" cy="562709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情境导入</a:t>
            </a:r>
            <a:endParaRPr lang="zh-CN" altLang="zh-CN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0588" y="1587500"/>
            <a:ext cx="776605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1936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日凌晨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分，一位中国文化革命的主将，伟大的文学家、思想家、革命家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鲁迅，在上海不幸病逝。全国人民无比悲痛。但是国民党反动派派出了许多的特务、军阀、走狗极力阻止人民给鲁迅先生举行追悼，可是却依然无法阻止。可见鲁迅先生在当时受到了很多人的尊重。今天我们就一起来学习这篇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3669322" y="867506"/>
            <a:ext cx="2286001" cy="562709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学习目标</a:t>
            </a:r>
            <a:endParaRPr lang="zh-CN" altLang="zh-CN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46150" y="2109788"/>
            <a:ext cx="7673975" cy="2456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b="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指导</a:t>
            </a:r>
            <a:r>
              <a:rPr lang="zh-CN" altLang="en-US" b="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学生采用多种形式有感情地反复朗读，领会作者对鲁迅先生崇敬、怀念的思想感情</a:t>
            </a:r>
            <a:r>
              <a:rPr lang="zh-CN" altLang="en-US" b="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b="0" kern="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2.</a:t>
            </a:r>
            <a:r>
              <a:rPr lang="zh-CN" altLang="en-US" b="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</a:t>
            </a:r>
            <a:r>
              <a:rPr lang="zh-CN" altLang="en-US" b="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诗歌中对比手法的运用及前后对照的结构。</a:t>
            </a:r>
            <a:endParaRPr lang="en-US" altLang="zh-CN" b="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b="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b="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体会</a:t>
            </a:r>
            <a:r>
              <a:rPr lang="zh-CN" altLang="en-US" b="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鲁迅先生伟大的精神。</a:t>
            </a:r>
            <a:endParaRPr lang="zh-CN" altLang="en-US" b="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9"/>
          <p:cNvGrpSpPr/>
          <p:nvPr/>
        </p:nvGrpSpPr>
        <p:grpSpPr bwMode="auto">
          <a:xfrm>
            <a:off x="1073150" y="1277938"/>
            <a:ext cx="2563813" cy="682625"/>
            <a:chOff x="1728" y="2018"/>
            <a:chExt cx="3024" cy="430"/>
          </a:xfrm>
        </p:grpSpPr>
        <p:sp>
          <p:nvSpPr>
            <p:cNvPr id="21512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13" name="Text Box 61"/>
            <p:cNvSpPr txBox="1">
              <a:spLocks noChangeArrowheads="1"/>
            </p:cNvSpPr>
            <p:nvPr/>
          </p:nvSpPr>
          <p:spPr bwMode="auto">
            <a:xfrm>
              <a:off x="2135" y="2018"/>
              <a:ext cx="2154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作者简介</a:t>
              </a:r>
              <a:endPara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1514" name="Group 62"/>
            <p:cNvGrpSpPr/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21515" name="Freeform 63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16" name="Freeform 64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17" name="Freeform 65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18" name="Freeform 66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19" name="Freeform 67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0" name="Freeform 68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1" name="Freeform 69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2" name="Freeform 70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3" name="Freeform 71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4" name="Freeform 72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5" name="Freeform 73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6" name="Freeform 74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7" name="Freeform 75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8" name="Freeform 76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29" name="Freeform 77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0" name="Freeform 78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1" name="Freeform 79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2" name="Freeform 80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3" name="Freeform 81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4" name="Freeform 82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5" name="Freeform 83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6" name="Freeform 84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7" name="Freeform 85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8" name="Freeform 86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39" name="Freeform 87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0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1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2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3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4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5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6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7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8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49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0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1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2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3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4" name="Freeform 102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5" name="Freeform 103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6" name="Freeform 104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7" name="Freeform 105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8" name="Freeform 106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59" name="Freeform 107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60" name="Freeform 108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61" name="Freeform 109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62" name="Freeform 110"/>
              <p:cNvSpPr/>
              <p:nvPr/>
            </p:nvSpPr>
            <p:spPr bwMode="auto">
              <a:xfrm>
                <a:off x="1067" y="2607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63" name="Freeform 111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64" name="Freeform 112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65" name="Freeform 113"/>
              <p:cNvSpPr/>
              <p:nvPr/>
            </p:nvSpPr>
            <p:spPr bwMode="auto">
              <a:xfrm>
                <a:off x="1152" y="2645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566" name="Freeform 114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65" name="圆角矩形 64"/>
          <p:cNvSpPr/>
          <p:nvPr/>
        </p:nvSpPr>
        <p:spPr bwMode="auto">
          <a:xfrm>
            <a:off x="3739202" y="904044"/>
            <a:ext cx="2305337" cy="627871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整体感知</a:t>
            </a:r>
            <a:endParaRPr lang="zh-CN" altLang="zh-CN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>
          <a:xfrm>
            <a:off x="2865438" y="2068513"/>
            <a:ext cx="5838825" cy="3786187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臧克家（</a:t>
            </a:r>
            <a:r>
              <a:rPr lang="en-US" altLang="zh-CN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1905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日－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2004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日），山东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诸城人，中国现代诗人。曾用名臧瑗望，笔名孙荃、何嘉。中国民主同盟成员。第二、三届全国人大代表，第五、八届全国政协委员，第六、七届全国政协常委，主要作品有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lang="en-US" altLang="zh-CN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11" name="Picture 6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6138" y="2652713"/>
            <a:ext cx="1855787" cy="231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9"/>
          <p:cNvGrpSpPr/>
          <p:nvPr/>
        </p:nvGrpSpPr>
        <p:grpSpPr bwMode="auto">
          <a:xfrm>
            <a:off x="1071563" y="1266825"/>
            <a:ext cx="2565400" cy="682625"/>
            <a:chOff x="1728" y="2018"/>
            <a:chExt cx="3024" cy="430"/>
          </a:xfrm>
        </p:grpSpPr>
        <p:sp>
          <p:nvSpPr>
            <p:cNvPr id="6158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538" name="Text Box 61"/>
            <p:cNvSpPr txBox="1">
              <a:spLocks noChangeArrowheads="1"/>
            </p:cNvSpPr>
            <p:nvPr/>
          </p:nvSpPr>
          <p:spPr bwMode="auto">
            <a:xfrm>
              <a:off x="2135" y="2018"/>
              <a:ext cx="2394" cy="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字词积累</a:t>
              </a:r>
              <a:endPara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2539" name="Group 62"/>
            <p:cNvGrpSpPr/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2" name="Freeform 63"/>
              <p:cNvSpPr/>
              <p:nvPr/>
            </p:nvSpPr>
            <p:spPr bwMode="auto">
              <a:xfrm>
                <a:off x="1150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" name="Freeform 64"/>
              <p:cNvSpPr/>
              <p:nvPr/>
            </p:nvSpPr>
            <p:spPr bwMode="auto">
              <a:xfrm>
                <a:off x="1145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63" name="Freeform 65"/>
              <p:cNvSpPr/>
              <p:nvPr/>
            </p:nvSpPr>
            <p:spPr bwMode="auto">
              <a:xfrm>
                <a:off x="1140" y="2683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64" name="Freeform 66"/>
              <p:cNvSpPr/>
              <p:nvPr/>
            </p:nvSpPr>
            <p:spPr bwMode="auto">
              <a:xfrm>
                <a:off x="1139" y="2681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65" name="Freeform 67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66" name="Freeform 68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67" name="Freeform 69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68" name="Freeform 70"/>
              <p:cNvSpPr/>
              <p:nvPr/>
            </p:nvSpPr>
            <p:spPr bwMode="auto">
              <a:xfrm>
                <a:off x="1134" y="2671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69" name="Freeform 71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0" name="Freeform 72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1" name="Freeform 73"/>
              <p:cNvSpPr/>
              <p:nvPr/>
            </p:nvSpPr>
            <p:spPr bwMode="auto">
              <a:xfrm>
                <a:off x="1134" y="2665"/>
                <a:ext cx="51" cy="22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2" name="Freeform 74"/>
              <p:cNvSpPr/>
              <p:nvPr/>
            </p:nvSpPr>
            <p:spPr bwMode="auto">
              <a:xfrm>
                <a:off x="1137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3" name="Freeform 75"/>
              <p:cNvSpPr/>
              <p:nvPr/>
            </p:nvSpPr>
            <p:spPr bwMode="auto">
              <a:xfrm>
                <a:off x="1138" y="2660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4" name="Freeform 76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5" name="Freeform 77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6" name="Freeform 78"/>
              <p:cNvSpPr/>
              <p:nvPr/>
            </p:nvSpPr>
            <p:spPr bwMode="auto">
              <a:xfrm>
                <a:off x="1139" y="2652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7" name="Freeform 79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8" name="Freeform 80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79" name="Freeform 81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0" name="Freeform 82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1" name="Freeform 83"/>
              <p:cNvSpPr/>
              <p:nvPr/>
            </p:nvSpPr>
            <p:spPr bwMode="auto">
              <a:xfrm>
                <a:off x="1143" y="2648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2" name="Freeform 84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3" name="Freeform 85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4" name="Freeform 86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5" name="Freeform 87"/>
              <p:cNvSpPr/>
              <p:nvPr/>
            </p:nvSpPr>
            <p:spPr bwMode="auto">
              <a:xfrm>
                <a:off x="1145" y="2644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6" name="Freeform 88"/>
              <p:cNvSpPr>
                <a:spLocks noEditPoints="1"/>
              </p:cNvSpPr>
              <p:nvPr/>
            </p:nvSpPr>
            <p:spPr bwMode="auto">
              <a:xfrm>
                <a:off x="1147" y="2644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7" name="Freeform 89"/>
              <p:cNvSpPr>
                <a:spLocks noEditPoints="1"/>
              </p:cNvSpPr>
              <p:nvPr/>
            </p:nvSpPr>
            <p:spPr bwMode="auto">
              <a:xfrm>
                <a:off x="1147" y="2644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8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89" name="Freeform 91"/>
              <p:cNvSpPr>
                <a:spLocks noEditPoints="1"/>
              </p:cNvSpPr>
              <p:nvPr/>
            </p:nvSpPr>
            <p:spPr bwMode="auto">
              <a:xfrm>
                <a:off x="1149" y="2646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0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1" name="Freeform 93"/>
              <p:cNvSpPr>
                <a:spLocks noEditPoints="1"/>
              </p:cNvSpPr>
              <p:nvPr/>
            </p:nvSpPr>
            <p:spPr bwMode="auto">
              <a:xfrm>
                <a:off x="1152" y="2648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2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1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3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4" name="Freeform 96"/>
              <p:cNvSpPr>
                <a:spLocks noEditPoints="1"/>
              </p:cNvSpPr>
              <p:nvPr/>
            </p:nvSpPr>
            <p:spPr bwMode="auto">
              <a:xfrm>
                <a:off x="1153" y="2650"/>
                <a:ext cx="17" cy="17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5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6" name="Freeform 98"/>
              <p:cNvSpPr>
                <a:spLocks noEditPoints="1"/>
              </p:cNvSpPr>
              <p:nvPr/>
            </p:nvSpPr>
            <p:spPr bwMode="auto">
              <a:xfrm>
                <a:off x="1155" y="2650"/>
                <a:ext cx="13" cy="13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7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8" name="Freeform 100"/>
              <p:cNvSpPr>
                <a:spLocks noEditPoints="1"/>
              </p:cNvSpPr>
              <p:nvPr/>
            </p:nvSpPr>
            <p:spPr bwMode="auto">
              <a:xfrm>
                <a:off x="1159" y="2652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199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0" name="Freeform 102"/>
              <p:cNvSpPr/>
              <p:nvPr/>
            </p:nvSpPr>
            <p:spPr bwMode="auto">
              <a:xfrm>
                <a:off x="1159" y="2656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1" name="Freeform 103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2" name="Freeform 104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3" name="Freeform 105"/>
              <p:cNvSpPr/>
              <p:nvPr/>
            </p:nvSpPr>
            <p:spPr bwMode="auto">
              <a:xfrm>
                <a:off x="1043" y="2593"/>
                <a:ext cx="44" cy="48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4" name="Freeform 106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5" name="Freeform 107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6" name="Freeform 108"/>
              <p:cNvSpPr/>
              <p:nvPr/>
            </p:nvSpPr>
            <p:spPr bwMode="auto">
              <a:xfrm>
                <a:off x="1044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7" name="Freeform 109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8" name="Freeform 110"/>
              <p:cNvSpPr/>
              <p:nvPr/>
            </p:nvSpPr>
            <p:spPr bwMode="auto">
              <a:xfrm>
                <a:off x="1068" y="2607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09" name="Freeform 111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10" name="Freeform 112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11" name="Freeform 113"/>
              <p:cNvSpPr/>
              <p:nvPr/>
            </p:nvSpPr>
            <p:spPr bwMode="auto">
              <a:xfrm>
                <a:off x="1154" y="2644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12" name="Freeform 114"/>
              <p:cNvSpPr/>
              <p:nvPr/>
            </p:nvSpPr>
            <p:spPr bwMode="auto">
              <a:xfrm>
                <a:off x="1162" y="2646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3195638" y="1931988"/>
            <a:ext cx="3621087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臧</a:t>
            </a:r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克家（ </a:t>
            </a:r>
            <a:r>
              <a:rPr lang="zh-CN" altLang="en-US" sz="3200" b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 </a:t>
            </a:r>
            <a:endParaRPr lang="en-US" altLang="zh-CN"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朽</a:t>
            </a:r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</a:t>
            </a:r>
            <a:r>
              <a:rPr lang="en-US" alt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      </a:t>
            </a:r>
            <a:b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摔</a:t>
            </a:r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垮（     ）</a:t>
            </a:r>
            <a:endParaRPr lang="en-US" altLang="zh-CN"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</a:t>
            </a:r>
            <a:r>
              <a:rPr lang="en-US" alt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endParaRPr lang="zh-CN" altLang="en-US"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孺</a:t>
            </a:r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子牛（  ）</a:t>
            </a:r>
            <a:endParaRPr lang="en-US" altLang="zh-CN" sz="3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3892550" y="4246563"/>
            <a:ext cx="7985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>
                <a:solidFill>
                  <a:srgbClr val="FF0000"/>
                </a:solidFill>
                <a:latin typeface="+mn-ea"/>
                <a:ea typeface="+mn-ea"/>
              </a:rPr>
              <a:t>fǔ</a:t>
            </a:r>
            <a:endParaRPr lang="en-US" altLang="zh-CN" sz="2800" b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533" name="矩形 8"/>
          <p:cNvSpPr>
            <a:spLocks noChangeArrowheads="1"/>
          </p:cNvSpPr>
          <p:nvPr/>
        </p:nvSpPr>
        <p:spPr bwMode="auto">
          <a:xfrm>
            <a:off x="4491038" y="2867025"/>
            <a:ext cx="7191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err="1">
                <a:solidFill>
                  <a:srgbClr val="FF0000"/>
                </a:solidFill>
                <a:latin typeface="+mn-ea"/>
                <a:ea typeface="+mn-ea"/>
              </a:rPr>
              <a:t>xiǔ</a:t>
            </a:r>
            <a:endParaRPr lang="zh-CN" altLang="en-US" sz="28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534" name="矩形 9"/>
          <p:cNvSpPr>
            <a:spLocks noChangeArrowheads="1"/>
          </p:cNvSpPr>
          <p:nvPr/>
        </p:nvSpPr>
        <p:spPr bwMode="auto">
          <a:xfrm>
            <a:off x="4828540" y="2096135"/>
            <a:ext cx="11763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err="1" smtClean="0">
                <a:solidFill>
                  <a:srgbClr val="FF0000"/>
                </a:solidFill>
                <a:latin typeface="+mn-ea"/>
                <a:ea typeface="+mn-ea"/>
              </a:rPr>
              <a:t>zānɡ</a:t>
            </a:r>
            <a:endParaRPr lang="zh-CN" altLang="en-US" sz="28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535" name="矩形 11"/>
          <p:cNvSpPr>
            <a:spLocks noChangeArrowheads="1"/>
          </p:cNvSpPr>
          <p:nvPr/>
        </p:nvSpPr>
        <p:spPr bwMode="auto">
          <a:xfrm>
            <a:off x="4443413" y="3492500"/>
            <a:ext cx="1422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err="1">
                <a:solidFill>
                  <a:srgbClr val="FF0000"/>
                </a:solidFill>
                <a:latin typeface="+mn-ea"/>
                <a:ea typeface="+mn-ea"/>
              </a:rPr>
              <a:t>shuāi</a:t>
            </a:r>
            <a:endParaRPr lang="zh-CN" altLang="en-US" sz="28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536" name="矩形 12"/>
          <p:cNvSpPr>
            <a:spLocks noChangeArrowheads="1"/>
          </p:cNvSpPr>
          <p:nvPr/>
        </p:nvSpPr>
        <p:spPr bwMode="auto">
          <a:xfrm>
            <a:off x="4868228" y="5004118"/>
            <a:ext cx="7445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err="1">
                <a:solidFill>
                  <a:srgbClr val="FF0000"/>
                </a:solidFill>
                <a:latin typeface="+mn-ea"/>
                <a:ea typeface="+mn-ea"/>
              </a:rPr>
              <a:t>rú</a:t>
            </a:r>
            <a:endParaRPr lang="zh-CN" altLang="en-US" sz="2800" b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utoUpdateAnimBg="0"/>
      <p:bldP spid="80" grpId="0" autoUpdateAnimBg="0"/>
      <p:bldP spid="22533" grpId="0"/>
      <p:bldP spid="22534" grpId="0"/>
      <p:bldP spid="22535" grpId="0"/>
      <p:bldP spid="225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1"/>
          <p:cNvSpPr txBox="1">
            <a:spLocks noChangeArrowheads="1"/>
          </p:cNvSpPr>
          <p:nvPr/>
        </p:nvSpPr>
        <p:spPr bwMode="auto">
          <a:xfrm>
            <a:off x="1116013" y="1266825"/>
            <a:ext cx="2037737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读读写写</a:t>
            </a:r>
            <a:endParaRPr lang="en-US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1116013" y="2565400"/>
            <a:ext cx="75914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俯  垮  不朽  情愿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149668" y="2245043"/>
            <a:ext cx="2287587" cy="212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抬举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下场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不朽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摔垮：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79955" y="2195830"/>
            <a:ext cx="49736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看中某人而加以称赞或提拔。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2229168" y="2808605"/>
            <a:ext cx="61229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人的结局（多指不好的）。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128203" y="3375343"/>
            <a:ext cx="61610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（精神、功业等）不磨灭。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6" name="矩形 5"/>
          <p:cNvSpPr>
            <a:spLocks noChangeArrowheads="1"/>
          </p:cNvSpPr>
          <p:nvPr/>
        </p:nvSpPr>
        <p:spPr bwMode="auto">
          <a:xfrm>
            <a:off x="2135505" y="3807143"/>
            <a:ext cx="5789613" cy="560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文中是推翻的意思。</a:t>
            </a:r>
            <a:endParaRPr lang="zh-CN" altLang="en-US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25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9"/>
          <p:cNvGrpSpPr/>
          <p:nvPr/>
        </p:nvGrpSpPr>
        <p:grpSpPr bwMode="auto">
          <a:xfrm>
            <a:off x="1069975" y="1311275"/>
            <a:ext cx="2565400" cy="682625"/>
            <a:chOff x="1728" y="2018"/>
            <a:chExt cx="3024" cy="430"/>
          </a:xfrm>
        </p:grpSpPr>
        <p:sp>
          <p:nvSpPr>
            <p:cNvPr id="26631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</p:spPr>
          <p:txBody>
            <a:bodyPr wrap="none" anchor="ctr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632" name="Text Box 61"/>
            <p:cNvSpPr txBox="1">
              <a:spLocks noChangeArrowheads="1"/>
            </p:cNvSpPr>
            <p:nvPr/>
          </p:nvSpPr>
          <p:spPr bwMode="auto">
            <a:xfrm>
              <a:off x="2135" y="2018"/>
              <a:ext cx="2395" cy="4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自主探究</a:t>
              </a:r>
              <a:endPara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6633" name="Group 62"/>
            <p:cNvGrpSpPr/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26634" name="Freeform 63"/>
              <p:cNvSpPr/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35" name="Freeform 64"/>
              <p:cNvSpPr/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36" name="Freeform 65"/>
              <p:cNvSpPr/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37" name="Freeform 66"/>
              <p:cNvSpPr/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38" name="Freeform 67"/>
              <p:cNvSpPr/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39" name="Freeform 68"/>
              <p:cNvSpPr/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0" name="Freeform 69"/>
              <p:cNvSpPr/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1" name="Freeform 70"/>
              <p:cNvSpPr/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2" name="Freeform 71"/>
              <p:cNvSpPr/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3" name="Freeform 72"/>
              <p:cNvSpPr/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4" name="Freeform 73"/>
              <p:cNvSpPr/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5" name="Freeform 74"/>
              <p:cNvSpPr/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6" name="Freeform 75"/>
              <p:cNvSpPr/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7" name="Freeform 76"/>
              <p:cNvSpPr/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8" name="Freeform 77"/>
              <p:cNvSpPr/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49" name="Freeform 78"/>
              <p:cNvSpPr/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0" name="Freeform 79"/>
              <p:cNvSpPr/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1" name="Freeform 80"/>
              <p:cNvSpPr/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2" name="Freeform 81"/>
              <p:cNvSpPr/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3" name="Freeform 82"/>
              <p:cNvSpPr/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4" name="Freeform 83"/>
              <p:cNvSpPr/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5" name="Freeform 84"/>
              <p:cNvSpPr/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6" name="Freeform 85"/>
              <p:cNvSpPr/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7" name="Freeform 86"/>
              <p:cNvSpPr/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8" name="Freeform 87"/>
              <p:cNvSpPr/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59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0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1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2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3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4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5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6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7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8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69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0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1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2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3" name="Freeform 102"/>
              <p:cNvSpPr/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4" name="Freeform 103"/>
              <p:cNvSpPr/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5" name="Freeform 104"/>
              <p:cNvSpPr/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6" name="Freeform 105"/>
              <p:cNvSpPr/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7" name="Freeform 106"/>
              <p:cNvSpPr/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8" name="Freeform 107"/>
              <p:cNvSpPr/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79" name="Freeform 108"/>
              <p:cNvSpPr/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80" name="Freeform 109"/>
              <p:cNvSpPr/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81" name="Freeform 110"/>
              <p:cNvSpPr/>
              <p:nvPr/>
            </p:nvSpPr>
            <p:spPr bwMode="auto">
              <a:xfrm>
                <a:off x="1067" y="2607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82" name="Freeform 111"/>
              <p:cNvSpPr/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83" name="Freeform 112"/>
              <p:cNvSpPr/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84" name="Freeform 113"/>
              <p:cNvSpPr/>
              <p:nvPr/>
            </p:nvSpPr>
            <p:spPr bwMode="auto">
              <a:xfrm>
                <a:off x="1152" y="2645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685" name="Freeform 114"/>
              <p:cNvSpPr/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962024" y="2228850"/>
            <a:ext cx="8181975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在诗中写了哪几种人？</a:t>
            </a: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这首诗歌作者表达了对鲁迅先生怎样的思想感情？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2023</Words>
  <Application>WPS 演示</Application>
  <PresentationFormat>全屏显示(4:3)</PresentationFormat>
  <Paragraphs>162</Paragraphs>
  <Slides>23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楷体</vt:lpstr>
      <vt:lpstr>Calibri Light</vt:lpstr>
      <vt:lpstr>Calibri</vt:lpstr>
      <vt:lpstr>Times New Roman</vt:lpstr>
      <vt:lpstr>微软雅黑</vt:lpstr>
      <vt:lpstr>Arial Unicode MS</vt:lpstr>
      <vt:lpstr>Arial</vt:lpstr>
      <vt:lpstr>第一PPT模板网-WWW.1PPT.COM</vt:lpstr>
      <vt:lpstr>有的人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/>
  <cp:keywords>第一PPT模板网-WWW.1PPT.COM</cp:keywords>
  <dc:subject>第一PPT模板网-WWW.1PPT.COM</dc:subject>
  <cp:lastModifiedBy>123</cp:lastModifiedBy>
  <cp:revision>3</cp:revision>
  <dcterms:created xsi:type="dcterms:W3CDTF">2017-07-22T15:46:00Z</dcterms:created>
  <dcterms:modified xsi:type="dcterms:W3CDTF">2020-01-31T06:57:50Z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