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50"/>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p:scale>
          <a:sx n="100" d="100"/>
          <a:sy n="100" d="100"/>
        </p:scale>
        <p:origin x="-366" y="-264"/>
      </p:cViewPr>
      <p:guideLst>
        <p:guide orient="horz" pos="2160"/>
        <p:guide pos="2880"/>
      </p:guideLst>
    </p:cSldViewPr>
  </p:slideViewPr>
  <p:notesTextViewPr>
    <p:cViewPr>
      <p:scale>
        <a:sx n="3" d="2"/>
        <a:sy n="3" d="2"/>
      </p:scale>
      <p:origin x="0" y="0"/>
    </p:cViewPr>
  </p:notesTextViewPr>
  <p:sorterViewPr>
    <p:cViewPr>
      <p:scale>
        <a:sx n="124" d="100"/>
        <a:sy n="124"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502412" y="2588282"/>
            <a:ext cx="8139178"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502412" y="3566160"/>
            <a:ext cx="8139178"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2448" y="952508"/>
            <a:ext cx="8139178"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502412" y="2588282"/>
            <a:ext cx="8139178"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502412" y="1296000"/>
            <a:ext cx="8139178"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48" y="3808731"/>
            <a:ext cx="8139178"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502444" y="4511676"/>
            <a:ext cx="8139178"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502447" y="1296000"/>
            <a:ext cx="396243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679158" y="1296000"/>
            <a:ext cx="396243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5156894" y="1345929"/>
            <a:ext cx="735006" cy="241289"/>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模板：</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www.1ppt.com/moban/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素材：</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www.1ppt.com/sucai/</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背景：</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www.1ppt.com/beijing/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图表：</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www.1ppt.com/tubiao/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www.1ppt.com/xiazai/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教程： </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www.1ppt.com/powerpoint/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资料下载：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www.1ppt.com/ziliao/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范文下载：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www.1ppt.com/fanwen/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试卷下载：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www.1ppt.com/shiti/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教案下载：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www.1ppt.com/jiaoan/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论坛：</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语文课件：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www.1ppt.com/kejian/yuwen/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数学课件：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www.1ppt.com/kejian/shuxue/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英语课件：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www.1ppt.com/kejian/yingyu/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美术课件：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www.1ppt.com/kejian/meishu/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科学课件：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www.1ppt.com/kejian/kexue/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物理课件：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www.1ppt.com/kejian/wuli/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化学课件：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www.1ppt.com/kejian/huaxue/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生物课件：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www.1ppt.com/kejian/shengwu/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地理课件：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www.1ppt.com/kejian/dili/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历史课件：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www.1ppt.com/kejian/lishi/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p:txBody>
      </p:sp>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502447" y="1296001"/>
            <a:ext cx="396243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502444" y="1789043"/>
            <a:ext cx="39624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2" y="1296001"/>
            <a:ext cx="396243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dirty="0">
                <a:sym typeface="+mn-ea"/>
              </a:rPr>
              <a:t>单击此处编辑文本</a:t>
            </a:r>
            <a:endParaRPr dirty="0">
              <a:sym typeface="+mn-ea"/>
            </a:endParaRPr>
          </a:p>
        </p:txBody>
      </p:sp>
      <p:sp>
        <p:nvSpPr>
          <p:cNvPr id="6" name="内容占位符 5"/>
          <p:cNvSpPr>
            <a:spLocks noGrp="1"/>
          </p:cNvSpPr>
          <p:nvPr>
            <p:ph sz="quarter" idx="4"/>
            <p:custDataLst>
              <p:tags r:id="rId6"/>
            </p:custDataLst>
          </p:nvPr>
        </p:nvSpPr>
        <p:spPr>
          <a:xfrm>
            <a:off x="4676812" y="1789043"/>
            <a:ext cx="396243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502447" y="1296000"/>
            <a:ext cx="396243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1296000"/>
            <a:ext cx="396243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7928351" y="952509"/>
            <a:ext cx="713238"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502444" y="952501"/>
            <a:ext cx="7371076"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502412" y="432000"/>
            <a:ext cx="8139178"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502412" y="1296000"/>
            <a:ext cx="8139178"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59807" y="6349833"/>
            <a:ext cx="2025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6349833"/>
            <a:ext cx="297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457950" y="6349833"/>
            <a:ext cx="2025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层1"/>
          <p:cNvPicPr>
            <a:picLocks noChangeAspect="1"/>
          </p:cNvPicPr>
          <p:nvPr userDrawn="1"/>
        </p:nvPicPr>
        <p:blipFill>
          <a:blip r:embed="rId18"/>
          <a:stretch>
            <a:fillRect/>
          </a:stretch>
        </p:blipFill>
        <p:spPr>
          <a:xfrm>
            <a:off x="100965" y="6461125"/>
            <a:ext cx="1343660" cy="3505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hyperlink" Target="12&#26725;.mp4"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b-ssl.duitang.com/uploads/item/201208/04/20120804190342_wVYYw.jpeg"/>
          <p:cNvPicPr>
            <a:picLocks noChangeAspect="1" noChangeArrowheads="1"/>
          </p:cNvPicPr>
          <p:nvPr/>
        </p:nvPicPr>
        <p:blipFill rotWithShape="1">
          <a:blip r:embed="rId1" cstate="email"/>
          <a:srcRect/>
          <a:stretch>
            <a:fillRect/>
          </a:stretch>
        </p:blipFill>
        <p:spPr bwMode="auto">
          <a:xfrm>
            <a:off x="-1905" y="0"/>
            <a:ext cx="9148372"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椭圆 8"/>
          <p:cNvSpPr/>
          <p:nvPr/>
        </p:nvSpPr>
        <p:spPr>
          <a:xfrm>
            <a:off x="3260224" y="2571571"/>
            <a:ext cx="717550" cy="914400"/>
          </a:xfrm>
          <a:prstGeom prst="ellipse">
            <a:avLst/>
          </a:prstGeom>
          <a:solidFill>
            <a:srgbClr val="FFC000"/>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ln>
                <a:solidFill>
                  <a:schemeClr val="accent4">
                    <a:lumMod val="60000"/>
                    <a:lumOff val="40000"/>
                  </a:schemeClr>
                </a:solidFill>
              </a:ln>
              <a:solidFill>
                <a:schemeClr val="accent4"/>
              </a:solidFill>
              <a:effectLst/>
              <a:latin typeface="Arial" panose="020B0604020202020204" pitchFamily="34" charset="0"/>
              <a:ea typeface="微软雅黑" panose="020B0503020204020204" charset="-122"/>
              <a:sym typeface="Arial" panose="020B0604020202020204" pitchFamily="34" charset="0"/>
            </a:endParaRPr>
          </a:p>
        </p:txBody>
      </p:sp>
      <p:sp>
        <p:nvSpPr>
          <p:cNvPr id="10" name="椭圆 9"/>
          <p:cNvSpPr/>
          <p:nvPr/>
        </p:nvSpPr>
        <p:spPr>
          <a:xfrm>
            <a:off x="3401194" y="2560565"/>
            <a:ext cx="666750" cy="925407"/>
          </a:xfrm>
          <a:prstGeom prst="ellipse">
            <a:avLst/>
          </a:prstGeom>
          <a:solidFill>
            <a:schemeClr val="bg1">
              <a:lumMod val="95000"/>
            </a:schemeClr>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p:txBody>
      </p:sp>
      <p:sp>
        <p:nvSpPr>
          <p:cNvPr id="11" name="TextBox 23"/>
          <p:cNvSpPr txBox="1"/>
          <p:nvPr/>
        </p:nvSpPr>
        <p:spPr>
          <a:xfrm>
            <a:off x="3163783" y="2277288"/>
            <a:ext cx="4208145" cy="1322070"/>
          </a:xfrm>
          <a:prstGeom prst="rect">
            <a:avLst/>
          </a:prstGeom>
          <a:noFill/>
          <a:ln w="9525">
            <a:noFill/>
          </a:ln>
        </p:spPr>
        <p:txBody>
          <a:bodyPr wrap="square">
            <a:spAutoFit/>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r>
              <a:rPr lang="en-US" altLang="zh-CN" sz="6400" b="1" dirty="0" smtClean="0">
                <a:solidFill>
                  <a:srgbClr val="FF0000"/>
                </a:solidFill>
                <a:latin typeface="楷体_GB2312" panose="02010609030101010101" charset="-122"/>
                <a:ea typeface="楷体_GB2312" panose="02010609030101010101" charset="-122"/>
              </a:rPr>
              <a:t>12</a:t>
            </a:r>
            <a:r>
              <a:rPr lang="en-US" altLang="zh-CN" sz="8000" dirty="0" smtClean="0">
                <a:solidFill>
                  <a:srgbClr val="FF0000"/>
                </a:solidFill>
                <a:latin typeface="楷体_GB2312" panose="02010609030101010101" charset="-122"/>
                <a:ea typeface="楷体_GB2312" panose="02010609030101010101" charset="-122"/>
              </a:rPr>
              <a:t> </a:t>
            </a:r>
            <a:r>
              <a:rPr lang="zh-CN" altLang="en-US" sz="7200" b="1" dirty="0" smtClean="0">
                <a:solidFill>
                  <a:srgbClr val="FF0000"/>
                </a:solidFill>
                <a:latin typeface="楷体_GB2312" panose="02010609030101010101" charset="-122"/>
                <a:ea typeface="楷体_GB2312" panose="02010609030101010101" charset="-122"/>
              </a:rPr>
              <a:t>桥</a:t>
            </a:r>
            <a:endParaRPr lang="zh-CN" altLang="en-US" sz="7200" b="1" dirty="0" smtClean="0">
              <a:solidFill>
                <a:srgbClr val="FF0000"/>
              </a:solidFill>
              <a:latin typeface="楷体_GB2312" panose="02010609030101010101" charset="-122"/>
              <a:ea typeface="楷体_GB2312" panose="02010609030101010101" charset="-122"/>
            </a:endParaRPr>
          </a:p>
        </p:txBody>
      </p:sp>
      <p:sp>
        <p:nvSpPr>
          <p:cNvPr id="12" name="副标题 2"/>
          <p:cNvSpPr txBox="1"/>
          <p:nvPr/>
        </p:nvSpPr>
        <p:spPr>
          <a:xfrm>
            <a:off x="1881187" y="3996511"/>
            <a:ext cx="5381625" cy="584200"/>
          </a:xfrm>
          <a:prstGeom prst="rect">
            <a:avLst/>
          </a:prstGeom>
          <a:noFill/>
          <a:ln w="9525">
            <a:noFill/>
          </a:ln>
        </p:spPr>
        <p:txBody>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eaLnBrk="1" hangingPunct="1">
              <a:buFont typeface="Arial" panose="020B0604020202020204" pitchFamily="34" charset="0"/>
            </a:pPr>
            <a:r>
              <a:rPr lang="en-US" altLang="zh-CN" sz="2665" b="1" dirty="0" smtClean="0">
                <a:solidFill>
                  <a:srgbClr val="000000"/>
                </a:solidFill>
                <a:latin typeface="黑体" panose="02010609060101010101" pitchFamily="2" charset="-122"/>
                <a:ea typeface="黑体" panose="02010609060101010101" pitchFamily="2" charset="-122"/>
              </a:rPr>
              <a:t>RJ</a:t>
            </a:r>
            <a:r>
              <a:rPr lang="zh-CN" altLang="en-US" sz="2665" b="1" dirty="0" smtClean="0">
                <a:solidFill>
                  <a:srgbClr val="000000"/>
                </a:solidFill>
                <a:latin typeface="黑体" panose="02010609060101010101" pitchFamily="2" charset="-122"/>
                <a:ea typeface="黑体" panose="02010609060101010101" pitchFamily="2" charset="-122"/>
              </a:rPr>
              <a:t>部编版</a:t>
            </a:r>
            <a:r>
              <a:rPr lang="en-US" altLang="zh-CN" sz="2665" b="1" dirty="0" smtClean="0">
                <a:solidFill>
                  <a:srgbClr val="000000"/>
                </a:solidFill>
                <a:latin typeface="黑体" panose="02010609060101010101" pitchFamily="2" charset="-122"/>
                <a:ea typeface="黑体" panose="02010609060101010101" pitchFamily="2" charset="-122"/>
              </a:rPr>
              <a:t>·</a:t>
            </a:r>
            <a:r>
              <a:rPr lang="zh-CN" altLang="en-US" sz="2665" b="1" dirty="0" smtClean="0">
                <a:solidFill>
                  <a:srgbClr val="000000"/>
                </a:solidFill>
                <a:latin typeface="黑体" panose="02010609060101010101" pitchFamily="2" charset="-122"/>
                <a:ea typeface="黑体" panose="02010609060101010101" pitchFamily="2" charset="-122"/>
              </a:rPr>
              <a:t>六年</a:t>
            </a:r>
            <a:r>
              <a:rPr lang="zh-CN" altLang="en-US" sz="2665" b="1" dirty="0">
                <a:solidFill>
                  <a:srgbClr val="000000"/>
                </a:solidFill>
                <a:latin typeface="黑体" panose="02010609060101010101" pitchFamily="2" charset="-122"/>
                <a:ea typeface="黑体" panose="02010609060101010101" pitchFamily="2" charset="-122"/>
              </a:rPr>
              <a:t>级上册</a:t>
            </a:r>
            <a:endParaRPr lang="zh-CN" altLang="en-US" sz="2665" b="1" dirty="0">
              <a:solidFill>
                <a:srgbClr val="000000"/>
              </a:solidFill>
              <a:latin typeface="黑体" panose="02010609060101010101" pitchFamily="2" charset="-122"/>
              <a:ea typeface="黑体" panose="02010609060101010101" pitchFamily="2" charset="-122"/>
            </a:endParaRPr>
          </a:p>
        </p:txBody>
      </p:sp>
      <p:cxnSp>
        <p:nvCxnSpPr>
          <p:cNvPr id="13" name="直接连接符 12"/>
          <p:cNvCxnSpPr/>
          <p:nvPr/>
        </p:nvCxnSpPr>
        <p:spPr>
          <a:xfrm>
            <a:off x="1979642" y="3910997"/>
            <a:ext cx="50406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928083" y="749512"/>
            <a:ext cx="2501006" cy="646331"/>
          </a:xfrm>
          <a:prstGeom prst="rect">
            <a:avLst/>
          </a:prstGeom>
          <a:noFill/>
          <a:ln>
            <a:noFill/>
          </a:ln>
        </p:spPr>
        <p:txBody>
          <a:bodyPr wrap="none" rtlCol="0" anchor="t">
            <a:spAutoFit/>
          </a:bodyPr>
          <a:lstStyle/>
          <a:p>
            <a:pPr algn="ctr"/>
            <a:r>
              <a:rPr lang="zh-CN" altLang="en-US" sz="3600" b="1" u="dbl" dirty="0" smtClean="0">
                <a:solidFill>
                  <a:srgbClr val="92D050"/>
                </a:solidFill>
                <a:latin typeface="黑体" panose="02010609060101010101" pitchFamily="2" charset="-122"/>
                <a:ea typeface="黑体" panose="02010609060101010101" pitchFamily="2" charset="-122"/>
                <a:sym typeface="+mn-ea"/>
              </a:rPr>
              <a:t>近义词辨析</a:t>
            </a:r>
            <a:endParaRPr lang="zh-CN" altLang="en-US" sz="3600" b="1" u="dbl" dirty="0" smtClean="0">
              <a:solidFill>
                <a:srgbClr val="92D050"/>
              </a:solidFill>
              <a:latin typeface="黑体" panose="02010609060101010101" pitchFamily="2" charset="-122"/>
              <a:ea typeface="黑体" panose="02010609060101010101" pitchFamily="2" charset="-122"/>
              <a:sym typeface="+mn-ea"/>
            </a:endParaRPr>
          </a:p>
        </p:txBody>
      </p:sp>
      <p:graphicFrame>
        <p:nvGraphicFramePr>
          <p:cNvPr id="5" name="表格 4"/>
          <p:cNvGraphicFramePr/>
          <p:nvPr/>
        </p:nvGraphicFramePr>
        <p:xfrm>
          <a:off x="1524000" y="1708573"/>
          <a:ext cx="6253162" cy="2990850"/>
        </p:xfrm>
        <a:graphic>
          <a:graphicData uri="http://schemas.openxmlformats.org/drawingml/2006/table">
            <a:tbl>
              <a:tblPr firstRow="1" bandRow="1">
                <a:tableStyleId>{5C22544A-7EE6-4342-B048-85BDC9FD1C3A}</a:tableStyleId>
              </a:tblPr>
              <a:tblGrid>
                <a:gridCol w="1043940"/>
                <a:gridCol w="1663541"/>
                <a:gridCol w="3545681"/>
              </a:tblGrid>
              <a:tr h="509270">
                <a:tc>
                  <a:txBody>
                    <a:bodyPr/>
                    <a:lstStyle/>
                    <a:p>
                      <a:pPr algn="ctr">
                        <a:buNone/>
                      </a:pPr>
                      <a:endParaRPr lang="zh-CN" altLang="en-US" sz="1800" dirty="0">
                        <a:latin typeface="+mn-ea"/>
                      </a:endParaRPr>
                    </a:p>
                  </a:txBody>
                  <a:tcPr>
                    <a:solidFill>
                      <a:srgbClr val="FFAF01"/>
                    </a:solidFill>
                  </a:tcPr>
                </a:tc>
                <a:tc>
                  <a:txBody>
                    <a:bodyPr/>
                    <a:lstStyle/>
                    <a:p>
                      <a:pPr algn="ctr">
                        <a:buNone/>
                      </a:pPr>
                      <a:r>
                        <a:rPr lang="zh-CN" altLang="en-US" sz="1800">
                          <a:latin typeface="+mn-ea"/>
                        </a:rPr>
                        <a:t>相同点</a:t>
                      </a:r>
                      <a:endParaRPr lang="zh-CN" altLang="en-US" sz="1800">
                        <a:latin typeface="+mn-ea"/>
                      </a:endParaRPr>
                    </a:p>
                  </a:txBody>
                  <a:tcPr>
                    <a:solidFill>
                      <a:srgbClr val="FFAF01"/>
                    </a:solidFill>
                  </a:tcPr>
                </a:tc>
                <a:tc>
                  <a:txBody>
                    <a:bodyPr/>
                    <a:lstStyle/>
                    <a:p>
                      <a:pPr algn="ctr">
                        <a:buNone/>
                      </a:pPr>
                      <a:r>
                        <a:rPr lang="zh-CN" altLang="en-US" sz="1800" dirty="0">
                          <a:latin typeface="+mn-ea"/>
                        </a:rPr>
                        <a:t>不同点</a:t>
                      </a:r>
                      <a:endParaRPr lang="zh-CN" altLang="en-US" sz="1800" dirty="0">
                        <a:latin typeface="+mn-ea"/>
                      </a:endParaRPr>
                    </a:p>
                  </a:txBody>
                  <a:tcPr>
                    <a:solidFill>
                      <a:srgbClr val="FFAF01"/>
                    </a:solidFill>
                  </a:tcPr>
                </a:tc>
              </a:tr>
              <a:tr h="1459865">
                <a:tc>
                  <a:txBody>
                    <a:bodyPr/>
                    <a:lstStyle/>
                    <a:p>
                      <a:pPr algn="ctr">
                        <a:buNone/>
                      </a:pPr>
                      <a:endParaRPr lang="zh-CN" altLang="en-US" sz="2000" b="1" dirty="0">
                        <a:latin typeface="楷体_GB2312" panose="02010609030101010101" charset="-122"/>
                        <a:ea typeface="楷体_GB2312" panose="02010609030101010101" charset="-122"/>
                      </a:endParaRPr>
                    </a:p>
                    <a:p>
                      <a:pPr algn="ctr">
                        <a:buNone/>
                      </a:pPr>
                      <a:r>
                        <a:rPr lang="zh-CN" altLang="en-US" sz="2000" b="1" dirty="0" smtClean="0">
                          <a:latin typeface="楷体_GB2312" panose="02010609030101010101" charset="-122"/>
                          <a:ea typeface="楷体_GB2312" panose="02010609030101010101" charset="-122"/>
                        </a:rPr>
                        <a:t>惊慌</a:t>
                      </a:r>
                      <a:endParaRPr lang="zh-CN" altLang="en-US" sz="2000" b="1" dirty="0">
                        <a:latin typeface="楷体_GB2312" panose="02010609030101010101" charset="-122"/>
                        <a:ea typeface="楷体_GB2312" panose="02010609030101010101" charset="-122"/>
                      </a:endParaRPr>
                    </a:p>
                  </a:txBody>
                  <a:tcPr>
                    <a:solidFill>
                      <a:srgbClr val="FFE09D"/>
                    </a:solidFill>
                  </a:tcPr>
                </a:tc>
                <a:tc rowSpan="2">
                  <a:txBody>
                    <a:bodyPr/>
                    <a:lstStyle/>
                    <a:p>
                      <a:pPr algn="ctr">
                        <a:buNone/>
                      </a:pPr>
                      <a:endParaRPr lang="zh-CN" altLang="en-US" sz="2000" b="1" dirty="0">
                        <a:latin typeface="楷体_GB2312" panose="02010609030101010101" charset="-122"/>
                        <a:ea typeface="楷体_GB2312" panose="02010609030101010101" charset="-122"/>
                        <a:sym typeface="+mn-ea"/>
                      </a:endParaRPr>
                    </a:p>
                    <a:p>
                      <a:pPr algn="ctr">
                        <a:buNone/>
                      </a:pPr>
                      <a:endParaRPr lang="zh-CN" altLang="en-US" sz="2000" b="1" dirty="0">
                        <a:latin typeface="楷体_GB2312" panose="02010609030101010101" charset="-122"/>
                        <a:ea typeface="楷体_GB2312" panose="02010609030101010101" charset="-122"/>
                        <a:sym typeface="+mn-ea"/>
                      </a:endParaRPr>
                    </a:p>
                    <a:p>
                      <a:pPr algn="ctr">
                        <a:buNone/>
                      </a:pPr>
                      <a:r>
                        <a:rPr lang="zh-CN" altLang="en-US" sz="2000" b="1" dirty="0" smtClean="0">
                          <a:latin typeface="楷体_GB2312" panose="02010609030101010101" charset="-122"/>
                          <a:ea typeface="楷体_GB2312" panose="02010609030101010101" charset="-122"/>
                          <a:sym typeface="+mn-ea"/>
                        </a:rPr>
                        <a:t>都有“惊恐”的意思。</a:t>
                      </a:r>
                      <a:endParaRPr lang="zh-CN" altLang="en-US" sz="2000" b="1" dirty="0">
                        <a:latin typeface="楷体_GB2312" panose="02010609030101010101" charset="-122"/>
                        <a:ea typeface="楷体_GB2312" panose="02010609030101010101" charset="-122"/>
                        <a:sym typeface="+mn-ea"/>
                      </a:endParaRPr>
                    </a:p>
                  </a:txBody>
                  <a:tcPr>
                    <a:solidFill>
                      <a:srgbClr val="FFE09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2000" b="1" dirty="0" smtClean="0">
                        <a:solidFill>
                          <a:srgbClr val="FF0000"/>
                        </a:solidFill>
                        <a:latin typeface="楷体_GB2312" panose="02010609030101010101" charset="-122"/>
                        <a:ea typeface="楷体_GB2312" panose="02010609030101010101" charset="-122"/>
                        <a:cs typeface="+mn-ea"/>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zh-CN" altLang="en-US" sz="2000" b="1" dirty="0" smtClean="0">
                          <a:solidFill>
                            <a:srgbClr val="FF0000"/>
                          </a:solidFill>
                          <a:latin typeface="楷体_GB2312" panose="02010609030101010101" charset="-122"/>
                          <a:ea typeface="楷体_GB2312" panose="02010609030101010101" charset="-122"/>
                          <a:cs typeface="+mn-ea"/>
                          <a:sym typeface="+mn-ea"/>
                        </a:rPr>
                        <a:t>多形容行动的慌张。多用于口语。</a:t>
                      </a:r>
                      <a:endParaRPr lang="zh-CN" altLang="en-US" sz="2000"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r h="1021715">
                <a:tc>
                  <a:txBody>
                    <a:bodyPr/>
                    <a:lstStyle/>
                    <a:p>
                      <a:pPr algn="ctr">
                        <a:buNone/>
                      </a:pPr>
                      <a:endParaRPr lang="zh-CN" altLang="en-US" sz="2000" b="1" dirty="0">
                        <a:latin typeface="楷体_GB2312" panose="02010609030101010101" charset="-122"/>
                        <a:ea typeface="楷体_GB2312" panose="02010609030101010101" charset="-122"/>
                      </a:endParaRPr>
                    </a:p>
                    <a:p>
                      <a:pPr algn="ctr">
                        <a:buNone/>
                      </a:pPr>
                      <a:r>
                        <a:rPr lang="zh-CN" altLang="en-US" sz="2000" b="1" dirty="0" smtClean="0">
                          <a:latin typeface="楷体_GB2312" panose="02010609030101010101" charset="-122"/>
                          <a:ea typeface="楷体_GB2312" panose="02010609030101010101" charset="-122"/>
                        </a:rPr>
                        <a:t>惊惶</a:t>
                      </a:r>
                      <a:endParaRPr lang="zh-CN" altLang="en-US" sz="2000" b="1" dirty="0">
                        <a:latin typeface="楷体_GB2312" panose="02010609030101010101" charset="-122"/>
                        <a:ea typeface="楷体_GB2312" panose="02010609030101010101" charset="-122"/>
                      </a:endParaRPr>
                    </a:p>
                  </a:txBody>
                  <a:tcPr>
                    <a:solidFill>
                      <a:srgbClr val="FFE09D"/>
                    </a:solidFill>
                  </a:tcPr>
                </a:tc>
                <a:tc vMerge="1">
                  <a:tcPr/>
                </a:tc>
                <a:tc>
                  <a:txBody>
                    <a:bodyPr/>
                    <a:lstStyle/>
                    <a:p>
                      <a:pPr algn="ctr">
                        <a:buNone/>
                      </a:pPr>
                      <a:r>
                        <a:rPr lang="zh-CN" altLang="en-US" sz="2000" b="1" dirty="0" smtClean="0">
                          <a:solidFill>
                            <a:srgbClr val="FF0000"/>
                          </a:solidFill>
                          <a:latin typeface="楷体_GB2312" panose="02010609030101010101" charset="-122"/>
                          <a:ea typeface="楷体_GB2312" panose="02010609030101010101" charset="-122"/>
                          <a:cs typeface="+mn-ea"/>
                          <a:sym typeface="+mn-ea"/>
                        </a:rPr>
                        <a:t>侧重于形容内心的恐惧。多用于书面语。</a:t>
                      </a:r>
                      <a:endParaRPr lang="zh-CN" altLang="en-US" sz="2000"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bl>
          </a:graphicData>
        </a:graphic>
      </p:graphicFrame>
      <p:sp>
        <p:nvSpPr>
          <p:cNvPr id="19" name="文本框 18"/>
          <p:cNvSpPr txBox="1"/>
          <p:nvPr/>
        </p:nvSpPr>
        <p:spPr>
          <a:xfrm>
            <a:off x="1684655" y="5357496"/>
            <a:ext cx="184731" cy="646331"/>
          </a:xfrm>
          <a:prstGeom prst="rect">
            <a:avLst/>
          </a:prstGeom>
          <a:noFill/>
          <a:ln w="9525">
            <a:noFill/>
          </a:ln>
        </p:spPr>
        <p:txBody>
          <a:bodyPr wrap="none">
            <a:spAutoFit/>
          </a:bodyPr>
          <a:lstStyle/>
          <a:p>
            <a:pPr eaLnBrk="1" hangingPunct="1"/>
            <a:endParaRPr lang="zh-CN" altLang="en-US" sz="3600" b="1" dirty="0">
              <a:solidFill>
                <a:srgbClr val="FF00FF"/>
              </a:solidFill>
              <a:latin typeface="黑体" panose="02010609060101010101" pitchFamily="2" charset="-122"/>
              <a:ea typeface="黑体" panose="02010609060101010101" pitchFamily="2" charset="-122"/>
            </a:endParaRPr>
          </a:p>
        </p:txBody>
      </p:sp>
      <p:sp>
        <p:nvSpPr>
          <p:cNvPr id="22" name="文本框 21"/>
          <p:cNvSpPr txBox="1"/>
          <p:nvPr/>
        </p:nvSpPr>
        <p:spPr>
          <a:xfrm>
            <a:off x="1056564" y="4463549"/>
            <a:ext cx="7691899" cy="1569660"/>
          </a:xfrm>
          <a:prstGeom prst="rect">
            <a:avLst/>
          </a:prstGeom>
          <a:noFill/>
          <a:ln w="9525">
            <a:noFill/>
          </a:ln>
        </p:spPr>
        <p:txBody>
          <a:bodyPr wrap="square">
            <a:spAutoFit/>
          </a:bodyPr>
          <a:lstStyle/>
          <a:p>
            <a:pPr algn="l" eaLnBrk="1" hangingPunct="1"/>
            <a:endParaRPr lang="zh-CN" altLang="en-US" sz="2400" b="1" dirty="0">
              <a:latin typeface="楷体_GB2312" panose="02010609030101010101" charset="-122"/>
              <a:ea typeface="楷体_GB2312" panose="02010609030101010101" charset="-122"/>
              <a:cs typeface="楷体_GB2312" panose="02010609030101010101" charset="-122"/>
              <a:sym typeface="+mn-ea"/>
            </a:endParaRPr>
          </a:p>
          <a:p>
            <a:r>
              <a:rPr lang="en-US" altLang="zh-CN" sz="2400" b="1" dirty="0">
                <a:latin typeface="+mn-ea"/>
                <a:cs typeface="黑体" panose="02010609060101010101" pitchFamily="2" charset="-122"/>
                <a:sym typeface="+mn-ea"/>
              </a:rPr>
              <a:t>1</a:t>
            </a:r>
            <a:r>
              <a:rPr lang="en-US" altLang="zh-CN" sz="2400" b="1" dirty="0" smtClean="0">
                <a:latin typeface="+mn-ea"/>
                <a:cs typeface="黑体" panose="02010609060101010101" pitchFamily="2" charset="-122"/>
                <a:sym typeface="+mn-ea"/>
              </a:rPr>
              <a:t>.</a:t>
            </a:r>
            <a:r>
              <a:rPr lang="zh-CN" altLang="en-US" sz="2400" b="1" dirty="0">
                <a:latin typeface="+mn-ea"/>
                <a:cs typeface="黑体" panose="02010609060101010101" pitchFamily="2" charset="-122"/>
                <a:sym typeface="+mn-ea"/>
              </a:rPr>
              <a:t>只要听到一点声音，躲在屋里的三个罪犯</a:t>
            </a:r>
            <a:r>
              <a:rPr lang="zh-CN" altLang="en-US" sz="2400" b="1" dirty="0" smtClean="0">
                <a:latin typeface="+mn-ea"/>
                <a:cs typeface="黑体" panose="02010609060101010101" pitchFamily="2" charset="-122"/>
                <a:sym typeface="+mn-ea"/>
              </a:rPr>
              <a:t>就（     ）地</a:t>
            </a:r>
            <a:r>
              <a:rPr lang="zh-CN" altLang="en-US" sz="2400" b="1" dirty="0">
                <a:latin typeface="+mn-ea"/>
                <a:cs typeface="黑体" panose="02010609060101010101" pitchFamily="2" charset="-122"/>
                <a:sym typeface="+mn-ea"/>
              </a:rPr>
              <a:t>挤成一团</a:t>
            </a:r>
            <a:r>
              <a:rPr lang="zh-CN" altLang="en-US" sz="2400" b="1" dirty="0" smtClean="0">
                <a:latin typeface="+mn-ea"/>
                <a:cs typeface="黑体" panose="02010609060101010101" pitchFamily="2" charset="-122"/>
                <a:sym typeface="+mn-ea"/>
              </a:rPr>
              <a:t>。</a:t>
            </a:r>
            <a:endParaRPr lang="en-US" altLang="zh-CN" sz="2400" b="1" dirty="0" smtClean="0">
              <a:latin typeface="+mn-ea"/>
              <a:cs typeface="黑体" panose="02010609060101010101" pitchFamily="2" charset="-122"/>
              <a:sym typeface="+mn-ea"/>
            </a:endParaRPr>
          </a:p>
          <a:p>
            <a:r>
              <a:rPr lang="en-US" altLang="zh-CN" sz="2400" b="1" dirty="0" smtClean="0">
                <a:latin typeface="+mn-ea"/>
                <a:cs typeface="黑体" panose="02010609060101010101" pitchFamily="2" charset="-122"/>
                <a:sym typeface="+mn-ea"/>
              </a:rPr>
              <a:t>2.</a:t>
            </a:r>
            <a:r>
              <a:rPr lang="zh-CN" altLang="en-US" sz="2400" b="1" dirty="0">
                <a:latin typeface="+mn-ea"/>
                <a:cs typeface="黑体" panose="02010609060101010101" pitchFamily="2" charset="-122"/>
                <a:sym typeface="+mn-ea"/>
              </a:rPr>
              <a:t>大火熊熊，</a:t>
            </a:r>
            <a:r>
              <a:rPr lang="zh-CN" altLang="en-US" sz="2400" b="1" dirty="0" smtClean="0">
                <a:latin typeface="+mn-ea"/>
                <a:cs typeface="黑体" panose="02010609060101010101" pitchFamily="2" charset="-122"/>
                <a:sym typeface="+mn-ea"/>
              </a:rPr>
              <a:t>王刚（     ）地</a:t>
            </a:r>
            <a:r>
              <a:rPr lang="zh-CN" altLang="en-US" sz="2400" b="1" dirty="0">
                <a:latin typeface="+mn-ea"/>
                <a:cs typeface="黑体" panose="02010609060101010101" pitchFamily="2" charset="-122"/>
                <a:sym typeface="+mn-ea"/>
              </a:rPr>
              <a:t>站在那里，不知所措。</a:t>
            </a:r>
            <a:endParaRPr lang="zh-CN" altLang="en-US" sz="2400" b="1" dirty="0">
              <a:solidFill>
                <a:srgbClr val="FF00FF"/>
              </a:solidFill>
              <a:latin typeface="+mn-ea"/>
              <a:cs typeface="楷体_GB2312" panose="02010609030101010101" charset="-122"/>
              <a:sym typeface="+mn-ea"/>
            </a:endParaRPr>
          </a:p>
        </p:txBody>
      </p:sp>
      <p:sp>
        <p:nvSpPr>
          <p:cNvPr id="6" name="文本框 8"/>
          <p:cNvSpPr txBox="1"/>
          <p:nvPr/>
        </p:nvSpPr>
        <p:spPr>
          <a:xfrm>
            <a:off x="7596336" y="4786714"/>
            <a:ext cx="1440160" cy="461665"/>
          </a:xfrm>
          <a:prstGeom prst="rect">
            <a:avLst/>
          </a:prstGeom>
          <a:noFill/>
          <a:ln w="9525">
            <a:noFill/>
          </a:ln>
        </p:spPr>
        <p:txBody>
          <a:bodyPr wrap="square">
            <a:spAutoFit/>
          </a:bodyPr>
          <a:lstStyle/>
          <a:p>
            <a:r>
              <a:rPr lang="zh-CN" altLang="en-US" sz="2400" b="1" dirty="0" smtClean="0">
                <a:solidFill>
                  <a:srgbClr val="FF0000"/>
                </a:solidFill>
                <a:latin typeface="楷体_GB2312" panose="02010609030101010101" charset="-122"/>
                <a:ea typeface="楷体_GB2312" panose="02010609030101010101" charset="-122"/>
                <a:cs typeface="+mn-ea"/>
                <a:sym typeface="+mn-ea"/>
              </a:rPr>
              <a:t>惊慌</a:t>
            </a:r>
            <a:endParaRPr lang="en-US" altLang="en-US" sz="2400" b="1" dirty="0">
              <a:solidFill>
                <a:srgbClr val="FF0000"/>
              </a:solidFill>
              <a:latin typeface="楷体_GB2312" panose="02010609030101010101" charset="-122"/>
              <a:ea typeface="楷体_GB2312" panose="02010609030101010101" charset="-122"/>
              <a:cs typeface="+mn-ea"/>
              <a:sym typeface="+mn-ea"/>
            </a:endParaRPr>
          </a:p>
        </p:txBody>
      </p:sp>
      <p:sp>
        <p:nvSpPr>
          <p:cNvPr id="7" name="文本框 8"/>
          <p:cNvSpPr txBox="1"/>
          <p:nvPr/>
        </p:nvSpPr>
        <p:spPr>
          <a:xfrm>
            <a:off x="3851920" y="5732604"/>
            <a:ext cx="1440160" cy="461665"/>
          </a:xfrm>
          <a:prstGeom prst="rect">
            <a:avLst/>
          </a:prstGeom>
          <a:noFill/>
          <a:ln w="9525">
            <a:noFill/>
          </a:ln>
        </p:spPr>
        <p:txBody>
          <a:bodyPr wrap="square">
            <a:spAutoFit/>
          </a:bodyPr>
          <a:lstStyle/>
          <a:p>
            <a:r>
              <a:rPr lang="zh-CN" altLang="en-US" sz="2400" b="1" dirty="0" smtClean="0">
                <a:solidFill>
                  <a:srgbClr val="FF0000"/>
                </a:solidFill>
                <a:latin typeface="楷体_GB2312" panose="02010609030101010101" charset="-122"/>
                <a:ea typeface="楷体_GB2312" panose="02010609030101010101" charset="-122"/>
                <a:cs typeface="+mn-ea"/>
                <a:sym typeface="+mn-ea"/>
              </a:rPr>
              <a:t>惊惶</a:t>
            </a:r>
            <a:endParaRPr lang="en-US" altLang="en-US" sz="2400" b="1" dirty="0">
              <a:solidFill>
                <a:srgbClr val="FF0000"/>
              </a:solidFill>
              <a:latin typeface="楷体_GB2312" panose="02010609030101010101" charset="-122"/>
              <a:ea typeface="楷体_GB2312" panose="02010609030101010101" charset="-122"/>
              <a:cs typeface="+mn-ea"/>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91846" y="74901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019810" y="758476"/>
            <a:ext cx="2242922" cy="707886"/>
          </a:xfrm>
          <a:prstGeom prst="rect">
            <a:avLst/>
          </a:prstGeom>
          <a:noFill/>
        </p:spPr>
        <p:txBody>
          <a:bodyPr wrap="none" rtlCol="0">
            <a:spAutoFit/>
          </a:bodyPr>
          <a:lstStyle/>
          <a:p>
            <a:pPr algn="l"/>
            <a:r>
              <a:rPr lang="zh-CN" altLang="en-US" sz="4000" b="1" u="dbl" dirty="0" smtClean="0">
                <a:solidFill>
                  <a:srgbClr val="92D050"/>
                </a:solidFill>
                <a:latin typeface="黑体" panose="02010609060101010101" pitchFamily="2" charset="-122"/>
                <a:ea typeface="黑体" panose="02010609060101010101" pitchFamily="2" charset="-122"/>
              </a:rPr>
              <a:t>词语</a:t>
            </a:r>
            <a:r>
              <a:rPr lang="zh-CN" altLang="en-US" sz="4000" b="1" u="dbl" dirty="0" smtClean="0">
                <a:solidFill>
                  <a:srgbClr val="92D050"/>
                </a:solidFill>
                <a:latin typeface="黑体" panose="02010609060101010101" pitchFamily="2" charset="-122"/>
                <a:ea typeface="黑体" panose="02010609060101010101" pitchFamily="2" charset="-122"/>
                <a:sym typeface="+mn-ea"/>
              </a:rPr>
              <a:t>积累</a:t>
            </a:r>
            <a:endParaRPr lang="zh-CN" altLang="en-US" sz="4000" b="1" u="dbl" dirty="0" smtClean="0">
              <a:solidFill>
                <a:srgbClr val="92D050"/>
              </a:solidFill>
              <a:latin typeface="黑体" panose="02010609060101010101" pitchFamily="2" charset="-122"/>
              <a:ea typeface="黑体" panose="02010609060101010101" pitchFamily="2" charset="-122"/>
            </a:endParaRPr>
          </a:p>
        </p:txBody>
      </p:sp>
      <p:sp>
        <p:nvSpPr>
          <p:cNvPr id="128" name="TextBox 127"/>
          <p:cNvSpPr txBox="1"/>
          <p:nvPr/>
        </p:nvSpPr>
        <p:spPr>
          <a:xfrm>
            <a:off x="1622088" y="1926601"/>
            <a:ext cx="5572164" cy="2557431"/>
          </a:xfrm>
          <a:prstGeom prst="rect">
            <a:avLst/>
          </a:prstGeom>
          <a:noFill/>
          <a:ln w="9525">
            <a:noFill/>
          </a:ln>
        </p:spPr>
        <p:txBody>
          <a:bodyPr wrap="square" rtlCol="0">
            <a:spAutoFit/>
          </a:bodyPr>
          <a:lstStyle/>
          <a:p>
            <a:pPr eaLnBrk="1" hangingPunct="1">
              <a:lnSpc>
                <a:spcPts val="5000"/>
              </a:lnSpc>
            </a:pPr>
            <a:r>
              <a:rPr lang="zh-CN" altLang="en-US" sz="28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描写</a:t>
            </a:r>
            <a:r>
              <a:rPr lang="zh-CN" altLang="en-US" sz="2800" b="1" dirty="0" smtClean="0">
                <a:solidFill>
                  <a:srgbClr val="FF0000"/>
                </a:solidFill>
                <a:latin typeface="楷体" panose="02010609060101010101" pitchFamily="49" charset="-122"/>
                <a:ea typeface="楷体" panose="02010609060101010101" pitchFamily="49" charset="-122"/>
                <a:cs typeface="楷体" panose="02010609060101010101" pitchFamily="49" charset="-122"/>
              </a:rPr>
              <a:t>来势迅猛</a:t>
            </a:r>
            <a:r>
              <a:rPr lang="zh-CN" altLang="en-US" sz="28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的词语：</a:t>
            </a:r>
            <a:endParaRPr lang="en-US" altLang="zh-CN" sz="2800" b="1" dirty="0" smtClean="0">
              <a:solidFill>
                <a:srgbClr val="00B0F0"/>
              </a:solidFill>
              <a:latin typeface="楷体" panose="02010609060101010101" pitchFamily="49" charset="-122"/>
              <a:ea typeface="楷体" panose="02010609060101010101" pitchFamily="49" charset="-122"/>
              <a:cs typeface="楷体" panose="02010609060101010101" pitchFamily="49" charset="-122"/>
            </a:endParaRPr>
          </a:p>
          <a:p>
            <a:pPr>
              <a:lnSpc>
                <a:spcPts val="5000"/>
              </a:lnSpc>
            </a:pPr>
            <a:r>
              <a:rPr lang="zh-CN" altLang="en-US"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势不可当   势不可挡   势不可遏锐不可当   势如破竹   所向披靡   长驱直入   所向无敌   当者披靡   </a:t>
            </a:r>
            <a:endParaRPr lang="en-US" altLang="zh-CN"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566776" y="813357"/>
            <a:ext cx="564456" cy="75260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239498" y="1378043"/>
            <a:ext cx="6664960" cy="2078774"/>
          </a:xfrm>
          <a:prstGeom prst="rect">
            <a:avLst/>
          </a:prstGeom>
          <a:noFill/>
          <a:ln w="9525">
            <a:noFill/>
          </a:ln>
        </p:spPr>
        <p:txBody>
          <a:bodyPr wrap="square">
            <a:spAutoFit/>
          </a:bodyPr>
          <a:lstStyle/>
          <a:p>
            <a:pPr>
              <a:lnSpc>
                <a:spcPct val="110000"/>
              </a:lnSpc>
            </a:pPr>
            <a:r>
              <a:rPr lang="en-US" altLang="zh-CN" sz="4265" b="1" dirty="0">
                <a:solidFill>
                  <a:srgbClr val="FF00FF"/>
                </a:solidFill>
                <a:latin typeface="黑体" panose="02010609060101010101" pitchFamily="2" charset="-122"/>
                <a:ea typeface="黑体" panose="02010609060101010101" pitchFamily="2" charset="-122"/>
              </a:rPr>
              <a:t>   </a:t>
            </a:r>
            <a:r>
              <a:rPr lang="zh-CN" altLang="en-US" sz="3735" b="1" dirty="0">
                <a:solidFill>
                  <a:schemeClr val="tx1"/>
                </a:solidFill>
                <a:latin typeface="+mn-ea"/>
                <a:ea typeface="+mn-ea"/>
              </a:rPr>
              <a:t>我们一起来听写词语吧！写完后认真看书写指导，用心复习哟！</a:t>
            </a:r>
            <a:endParaRPr lang="zh-CN" altLang="en-US" sz="3735" b="1" dirty="0">
              <a:solidFill>
                <a:schemeClr val="tx1"/>
              </a:solidFill>
              <a:latin typeface="+mn-ea"/>
              <a:ea typeface="+mn-ea"/>
            </a:endParaRPr>
          </a:p>
        </p:txBody>
      </p:sp>
      <p:sp>
        <p:nvSpPr>
          <p:cNvPr id="7" name="文本框 6"/>
          <p:cNvSpPr txBox="1"/>
          <p:nvPr/>
        </p:nvSpPr>
        <p:spPr>
          <a:xfrm>
            <a:off x="743765" y="730700"/>
            <a:ext cx="2383986" cy="748666"/>
          </a:xfrm>
          <a:prstGeom prst="rect">
            <a:avLst/>
          </a:prstGeom>
          <a:noFill/>
          <a:ln w="9525">
            <a:noFill/>
          </a:ln>
        </p:spPr>
        <p:txBody>
          <a:bodyPr wrap="none" anchor="t">
            <a:spAutoFit/>
          </a:bodyPr>
          <a:lstStyle/>
          <a:p>
            <a:pPr algn="ctr"/>
            <a:r>
              <a:rPr lang="zh-CN" altLang="en-US" sz="4265" b="1" u="dbl" dirty="0" smtClean="0">
                <a:solidFill>
                  <a:srgbClr val="92D050"/>
                </a:solidFill>
                <a:latin typeface="黑体" panose="02010609060101010101" pitchFamily="2" charset="-122"/>
                <a:ea typeface="黑体" panose="02010609060101010101" pitchFamily="2" charset="-122"/>
                <a:sym typeface="+mn-ea"/>
              </a:rPr>
              <a:t>听听写写</a:t>
            </a:r>
            <a:endParaRPr lang="zh-CN" altLang="en-US" sz="4265" b="1" dirty="0">
              <a:solidFill>
                <a:srgbClr val="FF00FF"/>
              </a:solidFill>
              <a:latin typeface="黑体" panose="02010609060101010101" pitchFamily="2" charset="-122"/>
              <a:ea typeface="黑体" panose="02010609060101010101" pitchFamily="2" charset="-122"/>
            </a:endParaRPr>
          </a:p>
        </p:txBody>
      </p:sp>
      <p:sp>
        <p:nvSpPr>
          <p:cNvPr id="11" name="文本框 10"/>
          <p:cNvSpPr txBox="1"/>
          <p:nvPr/>
        </p:nvSpPr>
        <p:spPr>
          <a:xfrm>
            <a:off x="3663577" y="4075683"/>
            <a:ext cx="1469390" cy="912558"/>
          </a:xfrm>
          <a:prstGeom prst="rect">
            <a:avLst/>
          </a:prstGeom>
          <a:noFill/>
          <a:ln w="9525">
            <a:noFill/>
          </a:ln>
        </p:spPr>
        <p:txBody>
          <a:bodyPr wrap="square">
            <a:spAutoFit/>
          </a:bodyPr>
          <a:lstStyle/>
          <a:p>
            <a:pPr algn="l" eaLnBrk="1" hangingPunct="1"/>
            <a:r>
              <a:rPr lang="zh-CN" altLang="en-US" sz="2665" b="1" i="1" dirty="0">
                <a:solidFill>
                  <a:schemeClr val="accent6">
                    <a:lumMod val="60000"/>
                    <a:lumOff val="40000"/>
                  </a:schemeClr>
                </a:solidFill>
                <a:latin typeface="Segoe Print" panose="02000600000000000000" charset="0"/>
                <a:ea typeface="微软雅黑" panose="020B0503020204020204" charset="-122"/>
                <a:sym typeface="+mn-ea"/>
                <a:hlinkClick r:id="rId1" action="ppaction://hlinkfile"/>
              </a:rPr>
              <a:t>点我听写</a:t>
            </a:r>
            <a:endParaRPr lang="zh-CN" altLang="en-US" sz="2665" b="1" i="1" dirty="0">
              <a:solidFill>
                <a:schemeClr val="accent6">
                  <a:lumMod val="60000"/>
                  <a:lumOff val="40000"/>
                </a:schemeClr>
              </a:solidFill>
              <a:latin typeface="Segoe Print" panose="02000600000000000000" charset="0"/>
              <a:ea typeface="微软雅黑" panose="020B0503020204020204" charset="-122"/>
              <a:sym typeface="+mn-ea"/>
            </a:endParaRPr>
          </a:p>
        </p:txBody>
      </p:sp>
      <p:pic>
        <p:nvPicPr>
          <p:cNvPr id="13" name="Picture 2" descr="G:\BaiduYunDownload\10000图标\PNG图标集08\png-0561.png"/>
          <p:cNvPicPr>
            <a:picLocks noChangeAspect="1" noChangeArrowheads="1"/>
          </p:cNvPicPr>
          <p:nvPr/>
        </p:nvPicPr>
        <p:blipFill>
          <a:blip r:embed="rId2" cstate="email"/>
          <a:srcRect/>
          <a:stretch>
            <a:fillRect/>
          </a:stretch>
        </p:blipFill>
        <p:spPr bwMode="auto">
          <a:xfrm>
            <a:off x="491846" y="749011"/>
            <a:ext cx="564456" cy="75260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5"/>
          <p:cNvSpPr txBox="1"/>
          <p:nvPr/>
        </p:nvSpPr>
        <p:spPr>
          <a:xfrm>
            <a:off x="475437" y="2121774"/>
            <a:ext cx="7739380" cy="1077218"/>
          </a:xfrm>
          <a:prstGeom prst="rect">
            <a:avLst/>
          </a:prstGeom>
          <a:noFill/>
        </p:spPr>
        <p:txBody>
          <a:bodyPr wrap="square" lIns="91440" tIns="45720" rIns="91440" bIns="45720">
            <a:spAutoFit/>
          </a:bodyPr>
          <a:lstStyle/>
          <a:p>
            <a:pPr marR="0" defTabSz="914400" eaLnBrk="1" hangingPunct="1">
              <a:spcBef>
                <a:spcPts val="1800"/>
              </a:spcBef>
              <a:buClrTx/>
              <a:buSzTx/>
              <a:buFont typeface="Wingdings" panose="05000000000000000000" pitchFamily="2" charset="2"/>
              <a:defRPr/>
            </a:pPr>
            <a:r>
              <a:rPr kumimoji="0" lang="en-US" altLang="zh-CN" sz="3200" b="1" kern="1200" cap="none" spc="0" normalizeH="0" baseline="0" noProof="0" dirty="0" smtClean="0">
                <a:latin typeface="黑体" panose="02010609060101010101" pitchFamily="2" charset="-122"/>
                <a:ea typeface="黑体" panose="02010609060101010101" pitchFamily="2" charset="-122"/>
                <a:cs typeface="+mn-ea"/>
              </a:rPr>
              <a:t>   1.</a:t>
            </a:r>
            <a:r>
              <a:rPr kumimoji="0" lang="zh-CN" altLang="en-US" sz="3200" b="1" kern="1200" cap="none" spc="0" normalizeH="0" baseline="0" noProof="0" dirty="0" smtClean="0">
                <a:latin typeface="黑体" panose="02010609060101010101" pitchFamily="2" charset="-122"/>
                <a:ea typeface="黑体" panose="02010609060101010101" pitchFamily="2" charset="-122"/>
                <a:cs typeface="+mn-ea"/>
              </a:rPr>
              <a:t>初读课文，想一想：课文写了怎样一件事？用自己的话说一说。</a:t>
            </a:r>
            <a:endParaRPr kumimoji="0" lang="zh-CN" altLang="en-US" sz="3200" b="1" kern="1200" cap="none" spc="0" normalizeH="0" baseline="0" noProof="0" dirty="0">
              <a:latin typeface="黑体" panose="02010609060101010101" pitchFamily="2" charset="-122"/>
              <a:ea typeface="黑体" panose="02010609060101010101" pitchFamily="2" charset="-122"/>
              <a:cs typeface="+mn-ea"/>
            </a:endParaRPr>
          </a:p>
        </p:txBody>
      </p:sp>
      <p:sp>
        <p:nvSpPr>
          <p:cNvPr id="2" name="文本框 1"/>
          <p:cNvSpPr txBox="1"/>
          <p:nvPr/>
        </p:nvSpPr>
        <p:spPr>
          <a:xfrm>
            <a:off x="954405" y="646642"/>
            <a:ext cx="2242922" cy="707886"/>
          </a:xfrm>
          <a:prstGeom prst="rect">
            <a:avLst/>
          </a:prstGeom>
          <a:noFill/>
        </p:spPr>
        <p:txBody>
          <a:bodyPr wrap="none" rtlCol="0">
            <a:spAutoFit/>
          </a:bodyPr>
          <a:lstStyle/>
          <a:p>
            <a:r>
              <a:rPr lang="zh-CN" altLang="en-US" sz="4000" b="1" u="dbl" dirty="0" smtClean="0">
                <a:solidFill>
                  <a:srgbClr val="92D050"/>
                </a:solidFill>
                <a:uFillTx/>
                <a:latin typeface="黑体" panose="02010609060101010101" pitchFamily="2" charset="-122"/>
                <a:ea typeface="黑体" panose="02010609060101010101" pitchFamily="2" charset="-122"/>
              </a:rPr>
              <a:t>初读</a:t>
            </a:r>
            <a:r>
              <a:rPr lang="zh-CN" altLang="zh-CN" sz="4000" b="1" u="dbl" dirty="0" smtClean="0">
                <a:solidFill>
                  <a:srgbClr val="92D050"/>
                </a:solidFill>
                <a:uFillTx/>
                <a:latin typeface="黑体" panose="02010609060101010101" pitchFamily="2" charset="-122"/>
                <a:ea typeface="黑体" panose="02010609060101010101" pitchFamily="2" charset="-122"/>
              </a:rPr>
              <a:t>感知</a:t>
            </a:r>
            <a:endParaRPr lang="zh-CN" altLang="zh-CN" sz="4000" b="1" u="dbl" dirty="0" smtClean="0">
              <a:solidFill>
                <a:srgbClr val="92D050"/>
              </a:solidFill>
              <a:uFillTx/>
              <a:latin typeface="黑体" panose="02010609060101010101" pitchFamily="2" charset="-122"/>
              <a:ea typeface="黑体" panose="02010609060101010101" pitchFamily="2" charset="-122"/>
            </a:endParaRPr>
          </a:p>
        </p:txBody>
      </p:sp>
      <p:sp>
        <p:nvSpPr>
          <p:cNvPr id="4" name="TextBox 3"/>
          <p:cNvSpPr txBox="1"/>
          <p:nvPr/>
        </p:nvSpPr>
        <p:spPr>
          <a:xfrm>
            <a:off x="695326" y="3528060"/>
            <a:ext cx="7753985" cy="1363065"/>
          </a:xfrm>
          <a:prstGeom prst="rect">
            <a:avLst/>
          </a:prstGeom>
          <a:noFill/>
          <a:ln w="9525">
            <a:noFill/>
          </a:ln>
        </p:spPr>
        <p:txBody>
          <a:bodyPr wrap="square" rtlCol="0">
            <a:spAutoFit/>
          </a:bodyPr>
          <a:lstStyle/>
          <a:p>
            <a:pPr eaLnBrk="1" hangingPunct="1">
              <a:lnSpc>
                <a:spcPct val="120000"/>
              </a:lnSpc>
            </a:pPr>
            <a:r>
              <a:rPr lang="zh-CN" altLang="en-US" sz="2400" b="1" dirty="0" smtClean="0">
                <a:solidFill>
                  <a:srgbClr val="FF0000"/>
                </a:solidFill>
                <a:latin typeface="楷体_GB2312" panose="02010609030101010101" charset="-122"/>
                <a:ea typeface="楷体_GB2312" panose="02010609030101010101" charset="-122"/>
              </a:rPr>
              <a:t>   黎明，当洪水袭来时，老村支书记冒着生命危险，不存思念地指挥一百多号人有秩序地过桥，最后自己和儿子却葬身洪水了。</a:t>
            </a:r>
            <a:endParaRPr lang="zh-CN" altLang="en-US" sz="2400" b="1" dirty="0">
              <a:solidFill>
                <a:srgbClr val="FF0000"/>
              </a:solidFill>
              <a:latin typeface="楷体_GB2312" panose="02010609030101010101" charset="-122"/>
              <a:ea typeface="楷体_GB2312" panose="02010609030101010101"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75336" y="755784"/>
            <a:ext cx="564456" cy="75260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51181" y="1006026"/>
            <a:ext cx="8042275" cy="954107"/>
          </a:xfrm>
          <a:prstGeom prst="rect">
            <a:avLst/>
          </a:prstGeom>
          <a:noFill/>
          <a:ln w="9525">
            <a:noFill/>
          </a:ln>
        </p:spPr>
        <p:txBody>
          <a:bodyPr wrap="square">
            <a:spAutoFit/>
          </a:bodyPr>
          <a:lstStyle/>
          <a:p>
            <a:pPr algn="l" eaLnBrk="1" hangingPunct="1"/>
            <a:r>
              <a:rPr lang="en-US" altLang="zh-CN" sz="2800" b="1" dirty="0" smtClean="0">
                <a:solidFill>
                  <a:schemeClr val="tx1"/>
                </a:solidFill>
                <a:latin typeface="黑体" panose="02010609060101010101" pitchFamily="2" charset="-122"/>
                <a:ea typeface="黑体" panose="02010609060101010101" pitchFamily="2" charset="-122"/>
                <a:cs typeface="+mn-ea"/>
              </a:rPr>
              <a:t>   2.</a:t>
            </a:r>
            <a:r>
              <a:rPr lang="zh-CN" altLang="en-US" sz="2800" b="1" dirty="0" smtClean="0">
                <a:solidFill>
                  <a:schemeClr val="tx1"/>
                </a:solidFill>
                <a:latin typeface="黑体" panose="02010609060101010101" pitchFamily="2" charset="-122"/>
                <a:ea typeface="黑体" panose="02010609060101010101" pitchFamily="2" charset="-122"/>
                <a:cs typeface="+mn-ea"/>
              </a:rPr>
              <a:t> 课文是按什么顺序叙述的？根据故事发生、发展、高潮、结局给课文分段。</a:t>
            </a:r>
            <a:endParaRPr lang="zh-CN" altLang="en-US" sz="2800" b="1" u="sng" dirty="0">
              <a:solidFill>
                <a:schemeClr val="tx1"/>
              </a:solidFill>
              <a:latin typeface="楷体_GB2312" panose="02010609030101010101" charset="-122"/>
              <a:ea typeface="楷体_GB2312" panose="02010609030101010101" charset="-122"/>
              <a:cs typeface="+mn-ea"/>
              <a:sym typeface="+mn-ea"/>
            </a:endParaRPr>
          </a:p>
        </p:txBody>
      </p:sp>
      <p:sp>
        <p:nvSpPr>
          <p:cNvPr id="8" name="文本框 5"/>
          <p:cNvSpPr txBox="1"/>
          <p:nvPr/>
        </p:nvSpPr>
        <p:spPr>
          <a:xfrm>
            <a:off x="550983" y="2501577"/>
            <a:ext cx="8496944" cy="2404313"/>
          </a:xfrm>
          <a:prstGeom prst="rect">
            <a:avLst/>
          </a:prstGeom>
          <a:noFill/>
          <a:ln w="9525">
            <a:noFill/>
          </a:ln>
        </p:spPr>
        <p:txBody>
          <a:bodyPr wrap="square">
            <a:spAutoFit/>
          </a:bodyPr>
          <a:lstStyle/>
          <a:p>
            <a:pPr>
              <a:lnSpc>
                <a:spcPct val="110000"/>
              </a:lnSpc>
            </a:pPr>
            <a:r>
              <a:rPr lang="zh-CN" altLang="en-US" sz="2800" b="1" dirty="0">
                <a:solidFill>
                  <a:srgbClr val="FF0000"/>
                </a:solidFill>
                <a:latin typeface="楷体_GB2312" panose="02010609030101010101" charset="-122"/>
                <a:ea typeface="楷体_GB2312" panose="02010609030101010101" charset="-122"/>
                <a:cs typeface="+mn-ea"/>
              </a:rPr>
              <a:t>按事情发展的</a:t>
            </a:r>
            <a:r>
              <a:rPr lang="zh-CN" altLang="en-US" sz="2800" b="1" dirty="0" smtClean="0">
                <a:solidFill>
                  <a:srgbClr val="FF0000"/>
                </a:solidFill>
                <a:latin typeface="楷体_GB2312" panose="02010609030101010101" charset="-122"/>
                <a:ea typeface="楷体_GB2312" panose="02010609030101010101" charset="-122"/>
                <a:cs typeface="+mn-ea"/>
              </a:rPr>
              <a:t>顺序分四部分。</a:t>
            </a:r>
            <a:endParaRPr lang="zh-CN" altLang="en-US" sz="2800" b="1" dirty="0">
              <a:solidFill>
                <a:srgbClr val="FF0000"/>
              </a:solidFill>
              <a:latin typeface="楷体_GB2312" panose="02010609030101010101" charset="-122"/>
              <a:ea typeface="楷体_GB2312" panose="02010609030101010101" charset="-122"/>
              <a:cs typeface="+mn-ea"/>
            </a:endParaRPr>
          </a:p>
          <a:p>
            <a:pPr>
              <a:lnSpc>
                <a:spcPct val="110000"/>
              </a:lnSpc>
            </a:pPr>
            <a:r>
              <a:rPr lang="zh-CN" altLang="en-US" sz="2800" b="1" dirty="0" smtClean="0">
                <a:solidFill>
                  <a:srgbClr val="FF0000"/>
                </a:solidFill>
                <a:latin typeface="楷体_GB2312" panose="02010609030101010101" charset="-122"/>
                <a:ea typeface="楷体_GB2312" panose="02010609030101010101" charset="-122"/>
                <a:cs typeface="+mn-ea"/>
              </a:rPr>
              <a:t>第一部分（</a:t>
            </a:r>
            <a:r>
              <a:rPr lang="en-US" altLang="zh-CN" sz="2800" b="1" dirty="0" smtClean="0">
                <a:solidFill>
                  <a:srgbClr val="FF0000"/>
                </a:solidFill>
                <a:latin typeface="楷体_GB2312" panose="02010609030101010101" charset="-122"/>
                <a:ea typeface="楷体_GB2312" panose="02010609030101010101" charset="-122"/>
                <a:cs typeface="+mn-ea"/>
              </a:rPr>
              <a:t>1-4</a:t>
            </a:r>
            <a:r>
              <a:rPr lang="zh-CN" altLang="en-US" sz="2800" b="1" dirty="0" smtClean="0">
                <a:solidFill>
                  <a:srgbClr val="FF0000"/>
                </a:solidFill>
                <a:latin typeface="楷体_GB2312" panose="02010609030101010101" charset="-122"/>
                <a:ea typeface="楷体_GB2312" panose="02010609030101010101" charset="-122"/>
                <a:cs typeface="+mn-ea"/>
              </a:rPr>
              <a:t>）：黎明时分，村庄突然遭遇洪灾</a:t>
            </a:r>
            <a:r>
              <a:rPr lang="zh-CN" altLang="zh-CN" sz="2800" b="1" dirty="0" smtClean="0">
                <a:solidFill>
                  <a:srgbClr val="FF0000"/>
                </a:solidFill>
                <a:latin typeface="楷体_GB2312" panose="02010609030101010101" charset="-122"/>
                <a:ea typeface="楷体_GB2312" panose="02010609030101010101" charset="-122"/>
              </a:rPr>
              <a:t>。</a:t>
            </a:r>
            <a:endParaRPr lang="zh-CN" altLang="zh-CN" sz="2800" b="1" dirty="0" smtClean="0">
              <a:solidFill>
                <a:srgbClr val="FF0000"/>
              </a:solidFill>
              <a:latin typeface="楷体_GB2312" panose="02010609030101010101" charset="-122"/>
              <a:ea typeface="楷体_GB2312" panose="02010609030101010101" charset="-122"/>
            </a:endParaRPr>
          </a:p>
          <a:p>
            <a:pPr>
              <a:lnSpc>
                <a:spcPct val="110000"/>
              </a:lnSpc>
            </a:pPr>
            <a:r>
              <a:rPr lang="zh-CN" altLang="en-US" sz="2800" b="1" dirty="0" smtClean="0">
                <a:solidFill>
                  <a:srgbClr val="FF0000"/>
                </a:solidFill>
                <a:latin typeface="楷体_GB2312" panose="02010609030101010101" charset="-122"/>
                <a:ea typeface="楷体_GB2312" panose="02010609030101010101" charset="-122"/>
                <a:cs typeface="+mn-ea"/>
              </a:rPr>
              <a:t>第二部分（</a:t>
            </a:r>
            <a:r>
              <a:rPr lang="en-US" altLang="zh-CN" sz="2800" b="1" dirty="0" smtClean="0">
                <a:solidFill>
                  <a:srgbClr val="FF0000"/>
                </a:solidFill>
                <a:latin typeface="楷体_GB2312" panose="02010609030101010101" charset="-122"/>
                <a:ea typeface="楷体_GB2312" panose="02010609030101010101" charset="-122"/>
                <a:cs typeface="+mn-ea"/>
              </a:rPr>
              <a:t>5-13</a:t>
            </a:r>
            <a:r>
              <a:rPr lang="zh-CN" altLang="en-US" sz="2800" b="1" dirty="0" smtClean="0">
                <a:solidFill>
                  <a:srgbClr val="FF0000"/>
                </a:solidFill>
                <a:latin typeface="楷体_GB2312" panose="02010609030101010101" charset="-122"/>
                <a:ea typeface="楷体_GB2312" panose="02010609030101010101" charset="-122"/>
                <a:cs typeface="+mn-ea"/>
              </a:rPr>
              <a:t>）：面对死亡时，老汉组织村民撤离。</a:t>
            </a:r>
            <a:endParaRPr lang="zh-CN" altLang="zh-CN" sz="2800" b="1" dirty="0" smtClean="0">
              <a:solidFill>
                <a:srgbClr val="FF0000"/>
              </a:solidFill>
              <a:latin typeface="楷体_GB2312" panose="02010609030101010101" charset="-122"/>
              <a:ea typeface="楷体_GB2312" panose="02010609030101010101" charset="-122"/>
            </a:endParaRPr>
          </a:p>
          <a:p>
            <a:pPr>
              <a:lnSpc>
                <a:spcPct val="110000"/>
              </a:lnSpc>
            </a:pPr>
            <a:r>
              <a:rPr lang="zh-CN" altLang="en-US" sz="2800" b="1" dirty="0" smtClean="0">
                <a:solidFill>
                  <a:srgbClr val="FF0000"/>
                </a:solidFill>
                <a:latin typeface="楷体_GB2312" panose="02010609030101010101" charset="-122"/>
                <a:ea typeface="楷体_GB2312" panose="02010609030101010101" charset="-122"/>
                <a:cs typeface="+mn-ea"/>
              </a:rPr>
              <a:t>第三部分（</a:t>
            </a:r>
            <a:r>
              <a:rPr lang="en-US" altLang="zh-CN" sz="2800" b="1" dirty="0" smtClean="0">
                <a:solidFill>
                  <a:srgbClr val="FF0000"/>
                </a:solidFill>
                <a:latin typeface="楷体_GB2312" panose="02010609030101010101" charset="-122"/>
                <a:ea typeface="楷体_GB2312" panose="02010609030101010101" charset="-122"/>
                <a:cs typeface="+mn-ea"/>
              </a:rPr>
              <a:t>14-23</a:t>
            </a:r>
            <a:r>
              <a:rPr lang="zh-CN" altLang="en-US" sz="2800" b="1" dirty="0" smtClean="0">
                <a:solidFill>
                  <a:srgbClr val="FF0000"/>
                </a:solidFill>
                <a:latin typeface="楷体_GB2312" panose="02010609030101010101" charset="-122"/>
                <a:ea typeface="楷体_GB2312" panose="02010609030101010101" charset="-122"/>
                <a:cs typeface="+mn-ea"/>
              </a:rPr>
              <a:t>）：老支书和儿子壮烈牺牲。</a:t>
            </a:r>
            <a:endParaRPr lang="en-US" altLang="zh-CN" sz="2800" b="1" dirty="0" smtClean="0">
              <a:solidFill>
                <a:srgbClr val="FF0000"/>
              </a:solidFill>
              <a:latin typeface="楷体_GB2312" panose="02010609030101010101" charset="-122"/>
              <a:ea typeface="楷体_GB2312" panose="02010609030101010101" charset="-122"/>
              <a:cs typeface="+mn-ea"/>
            </a:endParaRPr>
          </a:p>
          <a:p>
            <a:pPr>
              <a:lnSpc>
                <a:spcPct val="110000"/>
              </a:lnSpc>
            </a:pPr>
            <a:r>
              <a:rPr lang="zh-CN" altLang="en-US" sz="2800" b="1" dirty="0" smtClean="0">
                <a:solidFill>
                  <a:srgbClr val="FF0000"/>
                </a:solidFill>
                <a:latin typeface="楷体_GB2312" panose="02010609030101010101" charset="-122"/>
                <a:ea typeface="楷体_GB2312" panose="02010609030101010101" charset="-122"/>
                <a:cs typeface="+mn-ea"/>
              </a:rPr>
              <a:t>第四部分（</a:t>
            </a:r>
            <a:r>
              <a:rPr lang="en-US" altLang="zh-CN" sz="2800" b="1" dirty="0" smtClean="0">
                <a:solidFill>
                  <a:srgbClr val="FF0000"/>
                </a:solidFill>
                <a:latin typeface="楷体_GB2312" panose="02010609030101010101" charset="-122"/>
                <a:ea typeface="楷体_GB2312" panose="02010609030101010101" charset="-122"/>
                <a:cs typeface="+mn-ea"/>
              </a:rPr>
              <a:t>24-27</a:t>
            </a:r>
            <a:r>
              <a:rPr lang="zh-CN" altLang="en-US" sz="2800" b="1" dirty="0" smtClean="0">
                <a:solidFill>
                  <a:srgbClr val="FF0000"/>
                </a:solidFill>
                <a:latin typeface="楷体_GB2312" panose="02010609030101010101" charset="-122"/>
                <a:ea typeface="楷体_GB2312" panose="02010609030101010101" charset="-122"/>
                <a:cs typeface="+mn-ea"/>
              </a:rPr>
              <a:t>）：老太太祭奠她的丈夫和儿子</a:t>
            </a:r>
            <a:r>
              <a:rPr lang="zh-CN" altLang="zh-CN" sz="2800" b="1" dirty="0" smtClean="0">
                <a:solidFill>
                  <a:srgbClr val="FF0000"/>
                </a:solidFill>
                <a:latin typeface="楷体_GB2312" panose="02010609030101010101" charset="-122"/>
                <a:ea typeface="楷体_GB2312" panose="02010609030101010101" charset="-122"/>
              </a:rPr>
              <a:t>。</a:t>
            </a:r>
            <a:endParaRPr lang="en-US" altLang="zh-CN" sz="2800" b="1" dirty="0" smtClean="0">
              <a:solidFill>
                <a:srgbClr val="FF0000"/>
              </a:solidFill>
              <a:latin typeface="楷体_GB2312" panose="02010609030101010101" charset="-122"/>
              <a:ea typeface="楷体_GB2312" panose="02010609030101010101" charset="-122"/>
              <a:cs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02366" y="1433104"/>
            <a:ext cx="7739380" cy="584775"/>
          </a:xfrm>
          <a:prstGeom prst="rect">
            <a:avLst/>
          </a:prstGeom>
          <a:noFill/>
          <a:ln w="9525">
            <a:noFill/>
          </a:ln>
        </p:spPr>
        <p:txBody>
          <a:bodyPr wrap="square">
            <a:spAutoFit/>
          </a:bodyPr>
          <a:lstStyle/>
          <a:p>
            <a:pPr algn="l" eaLnBrk="1" hangingPunct="1"/>
            <a:r>
              <a:rPr lang="en-US" altLang="zh-CN" sz="3200" b="1" dirty="0">
                <a:latin typeface="黑体" panose="02010609060101010101" pitchFamily="2" charset="-122"/>
                <a:ea typeface="黑体" panose="02010609060101010101" pitchFamily="2" charset="-122"/>
                <a:cs typeface="+mn-ea"/>
              </a:rPr>
              <a:t>3</a:t>
            </a:r>
            <a:r>
              <a:rPr lang="en-US" altLang="zh-CN" sz="3200" b="1" dirty="0" smtClean="0">
                <a:solidFill>
                  <a:schemeClr val="tx1"/>
                </a:solidFill>
                <a:latin typeface="黑体" panose="02010609060101010101" pitchFamily="2" charset="-122"/>
                <a:ea typeface="黑体" panose="02010609060101010101" pitchFamily="2" charset="-122"/>
                <a:cs typeface="+mn-ea"/>
              </a:rPr>
              <a:t>.</a:t>
            </a:r>
            <a:r>
              <a:rPr lang="zh-CN" altLang="en-US" sz="3200" b="1" dirty="0" smtClean="0">
                <a:solidFill>
                  <a:schemeClr val="tx1"/>
                </a:solidFill>
                <a:latin typeface="黑体" panose="02010609060101010101" pitchFamily="2" charset="-122"/>
                <a:ea typeface="黑体" panose="02010609060101010101" pitchFamily="2" charset="-122"/>
                <a:cs typeface="+mn-ea"/>
              </a:rPr>
              <a:t> 给课文四个部分拟写标题。</a:t>
            </a:r>
            <a:r>
              <a:rPr lang="zh-CN" altLang="en-US" sz="3200" dirty="0" smtClean="0">
                <a:latin typeface="楷体" panose="02010609060101010101" pitchFamily="49" charset="-122"/>
                <a:ea typeface="楷体" panose="02010609060101010101" pitchFamily="49" charset="-122"/>
                <a:sym typeface="+mn-ea"/>
              </a:rPr>
              <a:t>     </a:t>
            </a:r>
            <a:endParaRPr lang="zh-CN" altLang="en-US" sz="3200" b="1" u="sng" dirty="0">
              <a:solidFill>
                <a:schemeClr val="tx1"/>
              </a:solidFill>
              <a:latin typeface="楷体_GB2312" panose="02010609030101010101" charset="-122"/>
              <a:ea typeface="楷体_GB2312" panose="02010609030101010101" charset="-122"/>
              <a:cs typeface="+mn-ea"/>
              <a:sym typeface="+mn-ea"/>
            </a:endParaRPr>
          </a:p>
        </p:txBody>
      </p:sp>
      <p:sp>
        <p:nvSpPr>
          <p:cNvPr id="5" name="TextBox 13"/>
          <p:cNvSpPr txBox="1"/>
          <p:nvPr/>
        </p:nvSpPr>
        <p:spPr>
          <a:xfrm>
            <a:off x="1081405" y="3100493"/>
            <a:ext cx="1029335" cy="107721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r>
              <a:rPr lang="zh-CN" altLang="en-US" sz="3200" b="1" dirty="0" smtClean="0">
                <a:solidFill>
                  <a:srgbClr val="FF0000"/>
                </a:solidFill>
                <a:latin typeface="+mn-ea"/>
              </a:rPr>
              <a:t>突遇山洪</a:t>
            </a:r>
            <a:endParaRPr lang="zh-CN" altLang="en-US" sz="3200" b="1" dirty="0">
              <a:solidFill>
                <a:srgbClr val="FF0000"/>
              </a:solidFill>
              <a:latin typeface="+mn-ea"/>
            </a:endParaRPr>
          </a:p>
        </p:txBody>
      </p:sp>
      <p:sp>
        <p:nvSpPr>
          <p:cNvPr id="6" name="TextBox 13"/>
          <p:cNvSpPr txBox="1"/>
          <p:nvPr/>
        </p:nvSpPr>
        <p:spPr>
          <a:xfrm>
            <a:off x="2797176" y="3100493"/>
            <a:ext cx="1029335" cy="107721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r>
              <a:rPr lang="zh-CN" altLang="en-US" sz="3200" b="1" dirty="0" smtClean="0">
                <a:solidFill>
                  <a:srgbClr val="FF0000"/>
                </a:solidFill>
                <a:latin typeface="+mn-ea"/>
              </a:rPr>
              <a:t>疏导撤离</a:t>
            </a:r>
            <a:endParaRPr lang="zh-CN" altLang="en-US" sz="3200" b="1" dirty="0">
              <a:solidFill>
                <a:srgbClr val="FF0000"/>
              </a:solidFill>
              <a:latin typeface="+mn-ea"/>
            </a:endParaRPr>
          </a:p>
        </p:txBody>
      </p:sp>
      <p:sp>
        <p:nvSpPr>
          <p:cNvPr id="7" name="TextBox 13"/>
          <p:cNvSpPr txBox="1"/>
          <p:nvPr/>
        </p:nvSpPr>
        <p:spPr>
          <a:xfrm>
            <a:off x="4525011" y="3100493"/>
            <a:ext cx="1029335" cy="107721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r>
              <a:rPr lang="zh-CN" altLang="en-US" sz="3200" b="1" dirty="0" smtClean="0">
                <a:solidFill>
                  <a:srgbClr val="FF0000"/>
                </a:solidFill>
                <a:latin typeface="+mn-ea"/>
              </a:rPr>
              <a:t>桥塌殉职</a:t>
            </a:r>
            <a:endParaRPr lang="zh-CN" altLang="en-US" sz="3200" b="1" dirty="0">
              <a:solidFill>
                <a:srgbClr val="FF0000"/>
              </a:solidFill>
              <a:latin typeface="+mn-ea"/>
            </a:endParaRPr>
          </a:p>
        </p:txBody>
      </p:sp>
      <p:sp>
        <p:nvSpPr>
          <p:cNvPr id="9" name="TextBox 13"/>
          <p:cNvSpPr txBox="1"/>
          <p:nvPr/>
        </p:nvSpPr>
        <p:spPr>
          <a:xfrm>
            <a:off x="6245226" y="3100493"/>
            <a:ext cx="1029335" cy="107721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r>
              <a:rPr lang="zh-CN" altLang="en-US" sz="3200" b="1" dirty="0">
                <a:solidFill>
                  <a:srgbClr val="FF0000"/>
                </a:solidFill>
                <a:latin typeface="+mn-ea"/>
              </a:rPr>
              <a:t>祭奠</a:t>
            </a:r>
            <a:r>
              <a:rPr lang="zh-CN" altLang="en-US" sz="3200" b="1" dirty="0" smtClean="0">
                <a:solidFill>
                  <a:srgbClr val="FF0000"/>
                </a:solidFill>
                <a:latin typeface="+mn-ea"/>
              </a:rPr>
              <a:t>英灵</a:t>
            </a:r>
            <a:endParaRPr lang="zh-CN" altLang="en-US" sz="3200" b="1" dirty="0">
              <a:solidFill>
                <a:srgbClr val="FF0000"/>
              </a:solidFill>
              <a:latin typeface="+mn-ea"/>
            </a:endParaRPr>
          </a:p>
        </p:txBody>
      </p:sp>
      <p:sp>
        <p:nvSpPr>
          <p:cNvPr id="10" name="右箭头 9"/>
          <p:cNvSpPr/>
          <p:nvPr/>
        </p:nvSpPr>
        <p:spPr>
          <a:xfrm>
            <a:off x="2225676" y="3621193"/>
            <a:ext cx="397510" cy="3327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右箭头 10"/>
          <p:cNvSpPr/>
          <p:nvPr/>
        </p:nvSpPr>
        <p:spPr>
          <a:xfrm>
            <a:off x="5662296" y="3621193"/>
            <a:ext cx="397510" cy="3327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右箭头 11"/>
          <p:cNvSpPr/>
          <p:nvPr/>
        </p:nvSpPr>
        <p:spPr>
          <a:xfrm>
            <a:off x="3939540" y="3621193"/>
            <a:ext cx="397510" cy="3327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94385" y="4439073"/>
            <a:ext cx="7477125" cy="1200329"/>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zh-CN" altLang="en-US" sz="2400" b="1" dirty="0" smtClean="0">
                <a:solidFill>
                  <a:srgbClr val="0070C0"/>
                </a:solidFill>
                <a:latin typeface="黑体" panose="02010609060101010101" pitchFamily="2" charset="-122"/>
                <a:ea typeface="黑体" panose="02010609060101010101" pitchFamily="2" charset="-122"/>
                <a:sym typeface="+mn-ea"/>
              </a:rPr>
              <a:t>    </a:t>
            </a:r>
            <a:r>
              <a:rPr lang="zh-CN" altLang="en-US" sz="2400" b="1" i="1" dirty="0" smtClean="0">
                <a:solidFill>
                  <a:srgbClr val="0070C0"/>
                </a:solidFill>
                <a:latin typeface="宋体" panose="02010600030101010101" pitchFamily="2" charset="-122"/>
                <a:ea typeface="宋体" panose="02010600030101010101" pitchFamily="2" charset="-122"/>
                <a:sym typeface="+mn-ea"/>
              </a:rPr>
              <a:t>“像</a:t>
            </a:r>
            <a:r>
              <a:rPr lang="zh-CN" altLang="en-US" sz="2400" b="1" i="1" dirty="0">
                <a:solidFill>
                  <a:srgbClr val="0070C0"/>
                </a:solidFill>
                <a:latin typeface="宋体" panose="02010600030101010101" pitchFamily="2" charset="-122"/>
                <a:ea typeface="宋体" panose="02010600030101010101" pitchFamily="2" charset="-122"/>
                <a:sym typeface="+mn-ea"/>
              </a:rPr>
              <a:t>泼。像</a:t>
            </a:r>
            <a:r>
              <a:rPr lang="zh-CN" altLang="en-US" sz="2400" b="1" i="1" dirty="0" smtClean="0">
                <a:solidFill>
                  <a:srgbClr val="0070C0"/>
                </a:solidFill>
                <a:latin typeface="宋体" panose="02010600030101010101" pitchFamily="2" charset="-122"/>
                <a:ea typeface="宋体" panose="02010600030101010101" pitchFamily="2" charset="-122"/>
                <a:sym typeface="+mn-ea"/>
              </a:rPr>
              <a:t>倒。”短短四个字，构成两句话，不仅写出了雨水之“大”。而且表现出雨水的来势凶猛，为下文山洪暴发做了铺垫。</a:t>
            </a:r>
            <a:endParaRPr lang="zh-CN" altLang="en-US" sz="2400" i="1" dirty="0">
              <a:solidFill>
                <a:srgbClr val="0070C0"/>
              </a:solidFill>
              <a:latin typeface="宋体" panose="02010600030101010101" pitchFamily="2" charset="-122"/>
              <a:ea typeface="宋体" panose="02010600030101010101" pitchFamily="2" charset="-122"/>
            </a:endParaRPr>
          </a:p>
        </p:txBody>
      </p:sp>
      <p:sp>
        <p:nvSpPr>
          <p:cNvPr id="11367" name="TextBox 1"/>
          <p:cNvSpPr txBox="1"/>
          <p:nvPr/>
        </p:nvSpPr>
        <p:spPr>
          <a:xfrm>
            <a:off x="275590" y="1413088"/>
            <a:ext cx="8239125" cy="1077218"/>
          </a:xfrm>
          <a:prstGeom prst="rect">
            <a:avLst/>
          </a:prstGeom>
          <a:noFill/>
          <a:ln w="9525">
            <a:noFill/>
          </a:ln>
        </p:spPr>
        <p:txBody>
          <a:bodyPr wrap="square">
            <a:spAutoFit/>
          </a:bodyPr>
          <a:lstStyle/>
          <a:p>
            <a:pPr eaLnBrk="1" hangingPunct="1"/>
            <a:r>
              <a:rPr lang="zh-CN" altLang="en-US" sz="3200" b="1" dirty="0" smtClean="0">
                <a:latin typeface="+mn-ea"/>
                <a:cs typeface="+mn-ea"/>
              </a:rPr>
              <a:t>    </a:t>
            </a:r>
            <a:r>
              <a:rPr lang="en-US" altLang="zh-CN" sz="3200" b="1" dirty="0" smtClean="0">
                <a:latin typeface="黑体" panose="02010609060101010101" pitchFamily="2" charset="-122"/>
                <a:ea typeface="黑体" panose="02010609060101010101" pitchFamily="2" charset="-122"/>
                <a:cs typeface="+mn-ea"/>
              </a:rPr>
              <a:t>1.</a:t>
            </a:r>
            <a:r>
              <a:rPr lang="zh-CN" altLang="en-US" sz="3200" b="1" dirty="0" smtClean="0">
                <a:latin typeface="黑体" panose="02010609060101010101" pitchFamily="2" charset="-122"/>
                <a:ea typeface="黑体" panose="02010609060101010101" pitchFamily="2" charset="-122"/>
                <a:cs typeface="+mn-ea"/>
              </a:rPr>
              <a:t>默</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读课文，在课文中找出描写这场暴雨和山洪的句子，分析用了哪些修辞手法？</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2" name="文本框 1"/>
          <p:cNvSpPr txBox="1"/>
          <p:nvPr/>
        </p:nvSpPr>
        <p:spPr>
          <a:xfrm>
            <a:off x="972820" y="648972"/>
            <a:ext cx="2242922" cy="707886"/>
          </a:xfrm>
          <a:prstGeom prst="rect">
            <a:avLst/>
          </a:prstGeom>
          <a:noFill/>
        </p:spPr>
        <p:txBody>
          <a:bodyPr wrap="none" rtlCol="0">
            <a:spAutoFit/>
          </a:bodyPr>
          <a:lstStyle/>
          <a:p>
            <a:r>
              <a:rPr lang="zh-CN" altLang="en-US" sz="4000" b="1" u="dbl" dirty="0" smtClean="0">
                <a:solidFill>
                  <a:srgbClr val="92D050"/>
                </a:solidFill>
                <a:uFillTx/>
                <a:latin typeface="黑体" panose="02010609060101010101" pitchFamily="2" charset="-122"/>
                <a:ea typeface="黑体" panose="02010609060101010101" pitchFamily="2" charset="-122"/>
              </a:rPr>
              <a:t>课文解读</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4" name="文本框 3"/>
          <p:cNvSpPr txBox="1"/>
          <p:nvPr/>
        </p:nvSpPr>
        <p:spPr>
          <a:xfrm>
            <a:off x="802641" y="2981961"/>
            <a:ext cx="6666865" cy="1077218"/>
          </a:xfrm>
          <a:prstGeom prst="rect">
            <a:avLst/>
          </a:prstGeom>
          <a:noFill/>
          <a:ln w="9525">
            <a:noFill/>
          </a:ln>
        </p:spPr>
        <p:txBody>
          <a:bodyPr wrap="square">
            <a:spAutoFit/>
          </a:bodyPr>
          <a:lstStyle/>
          <a:p>
            <a:r>
              <a:rPr lang="zh-CN" altLang="en-US" sz="3200" b="1" dirty="0">
                <a:latin typeface="楷体" panose="02010609060101010101" pitchFamily="49" charset="-122"/>
                <a:ea typeface="楷体" panose="02010609060101010101" pitchFamily="49" charset="-122"/>
                <a:sym typeface="+mn-ea"/>
              </a:rPr>
              <a:t>黎明的时候，雨突然大了。</a:t>
            </a:r>
            <a:r>
              <a:rPr lang="zh-CN" altLang="en-US" sz="3200" b="1" dirty="0">
                <a:solidFill>
                  <a:srgbClr val="FF0000"/>
                </a:solidFill>
                <a:latin typeface="楷体" panose="02010609060101010101" pitchFamily="49" charset="-122"/>
                <a:ea typeface="楷体" panose="02010609060101010101" pitchFamily="49" charset="-122"/>
                <a:sym typeface="+mn-ea"/>
              </a:rPr>
              <a:t>像泼</a:t>
            </a:r>
            <a:r>
              <a:rPr lang="zh-CN" altLang="en-US" sz="3200" b="1" dirty="0">
                <a:latin typeface="楷体" panose="02010609060101010101" pitchFamily="49" charset="-122"/>
                <a:ea typeface="楷体" panose="02010609060101010101" pitchFamily="49" charset="-122"/>
                <a:sym typeface="+mn-ea"/>
              </a:rPr>
              <a:t>。</a:t>
            </a:r>
            <a:r>
              <a:rPr lang="zh-CN" altLang="en-US" sz="3200" b="1" dirty="0">
                <a:solidFill>
                  <a:srgbClr val="FF0000"/>
                </a:solidFill>
                <a:latin typeface="楷体" panose="02010609060101010101" pitchFamily="49" charset="-122"/>
                <a:ea typeface="楷体" panose="02010609060101010101" pitchFamily="49" charset="-122"/>
                <a:sym typeface="+mn-ea"/>
              </a:rPr>
              <a:t>像倒</a:t>
            </a:r>
            <a:r>
              <a:rPr lang="zh-CN" altLang="en-US" sz="3200" b="1" dirty="0" smtClean="0">
                <a:latin typeface="楷体" panose="02010609060101010101" pitchFamily="49" charset="-122"/>
                <a:ea typeface="楷体" panose="02010609060101010101" pitchFamily="49" charset="-122"/>
                <a:sym typeface="+mn-ea"/>
              </a:rPr>
              <a:t>。</a:t>
            </a:r>
            <a:endParaRPr lang="zh-CN" altLang="en-US" sz="3200" b="1" dirty="0">
              <a:latin typeface="楷体" panose="02010609060101010101" pitchFamily="49" charset="-122"/>
              <a:ea typeface="楷体" panose="02010609060101010101" pitchFamily="49" charset="-122"/>
              <a:sym typeface="+mn-ea"/>
            </a:endParaRPr>
          </a:p>
        </p:txBody>
      </p:sp>
      <p:sp>
        <p:nvSpPr>
          <p:cNvPr id="9" name="圆角矩形标注 8"/>
          <p:cNvSpPr/>
          <p:nvPr/>
        </p:nvSpPr>
        <p:spPr>
          <a:xfrm>
            <a:off x="7434793" y="3379385"/>
            <a:ext cx="953631" cy="672075"/>
          </a:xfrm>
          <a:prstGeom prst="wedgeRoundRectCallout">
            <a:avLst>
              <a:gd name="adj1" fmla="val -69773"/>
              <a:gd name="adj2" fmla="val -586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2400" b="1" i="1" dirty="0" smtClean="0">
                <a:solidFill>
                  <a:srgbClr val="0070C0"/>
                </a:solidFill>
                <a:latin typeface="+mn-ea"/>
                <a:sym typeface="+mn-ea"/>
              </a:rPr>
              <a:t>夸张</a:t>
            </a:r>
            <a:endParaRPr lang="zh-CN" altLang="en-US" sz="2400" b="1" i="1" dirty="0" smtClean="0">
              <a:solidFill>
                <a:srgbClr val="0070C0"/>
              </a:solidFill>
              <a:latin typeface="+mn-ea"/>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92481" y="758324"/>
            <a:ext cx="564456" cy="75260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矩形 4"/>
          <p:cNvSpPr/>
          <p:nvPr/>
        </p:nvSpPr>
        <p:spPr>
          <a:xfrm>
            <a:off x="539553" y="932723"/>
            <a:ext cx="7416824" cy="1333635"/>
          </a:xfrm>
          <a:prstGeom prst="rect">
            <a:avLst/>
          </a:prstGeom>
          <a:noFill/>
          <a:ln w="9525">
            <a:noFill/>
          </a:ln>
        </p:spPr>
        <p:txBody>
          <a:bodyPr wrap="square">
            <a:spAutoFit/>
          </a:bodyPr>
          <a:lstStyle/>
          <a:p>
            <a:pPr>
              <a:lnSpc>
                <a:spcPct val="120000"/>
              </a:lnSpc>
              <a:spcBef>
                <a:spcPct val="50000"/>
              </a:spcBef>
            </a:pPr>
            <a:r>
              <a:rPr lang="zh-CN" altLang="en-US" sz="3600" b="1" dirty="0" smtClean="0">
                <a:latin typeface="楷体" panose="02010609060101010101" pitchFamily="49" charset="-122"/>
                <a:ea typeface="楷体" panose="02010609060101010101" pitchFamily="49" charset="-122"/>
              </a:rPr>
              <a:t>   山洪</a:t>
            </a:r>
            <a:r>
              <a:rPr lang="zh-CN" altLang="en-US" sz="3600" b="1" dirty="0">
                <a:solidFill>
                  <a:srgbClr val="FF0000"/>
                </a:solidFill>
                <a:latin typeface="楷体" panose="02010609060101010101" pitchFamily="49" charset="-122"/>
                <a:ea typeface="楷体" panose="02010609060101010101" pitchFamily="49" charset="-122"/>
              </a:rPr>
              <a:t>咆哮</a:t>
            </a:r>
            <a:r>
              <a:rPr lang="zh-CN" altLang="en-US" sz="3600" b="1" dirty="0">
                <a:latin typeface="楷体" panose="02010609060101010101" pitchFamily="49" charset="-122"/>
                <a:ea typeface="楷体" panose="02010609060101010101" pitchFamily="49" charset="-122"/>
              </a:rPr>
              <a:t>着，</a:t>
            </a:r>
            <a:r>
              <a:rPr lang="zh-CN" altLang="en-US" sz="3600" b="1" dirty="0">
                <a:solidFill>
                  <a:srgbClr val="FF0000"/>
                </a:solidFill>
                <a:latin typeface="楷体" panose="02010609060101010101" pitchFamily="49" charset="-122"/>
                <a:ea typeface="楷体" panose="02010609060101010101" pitchFamily="49" charset="-122"/>
              </a:rPr>
              <a:t>像一群受惊的野马</a:t>
            </a:r>
            <a:r>
              <a:rPr lang="zh-CN" altLang="en-US" sz="3600" b="1" dirty="0">
                <a:latin typeface="楷体" panose="02010609060101010101" pitchFamily="49" charset="-122"/>
                <a:ea typeface="楷体" panose="02010609060101010101" pitchFamily="49" charset="-122"/>
              </a:rPr>
              <a:t>，从山谷里狂奔而来，势不可当。</a:t>
            </a:r>
            <a:endParaRPr lang="zh-CN" altLang="en-US" sz="3600" b="1" dirty="0">
              <a:latin typeface="楷体" panose="02010609060101010101" pitchFamily="49" charset="-122"/>
              <a:ea typeface="楷体" panose="02010609060101010101" pitchFamily="49" charset="-122"/>
            </a:endParaRPr>
          </a:p>
        </p:txBody>
      </p:sp>
      <p:sp>
        <p:nvSpPr>
          <p:cNvPr id="7" name="圆角矩形标注 6"/>
          <p:cNvSpPr/>
          <p:nvPr/>
        </p:nvSpPr>
        <p:spPr>
          <a:xfrm>
            <a:off x="6084168" y="2688329"/>
            <a:ext cx="2088232" cy="912101"/>
          </a:xfrm>
          <a:prstGeom prst="wedgeRoundRectCallout">
            <a:avLst>
              <a:gd name="adj1" fmla="val -53456"/>
              <a:gd name="adj2" fmla="val -12371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2400" b="1" i="1" dirty="0" smtClean="0">
                <a:solidFill>
                  <a:srgbClr val="0070C0"/>
                </a:solidFill>
                <a:latin typeface="+mn-ea"/>
                <a:sym typeface="+mn-ea"/>
              </a:rPr>
              <a:t> 拟人，比喻</a:t>
            </a:r>
            <a:endParaRPr lang="zh-CN" altLang="en-US" sz="2400" b="1" i="1" dirty="0">
              <a:solidFill>
                <a:srgbClr val="0070C0"/>
              </a:solidFill>
              <a:latin typeface="+mn-ea"/>
              <a:sym typeface="+mn-ea"/>
            </a:endParaRPr>
          </a:p>
        </p:txBody>
      </p:sp>
      <p:sp>
        <p:nvSpPr>
          <p:cNvPr id="10" name="矩形 9"/>
          <p:cNvSpPr/>
          <p:nvPr/>
        </p:nvSpPr>
        <p:spPr>
          <a:xfrm>
            <a:off x="5148064" y="3813044"/>
            <a:ext cx="3600400" cy="2062103"/>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zh-CN" altLang="en-US" sz="3200" b="1" dirty="0" smtClean="0">
                <a:solidFill>
                  <a:srgbClr val="0070C0"/>
                </a:solidFill>
                <a:latin typeface="黑体" panose="02010609060101010101" pitchFamily="2" charset="-122"/>
                <a:ea typeface="黑体" panose="02010609060101010101" pitchFamily="2" charset="-122"/>
                <a:sym typeface="+mn-ea"/>
              </a:rPr>
              <a:t>    </a:t>
            </a:r>
            <a:r>
              <a:rPr lang="zh-CN" altLang="en-US" sz="3200" b="1" i="1" dirty="0" smtClean="0">
                <a:solidFill>
                  <a:srgbClr val="0070C0"/>
                </a:solidFill>
                <a:latin typeface="宋体" panose="02010600030101010101" pitchFamily="2" charset="-122"/>
                <a:ea typeface="宋体" panose="02010600030101010101" pitchFamily="2" charset="-122"/>
                <a:sym typeface="+mn-ea"/>
              </a:rPr>
              <a:t>形象地写出洪水来势之猛，突出情况危急，渲染了紧张的气氛。</a:t>
            </a:r>
            <a:endParaRPr lang="zh-CN" altLang="en-US" sz="3200" i="1" dirty="0">
              <a:solidFill>
                <a:srgbClr val="0070C0"/>
              </a:solidFill>
              <a:latin typeface="宋体" panose="02010600030101010101" pitchFamily="2" charset="-122"/>
              <a:ea typeface="宋体" panose="02010600030101010101" pitchFamily="2" charset="-122"/>
            </a:endParaRPr>
          </a:p>
        </p:txBody>
      </p:sp>
      <p:pic>
        <p:nvPicPr>
          <p:cNvPr id="5122" name="Picture 2" descr="http://img01.kpkpw.com/attachment/201208/8/14467_13444107119TT3.jpg"/>
          <p:cNvPicPr>
            <a:picLocks noChangeAspect="1" noChangeArrowheads="1"/>
          </p:cNvPicPr>
          <p:nvPr/>
        </p:nvPicPr>
        <p:blipFill rotWithShape="1">
          <a:blip r:embed="rId1" cstate="email"/>
          <a:srcRect/>
          <a:stretch>
            <a:fillRect/>
          </a:stretch>
        </p:blipFill>
        <p:spPr bwMode="auto">
          <a:xfrm>
            <a:off x="222706" y="2725861"/>
            <a:ext cx="4680520" cy="373744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pic77.nipic.com/file/20150910/18938915_092018390000_2.jpg"/>
          <p:cNvPicPr>
            <a:picLocks noChangeAspect="1" noChangeArrowheads="1"/>
          </p:cNvPicPr>
          <p:nvPr/>
        </p:nvPicPr>
        <p:blipFill rotWithShape="1">
          <a:blip r:embed="rId1" cstate="email"/>
          <a:srcRect/>
          <a:stretch>
            <a:fillRect/>
          </a:stretch>
        </p:blipFill>
        <p:spPr bwMode="auto">
          <a:xfrm>
            <a:off x="971600" y="2624332"/>
            <a:ext cx="4990950" cy="3711076"/>
          </a:xfrm>
          <a:prstGeom prst="rect">
            <a:avLst/>
          </a:prstGeom>
          <a:noFill/>
          <a:extLst>
            <a:ext uri="{909E8E84-426E-40DD-AFC4-6F175D3DCCD1}">
              <a14:hiddenFill xmlns:a14="http://schemas.microsoft.com/office/drawing/2010/main">
                <a:solidFill>
                  <a:srgbClr val="FFFFFF"/>
                </a:solidFill>
              </a14:hiddenFill>
            </a:ext>
          </a:extLst>
        </p:spPr>
      </p:pic>
      <p:sp>
        <p:nvSpPr>
          <p:cNvPr id="15362" name="矩形 4"/>
          <p:cNvSpPr/>
          <p:nvPr/>
        </p:nvSpPr>
        <p:spPr>
          <a:xfrm>
            <a:off x="435724" y="932724"/>
            <a:ext cx="8064530" cy="1195712"/>
          </a:xfrm>
          <a:prstGeom prst="rect">
            <a:avLst/>
          </a:prstGeom>
          <a:noFill/>
          <a:ln w="9525">
            <a:noFill/>
          </a:ln>
        </p:spPr>
        <p:txBody>
          <a:bodyPr wrap="square">
            <a:spAutoFit/>
          </a:bodyPr>
          <a:lstStyle/>
          <a:p>
            <a:pPr>
              <a:lnSpc>
                <a:spcPct val="120000"/>
              </a:lnSpc>
              <a:spcBef>
                <a:spcPct val="50000"/>
              </a:spcBef>
            </a:pPr>
            <a:r>
              <a:rPr lang="zh-CN" altLang="en-US" sz="3200" b="1" dirty="0" smtClean="0">
                <a:solidFill>
                  <a:srgbClr val="0070C0"/>
                </a:solidFill>
                <a:latin typeface="楷体" panose="02010609060101010101" pitchFamily="49" charset="-122"/>
                <a:ea typeface="楷体" panose="02010609060101010101" pitchFamily="49" charset="-122"/>
              </a:rPr>
              <a:t>    </a:t>
            </a:r>
            <a:r>
              <a:rPr lang="zh-CN" altLang="en-US" sz="3200" b="1" dirty="0" smtClean="0">
                <a:solidFill>
                  <a:schemeClr val="tx1"/>
                </a:solidFill>
                <a:latin typeface="楷体" panose="02010609060101010101" pitchFamily="49" charset="-122"/>
                <a:ea typeface="楷体" panose="02010609060101010101" pitchFamily="49" charset="-122"/>
              </a:rPr>
              <a:t>近</a:t>
            </a:r>
            <a:r>
              <a:rPr lang="zh-CN" altLang="en-US" sz="3200" b="1" dirty="0">
                <a:solidFill>
                  <a:schemeClr val="tx1"/>
                </a:solidFill>
                <a:latin typeface="楷体" panose="02010609060101010101" pitchFamily="49" charset="-122"/>
                <a:ea typeface="楷体" panose="02010609060101010101" pitchFamily="49" charset="-122"/>
              </a:rPr>
              <a:t>一米高的洪水已经在路面上</a:t>
            </a:r>
            <a:r>
              <a:rPr lang="zh-CN" altLang="en-US" sz="3200" b="1" dirty="0">
                <a:solidFill>
                  <a:srgbClr val="FF0000"/>
                </a:solidFill>
                <a:latin typeface="楷体" panose="02010609060101010101" pitchFamily="49" charset="-122"/>
                <a:ea typeface="楷体" panose="02010609060101010101" pitchFamily="49" charset="-122"/>
              </a:rPr>
              <a:t>跳舞</a:t>
            </a:r>
            <a:r>
              <a:rPr lang="zh-CN" altLang="en-US" sz="3200" b="1" dirty="0">
                <a:latin typeface="楷体" panose="02010609060101010101" pitchFamily="49" charset="-122"/>
                <a:ea typeface="楷体" panose="02010609060101010101" pitchFamily="49" charset="-122"/>
              </a:rPr>
              <a:t>了。人们又疯了似的折回来。</a:t>
            </a:r>
            <a:endParaRPr lang="zh-CN" altLang="en-US" sz="3200" b="1" dirty="0">
              <a:latin typeface="楷体" panose="02010609060101010101" pitchFamily="49" charset="-122"/>
              <a:ea typeface="楷体" panose="02010609060101010101" pitchFamily="49" charset="-122"/>
            </a:endParaRPr>
          </a:p>
        </p:txBody>
      </p:sp>
      <p:sp>
        <p:nvSpPr>
          <p:cNvPr id="12" name="矩形 11"/>
          <p:cNvSpPr/>
          <p:nvPr/>
        </p:nvSpPr>
        <p:spPr>
          <a:xfrm>
            <a:off x="755576" y="4374442"/>
            <a:ext cx="4968552" cy="584775"/>
          </a:xfrm>
          <a:prstGeom prst="rect">
            <a:avLst/>
          </a:prstGeom>
        </p:spPr>
        <p:txBody>
          <a:bodyPr wrap="square">
            <a:spAutoFit/>
          </a:bodyPr>
          <a:lstStyle/>
          <a:p>
            <a:r>
              <a:rPr lang="zh-CN" altLang="en-US" sz="3200" b="1" dirty="0" smtClean="0">
                <a:solidFill>
                  <a:srgbClr val="0070C0"/>
                </a:solidFill>
                <a:latin typeface="黑体" panose="02010609060101010101" pitchFamily="2" charset="-122"/>
                <a:ea typeface="黑体" panose="02010609060101010101" pitchFamily="2" charset="-122"/>
                <a:sym typeface="+mn-ea"/>
              </a:rPr>
              <a:t>    </a:t>
            </a:r>
            <a:endParaRPr lang="zh-CN" altLang="en-US" sz="3200" dirty="0">
              <a:solidFill>
                <a:srgbClr val="0070C0"/>
              </a:solidFill>
              <a:latin typeface="黑体" panose="02010609060101010101" pitchFamily="2" charset="-122"/>
              <a:ea typeface="黑体" panose="02010609060101010101" pitchFamily="2" charset="-122"/>
            </a:endParaRPr>
          </a:p>
        </p:txBody>
      </p:sp>
      <p:sp>
        <p:nvSpPr>
          <p:cNvPr id="13" name="圆角矩形标注 12"/>
          <p:cNvSpPr/>
          <p:nvPr/>
        </p:nvSpPr>
        <p:spPr>
          <a:xfrm>
            <a:off x="6351270" y="2240281"/>
            <a:ext cx="2148840" cy="1208193"/>
          </a:xfrm>
          <a:prstGeom prst="wedgeRoundRectCallout">
            <a:avLst>
              <a:gd name="adj1" fmla="val -49171"/>
              <a:gd name="adj2" fmla="val -9991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i="1" dirty="0" smtClean="0">
                <a:solidFill>
                  <a:srgbClr val="0070C0"/>
                </a:solidFill>
                <a:latin typeface="+mn-ea"/>
                <a:sym typeface="+mn-ea"/>
              </a:rPr>
              <a:t>拟人，写出</a:t>
            </a:r>
            <a:r>
              <a:rPr lang="zh-CN" altLang="en-US" sz="2800" b="1" i="1" dirty="0">
                <a:solidFill>
                  <a:srgbClr val="0070C0"/>
                </a:solidFill>
                <a:latin typeface="+mn-ea"/>
                <a:sym typeface="+mn-ea"/>
              </a:rPr>
              <a:t>洪水的嚣张。</a:t>
            </a:r>
            <a:endParaRPr lang="zh-CN" altLang="en-US" sz="2800" b="1" i="1" dirty="0">
              <a:solidFill>
                <a:srgbClr val="0070C0"/>
              </a:solidFill>
              <a:latin typeface="+mn-ea"/>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923941" y="836713"/>
            <a:ext cx="6696744" cy="604781"/>
          </a:xfrm>
          <a:prstGeom prst="rect">
            <a:avLst/>
          </a:prstGeom>
          <a:noFill/>
          <a:ln w="9525">
            <a:noFill/>
          </a:ln>
        </p:spPr>
        <p:txBody>
          <a:bodyPr wrap="square">
            <a:spAutoFit/>
          </a:bodyPr>
          <a:lstStyle/>
          <a:p>
            <a:pPr>
              <a:lnSpc>
                <a:spcPct val="120000"/>
              </a:lnSpc>
              <a:spcBef>
                <a:spcPct val="50000"/>
              </a:spcBef>
            </a:pPr>
            <a:r>
              <a:rPr lang="zh-CN" altLang="en-US" sz="3200" b="1" dirty="0">
                <a:latin typeface="楷体" panose="02010609060101010101" pitchFamily="49" charset="-122"/>
                <a:ea typeface="楷体" panose="02010609060101010101" pitchFamily="49" charset="-122"/>
              </a:rPr>
              <a:t>死亡在洪水的</a:t>
            </a:r>
            <a:r>
              <a:rPr lang="zh-CN" altLang="en-US" sz="3200" b="1" dirty="0">
                <a:solidFill>
                  <a:srgbClr val="FF0000"/>
                </a:solidFill>
                <a:latin typeface="楷体" panose="02010609060101010101" pitchFamily="49" charset="-122"/>
                <a:ea typeface="楷体" panose="02010609060101010101" pitchFamily="49" charset="-122"/>
              </a:rPr>
              <a:t>狞笑</a:t>
            </a:r>
            <a:r>
              <a:rPr lang="zh-CN" altLang="en-US" sz="3200" b="1" dirty="0">
                <a:latin typeface="楷体" panose="02010609060101010101" pitchFamily="49" charset="-122"/>
                <a:ea typeface="楷体" panose="02010609060101010101" pitchFamily="49" charset="-122"/>
              </a:rPr>
              <a:t>声中逼近。</a:t>
            </a:r>
            <a:endParaRPr lang="zh-CN" altLang="en-US" sz="3200" b="1" dirty="0">
              <a:latin typeface="楷体" panose="02010609060101010101" pitchFamily="49" charset="-122"/>
              <a:ea typeface="楷体" panose="02010609060101010101" pitchFamily="49" charset="-122"/>
            </a:endParaRPr>
          </a:p>
        </p:txBody>
      </p:sp>
      <p:sp>
        <p:nvSpPr>
          <p:cNvPr id="2" name="矩形 1"/>
          <p:cNvSpPr/>
          <p:nvPr/>
        </p:nvSpPr>
        <p:spPr>
          <a:xfrm>
            <a:off x="707917" y="3525011"/>
            <a:ext cx="7128792" cy="584775"/>
          </a:xfrm>
          <a:prstGeom prst="rect">
            <a:avLst/>
          </a:prstGeom>
        </p:spPr>
        <p:txBody>
          <a:bodyPr wrap="square">
            <a:spAutoFit/>
          </a:bodyPr>
          <a:lstStyle/>
          <a:p>
            <a:pPr>
              <a:spcBef>
                <a:spcPct val="50000"/>
              </a:spcBef>
            </a:pPr>
            <a:r>
              <a:rPr lang="zh-CN" altLang="en-US" sz="3200" b="1" dirty="0">
                <a:latin typeface="楷体" panose="02010609060101010101" pitchFamily="49" charset="-122"/>
                <a:ea typeface="楷体" panose="02010609060101010101" pitchFamily="49" charset="-122"/>
              </a:rPr>
              <a:t>水渐渐窜上来，</a:t>
            </a:r>
            <a:r>
              <a:rPr lang="zh-CN" altLang="en-US" sz="3200" b="1" dirty="0" smtClean="0">
                <a:solidFill>
                  <a:srgbClr val="FF0000"/>
                </a:solidFill>
                <a:latin typeface="楷体" panose="02010609060101010101" pitchFamily="49" charset="-122"/>
                <a:ea typeface="楷体" panose="02010609060101010101" pitchFamily="49" charset="-122"/>
              </a:rPr>
              <a:t>放肆</a:t>
            </a:r>
            <a:r>
              <a:rPr lang="zh-CN" altLang="en-US" sz="3200" b="1" dirty="0" smtClean="0">
                <a:latin typeface="楷体" panose="02010609060101010101" pitchFamily="49" charset="-122"/>
                <a:ea typeface="楷体" panose="02010609060101010101" pitchFamily="49" charset="-122"/>
              </a:rPr>
              <a:t>地</a:t>
            </a:r>
            <a:r>
              <a:rPr lang="zh-CN" altLang="en-US" sz="3200" b="1" dirty="0">
                <a:solidFill>
                  <a:srgbClr val="FF0000"/>
                </a:solidFill>
                <a:latin typeface="楷体" panose="02010609060101010101" pitchFamily="49" charset="-122"/>
                <a:ea typeface="楷体" panose="02010609060101010101" pitchFamily="49" charset="-122"/>
              </a:rPr>
              <a:t>舔</a:t>
            </a:r>
            <a:r>
              <a:rPr lang="zh-CN" altLang="en-US" sz="3200" b="1" dirty="0">
                <a:latin typeface="楷体" panose="02010609060101010101" pitchFamily="49" charset="-122"/>
                <a:ea typeface="楷体" panose="02010609060101010101" pitchFamily="49" charset="-122"/>
              </a:rPr>
              <a:t>着人们的腰。</a:t>
            </a:r>
            <a:endParaRPr lang="zh-CN" altLang="en-US" sz="3200" b="1" dirty="0">
              <a:latin typeface="楷体" panose="02010609060101010101" pitchFamily="49" charset="-122"/>
              <a:ea typeface="楷体" panose="02010609060101010101" pitchFamily="49" charset="-122"/>
            </a:endParaRPr>
          </a:p>
        </p:txBody>
      </p:sp>
      <p:sp>
        <p:nvSpPr>
          <p:cNvPr id="6" name="圆角矩形标注 5"/>
          <p:cNvSpPr/>
          <p:nvPr/>
        </p:nvSpPr>
        <p:spPr>
          <a:xfrm>
            <a:off x="791580" y="4677140"/>
            <a:ext cx="7560840" cy="1248139"/>
          </a:xfrm>
          <a:prstGeom prst="wedgeRoundRectCallout">
            <a:avLst>
              <a:gd name="adj1" fmla="val -6146"/>
              <a:gd name="adj2" fmla="val -739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i="1" dirty="0">
                <a:solidFill>
                  <a:srgbClr val="0070C0"/>
                </a:solidFill>
                <a:latin typeface="宋体" panose="02010600030101010101" pitchFamily="2" charset="-122"/>
                <a:ea typeface="宋体" panose="02010600030101010101" pitchFamily="2" charset="-122"/>
                <a:sym typeface="+mn-ea"/>
              </a:rPr>
              <a:t>拟人</a:t>
            </a:r>
            <a:r>
              <a:rPr lang="zh-CN" altLang="en-US" sz="2800" b="1" i="1" dirty="0" smtClean="0">
                <a:solidFill>
                  <a:srgbClr val="0070C0"/>
                </a:solidFill>
                <a:latin typeface="宋体" panose="02010600030101010101" pitchFamily="2" charset="-122"/>
                <a:ea typeface="宋体" panose="02010600030101010101" pitchFamily="2" charset="-122"/>
                <a:sym typeface="+mn-ea"/>
              </a:rPr>
              <a:t>，把洪水疯狂、肆意的魔鬼的形象表现得淋漓尽致，也说明当时情况危急。</a:t>
            </a:r>
            <a:endParaRPr lang="zh-CN" altLang="en-US" sz="2800" b="1" i="1" dirty="0" smtClean="0">
              <a:solidFill>
                <a:srgbClr val="0070C0"/>
              </a:solidFill>
              <a:latin typeface="宋体" panose="02010600030101010101" pitchFamily="2" charset="-122"/>
              <a:ea typeface="宋体" panose="02010600030101010101" pitchFamily="2" charset="-122"/>
              <a:sym typeface="+mn-ea"/>
            </a:endParaRPr>
          </a:p>
        </p:txBody>
      </p:sp>
      <p:sp>
        <p:nvSpPr>
          <p:cNvPr id="7" name="圆角矩形标注 6"/>
          <p:cNvSpPr/>
          <p:nvPr/>
        </p:nvSpPr>
        <p:spPr>
          <a:xfrm>
            <a:off x="899592" y="1988841"/>
            <a:ext cx="7344816" cy="1248139"/>
          </a:xfrm>
          <a:prstGeom prst="wedgeRoundRectCallout">
            <a:avLst>
              <a:gd name="adj1" fmla="val -6369"/>
              <a:gd name="adj2" fmla="val -6787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i="1" dirty="0">
                <a:solidFill>
                  <a:srgbClr val="0070C0"/>
                </a:solidFill>
                <a:latin typeface="+mn-ea"/>
                <a:sym typeface="+mn-ea"/>
              </a:rPr>
              <a:t>拟人，写出</a:t>
            </a:r>
            <a:r>
              <a:rPr lang="zh-CN" altLang="en-US" sz="2800" b="1" i="1" dirty="0" smtClean="0">
                <a:solidFill>
                  <a:srgbClr val="0070C0"/>
                </a:solidFill>
                <a:latin typeface="+mn-ea"/>
                <a:sym typeface="+mn-ea"/>
              </a:rPr>
              <a:t>洪水像魔鬼一样步步紧逼，凶猛可憎。</a:t>
            </a:r>
            <a:endParaRPr lang="zh-CN" altLang="en-US" sz="2800" b="1" i="1" dirty="0" smtClean="0">
              <a:solidFill>
                <a:srgbClr val="0070C0"/>
              </a:solidFill>
              <a:latin typeface="+mn-ea"/>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
          <p:cNvGrpSpPr/>
          <p:nvPr/>
        </p:nvGrpSpPr>
        <p:grpSpPr>
          <a:xfrm>
            <a:off x="766879" y="649817"/>
            <a:ext cx="2307794" cy="862696"/>
            <a:chOff x="166098" y="-209593"/>
            <a:chExt cx="2307794" cy="864395"/>
          </a:xfrm>
        </p:grpSpPr>
        <p:sp>
          <p:nvSpPr>
            <p:cNvPr id="5236" name="文本框 13"/>
            <p:cNvSpPr txBox="1"/>
            <p:nvPr/>
          </p:nvSpPr>
          <p:spPr>
            <a:xfrm>
              <a:off x="166098" y="-209593"/>
              <a:ext cx="2234565" cy="709280"/>
            </a:xfrm>
            <a:prstGeom prst="rect">
              <a:avLst/>
            </a:prstGeom>
            <a:noFill/>
            <a:ln w="9525">
              <a:noFill/>
            </a:ln>
          </p:spPr>
          <p:txBody>
            <a:bodyPr wrap="square">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作者简介</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grpSp>
          <p:nvGrpSpPr>
            <p:cNvPr id="5"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2" name="文本框 1"/>
          <p:cNvSpPr txBox="1"/>
          <p:nvPr/>
        </p:nvSpPr>
        <p:spPr>
          <a:xfrm>
            <a:off x="3195320" y="1384300"/>
            <a:ext cx="5572125" cy="3539430"/>
          </a:xfrm>
          <a:prstGeom prst="rect">
            <a:avLst/>
          </a:prstGeom>
          <a:noFill/>
          <a:ln w="9525">
            <a:noFill/>
          </a:ln>
        </p:spPr>
        <p:txBody>
          <a:bodyPr wrap="square" anchor="t">
            <a:spAutoFit/>
          </a:bodyPr>
          <a:lstStyle/>
          <a:p>
            <a:r>
              <a:rPr lang="en-US" altLang="zh-CN" sz="2800" dirty="0">
                <a:solidFill>
                  <a:srgbClr val="FF0000"/>
                </a:solidFill>
                <a:latin typeface="楷体" panose="02010609060101010101" pitchFamily="49" charset="-122"/>
                <a:ea typeface="楷体" panose="02010609060101010101" pitchFamily="49" charset="-122"/>
              </a:rPr>
              <a:t>    </a:t>
            </a:r>
            <a:r>
              <a:rPr lang="zh-CN" altLang="en-US" sz="2800" b="1" dirty="0">
                <a:solidFill>
                  <a:srgbClr val="FF0000"/>
                </a:solidFill>
                <a:latin typeface="楷体_GB2312" panose="02010609030101010101" charset="-122"/>
                <a:ea typeface="楷体_GB2312" panose="02010609030101010101" charset="-122"/>
              </a:rPr>
              <a:t>谈歌，</a:t>
            </a:r>
            <a:r>
              <a:rPr lang="zh-CN" altLang="en-US" sz="2800" b="1" dirty="0">
                <a:latin typeface="楷体_GB2312" panose="02010609030101010101" charset="-122"/>
                <a:ea typeface="楷体_GB2312" panose="02010609030101010101" charset="-122"/>
              </a:rPr>
              <a:t>原名谭同占。</a:t>
            </a:r>
            <a:r>
              <a:rPr lang="en-US" altLang="zh-CN" sz="2800" b="1" dirty="0">
                <a:latin typeface="楷体_GB2312" panose="02010609030101010101" charset="-122"/>
                <a:ea typeface="楷体_GB2312" panose="02010609030101010101" charset="-122"/>
              </a:rPr>
              <a:t>1954</a:t>
            </a:r>
            <a:r>
              <a:rPr lang="zh-CN" altLang="en-US" sz="2800" b="1" dirty="0">
                <a:latin typeface="楷体_GB2312" panose="02010609030101010101" charset="-122"/>
                <a:ea typeface="楷体_GB2312" panose="02010609030101010101" charset="-122"/>
              </a:rPr>
              <a:t>年</a:t>
            </a:r>
            <a:r>
              <a:rPr lang="zh-CN" altLang="en-US" sz="2800" b="1" dirty="0" smtClean="0">
                <a:latin typeface="楷体_GB2312" panose="02010609030101010101" charset="-122"/>
                <a:ea typeface="楷体_GB2312" panose="02010609030101010101" charset="-122"/>
              </a:rPr>
              <a:t>出生，</a:t>
            </a:r>
            <a:r>
              <a:rPr lang="zh-CN" altLang="en-US" sz="2800" b="1" dirty="0">
                <a:latin typeface="楷体_GB2312" panose="02010609030101010101" charset="-122"/>
                <a:ea typeface="楷体_GB2312" panose="02010609030101010101" charset="-122"/>
              </a:rPr>
              <a:t>祖籍河北完县（今河北省顺平县）。作家、记者，中国作家协会会员</a:t>
            </a:r>
            <a:r>
              <a:rPr lang="zh-CN" altLang="en-US" sz="2800" b="1" dirty="0" smtClean="0">
                <a:latin typeface="楷体_GB2312" panose="02010609030101010101" charset="-122"/>
                <a:ea typeface="楷体_GB2312" panose="02010609030101010101" charset="-122"/>
              </a:rPr>
              <a:t>，发表</a:t>
            </a:r>
            <a:r>
              <a:rPr lang="zh-CN" altLang="en-US" sz="2800" b="1" dirty="0">
                <a:latin typeface="楷体_GB2312" panose="02010609030101010101" charset="-122"/>
                <a:ea typeface="楷体_GB2312" panose="02010609030101010101" charset="-122"/>
              </a:rPr>
              <a:t>长篇小说</a:t>
            </a:r>
            <a:r>
              <a:rPr lang="en-US" altLang="zh-CN" sz="2800" b="1" dirty="0">
                <a:latin typeface="楷体_GB2312" panose="02010609030101010101" charset="-122"/>
                <a:ea typeface="楷体_GB2312" panose="02010609030101010101" charset="-122"/>
              </a:rPr>
              <a:t>19</a:t>
            </a:r>
            <a:r>
              <a:rPr lang="zh-CN" altLang="en-US" sz="2800" b="1" dirty="0">
                <a:latin typeface="楷体_GB2312" panose="02010609030101010101" charset="-122"/>
                <a:ea typeface="楷体_GB2312" panose="02010609030101010101" charset="-122"/>
              </a:rPr>
              <a:t>部，中短篇小说千余篇，计有</a:t>
            </a:r>
            <a:r>
              <a:rPr lang="en-US" altLang="zh-CN" sz="2800" b="1" dirty="0">
                <a:latin typeface="楷体_GB2312" panose="02010609030101010101" charset="-122"/>
                <a:ea typeface="楷体_GB2312" panose="02010609030101010101" charset="-122"/>
              </a:rPr>
              <a:t>1500</a:t>
            </a:r>
            <a:r>
              <a:rPr lang="zh-CN" altLang="en-US" sz="2800" b="1" dirty="0">
                <a:latin typeface="楷体_GB2312" panose="02010609030101010101" charset="-122"/>
                <a:ea typeface="楷体_GB2312" panose="02010609030101010101" charset="-122"/>
              </a:rPr>
              <a:t>余万字。部分作品被译成法、日、英等文字介绍到国外</a:t>
            </a:r>
            <a:r>
              <a:rPr lang="zh-CN" altLang="en-US" sz="2800" b="1" dirty="0" smtClean="0">
                <a:latin typeface="楷体_GB2312" panose="02010609030101010101" charset="-122"/>
                <a:ea typeface="楷体_GB2312" panose="02010609030101010101" charset="-122"/>
              </a:rPr>
              <a:t>。现任</a:t>
            </a:r>
            <a:r>
              <a:rPr lang="zh-CN" altLang="en-US" sz="2800" b="1" dirty="0">
                <a:latin typeface="楷体_GB2312" panose="02010609030101010101" charset="-122"/>
                <a:ea typeface="楷体_GB2312" panose="02010609030101010101" charset="-122"/>
              </a:rPr>
              <a:t>河北作家协会副主席。</a:t>
            </a:r>
            <a:endParaRPr lang="zh-CN" altLang="en-US" sz="2800" b="1" dirty="0">
              <a:latin typeface="楷体_GB2312" panose="02010609030101010101" charset="-122"/>
              <a:ea typeface="楷体_GB2312" panose="02010609030101010101" charset="-122"/>
              <a:cs typeface="楷体" panose="02010609060101010101" pitchFamily="49" charset="-122"/>
            </a:endParaRPr>
          </a:p>
        </p:txBody>
      </p:sp>
      <p:pic>
        <p:nvPicPr>
          <p:cNvPr id="24578" name="Picture 2" descr="著名作家谈歌   刘文韬 摄"/>
          <p:cNvPicPr>
            <a:picLocks noChangeAspect="1" noChangeArrowheads="1"/>
          </p:cNvPicPr>
          <p:nvPr/>
        </p:nvPicPr>
        <p:blipFill>
          <a:blip r:embed="rId1" cstate="print"/>
          <a:srcRect/>
          <a:stretch>
            <a:fillRect/>
          </a:stretch>
        </p:blipFill>
        <p:spPr bwMode="auto">
          <a:xfrm>
            <a:off x="313690" y="2026074"/>
            <a:ext cx="2761615" cy="343577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G:\BaiduYunDownload\10000图标\PNG图标集08\png-0561.png"/>
          <p:cNvPicPr>
            <a:picLocks noChangeAspect="1" noChangeArrowheads="1"/>
          </p:cNvPicPr>
          <p:nvPr/>
        </p:nvPicPr>
        <p:blipFill>
          <a:blip r:embed="rId2" cstate="email"/>
          <a:srcRect/>
          <a:stretch>
            <a:fillRect/>
          </a:stretch>
        </p:blipFill>
        <p:spPr bwMode="auto">
          <a:xfrm>
            <a:off x="457556" y="701597"/>
            <a:ext cx="564456" cy="75260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
          <p:cNvSpPr txBox="1"/>
          <p:nvPr/>
        </p:nvSpPr>
        <p:spPr>
          <a:xfrm>
            <a:off x="518931" y="1270033"/>
            <a:ext cx="8106124" cy="1200329"/>
          </a:xfrm>
          <a:prstGeom prst="rect">
            <a:avLst/>
          </a:prstGeom>
          <a:noFill/>
          <a:ln w="9525">
            <a:noFill/>
          </a:ln>
        </p:spPr>
        <p:txBody>
          <a:bodyPr wrap="square">
            <a:spAutoFit/>
          </a:bodyPr>
          <a:lstStyle/>
          <a:p>
            <a:pPr eaLnBrk="1" hangingPunct="1"/>
            <a:r>
              <a:rPr lang="zh-CN" altLang="en-US" sz="3600" b="1" dirty="0" smtClean="0">
                <a:solidFill>
                  <a:schemeClr val="tx1">
                    <a:lumMod val="95000"/>
                    <a:lumOff val="5000"/>
                  </a:schemeClr>
                </a:solidFill>
                <a:latin typeface="黑体" panose="02010609060101010101" pitchFamily="2" charset="-122"/>
                <a:ea typeface="黑体" panose="02010609060101010101" pitchFamily="2" charset="-122"/>
                <a:cs typeface="+mn-ea"/>
              </a:rPr>
              <a:t>   </a:t>
            </a:r>
            <a:r>
              <a:rPr lang="en-US" altLang="zh-CN" sz="3600" b="1" dirty="0" smtClean="0">
                <a:solidFill>
                  <a:schemeClr val="tx1">
                    <a:lumMod val="95000"/>
                    <a:lumOff val="5000"/>
                  </a:schemeClr>
                </a:solidFill>
                <a:latin typeface="楷体" panose="02010609060101010101" pitchFamily="49" charset="-122"/>
                <a:ea typeface="楷体" panose="02010609060101010101" pitchFamily="49" charset="-122"/>
                <a:cs typeface="+mn-ea"/>
              </a:rPr>
              <a:t>※</a:t>
            </a:r>
            <a:r>
              <a:rPr lang="zh-CN" altLang="en-US" sz="3600" b="1" dirty="0" smtClean="0">
                <a:solidFill>
                  <a:schemeClr val="tx1">
                    <a:lumMod val="95000"/>
                    <a:lumOff val="5000"/>
                  </a:schemeClr>
                </a:solidFill>
                <a:latin typeface="黑体" panose="02010609060101010101" pitchFamily="2" charset="-122"/>
                <a:ea typeface="黑体" panose="02010609060101010101" pitchFamily="2" charset="-122"/>
                <a:cs typeface="+mn-ea"/>
              </a:rPr>
              <a:t>思考：作者描写自然环境（大雨和洪水）时，表达方式有什么特点？</a:t>
            </a:r>
            <a:endParaRPr lang="zh-CN" altLang="en-US" sz="36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9" name="TextBox 1"/>
          <p:cNvSpPr txBox="1"/>
          <p:nvPr/>
        </p:nvSpPr>
        <p:spPr>
          <a:xfrm>
            <a:off x="647373" y="3223265"/>
            <a:ext cx="8106124" cy="1651221"/>
          </a:xfrm>
          <a:prstGeom prst="rect">
            <a:avLst/>
          </a:prstGeom>
          <a:noFill/>
          <a:ln w="9525">
            <a:noFill/>
          </a:ln>
        </p:spPr>
        <p:txBody>
          <a:bodyPr wrap="square">
            <a:spAutoFit/>
          </a:bodyPr>
          <a:lstStyle/>
          <a:p>
            <a:pPr eaLnBrk="1" hangingPunct="1">
              <a:lnSpc>
                <a:spcPct val="110000"/>
              </a:lnSpc>
            </a:pPr>
            <a:r>
              <a:rPr lang="en-US" altLang="zh-CN" sz="3200" b="1" dirty="0" smtClean="0">
                <a:solidFill>
                  <a:srgbClr val="FF0000"/>
                </a:solidFill>
                <a:latin typeface="楷体_GB2312" panose="02010609030101010101" charset="-122"/>
                <a:ea typeface="楷体_GB2312" panose="02010609030101010101" charset="-122"/>
                <a:cs typeface="+mn-ea"/>
              </a:rPr>
              <a:t>1.</a:t>
            </a:r>
            <a:r>
              <a:rPr lang="zh-CN" altLang="en-US" sz="3200" b="1" dirty="0" smtClean="0">
                <a:solidFill>
                  <a:srgbClr val="FF0000"/>
                </a:solidFill>
                <a:latin typeface="楷体_GB2312" panose="02010609030101010101" charset="-122"/>
                <a:ea typeface="楷体_GB2312" panose="02010609030101010101" charset="-122"/>
                <a:cs typeface="+mn-ea"/>
              </a:rPr>
              <a:t>采用拟人、比喻、夸张的修辞方法。</a:t>
            </a:r>
            <a:endParaRPr lang="en-US" altLang="zh-CN" sz="3200" b="1" dirty="0" smtClean="0">
              <a:solidFill>
                <a:srgbClr val="FF0000"/>
              </a:solidFill>
              <a:latin typeface="楷体_GB2312" panose="02010609030101010101" charset="-122"/>
              <a:ea typeface="楷体_GB2312" panose="02010609030101010101" charset="-122"/>
              <a:cs typeface="+mn-ea"/>
            </a:endParaRPr>
          </a:p>
          <a:p>
            <a:pPr eaLnBrk="1" hangingPunct="1">
              <a:lnSpc>
                <a:spcPct val="110000"/>
              </a:lnSpc>
            </a:pPr>
            <a:r>
              <a:rPr lang="en-US" altLang="zh-CN" sz="3200" b="1" dirty="0" smtClean="0">
                <a:solidFill>
                  <a:srgbClr val="FF0000"/>
                </a:solidFill>
                <a:latin typeface="楷体_GB2312" panose="02010609030101010101" charset="-122"/>
                <a:ea typeface="楷体_GB2312" panose="02010609030101010101" charset="-122"/>
                <a:cs typeface="+mn-ea"/>
              </a:rPr>
              <a:t>2.</a:t>
            </a:r>
            <a:r>
              <a:rPr lang="zh-CN" altLang="en-US" sz="3200" b="1" dirty="0" smtClean="0">
                <a:solidFill>
                  <a:srgbClr val="FF0000"/>
                </a:solidFill>
                <a:latin typeface="楷体_GB2312" panose="02010609030101010101" charset="-122"/>
                <a:ea typeface="楷体_GB2312" panose="02010609030101010101" charset="-122"/>
                <a:cs typeface="+mn-ea"/>
              </a:rPr>
              <a:t>采用短句，短句更能烘托出一种紧张、危险的气氛。</a:t>
            </a:r>
            <a:endParaRPr lang="zh-CN" altLang="en-US" sz="3200" b="1" dirty="0">
              <a:solidFill>
                <a:srgbClr val="FF0000"/>
              </a:solidFill>
              <a:latin typeface="楷体_GB2312" panose="02010609030101010101" charset="-122"/>
              <a:ea typeface="楷体_GB2312" panose="02010609030101010101" charset="-122"/>
              <a:cs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 name="TextBox 1"/>
          <p:cNvSpPr txBox="1"/>
          <p:nvPr/>
        </p:nvSpPr>
        <p:spPr>
          <a:xfrm>
            <a:off x="361650" y="836713"/>
            <a:ext cx="8106124" cy="523220"/>
          </a:xfrm>
          <a:prstGeom prst="rect">
            <a:avLst/>
          </a:prstGeom>
          <a:noFill/>
          <a:ln w="9525">
            <a:noFill/>
          </a:ln>
        </p:spPr>
        <p:txBody>
          <a:bodyPr wrap="square">
            <a:spAutoFit/>
          </a:bodyPr>
          <a:lstStyle/>
          <a:p>
            <a:pPr eaLnBrk="1" hangingPunct="1"/>
            <a:r>
              <a:rPr lang="zh-CN" altLang="en-US" sz="2800" b="1" dirty="0" smtClean="0">
                <a:latin typeface="黑体" panose="02010609060101010101" pitchFamily="2" charset="-122"/>
                <a:ea typeface="黑体" panose="02010609060101010101" pitchFamily="2" charset="-122"/>
                <a:cs typeface="+mn-ea"/>
              </a:rPr>
              <a:t>    </a:t>
            </a:r>
            <a:r>
              <a:rPr lang="en-US" altLang="zh-CN" sz="2800" b="1" dirty="0">
                <a:latin typeface="黑体" panose="02010609060101010101" pitchFamily="2" charset="-122"/>
                <a:ea typeface="黑体" panose="02010609060101010101" pitchFamily="2" charset="-122"/>
                <a:cs typeface="+mn-ea"/>
              </a:rPr>
              <a:t>2</a:t>
            </a:r>
            <a:r>
              <a:rPr lang="en-US" altLang="zh-CN" sz="2800" b="1" dirty="0" smtClean="0">
                <a:latin typeface="黑体" panose="02010609060101010101" pitchFamily="2" charset="-122"/>
                <a:ea typeface="黑体" panose="02010609060101010101" pitchFamily="2" charset="-122"/>
                <a:cs typeface="+mn-ea"/>
              </a:rPr>
              <a:t>.</a:t>
            </a:r>
            <a:r>
              <a:rPr lang="zh-CN" altLang="en-US" sz="2800" b="1" dirty="0" smtClean="0">
                <a:latin typeface="黑体" panose="02010609060101010101" pitchFamily="2" charset="-122"/>
                <a:ea typeface="黑体" panose="02010609060101010101" pitchFamily="2" charset="-122"/>
                <a:cs typeface="+mn-ea"/>
              </a:rPr>
              <a:t>山洪暴发时，人们是怎样的表现？</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4" name="文本框 3"/>
          <p:cNvSpPr txBox="1"/>
          <p:nvPr/>
        </p:nvSpPr>
        <p:spPr>
          <a:xfrm>
            <a:off x="539501" y="1708429"/>
            <a:ext cx="8200149" cy="1815882"/>
          </a:xfrm>
          <a:prstGeom prst="rect">
            <a:avLst/>
          </a:prstGeom>
          <a:noFill/>
          <a:ln w="9525">
            <a:noFill/>
          </a:ln>
        </p:spPr>
        <p:txBody>
          <a:bodyPr wrap="square">
            <a:spAutoFit/>
          </a:bodyPr>
          <a:lstStyle/>
          <a:p>
            <a:r>
              <a:rPr lang="zh-CN" altLang="en-US" sz="2800" b="1" dirty="0" smtClean="0">
                <a:latin typeface="楷体" panose="02010609060101010101" pitchFamily="49" charset="-122"/>
                <a:ea typeface="楷体" panose="02010609060101010101" pitchFamily="49" charset="-122"/>
                <a:sym typeface="+mn-ea"/>
              </a:rPr>
              <a:t>   村庄</a:t>
            </a:r>
            <a:r>
              <a:rPr lang="zh-CN" altLang="en-US" sz="2800" b="1" dirty="0">
                <a:latin typeface="楷体" panose="02010609060101010101" pitchFamily="49" charset="-122"/>
                <a:ea typeface="楷体" panose="02010609060101010101" pitchFamily="49" charset="-122"/>
                <a:sym typeface="+mn-ea"/>
              </a:rPr>
              <a:t>惊醒了。人们翻身下床，却一脚踩进水里。是谁</a:t>
            </a:r>
            <a:r>
              <a:rPr lang="zh-CN" altLang="en-US" sz="2800" b="1" dirty="0">
                <a:solidFill>
                  <a:srgbClr val="FF0000"/>
                </a:solidFill>
                <a:latin typeface="楷体" panose="02010609060101010101" pitchFamily="49" charset="-122"/>
                <a:ea typeface="楷体" panose="02010609060101010101" pitchFamily="49" charset="-122"/>
                <a:sym typeface="+mn-ea"/>
              </a:rPr>
              <a:t>惊慌</a:t>
            </a:r>
            <a:r>
              <a:rPr lang="zh-CN" altLang="en-US" sz="2800" b="1" dirty="0">
                <a:latin typeface="楷体" panose="02010609060101010101" pitchFamily="49" charset="-122"/>
                <a:ea typeface="楷体" panose="02010609060101010101" pitchFamily="49" charset="-122"/>
                <a:sym typeface="+mn-ea"/>
              </a:rPr>
              <a:t>地喊了一嗓子，一百多号人</a:t>
            </a:r>
            <a:r>
              <a:rPr lang="zh-CN" altLang="en-US" sz="2800" b="1" dirty="0">
                <a:solidFill>
                  <a:srgbClr val="FF0000"/>
                </a:solidFill>
                <a:latin typeface="楷体" panose="02010609060101010101" pitchFamily="49" charset="-122"/>
                <a:ea typeface="楷体" panose="02010609060101010101" pitchFamily="49" charset="-122"/>
                <a:sym typeface="+mn-ea"/>
              </a:rPr>
              <a:t>你拥我挤</a:t>
            </a:r>
            <a:r>
              <a:rPr lang="zh-CN" altLang="en-US" sz="2800" b="1" dirty="0">
                <a:latin typeface="楷体" panose="02010609060101010101" pitchFamily="49" charset="-122"/>
                <a:ea typeface="楷体" panose="02010609060101010101" pitchFamily="49" charset="-122"/>
                <a:sym typeface="+mn-ea"/>
              </a:rPr>
              <a:t>地往南跑</a:t>
            </a:r>
            <a:r>
              <a:rPr lang="zh-CN" altLang="en-US" sz="2800" b="1" dirty="0" smtClean="0">
                <a:latin typeface="楷体" panose="02010609060101010101" pitchFamily="49" charset="-122"/>
                <a:ea typeface="楷体" panose="02010609060101010101" pitchFamily="49" charset="-122"/>
                <a:sym typeface="+mn-ea"/>
              </a:rPr>
              <a:t>。</a:t>
            </a:r>
            <a:endParaRPr lang="en-US" altLang="zh-CN" sz="2800" b="1" dirty="0" smtClean="0">
              <a:latin typeface="楷体" panose="02010609060101010101" pitchFamily="49" charset="-122"/>
              <a:ea typeface="楷体" panose="02010609060101010101" pitchFamily="49" charset="-122"/>
              <a:sym typeface="+mn-ea"/>
            </a:endParaRPr>
          </a:p>
          <a:p>
            <a:r>
              <a:rPr lang="en-US" altLang="zh-CN" sz="2800" b="1" dirty="0">
                <a:latin typeface="楷体" panose="02010609060101010101" pitchFamily="49" charset="-122"/>
                <a:ea typeface="楷体" panose="02010609060101010101" pitchFamily="49" charset="-122"/>
                <a:sym typeface="+mn-ea"/>
              </a:rPr>
              <a:t> </a:t>
            </a:r>
            <a:r>
              <a:rPr lang="en-US" altLang="zh-CN" sz="2800" b="1" dirty="0" smtClean="0">
                <a:latin typeface="楷体" panose="02010609060101010101" pitchFamily="49" charset="-122"/>
                <a:ea typeface="楷体" panose="02010609060101010101" pitchFamily="49" charset="-122"/>
                <a:sym typeface="+mn-ea"/>
              </a:rPr>
              <a:t>  ……</a:t>
            </a:r>
            <a:r>
              <a:rPr lang="zh-CN" altLang="en-US" sz="2800" b="1" dirty="0" smtClean="0">
                <a:latin typeface="楷体" panose="02010609060101010101" pitchFamily="49" charset="-122"/>
                <a:ea typeface="楷体" panose="02010609060101010101" pitchFamily="49" charset="-122"/>
                <a:sym typeface="+mn-ea"/>
              </a:rPr>
              <a:t>人们</a:t>
            </a:r>
            <a:r>
              <a:rPr lang="zh-CN" altLang="en-US" sz="2800" b="1" dirty="0">
                <a:latin typeface="楷体" panose="02010609060101010101" pitchFamily="49" charset="-122"/>
                <a:ea typeface="楷体" panose="02010609060101010101" pitchFamily="49" charset="-122"/>
                <a:sym typeface="+mn-ea"/>
              </a:rPr>
              <a:t>又疯了似的折回来</a:t>
            </a:r>
            <a:r>
              <a:rPr lang="zh-CN" altLang="en-US"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sym typeface="+mn-ea"/>
            </a:endParaRPr>
          </a:p>
        </p:txBody>
      </p:sp>
      <p:sp>
        <p:nvSpPr>
          <p:cNvPr id="8" name="矩形 7"/>
          <p:cNvSpPr/>
          <p:nvPr/>
        </p:nvSpPr>
        <p:spPr>
          <a:xfrm>
            <a:off x="539553" y="5031369"/>
            <a:ext cx="7200800" cy="400110"/>
          </a:xfrm>
          <a:prstGeom prst="rect">
            <a:avLst/>
          </a:prstGeom>
        </p:spPr>
        <p:txBody>
          <a:bodyPr wrap="square">
            <a:spAutoFit/>
          </a:bodyPr>
          <a:lstStyle/>
          <a:p>
            <a:r>
              <a:rPr lang="zh-CN" altLang="en-US" sz="2000" b="1" dirty="0" smtClean="0">
                <a:solidFill>
                  <a:srgbClr val="0070C0"/>
                </a:solidFill>
                <a:latin typeface="黑体" panose="02010609060101010101" pitchFamily="2" charset="-122"/>
                <a:ea typeface="黑体" panose="02010609060101010101" pitchFamily="2" charset="-122"/>
                <a:sym typeface="+mn-ea"/>
              </a:rPr>
              <a:t>  </a:t>
            </a:r>
            <a:endParaRPr lang="zh-CN" altLang="en-US" sz="2000" dirty="0">
              <a:solidFill>
                <a:srgbClr val="0070C0"/>
              </a:solidFill>
              <a:latin typeface="黑体" panose="02010609060101010101" pitchFamily="2" charset="-122"/>
              <a:ea typeface="黑体" panose="02010609060101010101" pitchFamily="2" charset="-122"/>
            </a:endParaRPr>
          </a:p>
        </p:txBody>
      </p:sp>
      <p:sp>
        <p:nvSpPr>
          <p:cNvPr id="2" name="矩形 1"/>
          <p:cNvSpPr/>
          <p:nvPr/>
        </p:nvSpPr>
        <p:spPr>
          <a:xfrm>
            <a:off x="-2896" y="4302932"/>
            <a:ext cx="8776675" cy="523220"/>
          </a:xfrm>
          <a:prstGeom prst="rect">
            <a:avLst/>
          </a:prstGeom>
        </p:spPr>
        <p:txBody>
          <a:bodyPr wrap="square">
            <a:spAutoFit/>
          </a:bodyPr>
          <a:lstStyle/>
          <a:p>
            <a:pPr>
              <a:spcBef>
                <a:spcPct val="50000"/>
              </a:spcBef>
            </a:pPr>
            <a:r>
              <a:rPr lang="zh-CN" altLang="en-US" sz="2800" b="1" dirty="0" smtClean="0">
                <a:latin typeface="楷体" panose="02010609060101010101" pitchFamily="49" charset="-122"/>
                <a:ea typeface="楷体" panose="02010609060101010101" pitchFamily="49" charset="-122"/>
              </a:rPr>
              <a:t>    人们</a:t>
            </a:r>
            <a:r>
              <a:rPr lang="zh-CN" altLang="en-US" sz="2800" b="1" dirty="0">
                <a:solidFill>
                  <a:srgbClr val="FF0000"/>
                </a:solidFill>
                <a:latin typeface="楷体" panose="02010609060101010101" pitchFamily="49" charset="-122"/>
                <a:ea typeface="楷体" panose="02010609060101010101" pitchFamily="49" charset="-122"/>
              </a:rPr>
              <a:t>跌跌撞撞</a:t>
            </a:r>
            <a:r>
              <a:rPr lang="zh-CN" altLang="en-US" sz="2800" b="1" dirty="0">
                <a:latin typeface="楷体" panose="02010609060101010101" pitchFamily="49" charset="-122"/>
                <a:ea typeface="楷体" panose="02010609060101010101" pitchFamily="49" charset="-122"/>
              </a:rPr>
              <a:t>地向那木桥拥去</a:t>
            </a:r>
            <a:r>
              <a:rPr lang="zh-CN" altLang="en-US"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11" name="圆角矩形标注 10"/>
          <p:cNvSpPr/>
          <p:nvPr/>
        </p:nvSpPr>
        <p:spPr>
          <a:xfrm>
            <a:off x="1682152" y="5352720"/>
            <a:ext cx="4651055" cy="874165"/>
          </a:xfrm>
          <a:prstGeom prst="wedgeRoundRectCallout">
            <a:avLst>
              <a:gd name="adj1" fmla="val -23003"/>
              <a:gd name="adj2" fmla="val -743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i="1" dirty="0" smtClean="0">
                <a:solidFill>
                  <a:srgbClr val="0070C0"/>
                </a:solidFill>
                <a:latin typeface="黑体" panose="02010609060101010101" pitchFamily="2" charset="-122"/>
                <a:ea typeface="黑体" panose="02010609060101010101" pitchFamily="2" charset="-122"/>
                <a:sym typeface="+mn-ea"/>
              </a:rPr>
              <a:t>以上词语写出人们的慌乱</a:t>
            </a:r>
            <a:endParaRPr lang="zh-CN" altLang="en-US" sz="2800" b="1" i="1" dirty="0" smtClean="0">
              <a:solidFill>
                <a:srgbClr val="0070C0"/>
              </a:solidFill>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67"/>
                                        </p:tgtEl>
                                        <p:attrNameLst>
                                          <p:attrName>style.visibility</p:attrName>
                                        </p:attrNameLst>
                                      </p:cBhvr>
                                      <p:to>
                                        <p:strVal val="visible"/>
                                      </p:to>
                                    </p:set>
                                    <p:animEffect transition="in" filter="blinds(horizontal)">
                                      <p:cBhvr>
                                        <p:cTn id="7" dur="500"/>
                                        <p:tgtEl>
                                          <p:spTgt spid="11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 grpId="0"/>
      <p:bldP spid="4" grpId="0"/>
      <p:bldP spid="2" grpId="0"/>
      <p:bldP spid="11"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 name="TextBox 1"/>
          <p:cNvSpPr txBox="1"/>
          <p:nvPr/>
        </p:nvSpPr>
        <p:spPr>
          <a:xfrm>
            <a:off x="298638" y="1124744"/>
            <a:ext cx="8106124" cy="954107"/>
          </a:xfrm>
          <a:prstGeom prst="rect">
            <a:avLst/>
          </a:prstGeom>
          <a:noFill/>
          <a:ln w="9525">
            <a:noFill/>
          </a:ln>
        </p:spPr>
        <p:txBody>
          <a:bodyPr wrap="square">
            <a:spAutoFit/>
          </a:bodyPr>
          <a:lstStyle/>
          <a:p>
            <a:pPr eaLnBrk="1" hangingPunct="1"/>
            <a:r>
              <a:rPr lang="zh-CN" altLang="en-US" sz="2800" b="1" dirty="0" smtClean="0">
                <a:latin typeface="+mn-ea"/>
                <a:cs typeface="+mn-ea"/>
              </a:rPr>
              <a:t>    </a:t>
            </a:r>
            <a:r>
              <a:rPr lang="en-US" altLang="zh-CN" sz="2800" b="1" dirty="0">
                <a:latin typeface="黑体" panose="02010609060101010101" pitchFamily="2" charset="-122"/>
                <a:ea typeface="黑体" panose="02010609060101010101" pitchFamily="2" charset="-122"/>
                <a:cs typeface="+mn-ea"/>
              </a:rPr>
              <a:t>3.</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文中的</a:t>
            </a:r>
            <a:r>
              <a:rPr lang="zh-CN" altLang="en-US" sz="2800" b="1" dirty="0" smtClean="0">
                <a:latin typeface="黑体" panose="02010609060101010101" pitchFamily="2" charset="-122"/>
                <a:ea typeface="黑体" panose="02010609060101010101" pitchFamily="2" charset="-122"/>
                <a:cs typeface="+mn-ea"/>
              </a:rPr>
              <a:t>老汉</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是一个怎样的人？找出描写老汉语言和神态的句子，用心体会。</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4" name="文本框 3"/>
          <p:cNvSpPr txBox="1"/>
          <p:nvPr/>
        </p:nvSpPr>
        <p:spPr>
          <a:xfrm>
            <a:off x="555401" y="2660916"/>
            <a:ext cx="8200149" cy="954107"/>
          </a:xfrm>
          <a:prstGeom prst="rect">
            <a:avLst/>
          </a:prstGeom>
          <a:noFill/>
          <a:ln w="9525">
            <a:noFill/>
          </a:ln>
        </p:spPr>
        <p:txBody>
          <a:bodyPr wrap="square">
            <a:spAutoFit/>
          </a:bodyPr>
          <a:lstStyle/>
          <a:p>
            <a:r>
              <a:rPr lang="zh-CN" altLang="en-US" sz="2800" b="1" dirty="0" smtClean="0">
                <a:latin typeface="楷体" panose="02010609060101010101" pitchFamily="49" charset="-122"/>
                <a:ea typeface="楷体" panose="02010609060101010101" pitchFamily="49" charset="-122"/>
                <a:sym typeface="+mn-ea"/>
              </a:rPr>
              <a:t>    木桥</a:t>
            </a:r>
            <a:r>
              <a:rPr lang="zh-CN" altLang="en-US" sz="2800" b="1" dirty="0">
                <a:latin typeface="楷体" panose="02010609060101010101" pitchFamily="49" charset="-122"/>
                <a:ea typeface="楷体" panose="02010609060101010101" pitchFamily="49" charset="-122"/>
                <a:sym typeface="+mn-ea"/>
              </a:rPr>
              <a:t>前，没腿深的水里，</a:t>
            </a:r>
            <a:r>
              <a:rPr lang="zh-CN" altLang="en-US" sz="2800" b="1" dirty="0">
                <a:solidFill>
                  <a:srgbClr val="FF0000"/>
                </a:solidFill>
                <a:latin typeface="楷体" panose="02010609060101010101" pitchFamily="49" charset="-122"/>
                <a:ea typeface="楷体" panose="02010609060101010101" pitchFamily="49" charset="-122"/>
                <a:sym typeface="+mn-ea"/>
              </a:rPr>
              <a:t>站着</a:t>
            </a:r>
            <a:r>
              <a:rPr lang="zh-CN" altLang="en-US" sz="2800" b="1" dirty="0">
                <a:latin typeface="楷体" panose="02010609060101010101" pitchFamily="49" charset="-122"/>
                <a:ea typeface="楷体" panose="02010609060101010101" pitchFamily="49" charset="-122"/>
                <a:sym typeface="+mn-ea"/>
              </a:rPr>
              <a:t>他们的党支部书记，那个全村人都</a:t>
            </a:r>
            <a:r>
              <a:rPr lang="zh-CN" altLang="en-US" sz="2800" b="1" dirty="0">
                <a:solidFill>
                  <a:srgbClr val="FF0000"/>
                </a:solidFill>
                <a:latin typeface="楷体" panose="02010609060101010101" pitchFamily="49" charset="-122"/>
                <a:ea typeface="楷体" panose="02010609060101010101" pitchFamily="49" charset="-122"/>
                <a:sym typeface="+mn-ea"/>
              </a:rPr>
              <a:t>拥戴</a:t>
            </a:r>
            <a:r>
              <a:rPr lang="zh-CN" altLang="en-US" sz="2800" b="1" dirty="0">
                <a:latin typeface="楷体" panose="02010609060101010101" pitchFamily="49" charset="-122"/>
                <a:ea typeface="楷体" panose="02010609060101010101" pitchFamily="49" charset="-122"/>
                <a:sym typeface="+mn-ea"/>
              </a:rPr>
              <a:t>的老汉。</a:t>
            </a:r>
            <a:endParaRPr lang="zh-CN" altLang="en-US" sz="2800" b="1" dirty="0">
              <a:latin typeface="楷体" panose="02010609060101010101" pitchFamily="49" charset="-122"/>
              <a:ea typeface="楷体" panose="02010609060101010101" pitchFamily="49" charset="-122"/>
              <a:sym typeface="+mn-ea"/>
            </a:endParaRPr>
          </a:p>
        </p:txBody>
      </p:sp>
      <p:sp>
        <p:nvSpPr>
          <p:cNvPr id="3" name="TextBox 2"/>
          <p:cNvSpPr txBox="1"/>
          <p:nvPr/>
        </p:nvSpPr>
        <p:spPr>
          <a:xfrm>
            <a:off x="1331641" y="4569207"/>
            <a:ext cx="3960440"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eaLnBrk="1" hangingPunct="1"/>
            <a:r>
              <a:rPr lang="zh-CN" altLang="en-US" sz="3200" b="1" dirty="0" smtClean="0">
                <a:solidFill>
                  <a:schemeClr val="tx1"/>
                </a:solidFill>
                <a:latin typeface="黑体" panose="02010609060101010101" pitchFamily="2" charset="-122"/>
                <a:ea typeface="黑体" panose="02010609060101010101" pitchFamily="2" charset="-122"/>
              </a:rPr>
              <a:t>乡亲们拥戴的老汉</a:t>
            </a:r>
            <a:endParaRPr lang="zh-CN" altLang="en-US" sz="3200" b="1" dirty="0" smtClean="0">
              <a:solidFill>
                <a:schemeClr val="tx1"/>
              </a:solidFill>
              <a:latin typeface="黑体" panose="02010609060101010101" pitchFamily="2" charset="-122"/>
              <a:ea typeface="黑体" panose="02010609060101010101" pitchFamily="2" charset="-122"/>
            </a:endParaRPr>
          </a:p>
        </p:txBody>
      </p:sp>
      <p:pic>
        <p:nvPicPr>
          <p:cNvPr id="8194" name="Picture 2" descr="https://wkretype.bdimg.com/retype/zoom/38e67b06c5da50e2524d7fcd?pn=23&amp;o=jpg_6&amp;md5sum=d226a7718ec66360213027bc74f11eb0&amp;sign=075ea6f580&amp;png=3279246-3661649&amp;jpg=4117757-4361275"/>
          <p:cNvPicPr>
            <a:picLocks noChangeAspect="1" noChangeArrowheads="1"/>
          </p:cNvPicPr>
          <p:nvPr/>
        </p:nvPicPr>
        <p:blipFill rotWithShape="1">
          <a:blip r:embed="rId1" cstate="email"/>
          <a:srcRect/>
          <a:stretch>
            <a:fillRect/>
          </a:stretch>
        </p:blipFill>
        <p:spPr bwMode="auto">
          <a:xfrm>
            <a:off x="5508105" y="3908701"/>
            <a:ext cx="3401714" cy="24002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67"/>
                                        </p:tgtEl>
                                        <p:attrNameLst>
                                          <p:attrName>style.visibility</p:attrName>
                                        </p:attrNameLst>
                                      </p:cBhvr>
                                      <p:to>
                                        <p:strVal val="visible"/>
                                      </p:to>
                                    </p:set>
                                    <p:animEffect transition="in" filter="blinds(horizontal)">
                                      <p:cBhvr>
                                        <p:cTn id="7" dur="500"/>
                                        <p:tgtEl>
                                          <p:spTgt spid="11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par>
                          <p:cTn id="13" fill="hold">
                            <p:stCondLst>
                              <p:cond delay="500"/>
                            </p:stCondLst>
                            <p:childTnLst>
                              <p:par>
                                <p:cTn id="14" presetID="6" presetClass="entr" presetSubtype="16" fill="hold" nodeType="after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circle(in)">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randombar(horizontal)">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 grpId="0"/>
      <p:bldP spid="4" grpId="0"/>
      <p:bldP spid="3"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52272" y="2444890"/>
            <a:ext cx="8200149" cy="1077218"/>
          </a:xfrm>
          <a:prstGeom prst="rect">
            <a:avLst/>
          </a:prstGeom>
          <a:noFill/>
          <a:ln w="9525">
            <a:noFill/>
          </a:ln>
        </p:spPr>
        <p:txBody>
          <a:bodyPr wrap="square">
            <a:spAutoFit/>
          </a:bodyPr>
          <a:lstStyle/>
          <a:p>
            <a:r>
              <a:rPr lang="zh-CN" altLang="en-US" sz="3200" b="1" dirty="0" smtClean="0">
                <a:latin typeface="楷体" panose="02010609060101010101" pitchFamily="49" charset="-122"/>
                <a:ea typeface="楷体" panose="02010609060101010101" pitchFamily="49" charset="-122"/>
                <a:sym typeface="+mn-ea"/>
              </a:rPr>
              <a:t>    老汉</a:t>
            </a:r>
            <a:r>
              <a:rPr lang="zh-CN" altLang="en-US" sz="3200" b="1" dirty="0">
                <a:latin typeface="楷体" panose="02010609060101010101" pitchFamily="49" charset="-122"/>
                <a:ea typeface="楷体" panose="02010609060101010101" pitchFamily="49" charset="-122"/>
                <a:sym typeface="+mn-ea"/>
              </a:rPr>
              <a:t>清瘦的脸上淌着雨水。他不说话，</a:t>
            </a:r>
            <a:r>
              <a:rPr lang="zh-CN" altLang="en-US" sz="3200" b="1" dirty="0">
                <a:solidFill>
                  <a:srgbClr val="FF0000"/>
                </a:solidFill>
                <a:latin typeface="楷体" panose="02010609060101010101" pitchFamily="49" charset="-122"/>
                <a:ea typeface="楷体" panose="02010609060101010101" pitchFamily="49" charset="-122"/>
                <a:sym typeface="+mn-ea"/>
              </a:rPr>
              <a:t>盯</a:t>
            </a:r>
            <a:r>
              <a:rPr lang="zh-CN" altLang="en-US" sz="3200" b="1" dirty="0">
                <a:latin typeface="楷体" panose="02010609060101010101" pitchFamily="49" charset="-122"/>
                <a:ea typeface="楷体" panose="02010609060101010101" pitchFamily="49" charset="-122"/>
                <a:sym typeface="+mn-ea"/>
              </a:rPr>
              <a:t>着乱哄哄的人们。</a:t>
            </a:r>
            <a:r>
              <a:rPr lang="zh-CN" altLang="en-US" sz="3200" b="1" dirty="0">
                <a:solidFill>
                  <a:srgbClr val="FF0000"/>
                </a:solidFill>
                <a:latin typeface="楷体" panose="02010609060101010101" pitchFamily="49" charset="-122"/>
                <a:ea typeface="楷体" panose="02010609060101010101" pitchFamily="49" charset="-122"/>
                <a:sym typeface="+mn-ea"/>
              </a:rPr>
              <a:t>他像一座山</a:t>
            </a:r>
            <a:r>
              <a:rPr lang="zh-CN" altLang="en-US" sz="3200" b="1" dirty="0">
                <a:latin typeface="楷体" panose="02010609060101010101" pitchFamily="49" charset="-122"/>
                <a:ea typeface="楷体" panose="02010609060101010101" pitchFamily="49" charset="-122"/>
                <a:sym typeface="+mn-ea"/>
              </a:rPr>
              <a:t>。</a:t>
            </a:r>
            <a:endParaRPr lang="zh-CN" altLang="en-US" sz="3200" b="1" dirty="0">
              <a:latin typeface="楷体" panose="02010609060101010101" pitchFamily="49" charset="-122"/>
              <a:ea typeface="楷体" panose="02010609060101010101" pitchFamily="49" charset="-122"/>
              <a:sym typeface="+mn-ea"/>
            </a:endParaRPr>
          </a:p>
        </p:txBody>
      </p:sp>
      <p:sp>
        <p:nvSpPr>
          <p:cNvPr id="8" name="矩形 7"/>
          <p:cNvSpPr/>
          <p:nvPr/>
        </p:nvSpPr>
        <p:spPr>
          <a:xfrm>
            <a:off x="539553" y="5031369"/>
            <a:ext cx="7200800" cy="461665"/>
          </a:xfrm>
          <a:prstGeom prst="rect">
            <a:avLst/>
          </a:prstGeom>
        </p:spPr>
        <p:txBody>
          <a:bodyPr wrap="square">
            <a:spAutoFit/>
          </a:bodyPr>
          <a:lstStyle/>
          <a:p>
            <a:r>
              <a:rPr lang="zh-CN" altLang="en-US" sz="2400" b="1" dirty="0" smtClean="0">
                <a:solidFill>
                  <a:srgbClr val="0070C0"/>
                </a:solidFill>
                <a:latin typeface="黑体" panose="02010609060101010101" pitchFamily="2" charset="-122"/>
                <a:ea typeface="黑体" panose="02010609060101010101" pitchFamily="2" charset="-122"/>
                <a:sym typeface="+mn-ea"/>
              </a:rPr>
              <a:t>  </a:t>
            </a:r>
            <a:endParaRPr lang="zh-CN" altLang="en-US" sz="2400" dirty="0">
              <a:solidFill>
                <a:srgbClr val="0070C0"/>
              </a:solidFill>
              <a:latin typeface="黑体" panose="02010609060101010101" pitchFamily="2" charset="-122"/>
              <a:ea typeface="黑体" panose="02010609060101010101" pitchFamily="2" charset="-122"/>
            </a:endParaRPr>
          </a:p>
        </p:txBody>
      </p:sp>
      <p:sp>
        <p:nvSpPr>
          <p:cNvPr id="10" name="圆角矩形标注 9"/>
          <p:cNvSpPr/>
          <p:nvPr/>
        </p:nvSpPr>
        <p:spPr>
          <a:xfrm>
            <a:off x="1543387" y="536972"/>
            <a:ext cx="6196965" cy="1739900"/>
          </a:xfrm>
          <a:prstGeom prst="wedgeRoundRectCallout">
            <a:avLst>
              <a:gd name="adj1" fmla="val 41740"/>
              <a:gd name="adj2" fmla="val 680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i="1" dirty="0" smtClean="0">
                <a:solidFill>
                  <a:srgbClr val="0070C0"/>
                </a:solidFill>
                <a:latin typeface="楷体" panose="02010609060101010101" pitchFamily="49" charset="-122"/>
                <a:ea typeface="楷体" panose="02010609060101010101" pitchFamily="49" charset="-122"/>
              </a:rPr>
              <a:t>“</a:t>
            </a:r>
            <a:r>
              <a:rPr lang="zh-CN" altLang="en-US" sz="2000" b="1" i="1" dirty="0" smtClean="0">
                <a:solidFill>
                  <a:srgbClr val="0070C0"/>
                </a:solidFill>
                <a:latin typeface="楷体" panose="02010609060101010101" pitchFamily="49" charset="-122"/>
                <a:ea typeface="楷体" panose="02010609060101010101" pitchFamily="49" charset="-122"/>
              </a:rPr>
              <a:t>盯”写出老汉严肃</a:t>
            </a:r>
            <a:r>
              <a:rPr lang="zh-CN" altLang="en-US" sz="2000" b="1" i="1" dirty="0">
                <a:solidFill>
                  <a:srgbClr val="0070C0"/>
                </a:solidFill>
                <a:latin typeface="楷体" panose="02010609060101010101" pitchFamily="49" charset="-122"/>
                <a:ea typeface="楷体" panose="02010609060101010101" pitchFamily="49" charset="-122"/>
              </a:rPr>
              <a:t>、威严、镇定的目光</a:t>
            </a:r>
            <a:r>
              <a:rPr lang="zh-CN" altLang="en-US" sz="2000" b="1" i="1" dirty="0" smtClean="0">
                <a:solidFill>
                  <a:srgbClr val="0070C0"/>
                </a:solidFill>
                <a:latin typeface="楷体" panose="02010609060101010101" pitchFamily="49" charset="-122"/>
                <a:ea typeface="楷体" panose="02010609060101010101" pitchFamily="49" charset="-122"/>
              </a:rPr>
              <a:t>。把</a:t>
            </a:r>
            <a:r>
              <a:rPr lang="zh-CN" altLang="en-US" sz="2000" b="1" i="1" dirty="0">
                <a:solidFill>
                  <a:srgbClr val="0070C0"/>
                </a:solidFill>
                <a:latin typeface="楷体" panose="02010609060101010101" pitchFamily="49" charset="-122"/>
                <a:ea typeface="楷体" panose="02010609060101010101" pitchFamily="49" charset="-122"/>
              </a:rPr>
              <a:t>老汉比喻成一座山，既表现老汉的</a:t>
            </a:r>
            <a:r>
              <a:rPr lang="zh-CN" altLang="en-US" sz="2000" b="1" dirty="0">
                <a:solidFill>
                  <a:srgbClr val="FF0000"/>
                </a:solidFill>
                <a:latin typeface="楷体" panose="02010609060101010101" pitchFamily="49" charset="-122"/>
                <a:ea typeface="楷体" panose="02010609060101010101" pitchFamily="49" charset="-122"/>
              </a:rPr>
              <a:t>威严、冷静</a:t>
            </a:r>
            <a:r>
              <a:rPr lang="zh-CN" altLang="en-US" sz="2000" b="1" i="1" dirty="0">
                <a:solidFill>
                  <a:srgbClr val="0070C0"/>
                </a:solidFill>
                <a:latin typeface="楷体" panose="02010609060101010101" pitchFamily="49" charset="-122"/>
                <a:ea typeface="楷体" panose="02010609060101010101" pitchFamily="49" charset="-122"/>
              </a:rPr>
              <a:t>，与乱哄哄的村民形成鲜明的对比，又写出了老汉在人们心目中的地位，这座“山”是人们获得希望的靠山。</a:t>
            </a:r>
            <a:endParaRPr lang="zh-CN" altLang="en-US" sz="2000" b="1" i="1" dirty="0">
              <a:solidFill>
                <a:srgbClr val="0070C0"/>
              </a:solidFill>
              <a:latin typeface="楷体" panose="02010609060101010101" pitchFamily="49" charset="-122"/>
              <a:ea typeface="楷体" panose="02010609060101010101" pitchFamily="49" charset="-122"/>
            </a:endParaRPr>
          </a:p>
        </p:txBody>
      </p:sp>
      <p:sp>
        <p:nvSpPr>
          <p:cNvPr id="11" name="文本框 3"/>
          <p:cNvSpPr txBox="1"/>
          <p:nvPr/>
        </p:nvSpPr>
        <p:spPr>
          <a:xfrm>
            <a:off x="251519" y="4067002"/>
            <a:ext cx="8200149" cy="1077218"/>
          </a:xfrm>
          <a:prstGeom prst="rect">
            <a:avLst/>
          </a:prstGeom>
          <a:noFill/>
          <a:ln w="9525">
            <a:noFill/>
          </a:ln>
        </p:spPr>
        <p:txBody>
          <a:bodyPr wrap="square">
            <a:spAutoFit/>
          </a:bodyPr>
          <a:lstStyle/>
          <a:p>
            <a:r>
              <a:rPr lang="zh-CN" altLang="en-US" sz="3200" b="1" dirty="0" smtClean="0">
                <a:latin typeface="楷体" panose="02010609060101010101" pitchFamily="49" charset="-122"/>
                <a:ea typeface="楷体" panose="02010609060101010101" pitchFamily="49" charset="-122"/>
                <a:sym typeface="+mn-ea"/>
              </a:rPr>
              <a:t>    老汉</a:t>
            </a:r>
            <a:r>
              <a:rPr lang="zh-CN" altLang="en-US" sz="3200" b="1" dirty="0">
                <a:latin typeface="楷体" panose="02010609060101010101" pitchFamily="49" charset="-122"/>
                <a:ea typeface="楷体" panose="02010609060101010101" pitchFamily="49" charset="-122"/>
                <a:sym typeface="+mn-ea"/>
              </a:rPr>
              <a:t>沙哑地喊话：“桥窄</a:t>
            </a:r>
            <a:r>
              <a:rPr lang="zh-CN" altLang="en-US" sz="3200" b="1" dirty="0">
                <a:solidFill>
                  <a:srgbClr val="FF0000"/>
                </a:solidFill>
                <a:latin typeface="楷体" panose="02010609060101010101" pitchFamily="49" charset="-122"/>
                <a:ea typeface="楷体" panose="02010609060101010101" pitchFamily="49" charset="-122"/>
                <a:sym typeface="+mn-ea"/>
              </a:rPr>
              <a:t>！</a:t>
            </a:r>
            <a:r>
              <a:rPr lang="zh-CN" altLang="en-US" sz="3200" b="1" dirty="0">
                <a:latin typeface="楷体" panose="02010609060101010101" pitchFamily="49" charset="-122"/>
                <a:ea typeface="楷体" panose="02010609060101010101" pitchFamily="49" charset="-122"/>
                <a:sym typeface="+mn-ea"/>
              </a:rPr>
              <a:t>排成一队，不要挤</a:t>
            </a:r>
            <a:r>
              <a:rPr lang="zh-CN" altLang="en-US" sz="3200" b="1" dirty="0">
                <a:solidFill>
                  <a:srgbClr val="FF0000"/>
                </a:solidFill>
                <a:latin typeface="楷体" panose="02010609060101010101" pitchFamily="49" charset="-122"/>
                <a:ea typeface="楷体" panose="02010609060101010101" pitchFamily="49" charset="-122"/>
                <a:sym typeface="+mn-ea"/>
              </a:rPr>
              <a:t>！</a:t>
            </a:r>
            <a:r>
              <a:rPr lang="zh-CN" altLang="en-US" sz="3200" b="1" dirty="0">
                <a:latin typeface="楷体" panose="02010609060101010101" pitchFamily="49" charset="-122"/>
                <a:ea typeface="楷体" panose="02010609060101010101" pitchFamily="49" charset="-122"/>
                <a:sym typeface="+mn-ea"/>
              </a:rPr>
              <a:t>党员排在后边</a:t>
            </a:r>
            <a:r>
              <a:rPr lang="zh-CN" altLang="en-US" sz="3200" b="1" dirty="0">
                <a:solidFill>
                  <a:srgbClr val="FF0000"/>
                </a:solidFill>
                <a:latin typeface="楷体" panose="02010609060101010101" pitchFamily="49" charset="-122"/>
                <a:ea typeface="楷体" panose="02010609060101010101" pitchFamily="49" charset="-122"/>
                <a:sym typeface="+mn-ea"/>
              </a:rPr>
              <a:t>！</a:t>
            </a:r>
            <a:r>
              <a:rPr lang="zh-CN" altLang="en-US" sz="3200" b="1" dirty="0" smtClean="0">
                <a:latin typeface="楷体" panose="02010609060101010101" pitchFamily="49" charset="-122"/>
                <a:ea typeface="楷体" panose="02010609060101010101" pitchFamily="49" charset="-122"/>
                <a:sym typeface="+mn-ea"/>
              </a:rPr>
              <a:t>”</a:t>
            </a:r>
            <a:endParaRPr lang="zh-CN" altLang="en-US" sz="3200" b="1" dirty="0">
              <a:latin typeface="楷体" panose="02010609060101010101" pitchFamily="49" charset="-122"/>
              <a:ea typeface="楷体" panose="02010609060101010101" pitchFamily="49" charset="-122"/>
              <a:sym typeface="+mn-ea"/>
            </a:endParaRPr>
          </a:p>
        </p:txBody>
      </p:sp>
      <p:sp>
        <p:nvSpPr>
          <p:cNvPr id="12" name="TextBox 11"/>
          <p:cNvSpPr txBox="1"/>
          <p:nvPr/>
        </p:nvSpPr>
        <p:spPr>
          <a:xfrm>
            <a:off x="3287925" y="5072025"/>
            <a:ext cx="460851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eaLnBrk="1" hangingPunct="1"/>
            <a:r>
              <a:rPr lang="zh-CN" altLang="en-US" sz="3200" b="1" dirty="0" smtClean="0">
                <a:solidFill>
                  <a:schemeClr val="tx1"/>
                </a:solidFill>
                <a:latin typeface="黑体" panose="02010609060101010101" pitchFamily="2" charset="-122"/>
                <a:ea typeface="黑体" panose="02010609060101010101" pitchFamily="2" charset="-122"/>
              </a:rPr>
              <a:t> 镇定自若  忠于职守</a:t>
            </a:r>
            <a:endParaRPr lang="zh-CN" altLang="en-US" sz="3200" b="1" dirty="0" smtClean="0">
              <a:solidFill>
                <a:schemeClr val="tx1"/>
              </a:solidFill>
              <a:latin typeface="黑体" panose="02010609060101010101" pitchFamily="2" charset="-122"/>
              <a:ea typeface="黑体" panose="02010609060101010101" pitchFamily="2" charset="-122"/>
            </a:endParaRPr>
          </a:p>
        </p:txBody>
      </p:sp>
      <p:sp>
        <p:nvSpPr>
          <p:cNvPr id="13" name="TextBox 12"/>
          <p:cNvSpPr txBox="1"/>
          <p:nvPr/>
        </p:nvSpPr>
        <p:spPr>
          <a:xfrm>
            <a:off x="5217786" y="3287989"/>
            <a:ext cx="2232248"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eaLnBrk="1" hangingPunct="1"/>
            <a:r>
              <a:rPr lang="zh-CN" altLang="en-US" sz="3200" b="1" dirty="0" smtClean="0">
                <a:solidFill>
                  <a:srgbClr val="FF00FF"/>
                </a:solidFill>
                <a:latin typeface="黑体" panose="02010609060101010101" pitchFamily="2" charset="-122"/>
                <a:ea typeface="黑体" panose="02010609060101010101" pitchFamily="2" charset="-122"/>
              </a:rPr>
              <a:t> </a:t>
            </a:r>
            <a:r>
              <a:rPr lang="zh-CN" altLang="en-US" sz="3200" b="1" dirty="0" smtClean="0">
                <a:solidFill>
                  <a:schemeClr val="tx1"/>
                </a:solidFill>
                <a:latin typeface="黑体" panose="02010609060101010101" pitchFamily="2" charset="-122"/>
                <a:ea typeface="黑体" panose="02010609060101010101" pitchFamily="2" charset="-122"/>
              </a:rPr>
              <a:t>沉着无畏</a:t>
            </a:r>
            <a:endParaRPr lang="zh-CN" altLang="en-US" sz="3200" b="1" dirty="0" smtClean="0">
              <a:solidFill>
                <a:schemeClr val="tx1"/>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bldLvl="0" animBg="1"/>
      <p:bldP spid="11" grpId="0"/>
      <p:bldP spid="12" grpId="0" bldLvl="0" animBg="1"/>
      <p:bldP spid="13"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15617" y="4914074"/>
            <a:ext cx="7200800" cy="523220"/>
          </a:xfrm>
          <a:prstGeom prst="rect">
            <a:avLst/>
          </a:prstGeom>
        </p:spPr>
        <p:txBody>
          <a:bodyPr wrap="square">
            <a:spAutoFit/>
          </a:bodyPr>
          <a:lstStyle/>
          <a:p>
            <a:r>
              <a:rPr lang="zh-CN" altLang="en-US" sz="2800" b="1" dirty="0" smtClean="0">
                <a:solidFill>
                  <a:srgbClr val="0070C0"/>
                </a:solidFill>
                <a:latin typeface="黑体" panose="02010609060101010101" pitchFamily="2" charset="-122"/>
                <a:ea typeface="黑体" panose="02010609060101010101" pitchFamily="2" charset="-122"/>
                <a:sym typeface="+mn-ea"/>
              </a:rPr>
              <a:t>  </a:t>
            </a:r>
            <a:endParaRPr lang="zh-CN" altLang="en-US" sz="2800" dirty="0">
              <a:solidFill>
                <a:srgbClr val="0070C0"/>
              </a:solidFill>
              <a:latin typeface="黑体" panose="02010609060101010101" pitchFamily="2" charset="-122"/>
              <a:ea typeface="黑体" panose="02010609060101010101" pitchFamily="2" charset="-122"/>
            </a:endParaRPr>
          </a:p>
        </p:txBody>
      </p:sp>
      <p:sp>
        <p:nvSpPr>
          <p:cNvPr id="2" name="矩形 1"/>
          <p:cNvSpPr/>
          <p:nvPr/>
        </p:nvSpPr>
        <p:spPr>
          <a:xfrm>
            <a:off x="522775" y="1028734"/>
            <a:ext cx="8640960" cy="1815882"/>
          </a:xfrm>
          <a:prstGeom prst="rect">
            <a:avLst/>
          </a:prstGeom>
        </p:spPr>
        <p:txBody>
          <a:bodyPr wrap="square">
            <a:spAutoFit/>
          </a:bodyPr>
          <a:lstStyle/>
          <a:p>
            <a:pPr>
              <a:spcBef>
                <a:spcPct val="50000"/>
              </a:spcBef>
            </a:pPr>
            <a:r>
              <a:rPr lang="zh-CN" altLang="en-US" sz="3200" b="1" dirty="0" smtClean="0">
                <a:latin typeface="楷体" panose="02010609060101010101" pitchFamily="49" charset="-122"/>
                <a:ea typeface="楷体" panose="02010609060101010101" pitchFamily="49" charset="-122"/>
              </a:rPr>
              <a:t>   有人喊了一声：“党员也是人。”</a:t>
            </a:r>
            <a:endParaRPr lang="zh-CN" altLang="en-US" sz="3200" b="1" dirty="0" smtClean="0">
              <a:latin typeface="楷体" panose="02010609060101010101" pitchFamily="49" charset="-122"/>
              <a:ea typeface="楷体" panose="02010609060101010101" pitchFamily="49" charset="-122"/>
            </a:endParaRPr>
          </a:p>
          <a:p>
            <a:pPr>
              <a:spcBef>
                <a:spcPct val="50000"/>
              </a:spcBef>
            </a:pPr>
            <a:r>
              <a:rPr lang="zh-CN" altLang="en-US" sz="3200" b="1" dirty="0" smtClean="0">
                <a:latin typeface="楷体" panose="02010609060101010101" pitchFamily="49" charset="-122"/>
                <a:ea typeface="楷体" panose="02010609060101010101" pitchFamily="49" charset="-122"/>
              </a:rPr>
              <a:t>   老汉</a:t>
            </a:r>
            <a:r>
              <a:rPr lang="zh-CN" altLang="en-US" sz="3200" b="1" dirty="0" smtClean="0">
                <a:solidFill>
                  <a:srgbClr val="FF0000"/>
                </a:solidFill>
                <a:latin typeface="楷体" panose="02010609060101010101" pitchFamily="49" charset="-122"/>
                <a:ea typeface="楷体" panose="02010609060101010101" pitchFamily="49" charset="-122"/>
              </a:rPr>
              <a:t>冷冷</a:t>
            </a:r>
            <a:r>
              <a:rPr lang="zh-CN" altLang="en-US" sz="3200" b="1" dirty="0" smtClean="0">
                <a:latin typeface="楷体" panose="02010609060101010101" pitchFamily="49" charset="-122"/>
                <a:ea typeface="楷体" panose="02010609060101010101" pitchFamily="49" charset="-122"/>
              </a:rPr>
              <a:t>地说：“可以退党，到我这儿报名。”</a:t>
            </a:r>
            <a:endParaRPr lang="zh-CN" altLang="en-US" sz="3200" b="1" dirty="0">
              <a:latin typeface="楷体" panose="02010609060101010101" pitchFamily="49" charset="-122"/>
              <a:ea typeface="楷体" panose="02010609060101010101" pitchFamily="49" charset="-122"/>
            </a:endParaRPr>
          </a:p>
        </p:txBody>
      </p:sp>
      <p:sp>
        <p:nvSpPr>
          <p:cNvPr id="6" name="圆角矩形标注 5"/>
          <p:cNvSpPr/>
          <p:nvPr/>
        </p:nvSpPr>
        <p:spPr>
          <a:xfrm>
            <a:off x="971601" y="3722513"/>
            <a:ext cx="6559837" cy="1540375"/>
          </a:xfrm>
          <a:prstGeom prst="wedgeRoundRectCallout">
            <a:avLst>
              <a:gd name="adj1" fmla="val -27366"/>
              <a:gd name="adj2" fmla="val -870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i="1" dirty="0">
                <a:solidFill>
                  <a:srgbClr val="0070C0"/>
                </a:solidFill>
                <a:latin typeface="+mn-ea"/>
              </a:rPr>
              <a:t>“</a:t>
            </a:r>
            <a:r>
              <a:rPr lang="zh-CN" altLang="en-US" sz="2800" b="1" i="1" dirty="0" smtClean="0">
                <a:solidFill>
                  <a:srgbClr val="0070C0"/>
                </a:solidFill>
                <a:latin typeface="+mn-ea"/>
              </a:rPr>
              <a:t>冷冷”表现了老汉的沉稳和他在群众中的威信，也表现他对一些人的蔑视。</a:t>
            </a:r>
            <a:endParaRPr lang="zh-CN" altLang="en-US" sz="2800" b="1" i="1"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80167" y="2274868"/>
            <a:ext cx="8200149" cy="2062103"/>
          </a:xfrm>
          <a:prstGeom prst="rect">
            <a:avLst/>
          </a:prstGeom>
          <a:noFill/>
          <a:ln w="9525">
            <a:noFill/>
          </a:ln>
        </p:spPr>
        <p:txBody>
          <a:bodyPr wrap="square">
            <a:spAutoFit/>
          </a:bodyPr>
          <a:lstStyle/>
          <a:p>
            <a:r>
              <a:rPr lang="zh-CN" altLang="en-US" sz="3200" b="1" dirty="0" smtClean="0">
                <a:latin typeface="楷体" panose="02010609060101010101" pitchFamily="49" charset="-122"/>
                <a:ea typeface="楷体" panose="02010609060101010101" pitchFamily="49" charset="-122"/>
                <a:sym typeface="+mn-ea"/>
              </a:rPr>
              <a:t>    老汉</a:t>
            </a:r>
            <a:r>
              <a:rPr lang="zh-CN" altLang="en-US" sz="3200" b="1" dirty="0">
                <a:latin typeface="楷体" panose="02010609060101010101" pitchFamily="49" charset="-122"/>
                <a:ea typeface="楷体" panose="02010609060101010101" pitchFamily="49" charset="-122"/>
                <a:sym typeface="+mn-ea"/>
              </a:rPr>
              <a:t>突然</a:t>
            </a:r>
            <a:r>
              <a:rPr lang="zh-CN" altLang="en-US" sz="3200" b="1" dirty="0">
                <a:solidFill>
                  <a:srgbClr val="FF0000"/>
                </a:solidFill>
                <a:latin typeface="楷体" panose="02010609060101010101" pitchFamily="49" charset="-122"/>
                <a:ea typeface="楷体" panose="02010609060101010101" pitchFamily="49" charset="-122"/>
                <a:sym typeface="+mn-ea"/>
              </a:rPr>
              <a:t>冲</a:t>
            </a:r>
            <a:r>
              <a:rPr lang="zh-CN" altLang="en-US" sz="3200" b="1" dirty="0">
                <a:latin typeface="楷体" panose="02010609060101010101" pitchFamily="49" charset="-122"/>
                <a:ea typeface="楷体" panose="02010609060101010101" pitchFamily="49" charset="-122"/>
                <a:sym typeface="+mn-ea"/>
              </a:rPr>
              <a:t>上前，从队伍里</a:t>
            </a:r>
            <a:r>
              <a:rPr lang="zh-CN" altLang="en-US" sz="3200" b="1" dirty="0" smtClean="0">
                <a:solidFill>
                  <a:srgbClr val="FF0000"/>
                </a:solidFill>
                <a:latin typeface="楷体" panose="02010609060101010101" pitchFamily="49" charset="-122"/>
                <a:ea typeface="楷体" panose="02010609060101010101" pitchFamily="49" charset="-122"/>
                <a:sym typeface="+mn-ea"/>
              </a:rPr>
              <a:t>揪</a:t>
            </a:r>
            <a:r>
              <a:rPr lang="zh-CN" altLang="en-US" sz="3200" b="1" dirty="0" smtClean="0">
                <a:latin typeface="楷体" panose="02010609060101010101" pitchFamily="49" charset="-122"/>
                <a:ea typeface="楷体" panose="02010609060101010101" pitchFamily="49" charset="-122"/>
                <a:sym typeface="+mn-ea"/>
              </a:rPr>
              <a:t>出</a:t>
            </a:r>
            <a:r>
              <a:rPr lang="zh-CN" altLang="en-US" sz="3200" b="1" dirty="0">
                <a:latin typeface="楷体" panose="02010609060101010101" pitchFamily="49" charset="-122"/>
                <a:ea typeface="楷体" panose="02010609060101010101" pitchFamily="49" charset="-122"/>
                <a:sym typeface="+mn-ea"/>
              </a:rPr>
              <a:t>一个小伙子，</a:t>
            </a:r>
            <a:r>
              <a:rPr lang="zh-CN" altLang="en-US" sz="3200" b="1" dirty="0">
                <a:solidFill>
                  <a:srgbClr val="FF0000"/>
                </a:solidFill>
                <a:latin typeface="楷体" panose="02010609060101010101" pitchFamily="49" charset="-122"/>
                <a:ea typeface="楷体" panose="02010609060101010101" pitchFamily="49" charset="-122"/>
                <a:sym typeface="+mn-ea"/>
              </a:rPr>
              <a:t>吼</a:t>
            </a:r>
            <a:r>
              <a:rPr lang="zh-CN" altLang="en-US" sz="3200" b="1" dirty="0">
                <a:latin typeface="楷体" panose="02010609060101010101" pitchFamily="49" charset="-122"/>
                <a:ea typeface="楷体" panose="02010609060101010101" pitchFamily="49" charset="-122"/>
                <a:sym typeface="+mn-ea"/>
              </a:rPr>
              <a:t>道：“你还算是个党员吗？排到后面去！”老汉</a:t>
            </a:r>
            <a:r>
              <a:rPr lang="zh-CN" altLang="en-US" sz="3200" b="1" dirty="0">
                <a:solidFill>
                  <a:srgbClr val="FF0000"/>
                </a:solidFill>
                <a:latin typeface="楷体" panose="02010609060101010101" pitchFamily="49" charset="-122"/>
                <a:ea typeface="楷体" panose="02010609060101010101" pitchFamily="49" charset="-122"/>
                <a:sym typeface="+mn-ea"/>
              </a:rPr>
              <a:t>凶得像只豹子</a:t>
            </a:r>
            <a:r>
              <a:rPr lang="zh-CN" altLang="en-US" sz="3200" b="1" dirty="0">
                <a:latin typeface="楷体" panose="02010609060101010101" pitchFamily="49" charset="-122"/>
                <a:ea typeface="楷体" panose="02010609060101010101" pitchFamily="49" charset="-122"/>
                <a:sym typeface="+mn-ea"/>
              </a:rPr>
              <a:t>。</a:t>
            </a:r>
            <a:endParaRPr lang="zh-CN" altLang="en-US" sz="3200" b="1" dirty="0">
              <a:latin typeface="楷体" panose="02010609060101010101" pitchFamily="49" charset="-122"/>
              <a:ea typeface="楷体" panose="02010609060101010101" pitchFamily="49" charset="-122"/>
              <a:sym typeface="+mn-ea"/>
            </a:endParaRPr>
          </a:p>
          <a:p>
            <a:endParaRPr lang="zh-CN" altLang="en-US" sz="3200" b="1" dirty="0">
              <a:latin typeface="楷体" panose="02010609060101010101" pitchFamily="49" charset="-122"/>
              <a:ea typeface="楷体" panose="02010609060101010101" pitchFamily="49" charset="-122"/>
              <a:sym typeface="+mn-ea"/>
            </a:endParaRPr>
          </a:p>
        </p:txBody>
      </p:sp>
      <p:sp>
        <p:nvSpPr>
          <p:cNvPr id="6" name="圆角矩形标注 5"/>
          <p:cNvSpPr/>
          <p:nvPr/>
        </p:nvSpPr>
        <p:spPr>
          <a:xfrm>
            <a:off x="1499787" y="4685038"/>
            <a:ext cx="5328592" cy="1525811"/>
          </a:xfrm>
          <a:prstGeom prst="wedgeRoundRectCallout">
            <a:avLst>
              <a:gd name="adj1" fmla="val -21369"/>
              <a:gd name="adj2" fmla="val -791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b="1" i="1" dirty="0" smtClean="0">
                <a:solidFill>
                  <a:srgbClr val="0070C0"/>
                </a:solidFill>
                <a:latin typeface="+mn-ea"/>
                <a:cs typeface="黑体" panose="02010609060101010101" pitchFamily="2" charset="-122"/>
              </a:rPr>
              <a:t>写老汉严厉训斥一个违反纪律的党员，“冲、揪、吼”可以看出老汉对这个小伙子很凶。</a:t>
            </a:r>
            <a:endParaRPr lang="zh-CN" altLang="en-US" sz="2000" b="1" i="1" dirty="0">
              <a:solidFill>
                <a:srgbClr val="0070C0"/>
              </a:solidFill>
              <a:latin typeface="+mn-ea"/>
              <a:cs typeface="黑体" panose="02010609060101010101" pitchFamily="2" charset="-122"/>
            </a:endParaRPr>
          </a:p>
        </p:txBody>
      </p:sp>
      <p:sp>
        <p:nvSpPr>
          <p:cNvPr id="5" name="TextBox 1"/>
          <p:cNvSpPr txBox="1"/>
          <p:nvPr/>
        </p:nvSpPr>
        <p:spPr>
          <a:xfrm>
            <a:off x="391795" y="839893"/>
            <a:ext cx="8360410" cy="1077218"/>
          </a:xfrm>
          <a:prstGeom prst="rect">
            <a:avLst/>
          </a:prstGeom>
          <a:noFill/>
          <a:ln w="9525">
            <a:noFill/>
          </a:ln>
        </p:spPr>
        <p:txBody>
          <a:bodyPr wrap="square">
            <a:spAutoFit/>
          </a:bodyPr>
          <a:lstStyle/>
          <a:p>
            <a:pPr eaLnBrk="1" hangingPunct="1"/>
            <a:r>
              <a:rPr lang="zh-CN" altLang="en-US" sz="3200" b="1" dirty="0" smtClean="0">
                <a:latin typeface="黑体" panose="02010609060101010101" pitchFamily="2" charset="-122"/>
                <a:ea typeface="黑体" panose="02010609060101010101" pitchFamily="2" charset="-122"/>
                <a:cs typeface="+mn-ea"/>
              </a:rPr>
              <a:t>    </a:t>
            </a:r>
            <a:r>
              <a:rPr lang="en-US" altLang="zh-CN" sz="3200" b="1" dirty="0">
                <a:latin typeface="黑体" panose="02010609060101010101" pitchFamily="2" charset="-122"/>
                <a:ea typeface="黑体" panose="02010609060101010101" pitchFamily="2" charset="-122"/>
                <a:cs typeface="+mn-ea"/>
              </a:rPr>
              <a:t>4</a:t>
            </a:r>
            <a:r>
              <a:rPr lang="en-US" altLang="zh-CN" sz="3200" b="1" dirty="0" smtClean="0">
                <a:latin typeface="黑体" panose="02010609060101010101" pitchFamily="2" charset="-122"/>
                <a:ea typeface="黑体" panose="02010609060101010101" pitchFamily="2" charset="-122"/>
                <a:cs typeface="+mn-ea"/>
              </a:rPr>
              <a:t>.</a:t>
            </a:r>
            <a:r>
              <a:rPr lang="zh-CN" altLang="en-US" sz="3200" b="1" dirty="0" smtClean="0">
                <a:latin typeface="黑体" panose="02010609060101010101" pitchFamily="2" charset="-122"/>
                <a:ea typeface="黑体" panose="02010609060101010101" pitchFamily="2" charset="-122"/>
                <a:cs typeface="+mn-ea"/>
              </a:rPr>
              <a:t>齐读</a:t>
            </a:r>
            <a:r>
              <a:rPr lang="en-US" altLang="zh-CN" sz="3200" b="1" dirty="0" smtClean="0">
                <a:latin typeface="黑体" panose="02010609060101010101" pitchFamily="2" charset="-122"/>
                <a:ea typeface="黑体" panose="02010609060101010101" pitchFamily="2" charset="-122"/>
                <a:cs typeface="+mn-ea"/>
              </a:rPr>
              <a:t>15-23</a:t>
            </a:r>
            <a:r>
              <a:rPr lang="zh-CN" altLang="en-US" sz="3200" b="1" dirty="0" smtClean="0">
                <a:latin typeface="黑体" panose="02010609060101010101" pitchFamily="2" charset="-122"/>
                <a:ea typeface="黑体" panose="02010609060101010101" pitchFamily="2" charset="-122"/>
                <a:cs typeface="+mn-ea"/>
              </a:rPr>
              <a:t>段，边读边划出描写老汉和小伙子动作的词语</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ldLvl="0"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707904" y="4005064"/>
            <a:ext cx="4996621" cy="584775"/>
          </a:xfrm>
          <a:prstGeom prst="rect">
            <a:avLst/>
          </a:prstGeom>
          <a:noFill/>
          <a:ln w="9525">
            <a:noFill/>
          </a:ln>
        </p:spPr>
        <p:txBody>
          <a:bodyPr wrap="square">
            <a:spAutoFit/>
          </a:bodyPr>
          <a:lstStyle/>
          <a:p>
            <a:r>
              <a:rPr lang="zh-CN" altLang="en-US" sz="3200" b="1" dirty="0" smtClean="0">
                <a:latin typeface="楷体" panose="02010609060101010101" pitchFamily="49" charset="-122"/>
                <a:ea typeface="楷体" panose="02010609060101010101" pitchFamily="49" charset="-122"/>
                <a:sym typeface="+mn-ea"/>
              </a:rPr>
              <a:t>    </a:t>
            </a:r>
            <a:endParaRPr lang="zh-CN" altLang="en-US" sz="3200" b="1" dirty="0">
              <a:latin typeface="楷体" panose="02010609060101010101" pitchFamily="49" charset="-122"/>
              <a:ea typeface="楷体" panose="02010609060101010101" pitchFamily="49" charset="-122"/>
              <a:sym typeface="+mn-ea"/>
            </a:endParaRPr>
          </a:p>
        </p:txBody>
      </p:sp>
      <p:sp>
        <p:nvSpPr>
          <p:cNvPr id="6" name="圆角矩形标注 5"/>
          <p:cNvSpPr/>
          <p:nvPr/>
        </p:nvSpPr>
        <p:spPr>
          <a:xfrm>
            <a:off x="1640493" y="4784322"/>
            <a:ext cx="5328592" cy="1525811"/>
          </a:xfrm>
          <a:prstGeom prst="wedgeRoundRectCallout">
            <a:avLst>
              <a:gd name="adj1" fmla="val -57965"/>
              <a:gd name="adj2" fmla="val -548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b="1" i="1" dirty="0" smtClean="0">
                <a:solidFill>
                  <a:srgbClr val="0070C0"/>
                </a:solidFill>
                <a:latin typeface="+mn-ea"/>
                <a:cs typeface="黑体" panose="02010609060101010101" pitchFamily="2" charset="-122"/>
              </a:rPr>
              <a:t>老汉把小伙子“推”上木桥，把生的希望留给儿子，这是一个父亲对儿子最深挚的爱。</a:t>
            </a:r>
            <a:endParaRPr lang="zh-CN" altLang="en-US" sz="2000" b="1" i="1" dirty="0">
              <a:solidFill>
                <a:srgbClr val="0070C0"/>
              </a:solidFill>
              <a:latin typeface="+mn-ea"/>
              <a:cs typeface="黑体" panose="02010609060101010101" pitchFamily="2" charset="-122"/>
            </a:endParaRPr>
          </a:p>
        </p:txBody>
      </p:sp>
      <p:sp>
        <p:nvSpPr>
          <p:cNvPr id="5" name="TextBox 1"/>
          <p:cNvSpPr txBox="1"/>
          <p:nvPr/>
        </p:nvSpPr>
        <p:spPr>
          <a:xfrm>
            <a:off x="251520" y="644692"/>
            <a:ext cx="8106124" cy="954107"/>
          </a:xfrm>
          <a:prstGeom prst="rect">
            <a:avLst/>
          </a:prstGeom>
          <a:noFill/>
          <a:ln w="9525">
            <a:noFill/>
          </a:ln>
        </p:spPr>
        <p:txBody>
          <a:bodyPr wrap="square">
            <a:spAutoFit/>
          </a:bodyPr>
          <a:lstStyle/>
          <a:p>
            <a:pPr eaLnBrk="1" hangingPunct="1"/>
            <a:r>
              <a:rPr lang="zh-CN" altLang="en-US" sz="2800" b="1" dirty="0" smtClean="0">
                <a:latin typeface="黑体" panose="02010609060101010101" pitchFamily="2" charset="-122"/>
                <a:ea typeface="黑体" panose="02010609060101010101" pitchFamily="2" charset="-122"/>
                <a:cs typeface="+mn-ea"/>
              </a:rPr>
              <a:t>    </a:t>
            </a:r>
            <a:r>
              <a:rPr lang="en-US" altLang="zh-CN" sz="2800" b="1" dirty="0" smtClean="0">
                <a:latin typeface="楷体" panose="02010609060101010101" pitchFamily="49" charset="-122"/>
                <a:ea typeface="楷体" panose="02010609060101010101" pitchFamily="49" charset="-122"/>
                <a:cs typeface="+mn-ea"/>
              </a:rPr>
              <a:t>※</a:t>
            </a:r>
            <a:r>
              <a:rPr lang="zh-CN" altLang="en-US" sz="2800" b="1" dirty="0" smtClean="0">
                <a:latin typeface="黑体" panose="02010609060101010101" pitchFamily="2" charset="-122"/>
                <a:ea typeface="黑体" panose="02010609060101010101" pitchFamily="2" charset="-122"/>
                <a:cs typeface="+mn-ea"/>
              </a:rPr>
              <a:t>这个小伙子是他的儿子，对自己的儿子这么凶，难道他不爱自己的儿子吗？</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7" name="TextBox 6"/>
          <p:cNvSpPr txBox="1"/>
          <p:nvPr/>
        </p:nvSpPr>
        <p:spPr>
          <a:xfrm>
            <a:off x="3886836" y="1982893"/>
            <a:ext cx="4689475"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CN" altLang="en-US" sz="3200" b="1" dirty="0" smtClean="0">
                <a:solidFill>
                  <a:srgbClr val="FF00FF"/>
                </a:solidFill>
                <a:latin typeface="黑体" panose="02010609060101010101" pitchFamily="2" charset="-122"/>
                <a:ea typeface="黑体" panose="02010609060101010101" pitchFamily="2" charset="-122"/>
              </a:rPr>
              <a:t> </a:t>
            </a:r>
            <a:r>
              <a:rPr lang="zh-CN" altLang="en-US" sz="3200" b="1" dirty="0" smtClean="0">
                <a:solidFill>
                  <a:schemeClr val="tx1"/>
                </a:solidFill>
                <a:latin typeface="黑体" panose="02010609060101010101" pitchFamily="2" charset="-122"/>
                <a:ea typeface="黑体" panose="02010609060101010101" pitchFamily="2" charset="-122"/>
              </a:rPr>
              <a:t>这表现</a:t>
            </a:r>
            <a:r>
              <a:rPr lang="zh-CN" altLang="en-US" sz="3200" b="1" dirty="0">
                <a:solidFill>
                  <a:schemeClr val="tx1"/>
                </a:solidFill>
                <a:latin typeface="黑体" panose="02010609060101010101" pitchFamily="2" charset="-122"/>
                <a:ea typeface="黑体" panose="02010609060101010101" pitchFamily="2" charset="-122"/>
              </a:rPr>
              <a:t>了老汉</a:t>
            </a:r>
            <a:r>
              <a:rPr lang="zh-CN" altLang="en-US" sz="3200" b="1" dirty="0" smtClean="0">
                <a:solidFill>
                  <a:schemeClr val="tx1"/>
                </a:solidFill>
                <a:latin typeface="黑体" panose="02010609060101010101" pitchFamily="2" charset="-122"/>
                <a:ea typeface="黑体" panose="02010609060101010101" pitchFamily="2" charset="-122"/>
              </a:rPr>
              <a:t>不徇私情</a:t>
            </a:r>
            <a:endParaRPr lang="zh-CN" altLang="en-US" sz="3200" b="1" dirty="0" smtClean="0">
              <a:solidFill>
                <a:schemeClr val="tx1"/>
              </a:solidFill>
              <a:latin typeface="黑体" panose="02010609060101010101" pitchFamily="2" charset="-122"/>
              <a:ea typeface="黑体" panose="02010609060101010101" pitchFamily="2" charset="-122"/>
            </a:endParaRPr>
          </a:p>
        </p:txBody>
      </p:sp>
      <p:sp>
        <p:nvSpPr>
          <p:cNvPr id="2" name="矩形 1"/>
          <p:cNvSpPr/>
          <p:nvPr/>
        </p:nvSpPr>
        <p:spPr>
          <a:xfrm>
            <a:off x="445135" y="2939628"/>
            <a:ext cx="8504555" cy="1384995"/>
          </a:xfrm>
          <a:prstGeom prst="rect">
            <a:avLst/>
          </a:prstGeom>
        </p:spPr>
        <p:txBody>
          <a:bodyPr wrap="square">
            <a:spAutoFit/>
          </a:bodyPr>
          <a:lstStyle/>
          <a:p>
            <a:r>
              <a:rPr lang="zh-CN" altLang="en-US" sz="2800" dirty="0" smtClean="0">
                <a:latin typeface="华文楷体" panose="02010600040101010101" pitchFamily="2" charset="-122"/>
                <a:ea typeface="华文楷体" panose="02010600040101010101" pitchFamily="2" charset="-122"/>
              </a:rPr>
              <a:t>    </a:t>
            </a:r>
            <a:r>
              <a:rPr lang="zh-CN" altLang="en-US" sz="2800" b="1" dirty="0" smtClean="0">
                <a:latin typeface="华文楷体" panose="02010600040101010101" pitchFamily="2" charset="-122"/>
                <a:ea typeface="华文楷体" panose="02010600040101010101" pitchFamily="2" charset="-122"/>
              </a:rPr>
              <a:t>水</a:t>
            </a:r>
            <a:r>
              <a:rPr lang="zh-CN" altLang="en-US" sz="2800" b="1" dirty="0">
                <a:latin typeface="华文楷体" panose="02010600040101010101" pitchFamily="2" charset="-122"/>
                <a:ea typeface="华文楷体" panose="02010600040101010101" pitchFamily="2" charset="-122"/>
              </a:rPr>
              <a:t>，爬上了老汉的胸膛。最后，只剩下了他和小伙子</a:t>
            </a:r>
            <a:r>
              <a:rPr lang="zh-CN" altLang="en-US" sz="2800" b="1" dirty="0" smtClean="0">
                <a:latin typeface="华文楷体" panose="02010600040101010101" pitchFamily="2" charset="-122"/>
                <a:ea typeface="华文楷体" panose="02010600040101010101" pitchFamily="2" charset="-122"/>
              </a:rPr>
              <a:t>。老汉</a:t>
            </a:r>
            <a:r>
              <a:rPr lang="zh-CN" altLang="en-US" sz="2800" b="1" dirty="0">
                <a:latin typeface="华文楷体" panose="02010600040101010101" pitchFamily="2" charset="-122"/>
                <a:ea typeface="华文楷体" panose="02010600040101010101" pitchFamily="2" charset="-122"/>
              </a:rPr>
              <a:t>吼道：“少废话，</a:t>
            </a:r>
            <a:r>
              <a:rPr lang="zh-CN" altLang="en-US" sz="2800" b="1" dirty="0">
                <a:solidFill>
                  <a:srgbClr val="FF0000"/>
                </a:solidFill>
                <a:latin typeface="华文楷体" panose="02010600040101010101" pitchFamily="2" charset="-122"/>
                <a:ea typeface="华文楷体" panose="02010600040101010101" pitchFamily="2" charset="-122"/>
              </a:rPr>
              <a:t>快走</a:t>
            </a:r>
            <a:r>
              <a:rPr lang="zh-CN" altLang="en-US" sz="2800" b="1" dirty="0">
                <a:latin typeface="华文楷体" panose="02010600040101010101" pitchFamily="2" charset="-122"/>
                <a:ea typeface="华文楷体" panose="02010600040101010101" pitchFamily="2" charset="-122"/>
              </a:rPr>
              <a:t>。”他用力把小伙子</a:t>
            </a:r>
            <a:r>
              <a:rPr lang="zh-CN" altLang="en-US" sz="2800" b="1" dirty="0">
                <a:solidFill>
                  <a:srgbClr val="FF0000"/>
                </a:solidFill>
                <a:latin typeface="华文楷体" panose="02010600040101010101" pitchFamily="2" charset="-122"/>
                <a:ea typeface="华文楷体" panose="02010600040101010101" pitchFamily="2" charset="-122"/>
              </a:rPr>
              <a:t>推</a:t>
            </a:r>
            <a:r>
              <a:rPr lang="zh-CN" altLang="en-US" sz="2800" b="1" dirty="0">
                <a:latin typeface="华文楷体" panose="02010600040101010101" pitchFamily="2" charset="-122"/>
                <a:ea typeface="华文楷体" panose="02010600040101010101" pitchFamily="2" charset="-122"/>
              </a:rPr>
              <a:t>上木桥。</a:t>
            </a:r>
            <a:endParaRPr lang="zh-CN" altLang="en-US" sz="2800" b="1" dirty="0">
              <a:latin typeface="华文楷体" panose="02010600040101010101" pitchFamily="2" charset="-122"/>
              <a:ea typeface="华文楷体"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5" grpId="0"/>
      <p:bldP spid="7" grpId="0" bldLvl="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55320" y="2495974"/>
            <a:ext cx="7907655" cy="954107"/>
          </a:xfrm>
          <a:prstGeom prst="rect">
            <a:avLst/>
          </a:prstGeom>
        </p:spPr>
        <p:txBody>
          <a:bodyPr wrap="square">
            <a:spAutoFit/>
          </a:bodyPr>
          <a:lstStyle/>
          <a:p>
            <a:r>
              <a:rPr lang="zh-CN" altLang="en-US" sz="2800" b="1" dirty="0" smtClean="0">
                <a:latin typeface="华文楷体" panose="02010600040101010101" pitchFamily="2" charset="-122"/>
                <a:ea typeface="华文楷体" panose="02010600040101010101" pitchFamily="2" charset="-122"/>
              </a:rPr>
              <a:t>       小伙子</a:t>
            </a:r>
            <a:r>
              <a:rPr lang="zh-CN" altLang="en-US" sz="2800" b="1" dirty="0" smtClean="0">
                <a:solidFill>
                  <a:srgbClr val="FF0000"/>
                </a:solidFill>
                <a:latin typeface="华文楷体" panose="02010600040101010101" pitchFamily="2" charset="-122"/>
                <a:ea typeface="华文楷体" panose="02010600040101010101" pitchFamily="2" charset="-122"/>
              </a:rPr>
              <a:t>瞪</a:t>
            </a:r>
            <a:r>
              <a:rPr lang="zh-CN" altLang="en-US" sz="2800" b="1" dirty="0" smtClean="0">
                <a:latin typeface="华文楷体" panose="02010600040101010101" pitchFamily="2" charset="-122"/>
                <a:ea typeface="华文楷体" panose="02010600040101010101" pitchFamily="2" charset="-122"/>
              </a:rPr>
              <a:t>了</a:t>
            </a:r>
            <a:r>
              <a:rPr lang="zh-CN" altLang="en-US" sz="2800" b="1" dirty="0">
                <a:latin typeface="华文楷体" panose="02010600040101010101" pitchFamily="2" charset="-122"/>
                <a:ea typeface="华文楷体" panose="02010600040101010101" pitchFamily="2" charset="-122"/>
              </a:rPr>
              <a:t>老汉一眼，站到了后面。</a:t>
            </a:r>
            <a:endParaRPr lang="zh-CN" altLang="en-US" sz="2800" b="1" dirty="0">
              <a:latin typeface="华文楷体" panose="02010600040101010101" pitchFamily="2" charset="-122"/>
              <a:ea typeface="华文楷体" panose="02010600040101010101" pitchFamily="2" charset="-122"/>
            </a:endParaRPr>
          </a:p>
          <a:p>
            <a:r>
              <a:rPr lang="zh-CN" altLang="en-US" sz="2800" b="1" dirty="0" smtClean="0">
                <a:latin typeface="华文楷体" panose="02010600040101010101" pitchFamily="2" charset="-122"/>
                <a:ea typeface="华文楷体" panose="02010600040101010101" pitchFamily="2" charset="-122"/>
              </a:rPr>
              <a:t>       小伙子</a:t>
            </a:r>
            <a:r>
              <a:rPr lang="zh-CN" altLang="en-US" sz="2800" b="1" dirty="0">
                <a:solidFill>
                  <a:srgbClr val="FF0000"/>
                </a:solidFill>
                <a:latin typeface="华文楷体" panose="02010600040101010101" pitchFamily="2" charset="-122"/>
                <a:ea typeface="华文楷体" panose="02010600040101010101" pitchFamily="2" charset="-122"/>
              </a:rPr>
              <a:t>推</a:t>
            </a:r>
            <a:r>
              <a:rPr lang="zh-CN" altLang="en-US" sz="2800" b="1" dirty="0">
                <a:latin typeface="华文楷体" panose="02010600040101010101" pitchFamily="2" charset="-122"/>
                <a:ea typeface="华文楷体" panose="02010600040101010101" pitchFamily="2" charset="-122"/>
              </a:rPr>
              <a:t>了老汉一把，说：</a:t>
            </a:r>
            <a:r>
              <a:rPr lang="zh-CN" altLang="en-US" sz="2800" b="1" dirty="0" smtClean="0">
                <a:latin typeface="华文楷体" panose="02010600040101010101" pitchFamily="2" charset="-122"/>
                <a:ea typeface="华文楷体" panose="02010600040101010101" pitchFamily="2" charset="-122"/>
              </a:rPr>
              <a:t>“你先走。”</a:t>
            </a:r>
            <a:endParaRPr lang="zh-CN" altLang="en-US" sz="2800" b="1" dirty="0">
              <a:latin typeface="华文楷体" panose="02010600040101010101" pitchFamily="2" charset="-122"/>
              <a:ea typeface="华文楷体" panose="02010600040101010101" pitchFamily="2" charset="-122"/>
            </a:endParaRPr>
          </a:p>
        </p:txBody>
      </p:sp>
      <p:sp>
        <p:nvSpPr>
          <p:cNvPr id="3" name="AutoShape 6" descr="http://img4.imgtn.bdimg.com/it/u=1686068834,2858622803&amp;fm=214&amp;gp=0.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5" name="TextBox 1"/>
          <p:cNvSpPr txBox="1"/>
          <p:nvPr/>
        </p:nvSpPr>
        <p:spPr>
          <a:xfrm>
            <a:off x="251887" y="1223977"/>
            <a:ext cx="8000057" cy="523220"/>
          </a:xfrm>
          <a:prstGeom prst="rect">
            <a:avLst/>
          </a:prstGeom>
          <a:noFill/>
          <a:ln w="9525">
            <a:noFill/>
          </a:ln>
        </p:spPr>
        <p:txBody>
          <a:bodyPr wrap="square">
            <a:spAutoFit/>
          </a:bodyPr>
          <a:lstStyle/>
          <a:p>
            <a:pPr eaLnBrk="1" hangingPunct="1"/>
            <a:r>
              <a:rPr lang="zh-CN" altLang="en-US" sz="2800" b="1" dirty="0" smtClean="0">
                <a:latin typeface="黑体" panose="02010609060101010101" pitchFamily="2" charset="-122"/>
                <a:ea typeface="黑体" panose="02010609060101010101" pitchFamily="2" charset="-122"/>
                <a:cs typeface="+mn-ea"/>
              </a:rPr>
              <a:t>    </a:t>
            </a:r>
            <a:r>
              <a:rPr lang="en-US" altLang="zh-CN" sz="2800" b="1" dirty="0" smtClean="0">
                <a:latin typeface="楷体" panose="02010609060101010101" pitchFamily="49" charset="-122"/>
                <a:ea typeface="楷体" panose="02010609060101010101" pitchFamily="49" charset="-122"/>
                <a:cs typeface="+mn-ea"/>
              </a:rPr>
              <a:t>※</a:t>
            </a:r>
            <a:r>
              <a:rPr lang="zh-CN" altLang="en-US" sz="2800" b="1" dirty="0" smtClean="0">
                <a:latin typeface="黑体" panose="02010609060101010101" pitchFamily="2" charset="-122"/>
                <a:ea typeface="黑体" panose="02010609060101010101" pitchFamily="2" charset="-122"/>
                <a:cs typeface="+mn-ea"/>
              </a:rPr>
              <a:t>在生死存亡之际，儿子又是如何表现的呢？</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6" name="TextBox 5"/>
          <p:cNvSpPr txBox="1"/>
          <p:nvPr/>
        </p:nvSpPr>
        <p:spPr>
          <a:xfrm>
            <a:off x="1320783" y="4166777"/>
            <a:ext cx="532859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CN" altLang="en-US" sz="3200" b="1" dirty="0" smtClean="0">
                <a:solidFill>
                  <a:srgbClr val="FF0000"/>
                </a:solidFill>
                <a:latin typeface="黑体" panose="02010609060101010101" pitchFamily="2" charset="-122"/>
                <a:ea typeface="黑体" panose="02010609060101010101" pitchFamily="2" charset="-122"/>
              </a:rPr>
              <a:t> </a:t>
            </a:r>
            <a:r>
              <a:rPr lang="zh-CN" altLang="en-US" sz="3200" b="1" dirty="0" smtClean="0">
                <a:solidFill>
                  <a:schemeClr val="tx1"/>
                </a:solidFill>
                <a:latin typeface="黑体" panose="02010609060101010101" pitchFamily="2" charset="-122"/>
                <a:ea typeface="黑体" panose="02010609060101010101" pitchFamily="2" charset="-122"/>
              </a:rPr>
              <a:t>父亲爱儿子 儿子爱父亲</a:t>
            </a:r>
            <a:endParaRPr lang="zh-CN" altLang="en-US" sz="3200" b="1" dirty="0" smtClean="0">
              <a:solidFill>
                <a:schemeClr val="tx1"/>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1752237"/>
            <a:ext cx="8469575" cy="1569660"/>
          </a:xfrm>
          <a:prstGeom prst="rect">
            <a:avLst/>
          </a:prstGeom>
        </p:spPr>
        <p:txBody>
          <a:bodyPr wrap="square">
            <a:spAutoFit/>
          </a:bodyPr>
          <a:lstStyle/>
          <a:p>
            <a:r>
              <a:rPr lang="zh-CN" altLang="en-US" sz="3200" b="1" dirty="0" smtClean="0">
                <a:solidFill>
                  <a:srgbClr val="0070C0"/>
                </a:solidFill>
                <a:latin typeface="华文楷体" panose="02010600040101010101" pitchFamily="2" charset="-122"/>
                <a:ea typeface="华文楷体" panose="02010600040101010101" pitchFamily="2" charset="-122"/>
              </a:rPr>
              <a:t>    </a:t>
            </a:r>
            <a:r>
              <a:rPr lang="zh-CN" altLang="en-US" sz="3200" b="1" dirty="0" smtClean="0">
                <a:solidFill>
                  <a:schemeClr val="tx1"/>
                </a:solidFill>
                <a:latin typeface="华文楷体" panose="02010600040101010101" pitchFamily="2" charset="-122"/>
                <a:ea typeface="华文楷体" panose="02010600040101010101" pitchFamily="2" charset="-122"/>
              </a:rPr>
              <a:t>突然</a:t>
            </a:r>
            <a:r>
              <a:rPr lang="zh-CN" altLang="en-US" sz="3200" b="1" dirty="0">
                <a:solidFill>
                  <a:schemeClr val="tx1"/>
                </a:solidFill>
                <a:latin typeface="华文楷体" panose="02010600040101010101" pitchFamily="2" charset="-122"/>
                <a:ea typeface="华文楷体" panose="02010600040101010101" pitchFamily="2" charset="-122"/>
              </a:rPr>
              <a:t>，那木桥轰地一声塌了。小伙子被洪水吞没了</a:t>
            </a:r>
            <a:r>
              <a:rPr lang="zh-CN" altLang="en-US" sz="3200" b="1" dirty="0" smtClean="0">
                <a:solidFill>
                  <a:schemeClr val="tx1"/>
                </a:solidFill>
                <a:latin typeface="华文楷体" panose="02010600040101010101" pitchFamily="2" charset="-122"/>
                <a:ea typeface="华文楷体" panose="02010600040101010101" pitchFamily="2" charset="-122"/>
              </a:rPr>
              <a:t>。老</a:t>
            </a:r>
            <a:r>
              <a:rPr lang="zh-CN" altLang="en-US" sz="3200" b="1" dirty="0">
                <a:solidFill>
                  <a:schemeClr val="tx1"/>
                </a:solidFill>
                <a:latin typeface="华文楷体" panose="02010600040101010101" pitchFamily="2" charset="-122"/>
                <a:ea typeface="华文楷体" panose="02010600040101010101" pitchFamily="2" charset="-122"/>
              </a:rPr>
              <a:t>汉似乎要喊什么，猛然间，一个浪头也吞没了他。</a:t>
            </a:r>
            <a:endParaRPr lang="zh-CN" altLang="en-US" sz="3200" b="1" dirty="0">
              <a:solidFill>
                <a:schemeClr val="tx1"/>
              </a:solidFill>
              <a:latin typeface="华文楷体" panose="02010600040101010101" pitchFamily="2" charset="-122"/>
              <a:ea typeface="华文楷体" panose="02010600040101010101" pitchFamily="2" charset="-122"/>
            </a:endParaRPr>
          </a:p>
        </p:txBody>
      </p:sp>
      <p:sp>
        <p:nvSpPr>
          <p:cNvPr id="6" name="TextBox 5"/>
          <p:cNvSpPr txBox="1"/>
          <p:nvPr/>
        </p:nvSpPr>
        <p:spPr>
          <a:xfrm>
            <a:off x="3275856" y="4485117"/>
            <a:ext cx="3078906" cy="646331"/>
          </a:xfrm>
          <a:prstGeom prst="rect">
            <a:avLst/>
          </a:prstGeom>
          <a:noFill/>
          <a:ln w="9525">
            <a:noFill/>
          </a:ln>
        </p:spPr>
        <p:txBody>
          <a:bodyPr wrap="square" rtlCol="0">
            <a:spAutoFit/>
          </a:bodyPr>
          <a:lstStyle/>
          <a:p>
            <a:pPr eaLnBrk="1" hangingPunct="1"/>
            <a:r>
              <a:rPr lang="zh-CN" altLang="en-US" sz="3600" b="1" dirty="0" smtClean="0">
                <a:solidFill>
                  <a:srgbClr val="FF0000"/>
                </a:solidFill>
                <a:latin typeface="黑体" panose="02010609060101010101" pitchFamily="2" charset="-122"/>
                <a:ea typeface="黑体" panose="02010609060101010101" pitchFamily="2" charset="-122"/>
              </a:rPr>
              <a:t>父子英勇献身</a:t>
            </a:r>
            <a:endParaRPr lang="zh-CN" altLang="en-US" sz="3600" b="1" dirty="0" smtClean="0">
              <a:solidFill>
                <a:srgbClr val="FF00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2046" y="1969716"/>
            <a:ext cx="8280920" cy="2246769"/>
          </a:xfrm>
          <a:prstGeom prst="rect">
            <a:avLst/>
          </a:prstGeom>
        </p:spPr>
        <p:txBody>
          <a:bodyPr wrap="square">
            <a:spAutoFit/>
          </a:bodyPr>
          <a:lstStyle/>
          <a:p>
            <a:r>
              <a:rPr lang="zh-CN" altLang="en-US" sz="2800" b="1" dirty="0" smtClean="0">
                <a:latin typeface="宋体" panose="02010600030101010101" pitchFamily="2" charset="-122"/>
              </a:rPr>
              <a:t>在洪水面前，老支书选择了让村民先走；</a:t>
            </a:r>
            <a:endParaRPr lang="en-US" altLang="zh-CN" sz="2800" b="1" dirty="0" smtClean="0">
              <a:latin typeface="宋体" panose="02010600030101010101" pitchFamily="2" charset="-122"/>
            </a:endParaRPr>
          </a:p>
          <a:p>
            <a:r>
              <a:rPr lang="zh-CN" altLang="en-US" sz="2800" b="1" dirty="0" smtClean="0">
                <a:latin typeface="宋体" panose="02010600030101010101" pitchFamily="2" charset="-122"/>
              </a:rPr>
              <a:t>在群众和党员面前，他选择了（         ）；</a:t>
            </a:r>
            <a:endParaRPr lang="en-US" altLang="zh-CN" sz="2800" b="1" dirty="0" smtClean="0">
              <a:latin typeface="宋体" panose="02010600030101010101" pitchFamily="2" charset="-122"/>
            </a:endParaRPr>
          </a:p>
          <a:p>
            <a:r>
              <a:rPr lang="zh-CN" altLang="en-US" sz="2800" b="1" dirty="0" smtClean="0">
                <a:latin typeface="宋体" panose="02010600030101010101" pitchFamily="2" charset="-122"/>
              </a:rPr>
              <a:t>在自己和小伙子之间，他把生的希望给（      ）。</a:t>
            </a:r>
            <a:endParaRPr lang="en-US" altLang="zh-CN" sz="2800" b="1" dirty="0" smtClean="0">
              <a:latin typeface="宋体" panose="02010600030101010101" pitchFamily="2" charset="-122"/>
            </a:endParaRPr>
          </a:p>
          <a:p>
            <a:r>
              <a:rPr lang="zh-CN" altLang="en-US" sz="2800" b="1" dirty="0" smtClean="0">
                <a:latin typeface="宋体" panose="02010600030101010101" pitchFamily="2" charset="-122"/>
              </a:rPr>
              <a:t>唯一没有想到的是（    ），老支书犹如（                ）。</a:t>
            </a:r>
            <a:endParaRPr lang="zh-CN" altLang="en-US" sz="2800" b="1" dirty="0">
              <a:latin typeface="宋体" panose="02010600030101010101" pitchFamily="2" charset="-122"/>
            </a:endParaRPr>
          </a:p>
        </p:txBody>
      </p:sp>
      <p:sp>
        <p:nvSpPr>
          <p:cNvPr id="6" name="TextBox 5"/>
          <p:cNvSpPr txBox="1"/>
          <p:nvPr/>
        </p:nvSpPr>
        <p:spPr>
          <a:xfrm>
            <a:off x="5518389" y="2340172"/>
            <a:ext cx="1964755" cy="523220"/>
          </a:xfrm>
          <a:prstGeom prst="rect">
            <a:avLst/>
          </a:prstGeom>
          <a:noFill/>
          <a:ln w="9525">
            <a:noFill/>
          </a:ln>
        </p:spPr>
        <p:txBody>
          <a:bodyPr wrap="square" rtlCol="0">
            <a:spAutoFit/>
          </a:bodyPr>
          <a:lstStyle/>
          <a:p>
            <a:pPr eaLnBrk="1" hangingPunct="1"/>
            <a:r>
              <a:rPr lang="zh-CN" altLang="en-US" sz="2800" b="1" dirty="0" smtClean="0">
                <a:solidFill>
                  <a:srgbClr val="FF0000"/>
                </a:solidFill>
                <a:latin typeface="楷体_GB2312" panose="02010609030101010101" charset="-122"/>
                <a:ea typeface="楷体_GB2312" panose="02010609030101010101" charset="-122"/>
              </a:rPr>
              <a:t>让群众走</a:t>
            </a:r>
            <a:endParaRPr lang="zh-CN" altLang="en-US" sz="2800" b="1" dirty="0">
              <a:solidFill>
                <a:srgbClr val="FF0000"/>
              </a:solidFill>
              <a:latin typeface="楷体_GB2312" panose="02010609030101010101" charset="-122"/>
              <a:ea typeface="楷体_GB2312" panose="02010609030101010101" charset="-122"/>
            </a:endParaRPr>
          </a:p>
        </p:txBody>
      </p:sp>
      <p:sp>
        <p:nvSpPr>
          <p:cNvPr id="7" name="TextBox 6"/>
          <p:cNvSpPr txBox="1"/>
          <p:nvPr/>
        </p:nvSpPr>
        <p:spPr>
          <a:xfrm>
            <a:off x="6775725" y="2918324"/>
            <a:ext cx="1964755" cy="523220"/>
          </a:xfrm>
          <a:prstGeom prst="rect">
            <a:avLst/>
          </a:prstGeom>
          <a:noFill/>
          <a:ln w="9525">
            <a:noFill/>
          </a:ln>
        </p:spPr>
        <p:txBody>
          <a:bodyPr wrap="square" rtlCol="0">
            <a:spAutoFit/>
          </a:bodyPr>
          <a:lstStyle/>
          <a:p>
            <a:r>
              <a:rPr lang="zh-CN" altLang="en-US" sz="2800" b="1" dirty="0" smtClean="0">
                <a:solidFill>
                  <a:srgbClr val="FF0000"/>
                </a:solidFill>
                <a:latin typeface="楷体_GB2312" panose="02010609030101010101" charset="-122"/>
                <a:ea typeface="楷体_GB2312" panose="02010609030101010101" charset="-122"/>
              </a:rPr>
              <a:t>小伙子</a:t>
            </a:r>
            <a:endParaRPr lang="zh-CN" altLang="en-US" sz="2800" b="1" dirty="0">
              <a:solidFill>
                <a:srgbClr val="FF0000"/>
              </a:solidFill>
              <a:latin typeface="楷体_GB2312" panose="02010609030101010101" charset="-122"/>
              <a:ea typeface="楷体_GB2312" panose="02010609030101010101" charset="-122"/>
            </a:endParaRPr>
          </a:p>
        </p:txBody>
      </p:sp>
      <p:sp>
        <p:nvSpPr>
          <p:cNvPr id="8" name="TextBox 7"/>
          <p:cNvSpPr txBox="1"/>
          <p:nvPr/>
        </p:nvSpPr>
        <p:spPr>
          <a:xfrm>
            <a:off x="982407" y="4046889"/>
            <a:ext cx="2448272" cy="523220"/>
          </a:xfrm>
          <a:prstGeom prst="rect">
            <a:avLst/>
          </a:prstGeom>
          <a:noFill/>
          <a:ln w="9525">
            <a:noFill/>
          </a:ln>
        </p:spPr>
        <p:txBody>
          <a:bodyPr wrap="square" rtlCol="0">
            <a:spAutoFit/>
          </a:bodyPr>
          <a:lstStyle/>
          <a:p>
            <a:r>
              <a:rPr lang="zh-CN" altLang="en-US" sz="2800" b="1" dirty="0">
                <a:solidFill>
                  <a:srgbClr val="FF0000"/>
                </a:solidFill>
                <a:latin typeface="楷体_GB2312" panose="02010609030101010101" charset="-122"/>
                <a:ea typeface="楷体_GB2312" panose="02010609030101010101" charset="-122"/>
              </a:rPr>
              <a:t>巍然</a:t>
            </a:r>
            <a:r>
              <a:rPr lang="zh-CN" altLang="en-US" sz="2800" b="1" dirty="0" smtClean="0">
                <a:solidFill>
                  <a:srgbClr val="FF0000"/>
                </a:solidFill>
                <a:latin typeface="楷体_GB2312" panose="02010609030101010101" charset="-122"/>
                <a:ea typeface="楷体_GB2312" panose="02010609030101010101" charset="-122"/>
              </a:rPr>
              <a:t>挺立的桥</a:t>
            </a:r>
            <a:endParaRPr lang="zh-CN" altLang="en-US" sz="2800" b="1" dirty="0">
              <a:solidFill>
                <a:srgbClr val="FF0000"/>
              </a:solidFill>
              <a:latin typeface="楷体_GB2312" panose="02010609030101010101" charset="-122"/>
              <a:ea typeface="楷体_GB2312" panose="02010609030101010101" charset="-122"/>
            </a:endParaRPr>
          </a:p>
        </p:txBody>
      </p:sp>
      <p:sp>
        <p:nvSpPr>
          <p:cNvPr id="9" name="TextBox 8"/>
          <p:cNvSpPr txBox="1"/>
          <p:nvPr/>
        </p:nvSpPr>
        <p:spPr>
          <a:xfrm>
            <a:off x="3589494" y="3500764"/>
            <a:ext cx="1964755" cy="523220"/>
          </a:xfrm>
          <a:prstGeom prst="rect">
            <a:avLst/>
          </a:prstGeom>
          <a:noFill/>
          <a:ln w="9525">
            <a:noFill/>
          </a:ln>
        </p:spPr>
        <p:txBody>
          <a:bodyPr wrap="square" rtlCol="0">
            <a:spAutoFit/>
          </a:bodyPr>
          <a:lstStyle/>
          <a:p>
            <a:r>
              <a:rPr lang="zh-CN" altLang="en-US" sz="2800" b="1" dirty="0" smtClean="0">
                <a:solidFill>
                  <a:srgbClr val="FF0000"/>
                </a:solidFill>
                <a:latin typeface="楷体_GB2312" panose="02010609030101010101" charset="-122"/>
                <a:ea typeface="楷体_GB2312" panose="02010609030101010101" charset="-122"/>
              </a:rPr>
              <a:t>自己</a:t>
            </a:r>
            <a:endParaRPr lang="zh-CN" altLang="en-US" sz="2800" b="1" dirty="0">
              <a:solidFill>
                <a:srgbClr val="FF0000"/>
              </a:solidFill>
              <a:latin typeface="楷体_GB2312" panose="02010609030101010101" charset="-122"/>
              <a:ea typeface="楷体_GB2312" panose="02010609030101010101" charset="-122"/>
            </a:endParaRPr>
          </a:p>
        </p:txBody>
      </p:sp>
      <p:sp>
        <p:nvSpPr>
          <p:cNvPr id="10" name="TextBox 1"/>
          <p:cNvSpPr txBox="1"/>
          <p:nvPr/>
        </p:nvSpPr>
        <p:spPr>
          <a:xfrm>
            <a:off x="899592" y="809173"/>
            <a:ext cx="6339364" cy="584775"/>
          </a:xfrm>
          <a:prstGeom prst="rect">
            <a:avLst/>
          </a:prstGeom>
          <a:noFill/>
          <a:ln w="9525">
            <a:noFill/>
          </a:ln>
        </p:spPr>
        <p:txBody>
          <a:bodyPr wrap="square">
            <a:spAutoFit/>
          </a:bodyPr>
          <a:lstStyle/>
          <a:p>
            <a:pPr eaLnBrk="1" hangingPunct="1"/>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填一填，体会老汉这一人物的形象。</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12" name="TextBox 11"/>
          <p:cNvSpPr txBox="1"/>
          <p:nvPr/>
        </p:nvSpPr>
        <p:spPr>
          <a:xfrm>
            <a:off x="2032648" y="4765276"/>
            <a:ext cx="5328592"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CN" altLang="en-US" sz="3200" b="1" dirty="0" smtClean="0">
                <a:solidFill>
                  <a:srgbClr val="FF00FF"/>
                </a:solidFill>
                <a:latin typeface="黑体" panose="02010609060101010101" pitchFamily="2" charset="-122"/>
                <a:ea typeface="黑体" panose="02010609060101010101" pitchFamily="2" charset="-122"/>
              </a:rPr>
              <a:t>    </a:t>
            </a:r>
            <a:r>
              <a:rPr lang="zh-CN" altLang="en-US" sz="3200" b="1" dirty="0" smtClean="0">
                <a:solidFill>
                  <a:schemeClr val="tx1"/>
                </a:solidFill>
                <a:latin typeface="黑体" panose="02010609060101010101" pitchFamily="2" charset="-122"/>
                <a:ea typeface="黑体" panose="02010609060101010101" pitchFamily="2" charset="-122"/>
              </a:rPr>
              <a:t>沉着、冷静、镇定</a:t>
            </a:r>
            <a:endParaRPr lang="en-US" altLang="zh-CN" sz="3200" b="1" dirty="0" smtClean="0">
              <a:solidFill>
                <a:schemeClr val="tx1"/>
              </a:solidFill>
              <a:latin typeface="黑体" panose="02010609060101010101" pitchFamily="2" charset="-122"/>
              <a:ea typeface="黑体" panose="02010609060101010101" pitchFamily="2" charset="-122"/>
            </a:endParaRPr>
          </a:p>
          <a:p>
            <a:r>
              <a:rPr lang="zh-CN" altLang="en-US" sz="3200" b="1" dirty="0" smtClean="0">
                <a:solidFill>
                  <a:schemeClr val="tx1"/>
                </a:solidFill>
                <a:latin typeface="黑体" panose="02010609060101010101" pitchFamily="2" charset="-122"/>
                <a:ea typeface="黑体" panose="02010609060101010101" pitchFamily="2" charset="-122"/>
              </a:rPr>
              <a:t>无私、舍己为人、不徇私情</a:t>
            </a:r>
            <a:endParaRPr lang="zh-CN" altLang="en-US" sz="3200" b="1" dirty="0" smtClean="0">
              <a:solidFill>
                <a:schemeClr val="tx1"/>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ircle(in)">
                                      <p:cBhvr>
                                        <p:cTn id="3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6" name="组合 1"/>
          <p:cNvGrpSpPr/>
          <p:nvPr/>
        </p:nvGrpSpPr>
        <p:grpSpPr>
          <a:xfrm>
            <a:off x="917374" y="649817"/>
            <a:ext cx="2234565" cy="862696"/>
            <a:chOff x="316593" y="-209593"/>
            <a:chExt cx="2234565" cy="864395"/>
          </a:xfrm>
        </p:grpSpPr>
        <p:sp>
          <p:nvSpPr>
            <p:cNvPr id="5236" name="文本框 13"/>
            <p:cNvSpPr txBox="1"/>
            <p:nvPr/>
          </p:nvSpPr>
          <p:spPr>
            <a:xfrm>
              <a:off x="316593" y="-209593"/>
              <a:ext cx="2234565" cy="709280"/>
            </a:xfrm>
            <a:prstGeom prst="rect">
              <a:avLst/>
            </a:prstGeom>
            <a:noFill/>
            <a:ln w="9525">
              <a:noFill/>
            </a:ln>
          </p:spPr>
          <p:txBody>
            <a:bodyPr wrap="square">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助读资料</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grpSp>
          <p:nvGrpSpPr>
            <p:cNvPr id="5238"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3" name="矩形 2"/>
          <p:cNvSpPr/>
          <p:nvPr/>
        </p:nvSpPr>
        <p:spPr>
          <a:xfrm>
            <a:off x="359723" y="1457259"/>
            <a:ext cx="8424936" cy="3247043"/>
          </a:xfrm>
          <a:prstGeom prst="rect">
            <a:avLst/>
          </a:prstGeom>
        </p:spPr>
        <p:txBody>
          <a:bodyPr wrap="square">
            <a:spAutoFit/>
          </a:bodyPr>
          <a:lstStyle/>
          <a:p>
            <a:pPr>
              <a:lnSpc>
                <a:spcPts val="4100"/>
              </a:lnSpc>
            </a:pPr>
            <a:r>
              <a:rPr lang="zh-CN" altLang="en-US" sz="3200" dirty="0" smtClean="0">
                <a:latin typeface="楷体" panose="02010609060101010101" pitchFamily="49" charset="-122"/>
                <a:ea typeface="楷体" panose="02010609060101010101" pitchFamily="49" charset="-122"/>
              </a:rPr>
              <a:t>    </a:t>
            </a:r>
            <a:r>
              <a:rPr lang="zh-CN" altLang="en-US" sz="2800" b="1" u="sng" dirty="0" smtClean="0">
                <a:solidFill>
                  <a:srgbClr val="FF0000"/>
                </a:solidFill>
                <a:latin typeface="楷体_GB2312" panose="02010609030101010101" charset="-122"/>
                <a:ea typeface="楷体_GB2312" panose="02010609030101010101" charset="-122"/>
              </a:rPr>
              <a:t>小说</a:t>
            </a:r>
            <a:r>
              <a:rPr lang="zh-CN" altLang="en-US" sz="2800" b="1" dirty="0">
                <a:latin typeface="楷体_GB2312" panose="02010609030101010101" charset="-122"/>
                <a:ea typeface="楷体_GB2312" panose="02010609030101010101" charset="-122"/>
              </a:rPr>
              <a:t>，以刻画人物形象为中心，通过完整的故事情节和环境描写来反映社会生活的文学体裁</a:t>
            </a:r>
            <a:r>
              <a:rPr lang="zh-CN" altLang="en-US" sz="2800" b="1" dirty="0" smtClean="0">
                <a:latin typeface="楷体_GB2312" panose="02010609030101010101" charset="-122"/>
                <a:ea typeface="楷体_GB2312" panose="02010609030101010101" charset="-122"/>
              </a:rPr>
              <a:t>。人物</a:t>
            </a:r>
            <a:r>
              <a:rPr lang="zh-CN" altLang="en-US" sz="2800" b="1" dirty="0">
                <a:latin typeface="楷体_GB2312" panose="02010609030101010101" charset="-122"/>
                <a:ea typeface="楷体_GB2312" panose="02010609030101010101" charset="-122"/>
              </a:rPr>
              <a:t>、情节、环境是小说的</a:t>
            </a:r>
            <a:r>
              <a:rPr lang="zh-CN" altLang="en-US" sz="2800" b="1" u="sng" dirty="0">
                <a:solidFill>
                  <a:srgbClr val="FF0000"/>
                </a:solidFill>
                <a:latin typeface="楷体_GB2312" panose="02010609030101010101" charset="-122"/>
                <a:ea typeface="楷体_GB2312" panose="02010609030101010101" charset="-122"/>
              </a:rPr>
              <a:t>三要素</a:t>
            </a:r>
            <a:r>
              <a:rPr lang="zh-CN" altLang="en-US" sz="2800" b="1" dirty="0">
                <a:latin typeface="楷体_GB2312" panose="02010609030101010101" charset="-122"/>
                <a:ea typeface="楷体_GB2312" panose="02010609030101010101" charset="-122"/>
              </a:rPr>
              <a:t>。情节一般包括开端、发展、高潮、结局四部分，有的包括序幕、尾声。环境包括自然环境和</a:t>
            </a:r>
            <a:r>
              <a:rPr lang="zh-CN" altLang="en-US" sz="2800" b="1" dirty="0" smtClean="0">
                <a:latin typeface="楷体_GB2312" panose="02010609030101010101" charset="-122"/>
                <a:ea typeface="楷体_GB2312" panose="02010609030101010101" charset="-122"/>
              </a:rPr>
              <a:t>社会环境。</a:t>
            </a:r>
            <a:r>
              <a:rPr lang="zh-CN" altLang="en-US" sz="2800" b="1" dirty="0">
                <a:latin typeface="楷体_GB2312" panose="02010609030101010101" charset="-122"/>
                <a:ea typeface="楷体_GB2312" panose="02010609030101010101" charset="-122"/>
              </a:rPr>
              <a:t>小说与诗歌、散文、戏剧，并称“四大文学体裁</a:t>
            </a:r>
            <a:r>
              <a:rPr lang="zh-CN" altLang="en-US" sz="2800" b="1" dirty="0" smtClean="0">
                <a:latin typeface="楷体_GB2312" panose="02010609030101010101" charset="-122"/>
                <a:ea typeface="楷体_GB2312" panose="02010609030101010101" charset="-122"/>
              </a:rPr>
              <a:t>” 。</a:t>
            </a:r>
            <a:endParaRPr lang="zh-CN" altLang="en-US" sz="3200" b="1" dirty="0">
              <a:latin typeface="楷体_GB2312" panose="02010609030101010101" charset="-122"/>
              <a:ea typeface="楷体_GB2312" panose="02010609030101010101"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517881" y="704137"/>
            <a:ext cx="564456" cy="75260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95536" y="4677139"/>
            <a:ext cx="8208912" cy="206133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CN" altLang="en-US" sz="4265" b="1" dirty="0" smtClean="0">
                <a:solidFill>
                  <a:srgbClr val="FF00FF"/>
                </a:solidFill>
                <a:latin typeface="黑体" panose="02010609060101010101" pitchFamily="2" charset="-122"/>
                <a:ea typeface="黑体" panose="02010609060101010101" pitchFamily="2" charset="-122"/>
              </a:rPr>
              <a:t>    </a:t>
            </a:r>
            <a:r>
              <a:rPr lang="zh-CN" altLang="en-US" sz="4265" b="1" dirty="0" smtClean="0">
                <a:solidFill>
                  <a:schemeClr val="tx1"/>
                </a:solidFill>
                <a:latin typeface="黑体" panose="02010609060101010101" pitchFamily="2" charset="-122"/>
                <a:ea typeface="黑体" panose="02010609060101010101" pitchFamily="2" charset="-122"/>
              </a:rPr>
              <a:t>老汉作为一名老共产党员，他有着无私无畏、不徇私情、舍己为人的崇高精神。</a:t>
            </a:r>
            <a:endParaRPr lang="zh-CN" altLang="en-US" sz="4265" b="1" dirty="0" smtClean="0">
              <a:solidFill>
                <a:schemeClr val="tx1"/>
              </a:solidFill>
              <a:latin typeface="黑体" panose="02010609060101010101" pitchFamily="2" charset="-122"/>
              <a:ea typeface="黑体" panose="02010609060101010101" pitchFamily="2" charset="-122"/>
            </a:endParaRPr>
          </a:p>
        </p:txBody>
      </p:sp>
      <p:pic>
        <p:nvPicPr>
          <p:cNvPr id="11" name="Picture 4" descr="https://wkretype.bdimg.com/retype/zoom/fd3331c476a20029bd642dcd?pn=7&amp;o=jpg_6&amp;md5sum=7590f72302b7a5431482a905a893ace4&amp;sign=f4277804cd&amp;png=434614-579914&amp;jpg=960403-1124050"/>
          <p:cNvPicPr>
            <a:picLocks noChangeAspect="1" noChangeArrowheads="1"/>
          </p:cNvPicPr>
          <p:nvPr/>
        </p:nvPicPr>
        <p:blipFill rotWithShape="1">
          <a:blip r:embed="rId1" cstate="email"/>
          <a:srcRect/>
          <a:stretch>
            <a:fillRect/>
          </a:stretch>
        </p:blipFill>
        <p:spPr bwMode="auto">
          <a:xfrm>
            <a:off x="1981768" y="313092"/>
            <a:ext cx="4340253" cy="41720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rotWithShape="1">
          <a:blip r:embed="rId1" cstate="email"/>
          <a:srcRect/>
          <a:stretch>
            <a:fillRect/>
          </a:stretch>
        </p:blipFill>
        <p:spPr bwMode="auto">
          <a:xfrm>
            <a:off x="98050" y="1988841"/>
            <a:ext cx="3024336" cy="242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
          <p:cNvSpPr txBox="1"/>
          <p:nvPr/>
        </p:nvSpPr>
        <p:spPr>
          <a:xfrm>
            <a:off x="682599" y="632302"/>
            <a:ext cx="8106124" cy="715581"/>
          </a:xfrm>
          <a:prstGeom prst="rect">
            <a:avLst/>
          </a:prstGeom>
          <a:noFill/>
          <a:ln w="9525">
            <a:noFill/>
          </a:ln>
        </p:spPr>
        <p:txBody>
          <a:bodyPr wrap="square">
            <a:spAutoFit/>
          </a:bodyPr>
          <a:lstStyle/>
          <a:p>
            <a:pPr eaLnBrk="1" hangingPunct="1">
              <a:lnSpc>
                <a:spcPct val="150000"/>
              </a:lnSpc>
            </a:pPr>
            <a:r>
              <a:rPr lang="en-US" altLang="zh-CN" sz="3200" b="1" dirty="0" smtClean="0">
                <a:solidFill>
                  <a:schemeClr val="tx1">
                    <a:lumMod val="95000"/>
                    <a:lumOff val="5000"/>
                  </a:schemeClr>
                </a:solidFill>
                <a:latin typeface="黑体" panose="02010609060101010101" pitchFamily="2" charset="-122"/>
                <a:ea typeface="黑体" panose="02010609060101010101" pitchFamily="2" charset="-122"/>
                <a:cs typeface="+mn-ea"/>
              </a:rPr>
              <a:t>5.</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读</a:t>
            </a:r>
            <a:r>
              <a:rPr lang="en-US" altLang="zh-CN" sz="3200" b="1" dirty="0" smtClean="0">
                <a:solidFill>
                  <a:schemeClr val="tx1">
                    <a:lumMod val="95000"/>
                    <a:lumOff val="5000"/>
                  </a:schemeClr>
                </a:solidFill>
                <a:latin typeface="黑体" panose="02010609060101010101" pitchFamily="2" charset="-122"/>
                <a:ea typeface="黑体" panose="02010609060101010101" pitchFamily="2" charset="-122"/>
                <a:cs typeface="+mn-ea"/>
              </a:rPr>
              <a:t>25-27</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段，体会老奶奶的心情。</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2" name="矩形 1"/>
          <p:cNvSpPr/>
          <p:nvPr/>
        </p:nvSpPr>
        <p:spPr>
          <a:xfrm>
            <a:off x="3203848" y="1988841"/>
            <a:ext cx="5832648" cy="1712648"/>
          </a:xfrm>
          <a:prstGeom prst="rect">
            <a:avLst/>
          </a:prstGeom>
        </p:spPr>
        <p:txBody>
          <a:bodyPr wrap="square">
            <a:spAutoFit/>
          </a:bodyPr>
          <a:lstStyle/>
          <a:p>
            <a:pPr>
              <a:lnSpc>
                <a:spcPts val="3360"/>
              </a:lnSpc>
              <a:spcBef>
                <a:spcPct val="50000"/>
              </a:spcBef>
            </a:pPr>
            <a:r>
              <a:rPr lang="zh-CN" altLang="en-US" sz="2400" b="1" dirty="0" smtClean="0">
                <a:latin typeface="楷体" panose="02010609060101010101" pitchFamily="49" charset="-122"/>
                <a:ea typeface="楷体" panose="02010609060101010101" pitchFamily="49" charset="-122"/>
              </a:rPr>
              <a:t>五天</a:t>
            </a:r>
            <a:r>
              <a:rPr lang="zh-CN" altLang="en-US" sz="2400" b="1" dirty="0">
                <a:latin typeface="楷体" panose="02010609060101010101" pitchFamily="49" charset="-122"/>
                <a:ea typeface="楷体" panose="02010609060101010101" pitchFamily="49" charset="-122"/>
              </a:rPr>
              <a:t>以后，洪水退了</a:t>
            </a:r>
            <a:r>
              <a:rPr lang="zh-CN" altLang="en-US" sz="2400" b="1" dirty="0" smtClean="0">
                <a:latin typeface="楷体" panose="02010609060101010101" pitchFamily="49" charset="-122"/>
                <a:ea typeface="楷体" panose="02010609060101010101" pitchFamily="49" charset="-122"/>
              </a:rPr>
              <a:t>。</a:t>
            </a:r>
            <a:endParaRPr lang="en-US" altLang="zh-CN" sz="2400" b="1" dirty="0" smtClean="0">
              <a:latin typeface="楷体" panose="02010609060101010101" pitchFamily="49" charset="-122"/>
              <a:ea typeface="楷体" panose="02010609060101010101" pitchFamily="49" charset="-122"/>
            </a:endParaRPr>
          </a:p>
          <a:p>
            <a:pPr>
              <a:lnSpc>
                <a:spcPts val="3360"/>
              </a:lnSpc>
              <a:spcBef>
                <a:spcPct val="50000"/>
              </a:spcBef>
            </a:pPr>
            <a:r>
              <a:rPr lang="zh-CN" altLang="en-US" sz="2400" b="1" dirty="0" smtClean="0">
                <a:latin typeface="楷体" panose="02010609060101010101" pitchFamily="49" charset="-122"/>
                <a:ea typeface="楷体" panose="02010609060101010101" pitchFamily="49" charset="-122"/>
              </a:rPr>
              <a:t>一</a:t>
            </a:r>
            <a:r>
              <a:rPr lang="zh-CN" altLang="en-US" sz="2400" b="1" dirty="0">
                <a:latin typeface="楷体" panose="02010609060101010101" pitchFamily="49" charset="-122"/>
                <a:ea typeface="楷体" panose="02010609060101010101" pitchFamily="49" charset="-122"/>
              </a:rPr>
              <a:t>个老太太，被人</a:t>
            </a:r>
            <a:r>
              <a:rPr lang="zh-CN" altLang="en-US" sz="2400" b="1" dirty="0" smtClean="0">
                <a:latin typeface="楷体" panose="02010609060101010101" pitchFamily="49" charset="-122"/>
                <a:ea typeface="楷体" panose="02010609060101010101" pitchFamily="49" charset="-122"/>
              </a:rPr>
              <a:t>搀扶</a:t>
            </a:r>
            <a:r>
              <a:rPr lang="zh-CN" altLang="en-US" sz="2400" b="1" dirty="0">
                <a:latin typeface="楷体" panose="02010609060101010101" pitchFamily="49" charset="-122"/>
                <a:ea typeface="楷体" panose="02010609060101010101" pitchFamily="49" charset="-122"/>
              </a:rPr>
              <a:t>着，来这里</a:t>
            </a:r>
            <a:r>
              <a:rPr lang="zh-CN" altLang="en-US" sz="2400" b="1" dirty="0" smtClean="0">
                <a:latin typeface="楷体" panose="02010609060101010101" pitchFamily="49" charset="-122"/>
                <a:ea typeface="楷体" panose="02010609060101010101" pitchFamily="49" charset="-122"/>
              </a:rPr>
              <a:t>祭奠。</a:t>
            </a:r>
            <a:endParaRPr lang="zh-CN" altLang="en-US" sz="2400" b="1" dirty="0">
              <a:latin typeface="楷体" panose="02010609060101010101" pitchFamily="49" charset="-122"/>
              <a:ea typeface="楷体" panose="02010609060101010101" pitchFamily="49" charset="-122"/>
            </a:endParaRPr>
          </a:p>
          <a:p>
            <a:pPr>
              <a:lnSpc>
                <a:spcPts val="3360"/>
              </a:lnSpc>
              <a:spcBef>
                <a:spcPct val="50000"/>
              </a:spcBef>
            </a:pPr>
            <a:r>
              <a:rPr lang="zh-CN" altLang="en-US" sz="2400" b="1" dirty="0">
                <a:latin typeface="楷体" panose="02010609060101010101" pitchFamily="49" charset="-122"/>
                <a:ea typeface="楷体" panose="02010609060101010101" pitchFamily="49" charset="-122"/>
              </a:rPr>
              <a:t>她来祭奠两个人</a:t>
            </a:r>
            <a:r>
              <a:rPr lang="zh-CN" altLang="en-US" sz="2400" b="1" dirty="0" smtClean="0">
                <a:latin typeface="楷体" panose="02010609060101010101" pitchFamily="49" charset="-122"/>
                <a:ea typeface="楷体" panose="02010609060101010101" pitchFamily="49" charset="-122"/>
              </a:rPr>
              <a:t>。他的丈夫和他的儿子。</a:t>
            </a:r>
            <a:endParaRPr lang="zh-CN" altLang="en-US" sz="2400" b="1" dirty="0">
              <a:latin typeface="楷体" panose="02010609060101010101" pitchFamily="49" charset="-122"/>
              <a:ea typeface="楷体" panose="02010609060101010101" pitchFamily="49" charset="-122"/>
            </a:endParaRPr>
          </a:p>
        </p:txBody>
      </p:sp>
      <p:sp>
        <p:nvSpPr>
          <p:cNvPr id="3" name="TextBox 2"/>
          <p:cNvSpPr txBox="1"/>
          <p:nvPr/>
        </p:nvSpPr>
        <p:spPr>
          <a:xfrm>
            <a:off x="1315281" y="4677139"/>
            <a:ext cx="6840760" cy="1200329"/>
          </a:xfrm>
          <a:prstGeom prst="rect">
            <a:avLst/>
          </a:prstGeom>
          <a:noFill/>
          <a:ln w="9525">
            <a:noFill/>
          </a:ln>
        </p:spPr>
        <p:txBody>
          <a:bodyPr wrap="square" rtlCol="0">
            <a:spAutoFit/>
          </a:bodyPr>
          <a:lstStyle/>
          <a:p>
            <a:pPr eaLnBrk="1" hangingPunct="1"/>
            <a:r>
              <a:rPr lang="zh-CN" altLang="en-US" sz="3600" b="1" dirty="0" smtClean="0">
                <a:latin typeface="黑体" panose="02010609060101010101" pitchFamily="2" charset="-122"/>
                <a:ea typeface="黑体" panose="02010609060101010101" pitchFamily="2" charset="-122"/>
              </a:rPr>
              <a:t>语言极为简短，却加强了故事的悲壮色彩，让人不禁为之动容。</a:t>
            </a:r>
            <a:endParaRPr lang="zh-CN" altLang="en-US" sz="3600" b="1" dirty="0" smtClean="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5557" y="1412776"/>
            <a:ext cx="7416824" cy="1754326"/>
          </a:xfrm>
          <a:prstGeom prst="rect">
            <a:avLst/>
          </a:prstGeom>
          <a:noFill/>
          <a:ln w="9525">
            <a:noFill/>
          </a:ln>
        </p:spPr>
        <p:txBody>
          <a:bodyPr wrap="square" rtlCol="0">
            <a:spAutoFit/>
          </a:bodyPr>
          <a:lstStyle/>
          <a:p>
            <a:pPr eaLnBrk="1" hangingPunct="1"/>
            <a:r>
              <a:rPr lang="zh-CN" altLang="en-US" sz="3600" b="1" dirty="0" smtClean="0">
                <a:latin typeface="黑体" panose="02010609060101010101" pitchFamily="2" charset="-122"/>
                <a:ea typeface="黑体" panose="02010609060101010101" pitchFamily="2" charset="-122"/>
              </a:rPr>
              <a:t>    如果你就是这位失去了丈夫和儿子的老太太，你会对逝去的亲人说什么呢？</a:t>
            </a:r>
            <a:endParaRPr lang="zh-CN" altLang="en-US" sz="3600" b="1" dirty="0">
              <a:latin typeface="黑体" panose="02010609060101010101" pitchFamily="2" charset="-122"/>
              <a:ea typeface="黑体" panose="02010609060101010101" pitchFamily="2" charset="-122"/>
            </a:endParaRPr>
          </a:p>
        </p:txBody>
      </p:sp>
      <p:sp>
        <p:nvSpPr>
          <p:cNvPr id="5" name="TextBox 4"/>
          <p:cNvSpPr txBox="1"/>
          <p:nvPr/>
        </p:nvSpPr>
        <p:spPr>
          <a:xfrm>
            <a:off x="683568" y="3460744"/>
            <a:ext cx="7920880" cy="1446550"/>
          </a:xfrm>
          <a:prstGeom prst="rect">
            <a:avLst/>
          </a:prstGeom>
          <a:noFill/>
          <a:ln w="9525">
            <a:noFill/>
          </a:ln>
        </p:spPr>
        <p:txBody>
          <a:bodyPr wrap="square" rtlCol="0">
            <a:spAutoFit/>
          </a:bodyPr>
          <a:lstStyle/>
          <a:p>
            <a:pPr eaLnBrk="1" hangingPunct="1"/>
            <a:r>
              <a:rPr lang="zh-CN" altLang="en-US" sz="3200" b="1" dirty="0" smtClean="0">
                <a:latin typeface="楷体" panose="02010609060101010101" pitchFamily="49" charset="-122"/>
                <a:ea typeface="楷体" panose="02010609060101010101" pitchFamily="49" charset="-122"/>
              </a:rPr>
              <a:t>  </a:t>
            </a:r>
            <a:r>
              <a:rPr lang="zh-CN" altLang="en-US" sz="2400" b="1" dirty="0" smtClean="0">
                <a:latin typeface="楷体" panose="02010609060101010101" pitchFamily="49" charset="-122"/>
                <a:ea typeface="楷体" panose="02010609060101010101" pitchFamily="49" charset="-122"/>
              </a:rPr>
              <a:t>“老伴啊，乡亲们都说，</a:t>
            </a:r>
            <a:r>
              <a:rPr lang="en-US" altLang="zh-CN" sz="2400" b="1" dirty="0" smtClean="0">
                <a:latin typeface="楷体" panose="02010609060101010101" pitchFamily="49" charset="-122"/>
                <a:ea typeface="楷体" panose="02010609060101010101" pitchFamily="49" charset="-122"/>
              </a:rPr>
              <a:t>_____________________</a:t>
            </a:r>
            <a:r>
              <a:rPr lang="zh-CN" altLang="en-US" sz="2400" b="1" dirty="0" smtClean="0">
                <a:latin typeface="楷体" panose="02010609060101010101" pitchFamily="49" charset="-122"/>
                <a:ea typeface="楷体" panose="02010609060101010101" pitchFamily="49" charset="-122"/>
              </a:rPr>
              <a:t>，你听到了吗？”</a:t>
            </a:r>
            <a:endParaRPr lang="en-US" altLang="zh-CN" sz="3200" b="1" dirty="0" smtClean="0">
              <a:latin typeface="楷体" panose="02010609060101010101" pitchFamily="49" charset="-122"/>
              <a:ea typeface="楷体" panose="02010609060101010101" pitchFamily="49" charset="-122"/>
            </a:endParaRPr>
          </a:p>
          <a:p>
            <a:pPr eaLnBrk="1" hangingPunct="1"/>
            <a:r>
              <a:rPr lang="zh-CN" altLang="en-US" sz="3200" b="1" dirty="0" smtClean="0">
                <a:latin typeface="楷体" panose="02010609060101010101" pitchFamily="49" charset="-122"/>
                <a:ea typeface="楷体" panose="02010609060101010101" pitchFamily="49" charset="-122"/>
              </a:rPr>
              <a:t>  </a:t>
            </a:r>
            <a:r>
              <a:rPr lang="zh-CN" altLang="en-US" sz="2400" b="1" dirty="0" smtClean="0">
                <a:latin typeface="楷体" panose="02010609060101010101" pitchFamily="49" charset="-122"/>
                <a:ea typeface="楷体" panose="02010609060101010101" pitchFamily="49" charset="-122"/>
              </a:rPr>
              <a:t>“儿子啊，虽然你走了，但是</a:t>
            </a:r>
            <a:r>
              <a:rPr lang="en-US" altLang="zh-CN" sz="2400" b="1" dirty="0" smtClean="0">
                <a:latin typeface="楷体" panose="02010609060101010101" pitchFamily="49" charset="-122"/>
                <a:ea typeface="楷体" panose="02010609060101010101" pitchFamily="49" charset="-122"/>
              </a:rPr>
              <a:t>__________________</a:t>
            </a:r>
            <a:r>
              <a:rPr lang="zh-CN" altLang="en-US" sz="2400" b="1" dirty="0" smtClean="0">
                <a:latin typeface="楷体" panose="02010609060101010101" pitchFamily="49" charset="-122"/>
                <a:ea typeface="楷体" panose="02010609060101010101" pitchFamily="49" charset="-122"/>
              </a:rPr>
              <a:t>。”</a:t>
            </a:r>
            <a:endParaRPr lang="zh-CN" altLang="en-US" sz="2400" b="1" dirty="0">
              <a:latin typeface="楷体" panose="02010609060101010101" pitchFamily="49" charset="-122"/>
              <a:ea typeface="楷体" panose="02010609060101010101" pitchFamily="49" charset="-122"/>
            </a:endParaRPr>
          </a:p>
        </p:txBody>
      </p:sp>
      <p:sp>
        <p:nvSpPr>
          <p:cNvPr id="6" name="矩形 5"/>
          <p:cNvSpPr/>
          <p:nvPr/>
        </p:nvSpPr>
        <p:spPr>
          <a:xfrm>
            <a:off x="4296526" y="3332990"/>
            <a:ext cx="3587842" cy="461665"/>
          </a:xfrm>
          <a:prstGeom prst="rect">
            <a:avLst/>
          </a:prstGeom>
        </p:spPr>
        <p:txBody>
          <a:bodyPr wrap="none">
            <a:spAutoFit/>
          </a:bodyPr>
          <a:lstStyle/>
          <a:p>
            <a:r>
              <a:rPr lang="zh-CN" altLang="en-US" sz="2400" b="1" dirty="0">
                <a:solidFill>
                  <a:srgbClr val="FF0000"/>
                </a:solidFill>
                <a:latin typeface="楷体_GB2312" panose="02010609030101010101" charset="-122"/>
                <a:ea typeface="楷体_GB2312" panose="02010609030101010101" charset="-122"/>
              </a:rPr>
              <a:t>你的无私奉献拯救了他们</a:t>
            </a:r>
            <a:endParaRPr lang="zh-CN" altLang="en-US" sz="2400" b="1" dirty="0">
              <a:solidFill>
                <a:srgbClr val="FF0000"/>
              </a:solidFill>
              <a:latin typeface="楷体_GB2312" panose="02010609030101010101" charset="-122"/>
              <a:ea typeface="楷体_GB2312" panose="02010609030101010101" charset="-122"/>
            </a:endParaRPr>
          </a:p>
        </p:txBody>
      </p:sp>
      <p:sp>
        <p:nvSpPr>
          <p:cNvPr id="12" name="矩形 11"/>
          <p:cNvSpPr/>
          <p:nvPr/>
        </p:nvSpPr>
        <p:spPr>
          <a:xfrm>
            <a:off x="5220072" y="4445629"/>
            <a:ext cx="2659702" cy="461665"/>
          </a:xfrm>
          <a:prstGeom prst="rect">
            <a:avLst/>
          </a:prstGeom>
        </p:spPr>
        <p:txBody>
          <a:bodyPr wrap="none">
            <a:spAutoFit/>
          </a:bodyPr>
          <a:lstStyle/>
          <a:p>
            <a:r>
              <a:rPr lang="zh-CN" altLang="en-US" sz="2400" b="1" dirty="0" smtClean="0">
                <a:solidFill>
                  <a:srgbClr val="FF0000"/>
                </a:solidFill>
                <a:latin typeface="楷体_GB2312" panose="02010609030101010101" charset="-122"/>
                <a:ea typeface="楷体_GB2312" panose="02010609030101010101" charset="-122"/>
              </a:rPr>
              <a:t>人们永远会记得你</a:t>
            </a:r>
            <a:endParaRPr lang="zh-CN" altLang="en-US" sz="2400" b="1" dirty="0" smtClean="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3" y="3755923"/>
            <a:ext cx="8352928" cy="1323439"/>
          </a:xfrm>
          <a:prstGeom prst="rect">
            <a:avLst/>
          </a:prstGeom>
        </p:spPr>
        <p:txBody>
          <a:bodyPr wrap="square">
            <a:spAutoFit/>
          </a:bodyPr>
          <a:lstStyle/>
          <a:p>
            <a:r>
              <a:rPr lang="en-US" altLang="zh-CN" sz="2000" dirty="0" smtClean="0"/>
              <a:t>        </a:t>
            </a:r>
            <a:r>
              <a:rPr lang="zh-CN" altLang="zh-CN" sz="2000" b="1" dirty="0" smtClean="0">
                <a:solidFill>
                  <a:srgbClr val="FF0000"/>
                </a:solidFill>
                <a:latin typeface="楷体_GB2312" panose="02010609030101010101" charset="-122"/>
                <a:ea typeface="楷体_GB2312" panose="02010609030101010101" charset="-122"/>
              </a:rPr>
              <a:t>课题</a:t>
            </a:r>
            <a:r>
              <a:rPr lang="zh-CN" altLang="zh-CN" sz="2000" b="1" dirty="0">
                <a:solidFill>
                  <a:srgbClr val="FF0000"/>
                </a:solidFill>
                <a:latin typeface="楷体_GB2312" panose="02010609030101010101" charset="-122"/>
                <a:ea typeface="楷体_GB2312" panose="02010609030101010101" charset="-122"/>
              </a:rPr>
              <a:t>《桥》不仅仅指的是那座让人们逃生的木桥，更指的是老汉那无私无畏、舍己救人的崇高精神。是老汉和额日子用生命给人们搭起了一座生命桥、逃生桥和希望桥。老汉的精神已成为一座摧不毁的桥，永远留在我们每个人心中。</a:t>
            </a:r>
            <a:endParaRPr lang="zh-CN" altLang="zh-CN" b="1" dirty="0">
              <a:solidFill>
                <a:srgbClr val="FF0000"/>
              </a:solidFill>
              <a:latin typeface="楷体_GB2312" panose="02010609030101010101" charset="-122"/>
              <a:ea typeface="楷体_GB2312" panose="02010609030101010101" charset="-122"/>
            </a:endParaRPr>
          </a:p>
        </p:txBody>
      </p:sp>
      <p:sp>
        <p:nvSpPr>
          <p:cNvPr id="7" name="TextBox 6"/>
          <p:cNvSpPr txBox="1"/>
          <p:nvPr/>
        </p:nvSpPr>
        <p:spPr>
          <a:xfrm>
            <a:off x="539934" y="1085871"/>
            <a:ext cx="8294487" cy="2308324"/>
          </a:xfrm>
          <a:prstGeom prst="rect">
            <a:avLst/>
          </a:prstGeom>
          <a:noFill/>
          <a:ln w="9525">
            <a:noFill/>
          </a:ln>
        </p:spPr>
        <p:txBody>
          <a:bodyPr wrap="square" rtlCol="0">
            <a:spAutoFit/>
          </a:bodyPr>
          <a:lstStyle/>
          <a:p>
            <a:r>
              <a:rPr lang="zh-CN" altLang="en-US" sz="3200" b="1" dirty="0">
                <a:solidFill>
                  <a:schemeClr val="tx1"/>
                </a:solidFill>
                <a:latin typeface="黑体" panose="02010609060101010101" pitchFamily="2" charset="-122"/>
                <a:ea typeface="黑体" panose="02010609060101010101" pitchFamily="2" charset="-122"/>
              </a:rPr>
              <a:t>讨论</a:t>
            </a:r>
            <a:r>
              <a:rPr lang="zh-CN" altLang="en-US" sz="3200" b="1" dirty="0" smtClean="0">
                <a:solidFill>
                  <a:schemeClr val="tx1"/>
                </a:solidFill>
                <a:latin typeface="黑体" panose="02010609060101010101" pitchFamily="2" charset="-122"/>
                <a:ea typeface="黑体" panose="02010609060101010101" pitchFamily="2" charset="-122"/>
              </a:rPr>
              <a:t>：</a:t>
            </a:r>
            <a:endParaRPr lang="en-US" altLang="zh-CN" sz="3200" b="1" dirty="0" smtClean="0">
              <a:solidFill>
                <a:srgbClr val="FF00FF"/>
              </a:solidFill>
              <a:latin typeface="黑体" panose="02010609060101010101" pitchFamily="2" charset="-122"/>
              <a:ea typeface="黑体" panose="02010609060101010101" pitchFamily="2" charset="-122"/>
            </a:endParaRPr>
          </a:p>
          <a:p>
            <a:r>
              <a:rPr lang="en-US" altLang="zh-CN" sz="2800" b="1" dirty="0" smtClean="0">
                <a:latin typeface="黑体" panose="02010609060101010101" pitchFamily="2" charset="-122"/>
                <a:ea typeface="黑体" panose="02010609060101010101" pitchFamily="2" charset="-122"/>
              </a:rPr>
              <a:t>1.</a:t>
            </a:r>
            <a:r>
              <a:rPr lang="zh-CN" altLang="en-US" sz="2800" b="1" dirty="0" smtClean="0">
                <a:latin typeface="黑体" panose="02010609060101010101" pitchFamily="2" charset="-122"/>
                <a:ea typeface="黑体" panose="02010609060101010101" pitchFamily="2" charset="-122"/>
              </a:rPr>
              <a:t>课文</a:t>
            </a:r>
            <a:r>
              <a:rPr lang="zh-CN" altLang="en-US" sz="2800" b="1" dirty="0">
                <a:latin typeface="黑体" panose="02010609060101010101" pitchFamily="2" charset="-122"/>
                <a:ea typeface="黑体" panose="02010609060101010101" pitchFamily="2" charset="-122"/>
              </a:rPr>
              <a:t>为什么最后才交代老汉与小伙子的关系</a:t>
            </a:r>
            <a:r>
              <a:rPr lang="zh-CN" altLang="en-US" sz="2800" b="1" dirty="0" smtClean="0">
                <a:latin typeface="黑体" panose="02010609060101010101" pitchFamily="2" charset="-122"/>
                <a:ea typeface="黑体" panose="02010609060101010101" pitchFamily="2" charset="-122"/>
              </a:rPr>
              <a:t>？</a:t>
            </a:r>
            <a:r>
              <a:rPr lang="en-US" altLang="zh-CN" sz="2800" b="1" dirty="0" smtClean="0">
                <a:latin typeface="黑体" panose="02010609060101010101" pitchFamily="2" charset="-122"/>
                <a:ea typeface="黑体" panose="02010609060101010101" pitchFamily="2" charset="-122"/>
              </a:rPr>
              <a:t>   </a:t>
            </a:r>
            <a:endParaRPr lang="en-US" altLang="zh-CN" sz="2800" b="1" dirty="0" smtClean="0">
              <a:latin typeface="黑体" panose="02010609060101010101" pitchFamily="2" charset="-122"/>
              <a:ea typeface="黑体" panose="02010609060101010101" pitchFamily="2" charset="-122"/>
            </a:endParaRPr>
          </a:p>
          <a:p>
            <a:endParaRPr lang="en-US" altLang="zh-CN" sz="2800" b="1" dirty="0">
              <a:latin typeface="黑体" panose="02010609060101010101" pitchFamily="2" charset="-122"/>
              <a:ea typeface="黑体" panose="02010609060101010101" pitchFamily="2" charset="-122"/>
            </a:endParaRPr>
          </a:p>
          <a:p>
            <a:r>
              <a:rPr lang="en-US" altLang="zh-CN" sz="2800" b="1" dirty="0" smtClean="0">
                <a:latin typeface="黑体" panose="02010609060101010101" pitchFamily="2" charset="-122"/>
                <a:ea typeface="黑体" panose="02010609060101010101" pitchFamily="2" charset="-122"/>
              </a:rPr>
              <a:t>2.</a:t>
            </a:r>
            <a:r>
              <a:rPr lang="zh-CN" altLang="en-US" sz="2800" b="1" dirty="0" smtClean="0">
                <a:latin typeface="黑体" panose="02010609060101010101" pitchFamily="2" charset="-122"/>
                <a:ea typeface="黑体" panose="02010609060101010101" pitchFamily="2" charset="-122"/>
              </a:rPr>
              <a:t>课文中留给大家印象最深的是老汉的形象，为什么却用“桥”为题？</a:t>
            </a:r>
            <a:endParaRPr lang="zh-CN" altLang="en-US" sz="3200" b="1" dirty="0">
              <a:solidFill>
                <a:srgbClr val="FF00FF"/>
              </a:solidFill>
              <a:latin typeface="黑体" panose="02010609060101010101" pitchFamily="2" charset="-122"/>
              <a:ea typeface="黑体" panose="02010609060101010101" pitchFamily="2" charset="-122"/>
            </a:endParaRPr>
          </a:p>
        </p:txBody>
      </p:sp>
      <p:sp>
        <p:nvSpPr>
          <p:cNvPr id="8" name="矩形 7"/>
          <p:cNvSpPr/>
          <p:nvPr/>
        </p:nvSpPr>
        <p:spPr>
          <a:xfrm>
            <a:off x="1124884" y="2039978"/>
            <a:ext cx="5904656" cy="461665"/>
          </a:xfrm>
          <a:prstGeom prst="rect">
            <a:avLst/>
          </a:prstGeom>
        </p:spPr>
        <p:txBody>
          <a:bodyPr wrap="square">
            <a:spAutoFit/>
          </a:bodyPr>
          <a:lstStyle/>
          <a:p>
            <a:r>
              <a:rPr lang="zh-CN" altLang="zh-CN" sz="2400" b="1" dirty="0" smtClean="0">
                <a:solidFill>
                  <a:srgbClr val="FF0000"/>
                </a:solidFill>
                <a:latin typeface="楷体_GB2312" panose="02010609030101010101" charset="-122"/>
                <a:ea typeface="楷体_GB2312" panose="02010609030101010101" charset="-122"/>
              </a:rPr>
              <a:t>构思</a:t>
            </a:r>
            <a:r>
              <a:rPr lang="zh-CN" altLang="zh-CN" sz="2400" b="1" dirty="0">
                <a:solidFill>
                  <a:srgbClr val="FF0000"/>
                </a:solidFill>
                <a:latin typeface="楷体_GB2312" panose="02010609030101010101" charset="-122"/>
                <a:ea typeface="楷体_GB2312" panose="02010609030101010101" charset="-122"/>
              </a:rPr>
              <a:t>新颖别致，设置悬念，前后</a:t>
            </a:r>
            <a:r>
              <a:rPr lang="zh-CN" altLang="zh-CN" sz="2400" b="1" dirty="0" smtClean="0">
                <a:solidFill>
                  <a:srgbClr val="FF0000"/>
                </a:solidFill>
                <a:latin typeface="楷体_GB2312" panose="02010609030101010101" charset="-122"/>
                <a:ea typeface="楷体_GB2312" panose="02010609030101010101" charset="-122"/>
              </a:rPr>
              <a:t>照应</a:t>
            </a:r>
            <a:endParaRPr lang="zh-CN" altLang="en-US" sz="24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左大括号 13"/>
          <p:cNvSpPr/>
          <p:nvPr/>
        </p:nvSpPr>
        <p:spPr>
          <a:xfrm>
            <a:off x="1489710" y="1804247"/>
            <a:ext cx="348615" cy="3401907"/>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chemeClr val="tx1"/>
              </a:solidFill>
              <a:effectLst/>
              <a:uLnTx/>
              <a:uFillTx/>
              <a:latin typeface="+mn-lt"/>
              <a:ea typeface="+mn-ea"/>
              <a:cs typeface="+mn-cs"/>
            </a:endParaRPr>
          </a:p>
        </p:txBody>
      </p:sp>
      <p:sp>
        <p:nvSpPr>
          <p:cNvPr id="15" name="TextBox 14"/>
          <p:cNvSpPr txBox="1"/>
          <p:nvPr/>
        </p:nvSpPr>
        <p:spPr>
          <a:xfrm>
            <a:off x="1971583" y="1435873"/>
            <a:ext cx="1723691" cy="738664"/>
          </a:xfrm>
          <a:prstGeom prst="rect">
            <a:avLst/>
          </a:prstGeom>
          <a:noFill/>
          <a:ln w="9525">
            <a:noFill/>
          </a:ln>
        </p:spPr>
        <p:txBody>
          <a:bodyPr wrap="square">
            <a:spAutoFit/>
          </a:bodyPr>
          <a:lstStyle/>
          <a:p>
            <a:pPr>
              <a:lnSpc>
                <a:spcPct val="150000"/>
              </a:lnSpc>
            </a:pPr>
            <a:r>
              <a:rPr lang="zh-CN" altLang="en-US" sz="2800" b="1" dirty="0" smtClean="0">
                <a:latin typeface="楷体" panose="02010609060101010101" pitchFamily="49" charset="-122"/>
                <a:ea typeface="楷体" panose="02010609060101010101" pitchFamily="49" charset="-122"/>
              </a:rPr>
              <a:t>突遇山洪</a:t>
            </a:r>
            <a:endParaRPr lang="zh-CN" altLang="en-US" sz="2800" b="1" dirty="0">
              <a:latin typeface="楷体" panose="02010609060101010101" pitchFamily="49" charset="-122"/>
              <a:ea typeface="楷体" panose="02010609060101010101" pitchFamily="49" charset="-122"/>
            </a:endParaRPr>
          </a:p>
        </p:txBody>
      </p:sp>
      <p:sp>
        <p:nvSpPr>
          <p:cNvPr id="17" name="左大括号 16"/>
          <p:cNvSpPr/>
          <p:nvPr/>
        </p:nvSpPr>
        <p:spPr>
          <a:xfrm flipH="1">
            <a:off x="6746240" y="2013373"/>
            <a:ext cx="285750" cy="3193627"/>
          </a:xfrm>
          <a:prstGeom prst="leftBrace">
            <a:avLst>
              <a:gd name="adj1" fmla="val 88163"/>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chemeClr val="tx1"/>
              </a:solidFill>
              <a:effectLst/>
              <a:uLnTx/>
              <a:uFillTx/>
              <a:latin typeface="+mn-lt"/>
              <a:ea typeface="+mn-ea"/>
              <a:cs typeface="+mn-cs"/>
            </a:endParaRPr>
          </a:p>
        </p:txBody>
      </p:sp>
      <p:sp>
        <p:nvSpPr>
          <p:cNvPr id="22536" name="TextBox 7"/>
          <p:cNvSpPr txBox="1"/>
          <p:nvPr/>
        </p:nvSpPr>
        <p:spPr>
          <a:xfrm>
            <a:off x="7181006" y="1599133"/>
            <a:ext cx="1046440" cy="4110819"/>
          </a:xfrm>
          <a:prstGeom prst="rect">
            <a:avLst/>
          </a:prstGeom>
          <a:noFill/>
          <a:ln w="9525">
            <a:noFill/>
          </a:ln>
        </p:spPr>
        <p:txBody>
          <a:bodyPr vert="eaVert" wrap="square">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无私无畏舍己救人生命金桥永驻心中</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22534" name="TextBox 18"/>
          <p:cNvSpPr txBox="1"/>
          <p:nvPr/>
        </p:nvSpPr>
        <p:spPr>
          <a:xfrm>
            <a:off x="750991" y="2990500"/>
            <a:ext cx="744819" cy="1131884"/>
          </a:xfrm>
          <a:prstGeom prst="rect">
            <a:avLst/>
          </a:prstGeom>
          <a:noFill/>
          <a:ln w="9525">
            <a:noFill/>
          </a:ln>
        </p:spPr>
        <p:txBody>
          <a:bodyPr vert="eaVert" wrap="square">
            <a:spAutoFit/>
          </a:bodyPr>
          <a:lstStyle/>
          <a:p>
            <a:pPr>
              <a:lnSpc>
                <a:spcPct val="130000"/>
              </a:lnSpc>
            </a:pPr>
            <a:r>
              <a:rPr lang="zh-CN" altLang="en-US" sz="2800" b="1" dirty="0" smtClean="0">
                <a:solidFill>
                  <a:srgbClr val="FF0000"/>
                </a:solidFill>
                <a:latin typeface="楷体" panose="02010609060101010101" pitchFamily="49" charset="-122"/>
                <a:ea typeface="楷体" panose="02010609060101010101" pitchFamily="49" charset="-122"/>
              </a:rPr>
              <a:t>桥</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2" name="文本框 1"/>
          <p:cNvSpPr txBox="1"/>
          <p:nvPr/>
        </p:nvSpPr>
        <p:spPr>
          <a:xfrm>
            <a:off x="1016000" y="741680"/>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板书设计</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sp>
        <p:nvSpPr>
          <p:cNvPr id="9" name="TextBox 8"/>
          <p:cNvSpPr txBox="1"/>
          <p:nvPr/>
        </p:nvSpPr>
        <p:spPr>
          <a:xfrm>
            <a:off x="4121067" y="3503865"/>
            <a:ext cx="2360228"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老汉英勇献身 </a:t>
            </a:r>
            <a:endParaRPr lang="zh-CN" altLang="en-US" sz="2800" b="1" dirty="0">
              <a:latin typeface="楷体" panose="02010609060101010101" pitchFamily="49" charset="-122"/>
              <a:ea typeface="楷体" panose="02010609060101010101" pitchFamily="49" charset="-122"/>
            </a:endParaRPr>
          </a:p>
        </p:txBody>
      </p:sp>
      <p:sp>
        <p:nvSpPr>
          <p:cNvPr id="6" name="矩形 5"/>
          <p:cNvSpPr/>
          <p:nvPr/>
        </p:nvSpPr>
        <p:spPr>
          <a:xfrm>
            <a:off x="4204518" y="1521796"/>
            <a:ext cx="2557127"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人们惊慌失措 </a:t>
            </a:r>
            <a:endParaRPr lang="zh-CN" altLang="zh-CN" sz="2800" b="1" dirty="0">
              <a:latin typeface="楷体" panose="02010609060101010101" pitchFamily="49" charset="-122"/>
              <a:ea typeface="楷体" panose="02010609060101010101" pitchFamily="49" charset="-122"/>
            </a:endParaRPr>
          </a:p>
        </p:txBody>
      </p:sp>
      <p:sp>
        <p:nvSpPr>
          <p:cNvPr id="7" name="矩形 6"/>
          <p:cNvSpPr/>
          <p:nvPr/>
        </p:nvSpPr>
        <p:spPr>
          <a:xfrm>
            <a:off x="1914054" y="2471769"/>
            <a:ext cx="1989647"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沉着疏导</a:t>
            </a:r>
            <a:endParaRPr lang="zh-CN" altLang="en-US" sz="2800" b="1" dirty="0">
              <a:latin typeface="楷体" panose="02010609060101010101" pitchFamily="49" charset="-122"/>
              <a:ea typeface="楷体" panose="02010609060101010101" pitchFamily="49" charset="-122"/>
            </a:endParaRPr>
          </a:p>
        </p:txBody>
      </p:sp>
      <p:sp>
        <p:nvSpPr>
          <p:cNvPr id="8" name="矩形 7"/>
          <p:cNvSpPr/>
          <p:nvPr/>
        </p:nvSpPr>
        <p:spPr>
          <a:xfrm>
            <a:off x="4121067" y="2471769"/>
            <a:ext cx="3071675"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老汉临危不乱 </a:t>
            </a:r>
            <a:endParaRPr lang="zh-CN" altLang="en-US" sz="2800" b="1" dirty="0">
              <a:latin typeface="楷体" panose="02010609060101010101" pitchFamily="49" charset="-122"/>
              <a:ea typeface="楷体" panose="02010609060101010101" pitchFamily="49" charset="-122"/>
            </a:endParaRPr>
          </a:p>
        </p:txBody>
      </p:sp>
      <p:sp>
        <p:nvSpPr>
          <p:cNvPr id="10" name="矩形 9"/>
          <p:cNvSpPr/>
          <p:nvPr/>
        </p:nvSpPr>
        <p:spPr>
          <a:xfrm>
            <a:off x="1949490" y="3412483"/>
            <a:ext cx="1679225"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桥塌殉职 </a:t>
            </a:r>
            <a:endParaRPr lang="zh-CN" altLang="zh-CN" sz="2800" b="1" dirty="0">
              <a:latin typeface="楷体" panose="02010609060101010101" pitchFamily="49" charset="-122"/>
              <a:ea typeface="楷体" panose="02010609060101010101" pitchFamily="49" charset="-122"/>
            </a:endParaRPr>
          </a:p>
        </p:txBody>
      </p:sp>
      <p:sp>
        <p:nvSpPr>
          <p:cNvPr id="11" name="矩形 10"/>
          <p:cNvSpPr/>
          <p:nvPr/>
        </p:nvSpPr>
        <p:spPr>
          <a:xfrm>
            <a:off x="1914055" y="4408908"/>
            <a:ext cx="1679225"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祭奠英灵</a:t>
            </a:r>
            <a:endParaRPr lang="zh-CN" altLang="en-US" sz="2800" b="1" dirty="0">
              <a:latin typeface="楷体" panose="02010609060101010101" pitchFamily="49" charset="-122"/>
              <a:ea typeface="楷体" panose="02010609060101010101" pitchFamily="49" charset="-122"/>
            </a:endParaRPr>
          </a:p>
        </p:txBody>
      </p:sp>
      <p:sp>
        <p:nvSpPr>
          <p:cNvPr id="19" name="TextBox 18"/>
          <p:cNvSpPr txBox="1"/>
          <p:nvPr/>
        </p:nvSpPr>
        <p:spPr>
          <a:xfrm>
            <a:off x="4121067" y="4488750"/>
            <a:ext cx="1756619" cy="738664"/>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慷慨悲壮 </a:t>
            </a:r>
            <a:endParaRPr lang="zh-CN" altLang="en-US" sz="2800" b="1" dirty="0">
              <a:latin typeface="楷体" panose="02010609060101010101" pitchFamily="49" charset="-122"/>
              <a:ea typeface="楷体" panose="02010609060101010101" pitchFamily="49" charset="-122"/>
            </a:endParaRPr>
          </a:p>
        </p:txBody>
      </p:sp>
      <p:cxnSp>
        <p:nvCxnSpPr>
          <p:cNvPr id="12" name="直接连接符 11"/>
          <p:cNvCxnSpPr/>
          <p:nvPr/>
        </p:nvCxnSpPr>
        <p:spPr>
          <a:xfrm>
            <a:off x="3556822" y="2013213"/>
            <a:ext cx="693757" cy="102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3480098" y="3009517"/>
            <a:ext cx="64096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endCxn id="9" idx="1"/>
          </p:cNvCxnSpPr>
          <p:nvPr/>
        </p:nvCxnSpPr>
        <p:spPr>
          <a:xfrm flipH="1" flipV="1">
            <a:off x="4121067" y="3873197"/>
            <a:ext cx="787376" cy="143544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endCxn id="19" idx="1"/>
          </p:cNvCxnSpPr>
          <p:nvPr/>
        </p:nvCxnSpPr>
        <p:spPr>
          <a:xfrm flipH="1" flipV="1">
            <a:off x="4121067" y="4858082"/>
            <a:ext cx="729622" cy="1763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51206" y="768484"/>
            <a:ext cx="564456" cy="752608"/>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91194" y="2265025"/>
            <a:ext cx="8784976" cy="1930337"/>
          </a:xfrm>
          <a:prstGeom prst="rect">
            <a:avLst/>
          </a:prstGeom>
          <a:noFill/>
          <a:ln w="9525">
            <a:noFill/>
          </a:ln>
        </p:spPr>
        <p:txBody>
          <a:bodyPr wrap="square" anchor="t">
            <a:spAutoFit/>
          </a:bodyPr>
          <a:lstStyle/>
          <a:p>
            <a:pPr indent="536575">
              <a:lnSpc>
                <a:spcPct val="150000"/>
              </a:lnSpc>
            </a:pP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a:t>
            </a:r>
            <a:r>
              <a:rPr lang="en-US" altLang="zh-CN"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1</a:t>
            </a: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）构思新颖别致，设置悬念，前后照应。</a:t>
            </a:r>
            <a:endParaRPr lang="en-US" altLang="zh-CN"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endParaRPr>
          </a:p>
          <a:p>
            <a:pPr indent="536575">
              <a:lnSpc>
                <a:spcPct val="150000"/>
              </a:lnSpc>
            </a:pP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a:t>
            </a:r>
            <a:r>
              <a:rPr lang="en-US" altLang="zh-CN"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2</a:t>
            </a: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）本文运用简短的句、段，来渲染紧张的气氛。</a:t>
            </a:r>
            <a:endParaRPr lang="en-US" altLang="zh-CN"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endParaRPr>
          </a:p>
          <a:p>
            <a:pPr indent="536575">
              <a:lnSpc>
                <a:spcPct val="150000"/>
              </a:lnSpc>
            </a:pP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a:t>
            </a:r>
            <a:r>
              <a:rPr lang="en-US" altLang="zh-CN"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3</a:t>
            </a:r>
            <a:r>
              <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rPr>
              <a:t>）大量运用比喻、拟人等修辞手法，增强表现力。</a:t>
            </a:r>
            <a:endParaRPr lang="zh-CN" altLang="en-US" sz="2800" b="1" dirty="0" smtClean="0">
              <a:solidFill>
                <a:schemeClr val="tx1"/>
              </a:solidFill>
              <a:latin typeface="黑体" panose="02010609060101010101" pitchFamily="2" charset="-122"/>
              <a:ea typeface="黑体" panose="02010609060101010101" pitchFamily="2" charset="-122"/>
              <a:cs typeface="楷体_GB2312" panose="02010609030101010101" charset="-122"/>
              <a:sym typeface="+mn-ea"/>
            </a:endParaRPr>
          </a:p>
        </p:txBody>
      </p:sp>
      <p:sp>
        <p:nvSpPr>
          <p:cNvPr id="7" name="文本框 1"/>
          <p:cNvSpPr txBox="1"/>
          <p:nvPr/>
        </p:nvSpPr>
        <p:spPr>
          <a:xfrm>
            <a:off x="996084" y="762508"/>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写作特点</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31521" y="789651"/>
            <a:ext cx="564456" cy="752608"/>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65470" y="705485"/>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拓展延伸</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sp>
        <p:nvSpPr>
          <p:cNvPr id="3" name="AutoShape 4" descr="http://img3.imgtn.bdimg.com/it/u=196495108,44693111&amp;fm=26&amp;gp=0.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5" name="TextBox 3"/>
          <p:cNvSpPr txBox="1"/>
          <p:nvPr/>
        </p:nvSpPr>
        <p:spPr>
          <a:xfrm>
            <a:off x="459696" y="1485185"/>
            <a:ext cx="8432784" cy="4437753"/>
          </a:xfrm>
          <a:prstGeom prst="rect">
            <a:avLst/>
          </a:prstGeom>
          <a:noFill/>
          <a:ln w="9525">
            <a:noFill/>
          </a:ln>
        </p:spPr>
        <p:txBody>
          <a:bodyPr wrap="square">
            <a:spAutoFit/>
          </a:bodyPr>
          <a:lstStyle/>
          <a:p>
            <a:pPr>
              <a:lnSpc>
                <a:spcPct val="150000"/>
              </a:lnSpc>
            </a:pPr>
            <a:r>
              <a:rPr lang="en-US" altLang="zh-CN" sz="2400" dirty="0" smtClean="0">
                <a:latin typeface="楷体" panose="02010609060101010101" pitchFamily="49" charset="-122"/>
                <a:ea typeface="楷体" panose="02010609060101010101" pitchFamily="49" charset="-122"/>
              </a:rPr>
              <a:t>    </a:t>
            </a:r>
            <a:r>
              <a:rPr lang="en-US" altLang="zh-CN" sz="2400" b="1" dirty="0" smtClean="0">
                <a:latin typeface="楷体_GB2312" panose="02010609030101010101" charset="-122"/>
                <a:ea typeface="楷体_GB2312" panose="02010609030101010101" charset="-122"/>
              </a:rPr>
              <a:t>1998</a:t>
            </a:r>
            <a:r>
              <a:rPr lang="zh-CN" altLang="en-US" sz="2400" b="1" dirty="0">
                <a:latin typeface="楷体_GB2312" panose="02010609030101010101" charset="-122"/>
                <a:ea typeface="楷体_GB2312" panose="02010609030101010101" charset="-122"/>
              </a:rPr>
              <a:t>年洪水，包括长江、嫩江、松花江等。长江洪水是继</a:t>
            </a:r>
            <a:r>
              <a:rPr lang="en-US" altLang="zh-CN" sz="2400" b="1" dirty="0">
                <a:latin typeface="楷体_GB2312" panose="02010609030101010101" charset="-122"/>
                <a:ea typeface="楷体_GB2312" panose="02010609030101010101" charset="-122"/>
              </a:rPr>
              <a:t>1931</a:t>
            </a:r>
            <a:r>
              <a:rPr lang="zh-CN" altLang="en-US" sz="2400" b="1" dirty="0">
                <a:latin typeface="楷体_GB2312" panose="02010609030101010101" charset="-122"/>
                <a:ea typeface="楷体_GB2312" panose="02010609030101010101" charset="-122"/>
              </a:rPr>
              <a:t>年和</a:t>
            </a:r>
            <a:r>
              <a:rPr lang="en-US" altLang="zh-CN" sz="2400" b="1" dirty="0">
                <a:latin typeface="楷体_GB2312" panose="02010609030101010101" charset="-122"/>
                <a:ea typeface="楷体_GB2312" panose="02010609030101010101" charset="-122"/>
              </a:rPr>
              <a:t>1954</a:t>
            </a:r>
            <a:r>
              <a:rPr lang="zh-CN" altLang="en-US" sz="2400" b="1" dirty="0">
                <a:latin typeface="楷体_GB2312" panose="02010609030101010101" charset="-122"/>
                <a:ea typeface="楷体_GB2312" panose="02010609030101010101" charset="-122"/>
              </a:rPr>
              <a:t>年两次洪水后，</a:t>
            </a:r>
            <a:r>
              <a:rPr lang="en-US" altLang="zh-CN" sz="2400" b="1" dirty="0">
                <a:latin typeface="楷体_GB2312" panose="02010609030101010101" charset="-122"/>
                <a:ea typeface="楷体_GB2312" panose="02010609030101010101" charset="-122"/>
              </a:rPr>
              <a:t>20</a:t>
            </a:r>
            <a:r>
              <a:rPr lang="zh-CN" altLang="en-US" sz="2400" b="1" dirty="0">
                <a:latin typeface="楷体_GB2312" panose="02010609030101010101" charset="-122"/>
                <a:ea typeface="楷体_GB2312" panose="02010609030101010101" charset="-122"/>
              </a:rPr>
              <a:t>世纪发生的又一次全流域型的特大洪水之一；嫩江、松花江洪水同样是</a:t>
            </a:r>
            <a:r>
              <a:rPr lang="en-US" altLang="zh-CN" sz="2400" b="1" dirty="0">
                <a:latin typeface="楷体_GB2312" panose="02010609030101010101" charset="-122"/>
                <a:ea typeface="楷体_GB2312" panose="02010609030101010101" charset="-122"/>
              </a:rPr>
              <a:t>150</a:t>
            </a:r>
            <a:r>
              <a:rPr lang="zh-CN" altLang="en-US" sz="2400" b="1" dirty="0">
                <a:latin typeface="楷体_GB2312" panose="02010609030101010101" charset="-122"/>
                <a:ea typeface="楷体_GB2312" panose="02010609030101010101" charset="-122"/>
              </a:rPr>
              <a:t>年来最严重的全流域特大洪水。</a:t>
            </a:r>
            <a:endParaRPr lang="zh-CN" altLang="en-US" sz="2400" b="1" dirty="0">
              <a:latin typeface="楷体_GB2312" panose="02010609030101010101" charset="-122"/>
              <a:ea typeface="楷体_GB2312" panose="02010609030101010101" charset="-122"/>
            </a:endParaRPr>
          </a:p>
          <a:p>
            <a:pPr>
              <a:lnSpc>
                <a:spcPct val="150000"/>
              </a:lnSpc>
            </a:pPr>
            <a:r>
              <a:rPr lang="zh-CN" altLang="en-US" sz="2400" b="1" dirty="0">
                <a:latin typeface="楷体_GB2312" panose="02010609030101010101" charset="-122"/>
                <a:ea typeface="楷体_GB2312" panose="02010609030101010101" charset="-122"/>
              </a:rPr>
              <a:t>据初步统计，全国共有</a:t>
            </a:r>
            <a:r>
              <a:rPr lang="en-US" altLang="zh-CN" sz="2400" b="1" dirty="0">
                <a:latin typeface="楷体_GB2312" panose="02010609030101010101" charset="-122"/>
                <a:ea typeface="楷体_GB2312" panose="02010609030101010101" charset="-122"/>
              </a:rPr>
              <a:t>29</a:t>
            </a:r>
            <a:r>
              <a:rPr lang="zh-CN" altLang="en-US" sz="2400" b="1" dirty="0">
                <a:latin typeface="楷体_GB2312" panose="02010609030101010101" charset="-122"/>
                <a:ea typeface="楷体_GB2312" panose="02010609030101010101" charset="-122"/>
              </a:rPr>
              <a:t>个省（区、市）遭受了不同程度的洪涝灾害，受灾面积</a:t>
            </a:r>
            <a:r>
              <a:rPr lang="en-US" altLang="zh-CN" sz="2400" b="1" dirty="0">
                <a:latin typeface="楷体_GB2312" panose="02010609030101010101" charset="-122"/>
                <a:ea typeface="楷体_GB2312" panose="02010609030101010101" charset="-122"/>
              </a:rPr>
              <a:t>3.18</a:t>
            </a:r>
            <a:r>
              <a:rPr lang="zh-CN" altLang="en-US" sz="2400" b="1" dirty="0">
                <a:latin typeface="楷体_GB2312" panose="02010609030101010101" charset="-122"/>
                <a:ea typeface="楷体_GB2312" panose="02010609030101010101" charset="-122"/>
              </a:rPr>
              <a:t>亿亩，成灾面积</a:t>
            </a:r>
            <a:r>
              <a:rPr lang="en-US" altLang="zh-CN" sz="2400" b="1" dirty="0">
                <a:latin typeface="楷体_GB2312" panose="02010609030101010101" charset="-122"/>
                <a:ea typeface="楷体_GB2312" panose="02010609030101010101" charset="-122"/>
              </a:rPr>
              <a:t>1.96</a:t>
            </a:r>
            <a:r>
              <a:rPr lang="zh-CN" altLang="en-US" sz="2400" b="1" dirty="0">
                <a:latin typeface="楷体_GB2312" panose="02010609030101010101" charset="-122"/>
                <a:ea typeface="楷体_GB2312" panose="02010609030101010101" charset="-122"/>
              </a:rPr>
              <a:t>亿亩，受灾人口</a:t>
            </a:r>
            <a:r>
              <a:rPr lang="en-US" altLang="zh-CN" sz="2400" b="1" dirty="0">
                <a:latin typeface="楷体_GB2312" panose="02010609030101010101" charset="-122"/>
                <a:ea typeface="楷体_GB2312" panose="02010609030101010101" charset="-122"/>
              </a:rPr>
              <a:t>2.23</a:t>
            </a:r>
            <a:r>
              <a:rPr lang="zh-CN" altLang="en-US" sz="2400" b="1" dirty="0">
                <a:latin typeface="楷体_GB2312" panose="02010609030101010101" charset="-122"/>
                <a:ea typeface="楷体_GB2312" panose="02010609030101010101" charset="-122"/>
              </a:rPr>
              <a:t>亿人，死亡</a:t>
            </a:r>
            <a:r>
              <a:rPr lang="en-US" altLang="zh-CN" sz="2400" b="1" dirty="0">
                <a:latin typeface="楷体_GB2312" panose="02010609030101010101" charset="-122"/>
                <a:ea typeface="楷体_GB2312" panose="02010609030101010101" charset="-122"/>
              </a:rPr>
              <a:t>4150</a:t>
            </a:r>
            <a:r>
              <a:rPr lang="zh-CN" altLang="en-US" sz="2400" b="1" dirty="0">
                <a:latin typeface="楷体_GB2312" panose="02010609030101010101" charset="-122"/>
                <a:ea typeface="楷体_GB2312" panose="02010609030101010101" charset="-122"/>
              </a:rPr>
              <a:t>人，倒塌房屋</a:t>
            </a:r>
            <a:r>
              <a:rPr lang="en-US" altLang="zh-CN" sz="2400" b="1" dirty="0">
                <a:latin typeface="楷体_GB2312" panose="02010609030101010101" charset="-122"/>
                <a:ea typeface="楷体_GB2312" panose="02010609030101010101" charset="-122"/>
              </a:rPr>
              <a:t>685</a:t>
            </a:r>
            <a:r>
              <a:rPr lang="zh-CN" altLang="en-US" sz="2400" b="1" dirty="0">
                <a:latin typeface="楷体_GB2312" panose="02010609030101010101" charset="-122"/>
                <a:ea typeface="楷体_GB2312" panose="02010609030101010101" charset="-122"/>
              </a:rPr>
              <a:t>万间，直接经济损失达</a:t>
            </a:r>
            <a:r>
              <a:rPr lang="en-US" altLang="zh-CN" sz="2400" b="1" dirty="0">
                <a:latin typeface="楷体_GB2312" panose="02010609030101010101" charset="-122"/>
                <a:ea typeface="楷体_GB2312" panose="02010609030101010101" charset="-122"/>
              </a:rPr>
              <a:t>1660</a:t>
            </a:r>
            <a:r>
              <a:rPr lang="zh-CN" altLang="en-US" sz="2400" b="1" dirty="0">
                <a:latin typeface="楷体_GB2312" panose="02010609030101010101" charset="-122"/>
                <a:ea typeface="楷体_GB2312" panose="02010609030101010101" charset="-122"/>
              </a:rPr>
              <a:t>亿元</a:t>
            </a:r>
            <a:r>
              <a:rPr lang="zh-CN" altLang="en-US" sz="2400" b="1" dirty="0" smtClean="0">
                <a:latin typeface="楷体_GB2312" panose="02010609030101010101" charset="-122"/>
                <a:ea typeface="楷体_GB2312" panose="02010609030101010101" charset="-122"/>
              </a:rPr>
              <a:t>。</a:t>
            </a:r>
            <a:endParaRPr lang="zh-CN" altLang="zh-CN" sz="2400" b="1" dirty="0" smtClean="0">
              <a:latin typeface="楷体_GB2312" panose="02010609030101010101" charset="-122"/>
              <a:ea typeface="楷体_GB2312" panose="02010609030101010101"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500736" y="732077"/>
            <a:ext cx="564456" cy="752608"/>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内容占位符 2"/>
          <p:cNvSpPr txBox="1"/>
          <p:nvPr/>
        </p:nvSpPr>
        <p:spPr>
          <a:xfrm>
            <a:off x="521890" y="1267036"/>
            <a:ext cx="4465637" cy="792163"/>
          </a:xfrm>
          <a:prstGeom prst="rect">
            <a:avLst/>
          </a:prstGeom>
          <a:noFill/>
          <a:ln w="9525">
            <a:noFill/>
          </a:ln>
        </p:spPr>
        <p:txBody>
          <a:bodyPr/>
          <a:lstStyle/>
          <a:p>
            <a:pPr>
              <a:lnSpc>
                <a:spcPct val="150000"/>
              </a:lnSpc>
              <a:spcBef>
                <a:spcPts val="3000"/>
              </a:spcBef>
            </a:pPr>
            <a:r>
              <a:rPr lang="zh-CN" altLang="en-US" sz="3200" b="1" dirty="0" smtClean="0">
                <a:latin typeface="黑体" panose="02010609060101010101" pitchFamily="2" charset="-122"/>
                <a:ea typeface="黑体" panose="02010609060101010101" pitchFamily="2" charset="-122"/>
              </a:rPr>
              <a:t>一、看</a:t>
            </a:r>
            <a:r>
              <a:rPr lang="zh-CN" altLang="en-US" sz="3200" b="1" dirty="0">
                <a:latin typeface="黑体" panose="02010609060101010101" pitchFamily="2" charset="-122"/>
                <a:ea typeface="黑体" panose="02010609060101010101" pitchFamily="2" charset="-122"/>
              </a:rPr>
              <a:t>拼音，写词语。</a:t>
            </a:r>
            <a:endParaRPr lang="en-US" altLang="zh-CN" sz="3200" b="1" dirty="0">
              <a:latin typeface="黑体" panose="02010609060101010101" pitchFamily="2" charset="-122"/>
              <a:ea typeface="黑体" panose="02010609060101010101" pitchFamily="2" charset="-122"/>
            </a:endParaRPr>
          </a:p>
        </p:txBody>
      </p:sp>
      <p:sp>
        <p:nvSpPr>
          <p:cNvPr id="2" name="文本框 1"/>
          <p:cNvSpPr txBox="1"/>
          <p:nvPr/>
        </p:nvSpPr>
        <p:spPr>
          <a:xfrm>
            <a:off x="847495" y="743024"/>
            <a:ext cx="2242922" cy="707886"/>
          </a:xfrm>
          <a:prstGeom prst="rect">
            <a:avLst/>
          </a:prstGeom>
          <a:noFill/>
        </p:spPr>
        <p:txBody>
          <a:bodyPr wrap="none" rtlCol="0">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课堂练习</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3" name="文本框 2"/>
          <p:cNvSpPr txBox="1"/>
          <p:nvPr/>
        </p:nvSpPr>
        <p:spPr>
          <a:xfrm>
            <a:off x="1142584" y="2220834"/>
            <a:ext cx="6858048" cy="3847207"/>
          </a:xfrm>
          <a:prstGeom prst="rect">
            <a:avLst/>
          </a:prstGeom>
          <a:noFill/>
          <a:ln w="9525">
            <a:noFill/>
          </a:ln>
        </p:spPr>
        <p:txBody>
          <a:bodyPr wrap="square">
            <a:spAutoFit/>
          </a:bodyPr>
          <a:lstStyle/>
          <a:p>
            <a:r>
              <a:rPr lang="en-US" altLang="zh-CN" sz="3200" dirty="0" smtClean="0">
                <a:latin typeface="+mn-ea"/>
                <a:sym typeface="+mn-ea"/>
              </a:rPr>
              <a:t> </a:t>
            </a:r>
            <a:r>
              <a:rPr lang="en-US" altLang="zh-CN" sz="3200" dirty="0" err="1">
                <a:latin typeface="+mn-ea"/>
                <a:sym typeface="+mn-ea"/>
              </a:rPr>
              <a:t>páo</a:t>
            </a:r>
            <a:r>
              <a:rPr lang="en-US" altLang="zh-CN" sz="3200" dirty="0">
                <a:latin typeface="+mn-ea"/>
                <a:sym typeface="+mn-ea"/>
              </a:rPr>
              <a:t> </a:t>
            </a:r>
            <a:r>
              <a:rPr lang="en-US" altLang="zh-CN" sz="3200" dirty="0" err="1" smtClean="0">
                <a:latin typeface="+mn-ea"/>
                <a:sym typeface="+mn-ea"/>
              </a:rPr>
              <a:t>xiào</a:t>
            </a:r>
            <a:r>
              <a:rPr lang="en-US" altLang="zh-CN" sz="3200" dirty="0">
                <a:latin typeface="+mn-ea"/>
                <a:sym typeface="+mn-ea"/>
              </a:rPr>
              <a:t>    </a:t>
            </a:r>
            <a:r>
              <a:rPr lang="en-US" altLang="zh-CN" sz="3200" dirty="0" err="1" smtClean="0">
                <a:latin typeface="+mn-ea"/>
                <a:sym typeface="+mn-ea"/>
              </a:rPr>
              <a:t>dǎnɡ</a:t>
            </a:r>
            <a:r>
              <a:rPr lang="en-US" altLang="zh-CN" sz="3200" dirty="0" smtClean="0">
                <a:latin typeface="+mn-ea"/>
                <a:sym typeface="+mn-ea"/>
              </a:rPr>
              <a:t> </a:t>
            </a:r>
            <a:r>
              <a:rPr lang="en-US" altLang="zh-CN" sz="3200" dirty="0" err="1" smtClean="0">
                <a:latin typeface="+mn-ea"/>
                <a:sym typeface="+mn-ea"/>
              </a:rPr>
              <a:t>yuán</a:t>
            </a:r>
            <a:r>
              <a:rPr lang="en-US" altLang="zh-CN" sz="3200" dirty="0" smtClean="0">
                <a:latin typeface="+mn-ea"/>
                <a:sym typeface="+mn-ea"/>
              </a:rPr>
              <a:t>   </a:t>
            </a:r>
            <a:r>
              <a:rPr lang="en-US" altLang="zh-CN" sz="3200" dirty="0" err="1">
                <a:latin typeface="+mn-ea"/>
                <a:sym typeface="+mn-ea"/>
              </a:rPr>
              <a:t>liú</a:t>
            </a:r>
            <a:r>
              <a:rPr lang="en-US" altLang="zh-CN" sz="3200" dirty="0">
                <a:latin typeface="+mn-ea"/>
                <a:sym typeface="+mn-ea"/>
              </a:rPr>
              <a:t> </a:t>
            </a:r>
            <a:r>
              <a:rPr lang="en-US" altLang="zh-CN" sz="3200" dirty="0" err="1">
                <a:latin typeface="+mn-ea"/>
                <a:sym typeface="+mn-ea"/>
              </a:rPr>
              <a:t>tǎnɡ</a:t>
            </a:r>
            <a:r>
              <a:rPr lang="zh-CN" altLang="en-US" sz="3600" b="1" noProof="0" dirty="0" smtClean="0">
                <a:latin typeface="+mn-ea"/>
                <a:sym typeface="+mn-ea"/>
              </a:rPr>
              <a:t>（</a:t>
            </a:r>
            <a:r>
              <a:rPr lang="zh-CN" altLang="en-US" sz="3600" noProof="0" dirty="0" smtClean="0">
                <a:latin typeface="+mn-ea"/>
                <a:sym typeface="+mn-ea"/>
              </a:rPr>
              <a:t>     </a:t>
            </a:r>
            <a:r>
              <a:rPr lang="zh-CN" altLang="en-US" sz="3600" b="1" noProof="0" dirty="0" smtClean="0">
                <a:latin typeface="+mn-ea"/>
                <a:sym typeface="+mn-ea"/>
              </a:rPr>
              <a:t>）  </a:t>
            </a:r>
            <a:r>
              <a:rPr lang="zh-CN" altLang="en-US" sz="3600" b="1" noProof="0" dirty="0">
                <a:latin typeface="+mn-ea"/>
                <a:sym typeface="+mn-ea"/>
              </a:rPr>
              <a:t>（     ） </a:t>
            </a:r>
            <a:r>
              <a:rPr lang="zh-CN" altLang="en-US" sz="3600" b="1" noProof="0" dirty="0" smtClean="0">
                <a:latin typeface="+mn-ea"/>
                <a:sym typeface="+mn-ea"/>
              </a:rPr>
              <a:t>（     ）</a:t>
            </a:r>
            <a:endParaRPr lang="en-US" altLang="zh-CN" sz="3600" b="1" noProof="0" dirty="0" smtClean="0">
              <a:latin typeface="+mn-ea"/>
              <a:sym typeface="+mn-ea"/>
            </a:endParaRPr>
          </a:p>
          <a:p>
            <a:r>
              <a:rPr lang="en-US" altLang="zh-CN" sz="3200" dirty="0" smtClean="0">
                <a:latin typeface="+mn-ea"/>
                <a:ea typeface="+mn-ea"/>
                <a:sym typeface="+mn-ea"/>
              </a:rPr>
              <a:t>  </a:t>
            </a:r>
            <a:endParaRPr lang="en-US" altLang="zh-CN" sz="3200" dirty="0" smtClean="0">
              <a:latin typeface="+mn-ea"/>
              <a:ea typeface="+mn-ea"/>
              <a:sym typeface="+mn-ea"/>
            </a:endParaRPr>
          </a:p>
          <a:p>
            <a:r>
              <a:rPr lang="en-US" altLang="zh-CN" sz="3200" dirty="0">
                <a:latin typeface="+mn-ea"/>
                <a:ea typeface="+mn-ea"/>
                <a:sym typeface="+mn-ea"/>
              </a:rPr>
              <a:t>  </a:t>
            </a:r>
            <a:r>
              <a:rPr lang="en-US" altLang="zh-CN" sz="3200" dirty="0" err="1">
                <a:latin typeface="+mn-ea"/>
                <a:ea typeface="+mn-ea"/>
                <a:sym typeface="+mn-ea"/>
              </a:rPr>
              <a:t>shā</a:t>
            </a:r>
            <a:r>
              <a:rPr lang="en-US" altLang="zh-CN" sz="3200" dirty="0">
                <a:latin typeface="+mn-ea"/>
                <a:ea typeface="+mn-ea"/>
                <a:sym typeface="+mn-ea"/>
              </a:rPr>
              <a:t> </a:t>
            </a:r>
            <a:r>
              <a:rPr lang="en-US" altLang="zh-CN" sz="3200" dirty="0" err="1">
                <a:latin typeface="+mn-ea"/>
                <a:ea typeface="+mn-ea"/>
                <a:sym typeface="+mn-ea"/>
              </a:rPr>
              <a:t>yǎ</a:t>
            </a:r>
            <a:r>
              <a:rPr lang="en-US" altLang="zh-CN" sz="3200" dirty="0">
                <a:latin typeface="+mn-ea"/>
                <a:ea typeface="+mn-ea"/>
                <a:sym typeface="+mn-ea"/>
              </a:rPr>
              <a:t>  </a:t>
            </a:r>
            <a:r>
              <a:rPr lang="en-US" altLang="zh-CN" sz="3200" dirty="0" smtClean="0">
                <a:latin typeface="+mn-ea"/>
                <a:ea typeface="+mn-ea"/>
                <a:sym typeface="+mn-ea"/>
              </a:rPr>
              <a:t>   </a:t>
            </a:r>
            <a:r>
              <a:rPr lang="en-US" altLang="zh-CN" sz="3200" dirty="0" err="1" smtClean="0">
                <a:latin typeface="+mn-ea"/>
                <a:ea typeface="+mn-ea"/>
                <a:sym typeface="+mn-ea"/>
              </a:rPr>
              <a:t>shēn</a:t>
            </a:r>
            <a:r>
              <a:rPr lang="en-US" altLang="zh-CN" sz="3200" dirty="0" smtClean="0">
                <a:latin typeface="+mn-ea"/>
                <a:ea typeface="+mn-ea"/>
                <a:sym typeface="+mn-ea"/>
              </a:rPr>
              <a:t> </a:t>
            </a:r>
            <a:r>
              <a:rPr lang="en-US" altLang="zh-CN" sz="3200" dirty="0" err="1">
                <a:latin typeface="+mn-ea"/>
                <a:ea typeface="+mn-ea"/>
                <a:sym typeface="+mn-ea"/>
              </a:rPr>
              <a:t>yín</a:t>
            </a:r>
            <a:r>
              <a:rPr lang="en-US" altLang="zh-CN" sz="3200" dirty="0">
                <a:latin typeface="+mn-ea"/>
                <a:ea typeface="+mn-ea"/>
                <a:sym typeface="+mn-ea"/>
              </a:rPr>
              <a:t>   </a:t>
            </a:r>
            <a:r>
              <a:rPr lang="en-US" altLang="zh-CN" sz="3200" dirty="0" smtClean="0">
                <a:latin typeface="+mn-ea"/>
                <a:ea typeface="+mn-ea"/>
                <a:sym typeface="+mn-ea"/>
              </a:rPr>
              <a:t> </a:t>
            </a:r>
            <a:r>
              <a:rPr lang="en-US" altLang="zh-CN" sz="3200" dirty="0" err="1" smtClean="0">
                <a:latin typeface="+mn-ea"/>
                <a:ea typeface="+mn-ea"/>
                <a:sym typeface="+mn-ea"/>
              </a:rPr>
              <a:t>fèi</a:t>
            </a:r>
            <a:r>
              <a:rPr lang="en-US" altLang="zh-CN" sz="3200" dirty="0" smtClean="0">
                <a:latin typeface="+mn-ea"/>
                <a:ea typeface="+mn-ea"/>
                <a:sym typeface="+mn-ea"/>
              </a:rPr>
              <a:t> </a:t>
            </a:r>
            <a:r>
              <a:rPr lang="en-US" altLang="zh-CN" sz="3200" dirty="0" err="1">
                <a:latin typeface="+mn-ea"/>
                <a:ea typeface="+mn-ea"/>
                <a:sym typeface="+mn-ea"/>
              </a:rPr>
              <a:t>huà</a:t>
            </a:r>
            <a:r>
              <a:rPr lang="zh-CN" altLang="en-US" sz="3200" b="1" dirty="0" smtClean="0">
                <a:latin typeface="+mn-ea"/>
                <a:ea typeface="+mn-ea"/>
                <a:sym typeface="+mn-ea"/>
              </a:rPr>
              <a:t>（      ）  （     </a:t>
            </a:r>
            <a:r>
              <a:rPr lang="zh-CN" altLang="en-US" sz="3200" b="1" dirty="0">
                <a:latin typeface="+mn-ea"/>
                <a:ea typeface="+mn-ea"/>
                <a:sym typeface="+mn-ea"/>
              </a:rPr>
              <a:t>） </a:t>
            </a:r>
            <a:r>
              <a:rPr lang="zh-CN" altLang="en-US" sz="3200" b="1" dirty="0" smtClean="0">
                <a:latin typeface="+mn-ea"/>
                <a:ea typeface="+mn-ea"/>
                <a:sym typeface="+mn-ea"/>
              </a:rPr>
              <a:t>  （     </a:t>
            </a:r>
            <a:r>
              <a:rPr lang="zh-CN" altLang="en-US" sz="3200" b="1" dirty="0">
                <a:latin typeface="+mn-ea"/>
                <a:ea typeface="+mn-ea"/>
                <a:sym typeface="+mn-ea"/>
              </a:rPr>
              <a:t>） </a:t>
            </a:r>
            <a:endParaRPr lang="zh-CN" altLang="en-US" sz="3200" b="1" dirty="0">
              <a:latin typeface="+mn-ea"/>
              <a:ea typeface="+mn-ea"/>
              <a:sym typeface="+mn-ea"/>
            </a:endParaRPr>
          </a:p>
          <a:p>
            <a:endParaRPr lang="zh-CN" altLang="en-US" sz="3600" b="1" dirty="0">
              <a:solidFill>
                <a:srgbClr val="FF00FF"/>
              </a:solidFill>
              <a:latin typeface="+mn-ea"/>
              <a:ea typeface="黑体" panose="02010609060101010101" pitchFamily="2" charset="-122"/>
              <a:sym typeface="+mn-ea"/>
            </a:endParaRPr>
          </a:p>
          <a:p>
            <a:endParaRPr lang="zh-CN" altLang="en-US" sz="3600" b="1" noProof="0" dirty="0">
              <a:solidFill>
                <a:srgbClr val="FF00FF"/>
              </a:solidFill>
              <a:latin typeface="+mn-ea"/>
              <a:ea typeface="黑体" panose="02010609060101010101" pitchFamily="2" charset="-122"/>
              <a:sym typeface="+mn-ea"/>
            </a:endParaRPr>
          </a:p>
        </p:txBody>
      </p:sp>
      <p:sp>
        <p:nvSpPr>
          <p:cNvPr id="14" name="文本框 5"/>
          <p:cNvSpPr txBox="1"/>
          <p:nvPr/>
        </p:nvSpPr>
        <p:spPr>
          <a:xfrm>
            <a:off x="1571212" y="2697088"/>
            <a:ext cx="1080135" cy="715581"/>
          </a:xfrm>
          <a:prstGeom prst="rect">
            <a:avLst/>
          </a:prstGeom>
          <a:noFill/>
          <a:ln w="9525">
            <a:noFill/>
          </a:ln>
        </p:spPr>
        <p:txBody>
          <a:bodyPr wrap="square">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咆哮</a:t>
            </a:r>
            <a:endParaRPr lang="zh-CN" altLang="en-US" sz="3200" b="1" dirty="0">
              <a:solidFill>
                <a:srgbClr val="FF0000"/>
              </a:solidFill>
              <a:latin typeface="楷体_GB2312" panose="02010609030101010101" charset="-122"/>
              <a:ea typeface="楷体_GB2312" panose="02010609030101010101" charset="-122"/>
            </a:endParaRPr>
          </a:p>
        </p:txBody>
      </p:sp>
      <p:sp>
        <p:nvSpPr>
          <p:cNvPr id="15" name="文本框 6"/>
          <p:cNvSpPr txBox="1"/>
          <p:nvPr/>
        </p:nvSpPr>
        <p:spPr>
          <a:xfrm>
            <a:off x="3642914" y="2697088"/>
            <a:ext cx="1344612" cy="715581"/>
          </a:xfrm>
          <a:prstGeom prst="rect">
            <a:avLst/>
          </a:prstGeom>
          <a:noFill/>
          <a:ln w="9525">
            <a:noFill/>
          </a:ln>
        </p:spPr>
        <p:txBody>
          <a:bodyPr>
            <a:spAutoFit/>
          </a:bodyPr>
          <a:lstStyle/>
          <a:p>
            <a:pPr algn="ctr">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党员</a:t>
            </a:r>
            <a:endParaRPr lang="zh-CN" altLang="en-US" sz="3200" b="1" dirty="0">
              <a:solidFill>
                <a:srgbClr val="FF0000"/>
              </a:solidFill>
              <a:latin typeface="楷体_GB2312" panose="02010609030101010101" charset="-122"/>
              <a:ea typeface="楷体_GB2312" panose="02010609030101010101" charset="-122"/>
            </a:endParaRPr>
          </a:p>
        </p:txBody>
      </p:sp>
      <p:sp>
        <p:nvSpPr>
          <p:cNvPr id="12" name="文本框 6"/>
          <p:cNvSpPr txBox="1"/>
          <p:nvPr/>
        </p:nvSpPr>
        <p:spPr>
          <a:xfrm>
            <a:off x="5796136" y="2697088"/>
            <a:ext cx="1344612" cy="715581"/>
          </a:xfrm>
          <a:prstGeom prst="rect">
            <a:avLst/>
          </a:prstGeom>
          <a:noFill/>
          <a:ln w="9525">
            <a:noFill/>
          </a:ln>
        </p:spPr>
        <p:txBody>
          <a:bodyPr>
            <a:spAutoFit/>
          </a:bodyPr>
          <a:lstStyle/>
          <a:p>
            <a:pPr algn="ctr">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流淌</a:t>
            </a:r>
            <a:endParaRPr lang="zh-CN" altLang="en-US" sz="3200" b="1" dirty="0">
              <a:solidFill>
                <a:srgbClr val="FF0000"/>
              </a:solidFill>
              <a:latin typeface="楷体_GB2312" panose="02010609030101010101" charset="-122"/>
              <a:ea typeface="楷体_GB2312" panose="02010609030101010101" charset="-122"/>
            </a:endParaRPr>
          </a:p>
        </p:txBody>
      </p:sp>
      <p:sp>
        <p:nvSpPr>
          <p:cNvPr id="18" name="文本框 17"/>
          <p:cNvSpPr txBox="1"/>
          <p:nvPr/>
        </p:nvSpPr>
        <p:spPr>
          <a:xfrm>
            <a:off x="3617595" y="296545"/>
            <a:ext cx="184731" cy="748666"/>
          </a:xfrm>
          <a:prstGeom prst="rect">
            <a:avLst/>
          </a:prstGeom>
          <a:noFill/>
          <a:ln w="9525">
            <a:noFill/>
          </a:ln>
        </p:spPr>
        <p:txBody>
          <a:bodyPr wrap="none">
            <a:spAutoFit/>
          </a:bodyPr>
          <a:lstStyle/>
          <a:p>
            <a:pPr eaLnBrk="1" hangingPunct="1"/>
            <a:endParaRPr lang="zh-CN" altLang="en-US" sz="4265" b="1" dirty="0">
              <a:solidFill>
                <a:srgbClr val="FF00FF"/>
              </a:solidFill>
              <a:latin typeface="黑体" panose="02010609060101010101" pitchFamily="2" charset="-122"/>
              <a:ea typeface="黑体" panose="02010609060101010101" pitchFamily="2" charset="-122"/>
            </a:endParaRPr>
          </a:p>
        </p:txBody>
      </p:sp>
      <p:sp>
        <p:nvSpPr>
          <p:cNvPr id="17" name="文本框 5"/>
          <p:cNvSpPr txBox="1"/>
          <p:nvPr/>
        </p:nvSpPr>
        <p:spPr>
          <a:xfrm>
            <a:off x="1552460" y="4416306"/>
            <a:ext cx="1080135" cy="715581"/>
          </a:xfrm>
          <a:prstGeom prst="rect">
            <a:avLst/>
          </a:prstGeom>
          <a:noFill/>
          <a:ln w="9525">
            <a:noFill/>
          </a:ln>
        </p:spPr>
        <p:txBody>
          <a:bodyPr wrap="square">
            <a:spAutoFit/>
          </a:bodyPr>
          <a:lstStyle/>
          <a:p>
            <a:pPr algn="ctr">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沙哑</a:t>
            </a:r>
            <a:endParaRPr lang="zh-CN" altLang="en-US" sz="3200" b="1" dirty="0">
              <a:solidFill>
                <a:srgbClr val="FF0000"/>
              </a:solidFill>
              <a:latin typeface="楷体_GB2312" panose="02010609030101010101" charset="-122"/>
              <a:ea typeface="楷体_GB2312" panose="02010609030101010101" charset="-122"/>
            </a:endParaRPr>
          </a:p>
        </p:txBody>
      </p:sp>
      <p:sp>
        <p:nvSpPr>
          <p:cNvPr id="23" name="文本框 6"/>
          <p:cNvSpPr txBox="1"/>
          <p:nvPr/>
        </p:nvSpPr>
        <p:spPr>
          <a:xfrm>
            <a:off x="3604008" y="4416306"/>
            <a:ext cx="1181927" cy="715581"/>
          </a:xfrm>
          <a:prstGeom prst="rect">
            <a:avLst/>
          </a:prstGeom>
          <a:noFill/>
          <a:ln w="9525">
            <a:noFill/>
          </a:ln>
        </p:spPr>
        <p:txBody>
          <a:bodyPr wrap="square">
            <a:spAutoFit/>
          </a:bodyPr>
          <a:lstStyle/>
          <a:p>
            <a:pPr algn="ctr">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呻吟</a:t>
            </a:r>
            <a:endParaRPr lang="zh-CN" altLang="en-US" sz="3200" b="1" dirty="0">
              <a:solidFill>
                <a:srgbClr val="FF0000"/>
              </a:solidFill>
              <a:latin typeface="楷体_GB2312" panose="02010609030101010101" charset="-122"/>
              <a:ea typeface="楷体_GB2312" panose="02010609030101010101" charset="-122"/>
            </a:endParaRPr>
          </a:p>
        </p:txBody>
      </p:sp>
      <p:sp>
        <p:nvSpPr>
          <p:cNvPr id="11" name="文本框 6"/>
          <p:cNvSpPr txBox="1"/>
          <p:nvPr/>
        </p:nvSpPr>
        <p:spPr>
          <a:xfrm>
            <a:off x="5724129" y="4416306"/>
            <a:ext cx="1181927" cy="715581"/>
          </a:xfrm>
          <a:prstGeom prst="rect">
            <a:avLst/>
          </a:prstGeom>
          <a:noFill/>
          <a:ln w="9525">
            <a:noFill/>
          </a:ln>
        </p:spPr>
        <p:txBody>
          <a:bodyPr wrap="square">
            <a:spAutoFit/>
          </a:bodyPr>
          <a:lstStyle/>
          <a:p>
            <a:pPr algn="ctr">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废话</a:t>
            </a:r>
            <a:endParaRPr lang="zh-CN" altLang="en-US" sz="3200" b="1" dirty="0">
              <a:solidFill>
                <a:srgbClr val="FF0000"/>
              </a:solidFill>
              <a:latin typeface="楷体_GB2312" panose="02010609030101010101" charset="-122"/>
              <a:ea typeface="楷体_GB2312" panose="02010609030101010101" charset="-122"/>
            </a:endParaRPr>
          </a:p>
        </p:txBody>
      </p:sp>
      <p:pic>
        <p:nvPicPr>
          <p:cNvPr id="13" name="Picture 2" descr="G:\BaiduYunDownload\10000图标\PNG图标集08\png-0561.png"/>
          <p:cNvPicPr>
            <a:picLocks noChangeAspect="1" noChangeArrowheads="1"/>
          </p:cNvPicPr>
          <p:nvPr/>
        </p:nvPicPr>
        <p:blipFill>
          <a:blip r:embed="rId1" cstate="email"/>
          <a:srcRect/>
          <a:stretch>
            <a:fillRect/>
          </a:stretch>
        </p:blipFill>
        <p:spPr bwMode="auto">
          <a:xfrm>
            <a:off x="451206" y="768484"/>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1000"/>
                                        <p:tgtEl>
                                          <p:spTgt spid="23"/>
                                        </p:tgtEl>
                                      </p:cBhvr>
                                    </p:animEffect>
                                    <p:anim calcmode="lin" valueType="num">
                                      <p:cBhvr>
                                        <p:cTn id="36" dur="1000" fill="hold"/>
                                        <p:tgtEl>
                                          <p:spTgt spid="23"/>
                                        </p:tgtEl>
                                        <p:attrNameLst>
                                          <p:attrName>ppt_x</p:attrName>
                                        </p:attrNameLst>
                                      </p:cBhvr>
                                      <p:tavLst>
                                        <p:tav tm="0">
                                          <p:val>
                                            <p:strVal val="#ppt_x"/>
                                          </p:val>
                                        </p:tav>
                                        <p:tav tm="100000">
                                          <p:val>
                                            <p:strVal val="#ppt_x"/>
                                          </p:val>
                                        </p:tav>
                                      </p:tavLst>
                                    </p:anim>
                                    <p:anim calcmode="lin" valueType="num">
                                      <p:cBhvr>
                                        <p:cTn id="3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2" grpId="0"/>
      <p:bldP spid="17" grpId="0"/>
      <p:bldP spid="23"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34704" y="1811157"/>
            <a:ext cx="6858048" cy="2677656"/>
          </a:xfrm>
          <a:prstGeom prst="rect">
            <a:avLst/>
          </a:prstGeom>
          <a:noFill/>
          <a:ln w="9525">
            <a:noFill/>
          </a:ln>
        </p:spPr>
        <p:txBody>
          <a:bodyPr wrap="square">
            <a:spAutoFit/>
          </a:bodyPr>
          <a:lstStyle/>
          <a:p>
            <a:pPr>
              <a:lnSpc>
                <a:spcPct val="200000"/>
              </a:lnSpc>
            </a:pPr>
            <a:r>
              <a:rPr lang="zh-CN" altLang="en-US" sz="2800" dirty="0" smtClean="0">
                <a:latin typeface="+mn-ea"/>
                <a:sym typeface="+mn-ea"/>
              </a:rPr>
              <a:t>咆哮</a:t>
            </a:r>
            <a:r>
              <a:rPr lang="en-US" altLang="zh-CN" sz="2800" dirty="0" smtClean="0">
                <a:latin typeface="+mn-ea"/>
                <a:sym typeface="+mn-ea"/>
              </a:rPr>
              <a:t>——</a:t>
            </a:r>
            <a:r>
              <a:rPr lang="zh-CN" altLang="en-US" sz="2800" dirty="0" smtClean="0">
                <a:latin typeface="+mn-ea"/>
                <a:sym typeface="+mn-ea"/>
              </a:rPr>
              <a:t>（    </a:t>
            </a:r>
            <a:r>
              <a:rPr lang="zh-CN" altLang="en-US" sz="2800" dirty="0">
                <a:latin typeface="+mn-ea"/>
                <a:sym typeface="+mn-ea"/>
              </a:rPr>
              <a:t>）</a:t>
            </a:r>
            <a:r>
              <a:rPr lang="zh-CN" altLang="en-US" sz="2800" dirty="0" smtClean="0">
                <a:latin typeface="+mn-ea"/>
                <a:sym typeface="+mn-ea"/>
              </a:rPr>
              <a:t>    惊慌</a:t>
            </a:r>
            <a:r>
              <a:rPr lang="en-US" altLang="zh-CN" sz="2800" dirty="0">
                <a:latin typeface="+mn-ea"/>
                <a:sym typeface="+mn-ea"/>
              </a:rPr>
              <a:t>——</a:t>
            </a:r>
            <a:r>
              <a:rPr lang="zh-CN" altLang="en-US" sz="2800" dirty="0" smtClean="0">
                <a:latin typeface="+mn-ea"/>
                <a:sym typeface="+mn-ea"/>
              </a:rPr>
              <a:t>（    </a:t>
            </a:r>
            <a:r>
              <a:rPr lang="zh-CN" altLang="en-US" sz="2800" dirty="0">
                <a:latin typeface="+mn-ea"/>
                <a:sym typeface="+mn-ea"/>
              </a:rPr>
              <a:t>）  </a:t>
            </a:r>
            <a:endParaRPr lang="zh-CN" altLang="en-US" sz="2800" dirty="0">
              <a:latin typeface="+mn-ea"/>
              <a:sym typeface="+mn-ea"/>
            </a:endParaRPr>
          </a:p>
          <a:p>
            <a:pPr>
              <a:lnSpc>
                <a:spcPct val="200000"/>
              </a:lnSpc>
            </a:pPr>
            <a:r>
              <a:rPr lang="zh-CN" altLang="en-US" sz="2800" dirty="0" smtClean="0">
                <a:latin typeface="+mn-ea"/>
                <a:sym typeface="+mn-ea"/>
              </a:rPr>
              <a:t>拥戴</a:t>
            </a:r>
            <a:r>
              <a:rPr lang="en-US" altLang="zh-CN" sz="2800" dirty="0">
                <a:latin typeface="+mn-ea"/>
                <a:sym typeface="+mn-ea"/>
              </a:rPr>
              <a:t>——</a:t>
            </a:r>
            <a:r>
              <a:rPr lang="zh-CN" altLang="en-US" sz="2800" dirty="0" smtClean="0">
                <a:latin typeface="+mn-ea"/>
                <a:sym typeface="+mn-ea"/>
              </a:rPr>
              <a:t>（    </a:t>
            </a:r>
            <a:r>
              <a:rPr lang="zh-CN" altLang="en-US" sz="2800" dirty="0">
                <a:latin typeface="+mn-ea"/>
                <a:sym typeface="+mn-ea"/>
              </a:rPr>
              <a:t>）    </a:t>
            </a:r>
            <a:r>
              <a:rPr lang="zh-CN" altLang="en-US" sz="2800" dirty="0" smtClean="0">
                <a:latin typeface="+mn-ea"/>
                <a:sym typeface="+mn-ea"/>
              </a:rPr>
              <a:t>沙哑</a:t>
            </a:r>
            <a:r>
              <a:rPr lang="en-US" altLang="zh-CN" sz="2800" dirty="0">
                <a:latin typeface="+mn-ea"/>
                <a:sym typeface="+mn-ea"/>
              </a:rPr>
              <a:t>——</a:t>
            </a:r>
            <a:r>
              <a:rPr lang="zh-CN" altLang="en-US" sz="2800" dirty="0" smtClean="0">
                <a:latin typeface="+mn-ea"/>
                <a:sym typeface="+mn-ea"/>
              </a:rPr>
              <a:t>（    </a:t>
            </a:r>
            <a:r>
              <a:rPr lang="zh-CN" altLang="en-US" sz="2800" dirty="0">
                <a:latin typeface="+mn-ea"/>
                <a:sym typeface="+mn-ea"/>
              </a:rPr>
              <a:t>）</a:t>
            </a:r>
            <a:endParaRPr lang="zh-CN" altLang="en-US" sz="2800" dirty="0">
              <a:latin typeface="+mn-ea"/>
              <a:sym typeface="+mn-ea"/>
            </a:endParaRPr>
          </a:p>
          <a:p>
            <a:pPr>
              <a:lnSpc>
                <a:spcPct val="200000"/>
              </a:lnSpc>
            </a:pPr>
            <a:r>
              <a:rPr lang="zh-CN" altLang="en-US" sz="2800" dirty="0" smtClean="0">
                <a:latin typeface="+mn-ea"/>
                <a:sym typeface="+mn-ea"/>
              </a:rPr>
              <a:t>吞没</a:t>
            </a:r>
            <a:r>
              <a:rPr lang="en-US" altLang="zh-CN" sz="2800" dirty="0">
                <a:latin typeface="+mn-ea"/>
                <a:sym typeface="+mn-ea"/>
              </a:rPr>
              <a:t>——</a:t>
            </a:r>
            <a:r>
              <a:rPr lang="zh-CN" altLang="en-US" sz="2800" dirty="0" smtClean="0">
                <a:latin typeface="+mn-ea"/>
                <a:sym typeface="+mn-ea"/>
              </a:rPr>
              <a:t>（    </a:t>
            </a:r>
            <a:r>
              <a:rPr lang="zh-CN" altLang="en-US" sz="2800" dirty="0">
                <a:latin typeface="+mn-ea"/>
                <a:sym typeface="+mn-ea"/>
              </a:rPr>
              <a:t>）    </a:t>
            </a:r>
            <a:r>
              <a:rPr lang="zh-CN" altLang="en-US" sz="2800" dirty="0" smtClean="0">
                <a:latin typeface="+mn-ea"/>
                <a:sym typeface="+mn-ea"/>
              </a:rPr>
              <a:t>猛然</a:t>
            </a:r>
            <a:r>
              <a:rPr lang="en-US" altLang="zh-CN" sz="2800" dirty="0">
                <a:latin typeface="+mn-ea"/>
                <a:sym typeface="+mn-ea"/>
              </a:rPr>
              <a:t>——</a:t>
            </a:r>
            <a:r>
              <a:rPr lang="zh-CN" altLang="en-US" sz="2800" dirty="0" smtClean="0">
                <a:latin typeface="+mn-ea"/>
                <a:sym typeface="+mn-ea"/>
              </a:rPr>
              <a:t>（    </a:t>
            </a:r>
            <a:r>
              <a:rPr lang="zh-CN" altLang="en-US" sz="2800" dirty="0" smtClean="0">
                <a:latin typeface="+mn-ea"/>
                <a:sym typeface="+mn-ea"/>
              </a:rPr>
              <a:t>）</a:t>
            </a:r>
            <a:endParaRPr lang="zh-CN" altLang="en-US" sz="2800" dirty="0">
              <a:latin typeface="+mn-ea"/>
              <a:sym typeface="+mn-ea"/>
            </a:endParaRPr>
          </a:p>
        </p:txBody>
      </p:sp>
      <p:sp>
        <p:nvSpPr>
          <p:cNvPr id="14" name="文本框 5"/>
          <p:cNvSpPr txBox="1"/>
          <p:nvPr/>
        </p:nvSpPr>
        <p:spPr>
          <a:xfrm>
            <a:off x="2891276" y="1878968"/>
            <a:ext cx="1080135" cy="637675"/>
          </a:xfrm>
          <a:prstGeom prst="rect">
            <a:avLst/>
          </a:prstGeom>
          <a:noFill/>
          <a:ln w="9525">
            <a:noFill/>
          </a:ln>
        </p:spPr>
        <p:txBody>
          <a:bodyPr wrap="square">
            <a:spAutoFit/>
          </a:bodyPr>
          <a:lstStyle/>
          <a:p>
            <a:pPr algn="ctr" hangingPunct="1">
              <a:lnSpc>
                <a:spcPct val="150000"/>
              </a:lnSpc>
              <a:spcBef>
                <a:spcPts val="2400"/>
              </a:spcBef>
            </a:pPr>
            <a:r>
              <a:rPr lang="zh-CN" altLang="en-US" sz="2800" b="1" dirty="0">
                <a:solidFill>
                  <a:srgbClr val="FF0000"/>
                </a:solidFill>
                <a:latin typeface="楷体_GB2312" panose="02010609030101010101" charset="-122"/>
                <a:ea typeface="楷体_GB2312" panose="02010609030101010101" charset="-122"/>
              </a:rPr>
              <a:t>怒吼</a:t>
            </a:r>
            <a:endParaRPr lang="zh-CN" altLang="en-US" sz="2800" b="1" dirty="0">
              <a:solidFill>
                <a:srgbClr val="FF0000"/>
              </a:solidFill>
              <a:latin typeface="楷体_GB2312" panose="02010609030101010101" charset="-122"/>
              <a:ea typeface="楷体_GB2312" panose="02010609030101010101" charset="-122"/>
            </a:endParaRPr>
          </a:p>
        </p:txBody>
      </p:sp>
      <p:sp>
        <p:nvSpPr>
          <p:cNvPr id="15" name="文本框 6"/>
          <p:cNvSpPr txBox="1"/>
          <p:nvPr/>
        </p:nvSpPr>
        <p:spPr>
          <a:xfrm>
            <a:off x="5836919" y="1974218"/>
            <a:ext cx="1344612" cy="637675"/>
          </a:xfrm>
          <a:prstGeom prst="rect">
            <a:avLst/>
          </a:prstGeom>
          <a:noFill/>
          <a:ln w="9525">
            <a:noFill/>
          </a:ln>
        </p:spPr>
        <p:txBody>
          <a:bodyPr>
            <a:spAutoFit/>
          </a:bodyPr>
          <a:lstStyle/>
          <a:p>
            <a:pPr algn="ctr">
              <a:lnSpc>
                <a:spcPct val="150000"/>
              </a:lnSpc>
              <a:spcBef>
                <a:spcPts val="2400"/>
              </a:spcBef>
            </a:pPr>
            <a:r>
              <a:rPr lang="zh-CN" altLang="en-US" sz="2800" b="1" dirty="0" smtClean="0">
                <a:solidFill>
                  <a:srgbClr val="FF0000"/>
                </a:solidFill>
                <a:latin typeface="楷体_GB2312" panose="02010609030101010101" charset="-122"/>
                <a:ea typeface="楷体_GB2312" panose="02010609030101010101" charset="-122"/>
              </a:rPr>
              <a:t>惊恐</a:t>
            </a:r>
            <a:endParaRPr lang="zh-CN" altLang="en-US" sz="2800" b="1" dirty="0">
              <a:solidFill>
                <a:srgbClr val="FF0000"/>
              </a:solidFill>
              <a:latin typeface="楷体_GB2312" panose="02010609030101010101" charset="-122"/>
              <a:ea typeface="楷体_GB2312" panose="02010609030101010101" charset="-122"/>
            </a:endParaRPr>
          </a:p>
        </p:txBody>
      </p:sp>
      <p:sp>
        <p:nvSpPr>
          <p:cNvPr id="11" name="文本框 5"/>
          <p:cNvSpPr txBox="1"/>
          <p:nvPr/>
        </p:nvSpPr>
        <p:spPr>
          <a:xfrm>
            <a:off x="2898053" y="2756926"/>
            <a:ext cx="1080135" cy="637675"/>
          </a:xfrm>
          <a:prstGeom prst="rect">
            <a:avLst/>
          </a:prstGeom>
          <a:noFill/>
          <a:ln w="9525">
            <a:noFill/>
          </a:ln>
        </p:spPr>
        <p:txBody>
          <a:bodyPr wrap="square">
            <a:spAutoFit/>
          </a:bodyPr>
          <a:lstStyle/>
          <a:p>
            <a:pPr algn="ctr">
              <a:lnSpc>
                <a:spcPct val="150000"/>
              </a:lnSpc>
              <a:spcBef>
                <a:spcPts val="2400"/>
              </a:spcBef>
            </a:pPr>
            <a:r>
              <a:rPr lang="zh-CN" altLang="en-US" sz="2800" b="1" dirty="0" smtClean="0">
                <a:solidFill>
                  <a:srgbClr val="FF0000"/>
                </a:solidFill>
                <a:latin typeface="楷体_GB2312" panose="02010609030101010101" charset="-122"/>
                <a:ea typeface="楷体_GB2312" panose="02010609030101010101" charset="-122"/>
              </a:rPr>
              <a:t>爱戴</a:t>
            </a:r>
            <a:endParaRPr lang="zh-CN" altLang="en-US" sz="2800" b="1" dirty="0">
              <a:solidFill>
                <a:srgbClr val="FF0000"/>
              </a:solidFill>
              <a:latin typeface="楷体_GB2312" panose="02010609030101010101" charset="-122"/>
              <a:ea typeface="楷体_GB2312" panose="02010609030101010101" charset="-122"/>
            </a:endParaRPr>
          </a:p>
        </p:txBody>
      </p:sp>
      <p:sp>
        <p:nvSpPr>
          <p:cNvPr id="13" name="文本框 5"/>
          <p:cNvSpPr txBox="1"/>
          <p:nvPr/>
        </p:nvSpPr>
        <p:spPr>
          <a:xfrm>
            <a:off x="5959632" y="2811928"/>
            <a:ext cx="1080135" cy="637675"/>
          </a:xfrm>
          <a:prstGeom prst="rect">
            <a:avLst/>
          </a:prstGeom>
          <a:noFill/>
          <a:ln w="9525">
            <a:noFill/>
          </a:ln>
        </p:spPr>
        <p:txBody>
          <a:bodyPr wrap="square">
            <a:spAutoFit/>
          </a:bodyPr>
          <a:lstStyle/>
          <a:p>
            <a:pPr algn="ctr">
              <a:lnSpc>
                <a:spcPct val="150000"/>
              </a:lnSpc>
              <a:spcBef>
                <a:spcPts val="2400"/>
              </a:spcBef>
            </a:pPr>
            <a:r>
              <a:rPr lang="zh-CN" altLang="en-US" sz="2800" b="1" dirty="0" smtClean="0">
                <a:solidFill>
                  <a:srgbClr val="FF0000"/>
                </a:solidFill>
                <a:latin typeface="楷体_GB2312" panose="02010609030101010101" charset="-122"/>
                <a:ea typeface="楷体_GB2312" panose="02010609030101010101" charset="-122"/>
              </a:rPr>
              <a:t>嘶哑</a:t>
            </a:r>
            <a:endParaRPr lang="zh-CN" altLang="en-US" sz="2800" b="1" dirty="0">
              <a:solidFill>
                <a:srgbClr val="FF0000"/>
              </a:solidFill>
              <a:latin typeface="楷体_GB2312" panose="02010609030101010101" charset="-122"/>
              <a:ea typeface="楷体_GB2312" panose="02010609030101010101" charset="-122"/>
            </a:endParaRPr>
          </a:p>
        </p:txBody>
      </p:sp>
      <p:sp>
        <p:nvSpPr>
          <p:cNvPr id="19" name="文本框 5"/>
          <p:cNvSpPr txBox="1"/>
          <p:nvPr/>
        </p:nvSpPr>
        <p:spPr>
          <a:xfrm>
            <a:off x="2904262" y="3590434"/>
            <a:ext cx="1080135" cy="637675"/>
          </a:xfrm>
          <a:prstGeom prst="rect">
            <a:avLst/>
          </a:prstGeom>
          <a:noFill/>
          <a:ln w="9525">
            <a:noFill/>
          </a:ln>
        </p:spPr>
        <p:txBody>
          <a:bodyPr wrap="square">
            <a:spAutoFit/>
          </a:bodyPr>
          <a:lstStyle/>
          <a:p>
            <a:pPr algn="ctr">
              <a:lnSpc>
                <a:spcPct val="150000"/>
              </a:lnSpc>
              <a:spcBef>
                <a:spcPts val="2400"/>
              </a:spcBef>
            </a:pPr>
            <a:r>
              <a:rPr lang="zh-CN" altLang="en-US" sz="2800" b="1" dirty="0" smtClean="0">
                <a:solidFill>
                  <a:srgbClr val="FF0000"/>
                </a:solidFill>
                <a:latin typeface="楷体_GB2312" panose="02010609030101010101" charset="-122"/>
                <a:ea typeface="楷体_GB2312" panose="02010609030101010101" charset="-122"/>
              </a:rPr>
              <a:t>淹没</a:t>
            </a:r>
            <a:endParaRPr lang="zh-CN" altLang="en-US" sz="2800" b="1" dirty="0">
              <a:solidFill>
                <a:srgbClr val="FF0000"/>
              </a:solidFill>
              <a:latin typeface="楷体_GB2312" panose="02010609030101010101" charset="-122"/>
              <a:ea typeface="楷体_GB2312" panose="02010609030101010101" charset="-122"/>
            </a:endParaRPr>
          </a:p>
        </p:txBody>
      </p:sp>
      <p:sp>
        <p:nvSpPr>
          <p:cNvPr id="20" name="文本框 5"/>
          <p:cNvSpPr txBox="1"/>
          <p:nvPr/>
        </p:nvSpPr>
        <p:spPr>
          <a:xfrm>
            <a:off x="5959632" y="3662162"/>
            <a:ext cx="1080135" cy="637675"/>
          </a:xfrm>
          <a:prstGeom prst="rect">
            <a:avLst/>
          </a:prstGeom>
          <a:noFill/>
          <a:ln w="9525">
            <a:noFill/>
          </a:ln>
        </p:spPr>
        <p:txBody>
          <a:bodyPr wrap="square">
            <a:spAutoFit/>
          </a:bodyPr>
          <a:lstStyle/>
          <a:p>
            <a:pPr algn="ctr">
              <a:lnSpc>
                <a:spcPct val="150000"/>
              </a:lnSpc>
              <a:spcBef>
                <a:spcPts val="2400"/>
              </a:spcBef>
            </a:pPr>
            <a:r>
              <a:rPr lang="zh-CN" altLang="en-US" sz="2800" b="1" dirty="0" smtClean="0">
                <a:solidFill>
                  <a:srgbClr val="FF0000"/>
                </a:solidFill>
                <a:latin typeface="楷体_GB2312" panose="02010609030101010101" charset="-122"/>
                <a:ea typeface="楷体_GB2312" panose="02010609030101010101" charset="-122"/>
              </a:rPr>
              <a:t>突然</a:t>
            </a:r>
            <a:endParaRPr lang="zh-CN" altLang="en-US" sz="2800" b="1" dirty="0">
              <a:solidFill>
                <a:srgbClr val="FF0000"/>
              </a:solidFill>
              <a:latin typeface="楷体_GB2312" panose="02010609030101010101" charset="-122"/>
              <a:ea typeface="楷体_GB2312" panose="02010609030101010101" charset="-122"/>
            </a:endParaRPr>
          </a:p>
        </p:txBody>
      </p:sp>
      <p:sp>
        <p:nvSpPr>
          <p:cNvPr id="2" name="矩形 1"/>
          <p:cNvSpPr/>
          <p:nvPr/>
        </p:nvSpPr>
        <p:spPr>
          <a:xfrm>
            <a:off x="941865" y="907496"/>
            <a:ext cx="4873450" cy="657872"/>
          </a:xfrm>
          <a:prstGeom prst="rect">
            <a:avLst/>
          </a:prstGeom>
        </p:spPr>
        <p:txBody>
          <a:bodyPr wrap="none">
            <a:spAutoFit/>
          </a:bodyPr>
          <a:lstStyle/>
          <a:p>
            <a:pPr>
              <a:lnSpc>
                <a:spcPct val="150000"/>
              </a:lnSpc>
            </a:pPr>
            <a:r>
              <a:rPr lang="zh-CN" altLang="en-US" sz="2800" b="1" dirty="0" smtClean="0">
                <a:latin typeface="黑体" panose="02010609060101010101" pitchFamily="2" charset="-122"/>
                <a:ea typeface="黑体" panose="02010609060101010101" pitchFamily="2" charset="-122"/>
                <a:sym typeface="+mn-ea"/>
              </a:rPr>
              <a:t>二、给下面的词语找近义词。</a:t>
            </a:r>
            <a:endParaRPr lang="zh-CN" altLang="en-US" sz="2800" b="1" dirty="0">
              <a:latin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1000"/>
                                        <p:tgtEl>
                                          <p:spTgt spid="20"/>
                                        </p:tgtEl>
                                      </p:cBhvr>
                                    </p:animEffect>
                                    <p:anim calcmode="lin" valueType="num">
                                      <p:cBhvr>
                                        <p:cTn id="43" dur="1000" fill="hold"/>
                                        <p:tgtEl>
                                          <p:spTgt spid="20"/>
                                        </p:tgtEl>
                                        <p:attrNameLst>
                                          <p:attrName>ppt_x</p:attrName>
                                        </p:attrNameLst>
                                      </p:cBhvr>
                                      <p:tavLst>
                                        <p:tav tm="0">
                                          <p:val>
                                            <p:strVal val="#ppt_x"/>
                                          </p:val>
                                        </p:tav>
                                        <p:tav tm="100000">
                                          <p:val>
                                            <p:strVal val="#ppt_x"/>
                                          </p:val>
                                        </p:tav>
                                      </p:tavLst>
                                    </p:anim>
                                    <p:anim calcmode="lin" valueType="num">
                                      <p:cBhvr>
                                        <p:cTn id="4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1" grpId="0"/>
      <p:bldP spid="13" grpId="0"/>
      <p:bldP spid="19" grpId="0"/>
      <p:bldP spid="2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549763" y="2016331"/>
            <a:ext cx="7982678" cy="3237809"/>
          </a:xfrm>
          <a:prstGeom prst="rect">
            <a:avLst/>
          </a:prstGeom>
          <a:noFill/>
          <a:ln w="6350">
            <a:noFill/>
          </a:ln>
        </p:spPr>
        <p:txBody>
          <a:bodyPr wrap="square">
            <a:spAutoFit/>
          </a:bodyPr>
          <a:lstStyle/>
          <a:p>
            <a:pPr>
              <a:lnSpc>
                <a:spcPct val="110000"/>
              </a:lnSpc>
            </a:pPr>
            <a:r>
              <a:rPr lang="en-US" altLang="zh-CN" sz="2800" dirty="0" smtClean="0">
                <a:latin typeface="楷体" panose="02010609060101010101" pitchFamily="49" charset="-122"/>
                <a:ea typeface="楷体" panose="02010609060101010101" pitchFamily="49" charset="-122"/>
              </a:rPr>
              <a:t>   1</a:t>
            </a:r>
            <a:r>
              <a:rPr lang="en-US" altLang="zh-CN" sz="2800" dirty="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老汉清瘦的脸上淌着雨水。他不说话，盯着乱哄哄的人们。他像一座山</a:t>
            </a:r>
            <a:r>
              <a:rPr lang="zh-CN" altLang="en-US" sz="2800" dirty="0" smtClean="0">
                <a:latin typeface="楷体" panose="02010609060101010101" pitchFamily="49" charset="-122"/>
                <a:ea typeface="楷体" panose="02010609060101010101" pitchFamily="49" charset="-122"/>
              </a:rPr>
              <a:t>。</a:t>
            </a:r>
            <a:r>
              <a:rPr lang="en-US" altLang="zh-CN" sz="2800" b="1" dirty="0" smtClean="0">
                <a:latin typeface="楷体" panose="02010609060101010101" pitchFamily="49" charset="-122"/>
                <a:ea typeface="楷体" panose="02010609060101010101" pitchFamily="49" charset="-122"/>
              </a:rPr>
              <a:t>__________________________________________</a:t>
            </a:r>
            <a:endParaRPr lang="en-US" altLang="zh-CN" sz="2800" b="1" dirty="0" smtClean="0">
              <a:latin typeface="楷体" panose="02010609060101010101" pitchFamily="49" charset="-122"/>
              <a:ea typeface="楷体" panose="02010609060101010101" pitchFamily="49" charset="-122"/>
            </a:endParaRPr>
          </a:p>
          <a:p>
            <a:r>
              <a:rPr lang="en-US" altLang="zh-CN" sz="2800" b="1" dirty="0" smtClean="0">
                <a:latin typeface="楷体" panose="02010609060101010101" pitchFamily="49" charset="-122"/>
                <a:ea typeface="楷体" panose="02010609060101010101" pitchFamily="49" charset="-122"/>
              </a:rPr>
              <a:t>__________________________________________</a:t>
            </a:r>
            <a:endParaRPr lang="en-US" altLang="zh-CN" sz="2800" b="1" dirty="0" smtClean="0">
              <a:latin typeface="楷体" panose="02010609060101010101" pitchFamily="49" charset="-122"/>
              <a:ea typeface="楷体" panose="02010609060101010101" pitchFamily="49" charset="-122"/>
            </a:endParaRPr>
          </a:p>
          <a:p>
            <a:r>
              <a:rPr lang="en-US" altLang="zh-CN" sz="2800" b="1" dirty="0">
                <a:latin typeface="楷体" panose="02010609060101010101" pitchFamily="49" charset="-122"/>
                <a:ea typeface="楷体" panose="02010609060101010101" pitchFamily="49" charset="-122"/>
              </a:rPr>
              <a:t>__________________________________________</a:t>
            </a:r>
            <a:endParaRPr lang="en-US" altLang="zh-CN" sz="2800" b="1" dirty="0">
              <a:latin typeface="楷体" panose="02010609060101010101" pitchFamily="49" charset="-122"/>
              <a:ea typeface="楷体" panose="02010609060101010101" pitchFamily="49" charset="-122"/>
            </a:endParaRPr>
          </a:p>
          <a:p>
            <a:r>
              <a:rPr lang="en-US" altLang="zh-CN" sz="2800" b="1" dirty="0">
                <a:latin typeface="楷体" panose="02010609060101010101" pitchFamily="49" charset="-122"/>
                <a:ea typeface="楷体" panose="02010609060101010101" pitchFamily="49" charset="-122"/>
              </a:rPr>
              <a:t>__________________________________________</a:t>
            </a:r>
            <a:endParaRPr lang="en-US" altLang="zh-CN" sz="2800" b="1" dirty="0">
              <a:latin typeface="楷体" panose="02010609060101010101" pitchFamily="49" charset="-122"/>
              <a:ea typeface="楷体" panose="02010609060101010101" pitchFamily="49" charset="-122"/>
            </a:endParaRPr>
          </a:p>
          <a:p>
            <a:r>
              <a:rPr lang="en-US" altLang="zh-CN" sz="2800" b="1" dirty="0" smtClean="0">
                <a:latin typeface="楷体" panose="02010609060101010101" pitchFamily="49" charset="-122"/>
                <a:ea typeface="楷体" panose="02010609060101010101" pitchFamily="49" charset="-122"/>
              </a:rPr>
              <a:t>__________________________________________</a:t>
            </a:r>
            <a:endParaRPr lang="en-US" altLang="zh-CN" sz="2800" b="1" dirty="0">
              <a:latin typeface="楷体" panose="02010609060101010101" pitchFamily="49" charset="-122"/>
              <a:ea typeface="楷体" panose="02010609060101010101" pitchFamily="49" charset="-122"/>
            </a:endParaRPr>
          </a:p>
        </p:txBody>
      </p:sp>
      <p:sp>
        <p:nvSpPr>
          <p:cNvPr id="2" name="矩形 1"/>
          <p:cNvSpPr/>
          <p:nvPr/>
        </p:nvSpPr>
        <p:spPr>
          <a:xfrm>
            <a:off x="611560" y="681098"/>
            <a:ext cx="7725780" cy="954107"/>
          </a:xfrm>
          <a:prstGeom prst="rect">
            <a:avLst/>
          </a:prstGeom>
        </p:spPr>
        <p:txBody>
          <a:bodyPr wrap="square">
            <a:spAutoFit/>
          </a:bodyPr>
          <a:lstStyle/>
          <a:p>
            <a:r>
              <a:rPr lang="zh-CN" altLang="en-US" sz="2800" b="1" dirty="0" smtClean="0"/>
              <a:t>      </a:t>
            </a:r>
            <a:r>
              <a:rPr lang="zh-CN" altLang="en-US" sz="2800" b="1" dirty="0" smtClean="0">
                <a:latin typeface="黑体" panose="02010609060101010101" pitchFamily="2" charset="-122"/>
                <a:ea typeface="黑体" panose="02010609060101010101" pitchFamily="2" charset="-122"/>
              </a:rPr>
              <a:t>三</a:t>
            </a:r>
            <a:r>
              <a:rPr lang="zh-CN" altLang="en-US" sz="2800" b="1" dirty="0">
                <a:latin typeface="黑体" panose="02010609060101010101" pitchFamily="2" charset="-122"/>
                <a:ea typeface="黑体" panose="02010609060101010101" pitchFamily="2" charset="-122"/>
              </a:rPr>
              <a:t>、读下面的句子，说说用了什么修辞手法，这样写有什么好处？</a:t>
            </a:r>
            <a:endParaRPr lang="en-US" altLang="zh-CN" sz="2800" b="1" dirty="0">
              <a:latin typeface="黑体" panose="02010609060101010101" pitchFamily="2" charset="-122"/>
              <a:ea typeface="黑体" panose="02010609060101010101" pitchFamily="2" charset="-122"/>
            </a:endParaRPr>
          </a:p>
        </p:txBody>
      </p:sp>
      <p:sp>
        <p:nvSpPr>
          <p:cNvPr id="3" name="矩形 2"/>
          <p:cNvSpPr/>
          <p:nvPr/>
        </p:nvSpPr>
        <p:spPr>
          <a:xfrm>
            <a:off x="549763" y="2943225"/>
            <a:ext cx="7809865" cy="2246769"/>
          </a:xfrm>
          <a:prstGeom prst="rect">
            <a:avLst/>
          </a:prstGeom>
        </p:spPr>
        <p:txBody>
          <a:bodyPr wrap="square">
            <a:spAutoFit/>
          </a:bodyPr>
          <a:lstStyle/>
          <a:p>
            <a:r>
              <a:rPr lang="en-US" altLang="zh-CN" sz="2800" dirty="0" smtClean="0">
                <a:solidFill>
                  <a:srgbClr val="FF0000"/>
                </a:solidFill>
                <a:latin typeface="楷体" panose="02010609060101010101" pitchFamily="49" charset="-122"/>
                <a:ea typeface="楷体" panose="02010609060101010101" pitchFamily="49" charset="-122"/>
              </a:rPr>
              <a:t>    </a:t>
            </a:r>
            <a:r>
              <a:rPr lang="zh-CN" altLang="zh-CN" sz="2800" b="1" dirty="0" smtClean="0">
                <a:solidFill>
                  <a:srgbClr val="FF0000"/>
                </a:solidFill>
                <a:latin typeface="楷体_GB2312" panose="02010609030101010101" charset="-122"/>
                <a:ea typeface="楷体_GB2312" panose="02010609030101010101" charset="-122"/>
              </a:rPr>
              <a:t>比喻</a:t>
            </a:r>
            <a:r>
              <a:rPr lang="zh-CN" altLang="en-US" sz="2800" b="1" dirty="0">
                <a:solidFill>
                  <a:srgbClr val="FF0000"/>
                </a:solidFill>
                <a:latin typeface="楷体_GB2312" panose="02010609030101010101" charset="-122"/>
                <a:ea typeface="楷体_GB2312" panose="02010609030101010101" charset="-122"/>
              </a:rPr>
              <a:t>。</a:t>
            </a:r>
            <a:r>
              <a:rPr lang="zh-CN" altLang="zh-CN" sz="2800" b="1" dirty="0" smtClean="0">
                <a:solidFill>
                  <a:srgbClr val="FF0000"/>
                </a:solidFill>
                <a:latin typeface="楷体_GB2312" panose="02010609030101010101" charset="-122"/>
                <a:ea typeface="楷体_GB2312" panose="02010609030101010101" charset="-122"/>
              </a:rPr>
              <a:t>把</a:t>
            </a:r>
            <a:r>
              <a:rPr lang="zh-CN" altLang="zh-CN" sz="2800" b="1" dirty="0">
                <a:solidFill>
                  <a:srgbClr val="FF0000"/>
                </a:solidFill>
                <a:latin typeface="楷体_GB2312" panose="02010609030101010101" charset="-122"/>
                <a:ea typeface="楷体_GB2312" panose="02010609030101010101" charset="-122"/>
              </a:rPr>
              <a:t>老汉比喻成“一座山”，既表现了</a:t>
            </a:r>
            <a:r>
              <a:rPr lang="zh-CN" altLang="zh-CN" sz="2800" b="1" dirty="0" smtClean="0">
                <a:solidFill>
                  <a:srgbClr val="FF0000"/>
                </a:solidFill>
                <a:latin typeface="楷体_GB2312" panose="02010609030101010101" charset="-122"/>
                <a:ea typeface="楷体_GB2312" panose="02010609030101010101" charset="-122"/>
              </a:rPr>
              <a:t>老汉的</a:t>
            </a:r>
            <a:r>
              <a:rPr lang="zh-CN" altLang="zh-CN" sz="2800" b="1" dirty="0">
                <a:solidFill>
                  <a:srgbClr val="FF0000"/>
                </a:solidFill>
                <a:latin typeface="楷体_GB2312" panose="02010609030101010101" charset="-122"/>
                <a:ea typeface="楷体_GB2312" panose="02010609030101010101" charset="-122"/>
              </a:rPr>
              <a:t>威严、冷静，与人们在山洪暴发时</a:t>
            </a:r>
            <a:r>
              <a:rPr lang="zh-CN" altLang="zh-CN" sz="2800" b="1" dirty="0" smtClean="0">
                <a:solidFill>
                  <a:srgbClr val="FF0000"/>
                </a:solidFill>
                <a:latin typeface="楷体_GB2312" panose="02010609030101010101" charset="-122"/>
                <a:ea typeface="楷体_GB2312" panose="02010609030101010101" charset="-122"/>
              </a:rPr>
              <a:t>“惊慌”</a:t>
            </a:r>
            <a:endParaRPr lang="en-US" altLang="zh-CN" sz="2800" b="1" dirty="0" smtClean="0">
              <a:solidFill>
                <a:srgbClr val="FF0000"/>
              </a:solidFill>
              <a:latin typeface="楷体_GB2312" panose="02010609030101010101" charset="-122"/>
              <a:ea typeface="楷体_GB2312" panose="02010609030101010101" charset="-122"/>
            </a:endParaRPr>
          </a:p>
          <a:p>
            <a:r>
              <a:rPr lang="zh-CN" altLang="zh-CN" sz="2800" b="1" dirty="0" smtClean="0">
                <a:solidFill>
                  <a:srgbClr val="FF0000"/>
                </a:solidFill>
                <a:latin typeface="楷体_GB2312" panose="02010609030101010101" charset="-122"/>
                <a:ea typeface="楷体_GB2312" panose="02010609030101010101" charset="-122"/>
              </a:rPr>
              <a:t>“疯了似的”</a:t>
            </a:r>
            <a:r>
              <a:rPr lang="zh-CN" altLang="zh-CN" sz="2800" b="1" dirty="0">
                <a:solidFill>
                  <a:srgbClr val="FF0000"/>
                </a:solidFill>
                <a:latin typeface="楷体_GB2312" panose="02010609030101010101" charset="-122"/>
                <a:ea typeface="楷体_GB2312" panose="02010609030101010101" charset="-122"/>
              </a:rPr>
              <a:t>“跌跌撞撞”“乱哄哄”的表现</a:t>
            </a:r>
            <a:r>
              <a:rPr lang="zh-CN" altLang="zh-CN" sz="2800" b="1" dirty="0" smtClean="0">
                <a:solidFill>
                  <a:srgbClr val="FF0000"/>
                </a:solidFill>
                <a:latin typeface="楷体_GB2312" panose="02010609030101010101" charset="-122"/>
                <a:ea typeface="楷体_GB2312" panose="02010609030101010101" charset="-122"/>
              </a:rPr>
              <a:t>形</a:t>
            </a:r>
            <a:endParaRPr lang="en-US" altLang="zh-CN" sz="2800" b="1" dirty="0" smtClean="0">
              <a:solidFill>
                <a:srgbClr val="FF0000"/>
              </a:solidFill>
              <a:latin typeface="楷体_GB2312" panose="02010609030101010101" charset="-122"/>
              <a:ea typeface="楷体_GB2312" panose="02010609030101010101" charset="-122"/>
            </a:endParaRPr>
          </a:p>
          <a:p>
            <a:r>
              <a:rPr lang="zh-CN" altLang="zh-CN" sz="2800" b="1" dirty="0" smtClean="0">
                <a:solidFill>
                  <a:srgbClr val="FF0000"/>
                </a:solidFill>
                <a:latin typeface="楷体_GB2312" panose="02010609030101010101" charset="-122"/>
                <a:ea typeface="楷体_GB2312" panose="02010609030101010101" charset="-122"/>
              </a:rPr>
              <a:t>成</a:t>
            </a:r>
            <a:r>
              <a:rPr lang="zh-CN" altLang="zh-CN" sz="2800" b="1" dirty="0">
                <a:solidFill>
                  <a:srgbClr val="FF0000"/>
                </a:solidFill>
                <a:latin typeface="楷体_GB2312" panose="02010609030101010101" charset="-122"/>
                <a:ea typeface="楷体_GB2312" panose="02010609030101010101" charset="-122"/>
              </a:rPr>
              <a:t>鲜明对比，又写出了老汉在人们心目中的地位，这座“山”是人们获得生的希望的“靠山”。</a:t>
            </a:r>
            <a:endParaRPr lang="zh-CN" altLang="zh-CN" sz="28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053314" y="686648"/>
            <a:ext cx="2040943" cy="830997"/>
          </a:xfrm>
          <a:prstGeom prst="rect">
            <a:avLst/>
          </a:prstGeom>
          <a:noFill/>
          <a:ln w="9525">
            <a:noFill/>
          </a:ln>
        </p:spPr>
        <p:txBody>
          <a:bodyPr wrap="none" anchor="t">
            <a:spAutoFit/>
          </a:bodyPr>
          <a:lstStyle/>
          <a:p>
            <a:pPr eaLnBrk="1" hangingPunct="1"/>
            <a:r>
              <a:rPr lang="zh-CN" altLang="en-US" sz="4800" b="1" u="dbl" dirty="0" smtClean="0">
                <a:solidFill>
                  <a:srgbClr val="92D050"/>
                </a:solidFill>
                <a:uFillTx/>
                <a:latin typeface="黑体" panose="02010609060101010101" pitchFamily="2" charset="-122"/>
                <a:ea typeface="黑体" panose="02010609060101010101" pitchFamily="2" charset="-122"/>
                <a:sym typeface="+mn-ea"/>
              </a:rPr>
              <a:t>会写字</a:t>
            </a:r>
            <a:endParaRPr lang="zh-CN" altLang="en-US" sz="4800" b="1" u="dbl" dirty="0" smtClean="0">
              <a:solidFill>
                <a:srgbClr val="92D050"/>
              </a:solidFill>
              <a:uFillTx/>
              <a:latin typeface="黑体" panose="02010609060101010101" pitchFamily="2" charset="-122"/>
              <a:ea typeface="黑体" panose="02010609060101010101" pitchFamily="2" charset="-122"/>
              <a:sym typeface="+mn-ea"/>
            </a:endParaRPr>
          </a:p>
        </p:txBody>
      </p:sp>
      <p:grpSp>
        <p:nvGrpSpPr>
          <p:cNvPr id="257" name="组合 7"/>
          <p:cNvGrpSpPr/>
          <p:nvPr/>
        </p:nvGrpSpPr>
        <p:grpSpPr>
          <a:xfrm>
            <a:off x="2595163" y="1907766"/>
            <a:ext cx="836612" cy="1134533"/>
            <a:chOff x="2437" y="2032"/>
            <a:chExt cx="1244" cy="1264"/>
          </a:xfrm>
        </p:grpSpPr>
        <p:sp>
          <p:nvSpPr>
            <p:cNvPr id="258"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259"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60"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61" name="文本框 92"/>
          <p:cNvSpPr txBox="1"/>
          <p:nvPr/>
        </p:nvSpPr>
        <p:spPr>
          <a:xfrm>
            <a:off x="2595163" y="1914964"/>
            <a:ext cx="811212" cy="1076325"/>
          </a:xfrm>
          <a:prstGeom prst="rect">
            <a:avLst/>
          </a:prstGeom>
          <a:noFill/>
          <a:ln w="9525">
            <a:noFill/>
          </a:ln>
        </p:spPr>
        <p:txBody>
          <a:bodyPr>
            <a:spAutoFit/>
          </a:bodyPr>
          <a:lstStyle/>
          <a:p>
            <a:pPr eaLnBrk="1" hangingPunct="1"/>
            <a:r>
              <a:rPr lang="zh-CN" altLang="en-US" sz="6400" b="1" dirty="0" smtClean="0">
                <a:solidFill>
                  <a:srgbClr val="FF0000"/>
                </a:solidFill>
                <a:latin typeface="楷体_GB2312" panose="02010609030101010101" charset="-122"/>
                <a:ea typeface="楷体_GB2312" panose="02010609030101010101" charset="-122"/>
              </a:rPr>
              <a:t>咆</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266" name="组合 7"/>
          <p:cNvGrpSpPr/>
          <p:nvPr/>
        </p:nvGrpSpPr>
        <p:grpSpPr>
          <a:xfrm>
            <a:off x="3676250" y="1909884"/>
            <a:ext cx="836613" cy="1134533"/>
            <a:chOff x="2437" y="2032"/>
            <a:chExt cx="1244" cy="1264"/>
          </a:xfrm>
        </p:grpSpPr>
        <p:sp>
          <p:nvSpPr>
            <p:cNvPr id="267"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268"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69"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70" name="文本框 64"/>
          <p:cNvSpPr txBox="1"/>
          <p:nvPr/>
        </p:nvSpPr>
        <p:spPr>
          <a:xfrm>
            <a:off x="3676568" y="1946713"/>
            <a:ext cx="811212"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哮</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277" name="组合 7"/>
          <p:cNvGrpSpPr/>
          <p:nvPr/>
        </p:nvGrpSpPr>
        <p:grpSpPr>
          <a:xfrm>
            <a:off x="5788110" y="1907766"/>
            <a:ext cx="836612" cy="1134533"/>
            <a:chOff x="2437" y="2032"/>
            <a:chExt cx="1244" cy="1264"/>
          </a:xfrm>
        </p:grpSpPr>
        <p:sp>
          <p:nvSpPr>
            <p:cNvPr id="278"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279"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80"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81" name="文本框 64"/>
          <p:cNvSpPr txBox="1"/>
          <p:nvPr/>
        </p:nvSpPr>
        <p:spPr>
          <a:xfrm>
            <a:off x="5801761" y="1915810"/>
            <a:ext cx="811213"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淌</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68" name="组合 7"/>
          <p:cNvGrpSpPr/>
          <p:nvPr/>
        </p:nvGrpSpPr>
        <p:grpSpPr>
          <a:xfrm>
            <a:off x="2581627" y="3666136"/>
            <a:ext cx="836612" cy="1134533"/>
            <a:chOff x="2437" y="2032"/>
            <a:chExt cx="1244" cy="1264"/>
          </a:xfrm>
        </p:grpSpPr>
        <p:sp>
          <p:nvSpPr>
            <p:cNvPr id="69"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70"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71"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72" name="文本框 92"/>
          <p:cNvSpPr txBox="1"/>
          <p:nvPr/>
        </p:nvSpPr>
        <p:spPr>
          <a:xfrm>
            <a:off x="2608297" y="3688573"/>
            <a:ext cx="811212"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哑</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77" name="组合 7"/>
          <p:cNvGrpSpPr/>
          <p:nvPr/>
        </p:nvGrpSpPr>
        <p:grpSpPr>
          <a:xfrm>
            <a:off x="3662714" y="3668253"/>
            <a:ext cx="836613" cy="1134533"/>
            <a:chOff x="2437" y="2032"/>
            <a:chExt cx="1244" cy="1264"/>
          </a:xfrm>
        </p:grpSpPr>
        <p:sp>
          <p:nvSpPr>
            <p:cNvPr id="78"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79"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80"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81" name="文本框 64"/>
          <p:cNvSpPr txBox="1"/>
          <p:nvPr/>
        </p:nvSpPr>
        <p:spPr>
          <a:xfrm>
            <a:off x="3677002" y="3705082"/>
            <a:ext cx="811212"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揪</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82" name="组合 7"/>
          <p:cNvGrpSpPr/>
          <p:nvPr/>
        </p:nvGrpSpPr>
        <p:grpSpPr>
          <a:xfrm>
            <a:off x="4742214" y="3670368"/>
            <a:ext cx="836613" cy="1143000"/>
            <a:chOff x="2437" y="2023"/>
            <a:chExt cx="1245" cy="1274"/>
          </a:xfrm>
        </p:grpSpPr>
        <p:sp>
          <p:nvSpPr>
            <p:cNvPr id="83" name="矩形 1"/>
            <p:cNvSpPr/>
            <p:nvPr/>
          </p:nvSpPr>
          <p:spPr>
            <a:xfrm>
              <a:off x="2437" y="2023"/>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84"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85"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86" name="文本框 86"/>
          <p:cNvSpPr txBox="1"/>
          <p:nvPr/>
        </p:nvSpPr>
        <p:spPr>
          <a:xfrm>
            <a:off x="4774599" y="3704660"/>
            <a:ext cx="811213"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呻</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88" name="组合 7"/>
          <p:cNvGrpSpPr/>
          <p:nvPr/>
        </p:nvGrpSpPr>
        <p:grpSpPr>
          <a:xfrm>
            <a:off x="5823303" y="3666136"/>
            <a:ext cx="836612" cy="1134533"/>
            <a:chOff x="2437" y="2032"/>
            <a:chExt cx="1244" cy="1264"/>
          </a:xfrm>
        </p:grpSpPr>
        <p:sp>
          <p:nvSpPr>
            <p:cNvPr id="89"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90"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91"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92" name="文本框 64"/>
          <p:cNvSpPr txBox="1"/>
          <p:nvPr/>
        </p:nvSpPr>
        <p:spPr>
          <a:xfrm>
            <a:off x="5849019" y="3674180"/>
            <a:ext cx="811213"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废</a:t>
            </a:r>
            <a:endParaRPr lang="zh-CN" altLang="en-US" sz="6400" b="1" dirty="0">
              <a:solidFill>
                <a:srgbClr val="FF0000"/>
              </a:solidFill>
              <a:latin typeface="楷体_GB2312" panose="02010609030101010101" charset="-122"/>
              <a:ea typeface="楷体_GB2312" panose="02010609030101010101" charset="-122"/>
            </a:endParaRPr>
          </a:p>
        </p:txBody>
      </p:sp>
      <p:grpSp>
        <p:nvGrpSpPr>
          <p:cNvPr id="48" name="组合 7"/>
          <p:cNvGrpSpPr/>
          <p:nvPr/>
        </p:nvGrpSpPr>
        <p:grpSpPr>
          <a:xfrm>
            <a:off x="4761265" y="1892830"/>
            <a:ext cx="836612" cy="1134533"/>
            <a:chOff x="2437" y="2032"/>
            <a:chExt cx="1244" cy="1264"/>
          </a:xfrm>
        </p:grpSpPr>
        <p:sp>
          <p:nvSpPr>
            <p:cNvPr id="49"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sz="2400" dirty="0">
                <a:solidFill>
                  <a:srgbClr val="FF0000"/>
                </a:solidFill>
                <a:latin typeface="Arial" panose="020B0604020202020204" pitchFamily="34" charset="0"/>
              </a:endParaRPr>
            </a:p>
          </p:txBody>
        </p:sp>
        <p:cxnSp>
          <p:nvCxnSpPr>
            <p:cNvPr id="50"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51"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52" name="文本框 64"/>
          <p:cNvSpPr txBox="1"/>
          <p:nvPr/>
        </p:nvSpPr>
        <p:spPr>
          <a:xfrm>
            <a:off x="4774917" y="1920348"/>
            <a:ext cx="811213" cy="1076325"/>
          </a:xfrm>
          <a:prstGeom prst="rect">
            <a:avLst/>
          </a:prstGeom>
          <a:noFill/>
          <a:ln w="9525">
            <a:noFill/>
          </a:ln>
        </p:spPr>
        <p:txBody>
          <a:bodyPr>
            <a:spAutoFit/>
          </a:bodyPr>
          <a:lstStyle/>
          <a:p>
            <a:r>
              <a:rPr lang="zh-CN" altLang="en-US" sz="6400" b="1" dirty="0" smtClean="0">
                <a:solidFill>
                  <a:srgbClr val="FF0000"/>
                </a:solidFill>
                <a:latin typeface="楷体_GB2312" panose="02010609030101010101" charset="-122"/>
                <a:ea typeface="楷体_GB2312" panose="02010609030101010101" charset="-122"/>
              </a:rPr>
              <a:t>嗓</a:t>
            </a:r>
            <a:endParaRPr lang="zh-CN" altLang="en-US" sz="6400" b="1" dirty="0">
              <a:solidFill>
                <a:srgbClr val="FF0000"/>
              </a:solidFill>
              <a:latin typeface="楷体_GB2312" panose="02010609030101010101" charset="-122"/>
              <a:ea typeface="楷体_GB2312" panose="02010609030101010101" charset="-122"/>
            </a:endParaRPr>
          </a:p>
        </p:txBody>
      </p:sp>
      <p:pic>
        <p:nvPicPr>
          <p:cNvPr id="53" name="Picture 2" descr="G:\BaiduYunDownload\10000图标\PNG图标集08\png-0561.png"/>
          <p:cNvPicPr>
            <a:picLocks noChangeAspect="1" noChangeArrowheads="1"/>
          </p:cNvPicPr>
          <p:nvPr/>
        </p:nvPicPr>
        <p:blipFill>
          <a:blip r:embed="rId1" cstate="email"/>
          <a:srcRect/>
          <a:stretch>
            <a:fillRect/>
          </a:stretch>
        </p:blipFill>
        <p:spPr bwMode="auto">
          <a:xfrm>
            <a:off x="517881" y="704137"/>
            <a:ext cx="564456" cy="752608"/>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513080" y="1152103"/>
            <a:ext cx="8459470" cy="4278094"/>
          </a:xfrm>
          <a:prstGeom prst="rect">
            <a:avLst/>
          </a:prstGeom>
          <a:noFill/>
          <a:ln w="6350">
            <a:noFill/>
          </a:ln>
        </p:spPr>
        <p:txBody>
          <a:bodyPr wrap="square">
            <a:spAutoFit/>
          </a:bodyPr>
          <a:lstStyle/>
          <a:p>
            <a:pPr>
              <a:lnSpc>
                <a:spcPct val="150000"/>
              </a:lnSpc>
            </a:pPr>
            <a:r>
              <a:rPr lang="en-US" altLang="zh-CN" sz="3200" b="1" dirty="0" smtClean="0">
                <a:latin typeface="楷体" panose="02010609060101010101" pitchFamily="49" charset="-122"/>
                <a:ea typeface="楷体" panose="02010609060101010101" pitchFamily="49" charset="-122"/>
              </a:rPr>
              <a:t>   </a:t>
            </a:r>
            <a:r>
              <a:rPr lang="en-US" altLang="zh-CN" sz="3200" b="1" dirty="0" smtClean="0">
                <a:latin typeface="+mn-ea"/>
              </a:rPr>
              <a:t>2</a:t>
            </a:r>
            <a:r>
              <a:rPr lang="en-US" altLang="zh-CN" sz="3200" b="1" dirty="0">
                <a:latin typeface="+mn-ea"/>
              </a:rPr>
              <a:t>. </a:t>
            </a:r>
            <a:r>
              <a:rPr lang="zh-CN" altLang="en-US" sz="3200" b="1" dirty="0">
                <a:latin typeface="+mn-ea"/>
              </a:rPr>
              <a:t>木桥开始发抖，开始痛苦地呻吟</a:t>
            </a:r>
            <a:r>
              <a:rPr lang="zh-CN" altLang="en-US" sz="3200" b="1" dirty="0" smtClean="0">
                <a:latin typeface="+mn-ea"/>
              </a:rPr>
              <a:t>。</a:t>
            </a:r>
            <a:endParaRPr lang="en-US" altLang="zh-CN" sz="3200" b="1" dirty="0" smtClean="0">
              <a:latin typeface="+mn-ea"/>
            </a:endParaRPr>
          </a:p>
          <a:p>
            <a:pPr>
              <a:lnSpc>
                <a:spcPct val="150000"/>
              </a:lnSpc>
            </a:pPr>
            <a:r>
              <a:rPr lang="en-US" altLang="zh-CN" sz="3200" b="1" dirty="0" smtClean="0">
                <a:latin typeface="楷体" panose="02010609060101010101" pitchFamily="49" charset="-122"/>
                <a:ea typeface="楷体" panose="02010609060101010101" pitchFamily="49" charset="-122"/>
              </a:rPr>
              <a:t>________________________________________________________________________________</a:t>
            </a:r>
            <a:endParaRPr lang="en-US" altLang="zh-CN" sz="3200" b="1" dirty="0">
              <a:latin typeface="楷体" panose="02010609060101010101" pitchFamily="49" charset="-122"/>
              <a:ea typeface="楷体" panose="02010609060101010101" pitchFamily="49" charset="-122"/>
            </a:endParaRPr>
          </a:p>
          <a:p>
            <a:pPr>
              <a:lnSpc>
                <a:spcPct val="150000"/>
              </a:lnSpc>
            </a:pPr>
            <a:r>
              <a:rPr lang="en-US" altLang="zh-CN" sz="3200" b="1" dirty="0" smtClean="0">
                <a:latin typeface="楷体" panose="02010609060101010101" pitchFamily="49" charset="-122"/>
                <a:ea typeface="楷体" panose="02010609060101010101" pitchFamily="49" charset="-122"/>
              </a:rPr>
              <a:t>_______________________________________________________</a:t>
            </a:r>
            <a:endParaRPr lang="en-US" altLang="zh-CN" sz="3200" b="1" dirty="0">
              <a:latin typeface="楷体" panose="02010609060101010101" pitchFamily="49" charset="-122"/>
              <a:ea typeface="楷体" panose="02010609060101010101" pitchFamily="49" charset="-122"/>
            </a:endParaRPr>
          </a:p>
          <a:p>
            <a:endParaRPr lang="zh-CN" altLang="en-US" sz="3200" dirty="0">
              <a:latin typeface="楷体" panose="02010609060101010101" pitchFamily="49" charset="-122"/>
              <a:ea typeface="楷体" panose="02010609060101010101" pitchFamily="49" charset="-122"/>
            </a:endParaRPr>
          </a:p>
        </p:txBody>
      </p:sp>
      <p:sp>
        <p:nvSpPr>
          <p:cNvPr id="4" name="矩形 3"/>
          <p:cNvSpPr/>
          <p:nvPr/>
        </p:nvSpPr>
        <p:spPr>
          <a:xfrm>
            <a:off x="594360" y="1711113"/>
            <a:ext cx="7492365" cy="2931572"/>
          </a:xfrm>
          <a:prstGeom prst="rect">
            <a:avLst/>
          </a:prstGeom>
        </p:spPr>
        <p:txBody>
          <a:bodyPr wrap="square">
            <a:spAutoFit/>
          </a:bodyPr>
          <a:lstStyle/>
          <a:p>
            <a:pPr>
              <a:lnSpc>
                <a:spcPct val="150000"/>
              </a:lnSpc>
            </a:pPr>
            <a:r>
              <a:rPr lang="en-US" altLang="zh-CN" sz="3200" dirty="0" smtClean="0">
                <a:solidFill>
                  <a:srgbClr val="FF0000"/>
                </a:solidFill>
                <a:latin typeface="楷体" panose="02010609060101010101" pitchFamily="49" charset="-122"/>
                <a:ea typeface="楷体" panose="02010609060101010101" pitchFamily="49" charset="-122"/>
              </a:rPr>
              <a:t>   </a:t>
            </a:r>
            <a:r>
              <a:rPr lang="en-US" altLang="zh-CN" sz="3200" b="1" dirty="0" smtClean="0">
                <a:solidFill>
                  <a:srgbClr val="FF0000"/>
                </a:solidFill>
                <a:latin typeface="楷体" panose="02010609060101010101" pitchFamily="49" charset="-122"/>
                <a:ea typeface="楷体" panose="02010609060101010101" pitchFamily="49" charset="-122"/>
              </a:rPr>
              <a:t> </a:t>
            </a:r>
            <a:r>
              <a:rPr lang="zh-CN" altLang="zh-CN" sz="3200" b="1" dirty="0" smtClean="0">
                <a:solidFill>
                  <a:srgbClr val="FF0000"/>
                </a:solidFill>
                <a:latin typeface="楷体_GB2312" panose="02010609030101010101" charset="-122"/>
                <a:ea typeface="楷体_GB2312" panose="02010609030101010101" charset="-122"/>
              </a:rPr>
              <a:t>这句话运用了拟人</a:t>
            </a:r>
            <a:r>
              <a:rPr lang="zh-CN" altLang="zh-CN" sz="3200" b="1" dirty="0">
                <a:solidFill>
                  <a:srgbClr val="FF0000"/>
                </a:solidFill>
                <a:latin typeface="楷体_GB2312" panose="02010609030101010101" charset="-122"/>
                <a:ea typeface="楷体_GB2312" panose="02010609030101010101" charset="-122"/>
              </a:rPr>
              <a:t>的修辞手法，不仅形象地写出了木桥在洪水的冲击中、在人们的重压下即将断裂的危急情景，也为下文写木桥的轰塌埋下了伏笔。</a:t>
            </a:r>
            <a:endParaRPr lang="zh-CN" altLang="en-US" sz="32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TextBox 2"/>
          <p:cNvSpPr txBox="1"/>
          <p:nvPr/>
        </p:nvSpPr>
        <p:spPr>
          <a:xfrm>
            <a:off x="362359" y="1524115"/>
            <a:ext cx="8424863" cy="1713546"/>
          </a:xfrm>
          <a:prstGeom prst="rect">
            <a:avLst/>
          </a:prstGeom>
          <a:noFill/>
          <a:ln w="9525">
            <a:noFill/>
          </a:ln>
        </p:spPr>
        <p:txBody>
          <a:bodyPr>
            <a:spAutoFit/>
          </a:bodyPr>
          <a:lstStyle/>
          <a:p>
            <a:pPr>
              <a:lnSpc>
                <a:spcPct val="130000"/>
              </a:lnSpc>
            </a:pPr>
            <a:r>
              <a:rPr lang="en-US" altLang="zh-CN" sz="2800" b="1" dirty="0" smtClean="0">
                <a:latin typeface="宋体" panose="02010600030101010101" pitchFamily="2" charset="-122"/>
              </a:rPr>
              <a:t>   2</a:t>
            </a:r>
            <a:r>
              <a:rPr lang="en-US" altLang="zh-CN" sz="2800" b="1" dirty="0">
                <a:latin typeface="宋体" panose="02010600030101010101" pitchFamily="2" charset="-122"/>
              </a:rPr>
              <a:t>.</a:t>
            </a:r>
            <a:r>
              <a:rPr lang="zh-CN" altLang="en-US" sz="2800" b="1" dirty="0">
                <a:latin typeface="宋体" panose="02010600030101010101" pitchFamily="2" charset="-122"/>
              </a:rPr>
              <a:t>这篇小说写了一位怎样的老支书？</a:t>
            </a:r>
            <a:r>
              <a:rPr lang="zh-CN" altLang="en-US" sz="2800" b="1" dirty="0" smtClean="0">
                <a:latin typeface="宋体" panose="02010600030101010101" pitchFamily="2" charset="-122"/>
              </a:rPr>
              <a:t>找出</a:t>
            </a:r>
            <a:r>
              <a:rPr lang="zh-CN" altLang="en-US" sz="2800" b="1" dirty="0">
                <a:latin typeface="宋体" panose="02010600030101010101" pitchFamily="2" charset="-122"/>
              </a:rPr>
              <a:t>写</a:t>
            </a:r>
            <a:r>
              <a:rPr lang="zh-CN" altLang="en-US" sz="2800" b="1" dirty="0" smtClean="0">
                <a:latin typeface="宋体" panose="02010600030101010101" pitchFamily="2" charset="-122"/>
              </a:rPr>
              <a:t>老</a:t>
            </a:r>
            <a:r>
              <a:rPr lang="zh-CN" altLang="en-US" sz="2800" b="1" dirty="0">
                <a:latin typeface="宋体" panose="02010600030101010101" pitchFamily="2" charset="-122"/>
              </a:rPr>
              <a:t>支</a:t>
            </a:r>
            <a:r>
              <a:rPr lang="zh-CN" altLang="en-US" sz="2800" b="1" dirty="0" smtClean="0">
                <a:latin typeface="宋体" panose="02010600030101010101" pitchFamily="2" charset="-122"/>
              </a:rPr>
              <a:t>书动作、语言、神态的</a:t>
            </a:r>
            <a:r>
              <a:rPr lang="zh-CN" altLang="en-US" sz="2800" b="1" dirty="0">
                <a:latin typeface="宋体" panose="02010600030101010101" pitchFamily="2" charset="-122"/>
              </a:rPr>
              <a:t>句子，结合相关情节说说你的理解。</a:t>
            </a:r>
            <a:endParaRPr lang="zh-CN" altLang="en-US" sz="2800" b="1" dirty="0">
              <a:latin typeface="宋体" panose="02010600030101010101" pitchFamily="2" charset="-122"/>
            </a:endParaRPr>
          </a:p>
        </p:txBody>
      </p:sp>
      <p:sp>
        <p:nvSpPr>
          <p:cNvPr id="5" name="TextBox 4"/>
          <p:cNvSpPr txBox="1"/>
          <p:nvPr/>
        </p:nvSpPr>
        <p:spPr>
          <a:xfrm>
            <a:off x="435610" y="3663824"/>
            <a:ext cx="8157210" cy="1995033"/>
          </a:xfrm>
          <a:prstGeom prst="rect">
            <a:avLst/>
          </a:prstGeom>
          <a:noFill/>
          <a:ln w="9525">
            <a:noFill/>
          </a:ln>
        </p:spPr>
        <p:txBody>
          <a:bodyPr wrap="square">
            <a:spAutoFit/>
          </a:bodyPr>
          <a:lstStyle/>
          <a:p>
            <a:pPr>
              <a:lnSpc>
                <a:spcPct val="114000"/>
              </a:lnSpc>
            </a:pPr>
            <a:r>
              <a:rPr lang="zh-CN" altLang="en-US" sz="2800" b="1" dirty="0" smtClean="0">
                <a:solidFill>
                  <a:srgbClr val="0070C0"/>
                </a:solidFill>
                <a:latin typeface="楷体" panose="02010609060101010101" pitchFamily="49" charset="-122"/>
                <a:ea typeface="楷体" panose="02010609060101010101" pitchFamily="49" charset="-122"/>
              </a:rPr>
              <a:t>   </a:t>
            </a:r>
            <a:r>
              <a:rPr lang="zh-CN" altLang="en-US" sz="2800" b="1" dirty="0" smtClean="0">
                <a:solidFill>
                  <a:srgbClr val="FF0000"/>
                </a:solidFill>
                <a:latin typeface="楷体_GB2312" panose="02010609030101010101" charset="-122"/>
                <a:ea typeface="楷体_GB2312" panose="02010609030101010101" charset="-122"/>
              </a:rPr>
              <a:t>提示</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solidFill>
                  <a:schemeClr val="tx1"/>
                </a:solidFill>
                <a:latin typeface="楷体_GB2312" panose="02010609030101010101" charset="-122"/>
                <a:ea typeface="楷体_GB2312" panose="02010609030101010101" charset="-122"/>
              </a:rPr>
              <a:t>人物描写通常对表现人物的性格特点和精神品质具有十分重要的作用。</a:t>
            </a:r>
            <a:endParaRPr lang="zh-CN" altLang="en-US" sz="2800" b="1" dirty="0">
              <a:solidFill>
                <a:schemeClr val="tx1"/>
              </a:solidFill>
              <a:latin typeface="楷体_GB2312" panose="02010609030101010101" charset="-122"/>
              <a:ea typeface="楷体_GB2312" panose="02010609030101010101" charset="-122"/>
            </a:endParaRPr>
          </a:p>
          <a:p>
            <a:pPr>
              <a:lnSpc>
                <a:spcPct val="114000"/>
              </a:lnSpc>
            </a:pPr>
            <a:r>
              <a:rPr lang="zh-CN" altLang="en-US" sz="2800" b="1" dirty="0">
                <a:solidFill>
                  <a:schemeClr val="tx1"/>
                </a:solidFill>
                <a:latin typeface="楷体_GB2312" panose="02010609030101010101" charset="-122"/>
                <a:ea typeface="楷体_GB2312" panose="02010609030101010101" charset="-122"/>
              </a:rPr>
              <a:t>这篇课文写了一位在危难面前无私无畏、不徇私情、英勇献身的老支书。</a:t>
            </a:r>
            <a:endParaRPr lang="zh-CN" altLang="en-US" sz="2800" b="1" dirty="0">
              <a:solidFill>
                <a:schemeClr val="tx1"/>
              </a:solidFill>
              <a:latin typeface="楷体_GB2312" panose="02010609030101010101" charset="-122"/>
              <a:ea typeface="楷体_GB2312" panose="02010609030101010101" charset="-122"/>
            </a:endParaRPr>
          </a:p>
        </p:txBody>
      </p:sp>
      <p:sp>
        <p:nvSpPr>
          <p:cNvPr id="4" name="文本框 3"/>
          <p:cNvSpPr txBox="1"/>
          <p:nvPr/>
        </p:nvSpPr>
        <p:spPr>
          <a:xfrm>
            <a:off x="958850" y="743024"/>
            <a:ext cx="3890809" cy="646331"/>
          </a:xfrm>
          <a:prstGeom prst="rect">
            <a:avLst/>
          </a:prstGeom>
          <a:noFill/>
        </p:spPr>
        <p:txBody>
          <a:bodyPr wrap="none" rtlCol="0">
            <a:spAutoFit/>
          </a:bodyPr>
          <a:lstStyle/>
          <a:p>
            <a:r>
              <a:rPr lang="zh-CN" altLang="en-US" sz="3600" b="1" u="dbl" dirty="0" smtClean="0">
                <a:solidFill>
                  <a:srgbClr val="92D050"/>
                </a:solidFill>
                <a:uFillTx/>
                <a:latin typeface="黑体" panose="02010609060101010101" pitchFamily="2" charset="-122"/>
                <a:ea typeface="黑体" panose="02010609060101010101" pitchFamily="2" charset="-122"/>
              </a:rPr>
              <a:t>课后习题参考答案</a:t>
            </a:r>
            <a:endParaRPr lang="zh-CN" altLang="en-US" sz="3600" b="1" u="dbl" dirty="0" smtClean="0">
              <a:solidFill>
                <a:srgbClr val="92D050"/>
              </a:solidFill>
              <a:uFillTx/>
              <a:latin typeface="黑体" panose="02010609060101010101" pitchFamily="2" charset="-122"/>
              <a:ea typeface="黑体" panose="02010609060101010101" pitchFamily="2" charset="-122"/>
            </a:endParaRPr>
          </a:p>
        </p:txBody>
      </p:sp>
      <p:pic>
        <p:nvPicPr>
          <p:cNvPr id="6" name="Picture 2" descr="G:\BaiduYunDownload\10000图标\PNG图标集08\png-0561.png"/>
          <p:cNvPicPr>
            <a:picLocks noChangeAspect="1" noChangeArrowheads="1"/>
          </p:cNvPicPr>
          <p:nvPr/>
        </p:nvPicPr>
        <p:blipFill>
          <a:blip r:embed="rId1" cstate="email"/>
          <a:srcRect/>
          <a:stretch>
            <a:fillRect/>
          </a:stretch>
        </p:blipFill>
        <p:spPr bwMode="auto">
          <a:xfrm>
            <a:off x="394056" y="852165"/>
            <a:ext cx="564456" cy="752608"/>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0819" y="527817"/>
            <a:ext cx="8275637" cy="4437753"/>
          </a:xfrm>
          <a:prstGeom prst="rect">
            <a:avLst/>
          </a:prstGeom>
          <a:noFill/>
          <a:ln w="9525">
            <a:noFill/>
          </a:ln>
        </p:spPr>
        <p:txBody>
          <a:bodyPr wrap="square">
            <a:spAutoFit/>
          </a:bodyPr>
          <a:lstStyle/>
          <a:p>
            <a:pPr>
              <a:lnSpc>
                <a:spcPct val="150000"/>
              </a:lnSpc>
            </a:pPr>
            <a:r>
              <a:rPr lang="zh-CN" altLang="en-US" sz="2400" b="1" dirty="0">
                <a:solidFill>
                  <a:srgbClr val="0070C0"/>
                </a:solidFill>
                <a:latin typeface="楷体" panose="02010609060101010101" pitchFamily="49" charset="-122"/>
                <a:ea typeface="楷体" panose="02010609060101010101" pitchFamily="49" charset="-122"/>
              </a:rPr>
              <a:t>   </a:t>
            </a:r>
            <a:r>
              <a:rPr lang="zh-CN" altLang="en-US" sz="2400" b="1" dirty="0">
                <a:solidFill>
                  <a:schemeClr val="tx1"/>
                </a:solidFill>
                <a:latin typeface="楷体_GB2312" panose="02010609030101010101" charset="-122"/>
                <a:ea typeface="楷体_GB2312" panose="02010609030101010101" charset="-122"/>
              </a:rPr>
              <a:t>（</a:t>
            </a:r>
            <a:r>
              <a:rPr lang="en-US" altLang="zh-CN" sz="2400" b="1" dirty="0">
                <a:solidFill>
                  <a:schemeClr val="tx1"/>
                </a:solidFill>
                <a:latin typeface="楷体_GB2312" panose="02010609030101010101" charset="-122"/>
                <a:ea typeface="楷体_GB2312" panose="02010609030101010101" charset="-122"/>
              </a:rPr>
              <a:t>1</a:t>
            </a:r>
            <a:r>
              <a:rPr lang="zh-CN" altLang="en-US" sz="2400" b="1" dirty="0" smtClean="0">
                <a:solidFill>
                  <a:schemeClr val="tx1"/>
                </a:solidFill>
                <a:latin typeface="楷体_GB2312" panose="02010609030101010101" charset="-122"/>
                <a:ea typeface="楷体_GB2312" panose="02010609030101010101" charset="-122"/>
              </a:rPr>
              <a:t>）动作描</a:t>
            </a:r>
            <a:r>
              <a:rPr lang="zh-CN" altLang="en-US" sz="2400" b="1" dirty="0">
                <a:solidFill>
                  <a:schemeClr val="tx1"/>
                </a:solidFill>
                <a:latin typeface="楷体_GB2312" panose="02010609030101010101" charset="-122"/>
                <a:ea typeface="楷体_GB2312" panose="02010609030101010101" charset="-122"/>
              </a:rPr>
              <a:t>写</a:t>
            </a:r>
            <a:r>
              <a:rPr lang="zh-CN" altLang="en-US" sz="2400" b="1" dirty="0" smtClean="0">
                <a:latin typeface="楷体_GB2312" panose="02010609030101010101" charset="-122"/>
                <a:ea typeface="楷体_GB2312" panose="02010609030101010101" charset="-122"/>
              </a:rPr>
              <a:t>： ：“老汉突然冲上前，从队伍里揪出一个小伙子”表现了老人的愤怒，以及坚持原则的精神。</a:t>
            </a:r>
            <a:endParaRPr lang="zh-CN" altLang="en-US" sz="2400" b="1" dirty="0">
              <a:solidFill>
                <a:schemeClr val="tx1"/>
              </a:solidFill>
              <a:latin typeface="楷体_GB2312" panose="02010609030101010101" charset="-122"/>
              <a:ea typeface="楷体_GB2312" panose="02010609030101010101" charset="-122"/>
            </a:endParaRPr>
          </a:p>
          <a:p>
            <a:pPr>
              <a:lnSpc>
                <a:spcPct val="150000"/>
              </a:lnSpc>
            </a:pPr>
            <a:r>
              <a:rPr lang="zh-CN" altLang="en-US" sz="2400" b="1" dirty="0" smtClean="0">
                <a:solidFill>
                  <a:schemeClr val="tx1"/>
                </a:solidFill>
                <a:latin typeface="楷体_GB2312" panose="02010609030101010101" charset="-122"/>
                <a:ea typeface="楷体_GB2312" panose="02010609030101010101" charset="-122"/>
              </a:rPr>
              <a:t>   （</a:t>
            </a:r>
            <a:r>
              <a:rPr lang="en-US" altLang="zh-CN" sz="2400" b="1" dirty="0">
                <a:solidFill>
                  <a:schemeClr val="tx1"/>
                </a:solidFill>
                <a:latin typeface="楷体_GB2312" panose="02010609030101010101" charset="-122"/>
                <a:ea typeface="楷体_GB2312" panose="02010609030101010101" charset="-122"/>
              </a:rPr>
              <a:t>2</a:t>
            </a:r>
            <a:r>
              <a:rPr lang="zh-CN" altLang="en-US" sz="2400" b="1" dirty="0">
                <a:solidFill>
                  <a:schemeClr val="tx1"/>
                </a:solidFill>
                <a:latin typeface="楷体_GB2312" panose="02010609030101010101" charset="-122"/>
                <a:ea typeface="楷体_GB2312" panose="02010609030101010101" charset="-122"/>
              </a:rPr>
              <a:t>）语言描写</a:t>
            </a:r>
            <a:r>
              <a:rPr lang="zh-CN" altLang="en-US" sz="2400" b="1" dirty="0" smtClean="0">
                <a:solidFill>
                  <a:schemeClr val="tx1"/>
                </a:solidFill>
                <a:latin typeface="楷体_GB2312" panose="02010609030101010101" charset="-122"/>
                <a:ea typeface="楷体_GB2312" panose="02010609030101010101" charset="-122"/>
              </a:rPr>
              <a:t>：</a:t>
            </a:r>
            <a:r>
              <a:rPr lang="zh-CN" altLang="en-US" sz="2400" b="1" dirty="0" smtClean="0">
                <a:latin typeface="楷体_GB2312" panose="02010609030101010101" charset="-122"/>
                <a:ea typeface="楷体_GB2312" panose="02010609030101010101" charset="-122"/>
              </a:rPr>
              <a:t> “</a:t>
            </a:r>
            <a:r>
              <a:rPr lang="zh-CN" altLang="en-US" sz="2400" b="1" dirty="0">
                <a:solidFill>
                  <a:schemeClr val="tx1"/>
                </a:solidFill>
                <a:latin typeface="楷体_GB2312" panose="02010609030101010101" charset="-122"/>
                <a:ea typeface="楷体_GB2312" panose="02010609030101010101" charset="-122"/>
              </a:rPr>
              <a:t>老汉冷冷地说：‘可以退党，到我这儿报名。’”表现了老人作为共产党人的党性</a:t>
            </a:r>
            <a:r>
              <a:rPr lang="en-US" altLang="zh-CN" sz="2400" b="1" dirty="0">
                <a:solidFill>
                  <a:schemeClr val="tx1"/>
                </a:solidFill>
                <a:latin typeface="楷体_GB2312" panose="02010609030101010101" charset="-122"/>
                <a:ea typeface="楷体_GB2312" panose="02010609030101010101" charset="-122"/>
              </a:rPr>
              <a:t>——</a:t>
            </a:r>
            <a:r>
              <a:rPr lang="zh-CN" altLang="en-US" sz="2400" b="1" dirty="0">
                <a:solidFill>
                  <a:schemeClr val="tx1"/>
                </a:solidFill>
                <a:latin typeface="楷体_GB2312" panose="02010609030101010101" charset="-122"/>
                <a:ea typeface="楷体_GB2312" panose="02010609030101010101" charset="-122"/>
              </a:rPr>
              <a:t>全心全意为人民服务，吃苦在前享受在后，当自己的利益与人民的利益发生冲突的时候，以人民利益为重，自己靠后。</a:t>
            </a:r>
            <a:endParaRPr lang="zh-CN" altLang="en-US" sz="2400" b="1" dirty="0">
              <a:solidFill>
                <a:schemeClr val="tx1"/>
              </a:solidFill>
              <a:latin typeface="楷体_GB2312" panose="02010609030101010101" charset="-122"/>
              <a:ea typeface="楷体_GB2312" panose="02010609030101010101" charset="-122"/>
            </a:endParaRPr>
          </a:p>
          <a:p>
            <a:pPr>
              <a:lnSpc>
                <a:spcPct val="150000"/>
              </a:lnSpc>
            </a:pPr>
            <a:r>
              <a:rPr lang="zh-CN" altLang="en-US" sz="2400" b="1" dirty="0" smtClean="0">
                <a:solidFill>
                  <a:schemeClr val="tx1"/>
                </a:solidFill>
                <a:latin typeface="楷体_GB2312" panose="02010609030101010101" charset="-122"/>
                <a:ea typeface="楷体_GB2312" panose="02010609030101010101" charset="-122"/>
              </a:rPr>
              <a:t>   （</a:t>
            </a:r>
            <a:r>
              <a:rPr lang="en-US" altLang="zh-CN" sz="2400" b="1" dirty="0">
                <a:solidFill>
                  <a:schemeClr val="tx1"/>
                </a:solidFill>
                <a:latin typeface="楷体_GB2312" panose="02010609030101010101" charset="-122"/>
                <a:ea typeface="楷体_GB2312" panose="02010609030101010101" charset="-122"/>
              </a:rPr>
              <a:t>3</a:t>
            </a:r>
            <a:r>
              <a:rPr lang="zh-CN" altLang="en-US" sz="2400" b="1" dirty="0" smtClean="0">
                <a:solidFill>
                  <a:schemeClr val="tx1"/>
                </a:solidFill>
                <a:latin typeface="楷体_GB2312" panose="02010609030101010101" charset="-122"/>
                <a:ea typeface="楷体_GB2312" panose="02010609030101010101" charset="-122"/>
              </a:rPr>
              <a:t>）神态描写：</a:t>
            </a:r>
            <a:r>
              <a:rPr lang="zh-CN" altLang="en-US" sz="2400" b="1" dirty="0" smtClean="0">
                <a:latin typeface="楷体_GB2312" panose="02010609030101010101" charset="-122"/>
                <a:ea typeface="楷体_GB2312" panose="02010609030101010101" charset="-122"/>
              </a:rPr>
              <a:t>“老汉清瘦的脸上淌着雨水。他不说话，盯着乱哄哄的人们。”表现了老人的镇定自若。</a:t>
            </a:r>
            <a:endParaRPr lang="zh-CN" altLang="en-US" sz="2400" b="1" dirty="0">
              <a:solidFill>
                <a:schemeClr val="tx1"/>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2359" y="836713"/>
            <a:ext cx="8424863" cy="1569660"/>
          </a:xfrm>
          <a:prstGeom prst="rect">
            <a:avLst/>
          </a:prstGeom>
          <a:noFill/>
          <a:ln w="9525">
            <a:noFill/>
          </a:ln>
        </p:spPr>
        <p:txBody>
          <a:bodyPr>
            <a:spAutoFit/>
          </a:bodyPr>
          <a:lstStyle/>
          <a:p>
            <a:r>
              <a:rPr lang="en-US" altLang="zh-CN" sz="3200" b="1" dirty="0" smtClean="0">
                <a:latin typeface="宋体" panose="02010600030101010101" pitchFamily="2" charset="-122"/>
              </a:rPr>
              <a:t>     3</a:t>
            </a:r>
            <a:r>
              <a:rPr lang="en-US" altLang="zh-CN" sz="3200" b="1" dirty="0">
                <a:latin typeface="宋体" panose="02010600030101010101" pitchFamily="2" charset="-122"/>
              </a:rPr>
              <a:t>.</a:t>
            </a:r>
            <a:r>
              <a:rPr lang="zh-CN" altLang="en-US" sz="3200" b="1" dirty="0">
                <a:latin typeface="宋体" panose="02010600030101010101" pitchFamily="2" charset="-122"/>
              </a:rPr>
              <a:t>画出描写雨、洪水和桥的句子读一读，再联系老支书在洪水中的表现，说说这些描写对表现人物的作用。</a:t>
            </a:r>
            <a:endParaRPr lang="zh-CN" altLang="en-US" sz="3200" b="1" dirty="0">
              <a:latin typeface="宋体" panose="02010600030101010101" pitchFamily="2" charset="-122"/>
            </a:endParaRPr>
          </a:p>
        </p:txBody>
      </p:sp>
      <p:sp>
        <p:nvSpPr>
          <p:cNvPr id="4" name="TextBox 3"/>
          <p:cNvSpPr txBox="1"/>
          <p:nvPr/>
        </p:nvSpPr>
        <p:spPr>
          <a:xfrm>
            <a:off x="362359" y="2805790"/>
            <a:ext cx="8386106" cy="2284472"/>
          </a:xfrm>
          <a:prstGeom prst="rect">
            <a:avLst/>
          </a:prstGeom>
          <a:noFill/>
          <a:ln w="9525">
            <a:noFill/>
          </a:ln>
        </p:spPr>
        <p:txBody>
          <a:bodyPr wrap="square">
            <a:spAutoFit/>
          </a:bodyPr>
          <a:lstStyle/>
          <a:p>
            <a:pPr>
              <a:lnSpc>
                <a:spcPct val="114000"/>
              </a:lnSpc>
            </a:pPr>
            <a:r>
              <a:rPr lang="zh-CN" altLang="en-US" sz="3200" dirty="0">
                <a:solidFill>
                  <a:srgbClr val="0070C0"/>
                </a:solidFill>
                <a:latin typeface="楷体" panose="02010609060101010101" pitchFamily="49" charset="-122"/>
                <a:ea typeface="楷体" panose="02010609060101010101" pitchFamily="49" charset="-122"/>
              </a:rPr>
              <a:t>   </a:t>
            </a:r>
            <a:r>
              <a:rPr lang="zh-CN" altLang="en-US" sz="2400" b="1" dirty="0" smtClean="0">
                <a:solidFill>
                  <a:srgbClr val="FF0000"/>
                </a:solidFill>
                <a:latin typeface="楷体_GB2312" panose="02010609030101010101" charset="-122"/>
                <a:ea typeface="楷体_GB2312" panose="02010609030101010101" charset="-122"/>
              </a:rPr>
              <a:t>提示</a:t>
            </a:r>
            <a:r>
              <a:rPr lang="zh-CN" altLang="en-US" sz="2400" b="1" dirty="0">
                <a:solidFill>
                  <a:srgbClr val="FF0000"/>
                </a:solidFill>
                <a:latin typeface="楷体_GB2312" panose="02010609030101010101" charset="-122"/>
                <a:ea typeface="楷体_GB2312" panose="02010609030101010101" charset="-122"/>
              </a:rPr>
              <a:t>：</a:t>
            </a:r>
            <a:r>
              <a:rPr lang="zh-CN" altLang="en-US" sz="2400" b="1" dirty="0">
                <a:solidFill>
                  <a:schemeClr val="tx1"/>
                </a:solidFill>
                <a:latin typeface="楷体_GB2312" panose="02010609030101010101" charset="-122"/>
                <a:ea typeface="楷体_GB2312" panose="02010609030101010101" charset="-122"/>
              </a:rPr>
              <a:t>环境描一般起着渲染气氛、烘托人物形象的作用。</a:t>
            </a:r>
            <a:endParaRPr lang="zh-CN" altLang="en-US" sz="2400" b="1" dirty="0">
              <a:solidFill>
                <a:schemeClr val="tx1"/>
              </a:solidFill>
              <a:latin typeface="楷体_GB2312" panose="02010609030101010101" charset="-122"/>
              <a:ea typeface="楷体_GB2312" panose="02010609030101010101" charset="-122"/>
            </a:endParaRPr>
          </a:p>
          <a:p>
            <a:pPr>
              <a:lnSpc>
                <a:spcPct val="114000"/>
              </a:lnSpc>
            </a:pPr>
            <a:r>
              <a:rPr lang="zh-CN" altLang="en-US" sz="2400" b="1" dirty="0" smtClean="0">
                <a:solidFill>
                  <a:schemeClr val="tx1"/>
                </a:solidFill>
                <a:latin typeface="楷体_GB2312" panose="02010609030101010101" charset="-122"/>
                <a:ea typeface="楷体_GB2312" panose="02010609030101010101" charset="-122"/>
              </a:rPr>
              <a:t>   描写</a:t>
            </a:r>
            <a:r>
              <a:rPr lang="zh-CN" altLang="en-US" sz="2400" b="1" dirty="0">
                <a:solidFill>
                  <a:schemeClr val="tx1"/>
                </a:solidFill>
                <a:latin typeface="楷体_GB2312" panose="02010609030101010101" charset="-122"/>
                <a:ea typeface="楷体_GB2312" panose="02010609030101010101" charset="-122"/>
              </a:rPr>
              <a:t>雨、洪水和桥的句子：</a:t>
            </a:r>
            <a:r>
              <a:rPr lang="zh-CN" altLang="en-US" sz="2400" b="1" dirty="0">
                <a:solidFill>
                  <a:srgbClr val="FF0000"/>
                </a:solidFill>
                <a:latin typeface="楷体_GB2312" panose="02010609030101010101" charset="-122"/>
                <a:ea typeface="楷体_GB2312" panose="02010609030101010101" charset="-122"/>
              </a:rPr>
              <a:t>（</a:t>
            </a:r>
            <a:r>
              <a:rPr lang="en-US" altLang="zh-CN" sz="2400" b="1" dirty="0">
                <a:solidFill>
                  <a:srgbClr val="FF0000"/>
                </a:solidFill>
                <a:latin typeface="楷体_GB2312" panose="02010609030101010101" charset="-122"/>
                <a:ea typeface="楷体_GB2312" panose="02010609030101010101" charset="-122"/>
              </a:rPr>
              <a:t>1</a:t>
            </a:r>
            <a:r>
              <a:rPr lang="zh-CN" altLang="en-US" sz="2400" b="1" dirty="0">
                <a:solidFill>
                  <a:srgbClr val="FF0000"/>
                </a:solidFill>
                <a:latin typeface="楷体_GB2312" panose="02010609030101010101" charset="-122"/>
                <a:ea typeface="楷体_GB2312" panose="02010609030101010101" charset="-122"/>
              </a:rPr>
              <a:t>）</a:t>
            </a:r>
            <a:r>
              <a:rPr lang="zh-CN" altLang="en-US" sz="2400" b="1" dirty="0">
                <a:solidFill>
                  <a:schemeClr val="tx1"/>
                </a:solidFill>
                <a:latin typeface="楷体_GB2312" panose="02010609030101010101" charset="-122"/>
                <a:ea typeface="楷体_GB2312" panose="02010609030101010101" charset="-122"/>
              </a:rPr>
              <a:t>黎明的时候，雨突然大了。像泼。像倒。</a:t>
            </a:r>
            <a:r>
              <a:rPr lang="zh-CN" altLang="en-US" sz="2400" b="1" dirty="0">
                <a:solidFill>
                  <a:srgbClr val="FF0000"/>
                </a:solidFill>
                <a:latin typeface="楷体_GB2312" panose="02010609030101010101" charset="-122"/>
                <a:ea typeface="楷体_GB2312" panose="02010609030101010101" charset="-122"/>
              </a:rPr>
              <a:t>（</a:t>
            </a:r>
            <a:r>
              <a:rPr lang="en-US" altLang="zh-CN" sz="2400" b="1" dirty="0">
                <a:solidFill>
                  <a:srgbClr val="FF0000"/>
                </a:solidFill>
                <a:latin typeface="楷体_GB2312" panose="02010609030101010101" charset="-122"/>
                <a:ea typeface="楷体_GB2312" panose="02010609030101010101" charset="-122"/>
              </a:rPr>
              <a:t>2</a:t>
            </a:r>
            <a:r>
              <a:rPr lang="zh-CN" altLang="en-US" sz="2400" b="1" dirty="0">
                <a:solidFill>
                  <a:srgbClr val="FF0000"/>
                </a:solidFill>
                <a:latin typeface="楷体_GB2312" panose="02010609030101010101" charset="-122"/>
                <a:ea typeface="楷体_GB2312" panose="02010609030101010101" charset="-122"/>
              </a:rPr>
              <a:t>）</a:t>
            </a:r>
            <a:r>
              <a:rPr lang="zh-CN" altLang="en-US" sz="2400" b="1" dirty="0">
                <a:solidFill>
                  <a:schemeClr val="tx1"/>
                </a:solidFill>
                <a:latin typeface="楷体_GB2312" panose="02010609030101010101" charset="-122"/>
                <a:ea typeface="楷体_GB2312" panose="02010609030101010101" charset="-122"/>
              </a:rPr>
              <a:t>山洪咆哮着，像一群受惊的野马，从山谷里狂奔而来，势不可当。</a:t>
            </a:r>
            <a:r>
              <a:rPr lang="zh-CN" altLang="en-US" sz="2400" b="1" dirty="0">
                <a:solidFill>
                  <a:srgbClr val="FF0000"/>
                </a:solidFill>
                <a:latin typeface="楷体_GB2312" panose="02010609030101010101" charset="-122"/>
                <a:ea typeface="楷体_GB2312" panose="02010609030101010101" charset="-122"/>
              </a:rPr>
              <a:t>（</a:t>
            </a:r>
            <a:r>
              <a:rPr lang="en-US" altLang="zh-CN" sz="2400" b="1" dirty="0">
                <a:solidFill>
                  <a:srgbClr val="FF0000"/>
                </a:solidFill>
                <a:latin typeface="楷体_GB2312" panose="02010609030101010101" charset="-122"/>
                <a:ea typeface="楷体_GB2312" panose="02010609030101010101" charset="-122"/>
              </a:rPr>
              <a:t>3</a:t>
            </a:r>
            <a:r>
              <a:rPr lang="zh-CN" altLang="en-US" sz="2400" b="1" dirty="0">
                <a:solidFill>
                  <a:srgbClr val="FF0000"/>
                </a:solidFill>
                <a:latin typeface="楷体_GB2312" panose="02010609030101010101" charset="-122"/>
                <a:ea typeface="楷体_GB2312" panose="02010609030101010101" charset="-122"/>
              </a:rPr>
              <a:t>）</a:t>
            </a:r>
            <a:r>
              <a:rPr lang="zh-CN" altLang="en-US" sz="2400" b="1" dirty="0">
                <a:solidFill>
                  <a:schemeClr val="tx1"/>
                </a:solidFill>
                <a:latin typeface="楷体_GB2312" panose="02010609030101010101" charset="-122"/>
                <a:ea typeface="楷体_GB2312" panose="02010609030101010101" charset="-122"/>
              </a:rPr>
              <a:t>近一米高的洪水已经在路面上跳舞了</a:t>
            </a:r>
            <a:r>
              <a:rPr lang="zh-CN" altLang="en-US" sz="2400" b="1" dirty="0" smtClean="0">
                <a:solidFill>
                  <a:schemeClr val="tx1"/>
                </a:solidFill>
                <a:latin typeface="楷体_GB2312" panose="02010609030101010101" charset="-122"/>
                <a:ea typeface="楷体_GB2312" panose="02010609030101010101" charset="-122"/>
              </a:rPr>
              <a:t>。</a:t>
            </a:r>
            <a:endParaRPr lang="zh-CN" altLang="en-US" sz="2400" b="1" dirty="0" smtClean="0">
              <a:solidFill>
                <a:schemeClr val="tx1"/>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5600" y="740701"/>
            <a:ext cx="8036560" cy="3959930"/>
          </a:xfrm>
          <a:prstGeom prst="rect">
            <a:avLst/>
          </a:prstGeom>
          <a:noFill/>
          <a:ln w="9525">
            <a:noFill/>
          </a:ln>
        </p:spPr>
        <p:txBody>
          <a:bodyPr wrap="square">
            <a:spAutoFit/>
          </a:bodyPr>
          <a:lstStyle/>
          <a:p>
            <a:pPr>
              <a:lnSpc>
                <a:spcPct val="114000"/>
              </a:lnSpc>
            </a:pPr>
            <a:r>
              <a:rPr lang="zh-CN" altLang="en-US" sz="2800" b="1" dirty="0" smtClean="0">
                <a:solidFill>
                  <a:srgbClr val="FF0000"/>
                </a:solidFill>
                <a:latin typeface="楷体_GB2312" panose="02010609030101010101" charset="-122"/>
                <a:ea typeface="楷体_GB2312" panose="02010609030101010101" charset="-122"/>
              </a:rPr>
              <a:t>（</a:t>
            </a:r>
            <a:r>
              <a:rPr lang="en-US" altLang="zh-CN" sz="2800" b="1" dirty="0">
                <a:solidFill>
                  <a:srgbClr val="FF0000"/>
                </a:solidFill>
                <a:latin typeface="楷体_GB2312" panose="02010609030101010101" charset="-122"/>
                <a:ea typeface="楷体_GB2312" panose="02010609030101010101" charset="-122"/>
              </a:rPr>
              <a:t>4</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latin typeface="楷体_GB2312" panose="02010609030101010101" charset="-122"/>
                <a:ea typeface="楷体_GB2312" panose="02010609030101010101" charset="-122"/>
              </a:rPr>
              <a:t>死亡在洪水的狞笑声中逼近。</a:t>
            </a:r>
            <a:r>
              <a:rPr lang="zh-CN" altLang="en-US" sz="2800" b="1" dirty="0">
                <a:solidFill>
                  <a:srgbClr val="FF0000"/>
                </a:solidFill>
                <a:latin typeface="楷体_GB2312" panose="02010609030101010101" charset="-122"/>
                <a:ea typeface="楷体_GB2312" panose="02010609030101010101" charset="-122"/>
              </a:rPr>
              <a:t>（</a:t>
            </a:r>
            <a:r>
              <a:rPr lang="en-US" altLang="zh-CN" sz="2800" b="1" dirty="0">
                <a:solidFill>
                  <a:srgbClr val="FF0000"/>
                </a:solidFill>
                <a:latin typeface="楷体_GB2312" panose="02010609030101010101" charset="-122"/>
                <a:ea typeface="楷体_GB2312" panose="02010609030101010101" charset="-122"/>
              </a:rPr>
              <a:t>5</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latin typeface="楷体_GB2312" panose="02010609030101010101" charset="-122"/>
                <a:ea typeface="楷体_GB2312" panose="02010609030101010101" charset="-122"/>
              </a:rPr>
              <a:t>水渐渐窜上来，放肆地舔着人们的腰。</a:t>
            </a:r>
            <a:r>
              <a:rPr lang="zh-CN" altLang="en-US" sz="2800" b="1" dirty="0">
                <a:solidFill>
                  <a:srgbClr val="FF0000"/>
                </a:solidFill>
                <a:latin typeface="楷体_GB2312" panose="02010609030101010101" charset="-122"/>
                <a:ea typeface="楷体_GB2312" panose="02010609030101010101" charset="-122"/>
              </a:rPr>
              <a:t>（</a:t>
            </a:r>
            <a:r>
              <a:rPr lang="en-US" altLang="zh-CN" sz="2800" b="1" dirty="0">
                <a:solidFill>
                  <a:srgbClr val="FF0000"/>
                </a:solidFill>
                <a:latin typeface="楷体_GB2312" panose="02010609030101010101" charset="-122"/>
                <a:ea typeface="楷体_GB2312" panose="02010609030101010101" charset="-122"/>
              </a:rPr>
              <a:t>6</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latin typeface="楷体_GB2312" panose="02010609030101010101" charset="-122"/>
                <a:ea typeface="楷体_GB2312" panose="02010609030101010101" charset="-122"/>
              </a:rPr>
              <a:t>水，爬上了老汉的胸膛。</a:t>
            </a:r>
            <a:r>
              <a:rPr lang="zh-CN" altLang="en-US" sz="2800" b="1" dirty="0">
                <a:solidFill>
                  <a:srgbClr val="FF0000"/>
                </a:solidFill>
                <a:latin typeface="楷体_GB2312" panose="02010609030101010101" charset="-122"/>
                <a:ea typeface="楷体_GB2312" panose="02010609030101010101" charset="-122"/>
              </a:rPr>
              <a:t>（</a:t>
            </a:r>
            <a:r>
              <a:rPr lang="en-US" altLang="zh-CN" sz="2800" b="1" dirty="0">
                <a:solidFill>
                  <a:srgbClr val="FF0000"/>
                </a:solidFill>
                <a:latin typeface="楷体_GB2312" panose="02010609030101010101" charset="-122"/>
                <a:ea typeface="楷体_GB2312" panose="02010609030101010101" charset="-122"/>
              </a:rPr>
              <a:t>7</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latin typeface="楷体_GB2312" panose="02010609030101010101" charset="-122"/>
                <a:ea typeface="楷体_GB2312" panose="02010609030101010101" charset="-122"/>
              </a:rPr>
              <a:t>东面、西面没有路。只有北面有座窄窄的木桥。</a:t>
            </a:r>
            <a:r>
              <a:rPr lang="zh-CN" altLang="en-US" sz="2800" b="1" dirty="0">
                <a:solidFill>
                  <a:srgbClr val="FF0000"/>
                </a:solidFill>
                <a:latin typeface="楷体_GB2312" panose="02010609030101010101" charset="-122"/>
                <a:ea typeface="楷体_GB2312" panose="02010609030101010101" charset="-122"/>
              </a:rPr>
              <a:t>（</a:t>
            </a:r>
            <a:r>
              <a:rPr lang="en-US" altLang="zh-CN" sz="2800" b="1" dirty="0">
                <a:solidFill>
                  <a:srgbClr val="FF0000"/>
                </a:solidFill>
                <a:latin typeface="楷体_GB2312" panose="02010609030101010101" charset="-122"/>
                <a:ea typeface="楷体_GB2312" panose="02010609030101010101" charset="-122"/>
              </a:rPr>
              <a:t>8</a:t>
            </a:r>
            <a:r>
              <a:rPr lang="zh-CN" altLang="en-US" sz="2800" b="1" dirty="0">
                <a:solidFill>
                  <a:srgbClr val="FF0000"/>
                </a:solidFill>
                <a:latin typeface="楷体_GB2312" panose="02010609030101010101" charset="-122"/>
                <a:ea typeface="楷体_GB2312" panose="02010609030101010101" charset="-122"/>
              </a:rPr>
              <a:t>）</a:t>
            </a:r>
            <a:r>
              <a:rPr lang="zh-CN" altLang="en-US" sz="2800" b="1" dirty="0">
                <a:latin typeface="楷体_GB2312" panose="02010609030101010101" charset="-122"/>
                <a:ea typeface="楷体_GB2312" panose="02010609030101010101" charset="-122"/>
              </a:rPr>
              <a:t>木桥开始发抖，开始痛苦地呻吟。</a:t>
            </a:r>
            <a:endParaRPr lang="zh-CN" altLang="en-US" sz="2800" b="1" dirty="0">
              <a:latin typeface="楷体_GB2312" panose="02010609030101010101" charset="-122"/>
              <a:ea typeface="楷体_GB2312" panose="02010609030101010101" charset="-122"/>
            </a:endParaRPr>
          </a:p>
          <a:p>
            <a:pPr>
              <a:lnSpc>
                <a:spcPct val="114000"/>
              </a:lnSpc>
            </a:pPr>
            <a:r>
              <a:rPr lang="zh-CN" altLang="en-US" sz="2800" b="1" dirty="0" smtClean="0">
                <a:solidFill>
                  <a:srgbClr val="0070C0"/>
                </a:solidFill>
                <a:latin typeface="楷体" panose="02010609060101010101" pitchFamily="49" charset="-122"/>
                <a:ea typeface="楷体" panose="02010609060101010101" pitchFamily="49" charset="-122"/>
              </a:rPr>
              <a:t>   </a:t>
            </a:r>
            <a:r>
              <a:rPr lang="zh-CN" altLang="en-US" sz="2800" b="1" dirty="0" smtClean="0">
                <a:latin typeface="楷体_GB2312" panose="02010609030101010101" charset="-122"/>
                <a:ea typeface="楷体_GB2312" panose="02010609030101010101" charset="-122"/>
              </a:rPr>
              <a:t>这些</a:t>
            </a:r>
            <a:r>
              <a:rPr lang="zh-CN" altLang="en-US" sz="2800" b="1" dirty="0">
                <a:latin typeface="楷体_GB2312" panose="02010609030101010101" charset="-122"/>
                <a:ea typeface="楷体_GB2312" panose="02010609030101010101" charset="-122"/>
              </a:rPr>
              <a:t>描写属于环境描写，写出了雨量之大，洪水之凶猛。从侧面衬托和突出了老支书作为一个共产党员无私无畏、不徇私情、英勇献身的精神</a:t>
            </a:r>
            <a:r>
              <a:rPr lang="zh-CN" altLang="en-US" sz="2800" b="1" dirty="0" smtClean="0">
                <a:latin typeface="楷体_GB2312" panose="02010609030101010101" charset="-122"/>
                <a:ea typeface="楷体_GB2312" panose="02010609030101010101" charset="-122"/>
              </a:rPr>
              <a:t>。</a:t>
            </a:r>
            <a:endParaRPr lang="zh-CN" altLang="en-US" sz="2800" b="1" dirty="0" smtClean="0">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3240" y="2433287"/>
            <a:ext cx="8097520" cy="2486258"/>
          </a:xfrm>
          <a:prstGeom prst="rect">
            <a:avLst/>
          </a:prstGeom>
          <a:noFill/>
          <a:ln w="9525">
            <a:noFill/>
          </a:ln>
        </p:spPr>
        <p:txBody>
          <a:bodyPr wrap="square">
            <a:spAutoFit/>
          </a:bodyPr>
          <a:lstStyle/>
          <a:p>
            <a:pPr>
              <a:lnSpc>
                <a:spcPct val="114000"/>
              </a:lnSpc>
            </a:pPr>
            <a:r>
              <a:rPr lang="zh-CN" altLang="en-US" sz="2800" dirty="0" smtClean="0">
                <a:solidFill>
                  <a:srgbClr val="0070C0"/>
                </a:solidFill>
                <a:latin typeface="楷体" panose="02010609060101010101" pitchFamily="49" charset="-122"/>
                <a:ea typeface="楷体" panose="02010609060101010101" pitchFamily="49" charset="-122"/>
              </a:rPr>
              <a:t>   </a:t>
            </a:r>
            <a:r>
              <a:rPr lang="zh-CN" altLang="en-US" sz="2800" b="1" dirty="0" smtClean="0">
                <a:solidFill>
                  <a:schemeClr val="tx1"/>
                </a:solidFill>
                <a:latin typeface="楷体_GB2312" panose="02010609030101010101" charset="-122"/>
                <a:ea typeface="楷体_GB2312" panose="02010609030101010101" charset="-122"/>
              </a:rPr>
              <a:t>这样</a:t>
            </a:r>
            <a:r>
              <a:rPr lang="zh-CN" altLang="en-US" sz="2800" b="1" dirty="0">
                <a:solidFill>
                  <a:schemeClr val="tx1"/>
                </a:solidFill>
                <a:latin typeface="楷体_GB2312" panose="02010609030101010101" charset="-122"/>
                <a:ea typeface="楷体_GB2312" panose="02010609030101010101" charset="-122"/>
              </a:rPr>
              <a:t>写的好处是：</a:t>
            </a:r>
            <a:r>
              <a:rPr lang="zh-CN" altLang="en-US" sz="2800" b="1" dirty="0">
                <a:solidFill>
                  <a:srgbClr val="FF0000"/>
                </a:solidFill>
                <a:latin typeface="楷体_GB2312" panose="02010609030101010101" charset="-122"/>
                <a:ea typeface="楷体_GB2312" panose="02010609030101010101" charset="-122"/>
              </a:rPr>
              <a:t>构思新颖别致，设置悬念，前后照应。</a:t>
            </a:r>
            <a:r>
              <a:rPr lang="zh-CN" altLang="en-US" sz="2800" b="1" dirty="0">
                <a:solidFill>
                  <a:schemeClr val="tx1"/>
                </a:solidFill>
                <a:latin typeface="楷体_GB2312" panose="02010609030101010101" charset="-122"/>
                <a:ea typeface="楷体_GB2312" panose="02010609030101010101" charset="-122"/>
              </a:rPr>
              <a:t>课文先写老汉将一个小伙子从队伍里揪出来，让他排到队伍的最后；又写小伙子让老汉先走，而老汉把小伙子推上了桥，但就在这时木桥塌了，他们二人被洪水吞没了；最后写洪水退了以后</a:t>
            </a:r>
            <a:r>
              <a:rPr lang="zh-CN" altLang="en-US" sz="2800" b="1" dirty="0" smtClean="0">
                <a:solidFill>
                  <a:schemeClr val="tx1"/>
                </a:solidFill>
                <a:latin typeface="楷体_GB2312" panose="02010609030101010101" charset="-122"/>
                <a:ea typeface="楷体_GB2312" panose="02010609030101010101" charset="-122"/>
              </a:rPr>
              <a:t>，</a:t>
            </a:r>
            <a:endParaRPr lang="zh-CN" altLang="en-US" sz="2800" b="1" dirty="0" smtClean="0">
              <a:solidFill>
                <a:schemeClr val="tx1"/>
              </a:solidFill>
              <a:latin typeface="楷体_GB2312" panose="02010609030101010101" charset="-122"/>
              <a:ea typeface="楷体_GB2312" panose="02010609030101010101" charset="-122"/>
            </a:endParaRPr>
          </a:p>
        </p:txBody>
      </p:sp>
      <p:sp>
        <p:nvSpPr>
          <p:cNvPr id="3" name="TextBox 2"/>
          <p:cNvSpPr txBox="1"/>
          <p:nvPr/>
        </p:nvSpPr>
        <p:spPr>
          <a:xfrm>
            <a:off x="359184" y="917146"/>
            <a:ext cx="8424863" cy="954107"/>
          </a:xfrm>
          <a:prstGeom prst="rect">
            <a:avLst/>
          </a:prstGeom>
          <a:noFill/>
          <a:ln w="9525">
            <a:noFill/>
          </a:ln>
        </p:spPr>
        <p:txBody>
          <a:bodyPr>
            <a:spAutoFit/>
          </a:bodyPr>
          <a:lstStyle/>
          <a:p>
            <a:r>
              <a:rPr lang="en-US" altLang="zh-CN" sz="2800" b="1" dirty="0" smtClean="0">
                <a:latin typeface="宋体" panose="02010600030101010101" pitchFamily="2" charset="-122"/>
              </a:rPr>
              <a:t>   4</a:t>
            </a:r>
            <a:r>
              <a:rPr lang="en-US" altLang="zh-CN" sz="2800" b="1" dirty="0">
                <a:latin typeface="宋体" panose="02010600030101010101" pitchFamily="2" charset="-122"/>
              </a:rPr>
              <a:t>. </a:t>
            </a:r>
            <a:r>
              <a:rPr lang="zh-CN" altLang="en-US" sz="2800" b="1" dirty="0">
                <a:latin typeface="宋体" panose="02010600030101010101" pitchFamily="2" charset="-122"/>
              </a:rPr>
              <a:t>小说最后才点明老支书和小伙子的关系，和同学讨论这样写有什么好处</a:t>
            </a:r>
            <a:r>
              <a:rPr lang="zh-CN" altLang="en-US" sz="2800" b="1" dirty="0" smtClean="0">
                <a:latin typeface="宋体" panose="02010600030101010101" pitchFamily="2" charset="-122"/>
              </a:rPr>
              <a:t>。  </a:t>
            </a:r>
            <a:endParaRPr lang="zh-CN" altLang="en-US" sz="2800" b="1" dirty="0">
              <a:latin typeface="宋体" panose="02010600030101010101" pitchFamily="2"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4653" y="1402713"/>
            <a:ext cx="8036560" cy="3039678"/>
          </a:xfrm>
          <a:prstGeom prst="rect">
            <a:avLst/>
          </a:prstGeom>
          <a:noFill/>
          <a:ln w="9525">
            <a:noFill/>
          </a:ln>
        </p:spPr>
        <p:txBody>
          <a:bodyPr wrap="square">
            <a:spAutoFit/>
          </a:bodyPr>
          <a:lstStyle/>
          <a:p>
            <a:pPr>
              <a:lnSpc>
                <a:spcPct val="114000"/>
              </a:lnSpc>
            </a:pPr>
            <a:r>
              <a:rPr lang="zh-CN" altLang="en-US" sz="2800" b="1" dirty="0" smtClean="0">
                <a:solidFill>
                  <a:schemeClr val="tx1"/>
                </a:solidFill>
                <a:latin typeface="楷体_GB2312" panose="02010609030101010101" charset="-122"/>
                <a:ea typeface="楷体_GB2312" panose="02010609030101010101" charset="-122"/>
              </a:rPr>
              <a:t>一</a:t>
            </a:r>
            <a:r>
              <a:rPr lang="zh-CN" altLang="en-US" sz="2800" b="1" dirty="0">
                <a:solidFill>
                  <a:schemeClr val="tx1"/>
                </a:solidFill>
                <a:latin typeface="楷体_GB2312" panose="02010609030101010101" charset="-122"/>
                <a:ea typeface="楷体_GB2312" panose="02010609030101010101" charset="-122"/>
              </a:rPr>
              <a:t>个老太太来祭奠两个人，一个是她的丈夫，一个是她的儿子。故事到这里戛然而止，直到这时人们才恍然大悟，知道了“老汉”和“小伙子”的关系。这虽让人感到在“意料之外”，但联系前文仔细想想，又觉得在“情理之中”。这样安排结构，达到了震撼人心的艺术效果</a:t>
            </a:r>
            <a:r>
              <a:rPr lang="zh-CN" altLang="en-US" sz="2800" b="1" dirty="0" smtClean="0">
                <a:solidFill>
                  <a:schemeClr val="tx1"/>
                </a:solidFill>
                <a:latin typeface="楷体_GB2312" panose="02010609030101010101" charset="-122"/>
                <a:ea typeface="楷体_GB2312" panose="02010609030101010101" charset="-122"/>
              </a:rPr>
              <a:t>。 </a:t>
            </a:r>
            <a:endParaRPr lang="zh-CN" altLang="en-US" sz="2800" b="1" dirty="0">
              <a:solidFill>
                <a:schemeClr val="tx1"/>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53314" y="644692"/>
            <a:ext cx="1728358" cy="707886"/>
          </a:xfrm>
          <a:prstGeom prst="rect">
            <a:avLst/>
          </a:prstGeom>
          <a:noFill/>
          <a:ln w="9525">
            <a:noFill/>
          </a:ln>
        </p:spPr>
        <p:txBody>
          <a:bodyPr wrap="none" anchor="t">
            <a:spAutoFit/>
          </a:bodyPr>
          <a:lstStyle/>
          <a:p>
            <a:r>
              <a:rPr lang="zh-CN" altLang="en-US" sz="4000" b="1" u="dbl" dirty="0" smtClean="0">
                <a:solidFill>
                  <a:srgbClr val="92D050"/>
                </a:solidFill>
                <a:latin typeface="黑体" panose="02010609060101010101" pitchFamily="2" charset="-122"/>
                <a:ea typeface="黑体" panose="02010609060101010101" pitchFamily="2" charset="-122"/>
                <a:sym typeface="+mn-ea"/>
              </a:rPr>
              <a:t>多音字</a:t>
            </a:r>
            <a:endParaRPr lang="zh-CN" altLang="en-US" sz="4000" b="1" u="dbl" dirty="0" smtClean="0">
              <a:solidFill>
                <a:srgbClr val="92D050"/>
              </a:solidFill>
              <a:latin typeface="黑体" panose="02010609060101010101" pitchFamily="2" charset="-122"/>
              <a:ea typeface="黑体" panose="02010609060101010101" pitchFamily="2" charset="-122"/>
              <a:sym typeface="+mn-ea"/>
            </a:endParaRPr>
          </a:p>
        </p:txBody>
      </p:sp>
      <p:sp>
        <p:nvSpPr>
          <p:cNvPr id="3" name="文本框 2"/>
          <p:cNvSpPr txBox="1"/>
          <p:nvPr/>
        </p:nvSpPr>
        <p:spPr>
          <a:xfrm>
            <a:off x="1055121" y="3928145"/>
            <a:ext cx="7032758" cy="1218795"/>
          </a:xfrm>
          <a:prstGeom prst="rect">
            <a:avLst/>
          </a:prstGeom>
          <a:noFill/>
          <a:ln w="9525">
            <a:noFill/>
          </a:ln>
        </p:spPr>
        <p:txBody>
          <a:bodyPr wrap="square">
            <a:spAutoFit/>
          </a:bodyPr>
          <a:lstStyle/>
          <a:p>
            <a:pPr>
              <a:lnSpc>
                <a:spcPct val="120000"/>
              </a:lnSpc>
            </a:pPr>
            <a:r>
              <a:rPr lang="zh-CN" altLang="en-US" sz="32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3200" b="1" dirty="0" smtClean="0">
                <a:latin typeface="宋体" panose="02010600030101010101" pitchFamily="2" charset="-122"/>
                <a:cs typeface="楷体" panose="02010609060101010101" pitchFamily="49" charset="-122"/>
                <a:sym typeface="+mn-ea"/>
              </a:rPr>
              <a:t>证件</a:t>
            </a:r>
            <a:r>
              <a:rPr lang="zh-CN" altLang="en-US" sz="3200" b="1" dirty="0">
                <a:latin typeface="宋体" panose="02010600030101010101" pitchFamily="2" charset="-122"/>
                <a:cs typeface="楷体" panose="02010609060101010101" pitchFamily="49" charset="-122"/>
                <a:sym typeface="+mn-ea"/>
              </a:rPr>
              <a:t>被交警没</a:t>
            </a:r>
            <a:r>
              <a:rPr lang="zh-CN" altLang="en-US" sz="3200" b="1" dirty="0" smtClean="0">
                <a:latin typeface="宋体" panose="02010600030101010101" pitchFamily="2" charset="-122"/>
                <a:cs typeface="楷体" panose="02010609060101010101" pitchFamily="49" charset="-122"/>
                <a:sym typeface="+mn-ea"/>
              </a:rPr>
              <a:t>（    ）</a:t>
            </a:r>
            <a:r>
              <a:rPr lang="zh-CN" altLang="en-US" sz="3200" b="1" dirty="0">
                <a:latin typeface="宋体" panose="02010600030101010101" pitchFamily="2" charset="-122"/>
                <a:cs typeface="楷体" panose="02010609060101010101" pitchFamily="49" charset="-122"/>
                <a:sym typeface="+mn-ea"/>
              </a:rPr>
              <a:t>收了，他仍像没</a:t>
            </a:r>
            <a:r>
              <a:rPr lang="zh-CN" altLang="en-US" sz="3200" b="1" dirty="0" smtClean="0">
                <a:latin typeface="宋体" panose="02010600030101010101" pitchFamily="2" charset="-122"/>
                <a:cs typeface="楷体" panose="02010609060101010101" pitchFamily="49" charset="-122"/>
                <a:sym typeface="+mn-ea"/>
              </a:rPr>
              <a:t>（    ）</a:t>
            </a:r>
            <a:r>
              <a:rPr lang="zh-CN" altLang="en-US" sz="3200" b="1" dirty="0">
                <a:latin typeface="宋体" panose="02010600030101010101" pitchFamily="2" charset="-122"/>
                <a:cs typeface="楷体" panose="02010609060101010101" pitchFamily="49" charset="-122"/>
                <a:sym typeface="+mn-ea"/>
              </a:rPr>
              <a:t>事一样。</a:t>
            </a:r>
            <a:endParaRPr lang="zh-CN" altLang="en-US" sz="3200" b="1" dirty="0">
              <a:solidFill>
                <a:schemeClr val="tx1"/>
              </a:solidFill>
              <a:latin typeface="宋体" panose="02010600030101010101" pitchFamily="2" charset="-122"/>
              <a:cs typeface="楷体" panose="02010609060101010101" pitchFamily="49" charset="-122"/>
              <a:sym typeface="+mn-ea"/>
            </a:endParaRPr>
          </a:p>
        </p:txBody>
      </p:sp>
      <p:sp>
        <p:nvSpPr>
          <p:cNvPr id="12" name="左大括号 11"/>
          <p:cNvSpPr/>
          <p:nvPr/>
        </p:nvSpPr>
        <p:spPr>
          <a:xfrm>
            <a:off x="2015473" y="1994310"/>
            <a:ext cx="288290" cy="121642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1257283" y="2242595"/>
            <a:ext cx="591185" cy="646331"/>
          </a:xfrm>
          <a:prstGeom prst="rect">
            <a:avLst/>
          </a:prstGeom>
          <a:noFill/>
          <a:ln w="9525">
            <a:noFill/>
          </a:ln>
        </p:spPr>
        <p:txBody>
          <a:bodyPr wrap="square">
            <a:spAutoFit/>
          </a:bodyPr>
          <a:lstStyle/>
          <a:p>
            <a:r>
              <a:rPr lang="zh-CN" altLang="en-US" sz="3600" b="1" dirty="0">
                <a:solidFill>
                  <a:srgbClr val="FF0000"/>
                </a:solidFill>
                <a:latin typeface="黑体" panose="02010609060101010101" pitchFamily="2" charset="-122"/>
                <a:ea typeface="黑体" panose="02010609060101010101" pitchFamily="2" charset="-122"/>
              </a:rPr>
              <a:t>没</a:t>
            </a:r>
            <a:endParaRPr lang="zh-CN" altLang="en-US" sz="36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2303762" y="1678372"/>
            <a:ext cx="6601487" cy="1482650"/>
          </a:xfrm>
          <a:prstGeom prst="rect">
            <a:avLst/>
          </a:prstGeom>
          <a:noFill/>
          <a:ln w="9525">
            <a:noFill/>
          </a:ln>
        </p:spPr>
        <p:txBody>
          <a:bodyPr wrap="none">
            <a:spAutoFit/>
          </a:bodyPr>
          <a:lstStyle/>
          <a:p>
            <a:pPr>
              <a:lnSpc>
                <a:spcPct val="150000"/>
              </a:lnSpc>
            </a:pPr>
            <a:r>
              <a:rPr lang="en-US" altLang="zh-CN" sz="3200" b="1" dirty="0" err="1" smtClean="0">
                <a:solidFill>
                  <a:srgbClr val="FF0000"/>
                </a:solidFill>
                <a:latin typeface="+mn-ea"/>
                <a:ea typeface="+mn-ea"/>
                <a:cs typeface="+mn-ea"/>
                <a:sym typeface="+mn-ea"/>
              </a:rPr>
              <a:t>mò</a:t>
            </a:r>
            <a:r>
              <a:rPr lang="zh-CN" altLang="en-US" sz="3200" b="1" dirty="0">
                <a:latin typeface="+mn-ea"/>
                <a:ea typeface="+mn-ea"/>
                <a:cs typeface="+mn-ea"/>
                <a:sym typeface="+mn-ea"/>
              </a:rPr>
              <a:t>（淹没）（沉没）（没齿难忘）</a:t>
            </a:r>
            <a:endParaRPr lang="zh-CN" altLang="en-US" sz="3200" b="1" dirty="0">
              <a:latin typeface="+mn-ea"/>
              <a:ea typeface="+mn-ea"/>
              <a:cs typeface="+mn-ea"/>
              <a:sym typeface="+mn-ea"/>
            </a:endParaRPr>
          </a:p>
          <a:p>
            <a:pPr>
              <a:lnSpc>
                <a:spcPct val="150000"/>
              </a:lnSpc>
            </a:pPr>
            <a:r>
              <a:rPr lang="en-US" altLang="zh-CN" sz="3200" b="1" dirty="0" err="1">
                <a:solidFill>
                  <a:srgbClr val="FF0000"/>
                </a:solidFill>
                <a:latin typeface="+mn-ea"/>
                <a:ea typeface="+mn-ea"/>
                <a:cs typeface="+mn-ea"/>
                <a:sym typeface="+mn-ea"/>
              </a:rPr>
              <a:t>méi</a:t>
            </a:r>
            <a:r>
              <a:rPr lang="zh-CN" altLang="en-US" sz="3200" b="1" dirty="0">
                <a:latin typeface="+mn-ea"/>
                <a:ea typeface="+mn-ea"/>
                <a:cs typeface="+mn-ea"/>
                <a:sym typeface="+mn-ea"/>
              </a:rPr>
              <a:t>（没有）（没人）（没趣）</a:t>
            </a:r>
            <a:endParaRPr lang="zh-CN" altLang="en-US" sz="3200" b="1" dirty="0">
              <a:latin typeface="+mn-ea"/>
              <a:ea typeface="+mn-ea"/>
              <a:cs typeface="+mn-ea"/>
              <a:sym typeface="+mn-ea"/>
            </a:endParaRPr>
          </a:p>
        </p:txBody>
      </p:sp>
      <p:sp>
        <p:nvSpPr>
          <p:cNvPr id="8" name="文本框 7"/>
          <p:cNvSpPr txBox="1"/>
          <p:nvPr/>
        </p:nvSpPr>
        <p:spPr>
          <a:xfrm>
            <a:off x="2749270" y="4644376"/>
            <a:ext cx="887095" cy="461665"/>
          </a:xfrm>
          <a:prstGeom prst="rect">
            <a:avLst/>
          </a:prstGeom>
          <a:noFill/>
          <a:ln w="9525">
            <a:noFill/>
          </a:ln>
        </p:spPr>
        <p:txBody>
          <a:bodyPr wrap="square">
            <a:spAutoFit/>
          </a:bodyPr>
          <a:lstStyle/>
          <a:p>
            <a:r>
              <a:rPr lang="en-US" altLang="zh-CN" sz="2400" b="1" dirty="0" err="1">
                <a:solidFill>
                  <a:srgbClr val="FF0000"/>
                </a:solidFill>
                <a:latin typeface="+mn-ea"/>
                <a:ea typeface="+mn-ea"/>
                <a:cs typeface="+mn-ea"/>
                <a:sym typeface="+mn-ea"/>
              </a:rPr>
              <a:t>méi</a:t>
            </a:r>
            <a:endParaRPr lang="en-US" altLang="zh-CN" sz="2400" b="1" dirty="0">
              <a:solidFill>
                <a:srgbClr val="FF0000"/>
              </a:solidFill>
              <a:latin typeface="+mn-ea"/>
              <a:ea typeface="+mn-ea"/>
              <a:cs typeface="+mn-ea"/>
              <a:sym typeface="+mn-ea"/>
            </a:endParaRPr>
          </a:p>
        </p:txBody>
      </p:sp>
      <p:sp>
        <p:nvSpPr>
          <p:cNvPr id="9" name="文本框 8"/>
          <p:cNvSpPr txBox="1"/>
          <p:nvPr/>
        </p:nvSpPr>
        <p:spPr>
          <a:xfrm>
            <a:off x="4415406" y="3928145"/>
            <a:ext cx="887095" cy="461665"/>
          </a:xfrm>
          <a:prstGeom prst="rect">
            <a:avLst/>
          </a:prstGeom>
          <a:noFill/>
          <a:ln w="9525">
            <a:noFill/>
          </a:ln>
        </p:spPr>
        <p:txBody>
          <a:bodyPr wrap="square">
            <a:spAutoFit/>
          </a:bodyPr>
          <a:lstStyle/>
          <a:p>
            <a:r>
              <a:rPr lang="en-US" sz="2400" b="1" dirty="0" err="1">
                <a:solidFill>
                  <a:srgbClr val="FF0000"/>
                </a:solidFill>
                <a:latin typeface="+mn-ea"/>
                <a:ea typeface="+mn-ea"/>
                <a:cs typeface="+mn-ea"/>
                <a:sym typeface="+mn-ea"/>
              </a:rPr>
              <a:t>mò</a:t>
            </a:r>
            <a:endParaRPr lang="en-US" sz="2400" b="1" dirty="0">
              <a:solidFill>
                <a:srgbClr val="FF0000"/>
              </a:solidFill>
              <a:latin typeface="+mn-ea"/>
              <a:ea typeface="+mn-ea"/>
              <a:cs typeface="+mn-ea"/>
              <a:sym typeface="+mn-ea"/>
            </a:endParaRPr>
          </a:p>
        </p:txBody>
      </p:sp>
      <p:pic>
        <p:nvPicPr>
          <p:cNvPr id="10" name="Picture 2" descr="G:\BaiduYunDownload\10000图标\PNG图标集08\png-0561.png"/>
          <p:cNvPicPr>
            <a:picLocks noChangeAspect="1" noChangeArrowheads="1"/>
          </p:cNvPicPr>
          <p:nvPr/>
        </p:nvPicPr>
        <p:blipFill>
          <a:blip r:embed="rId1" cstate="email"/>
          <a:srcRect/>
          <a:stretch>
            <a:fillRect/>
          </a:stretch>
        </p:blipFill>
        <p:spPr bwMode="auto">
          <a:xfrm>
            <a:off x="517881" y="704137"/>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21234" y="3448359"/>
            <a:ext cx="7500990" cy="1218795"/>
          </a:xfrm>
          <a:prstGeom prst="rect">
            <a:avLst/>
          </a:prstGeom>
          <a:noFill/>
          <a:ln w="9525">
            <a:noFill/>
          </a:ln>
        </p:spPr>
        <p:txBody>
          <a:bodyPr wrap="square">
            <a:spAutoFit/>
          </a:bodyPr>
          <a:lstStyle/>
          <a:p>
            <a:pPr>
              <a:lnSpc>
                <a:spcPct val="120000"/>
              </a:lnSpc>
            </a:pPr>
            <a:r>
              <a:rPr lang="zh-CN" altLang="en-US" sz="32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3200" b="1" dirty="0" smtClean="0">
                <a:latin typeface="宋体" panose="02010600030101010101" pitchFamily="2" charset="-122"/>
                <a:cs typeface="楷体" panose="02010609060101010101" pitchFamily="49" charset="-122"/>
                <a:sym typeface="+mn-ea"/>
              </a:rPr>
              <a:t>我</a:t>
            </a:r>
            <a:r>
              <a:rPr lang="zh-CN" altLang="en-US" sz="3200" b="1" dirty="0">
                <a:latin typeface="宋体" panose="02010600030101010101" pitchFamily="2" charset="-122"/>
                <a:cs typeface="楷体" panose="02010609060101010101" pitchFamily="49" charset="-122"/>
                <a:sym typeface="+mn-ea"/>
              </a:rPr>
              <a:t>大声喊她的名字，她似</a:t>
            </a:r>
            <a:r>
              <a:rPr lang="zh-CN" altLang="en-US" sz="3200" b="1" dirty="0" smtClean="0">
                <a:latin typeface="宋体" panose="02010600030101010101" pitchFamily="2" charset="-122"/>
                <a:cs typeface="楷体" panose="02010609060101010101" pitchFamily="49" charset="-122"/>
                <a:sym typeface="+mn-ea"/>
              </a:rPr>
              <a:t>（   ）</a:t>
            </a:r>
            <a:r>
              <a:rPr lang="zh-CN" altLang="en-US" sz="3200" b="1" dirty="0">
                <a:latin typeface="宋体" panose="02010600030101010101" pitchFamily="2" charset="-122"/>
                <a:cs typeface="楷体" panose="02010609060101010101" pitchFamily="49" charset="-122"/>
                <a:sym typeface="+mn-ea"/>
              </a:rPr>
              <a:t>乎没有听见我的喊声似</a:t>
            </a:r>
            <a:r>
              <a:rPr lang="zh-CN" altLang="en-US" sz="3200" b="1" dirty="0" smtClean="0">
                <a:latin typeface="宋体" panose="02010600030101010101" pitchFamily="2" charset="-122"/>
                <a:cs typeface="楷体" panose="02010609060101010101" pitchFamily="49" charset="-122"/>
                <a:sym typeface="+mn-ea"/>
              </a:rPr>
              <a:t>（    ）</a:t>
            </a:r>
            <a:r>
              <a:rPr lang="zh-CN" altLang="en-US" sz="3200" b="1" dirty="0">
                <a:latin typeface="宋体" panose="02010600030101010101" pitchFamily="2" charset="-122"/>
                <a:cs typeface="楷体" panose="02010609060101010101" pitchFamily="49" charset="-122"/>
                <a:sym typeface="+mn-ea"/>
              </a:rPr>
              <a:t>的。</a:t>
            </a:r>
            <a:endParaRPr lang="zh-CN" altLang="en-US" sz="3200" b="1" dirty="0">
              <a:solidFill>
                <a:schemeClr val="tx1"/>
              </a:solidFill>
              <a:latin typeface="宋体" panose="02010600030101010101" pitchFamily="2" charset="-122"/>
              <a:cs typeface="楷体" panose="02010609060101010101" pitchFamily="49" charset="-122"/>
              <a:sym typeface="+mn-ea"/>
            </a:endParaRPr>
          </a:p>
        </p:txBody>
      </p:sp>
      <p:sp>
        <p:nvSpPr>
          <p:cNvPr id="12" name="左大括号 11"/>
          <p:cNvSpPr/>
          <p:nvPr/>
        </p:nvSpPr>
        <p:spPr>
          <a:xfrm>
            <a:off x="2046691" y="1930272"/>
            <a:ext cx="288290" cy="112581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1343706" y="2103327"/>
            <a:ext cx="591185" cy="646331"/>
          </a:xfrm>
          <a:prstGeom prst="rect">
            <a:avLst/>
          </a:prstGeom>
          <a:noFill/>
          <a:ln w="9525">
            <a:noFill/>
          </a:ln>
        </p:spPr>
        <p:txBody>
          <a:bodyPr wrap="square">
            <a:spAutoFit/>
          </a:bodyPr>
          <a:lstStyle/>
          <a:p>
            <a:r>
              <a:rPr lang="zh-CN" altLang="en-US" sz="3600" b="1" dirty="0">
                <a:solidFill>
                  <a:srgbClr val="FF0000"/>
                </a:solidFill>
                <a:latin typeface="黑体" panose="02010609060101010101" pitchFamily="2" charset="-122"/>
                <a:ea typeface="黑体" panose="02010609060101010101" pitchFamily="2" charset="-122"/>
              </a:rPr>
              <a:t>似</a:t>
            </a:r>
            <a:endParaRPr lang="zh-CN" altLang="en-US" sz="36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2334981" y="1556812"/>
            <a:ext cx="6253635" cy="1396473"/>
          </a:xfrm>
          <a:prstGeom prst="rect">
            <a:avLst/>
          </a:prstGeom>
          <a:noFill/>
          <a:ln w="9525">
            <a:noFill/>
          </a:ln>
        </p:spPr>
        <p:txBody>
          <a:bodyPr wrap="none">
            <a:spAutoFit/>
          </a:bodyPr>
          <a:lstStyle/>
          <a:p>
            <a:pPr algn="l">
              <a:lnSpc>
                <a:spcPct val="140000"/>
              </a:lnSpc>
            </a:pPr>
            <a:r>
              <a:rPr lang="en-US" altLang="zh-CN" sz="3200" b="1" dirty="0" err="1" smtClean="0">
                <a:solidFill>
                  <a:srgbClr val="FF0000"/>
                </a:solidFill>
                <a:latin typeface="+mn-ea"/>
                <a:ea typeface="+mn-ea"/>
                <a:cs typeface="+mn-ea"/>
                <a:sym typeface="+mn-ea"/>
              </a:rPr>
              <a:t>sì</a:t>
            </a:r>
            <a:r>
              <a:rPr lang="zh-CN" altLang="en-US" sz="3200" b="1" dirty="0">
                <a:latin typeface="+mn-ea"/>
                <a:ea typeface="+mn-ea"/>
                <a:cs typeface="+mn-ea"/>
                <a:sym typeface="+mn-ea"/>
              </a:rPr>
              <a:t>（似乎）（相似）（似是而非）</a:t>
            </a:r>
            <a:endParaRPr lang="zh-CN" altLang="en-US" sz="3200" b="1" dirty="0">
              <a:latin typeface="+mn-ea"/>
              <a:ea typeface="+mn-ea"/>
              <a:cs typeface="+mn-ea"/>
              <a:sym typeface="+mn-ea"/>
            </a:endParaRPr>
          </a:p>
          <a:p>
            <a:pPr algn="l">
              <a:lnSpc>
                <a:spcPct val="140000"/>
              </a:lnSpc>
            </a:pPr>
            <a:r>
              <a:rPr lang="en-US" altLang="zh-CN" sz="3200" b="1" dirty="0" err="1">
                <a:solidFill>
                  <a:srgbClr val="FF0000"/>
                </a:solidFill>
                <a:latin typeface="+mn-ea"/>
                <a:ea typeface="+mn-ea"/>
                <a:cs typeface="+mn-ea"/>
                <a:sym typeface="+mn-ea"/>
              </a:rPr>
              <a:t>shì</a:t>
            </a:r>
            <a:r>
              <a:rPr lang="zh-CN" altLang="en-US" sz="3200" b="1" dirty="0">
                <a:latin typeface="+mn-ea"/>
                <a:ea typeface="+mn-ea"/>
                <a:cs typeface="+mn-ea"/>
                <a:sym typeface="+mn-ea"/>
              </a:rPr>
              <a:t>（似的）</a:t>
            </a:r>
            <a:endParaRPr lang="zh-CN" altLang="en-US" sz="3200" b="1" dirty="0">
              <a:latin typeface="+mn-ea"/>
              <a:ea typeface="+mn-ea"/>
              <a:cs typeface="+mn-ea"/>
              <a:sym typeface="+mn-ea"/>
            </a:endParaRPr>
          </a:p>
        </p:txBody>
      </p:sp>
      <p:sp>
        <p:nvSpPr>
          <p:cNvPr id="8" name="文本框 7"/>
          <p:cNvSpPr txBox="1"/>
          <p:nvPr/>
        </p:nvSpPr>
        <p:spPr>
          <a:xfrm>
            <a:off x="4890532" y="4195868"/>
            <a:ext cx="887095" cy="461665"/>
          </a:xfrm>
          <a:prstGeom prst="rect">
            <a:avLst/>
          </a:prstGeom>
          <a:noFill/>
          <a:ln w="9525">
            <a:noFill/>
          </a:ln>
        </p:spPr>
        <p:txBody>
          <a:bodyPr wrap="square">
            <a:spAutoFit/>
          </a:bodyPr>
          <a:lstStyle/>
          <a:p>
            <a:r>
              <a:rPr lang="en-US" altLang="zh-CN" sz="2400" b="1" dirty="0" err="1">
                <a:solidFill>
                  <a:srgbClr val="FF0000"/>
                </a:solidFill>
                <a:latin typeface="+mn-ea"/>
                <a:ea typeface="+mn-ea"/>
                <a:cs typeface="+mn-ea"/>
                <a:sym typeface="+mn-ea"/>
              </a:rPr>
              <a:t>shì</a:t>
            </a:r>
            <a:endParaRPr lang="en-US" altLang="zh-CN" sz="2400" b="1" dirty="0">
              <a:solidFill>
                <a:srgbClr val="FF0000"/>
              </a:solidFill>
              <a:latin typeface="+mn-ea"/>
              <a:ea typeface="+mn-ea"/>
              <a:cs typeface="+mn-ea"/>
              <a:sym typeface="+mn-ea"/>
            </a:endParaRPr>
          </a:p>
        </p:txBody>
      </p:sp>
      <p:sp>
        <p:nvSpPr>
          <p:cNvPr id="9" name="文本框 8"/>
          <p:cNvSpPr txBox="1"/>
          <p:nvPr/>
        </p:nvSpPr>
        <p:spPr>
          <a:xfrm>
            <a:off x="6470889" y="3448686"/>
            <a:ext cx="887095" cy="461665"/>
          </a:xfrm>
          <a:prstGeom prst="rect">
            <a:avLst/>
          </a:prstGeom>
          <a:noFill/>
          <a:ln w="9525">
            <a:noFill/>
          </a:ln>
        </p:spPr>
        <p:txBody>
          <a:bodyPr wrap="square">
            <a:spAutoFit/>
          </a:bodyPr>
          <a:lstStyle/>
          <a:p>
            <a:r>
              <a:rPr lang="en-US" sz="2400" b="1" dirty="0" err="1">
                <a:solidFill>
                  <a:srgbClr val="FF0000"/>
                </a:solidFill>
                <a:latin typeface="+mn-ea"/>
                <a:ea typeface="+mn-ea"/>
                <a:cs typeface="+mn-ea"/>
                <a:sym typeface="+mn-ea"/>
              </a:rPr>
              <a:t>sì</a:t>
            </a:r>
            <a:endParaRPr lang="en-US" sz="2400" b="1" dirty="0">
              <a:solidFill>
                <a:srgbClr val="FF0000"/>
              </a:solidFill>
              <a:latin typeface="+mn-ea"/>
              <a:ea typeface="+mn-ea"/>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3" y="767000"/>
            <a:ext cx="184731" cy="338554"/>
          </a:xfrm>
          <a:prstGeom prst="rect">
            <a:avLst/>
          </a:prstGeom>
          <a:noFill/>
        </p:spPr>
        <p:txBody>
          <a:bodyPr wrap="none" rtlCol="0">
            <a:spAutoFit/>
          </a:bodyPr>
          <a:lstStyle/>
          <a:p>
            <a:endParaRPr lang="zh-CN" altLang="en-US" sz="1600"/>
          </a:p>
        </p:txBody>
      </p:sp>
      <p:sp>
        <p:nvSpPr>
          <p:cNvPr id="3" name="文本框 2"/>
          <p:cNvSpPr txBox="1"/>
          <p:nvPr/>
        </p:nvSpPr>
        <p:spPr>
          <a:xfrm>
            <a:off x="1022095" y="647013"/>
            <a:ext cx="2037737" cy="646331"/>
          </a:xfrm>
          <a:prstGeom prst="rect">
            <a:avLst/>
          </a:prstGeom>
          <a:noFill/>
          <a:ln w="9525">
            <a:noFill/>
          </a:ln>
        </p:spPr>
        <p:txBody>
          <a:bodyPr wrap="none" anchor="t">
            <a:spAutoFit/>
          </a:bodyPr>
          <a:lstStyle/>
          <a:p>
            <a:pPr eaLnBrk="1" hangingPunct="1"/>
            <a:r>
              <a:rPr lang="zh-CN" altLang="en-US" sz="3600" b="1" u="dbl" dirty="0" smtClean="0">
                <a:solidFill>
                  <a:srgbClr val="92D050"/>
                </a:solidFill>
                <a:uFillTx/>
                <a:latin typeface="黑体" panose="02010609060101010101" pitchFamily="2" charset="-122"/>
                <a:ea typeface="黑体" panose="02010609060101010101" pitchFamily="2" charset="-122"/>
                <a:sym typeface="+mn-ea"/>
              </a:rPr>
              <a:t>词语解释</a:t>
            </a:r>
            <a:endParaRPr lang="zh-CN" altLang="en-US" sz="3600" b="1" u="dbl" dirty="0" smtClean="0">
              <a:solidFill>
                <a:srgbClr val="92D050"/>
              </a:solidFill>
              <a:uFillTx/>
              <a:latin typeface="黑体" panose="02010609060101010101" pitchFamily="2" charset="-122"/>
              <a:ea typeface="黑体" panose="02010609060101010101" pitchFamily="2" charset="-122"/>
              <a:sym typeface="+mn-ea"/>
            </a:endParaRPr>
          </a:p>
        </p:txBody>
      </p:sp>
      <p:sp>
        <p:nvSpPr>
          <p:cNvPr id="18" name="矩形 2"/>
          <p:cNvSpPr>
            <a:spLocks noChangeArrowheads="1"/>
          </p:cNvSpPr>
          <p:nvPr/>
        </p:nvSpPr>
        <p:spPr bwMode="auto">
          <a:xfrm>
            <a:off x="780948" y="1471876"/>
            <a:ext cx="958916" cy="400110"/>
          </a:xfrm>
          <a:prstGeom prst="rect">
            <a:avLst/>
          </a:prstGeom>
          <a:noFill/>
          <a:ln w="9525">
            <a:noFill/>
            <a:miter lim="800000"/>
          </a:ln>
        </p:spPr>
        <p:txBody>
          <a:bodyPr wrap="none">
            <a:spAutoFit/>
          </a:bodyPr>
          <a:lstStyle/>
          <a:p>
            <a:pPr algn="ctr"/>
            <a:r>
              <a:rPr lang="zh-CN" altLang="en-US" sz="2000" b="1" dirty="0">
                <a:solidFill>
                  <a:srgbClr val="FF0000"/>
                </a:solidFill>
                <a:latin typeface="黑体" panose="02010609060101010101" pitchFamily="2" charset="-122"/>
                <a:ea typeface="黑体" panose="02010609060101010101" pitchFamily="2" charset="-122"/>
              </a:rPr>
              <a:t>咆哮：</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9" name="矩形 2"/>
          <p:cNvSpPr>
            <a:spLocks noChangeArrowheads="1"/>
          </p:cNvSpPr>
          <p:nvPr/>
        </p:nvSpPr>
        <p:spPr bwMode="auto">
          <a:xfrm>
            <a:off x="792690" y="2259302"/>
            <a:ext cx="958916"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狂奔：</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20" name="矩形 2"/>
          <p:cNvSpPr>
            <a:spLocks noChangeArrowheads="1"/>
          </p:cNvSpPr>
          <p:nvPr/>
        </p:nvSpPr>
        <p:spPr bwMode="auto">
          <a:xfrm>
            <a:off x="787085" y="3127982"/>
            <a:ext cx="958916"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狞笑：</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21" name="矩形 20"/>
          <p:cNvSpPr>
            <a:spLocks noChangeArrowheads="1"/>
          </p:cNvSpPr>
          <p:nvPr/>
        </p:nvSpPr>
        <p:spPr bwMode="auto">
          <a:xfrm>
            <a:off x="1639040" y="2237716"/>
            <a:ext cx="7131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defRPr/>
            </a:pPr>
            <a:r>
              <a:rPr lang="zh-CN" altLang="en-US" sz="2000" b="1" dirty="0" smtClean="0">
                <a:latin typeface="+mn-ea"/>
                <a:ea typeface="+mn-ea"/>
              </a:rPr>
              <a:t>迅猛地奔跑。本课形容洪水奔流而下、势不可挡。</a:t>
            </a:r>
            <a:endParaRPr lang="zh-CN" altLang="en-US" sz="2000" b="1" dirty="0">
              <a:latin typeface="+mn-ea"/>
              <a:ea typeface="+mn-ea"/>
            </a:endParaRPr>
          </a:p>
        </p:txBody>
      </p:sp>
      <p:sp>
        <p:nvSpPr>
          <p:cNvPr id="22" name="TextBox 21"/>
          <p:cNvSpPr txBox="1"/>
          <p:nvPr/>
        </p:nvSpPr>
        <p:spPr>
          <a:xfrm>
            <a:off x="1646833" y="1449757"/>
            <a:ext cx="5827236" cy="461665"/>
          </a:xfrm>
          <a:prstGeom prst="rect">
            <a:avLst/>
          </a:prstGeom>
          <a:noFill/>
          <a:ln w="9525">
            <a:noFill/>
          </a:ln>
        </p:spPr>
        <p:txBody>
          <a:bodyPr wrap="none" rtlCol="0">
            <a:spAutoFit/>
          </a:bodyPr>
          <a:lstStyle/>
          <a:p>
            <a:pPr>
              <a:lnSpc>
                <a:spcPct val="120000"/>
              </a:lnSpc>
              <a:defRPr/>
            </a:pPr>
            <a:r>
              <a:rPr lang="zh-CN" altLang="en-US" sz="2000" b="1" dirty="0">
                <a:latin typeface="+mn-ea"/>
              </a:rPr>
              <a:t>猛兽怒吼。形容人暴怒喊叫，也形容水奔腾</a:t>
            </a:r>
            <a:r>
              <a:rPr lang="zh-CN" altLang="en-US" sz="2000" b="1" dirty="0" smtClean="0">
                <a:latin typeface="+mn-ea"/>
              </a:rPr>
              <a:t>轰鸣。</a:t>
            </a:r>
            <a:endParaRPr lang="en-US" altLang="zh-CN" sz="2000" b="1" dirty="0">
              <a:latin typeface="+mn-ea"/>
            </a:endParaRPr>
          </a:p>
        </p:txBody>
      </p:sp>
      <p:sp>
        <p:nvSpPr>
          <p:cNvPr id="23" name="TextBox 22"/>
          <p:cNvSpPr txBox="1"/>
          <p:nvPr/>
        </p:nvSpPr>
        <p:spPr>
          <a:xfrm>
            <a:off x="1646556" y="3031043"/>
            <a:ext cx="5967730" cy="461665"/>
          </a:xfrm>
          <a:prstGeom prst="rect">
            <a:avLst/>
          </a:prstGeom>
          <a:noFill/>
          <a:ln w="9525">
            <a:noFill/>
          </a:ln>
        </p:spPr>
        <p:txBody>
          <a:bodyPr wrap="square" rtlCol="0">
            <a:spAutoFit/>
          </a:bodyPr>
          <a:lstStyle/>
          <a:p>
            <a:pPr>
              <a:lnSpc>
                <a:spcPct val="120000"/>
              </a:lnSpc>
              <a:defRPr/>
            </a:pPr>
            <a:r>
              <a:rPr lang="zh-CN" altLang="en-US" sz="2000" b="1" dirty="0" smtClean="0">
                <a:latin typeface="+mn-ea"/>
              </a:rPr>
              <a:t>凶恶地笑。本课形容洪水的凶猛可憎。</a:t>
            </a:r>
            <a:endParaRPr lang="zh-CN" altLang="en-US" sz="2000" b="1" dirty="0">
              <a:latin typeface="+mn-ea"/>
            </a:endParaRPr>
          </a:p>
        </p:txBody>
      </p:sp>
      <p:sp>
        <p:nvSpPr>
          <p:cNvPr id="24" name="矩形 2"/>
          <p:cNvSpPr>
            <a:spLocks noChangeArrowheads="1"/>
          </p:cNvSpPr>
          <p:nvPr/>
        </p:nvSpPr>
        <p:spPr bwMode="auto">
          <a:xfrm>
            <a:off x="785977" y="3956869"/>
            <a:ext cx="958916" cy="400110"/>
          </a:xfrm>
          <a:prstGeom prst="rect">
            <a:avLst/>
          </a:prstGeom>
          <a:noFill/>
          <a:ln w="9525">
            <a:noFill/>
            <a:miter lim="800000"/>
          </a:ln>
        </p:spPr>
        <p:txBody>
          <a:bodyPr wrap="none">
            <a:spAutoFit/>
          </a:bodyPr>
          <a:lstStyle/>
          <a:p>
            <a:pPr algn="ctr"/>
            <a:r>
              <a:rPr lang="zh-CN" altLang="en-US" sz="2000" b="1" dirty="0">
                <a:solidFill>
                  <a:srgbClr val="FF0000"/>
                </a:solidFill>
                <a:latin typeface="黑体" panose="02010609060101010101" pitchFamily="2" charset="-122"/>
                <a:ea typeface="黑体" panose="02010609060101010101" pitchFamily="2" charset="-122"/>
              </a:rPr>
              <a:t>呻吟</a:t>
            </a:r>
            <a:r>
              <a:rPr lang="zh-CN" altLang="en-US" sz="2000" b="1" dirty="0" smtClean="0">
                <a:solidFill>
                  <a:srgbClr val="FF0000"/>
                </a:solidFill>
                <a:latin typeface="黑体" panose="02010609060101010101" pitchFamily="2" charset="-122"/>
                <a:ea typeface="黑体" panose="02010609060101010101" pitchFamily="2" charset="-122"/>
              </a:rPr>
              <a:t>：</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1" name="矩形 10"/>
          <p:cNvSpPr/>
          <p:nvPr/>
        </p:nvSpPr>
        <p:spPr>
          <a:xfrm>
            <a:off x="1646559" y="4785336"/>
            <a:ext cx="6865288" cy="830997"/>
          </a:xfrm>
          <a:prstGeom prst="rect">
            <a:avLst/>
          </a:prstGeom>
          <a:noFill/>
          <a:ln w="9525">
            <a:noFill/>
          </a:ln>
        </p:spPr>
        <p:txBody>
          <a:bodyPr wrap="square" rtlCol="0">
            <a:spAutoFit/>
          </a:bodyPr>
          <a:lstStyle/>
          <a:p>
            <a:pPr>
              <a:lnSpc>
                <a:spcPct val="120000"/>
              </a:lnSpc>
            </a:pPr>
            <a:r>
              <a:rPr lang="zh-CN" altLang="en-US" sz="2000" b="1" dirty="0">
                <a:latin typeface="+mn-ea"/>
              </a:rPr>
              <a:t>指人因痛苦而发出</a:t>
            </a:r>
            <a:r>
              <a:rPr lang="zh-CN" altLang="en-US" sz="2000" b="1" dirty="0" smtClean="0">
                <a:latin typeface="+mn-ea"/>
              </a:rPr>
              <a:t>声音。本课指木桥在洪水的冲击下发出的响声。</a:t>
            </a:r>
            <a:endParaRPr lang="zh-CN" altLang="zh-CN" sz="2000" b="1" dirty="0">
              <a:latin typeface="+mn-ea"/>
            </a:endParaRPr>
          </a:p>
        </p:txBody>
      </p:sp>
      <p:sp>
        <p:nvSpPr>
          <p:cNvPr id="13" name="矩形 2"/>
          <p:cNvSpPr>
            <a:spLocks noChangeArrowheads="1"/>
          </p:cNvSpPr>
          <p:nvPr/>
        </p:nvSpPr>
        <p:spPr bwMode="auto">
          <a:xfrm>
            <a:off x="772850" y="4800724"/>
            <a:ext cx="958916"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吞没：</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4" name="TextBox 13"/>
          <p:cNvSpPr txBox="1"/>
          <p:nvPr/>
        </p:nvSpPr>
        <p:spPr>
          <a:xfrm>
            <a:off x="1646555" y="3908189"/>
            <a:ext cx="3600450" cy="461665"/>
          </a:xfrm>
          <a:prstGeom prst="rect">
            <a:avLst/>
          </a:prstGeom>
          <a:noFill/>
          <a:ln w="9525">
            <a:noFill/>
          </a:ln>
        </p:spPr>
        <p:txBody>
          <a:bodyPr wrap="square" rtlCol="0">
            <a:spAutoFit/>
          </a:bodyPr>
          <a:lstStyle/>
          <a:p>
            <a:pPr>
              <a:lnSpc>
                <a:spcPct val="120000"/>
              </a:lnSpc>
              <a:defRPr/>
            </a:pPr>
            <a:r>
              <a:rPr lang="zh-CN" altLang="en-US" sz="2000" b="1" dirty="0" smtClean="0">
                <a:latin typeface="+mn-ea"/>
              </a:rPr>
              <a:t>淹没。</a:t>
            </a:r>
            <a:endParaRPr lang="zh-CN" altLang="en-US" sz="2000" b="1" dirty="0">
              <a:latin typeface="+mn-ea"/>
            </a:endParaRPr>
          </a:p>
        </p:txBody>
      </p:sp>
      <p:pic>
        <p:nvPicPr>
          <p:cNvPr id="15" name="Picture 2" descr="G:\BaiduYunDownload\10000图标\PNG图标集08\png-0561.png"/>
          <p:cNvPicPr>
            <a:picLocks noChangeAspect="1" noChangeArrowheads="1"/>
          </p:cNvPicPr>
          <p:nvPr/>
        </p:nvPicPr>
        <p:blipFill>
          <a:blip r:embed="rId1" cstate="email"/>
          <a:srcRect/>
          <a:stretch>
            <a:fillRect/>
          </a:stretch>
        </p:blipFill>
        <p:spPr bwMode="auto">
          <a:xfrm>
            <a:off x="517881" y="704137"/>
            <a:ext cx="564456" cy="75260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9682" y="630935"/>
            <a:ext cx="184731" cy="461665"/>
          </a:xfrm>
          <a:prstGeom prst="rect">
            <a:avLst/>
          </a:prstGeom>
          <a:noFill/>
        </p:spPr>
        <p:txBody>
          <a:bodyPr wrap="none" rtlCol="0">
            <a:spAutoFit/>
          </a:bodyPr>
          <a:lstStyle/>
          <a:p>
            <a:endParaRPr lang="zh-CN" altLang="en-US" sz="2400"/>
          </a:p>
        </p:txBody>
      </p:sp>
      <p:sp>
        <p:nvSpPr>
          <p:cNvPr id="18" name="矩形 2"/>
          <p:cNvSpPr>
            <a:spLocks noChangeArrowheads="1"/>
          </p:cNvSpPr>
          <p:nvPr/>
        </p:nvSpPr>
        <p:spPr bwMode="auto">
          <a:xfrm>
            <a:off x="668259" y="1387461"/>
            <a:ext cx="1475083"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势不可当：</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20" name="矩形 2"/>
          <p:cNvSpPr>
            <a:spLocks noChangeArrowheads="1"/>
          </p:cNvSpPr>
          <p:nvPr/>
        </p:nvSpPr>
        <p:spPr bwMode="auto">
          <a:xfrm>
            <a:off x="669511" y="2279028"/>
            <a:ext cx="1475083"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跌跌撞撞：</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21" name="矩形 20"/>
          <p:cNvSpPr>
            <a:spLocks noChangeArrowheads="1"/>
          </p:cNvSpPr>
          <p:nvPr/>
        </p:nvSpPr>
        <p:spPr bwMode="auto">
          <a:xfrm>
            <a:off x="2080203" y="2278840"/>
            <a:ext cx="6775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defRPr/>
            </a:pPr>
            <a:r>
              <a:rPr lang="zh-CN" altLang="en-US" sz="2000" b="1" dirty="0" smtClean="0">
                <a:latin typeface="+mn-ea"/>
                <a:ea typeface="+mn-ea"/>
              </a:rPr>
              <a:t>形容走路不稳。</a:t>
            </a:r>
            <a:endParaRPr lang="zh-CN" altLang="en-US" sz="2000" b="1" dirty="0">
              <a:latin typeface="+mn-ea"/>
              <a:ea typeface="+mn-ea"/>
            </a:endParaRPr>
          </a:p>
        </p:txBody>
      </p:sp>
      <p:sp>
        <p:nvSpPr>
          <p:cNvPr id="22" name="TextBox 21"/>
          <p:cNvSpPr txBox="1"/>
          <p:nvPr/>
        </p:nvSpPr>
        <p:spPr>
          <a:xfrm>
            <a:off x="2080249" y="1367140"/>
            <a:ext cx="6775257" cy="461665"/>
          </a:xfrm>
          <a:prstGeom prst="rect">
            <a:avLst/>
          </a:prstGeom>
          <a:noFill/>
          <a:ln w="9525">
            <a:noFill/>
          </a:ln>
        </p:spPr>
        <p:txBody>
          <a:bodyPr wrap="square" rtlCol="0">
            <a:spAutoFit/>
          </a:bodyPr>
          <a:lstStyle/>
          <a:p>
            <a:pPr>
              <a:lnSpc>
                <a:spcPct val="120000"/>
              </a:lnSpc>
              <a:defRPr/>
            </a:pPr>
            <a:r>
              <a:rPr lang="zh-CN" altLang="en-US" sz="2000" b="1" dirty="0" smtClean="0">
                <a:latin typeface="+mn-ea"/>
              </a:rPr>
              <a:t>来势凶猛，不可阻挡。</a:t>
            </a:r>
            <a:endParaRPr lang="en-US" altLang="zh-CN" sz="2000" b="1" dirty="0">
              <a:latin typeface="+mn-ea"/>
            </a:endParaRPr>
          </a:p>
        </p:txBody>
      </p:sp>
      <p:sp>
        <p:nvSpPr>
          <p:cNvPr id="23" name="TextBox 22"/>
          <p:cNvSpPr txBox="1"/>
          <p:nvPr/>
        </p:nvSpPr>
        <p:spPr>
          <a:xfrm>
            <a:off x="1470570" y="4061905"/>
            <a:ext cx="6202740" cy="461665"/>
          </a:xfrm>
          <a:prstGeom prst="rect">
            <a:avLst/>
          </a:prstGeom>
          <a:noFill/>
          <a:ln w="9525">
            <a:noFill/>
          </a:ln>
        </p:spPr>
        <p:txBody>
          <a:bodyPr wrap="square" rtlCol="0">
            <a:spAutoFit/>
          </a:bodyPr>
          <a:lstStyle/>
          <a:p>
            <a:pPr>
              <a:lnSpc>
                <a:spcPct val="120000"/>
              </a:lnSpc>
              <a:defRPr/>
            </a:pPr>
            <a:r>
              <a:rPr lang="zh-CN" altLang="en-US" sz="2000" b="1" dirty="0" smtClean="0">
                <a:latin typeface="+mn-ea"/>
              </a:rPr>
              <a:t>（言行）轻率任意，毫无顾忌。</a:t>
            </a:r>
            <a:endParaRPr lang="zh-CN" altLang="en-US" sz="2000" b="1" dirty="0">
              <a:latin typeface="+mn-ea"/>
            </a:endParaRPr>
          </a:p>
        </p:txBody>
      </p:sp>
      <p:sp>
        <p:nvSpPr>
          <p:cNvPr id="24" name="矩形 2"/>
          <p:cNvSpPr>
            <a:spLocks noChangeArrowheads="1"/>
          </p:cNvSpPr>
          <p:nvPr/>
        </p:nvSpPr>
        <p:spPr bwMode="auto">
          <a:xfrm>
            <a:off x="618214" y="3170567"/>
            <a:ext cx="958916"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拥戴：</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1" name="矩形 10"/>
          <p:cNvSpPr>
            <a:spLocks noChangeArrowheads="1"/>
          </p:cNvSpPr>
          <p:nvPr/>
        </p:nvSpPr>
        <p:spPr bwMode="auto">
          <a:xfrm>
            <a:off x="1653693" y="3170389"/>
            <a:ext cx="6775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defRPr/>
            </a:pPr>
            <a:r>
              <a:rPr lang="zh-CN" altLang="en-US" sz="2000" b="1" dirty="0">
                <a:latin typeface="+mn-ea"/>
                <a:ea typeface="+mn-ea"/>
              </a:rPr>
              <a:t>拥护</a:t>
            </a:r>
            <a:r>
              <a:rPr lang="zh-CN" altLang="en-US" sz="2000" b="1" dirty="0" smtClean="0">
                <a:latin typeface="+mn-ea"/>
                <a:ea typeface="+mn-ea"/>
              </a:rPr>
              <a:t>推戴。</a:t>
            </a:r>
            <a:endParaRPr lang="zh-CN" altLang="en-US" sz="2000" b="1" dirty="0">
              <a:latin typeface="+mn-ea"/>
              <a:ea typeface="+mn-ea"/>
            </a:endParaRPr>
          </a:p>
        </p:txBody>
      </p:sp>
      <p:sp>
        <p:nvSpPr>
          <p:cNvPr id="12" name="矩形 2"/>
          <p:cNvSpPr>
            <a:spLocks noChangeArrowheads="1"/>
          </p:cNvSpPr>
          <p:nvPr/>
        </p:nvSpPr>
        <p:spPr bwMode="auto">
          <a:xfrm>
            <a:off x="619236" y="4062108"/>
            <a:ext cx="958916"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放肆：</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3" name="矩形 2"/>
          <p:cNvSpPr>
            <a:spLocks noChangeArrowheads="1"/>
          </p:cNvSpPr>
          <p:nvPr/>
        </p:nvSpPr>
        <p:spPr bwMode="auto">
          <a:xfrm>
            <a:off x="590410" y="4953648"/>
            <a:ext cx="1217000" cy="400110"/>
          </a:xfrm>
          <a:prstGeom prst="rect">
            <a:avLst/>
          </a:prstGeom>
          <a:noFill/>
          <a:ln w="9525">
            <a:noFill/>
            <a:miter lim="800000"/>
          </a:ln>
        </p:spPr>
        <p:txBody>
          <a:bodyPr wrap="none">
            <a:spAutoFit/>
          </a:bodyPr>
          <a:lstStyle/>
          <a:p>
            <a:pPr algn="ctr"/>
            <a:r>
              <a:rPr lang="zh-CN" altLang="en-US" sz="2000" b="1" dirty="0" smtClean="0">
                <a:solidFill>
                  <a:srgbClr val="FF0000"/>
                </a:solidFill>
                <a:latin typeface="黑体" panose="02010609060101010101" pitchFamily="2" charset="-122"/>
                <a:ea typeface="黑体" panose="02010609060101010101" pitchFamily="2" charset="-122"/>
              </a:rPr>
              <a:t>白茫茫：</a:t>
            </a:r>
            <a:endParaRPr lang="zh-CN" altLang="en-US" sz="2000" b="1" dirty="0">
              <a:solidFill>
                <a:srgbClr val="FF0000"/>
              </a:solidFill>
              <a:latin typeface="黑体" panose="02010609060101010101" pitchFamily="2" charset="-122"/>
              <a:ea typeface="黑体" panose="02010609060101010101" pitchFamily="2" charset="-122"/>
            </a:endParaRPr>
          </a:p>
        </p:txBody>
      </p:sp>
      <p:sp>
        <p:nvSpPr>
          <p:cNvPr id="14" name="TextBox 13"/>
          <p:cNvSpPr txBox="1"/>
          <p:nvPr/>
        </p:nvSpPr>
        <p:spPr>
          <a:xfrm>
            <a:off x="1759198" y="4904344"/>
            <a:ext cx="6977906" cy="461665"/>
          </a:xfrm>
          <a:prstGeom prst="rect">
            <a:avLst/>
          </a:prstGeom>
          <a:noFill/>
          <a:ln w="9525">
            <a:noFill/>
          </a:ln>
        </p:spPr>
        <p:txBody>
          <a:bodyPr wrap="square" rtlCol="0">
            <a:spAutoFit/>
          </a:bodyPr>
          <a:lstStyle/>
          <a:p>
            <a:pPr>
              <a:lnSpc>
                <a:spcPct val="120000"/>
              </a:lnSpc>
              <a:defRPr/>
            </a:pPr>
            <a:r>
              <a:rPr lang="zh-CN" altLang="en-US" sz="2000" b="1" dirty="0" smtClean="0">
                <a:latin typeface="+mn-ea"/>
              </a:rPr>
              <a:t>形容一望无边的白（用于云、雾、雪、大水等）。</a:t>
            </a:r>
            <a:endParaRPr lang="zh-CN" altLang="en-US" sz="2000" b="1" dirty="0">
              <a:latin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603655" y="2209257"/>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咆哮</a:t>
            </a:r>
            <a:r>
              <a:rPr lang="en-US" altLang="zh-CN" sz="2800" b="1"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2" name="TextBox 31"/>
          <p:cNvSpPr txBox="1"/>
          <p:nvPr/>
        </p:nvSpPr>
        <p:spPr>
          <a:xfrm>
            <a:off x="4000230" y="2209257"/>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怒吼</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33" name="TextBox 32"/>
          <p:cNvSpPr txBox="1"/>
          <p:nvPr/>
        </p:nvSpPr>
        <p:spPr>
          <a:xfrm>
            <a:off x="5267950" y="2219650"/>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惊慌</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34" name="TextBox 33"/>
          <p:cNvSpPr txBox="1"/>
          <p:nvPr/>
        </p:nvSpPr>
        <p:spPr>
          <a:xfrm>
            <a:off x="6701125" y="2219650"/>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惶恐</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35" name="TextBox 34"/>
          <p:cNvSpPr txBox="1"/>
          <p:nvPr/>
        </p:nvSpPr>
        <p:spPr>
          <a:xfrm>
            <a:off x="2622705" y="3001345"/>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拥戴</a:t>
            </a:r>
            <a:r>
              <a:rPr lang="en-US" altLang="zh-CN" sz="2800" b="1" dirty="0" smtClean="0">
                <a:latin typeface="楷体" panose="02010609060101010101" pitchFamily="49" charset="-122"/>
                <a:ea typeface="楷体" panose="02010609060101010101" pitchFamily="49" charset="-122"/>
                <a:sym typeface="+mn-ea"/>
              </a:rPr>
              <a:t>——</a:t>
            </a:r>
            <a:endParaRPr lang="zh-CN" altLang="en-US" sz="2800" dirty="0">
              <a:latin typeface="楷体" panose="02010609060101010101" pitchFamily="49" charset="-122"/>
              <a:ea typeface="楷体" panose="02010609060101010101" pitchFamily="49" charset="-122"/>
            </a:endParaRPr>
          </a:p>
        </p:txBody>
      </p:sp>
      <p:sp>
        <p:nvSpPr>
          <p:cNvPr id="36" name="TextBox 35"/>
          <p:cNvSpPr txBox="1"/>
          <p:nvPr/>
        </p:nvSpPr>
        <p:spPr>
          <a:xfrm>
            <a:off x="4000348" y="3000156"/>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拥护 </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37" name="TextBox 36"/>
          <p:cNvSpPr txBox="1"/>
          <p:nvPr/>
        </p:nvSpPr>
        <p:spPr>
          <a:xfrm>
            <a:off x="5256067" y="3017153"/>
            <a:ext cx="2481916"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放肆</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38" name="TextBox 37"/>
          <p:cNvSpPr txBox="1"/>
          <p:nvPr/>
        </p:nvSpPr>
        <p:spPr>
          <a:xfrm>
            <a:off x="6701215" y="2999589"/>
            <a:ext cx="1618310" cy="523220"/>
          </a:xfrm>
          <a:prstGeom prst="rect">
            <a:avLst/>
          </a:prstGeom>
          <a:noFill/>
        </p:spPr>
        <p:txBody>
          <a:bodyPr wrap="square" rtlCol="0">
            <a:spAutoFit/>
          </a:bodyPr>
          <a:lstStyle/>
          <a:p>
            <a:r>
              <a:rPr lang="zh-CN" altLang="en-US" sz="2800" b="1" dirty="0">
                <a:solidFill>
                  <a:srgbClr val="FF0000"/>
                </a:solidFill>
                <a:latin typeface="楷体" panose="02010609060101010101" pitchFamily="49" charset="-122"/>
                <a:ea typeface="楷体" panose="02010609060101010101" pitchFamily="49" charset="-122"/>
              </a:rPr>
              <a:t>放纵</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41" name="TextBox 40"/>
          <p:cNvSpPr txBox="1"/>
          <p:nvPr/>
        </p:nvSpPr>
        <p:spPr>
          <a:xfrm>
            <a:off x="2584605" y="4153473"/>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黎明</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42" name="TextBox 41"/>
          <p:cNvSpPr txBox="1"/>
          <p:nvPr/>
        </p:nvSpPr>
        <p:spPr>
          <a:xfrm>
            <a:off x="4000348" y="4138233"/>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黄昏</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43" name="TextBox 42"/>
          <p:cNvSpPr txBox="1"/>
          <p:nvPr/>
        </p:nvSpPr>
        <p:spPr>
          <a:xfrm>
            <a:off x="5195943" y="4139864"/>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惊慌</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44" name="TextBox 43"/>
          <p:cNvSpPr txBox="1"/>
          <p:nvPr/>
        </p:nvSpPr>
        <p:spPr>
          <a:xfrm>
            <a:off x="6701254" y="4139864"/>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镇静</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45" name="TextBox 44"/>
          <p:cNvSpPr txBox="1"/>
          <p:nvPr/>
        </p:nvSpPr>
        <p:spPr>
          <a:xfrm>
            <a:off x="2603655" y="4939292"/>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沙哑</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46" name="TextBox 45"/>
          <p:cNvSpPr txBox="1"/>
          <p:nvPr/>
        </p:nvSpPr>
        <p:spPr>
          <a:xfrm>
            <a:off x="4000348" y="4937598"/>
            <a:ext cx="1143008"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清脆 </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47" name="TextBox 46"/>
          <p:cNvSpPr txBox="1"/>
          <p:nvPr/>
        </p:nvSpPr>
        <p:spPr>
          <a:xfrm>
            <a:off x="5196205" y="5003801"/>
            <a:ext cx="163322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放肆</a:t>
            </a:r>
            <a:r>
              <a:rPr lang="en-US" altLang="zh-CN" sz="2800" b="1" dirty="0" smtClean="0">
                <a:latin typeface="楷体" panose="02010609060101010101" pitchFamily="49" charset="-122"/>
                <a:ea typeface="楷体" panose="02010609060101010101" pitchFamily="49" charset="-122"/>
                <a:sym typeface="+mn-ea"/>
              </a:rPr>
              <a:t>——</a:t>
            </a:r>
            <a:endParaRPr lang="zh-CN" altLang="en-US" sz="2800" b="1" dirty="0">
              <a:latin typeface="楷体" panose="02010609060101010101" pitchFamily="49" charset="-122"/>
              <a:ea typeface="楷体" panose="02010609060101010101" pitchFamily="49" charset="-122"/>
            </a:endParaRPr>
          </a:p>
        </p:txBody>
      </p:sp>
      <p:sp>
        <p:nvSpPr>
          <p:cNvPr id="48" name="TextBox 47"/>
          <p:cNvSpPr txBox="1"/>
          <p:nvPr/>
        </p:nvSpPr>
        <p:spPr>
          <a:xfrm>
            <a:off x="6700975" y="5002266"/>
            <a:ext cx="2046302" cy="523220"/>
          </a:xfrm>
          <a:prstGeom prst="rect">
            <a:avLst/>
          </a:prstGeom>
          <a:noFill/>
        </p:spPr>
        <p:txBody>
          <a:bodyPr wrap="square" rtlCol="0">
            <a:spAutoFit/>
          </a:bodyPr>
          <a:lstStyle/>
          <a:p>
            <a:r>
              <a:rPr lang="zh-CN" altLang="en-US" sz="2800" b="1" dirty="0" smtClean="0">
                <a:solidFill>
                  <a:srgbClr val="FF0000"/>
                </a:solidFill>
                <a:latin typeface="楷体" panose="02010609060101010101" pitchFamily="49" charset="-122"/>
                <a:ea typeface="楷体" panose="02010609060101010101" pitchFamily="49" charset="-122"/>
              </a:rPr>
              <a:t>约束</a:t>
            </a:r>
            <a:endParaRPr lang="zh-CN" altLang="en-US" sz="2800" b="1" dirty="0">
              <a:solidFill>
                <a:srgbClr val="FF0000"/>
              </a:solidFill>
              <a:latin typeface="楷体" panose="02010609060101010101" pitchFamily="49" charset="-122"/>
              <a:ea typeface="楷体" panose="02010609060101010101" pitchFamily="49" charset="-122"/>
            </a:endParaRPr>
          </a:p>
        </p:txBody>
      </p:sp>
      <p:sp>
        <p:nvSpPr>
          <p:cNvPr id="2" name="文本框 1"/>
          <p:cNvSpPr txBox="1"/>
          <p:nvPr/>
        </p:nvSpPr>
        <p:spPr>
          <a:xfrm>
            <a:off x="828965" y="665889"/>
            <a:ext cx="2501006" cy="646331"/>
          </a:xfrm>
          <a:prstGeom prst="rect">
            <a:avLst/>
          </a:prstGeom>
          <a:noFill/>
          <a:ln w="9525">
            <a:noFill/>
          </a:ln>
        </p:spPr>
        <p:txBody>
          <a:bodyPr wrap="none" anchor="t">
            <a:spAutoFit/>
          </a:bodyPr>
          <a:lstStyle>
            <a:defPPr>
              <a:defRPr lang="zh-CN"/>
            </a:defPPr>
            <a:lvl1pPr>
              <a:defRPr sz="3600" b="1" u="dbl">
                <a:solidFill>
                  <a:srgbClr val="92D050"/>
                </a:solidFill>
                <a:uFillTx/>
                <a:latin typeface="黑体" panose="02010609060101010101" pitchFamily="2" charset="-122"/>
                <a:ea typeface="黑体" panose="02010609060101010101" pitchFamily="2" charset="-122"/>
              </a:defRPr>
            </a:lvl1pPr>
          </a:lstStyle>
          <a:p>
            <a:r>
              <a:rPr lang="zh-CN" altLang="en-US" u="sng" dirty="0">
                <a:sym typeface="+mn-ea"/>
              </a:rPr>
              <a:t>近、反义词</a:t>
            </a:r>
            <a:endParaRPr lang="zh-CN" altLang="en-US" u="sng" dirty="0">
              <a:sym typeface="+mn-ea"/>
            </a:endParaRPr>
          </a:p>
        </p:txBody>
      </p:sp>
      <p:sp>
        <p:nvSpPr>
          <p:cNvPr id="3" name="文本框 2"/>
          <p:cNvSpPr txBox="1"/>
          <p:nvPr/>
        </p:nvSpPr>
        <p:spPr>
          <a:xfrm>
            <a:off x="1236953" y="4155440"/>
            <a:ext cx="1627369" cy="523220"/>
          </a:xfrm>
          <a:prstGeom prst="rect">
            <a:avLst/>
          </a:prstGeom>
          <a:noFill/>
          <a:ln w="9525">
            <a:noFill/>
          </a:ln>
        </p:spPr>
        <p:txBody>
          <a:bodyPr wrap="none" anchor="t">
            <a:spAutoFit/>
          </a:bodyPr>
          <a:lstStyle/>
          <a:p>
            <a:pPr eaLnBrk="1" hangingPunct="1"/>
            <a:r>
              <a:rPr lang="zh-CN" altLang="en-US" sz="2800" b="1" dirty="0" smtClean="0">
                <a:solidFill>
                  <a:schemeClr val="tx1"/>
                </a:solidFill>
                <a:uFillTx/>
                <a:latin typeface="黑体" panose="02010609060101010101" pitchFamily="2" charset="-122"/>
                <a:ea typeface="黑体" panose="02010609060101010101" pitchFamily="2" charset="-122"/>
                <a:sym typeface="+mn-ea"/>
              </a:rPr>
              <a:t>反义词：</a:t>
            </a:r>
            <a:endParaRPr lang="zh-CN" altLang="en-US" sz="2800" b="1" dirty="0" smtClean="0">
              <a:solidFill>
                <a:schemeClr val="tx1"/>
              </a:solidFill>
              <a:uFillTx/>
              <a:latin typeface="黑体" panose="02010609060101010101" pitchFamily="2" charset="-122"/>
              <a:ea typeface="黑体" panose="02010609060101010101" pitchFamily="2" charset="-122"/>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263881" y="719377"/>
            <a:ext cx="564456" cy="752608"/>
          </a:xfrm>
          <a:prstGeom prst="rect">
            <a:avLst/>
          </a:prstGeom>
          <a:noFill/>
        </p:spPr>
      </p:pic>
      <p:sp>
        <p:nvSpPr>
          <p:cNvPr id="4" name="文本框 3"/>
          <p:cNvSpPr txBox="1"/>
          <p:nvPr/>
        </p:nvSpPr>
        <p:spPr>
          <a:xfrm>
            <a:off x="1236953" y="2209800"/>
            <a:ext cx="1627369" cy="523220"/>
          </a:xfrm>
          <a:prstGeom prst="rect">
            <a:avLst/>
          </a:prstGeom>
          <a:noFill/>
          <a:ln w="9525">
            <a:noFill/>
          </a:ln>
        </p:spPr>
        <p:txBody>
          <a:bodyPr wrap="none" anchor="t">
            <a:spAutoFit/>
          </a:bodyPr>
          <a:lstStyle/>
          <a:p>
            <a:pPr eaLnBrk="1" hangingPunct="1"/>
            <a:r>
              <a:rPr lang="zh-CN" altLang="en-US" sz="2800" b="1" dirty="0" smtClean="0">
                <a:solidFill>
                  <a:schemeClr val="tx1"/>
                </a:solidFill>
                <a:uFillTx/>
                <a:latin typeface="黑体" panose="02010609060101010101" pitchFamily="2" charset="-122"/>
                <a:ea typeface="黑体" panose="02010609060101010101" pitchFamily="2" charset="-122"/>
                <a:sym typeface="+mn-ea"/>
              </a:rPr>
              <a:t>近义词：</a:t>
            </a:r>
            <a:endParaRPr lang="zh-CN" altLang="en-US" sz="2800" b="1" dirty="0" smtClean="0">
              <a:solidFill>
                <a:schemeClr val="tx1"/>
              </a:solidFill>
              <a:uFillTx/>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5220</Words>
  <Application>WPS 演示</Application>
  <PresentationFormat>全屏显示(4:3)</PresentationFormat>
  <Paragraphs>458</Paragraphs>
  <Slides>46</Slides>
  <Notes>4</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46</vt:i4>
      </vt:variant>
    </vt:vector>
  </HeadingPairs>
  <TitlesOfParts>
    <vt:vector size="60" baseType="lpstr">
      <vt:lpstr>Arial</vt:lpstr>
      <vt:lpstr>宋体</vt:lpstr>
      <vt:lpstr>Wingdings</vt:lpstr>
      <vt:lpstr>Calibri</vt:lpstr>
      <vt:lpstr>微软雅黑</vt:lpstr>
      <vt:lpstr>楷体_GB2312</vt:lpstr>
      <vt:lpstr>新宋体</vt:lpstr>
      <vt:lpstr>黑体</vt:lpstr>
      <vt:lpstr>楷体</vt:lpstr>
      <vt:lpstr>Arial Unicode MS</vt:lpstr>
      <vt:lpstr>Segoe Print</vt:lpstr>
      <vt:lpstr>华文楷体</vt:lpstr>
      <vt:lpstr>Arial</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dc:subject>第一PPT模板网-WWW.1PPT.COM</dc:subject>
  <cp:lastModifiedBy>清菡</cp:lastModifiedBy>
  <cp:revision>29</cp:revision>
  <dcterms:created xsi:type="dcterms:W3CDTF">2019-06-19T02:08:00Z</dcterms:created>
  <dcterms:modified xsi:type="dcterms:W3CDTF">2019-10-25T09:23:23Z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2052-11.1.0.9058</vt:lpwstr>
  </property>
</Properties>
</file>