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606" r:id="rId5"/>
    <p:sldId id="607" r:id="rId6"/>
    <p:sldId id="258" r:id="rId7"/>
    <p:sldId id="549" r:id="rId8"/>
    <p:sldId id="609" r:id="rId9"/>
    <p:sldId id="638" r:id="rId10"/>
    <p:sldId id="567" r:id="rId11"/>
    <p:sldId id="594" r:id="rId12"/>
    <p:sldId id="608" r:id="rId13"/>
    <p:sldId id="639" r:id="rId14"/>
    <p:sldId id="514" r:id="rId15"/>
    <p:sldId id="610" r:id="rId16"/>
    <p:sldId id="565" r:id="rId17"/>
    <p:sldId id="566" r:id="rId18"/>
    <p:sldId id="577" r:id="rId19"/>
    <p:sldId id="611" r:id="rId20"/>
    <p:sldId id="612" r:id="rId21"/>
    <p:sldId id="613" r:id="rId22"/>
    <p:sldId id="614" r:id="rId23"/>
    <p:sldId id="615" r:id="rId24"/>
    <p:sldId id="616" r:id="rId25"/>
    <p:sldId id="617" r:id="rId26"/>
    <p:sldId id="618" r:id="rId27"/>
    <p:sldId id="640" r:id="rId28"/>
    <p:sldId id="641" r:id="rId29"/>
    <p:sldId id="586" r:id="rId30"/>
    <p:sldId id="587" r:id="rId31"/>
    <p:sldId id="588" r:id="rId32"/>
    <p:sldId id="589" r:id="rId33"/>
    <p:sldId id="642" r:id="rId34"/>
    <p:sldId id="643" r:id="rId35"/>
    <p:sldId id="619" r:id="rId36"/>
    <p:sldId id="620" r:id="rId37"/>
    <p:sldId id="644" r:id="rId38"/>
    <p:sldId id="645" r:id="rId39"/>
    <p:sldId id="646" r:id="rId40"/>
    <p:sldId id="621" r:id="rId41"/>
    <p:sldId id="647" r:id="rId42"/>
    <p:sldId id="591" r:id="rId43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DDDDDD"/>
    <a:srgbClr val="000000"/>
    <a:srgbClr val="FF33CC"/>
    <a:srgbClr val="34421A"/>
    <a:srgbClr val="1A210D"/>
    <a:srgbClr val="676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8" autoAdjust="0"/>
    <p:restoredTop sz="85146" autoAdjust="0"/>
  </p:normalViewPr>
  <p:slideViewPr>
    <p:cSldViewPr snapToGrid="0" snapToObjects="1">
      <p:cViewPr>
        <p:scale>
          <a:sx n="100" d="100"/>
          <a:sy n="100" d="100"/>
        </p:scale>
        <p:origin x="-420" y="-264"/>
      </p:cViewPr>
      <p:guideLst>
        <p:guide orient="horz" pos="3604"/>
        <p:guide orient="horz" pos="1653"/>
        <p:guide pos="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Char char="•"/>
              <a:defRPr sz="1200"/>
            </a:lvl1pPr>
          </a:lstStyle>
          <a:p>
            <a:fld id="{BA7FE2F3-A62F-4EF7-B823-46AD9792C2F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42DD7666-0CE0-4641-AA44-14F891EFC9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5B0AF4AA-6311-4402-BA38-5EDA27AB4D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1AE08D98-3E9E-488A-80FD-FA7455AA8D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4946F46D-925B-4047-8CF7-30C94659A0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4000" cy="41761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3" name="Picture 39" descr="구름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구름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394546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7E0EC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7917"/>
            <a:ext cx="9144000" cy="26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 descr="구름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구름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7917"/>
            <a:ext cx="9144000" cy="26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9" descr="구름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9" y="239185"/>
            <a:ext cx="682625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구름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670985"/>
            <a:ext cx="1042988" cy="7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/>
          <p:cNvGrpSpPr/>
          <p:nvPr userDrawn="1"/>
        </p:nvGrpSpPr>
        <p:grpSpPr bwMode="auto">
          <a:xfrm>
            <a:off x="2371726" y="2749551"/>
            <a:ext cx="4398963" cy="4025900"/>
            <a:chOff x="2371725" y="2061566"/>
            <a:chExt cx="4398963" cy="3019838"/>
          </a:xfrm>
        </p:grpSpPr>
        <p:sp>
          <p:nvSpPr>
            <p:cNvPr id="6" name="Oval 17"/>
            <p:cNvSpPr>
              <a:spLocks noChangeArrowheads="1"/>
            </p:cNvSpPr>
            <p:nvPr userDrawn="1"/>
          </p:nvSpPr>
          <p:spPr bwMode="auto"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ko-KR" altLang="en-US">
                <a:ea typeface="Malgun Gothic" panose="020B0503020000020004" pitchFamily="34" charset="-127"/>
              </a:endParaRPr>
            </a:p>
          </p:txBody>
        </p:sp>
        <p:pic>
          <p:nvPicPr>
            <p:cNvPr id="7" name="Picture 16" descr="꽃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5580064" y="6773334"/>
            <a:ext cx="2167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9" name="TextBox 3"/>
          <p:cNvSpPr>
            <a:spLocks noChangeArrowheads="1"/>
          </p:cNvSpPr>
          <p:nvPr userDrawn="1"/>
        </p:nvSpPr>
        <p:spPr bwMode="auto">
          <a:xfrm>
            <a:off x="2087564" y="1341967"/>
            <a:ext cx="4968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zh-CN" altLang="en-US" sz="2800">
                <a:solidFill>
                  <a:srgbClr val="01407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感受美好自然，培养语文素养！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10" name="TextBox 3"/>
          <p:cNvSpPr>
            <a:spLocks noChangeArrowheads="1"/>
          </p:cNvSpPr>
          <p:nvPr userDrawn="1"/>
        </p:nvSpPr>
        <p:spPr bwMode="auto">
          <a:xfrm>
            <a:off x="1833564" y="1962151"/>
            <a:ext cx="53990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YU WEN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16B3-EE01-4964-9DF1-800A6469CD1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729DBC9-0AAC-4BF1-A45F-E72CDCFCAA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7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slide" Target="slide11.xml"/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9219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组合 13338"/>
          <p:cNvGrpSpPr/>
          <p:nvPr/>
        </p:nvGrpSpPr>
        <p:grpSpPr bwMode="auto">
          <a:xfrm>
            <a:off x="1590676" y="508001"/>
            <a:ext cx="6569075" cy="1572684"/>
            <a:chOff x="2421822" y="653628"/>
            <a:chExt cx="6568151" cy="1576789"/>
          </a:xfrm>
        </p:grpSpPr>
        <p:sp>
          <p:nvSpPr>
            <p:cNvPr id="9222" name="Text Box 2"/>
            <p:cNvSpPr txBox="1">
              <a:spLocks noChangeArrowheads="1"/>
            </p:cNvSpPr>
            <p:nvPr/>
          </p:nvSpPr>
          <p:spPr bwMode="auto">
            <a:xfrm>
              <a:off x="3843024" y="788727"/>
              <a:ext cx="5146949" cy="101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60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牛郎织女</a:t>
              </a:r>
              <a:r>
                <a:rPr lang="en-US" altLang="zh-CN" sz="60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lang="zh-CN" altLang="en-US" sz="60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二</a:t>
              </a:r>
              <a:r>
                <a:rPr lang="en-US" altLang="zh-CN" sz="60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endParaRPr lang="zh-CN" altLang="en-US" sz="60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9223" name="组合 13337"/>
            <p:cNvGrpSpPr/>
            <p:nvPr/>
          </p:nvGrpSpPr>
          <p:grpSpPr bwMode="auto">
            <a:xfrm>
              <a:off x="2421822" y="653628"/>
              <a:ext cx="1332337" cy="1576789"/>
              <a:chOff x="2576197" y="485003"/>
              <a:chExt cx="1332337" cy="1576789"/>
            </a:xfrm>
          </p:grpSpPr>
          <p:sp>
            <p:nvSpPr>
              <p:cNvPr id="9224" name="AutoShape 11"/>
              <p:cNvSpPr>
                <a:spLocks noChangeArrowheads="1"/>
              </p:cNvSpPr>
              <p:nvPr/>
            </p:nvSpPr>
            <p:spPr bwMode="auto">
              <a:xfrm>
                <a:off x="2576197" y="485003"/>
                <a:ext cx="1299279" cy="1576789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buFontTx/>
                  <a:buNone/>
                </a:pPr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9225" name="文本框 13"/>
              <p:cNvSpPr txBox="1">
                <a:spLocks noChangeArrowheads="1"/>
              </p:cNvSpPr>
              <p:nvPr/>
            </p:nvSpPr>
            <p:spPr bwMode="auto">
              <a:xfrm>
                <a:off x="2678883" y="607386"/>
                <a:ext cx="1229651" cy="1018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6000" b="1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11</a:t>
                </a:r>
                <a:endParaRPr lang="zh-CN" altLang="en-US" sz="6000" b="1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grpSp>
        <p:nvGrpSpPr>
          <p:cNvPr id="9226" name="组合 16"/>
          <p:cNvGrpSpPr/>
          <p:nvPr/>
        </p:nvGrpSpPr>
        <p:grpSpPr bwMode="auto">
          <a:xfrm>
            <a:off x="965201" y="5245101"/>
            <a:ext cx="7142163" cy="742949"/>
            <a:chOff x="2082840" y="4191901"/>
            <a:chExt cx="4877412" cy="557212"/>
          </a:xfrm>
        </p:grpSpPr>
        <p:grpSp>
          <p:nvGrpSpPr>
            <p:cNvPr id="9227" name="组合 18"/>
            <p:cNvGrpSpPr/>
            <p:nvPr/>
          </p:nvGrpSpPr>
          <p:grpSpPr bwMode="auto">
            <a:xfrm>
              <a:off x="2082840" y="4191901"/>
              <a:ext cx="1214996" cy="557212"/>
              <a:chOff x="1854587" y="4227513"/>
              <a:chExt cx="1214996" cy="557212"/>
            </a:xfrm>
          </p:grpSpPr>
          <p:sp>
            <p:nvSpPr>
              <p:cNvPr id="39" name="任意多边形 38"/>
              <p:cNvSpPr/>
              <p:nvPr/>
            </p:nvSpPr>
            <p:spPr bwMode="auto">
              <a:xfrm>
                <a:off x="2067803" y="4227513"/>
                <a:ext cx="1001780" cy="557212"/>
              </a:xfrm>
              <a:custGeom>
                <a:avLst/>
                <a:gdLst>
                  <a:gd name="connsiteX0" fmla="*/ 0 w 1736380"/>
                  <a:gd name="connsiteY0" fmla="*/ 104183 h 1041828"/>
                  <a:gd name="connsiteX1" fmla="*/ 104183 w 1736380"/>
                  <a:gd name="connsiteY1" fmla="*/ 0 h 1041828"/>
                  <a:gd name="connsiteX2" fmla="*/ 1632197 w 1736380"/>
                  <a:gd name="connsiteY2" fmla="*/ 0 h 1041828"/>
                  <a:gd name="connsiteX3" fmla="*/ 1736380 w 1736380"/>
                  <a:gd name="connsiteY3" fmla="*/ 104183 h 1041828"/>
                  <a:gd name="connsiteX4" fmla="*/ 1736380 w 1736380"/>
                  <a:gd name="connsiteY4" fmla="*/ 937645 h 1041828"/>
                  <a:gd name="connsiteX5" fmla="*/ 1632197 w 1736380"/>
                  <a:gd name="connsiteY5" fmla="*/ 1041828 h 1041828"/>
                  <a:gd name="connsiteX6" fmla="*/ 104183 w 1736380"/>
                  <a:gd name="connsiteY6" fmla="*/ 1041828 h 1041828"/>
                  <a:gd name="connsiteX7" fmla="*/ 0 w 1736380"/>
                  <a:gd name="connsiteY7" fmla="*/ 937645 h 1041828"/>
                  <a:gd name="connsiteX8" fmla="*/ 0 w 1736380"/>
                  <a:gd name="connsiteY8" fmla="*/ 104183 h 104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6380" h="1041828">
                    <a:moveTo>
                      <a:pt x="0" y="104183"/>
                    </a:moveTo>
                    <a:cubicBezTo>
                      <a:pt x="0" y="46644"/>
                      <a:pt x="46644" y="0"/>
                      <a:pt x="104183" y="0"/>
                    </a:cubicBezTo>
                    <a:lnTo>
                      <a:pt x="1632197" y="0"/>
                    </a:lnTo>
                    <a:cubicBezTo>
                      <a:pt x="1689736" y="0"/>
                      <a:pt x="1736380" y="46644"/>
                      <a:pt x="1736380" y="104183"/>
                    </a:cubicBezTo>
                    <a:lnTo>
                      <a:pt x="1736380" y="937645"/>
                    </a:lnTo>
                    <a:cubicBezTo>
                      <a:pt x="1736380" y="995184"/>
                      <a:pt x="1689736" y="1041828"/>
                      <a:pt x="1632197" y="1041828"/>
                    </a:cubicBezTo>
                    <a:lnTo>
                      <a:pt x="104183" y="1041828"/>
                    </a:lnTo>
                    <a:cubicBezTo>
                      <a:pt x="46644" y="1041828"/>
                      <a:pt x="0" y="995184"/>
                      <a:pt x="0" y="937645"/>
                    </a:cubicBezTo>
                    <a:lnTo>
                      <a:pt x="0" y="10418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7194" tIns="137194" rIns="137194" bIns="137194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200" b="1" dirty="0">
                    <a:ln w="18415" cmpd="sng">
                      <a:prstDash val="solid"/>
                    </a:ln>
                    <a:solidFill>
                      <a:schemeClr val="tx1"/>
                    </a:solidFill>
                    <a:effectLst>
                      <a:glow rad="139700">
                        <a:srgbClr val="FFFF00">
                          <a:alpha val="40000"/>
                        </a:srgbClr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初读感知</a:t>
                </a:r>
                <a:endParaRPr lang="zh-CN" altLang="en-US" sz="22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229" name="图片 4" descr="小花2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854587" y="4279685"/>
                <a:ext cx="357619" cy="45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30" name="组合 20"/>
            <p:cNvGrpSpPr/>
            <p:nvPr/>
          </p:nvGrpSpPr>
          <p:grpSpPr bwMode="auto">
            <a:xfrm>
              <a:off x="3293061" y="4191901"/>
              <a:ext cx="1194037" cy="557212"/>
              <a:chOff x="2925180" y="4227513"/>
              <a:chExt cx="1194037" cy="557212"/>
            </a:xfrm>
          </p:grpSpPr>
          <p:pic>
            <p:nvPicPr>
              <p:cNvPr id="9231" name="图片 4" descr="小花2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925180" y="4279685"/>
                <a:ext cx="357619" cy="45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任意多边形 37"/>
              <p:cNvSpPr/>
              <p:nvPr/>
            </p:nvSpPr>
            <p:spPr bwMode="auto">
              <a:xfrm>
                <a:off x="3138396" y="4227513"/>
                <a:ext cx="980821" cy="557212"/>
              </a:xfrm>
              <a:custGeom>
                <a:avLst/>
                <a:gdLst>
                  <a:gd name="connsiteX0" fmla="*/ 0 w 1736380"/>
                  <a:gd name="connsiteY0" fmla="*/ 104183 h 1041828"/>
                  <a:gd name="connsiteX1" fmla="*/ 104183 w 1736380"/>
                  <a:gd name="connsiteY1" fmla="*/ 0 h 1041828"/>
                  <a:gd name="connsiteX2" fmla="*/ 1632197 w 1736380"/>
                  <a:gd name="connsiteY2" fmla="*/ 0 h 1041828"/>
                  <a:gd name="connsiteX3" fmla="*/ 1736380 w 1736380"/>
                  <a:gd name="connsiteY3" fmla="*/ 104183 h 1041828"/>
                  <a:gd name="connsiteX4" fmla="*/ 1736380 w 1736380"/>
                  <a:gd name="connsiteY4" fmla="*/ 937645 h 1041828"/>
                  <a:gd name="connsiteX5" fmla="*/ 1632197 w 1736380"/>
                  <a:gd name="connsiteY5" fmla="*/ 1041828 h 1041828"/>
                  <a:gd name="connsiteX6" fmla="*/ 104183 w 1736380"/>
                  <a:gd name="connsiteY6" fmla="*/ 1041828 h 1041828"/>
                  <a:gd name="connsiteX7" fmla="*/ 0 w 1736380"/>
                  <a:gd name="connsiteY7" fmla="*/ 937645 h 1041828"/>
                  <a:gd name="connsiteX8" fmla="*/ 0 w 1736380"/>
                  <a:gd name="connsiteY8" fmla="*/ 104183 h 104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6380" h="1041828">
                    <a:moveTo>
                      <a:pt x="0" y="104183"/>
                    </a:moveTo>
                    <a:cubicBezTo>
                      <a:pt x="0" y="46644"/>
                      <a:pt x="46644" y="0"/>
                      <a:pt x="104183" y="0"/>
                    </a:cubicBezTo>
                    <a:lnTo>
                      <a:pt x="1632197" y="0"/>
                    </a:lnTo>
                    <a:cubicBezTo>
                      <a:pt x="1689736" y="0"/>
                      <a:pt x="1736380" y="46644"/>
                      <a:pt x="1736380" y="104183"/>
                    </a:cubicBezTo>
                    <a:lnTo>
                      <a:pt x="1736380" y="937645"/>
                    </a:lnTo>
                    <a:cubicBezTo>
                      <a:pt x="1736380" y="995184"/>
                      <a:pt x="1689736" y="1041828"/>
                      <a:pt x="1632197" y="1041828"/>
                    </a:cubicBezTo>
                    <a:lnTo>
                      <a:pt x="104183" y="1041828"/>
                    </a:lnTo>
                    <a:cubicBezTo>
                      <a:pt x="46644" y="1041828"/>
                      <a:pt x="0" y="995184"/>
                      <a:pt x="0" y="937645"/>
                    </a:cubicBezTo>
                    <a:lnTo>
                      <a:pt x="0" y="10418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7194" tIns="137194" rIns="137194" bIns="137194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200" b="1" dirty="0">
                    <a:ln w="18415" cmpd="sng">
                      <a:prstDash val="solid"/>
                    </a:ln>
                    <a:solidFill>
                      <a:schemeClr val="tx1"/>
                    </a:solidFill>
                    <a:effectLst>
                      <a:glow rad="139700">
                        <a:srgbClr val="FFFF00">
                          <a:alpha val="40000"/>
                        </a:srgbClr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品读释疑</a:t>
                </a:r>
                <a:endParaRPr lang="zh-CN" altLang="en-US" sz="22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233" name="组合 21"/>
            <p:cNvGrpSpPr/>
            <p:nvPr/>
          </p:nvGrpSpPr>
          <p:grpSpPr bwMode="auto">
            <a:xfrm>
              <a:off x="4482323" y="4191901"/>
              <a:ext cx="1241352" cy="557212"/>
              <a:chOff x="3974814" y="4227513"/>
              <a:chExt cx="1241352" cy="557212"/>
            </a:xfrm>
          </p:grpSpPr>
          <p:pic>
            <p:nvPicPr>
              <p:cNvPr id="9234" name="图片 4" descr="小花2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974814" y="4279685"/>
                <a:ext cx="357619" cy="45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任意多边形 35"/>
              <p:cNvSpPr/>
              <p:nvPr/>
            </p:nvSpPr>
            <p:spPr bwMode="auto">
              <a:xfrm>
                <a:off x="4188030" y="4227513"/>
                <a:ext cx="1028136" cy="557212"/>
              </a:xfrm>
              <a:custGeom>
                <a:avLst/>
                <a:gdLst>
                  <a:gd name="connsiteX0" fmla="*/ 0 w 1736380"/>
                  <a:gd name="connsiteY0" fmla="*/ 104183 h 1041828"/>
                  <a:gd name="connsiteX1" fmla="*/ 104183 w 1736380"/>
                  <a:gd name="connsiteY1" fmla="*/ 0 h 1041828"/>
                  <a:gd name="connsiteX2" fmla="*/ 1632197 w 1736380"/>
                  <a:gd name="connsiteY2" fmla="*/ 0 h 1041828"/>
                  <a:gd name="connsiteX3" fmla="*/ 1736380 w 1736380"/>
                  <a:gd name="connsiteY3" fmla="*/ 104183 h 1041828"/>
                  <a:gd name="connsiteX4" fmla="*/ 1736380 w 1736380"/>
                  <a:gd name="connsiteY4" fmla="*/ 937645 h 1041828"/>
                  <a:gd name="connsiteX5" fmla="*/ 1632197 w 1736380"/>
                  <a:gd name="connsiteY5" fmla="*/ 1041828 h 1041828"/>
                  <a:gd name="connsiteX6" fmla="*/ 104183 w 1736380"/>
                  <a:gd name="connsiteY6" fmla="*/ 1041828 h 1041828"/>
                  <a:gd name="connsiteX7" fmla="*/ 0 w 1736380"/>
                  <a:gd name="connsiteY7" fmla="*/ 937645 h 1041828"/>
                  <a:gd name="connsiteX8" fmla="*/ 0 w 1736380"/>
                  <a:gd name="connsiteY8" fmla="*/ 104183 h 104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6380" h="1041828">
                    <a:moveTo>
                      <a:pt x="0" y="104183"/>
                    </a:moveTo>
                    <a:cubicBezTo>
                      <a:pt x="0" y="46644"/>
                      <a:pt x="46644" y="0"/>
                      <a:pt x="104183" y="0"/>
                    </a:cubicBezTo>
                    <a:lnTo>
                      <a:pt x="1632197" y="0"/>
                    </a:lnTo>
                    <a:cubicBezTo>
                      <a:pt x="1689736" y="0"/>
                      <a:pt x="1736380" y="46644"/>
                      <a:pt x="1736380" y="104183"/>
                    </a:cubicBezTo>
                    <a:lnTo>
                      <a:pt x="1736380" y="937645"/>
                    </a:lnTo>
                    <a:cubicBezTo>
                      <a:pt x="1736380" y="995184"/>
                      <a:pt x="1689736" y="1041828"/>
                      <a:pt x="1632197" y="1041828"/>
                    </a:cubicBezTo>
                    <a:lnTo>
                      <a:pt x="104183" y="1041828"/>
                    </a:lnTo>
                    <a:cubicBezTo>
                      <a:pt x="46644" y="1041828"/>
                      <a:pt x="0" y="995184"/>
                      <a:pt x="0" y="937645"/>
                    </a:cubicBezTo>
                    <a:lnTo>
                      <a:pt x="0" y="10418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7194" tIns="137194" rIns="137194" bIns="137194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200" b="1" dirty="0">
                    <a:ln w="18415" cmpd="sng">
                      <a:prstDash val="solid"/>
                    </a:ln>
                    <a:solidFill>
                      <a:schemeClr val="tx1"/>
                    </a:solidFill>
                    <a:effectLst>
                      <a:glow rad="139700">
                        <a:srgbClr val="FFFF00">
                          <a:alpha val="40000"/>
                        </a:srgbClr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结构主旨</a:t>
                </a:r>
                <a:endParaRPr lang="zh-CN" altLang="en-US" sz="22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236" name="组合 25"/>
            <p:cNvGrpSpPr/>
            <p:nvPr/>
          </p:nvGrpSpPr>
          <p:grpSpPr bwMode="auto">
            <a:xfrm>
              <a:off x="5718900" y="4191901"/>
              <a:ext cx="1241352" cy="557212"/>
              <a:chOff x="5071763" y="4227513"/>
              <a:chExt cx="1241352" cy="557212"/>
            </a:xfrm>
          </p:grpSpPr>
          <p:pic>
            <p:nvPicPr>
              <p:cNvPr id="9237" name="图片 4" descr="小花2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071763" y="4279685"/>
                <a:ext cx="357619" cy="45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任意多边形 33"/>
              <p:cNvSpPr/>
              <p:nvPr/>
            </p:nvSpPr>
            <p:spPr bwMode="auto">
              <a:xfrm>
                <a:off x="5284979" y="4227513"/>
                <a:ext cx="1028136" cy="557212"/>
              </a:xfrm>
              <a:custGeom>
                <a:avLst/>
                <a:gdLst>
                  <a:gd name="connsiteX0" fmla="*/ 0 w 1736380"/>
                  <a:gd name="connsiteY0" fmla="*/ 104183 h 1041828"/>
                  <a:gd name="connsiteX1" fmla="*/ 104183 w 1736380"/>
                  <a:gd name="connsiteY1" fmla="*/ 0 h 1041828"/>
                  <a:gd name="connsiteX2" fmla="*/ 1632197 w 1736380"/>
                  <a:gd name="connsiteY2" fmla="*/ 0 h 1041828"/>
                  <a:gd name="connsiteX3" fmla="*/ 1736380 w 1736380"/>
                  <a:gd name="connsiteY3" fmla="*/ 104183 h 1041828"/>
                  <a:gd name="connsiteX4" fmla="*/ 1736380 w 1736380"/>
                  <a:gd name="connsiteY4" fmla="*/ 937645 h 1041828"/>
                  <a:gd name="connsiteX5" fmla="*/ 1632197 w 1736380"/>
                  <a:gd name="connsiteY5" fmla="*/ 1041828 h 1041828"/>
                  <a:gd name="connsiteX6" fmla="*/ 104183 w 1736380"/>
                  <a:gd name="connsiteY6" fmla="*/ 1041828 h 1041828"/>
                  <a:gd name="connsiteX7" fmla="*/ 0 w 1736380"/>
                  <a:gd name="connsiteY7" fmla="*/ 937645 h 1041828"/>
                  <a:gd name="connsiteX8" fmla="*/ 0 w 1736380"/>
                  <a:gd name="connsiteY8" fmla="*/ 104183 h 104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6380" h="1041828">
                    <a:moveTo>
                      <a:pt x="0" y="104183"/>
                    </a:moveTo>
                    <a:cubicBezTo>
                      <a:pt x="0" y="46644"/>
                      <a:pt x="46644" y="0"/>
                      <a:pt x="104183" y="0"/>
                    </a:cubicBezTo>
                    <a:lnTo>
                      <a:pt x="1632197" y="0"/>
                    </a:lnTo>
                    <a:cubicBezTo>
                      <a:pt x="1689736" y="0"/>
                      <a:pt x="1736380" y="46644"/>
                      <a:pt x="1736380" y="104183"/>
                    </a:cubicBezTo>
                    <a:lnTo>
                      <a:pt x="1736380" y="937645"/>
                    </a:lnTo>
                    <a:cubicBezTo>
                      <a:pt x="1736380" y="995184"/>
                      <a:pt x="1689736" y="1041828"/>
                      <a:pt x="1632197" y="1041828"/>
                    </a:cubicBezTo>
                    <a:lnTo>
                      <a:pt x="104183" y="1041828"/>
                    </a:lnTo>
                    <a:cubicBezTo>
                      <a:pt x="46644" y="1041828"/>
                      <a:pt x="0" y="995184"/>
                      <a:pt x="0" y="937645"/>
                    </a:cubicBezTo>
                    <a:lnTo>
                      <a:pt x="0" y="104183"/>
                    </a:lnTo>
                    <a:close/>
                  </a:path>
                </a:pathLst>
              </a:custGeom>
              <a:noFill/>
              <a:ln>
                <a:noFill/>
              </a:ln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7194" tIns="137194" rIns="137194" bIns="137194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200" b="1" dirty="0">
                    <a:ln w="18415" cmpd="sng">
                      <a:prstDash val="solid"/>
                    </a:ln>
                    <a:solidFill>
                      <a:schemeClr val="tx1"/>
                    </a:solidFill>
                    <a:effectLst>
                      <a:glow rad="139700">
                        <a:srgbClr val="FFFF00">
                          <a:alpha val="40000"/>
                        </a:srgbClr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课堂拓展</a:t>
                </a:r>
                <a:endParaRPr lang="zh-CN" altLang="en-US" sz="22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1782" y="2177540"/>
            <a:ext cx="3760436" cy="2985010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</p:grpSpPr>
        <p:sp>
          <p:nvSpPr>
            <p:cNvPr id="33813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814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815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76539" y="3871385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琱瑚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79651" y="4836585"/>
            <a:ext cx="2544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珊瑚虫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89026" y="3086100"/>
            <a:ext cx="7521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hú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</p:grpSpPr>
        <p:sp>
          <p:nvSpPr>
            <p:cNvPr id="33810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811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812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20751" y="41021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瑚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7" name="TextBox 44"/>
          <p:cNvSpPr txBox="1">
            <a:spLocks noChangeArrowheads="1"/>
          </p:cNvSpPr>
          <p:nvPr/>
        </p:nvSpPr>
        <p:spPr bwMode="auto">
          <a:xfrm>
            <a:off x="1712914" y="1585385"/>
            <a:ext cx="254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红珊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瑚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46914" y="3854451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礁石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77000" y="4794251"/>
            <a:ext cx="266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暗礁险滩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257801" y="3151718"/>
            <a:ext cx="1002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jiāo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192714" y="41359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礁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22" name="TextBox 44"/>
          <p:cNvSpPr txBox="1">
            <a:spLocks noChangeArrowheads="1"/>
          </p:cNvSpPr>
          <p:nvPr/>
        </p:nvSpPr>
        <p:spPr bwMode="auto">
          <a:xfrm>
            <a:off x="5741989" y="1519767"/>
            <a:ext cx="2840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珊瑚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礁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2275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</p:grpSpPr>
        <p:sp>
          <p:nvSpPr>
            <p:cNvPr id="3483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83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83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76539" y="3852333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竹筐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79651" y="4777317"/>
            <a:ext cx="2544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倾筐倒箧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84226" y="3048000"/>
            <a:ext cx="15712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kuāng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</p:grpSpPr>
        <p:sp>
          <p:nvSpPr>
            <p:cNvPr id="34834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835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836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20751" y="4102101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筐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41" name="TextBox 44"/>
          <p:cNvSpPr txBox="1">
            <a:spLocks noChangeArrowheads="1"/>
          </p:cNvSpPr>
          <p:nvPr/>
        </p:nvSpPr>
        <p:spPr bwMode="auto">
          <a:xfrm>
            <a:off x="1858964" y="1509185"/>
            <a:ext cx="254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筐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88175" y="3835400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执拗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48425" y="4754033"/>
            <a:ext cx="266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强嘴拗舌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210175" y="3113617"/>
            <a:ext cx="877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niù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192714" y="41359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拗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46" name="TextBox 44"/>
          <p:cNvSpPr txBox="1">
            <a:spLocks noChangeArrowheads="1"/>
          </p:cNvSpPr>
          <p:nvPr/>
        </p:nvSpPr>
        <p:spPr bwMode="auto">
          <a:xfrm>
            <a:off x="5815014" y="1519767"/>
            <a:ext cx="22558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拗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不过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2275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630488" y="3869267"/>
            <a:ext cx="569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得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3216276" y="3083986"/>
            <a:ext cx="2797175" cy="1955801"/>
            <a:chOff x="2160913" y="4806127"/>
            <a:chExt cx="2798675" cy="1956081"/>
          </a:xfrm>
        </p:grpSpPr>
        <p:sp>
          <p:nvSpPr>
            <p:cNvPr id="15" name="左大括号 14"/>
            <p:cNvSpPr/>
            <p:nvPr/>
          </p:nvSpPr>
          <p:spPr>
            <a:xfrm>
              <a:off x="2160913" y="5119439"/>
              <a:ext cx="195368" cy="1642769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800" b="1"/>
            </a:p>
          </p:txBody>
        </p:sp>
        <p:sp>
          <p:nvSpPr>
            <p:cNvPr id="23556" name="TextBox 15"/>
            <p:cNvSpPr txBox="1">
              <a:spLocks noChangeArrowheads="1"/>
            </p:cNvSpPr>
            <p:nvPr/>
          </p:nvSpPr>
          <p:spPr bwMode="auto">
            <a:xfrm>
              <a:off x="2352161" y="4806127"/>
              <a:ext cx="2607427" cy="161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b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de </a:t>
              </a:r>
              <a:r>
                <a:rPr lang="en-US" altLang="zh-CN" sz="2200" b="1">
                  <a:solidFill>
                    <a:srgbClr val="FF0000"/>
                  </a:solidFill>
                  <a:latin typeface="宋体" panose="02010600030101010101" pitchFamily="2" charset="-122"/>
                </a:rPr>
                <a:t>(</a:t>
              </a:r>
              <a:r>
                <a:rPr lang="zh-CN" altLang="en-US" sz="2200" b="1">
                  <a:solidFill>
                    <a:srgbClr val="FF0000"/>
                  </a:solidFill>
                  <a:latin typeface="宋体" panose="02010600030101010101" pitchFamily="2" charset="-122"/>
                </a:rPr>
                <a:t>高兴得</a:t>
              </a:r>
              <a:r>
                <a:rPr lang="en-US" altLang="zh-CN" sz="2200" b="1">
                  <a:solidFill>
                    <a:srgbClr val="FF0000"/>
                  </a:solidFill>
                  <a:latin typeface="宋体" panose="02010600030101010101" pitchFamily="2" charset="-122"/>
                </a:rPr>
                <a:t>)</a:t>
              </a:r>
              <a:endParaRPr lang="en-US" altLang="zh-CN" sz="22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200" b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dé </a:t>
              </a:r>
              <a:r>
                <a:rPr lang="en-US" altLang="zh-CN" sz="2200" b="1">
                  <a:solidFill>
                    <a:srgbClr val="FF0000"/>
                  </a:solidFill>
                  <a:latin typeface="宋体" panose="02010600030101010101" pitchFamily="2" charset="-122"/>
                </a:rPr>
                <a:t>(</a:t>
              </a:r>
              <a:r>
                <a:rPr lang="zh-CN" altLang="en-US" sz="2200" b="1">
                  <a:solidFill>
                    <a:srgbClr val="FF0000"/>
                  </a:solidFill>
                  <a:latin typeface="宋体" panose="02010600030101010101" pitchFamily="2" charset="-122"/>
                </a:rPr>
                <a:t>得到</a:t>
              </a:r>
              <a:r>
                <a:rPr lang="en-US" altLang="zh-CN" sz="2200" b="1">
                  <a:solidFill>
                    <a:srgbClr val="FF0000"/>
                  </a:solidFill>
                  <a:latin typeface="宋体" panose="02010600030101010101" pitchFamily="2" charset="-122"/>
                </a:rPr>
                <a:t>)</a:t>
              </a:r>
              <a:endParaRPr lang="en-US" altLang="zh-CN" sz="22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200" b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děi </a:t>
              </a:r>
              <a:r>
                <a:rPr lang="en-US" altLang="zh-CN" sz="2200" b="1">
                  <a:solidFill>
                    <a:srgbClr val="FF0000"/>
                  </a:solidFill>
                  <a:latin typeface="宋体" panose="02010600030101010101" pitchFamily="2" charset="-122"/>
                </a:rPr>
                <a:t>(</a:t>
              </a:r>
              <a:r>
                <a:rPr lang="zh-CN" altLang="en-US" sz="2200" b="1">
                  <a:solidFill>
                    <a:srgbClr val="FF0000"/>
                  </a:solidFill>
                  <a:latin typeface="宋体" panose="02010600030101010101" pitchFamily="2" charset="-122"/>
                </a:rPr>
                <a:t>得亏</a:t>
              </a:r>
              <a:r>
                <a:rPr lang="en-US" altLang="zh-CN" sz="2200" b="1">
                  <a:solidFill>
                    <a:srgbClr val="FF0000"/>
                  </a:solidFill>
                  <a:latin typeface="宋体" panose="02010600030101010101" pitchFamily="2" charset="-122"/>
                </a:rPr>
                <a:t>)</a:t>
              </a:r>
              <a:endParaRPr lang="en-US" altLang="zh-CN" sz="22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73113" y="1695452"/>
            <a:ext cx="7891462" cy="1756833"/>
          </a:xfrm>
          <a:prstGeom prst="rect">
            <a:avLst/>
          </a:prstGeom>
          <a:noFill/>
          <a:ln w="3175" cap="rnd">
            <a:noFill/>
            <a:prstDash val="sysDot"/>
            <a:miter lim="800000"/>
          </a:ln>
        </p:spPr>
        <p:txBody>
          <a:bodyPr lIns="91439" tIns="45719" rIns="91439" bIns="45719"/>
          <a:lstStyle/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>
                <a:latin typeface="+mn-ea"/>
                <a:ea typeface="+mn-ea"/>
              </a:rPr>
              <a:t>读一读下面的句子，看看你有什么发现？</a:t>
            </a:r>
            <a:endParaRPr lang="en-US" altLang="zh-CN" sz="2400" b="1" dirty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两个人勤劳节俭，日子过得挺美满。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4884739" y="2753785"/>
            <a:ext cx="55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442553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多音字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4" name="组合 23"/>
          <p:cNvGrpSpPr/>
          <p:nvPr/>
        </p:nvGrpSpPr>
        <p:grpSpPr bwMode="auto">
          <a:xfrm>
            <a:off x="6637339" y="3452285"/>
            <a:ext cx="1793875" cy="1813983"/>
            <a:chOff x="6788695" y="1080879"/>
            <a:chExt cx="1793385" cy="1360214"/>
          </a:xfrm>
        </p:grpSpPr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88695" y="1080879"/>
              <a:ext cx="1793385" cy="1360214"/>
            </a:xfrm>
            <a:prstGeom prst="rect">
              <a:avLst/>
            </a:prstGeom>
            <a:noFill/>
          </p:spPr>
        </p:pic>
        <p:sp>
          <p:nvSpPr>
            <p:cNvPr id="23562" name="矩形 72"/>
            <p:cNvSpPr>
              <a:spLocks noChangeArrowheads="1"/>
            </p:cNvSpPr>
            <p:nvPr/>
          </p:nvSpPr>
          <p:spPr bwMode="auto">
            <a:xfrm>
              <a:off x="7019122" y="1414395"/>
              <a:ext cx="1488266" cy="4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注意加点字的读音！</a:t>
              </a:r>
              <a:endParaRPr lang="zh-CN" altLang="en-US" b="1"/>
            </a:p>
          </p:txBody>
        </p:sp>
      </p:grpSp>
      <p:grpSp>
        <p:nvGrpSpPr>
          <p:cNvPr id="5" name="组合 26"/>
          <p:cNvGrpSpPr/>
          <p:nvPr/>
        </p:nvGrpSpPr>
        <p:grpSpPr>
          <a:xfrm>
            <a:off x="6434197" y="1071634"/>
            <a:ext cx="2654241" cy="1398215"/>
            <a:chOff x="6712495" y="-330511"/>
            <a:chExt cx="2654241" cy="1048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15" descr="C:\Users\Administrator\Desktop\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12495" y="-330511"/>
              <a:ext cx="2654241" cy="1048661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7022614" y="-221680"/>
              <a:ext cx="1589063" cy="623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Tx/>
                <a:buNone/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加点的字是多音字！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23"/>
          <p:cNvGrpSpPr/>
          <p:nvPr/>
        </p:nvGrpSpPr>
        <p:grpSpPr bwMode="auto">
          <a:xfrm>
            <a:off x="725488" y="5185832"/>
            <a:ext cx="8083550" cy="1152238"/>
            <a:chOff x="773113" y="3994149"/>
            <a:chExt cx="8083550" cy="864373"/>
          </a:xfrm>
        </p:grpSpPr>
        <p:grpSp>
          <p:nvGrpSpPr>
            <p:cNvPr id="23565" name="组合 20"/>
            <p:cNvGrpSpPr/>
            <p:nvPr/>
          </p:nvGrpSpPr>
          <p:grpSpPr bwMode="auto">
            <a:xfrm>
              <a:off x="773113" y="3994149"/>
              <a:ext cx="8083550" cy="864373"/>
              <a:chOff x="682625" y="4067174"/>
              <a:chExt cx="8084303" cy="865246"/>
            </a:xfrm>
          </p:grpSpPr>
          <p:sp>
            <p:nvSpPr>
              <p:cNvPr id="23566" name="矩形 17"/>
              <p:cNvSpPr>
                <a:spLocks noChangeArrowheads="1"/>
              </p:cNvSpPr>
              <p:nvPr/>
            </p:nvSpPr>
            <p:spPr bwMode="auto">
              <a:xfrm>
                <a:off x="682625" y="4067174"/>
                <a:ext cx="8084303" cy="624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2400" b="1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读一读</a:t>
                </a:r>
                <a:r>
                  <a:rPr lang="zh-CN" altLang="en-US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：得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方正姚体" pitchFamily="2" charset="-122"/>
                    <a:ea typeface="方正姚体" pitchFamily="2" charset="-122"/>
                  </a:rPr>
                  <a:t>děi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亏两位老同学的帮忙，我才顺利得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方正姚体" pitchFamily="2" charset="-122"/>
                    <a:ea typeface="方正姚体" pitchFamily="2" charset="-122"/>
                  </a:rPr>
                  <a:t>dé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到折扣很低的购书优惠券，高兴得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方正姚体" pitchFamily="2" charset="-122"/>
                    <a:ea typeface="方正姚体" pitchFamily="2" charset="-122"/>
                  </a:rPr>
                  <a:t>de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不得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方正姚体" pitchFamily="2" charset="-122"/>
                    <a:ea typeface="方正姚体" pitchFamily="2" charset="-122"/>
                  </a:rPr>
                  <a:t>dé</a:t>
                </a: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zh-CN" altLang="en-US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了。</a:t>
                </a:r>
                <a:endPara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567" name="TextBox 16"/>
              <p:cNvSpPr txBox="1">
                <a:spLocks noChangeArrowheads="1"/>
              </p:cNvSpPr>
              <p:nvPr/>
            </p:nvSpPr>
            <p:spPr bwMode="auto">
              <a:xfrm>
                <a:off x="4822080" y="4493297"/>
                <a:ext cx="557212" cy="439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3200" b="1">
                    <a:solidFill>
                      <a:srgbClr val="FF0000"/>
                    </a:solidFill>
                  </a:rPr>
                  <a:t>.</a:t>
                </a:r>
                <a:endParaRPr lang="zh-CN" altLang="en-US" sz="32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3568" name="TextBox 17"/>
              <p:cNvSpPr txBox="1">
                <a:spLocks noChangeArrowheads="1"/>
              </p:cNvSpPr>
              <p:nvPr/>
            </p:nvSpPr>
            <p:spPr bwMode="auto">
              <a:xfrm>
                <a:off x="7464334" y="4142029"/>
                <a:ext cx="555625" cy="439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3200" b="1">
                    <a:solidFill>
                      <a:srgbClr val="FF0000"/>
                    </a:solidFill>
                  </a:rPr>
                  <a:t>.</a:t>
                </a:r>
                <a:endParaRPr lang="zh-CN" altLang="en-US" sz="32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569" name="TextBox 17"/>
            <p:cNvSpPr txBox="1">
              <a:spLocks noChangeArrowheads="1"/>
            </p:cNvSpPr>
            <p:nvPr/>
          </p:nvSpPr>
          <p:spPr bwMode="auto">
            <a:xfrm>
              <a:off x="2159000" y="4049713"/>
              <a:ext cx="555625" cy="43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</a:rPr>
                <a:t>.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23570" name="TextBox 16"/>
          <p:cNvSpPr txBox="1">
            <a:spLocks noChangeArrowheads="1"/>
          </p:cNvSpPr>
          <p:nvPr/>
        </p:nvSpPr>
        <p:spPr bwMode="auto">
          <a:xfrm>
            <a:off x="6056313" y="5740400"/>
            <a:ext cx="557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.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550863" y="2029885"/>
            <a:ext cx="8375650" cy="2657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紧挨着，亲密地靠着。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固执，不驯顺。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年老而精力、体质衰弱。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许多珊瑚虫的骨骼聚集物，树状，供玩赏。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578" name="矩形 5"/>
          <p:cNvSpPr>
            <a:spLocks noChangeArrowheads="1"/>
          </p:cNvSpPr>
          <p:nvPr/>
        </p:nvSpPr>
        <p:spPr bwMode="auto">
          <a:xfrm>
            <a:off x="4513263" y="1075267"/>
            <a:ext cx="5227637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12493" y="1067910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理解词语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3" name="组合 25"/>
          <p:cNvGrpSpPr/>
          <p:nvPr/>
        </p:nvGrpSpPr>
        <p:grpSpPr bwMode="auto">
          <a:xfrm>
            <a:off x="3321051" y="1039284"/>
            <a:ext cx="2760663" cy="819149"/>
            <a:chOff x="3124895" y="816666"/>
            <a:chExt cx="3497071" cy="614079"/>
          </a:xfrm>
        </p:grpSpPr>
        <p:pic>
          <p:nvPicPr>
            <p:cNvPr id="24581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24895" y="816666"/>
              <a:ext cx="3497071" cy="614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矩形 12"/>
            <p:cNvSpPr>
              <a:spLocks noChangeArrowheads="1"/>
            </p:cNvSpPr>
            <p:nvPr/>
          </p:nvSpPr>
          <p:spPr bwMode="auto">
            <a:xfrm>
              <a:off x="3236559" y="878359"/>
              <a:ext cx="3385406" cy="34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根据意思写词语。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4113213" y="2271184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偎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2" name="矩形 6"/>
          <p:cNvSpPr>
            <a:spLocks noChangeArrowheads="1"/>
          </p:cNvSpPr>
          <p:nvPr/>
        </p:nvSpPr>
        <p:spPr bwMode="auto">
          <a:xfrm>
            <a:off x="3192463" y="3136901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拗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3" name="矩形 7"/>
          <p:cNvSpPr>
            <a:spLocks noChangeArrowheads="1"/>
          </p:cNvSpPr>
          <p:nvPr/>
        </p:nvSpPr>
        <p:spPr bwMode="auto">
          <a:xfrm>
            <a:off x="4408489" y="395816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衰老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6789739" y="484081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珊瑚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844551" y="3024717"/>
            <a:ext cx="7339013" cy="1151467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160" tIns="137160" rIns="137160" bIns="137160" spcCol="1270" anchor="ctr"/>
          <a:lstStyle/>
          <a:p>
            <a:pPr indent="812800" defTabSz="1600200">
              <a:lnSpc>
                <a:spcPct val="150000"/>
              </a:lnSpc>
              <a:spcAft>
                <a:spcPct val="35000"/>
              </a:spcAft>
              <a:buFontTx/>
              <a:buNone/>
              <a:defRPr/>
            </a:pPr>
            <a:r>
              <a:rPr lang="zh-CN" altLang="en-US" sz="2800" b="1" dirty="0">
                <a:latin typeface="+mj-ea"/>
                <a:ea typeface="+mj-ea"/>
              </a:rPr>
              <a:t>指名读课文，同学互评：字音是否正确，句子是否通顺。  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25602" name="组合 1"/>
          <p:cNvGrpSpPr/>
          <p:nvPr/>
        </p:nvGrpSpPr>
        <p:grpSpPr bwMode="auto">
          <a:xfrm>
            <a:off x="541339" y="1392767"/>
            <a:ext cx="2845513" cy="924984"/>
            <a:chOff x="3739606" y="1084755"/>
            <a:chExt cx="2844470" cy="693772"/>
          </a:xfrm>
        </p:grpSpPr>
        <p:pic>
          <p:nvPicPr>
            <p:cNvPr id="25603" name="Picture 8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9606" y="1084755"/>
              <a:ext cx="511649" cy="68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4" name="组合 10"/>
            <p:cNvGrpSpPr/>
            <p:nvPr/>
          </p:nvGrpSpPr>
          <p:grpSpPr bwMode="auto">
            <a:xfrm>
              <a:off x="4200604" y="1096470"/>
              <a:ext cx="2383472" cy="682057"/>
              <a:chOff x="847804" y="1058370"/>
              <a:chExt cx="2383472" cy="682057"/>
            </a:xfrm>
          </p:grpSpPr>
          <p:pic>
            <p:nvPicPr>
              <p:cNvPr id="25605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83472" cy="398426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defTabSz="1600200">
                  <a:lnSpc>
                    <a:spcPct val="90000"/>
                  </a:lnSpc>
                  <a:spcAft>
                    <a:spcPct val="35000"/>
                  </a:spcAft>
                  <a:buFontTx/>
                  <a:buNone/>
                  <a:defRPr/>
                </a:pPr>
                <a:r>
                  <a:rPr lang="zh-CN" altLang="en-US" sz="28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检查自读情况</a:t>
                </a:r>
                <a:endPara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439739" y="1117601"/>
            <a:ext cx="685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再读课文，想一想课文写了什么？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764" y="1854201"/>
            <a:ext cx="797877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课文先写牛郎织女勤劳持家，日子过得挺美满，老牛死后留下牛皮，告诉他有困难急需的时候用上它；接着写王母娘娘反对，亲自去抓回织女，牛郎披上牛皮带着孩子奋力追赶，王母用天河隔开他们，最后写王母娘娘允许牛郎和织女一年见一次，喜鹊就来搭桥，让他们相会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2276" y="1170518"/>
            <a:ext cx="7624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说说牛郎织女故事的结局是什么？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81014" y="2544455"/>
            <a:ext cx="52228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王母娘娘抓回织女想永远的将牛郎织女分开，牛郎携孩子追到天上，最后王母允许每到农历七月初七，牛郎织女在鹊桥上相会。</a:t>
            </a:r>
            <a:endParaRPr lang="zh-CN" altLang="en-US" sz="2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5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43329" y="2763742"/>
            <a:ext cx="2844380" cy="209917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7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964" y="82552"/>
            <a:ext cx="2124075" cy="791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6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"/>
          <p:cNvSpPr>
            <a:spLocks noChangeArrowheads="1"/>
          </p:cNvSpPr>
          <p:nvPr/>
        </p:nvSpPr>
        <p:spPr bwMode="auto">
          <a:xfrm>
            <a:off x="1057276" y="1295400"/>
            <a:ext cx="6391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故事中有几个场景？取上小标题。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 rot="685608">
            <a:off x="7437438" y="1278467"/>
            <a:ext cx="1109662" cy="1566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48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7" name="矩形 5"/>
          <p:cNvSpPr>
            <a:spLocks noChangeArrowheads="1"/>
          </p:cNvSpPr>
          <p:nvPr/>
        </p:nvSpPr>
        <p:spPr bwMode="auto">
          <a:xfrm>
            <a:off x="2046288" y="2548467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辛勤劳动   老牛留言</a:t>
            </a:r>
            <a:endParaRPr lang="en-US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织女被抓   牛郎追赶</a:t>
            </a:r>
            <a:endParaRPr lang="en-US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隔河相望   鹊桥相见</a:t>
            </a: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86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88950" y="1739900"/>
            <a:ext cx="58102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　　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她喜欢人间的生活：跟牛郎一块儿干活，她喜欢；逗着兄妹俩玩，她喜欢；看门前小溪的水活泼地流过去，她喜欢；听晓风晚风轻轻地吹过树林，她喜欢。两个孩子听她这么说，就偎在她怀里，叫一声“妈妈”，回过头来叫一声“爸爸”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5538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445250" y="2410884"/>
            <a:ext cx="2293938" cy="191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组合 2"/>
          <p:cNvGrpSpPr/>
          <p:nvPr/>
        </p:nvGrpSpPr>
        <p:grpSpPr bwMode="auto">
          <a:xfrm>
            <a:off x="446089" y="952501"/>
            <a:ext cx="1519237" cy="768351"/>
            <a:chOff x="441643" y="787828"/>
            <a:chExt cx="2223823" cy="632458"/>
          </a:xfrm>
        </p:grpSpPr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632458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辛勤劳动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713039" y="5295901"/>
            <a:ext cx="3997325" cy="6582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sys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写牛郎和织女的幸福生活。</a:t>
            </a:r>
            <a:endParaRPr lang="zh-CN" altLang="en-US" sz="2400" b="1" dirty="0">
              <a:solidFill>
                <a:srgbClr val="FF33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49275" y="1722967"/>
            <a:ext cx="80137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</a:rPr>
              <a:t>　　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一天，牛郎去喂牛，那头衰老的牛又说话了，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眼眶里满是眼泪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说：“我快不行了，不能帮你们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下地干活了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我死以后，你把我的皮留着。碰见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什么紧急事，你就披上我的皮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老牛没说完就死了。夫妻两个痛哭了一场，留下老牛的皮，把老牛的尸骨埋在草房后边的山坡上。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6562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411913" y="1913468"/>
            <a:ext cx="1828800" cy="165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组合 2"/>
          <p:cNvGrpSpPr/>
          <p:nvPr/>
        </p:nvGrpSpPr>
        <p:grpSpPr bwMode="auto">
          <a:xfrm>
            <a:off x="446089" y="952501"/>
            <a:ext cx="1519237" cy="768351"/>
            <a:chOff x="441643" y="787828"/>
            <a:chExt cx="2223823" cy="632458"/>
          </a:xfrm>
        </p:grpSpPr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632458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老牛留言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84250" y="5084233"/>
            <a:ext cx="7042150" cy="965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sys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indent="449580" algn="l">
              <a:defRPr/>
            </a:pPr>
            <a:r>
              <a:rPr lang="zh-CN" altLang="en-US" sz="2200" dirty="0" smtClean="0"/>
              <a:t>老牛会说话，而且最后说留下牛皮，遇到紧急的事披上，这些为后来的牛郎飞起来追织女做了铺垫。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6988" y="1463408"/>
            <a:ext cx="4465043" cy="3537218"/>
          </a:xfrm>
          <a:prstGeom prst="roundRect">
            <a:avLst>
              <a:gd name="adj" fmla="val 98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grpSp>
        <p:nvGrpSpPr>
          <p:cNvPr id="12" name="组合 3"/>
          <p:cNvGrpSpPr/>
          <p:nvPr/>
        </p:nvGrpSpPr>
        <p:grpSpPr bwMode="auto">
          <a:xfrm>
            <a:off x="5661025" y="1028700"/>
            <a:ext cx="2698750" cy="1255184"/>
            <a:chOff x="4531810" y="2802685"/>
            <a:chExt cx="4593674" cy="2837532"/>
          </a:xfrm>
        </p:grpSpPr>
        <p:sp>
          <p:nvSpPr>
            <p:cNvPr id="13" name="云形标注 12"/>
            <p:cNvSpPr/>
            <p:nvPr/>
          </p:nvSpPr>
          <p:spPr>
            <a:xfrm>
              <a:off x="4531810" y="2802685"/>
              <a:ext cx="4593674" cy="2837532"/>
            </a:xfrm>
            <a:prstGeom prst="cloudCallout">
              <a:avLst>
                <a:gd name="adj1" fmla="val -53044"/>
                <a:gd name="adj2" fmla="val 61895"/>
              </a:avLst>
            </a:prstGeom>
            <a:solidFill>
              <a:srgbClr val="DCE6F2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prstDash val="sysDot"/>
              <a:miter lim="800000"/>
            </a:ln>
          </p:spPr>
          <p:txBody>
            <a:bodyPr/>
            <a:lstStyle/>
            <a:p>
              <a:pPr indent="444500" algn="just" defTabSz="914400">
                <a:defRPr/>
              </a:pPr>
              <a:endPara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1268" name="矩形 2"/>
            <p:cNvSpPr>
              <a:spLocks noChangeArrowheads="1"/>
            </p:cNvSpPr>
            <p:nvPr/>
          </p:nvSpPr>
          <p:spPr bwMode="auto">
            <a:xfrm>
              <a:off x="4833221" y="3002915"/>
              <a:ext cx="4193436" cy="187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ea typeface="楷体" panose="02010609060101010101" pitchFamily="49" charset="-122"/>
                </a:rPr>
                <a:t>牛郎织女的结局怎样呢？</a:t>
              </a:r>
              <a:endParaRPr lang="zh-CN" altLang="en-US" sz="2400" b="1"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8788" y="1758952"/>
            <a:ext cx="80899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b="1">
                <a:solidFill>
                  <a:srgbClr val="0000CC"/>
                </a:solidFill>
              </a:rPr>
              <a:t>　　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王母娘娘派了好些天兵天将到人间察访，察访了好久，才知道织女在牛郎家里，跟牛郎做了夫妻。一天，她亲自到牛郎家里，可巧牛郎在地里干活，她就一把抓住织女往外走。织女的男孩见那老太婆怒气冲冲地拉着妈妈走，就跑过来拉住妈妈的衣裳。王母娘娘狠狠一推，孩子倒在地上，她就带着织女一齐飞起来。</a:t>
            </a:r>
            <a:endParaRPr lang="zh-CN" altLang="en-US" sz="2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82750" y="3966634"/>
            <a:ext cx="1123950" cy="46143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3300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379539" y="4660901"/>
            <a:ext cx="1146175" cy="4191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3300"/>
              </a:solidFill>
              <a:latin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67586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430260" y="724077"/>
            <a:ext cx="1802080" cy="1455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773" name="组合 2"/>
          <p:cNvGrpSpPr/>
          <p:nvPr/>
        </p:nvGrpSpPr>
        <p:grpSpPr bwMode="auto">
          <a:xfrm>
            <a:off x="446089" y="952501"/>
            <a:ext cx="1519237" cy="768351"/>
            <a:chOff x="441643" y="787828"/>
            <a:chExt cx="2223823" cy="632458"/>
          </a:xfrm>
        </p:grpSpPr>
        <p:sp>
          <p:nvSpPr>
            <p:cNvPr id="18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632458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织女被抓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98525" y="5412317"/>
            <a:ext cx="7315200" cy="6582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sys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algn="l">
              <a:defRPr/>
            </a:pPr>
            <a:r>
              <a:rPr lang="zh-CN" altLang="en-US" sz="2200" dirty="0" smtClean="0"/>
              <a:t>“怒气冲冲”“狠狠一推”说明王母娘娘很生气、霸道。</a:t>
            </a:r>
            <a:endParaRPr lang="zh-CN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13" grpId="0" animBg="1"/>
      <p:bldP spid="1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554039" y="1788585"/>
            <a:ext cx="51911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b="1">
                <a:solidFill>
                  <a:srgbClr val="0000CC"/>
                </a:solidFill>
              </a:rPr>
              <a:t>　　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牛郎跟着男孩赶回家，只见梭子放在织了半截的布匹上，灶上的饭正冒热气，女孩坐在门前哭。他决定上天去追，把织女救回来。可是怎么能上天呢？</a:t>
            </a:r>
            <a:endParaRPr lang="zh-CN" altLang="en-US" sz="2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01276" y="2093395"/>
            <a:ext cx="2471775" cy="215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796" name="组合 2"/>
          <p:cNvGrpSpPr/>
          <p:nvPr/>
        </p:nvGrpSpPr>
        <p:grpSpPr bwMode="auto">
          <a:xfrm>
            <a:off x="446089" y="952501"/>
            <a:ext cx="1519237" cy="768351"/>
            <a:chOff x="441643" y="787828"/>
            <a:chExt cx="2223823" cy="632458"/>
          </a:xfrm>
        </p:grpSpPr>
        <p:sp>
          <p:nvSpPr>
            <p:cNvPr id="17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632458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牛郎追赶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363789" y="4927601"/>
            <a:ext cx="5253037" cy="658284"/>
          </a:xfrm>
          <a:prstGeom prst="borderCallout1">
            <a:avLst>
              <a:gd name="adj1" fmla="val -1829"/>
              <a:gd name="adj2" fmla="val 41751"/>
              <a:gd name="adj3" fmla="val -46251"/>
              <a:gd name="adj4" fmla="val 3249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>
            <a:defPPr>
              <a:defRPr lang="zh-CN"/>
            </a:defPPr>
            <a:lvl1pPr>
              <a:defRPr sz="22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设问句，与前文老牛临死时的话相照应。</a:t>
            </a:r>
            <a:endParaRPr lang="zh-CN" altLang="en-US" dirty="0" smtClean="0"/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2568576" y="4502151"/>
            <a:ext cx="2525713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9750" y="1657351"/>
            <a:ext cx="800893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0000CC"/>
                </a:solidFill>
              </a:rPr>
              <a:t>　　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他忽然想起老牛临死前说的话，这不正是紧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急事吗？他赶紧披上牛皮，找出两个筐，一个筐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里放一个孩子，挑起来就往外跑。一出屋门，他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就飞起来了，耳边的风呼呼直响。飞了一会儿，望见妻子和老太婆了，他就喊“我来了”，两个孩子也连声叫“妈妈”。越飞越近，眼看要赶上了，王母娘娘拔下头上的玉簪往背后</a:t>
            </a:r>
            <a:r>
              <a:rPr lang="zh-CN" altLang="en-US" sz="20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一划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，糟了，牛郎的前边忽然出现一条天河。天河很宽，波浪很大，牛郎飞不过去了。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8610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319200" y="1795181"/>
            <a:ext cx="1854125" cy="149348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34819" name="组合 2"/>
          <p:cNvGrpSpPr/>
          <p:nvPr/>
        </p:nvGrpSpPr>
        <p:grpSpPr bwMode="auto">
          <a:xfrm>
            <a:off x="446089" y="952501"/>
            <a:ext cx="1519237" cy="768351"/>
            <a:chOff x="441643" y="787828"/>
            <a:chExt cx="2223823" cy="632458"/>
          </a:xfrm>
        </p:grpSpPr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632458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隔河相望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79450" y="5475818"/>
            <a:ext cx="7691438" cy="876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sys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indent="449580" algn="l">
              <a:defRPr/>
            </a:pPr>
            <a:r>
              <a:rPr lang="zh-CN" altLang="en-US" sz="2000" dirty="0" smtClean="0"/>
              <a:t>王母“一划”出现天河，牛郎飞不过去，说明王母的实力很强，分开牛郎织女的决心很大。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85775" y="1792818"/>
            <a:ext cx="51450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b="1">
                <a:solidFill>
                  <a:srgbClr val="0000CC"/>
                </a:solidFill>
              </a:rPr>
              <a:t>　　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织女受了很厉害的惩罚，可是不肯死心，一定要跟牛郎一块儿过日子。日久天长，王母娘娘也</a:t>
            </a:r>
            <a:r>
              <a:rPr lang="zh-CN" altLang="en-US" sz="22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拗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不过她，就允许她每年农历七月七日跟牛郎会一次面。</a:t>
            </a:r>
            <a:endParaRPr lang="zh-CN" altLang="en-US" sz="2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47257" y="1916925"/>
            <a:ext cx="2926773" cy="259099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grpSp>
        <p:nvGrpSpPr>
          <p:cNvPr id="35843" name="组合 2"/>
          <p:cNvGrpSpPr/>
          <p:nvPr/>
        </p:nvGrpSpPr>
        <p:grpSpPr bwMode="auto">
          <a:xfrm>
            <a:off x="446089" y="952501"/>
            <a:ext cx="1519237" cy="768351"/>
            <a:chOff x="441643" y="787828"/>
            <a:chExt cx="2223823" cy="632458"/>
          </a:xfrm>
        </p:grpSpPr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632458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鹊桥相见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82651" y="5069418"/>
            <a:ext cx="7288213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sysDot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400" b="1">
                <a:solidFill>
                  <a:srgbClr val="FF330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algn="l">
              <a:defRPr/>
            </a:pPr>
            <a:r>
              <a:rPr lang="zh-CN" altLang="en-US" dirty="0" smtClean="0"/>
              <a:t>“拗”看出织女斗争的决心和敢于追求幸福的勇气。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65176" y="2933700"/>
            <a:ext cx="74644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织女可能会说：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449580">
              <a:lnSpc>
                <a:spcPct val="12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牛郎啊，你最近过得好么？让你为了我受委屈了。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>
              <a:lnSpc>
                <a:spcPct val="12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牛郎啊，我好想你啊，我们一年才能见一次，你还好吗？孩子们还好吗？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49580">
              <a:lnSpc>
                <a:spcPct val="12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牛郎，你们在那边过的还好么？我这边王母娘娘没有欺负我。不过，我那姥姥真是的，她难道不能宽容、尊重我们的爱情吗？但是，我不怕，我们的身虽然分开，但我们的心永远在一起。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6866" name="组合 5"/>
          <p:cNvGrpSpPr/>
          <p:nvPr/>
        </p:nvGrpSpPr>
        <p:grpSpPr bwMode="auto">
          <a:xfrm>
            <a:off x="428626" y="941918"/>
            <a:ext cx="8004175" cy="1717229"/>
            <a:chOff x="428920" y="1010945"/>
            <a:chExt cx="8004300" cy="1287586"/>
          </a:xfrm>
        </p:grpSpPr>
        <p:grpSp>
          <p:nvGrpSpPr>
            <p:cNvPr id="36867" name="组合 4"/>
            <p:cNvGrpSpPr/>
            <p:nvPr/>
          </p:nvGrpSpPr>
          <p:grpSpPr bwMode="auto">
            <a:xfrm>
              <a:off x="795067" y="1010945"/>
              <a:ext cx="7638153" cy="1287586"/>
              <a:chOff x="747442" y="1010945"/>
              <a:chExt cx="7638153" cy="1287586"/>
            </a:xfrm>
          </p:grpSpPr>
          <p:sp>
            <p:nvSpPr>
              <p:cNvPr id="36868" name="矩形 2"/>
              <p:cNvSpPr>
                <a:spLocks noChangeArrowheads="1"/>
              </p:cNvSpPr>
              <p:nvPr/>
            </p:nvSpPr>
            <p:spPr bwMode="auto">
              <a:xfrm>
                <a:off x="747442" y="1010945"/>
                <a:ext cx="1584113" cy="392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36A4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拓  展： </a:t>
                </a:r>
                <a:endParaRPr lang="zh-CN" altLang="en-US" sz="2800" b="1">
                  <a:solidFill>
                    <a:srgbClr val="36A4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4364" y="1509290"/>
                <a:ext cx="7631231" cy="7892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533400">
                  <a:lnSpc>
                    <a:spcPct val="130000"/>
                  </a:lnSpc>
                  <a:defRPr/>
                </a:pPr>
                <a:r>
                  <a:rPr lang="zh-CN" altLang="en-US" sz="2400" b="1" dirty="0">
                    <a:solidFill>
                      <a:prstClr val="black"/>
                    </a:solidFill>
                    <a:latin typeface="+mj-ea"/>
                    <a:ea typeface="+mj-ea"/>
                  </a:rPr>
                  <a:t>想象两个人见面的情景，说说望穿秋水的他俩彼此会怎么诉说？</a:t>
                </a:r>
                <a:endParaRPr lang="zh-CN" altLang="en-US" sz="2400" b="1" dirty="0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36870" name="图片 24" descr="花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28920" y="1026145"/>
              <a:ext cx="389937" cy="445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65176" y="2876551"/>
            <a:ext cx="746442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200" b="1" dirty="0">
                <a:solidFill>
                  <a:srgbClr val="FF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牛郎可能会跟织女说：</a:t>
            </a:r>
            <a:endParaRPr lang="zh-CN" altLang="en-US" sz="2200" b="1" dirty="0">
              <a:solidFill>
                <a:srgbClr val="FF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织女啊，我好惦念你啊，哎呀，我们一年才见一次，我真是太想太想你了。我们这边孩子们也都想着你，天天晚上都喊着“妈妈、妈妈”呀！</a:t>
            </a:r>
            <a:endParaRPr lang="zh-CN" altLang="en-US" sz="2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我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想你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……(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说的不通畅。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7890" name="组合 5"/>
          <p:cNvGrpSpPr/>
          <p:nvPr/>
        </p:nvGrpSpPr>
        <p:grpSpPr bwMode="auto">
          <a:xfrm>
            <a:off x="428626" y="941918"/>
            <a:ext cx="8004175" cy="1717229"/>
            <a:chOff x="428920" y="1010945"/>
            <a:chExt cx="8004300" cy="1287586"/>
          </a:xfrm>
        </p:grpSpPr>
        <p:grpSp>
          <p:nvGrpSpPr>
            <p:cNvPr id="37891" name="组合 4"/>
            <p:cNvGrpSpPr/>
            <p:nvPr/>
          </p:nvGrpSpPr>
          <p:grpSpPr bwMode="auto">
            <a:xfrm>
              <a:off x="795067" y="1010945"/>
              <a:ext cx="7638153" cy="1287586"/>
              <a:chOff x="747442" y="1010945"/>
              <a:chExt cx="7638153" cy="1287586"/>
            </a:xfrm>
          </p:grpSpPr>
          <p:sp>
            <p:nvSpPr>
              <p:cNvPr id="37892" name="矩形 2"/>
              <p:cNvSpPr>
                <a:spLocks noChangeArrowheads="1"/>
              </p:cNvSpPr>
              <p:nvPr/>
            </p:nvSpPr>
            <p:spPr bwMode="auto">
              <a:xfrm>
                <a:off x="747442" y="1010945"/>
                <a:ext cx="1584113" cy="392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36A4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拓  展： </a:t>
                </a:r>
                <a:endParaRPr lang="zh-CN" altLang="en-US" sz="2800" b="1">
                  <a:solidFill>
                    <a:srgbClr val="36A4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4364" y="1509290"/>
                <a:ext cx="7631231" cy="7892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533400">
                  <a:lnSpc>
                    <a:spcPct val="130000"/>
                  </a:lnSpc>
                  <a:defRPr/>
                </a:pPr>
                <a:r>
                  <a:rPr lang="zh-CN" altLang="en-US" sz="2400" b="1" dirty="0">
                    <a:solidFill>
                      <a:prstClr val="black"/>
                    </a:solidFill>
                    <a:latin typeface="+mj-ea"/>
                    <a:ea typeface="+mj-ea"/>
                  </a:rPr>
                  <a:t>想象两个人见面的情景，说说望穿秋水的他俩彼此会怎么诉说？</a:t>
                </a:r>
                <a:endParaRPr lang="zh-CN" altLang="en-US" sz="2400" b="1" dirty="0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37894" name="图片 24" descr="花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28920" y="1026145"/>
              <a:ext cx="389937" cy="445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65176" y="3031067"/>
            <a:ext cx="7464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也可能：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此时无声也胜有声。也许，他们俩见面都说不出话来，上面的话彼此全装在心里。 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8914" name="组合 5"/>
          <p:cNvGrpSpPr/>
          <p:nvPr/>
        </p:nvGrpSpPr>
        <p:grpSpPr bwMode="auto">
          <a:xfrm>
            <a:off x="428626" y="941918"/>
            <a:ext cx="8004175" cy="1717229"/>
            <a:chOff x="428920" y="1010945"/>
            <a:chExt cx="8004300" cy="1287586"/>
          </a:xfrm>
        </p:grpSpPr>
        <p:grpSp>
          <p:nvGrpSpPr>
            <p:cNvPr id="38915" name="组合 4"/>
            <p:cNvGrpSpPr/>
            <p:nvPr/>
          </p:nvGrpSpPr>
          <p:grpSpPr bwMode="auto">
            <a:xfrm>
              <a:off x="795067" y="1010945"/>
              <a:ext cx="7638153" cy="1287586"/>
              <a:chOff x="747442" y="1010945"/>
              <a:chExt cx="7638153" cy="1287586"/>
            </a:xfrm>
          </p:grpSpPr>
          <p:sp>
            <p:nvSpPr>
              <p:cNvPr id="38916" name="矩形 2"/>
              <p:cNvSpPr>
                <a:spLocks noChangeArrowheads="1"/>
              </p:cNvSpPr>
              <p:nvPr/>
            </p:nvSpPr>
            <p:spPr bwMode="auto">
              <a:xfrm>
                <a:off x="747442" y="1010945"/>
                <a:ext cx="1584113" cy="392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36A4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拓  展： </a:t>
                </a:r>
                <a:endParaRPr lang="zh-CN" altLang="en-US" sz="2800" b="1">
                  <a:solidFill>
                    <a:srgbClr val="36A4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4364" y="1509290"/>
                <a:ext cx="7631231" cy="7892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533400">
                  <a:lnSpc>
                    <a:spcPct val="130000"/>
                  </a:lnSpc>
                  <a:defRPr/>
                </a:pPr>
                <a:r>
                  <a:rPr lang="zh-CN" altLang="en-US" sz="2400" b="1" dirty="0">
                    <a:solidFill>
                      <a:prstClr val="black"/>
                    </a:solidFill>
                    <a:latin typeface="+mj-ea"/>
                    <a:ea typeface="+mj-ea"/>
                  </a:rPr>
                  <a:t>想象两个人见面的情景，说说望穿秋水的他俩彼此会怎么诉说？</a:t>
                </a:r>
                <a:endParaRPr lang="zh-CN" altLang="en-US" sz="2400" b="1" dirty="0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38918" name="图片 24" descr="花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428920" y="1026145"/>
              <a:ext cx="389937" cy="445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左大括号 21"/>
          <p:cNvSpPr/>
          <p:nvPr/>
        </p:nvSpPr>
        <p:spPr>
          <a:xfrm>
            <a:off x="2836863" y="2178051"/>
            <a:ext cx="215900" cy="35687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8" name="矩形 1"/>
          <p:cNvSpPr>
            <a:spLocks noChangeArrowheads="1"/>
          </p:cNvSpPr>
          <p:nvPr/>
        </p:nvSpPr>
        <p:spPr bwMode="auto">
          <a:xfrm>
            <a:off x="1825839" y="2484967"/>
            <a:ext cx="90762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郎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织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女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9" name="矩形 23"/>
          <p:cNvSpPr>
            <a:spLocks noChangeArrowheads="1"/>
          </p:cNvSpPr>
          <p:nvPr/>
        </p:nvSpPr>
        <p:spPr bwMode="auto">
          <a:xfrm>
            <a:off x="5881688" y="2768600"/>
            <a:ext cx="142218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真诚坚定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敢于斗争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追求美好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左大括号 24"/>
          <p:cNvSpPr/>
          <p:nvPr/>
        </p:nvSpPr>
        <p:spPr>
          <a:xfrm rot="10800000">
            <a:off x="5602288" y="2118785"/>
            <a:ext cx="215900" cy="3634316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3033713" y="2148417"/>
            <a:ext cx="2449291" cy="1101796"/>
            <a:chOff x="3033713" y="1583234"/>
            <a:chExt cx="2449120" cy="825804"/>
          </a:xfrm>
        </p:grpSpPr>
        <p:sp>
          <p:nvSpPr>
            <p:cNvPr id="39942" name="矩形 25"/>
            <p:cNvSpPr>
              <a:spLocks noChangeArrowheads="1"/>
            </p:cNvSpPr>
            <p:nvPr/>
          </p:nvSpPr>
          <p:spPr bwMode="auto">
            <a:xfrm>
              <a:off x="3033713" y="1583234"/>
              <a:ext cx="1509712" cy="678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辛勤劳动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342900" indent="-342900" eaLnBrk="0" hangingPunct="0">
                <a:spcBef>
                  <a:spcPct val="2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老牛留言  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43" name="矩形 15"/>
            <p:cNvSpPr>
              <a:spLocks noChangeArrowheads="1"/>
            </p:cNvSpPr>
            <p:nvPr/>
          </p:nvSpPr>
          <p:spPr bwMode="auto">
            <a:xfrm>
              <a:off x="4679464" y="1809886"/>
              <a:ext cx="803369" cy="34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起因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44" name="AutoShape 13"/>
            <p:cNvSpPr/>
            <p:nvPr/>
          </p:nvSpPr>
          <p:spPr bwMode="auto">
            <a:xfrm>
              <a:off x="4541732" y="1696363"/>
              <a:ext cx="90488" cy="712675"/>
            </a:xfrm>
            <a:prstGeom prst="rightBrace">
              <a:avLst>
                <a:gd name="adj1" fmla="val 3208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3"/>
          <p:cNvGrpSpPr/>
          <p:nvPr/>
        </p:nvGrpSpPr>
        <p:grpSpPr bwMode="auto">
          <a:xfrm>
            <a:off x="3033713" y="3342217"/>
            <a:ext cx="2463654" cy="1085607"/>
            <a:chOff x="3033713" y="2477393"/>
            <a:chExt cx="2463712" cy="815351"/>
          </a:xfrm>
        </p:grpSpPr>
        <p:sp>
          <p:nvSpPr>
            <p:cNvPr id="39946" name="矩形 25"/>
            <p:cNvSpPr>
              <a:spLocks noChangeArrowheads="1"/>
            </p:cNvSpPr>
            <p:nvPr/>
          </p:nvSpPr>
          <p:spPr bwMode="auto">
            <a:xfrm>
              <a:off x="3033713" y="2477393"/>
              <a:ext cx="1509712" cy="679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织女被抓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342900" indent="-342900" eaLnBrk="0" hangingPunct="0">
                <a:spcBef>
                  <a:spcPct val="2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牛郎追赶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47" name="矩形 17"/>
            <p:cNvSpPr>
              <a:spLocks noChangeArrowheads="1"/>
            </p:cNvSpPr>
            <p:nvPr/>
          </p:nvSpPr>
          <p:spPr bwMode="auto">
            <a:xfrm>
              <a:off x="4693981" y="2730148"/>
              <a:ext cx="803444" cy="34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经过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48" name="AutoShape 13"/>
            <p:cNvSpPr/>
            <p:nvPr/>
          </p:nvSpPr>
          <p:spPr bwMode="auto">
            <a:xfrm>
              <a:off x="4543425" y="2644858"/>
              <a:ext cx="90488" cy="647886"/>
            </a:xfrm>
            <a:prstGeom prst="rightBrace">
              <a:avLst>
                <a:gd name="adj1" fmla="val 3208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25"/>
          <p:cNvGrpSpPr/>
          <p:nvPr/>
        </p:nvGrpSpPr>
        <p:grpSpPr bwMode="auto">
          <a:xfrm>
            <a:off x="3033713" y="4584700"/>
            <a:ext cx="2444603" cy="1059014"/>
            <a:chOff x="3052763" y="3409404"/>
            <a:chExt cx="2444662" cy="795378"/>
          </a:xfrm>
        </p:grpSpPr>
        <p:sp>
          <p:nvSpPr>
            <p:cNvPr id="39950" name="矩形 25"/>
            <p:cNvSpPr>
              <a:spLocks noChangeArrowheads="1"/>
            </p:cNvSpPr>
            <p:nvPr/>
          </p:nvSpPr>
          <p:spPr bwMode="auto">
            <a:xfrm>
              <a:off x="3052763" y="3409404"/>
              <a:ext cx="1509712" cy="679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隔河相望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342900" indent="-342900" eaLnBrk="0" hangingPunct="0">
                <a:spcBef>
                  <a:spcPct val="2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鹊桥相见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51" name="矩形 18"/>
            <p:cNvSpPr>
              <a:spLocks noChangeArrowheads="1"/>
            </p:cNvSpPr>
            <p:nvPr/>
          </p:nvSpPr>
          <p:spPr bwMode="auto">
            <a:xfrm>
              <a:off x="4693981" y="3620458"/>
              <a:ext cx="803444" cy="34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结果</a:t>
              </a:r>
              <a:endPara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952" name="AutoShape 13"/>
            <p:cNvSpPr/>
            <p:nvPr/>
          </p:nvSpPr>
          <p:spPr bwMode="auto">
            <a:xfrm>
              <a:off x="4562475" y="3556896"/>
              <a:ext cx="90488" cy="647886"/>
            </a:xfrm>
            <a:prstGeom prst="rightBrace">
              <a:avLst>
                <a:gd name="adj1" fmla="val 3208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13"/>
          <p:cNvGrpSpPr/>
          <p:nvPr/>
        </p:nvGrpSpPr>
        <p:grpSpPr>
          <a:xfrm>
            <a:off x="392671" y="113330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课文结构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  <p:pic>
        <p:nvPicPr>
          <p:cNvPr id="23" name="Picture 6" descr="C:\Users\Administrator\Desktop\可改图标 - 副本\结构主旨2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78214" y="76201"/>
            <a:ext cx="2187575" cy="774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918" grpId="0"/>
      <p:bldP spid="38919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内容占位符 2"/>
          <p:cNvSpPr txBox="1">
            <a:spLocks noChangeArrowheads="1"/>
          </p:cNvSpPr>
          <p:nvPr/>
        </p:nvSpPr>
        <p:spPr bwMode="auto">
          <a:xfrm>
            <a:off x="565151" y="1835152"/>
            <a:ext cx="7997825" cy="426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365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课文先写牛郎织女勤劳持家，日子过得挺美满，老牛死后留下牛皮，告诉他有困难急需的时候用上它；接着写王母娘娘反对，亲自去抓回织女，牛郎披上牛皮带着孩子奋力追赶，王母用天河隔开他们，最后写王母娘娘允许牛郎和织女一年见一次，喜鹊就来搭桥，让他们相会。</a:t>
            </a:r>
            <a:r>
              <a:rPr lang="zh-CN" altLang="en-US" sz="2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pitchFamily="34" charset="0"/>
              </a:rPr>
              <a:t>表现了牛郎织女真诚坚定、敢于斗争的品质，反映了人们对美好幸福生活的追求。</a:t>
            </a:r>
            <a:endParaRPr lang="zh-CN" altLang="en-US" sz="2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Calibri" panose="020F0502020204030204" pitchFamily="34" charset="0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445247" y="109890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课文主旨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815975" y="2139951"/>
            <a:ext cx="7442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牛郎织女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牛郎织女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合在一起就是一个完整的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牛郎织女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。这个民间故事中，我们感受到了牛郎织女善良、诚实、勤劳的品格，以及敢于斗争的品质，反映了人们对美好幸福生活的追求。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1986" name="组合 3"/>
          <p:cNvGrpSpPr/>
          <p:nvPr/>
        </p:nvGrpSpPr>
        <p:grpSpPr bwMode="auto">
          <a:xfrm>
            <a:off x="400051" y="1278467"/>
            <a:ext cx="2125689" cy="633869"/>
            <a:chOff x="638175" y="996434"/>
            <a:chExt cx="2125723" cy="476250"/>
          </a:xfrm>
        </p:grpSpPr>
        <p:sp>
          <p:nvSpPr>
            <p:cNvPr id="41987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3" cy="393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043324" y="4811488"/>
            <a:ext cx="7142736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1200" defTabSz="914400"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我们继续走进这个流传千古的民间故事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——《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牛郎织女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26706" y="1047074"/>
            <a:ext cx="4690588" cy="3628951"/>
          </a:xfrm>
          <a:prstGeom prst="roundRect">
            <a:avLst>
              <a:gd name="adj" fmla="val 203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矩形 7"/>
          <p:cNvSpPr>
            <a:spLocks noChangeArrowheads="1"/>
          </p:cNvSpPr>
          <p:nvPr/>
        </p:nvSpPr>
        <p:spPr bwMode="auto">
          <a:xfrm>
            <a:off x="681039" y="3304118"/>
            <a:ext cx="76787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迢迢牵牛星，皎皎河汉女。纤纤擢素手，札札弄机杼。</a:t>
            </a:r>
            <a:endParaRPr lang="en-US" altLang="zh-CN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终日不成章，泣涕零如雨。河汉清且浅，相去复几许？</a:t>
            </a:r>
            <a:endParaRPr lang="en-US" altLang="zh-CN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盈盈一水间，脉脉不得语。      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古诗十九首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0" name="矩形 3"/>
          <p:cNvSpPr>
            <a:spLocks noChangeArrowheads="1"/>
          </p:cNvSpPr>
          <p:nvPr/>
        </p:nvSpPr>
        <p:spPr bwMode="auto">
          <a:xfrm>
            <a:off x="477838" y="1576918"/>
            <a:ext cx="814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关于这个优美的传说，在不少古诗词中都有传诵。让我们一块找几首古诗词，读一读。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1" name="矩形 4"/>
          <p:cNvSpPr>
            <a:spLocks noChangeArrowheads="1"/>
          </p:cNvSpPr>
          <p:nvPr/>
        </p:nvSpPr>
        <p:spPr bwMode="auto">
          <a:xfrm>
            <a:off x="3757614" y="857251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66FF"/>
                </a:solidFill>
                <a:latin typeface="隶书" pitchFamily="49" charset="-122"/>
                <a:ea typeface="隶书" pitchFamily="49" charset="-122"/>
              </a:rPr>
              <a:t>主题延伸</a:t>
            </a:r>
            <a:endParaRPr lang="zh-CN" altLang="en-US" sz="2800" b="1" dirty="0">
              <a:solidFill>
                <a:srgbClr val="0066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矩形 7"/>
          <p:cNvSpPr>
            <a:spLocks noChangeArrowheads="1"/>
          </p:cNvSpPr>
          <p:nvPr/>
        </p:nvSpPr>
        <p:spPr bwMode="auto">
          <a:xfrm>
            <a:off x="565150" y="3208868"/>
            <a:ext cx="76787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纤云弄巧，飞星传恨，银汉迢迢暗度。金风玉露一相逢，便胜却、人间无数。柔情似水，佳期如梦，忍顾鹊桥归路。两情若是久长时，又岂在朝朝暮暮！</a:t>
            </a:r>
            <a:endParaRPr lang="en-US" altLang="zh-CN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536575" algn="r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•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秦观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鹊桥仙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034" name="矩形 3"/>
          <p:cNvSpPr>
            <a:spLocks noChangeArrowheads="1"/>
          </p:cNvSpPr>
          <p:nvPr/>
        </p:nvSpPr>
        <p:spPr bwMode="auto">
          <a:xfrm>
            <a:off x="477838" y="1576918"/>
            <a:ext cx="814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关于这个优美的传说，在不少古诗词中都有传诵。让我们一块找几首古诗词，读一读。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5" name="矩形 4"/>
          <p:cNvSpPr>
            <a:spLocks noChangeArrowheads="1"/>
          </p:cNvSpPr>
          <p:nvPr/>
        </p:nvSpPr>
        <p:spPr bwMode="auto">
          <a:xfrm>
            <a:off x="3757614" y="857251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66FF"/>
                </a:solidFill>
                <a:latin typeface="隶书" pitchFamily="49" charset="-122"/>
                <a:ea typeface="隶书" pitchFamily="49" charset="-122"/>
              </a:rPr>
              <a:t>主题延伸</a:t>
            </a:r>
            <a:endParaRPr lang="zh-CN" altLang="en-US" sz="2800" b="1">
              <a:solidFill>
                <a:srgbClr val="0066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矩形 7"/>
          <p:cNvSpPr>
            <a:spLocks noChangeArrowheads="1"/>
          </p:cNvSpPr>
          <p:nvPr/>
        </p:nvSpPr>
        <p:spPr bwMode="auto">
          <a:xfrm>
            <a:off x="1174751" y="3363385"/>
            <a:ext cx="6677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银烛秋光冷画屏，轻罗小扇扑流萤。</a:t>
            </a:r>
            <a:endParaRPr lang="en-US" altLang="zh-CN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天阶夜色凉如水，坐看牵牛织女星。</a:t>
            </a:r>
            <a:endParaRPr lang="en-US" altLang="zh-CN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•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杜牧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秋夕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058" name="矩形 3"/>
          <p:cNvSpPr>
            <a:spLocks noChangeArrowheads="1"/>
          </p:cNvSpPr>
          <p:nvPr/>
        </p:nvSpPr>
        <p:spPr bwMode="auto">
          <a:xfrm>
            <a:off x="477838" y="1576918"/>
            <a:ext cx="8147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关于这个优美的传说，在不少古诗词中都有传诵。让我们一块找几首古诗词，读一读。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59" name="矩形 4"/>
          <p:cNvSpPr>
            <a:spLocks noChangeArrowheads="1"/>
          </p:cNvSpPr>
          <p:nvPr/>
        </p:nvSpPr>
        <p:spPr bwMode="auto">
          <a:xfrm>
            <a:off x="3757614" y="857251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66FF"/>
                </a:solidFill>
                <a:latin typeface="隶书" pitchFamily="49" charset="-122"/>
                <a:ea typeface="隶书" pitchFamily="49" charset="-122"/>
              </a:rPr>
              <a:t>主题延伸</a:t>
            </a:r>
            <a:endParaRPr lang="zh-CN" altLang="en-US" sz="2800" b="1">
              <a:solidFill>
                <a:srgbClr val="0066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1"/>
          <p:cNvSpPr>
            <a:spLocks noChangeArrowheads="1"/>
          </p:cNvSpPr>
          <p:nvPr/>
        </p:nvSpPr>
        <p:spPr bwMode="auto">
          <a:xfrm>
            <a:off x="496423" y="2098676"/>
            <a:ext cx="8267700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26000"/>
              </a:lnSpc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从前有个姓祝的地主，人称祝员外，他的女儿祝英台不仅美丽大方，而且非常的聪明好学，但由于古时候女子不能进学堂读书，祝英台只好日日倚在窗栏上，望着大街上身背着书箱来来往往的读书人，心里羡慕极了！难道女子只能在家里绣花吗？为什么我不能去上学？她突然反问自己：对啊！我为什么就不能上学呢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latinLnBrk="1">
              <a:lnSpc>
                <a:spcPct val="126000"/>
              </a:lnSpc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想到这儿，祝英台赶紧回到房间，鼓起勇气向父母要求：“爹，娘，我要到杭州去读书。我可以穿男人的衣服，扮成男人的样子，一定不让别人认出来，你们就答应我吧！”祝员外夫妇开始不同意，但经不住英台撒娇哀求，只好答应了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35350" y="194733"/>
            <a:ext cx="2273300" cy="6011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1"/>
          <p:cNvGrpSpPr/>
          <p:nvPr/>
        </p:nvGrpSpPr>
        <p:grpSpPr>
          <a:xfrm>
            <a:off x="444780" y="1095055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2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推荐阅读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46084" name="矩形 1"/>
          <p:cNvSpPr>
            <a:spLocks noChangeArrowheads="1"/>
          </p:cNvSpPr>
          <p:nvPr/>
        </p:nvSpPr>
        <p:spPr bwMode="auto">
          <a:xfrm>
            <a:off x="3465102" y="1155701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梁山伯与祝英台</a:t>
            </a:r>
            <a:endParaRPr lang="zh-CN" altLang="en-US"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"/>
          <p:cNvSpPr>
            <a:spLocks noChangeArrowheads="1"/>
          </p:cNvSpPr>
          <p:nvPr/>
        </p:nvSpPr>
        <p:spPr bwMode="auto">
          <a:xfrm>
            <a:off x="447676" y="975785"/>
            <a:ext cx="82391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第二天清早，天刚蒙蒙亮，祝英台就和丫鬟</a:t>
            </a:r>
            <a:endParaRPr lang="en-US" alt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扮成男装，辞别父母，带着书箱，兴高采烈地出</a:t>
            </a:r>
            <a:endParaRPr lang="en-US" alt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发去杭州了。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到了学堂的第一天，祝英台遇见了一个叫梁山伯的男同学，学问出众，人品也十分优秀。她想：这么好的人，要是能天天在一起，一定会学到很多东西，也一定会很开心的。而梁山伯也觉得与她很投缘，有一种一见如故的感觉。于是，他们常常一起谈论诗文，相互关心体贴，促膝并肩。后来，两人结拜为兄弟，更是时时刻刻，形影不离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64930" y="1037421"/>
            <a:ext cx="2177194" cy="194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1"/>
          <p:cNvSpPr>
            <a:spLocks noChangeArrowheads="1"/>
          </p:cNvSpPr>
          <p:nvPr/>
        </p:nvSpPr>
        <p:spPr bwMode="auto">
          <a:xfrm>
            <a:off x="382589" y="994834"/>
            <a:ext cx="84661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春去秋来，一晃三年过去了，学年期满，该是打点</a:t>
            </a:r>
            <a:endParaRPr lang="en-US" altLang="zh-CN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行装，拜别老师，返回家乡的时候了。同窗共烛整三载，</a:t>
            </a:r>
            <a:endParaRPr lang="en-US" altLang="zh-CN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祝英台已经深深爱上了梁山伯，而梁山伯虽不知祝英台</a:t>
            </a:r>
            <a:endParaRPr lang="en-US" altLang="zh-CN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是女生，但也对她十分倾慕。他俩恋恋不舍地分了手，</a:t>
            </a:r>
            <a:endParaRPr lang="en-US" altLang="zh-CN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到家后，都日夜思念着对方。几个月后，梁山伯前往祝家拜访，结果令他又惊又喜：原来这时，他见到的祝英台，已不再是那个清秀的小书生，而是一位年轻美貌的大姑娘。再见的那一刻，他们都明白了彼此之间的感情，早已是心心相印。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130" name="Picture 2" descr="http://image2.sina.com.cn/ent/2004-01-18/U110P28T3D282268F326DT2004011816551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10376" y="1420285"/>
            <a:ext cx="1731963" cy="184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1"/>
          <p:cNvSpPr>
            <a:spLocks noChangeArrowheads="1"/>
          </p:cNvSpPr>
          <p:nvPr/>
        </p:nvSpPr>
        <p:spPr bwMode="auto">
          <a:xfrm>
            <a:off x="422275" y="863600"/>
            <a:ext cx="846613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580" latinLnBrk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此后，梁山伯请人到祝家去求亲。可祝员外哪会看得上这穷书生呢。他早已把女儿许配给了有钱人家的少爷马公子。梁山伯顿觉万念俱灰，一病不起，没多久就死去了。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49580" latinLnBrk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到梁山伯去世的消息，一直在与父母抗争以反对包办婚姻的祝英台反而突然变得异常镇静。她套上红衣红裙，走进了迎亲的花轿。迎亲的队伍一路敲锣打鼓，好不热闹！路过梁山伯的坟前时，忽然间飞沙走石，花轿不得不停了下来：只见祝英台走出轿来，脱去红装，一身素服，缓缓地走到坟前，跪下来放声大哭，霎时间风雨飘摇，雷声大作，“轰”的一声，坟墓裂开了，祝英台似乎又见到了她的梁兄那温柔的面庞，她微笑着纵身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1"/>
          <p:cNvSpPr>
            <a:spLocks noChangeArrowheads="1"/>
          </p:cNvSpPr>
          <p:nvPr/>
        </p:nvSpPr>
        <p:spPr bwMode="auto">
          <a:xfrm>
            <a:off x="422275" y="941918"/>
            <a:ext cx="84661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跳了进去。接着又是一声巨响，坟墓合上了。这时风消云散，雨过天晴，各种野花在风中轻柔地摇曳，一对美丽的蝴蝶从坟头飞出来，在阳光下自由地翩翩起舞。 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58837" y="2901330"/>
            <a:ext cx="2756477" cy="249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68364" y="5492751"/>
            <a:ext cx="69167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本文讲了一个什么故事？表达了什么样的思想感情？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"/>
          <p:cNvSpPr>
            <a:spLocks noChangeArrowheads="1"/>
          </p:cNvSpPr>
          <p:nvPr/>
        </p:nvSpPr>
        <p:spPr bwMode="auto">
          <a:xfrm>
            <a:off x="506414" y="1430867"/>
            <a:ext cx="79978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汉朝董永是千乘人。年少时就死了母亲，和父亲住在一起。父子一起尽力种地，董永用小车载着父亲，自己跟在后面。父亲死了，没有什么东西埋葬，董永就自己卖身为奴，用卖身的钱供办丧事用，将父亲安葬了。买他做奴隶的主人知道他贤能，给了他一万钱而且打发他自由地走了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latinLnBrk="1"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董永行完了三年守丧之礼，要回到主人家，再去做奴仆。在道上碰见一个女子对他说：“我愿意做你的妻子。”于是董永就和她一起到主人家去了。主人对董永说：“我把钱给你了，不用你来做奴仆。”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4057667" y="874184"/>
            <a:ext cx="111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天仙配</a:t>
            </a:r>
            <a:endParaRPr lang="zh-CN" altLang="en-US" sz="1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1"/>
          <p:cNvSpPr>
            <a:spLocks noChangeArrowheads="1"/>
          </p:cNvSpPr>
          <p:nvPr/>
        </p:nvSpPr>
        <p:spPr bwMode="auto">
          <a:xfrm>
            <a:off x="520701" y="910167"/>
            <a:ext cx="79978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董永说：“蒙受您的恩惠，使我父亲得以收葬。我虽然是贫穷无知的人，一定要勤劳服侍尽心尽力，来报答您的大德。”主人看看董永带来的妇人，问：“这妇女会做什么？”董永说：“会纺织。”主人说：“你一定要这样的话，只让你的妻子替我织一百匹细绢就行。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150000"/>
              </a:lnSpc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于是，董永的妻子给主人家织绢，十天就织完了。女子出了门，对董永说：“我是天上的织女。因为你最孝顺，天帝让我帮助你偿还债务。”说完升上高空离去，不知到哪儿去了。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06414" y="5143501"/>
            <a:ext cx="6916737" cy="9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这个故事寄托了什么美好的愿望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 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2.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如果让你给短文配上插图，你会画些什么？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5763" y="1917701"/>
            <a:ext cx="82931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2255" indent="-262255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会认本课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个生字，理解生字组成的词语。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运用上单元学习的方法快速默读课文，知道故事的结局。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联系上一课用绘制连环画、配文字的形式复述课文。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阅读中感受牛郎、织女的勤劳和善良，体会他们之间的真挚情感。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2" name="任意多边形 18"/>
          <p:cNvSpPr>
            <a:spLocks noChangeArrowheads="1"/>
          </p:cNvSpPr>
          <p:nvPr/>
        </p:nvSpPr>
        <p:spPr bwMode="auto">
          <a:xfrm>
            <a:off x="1019175" y="1198034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43132" y="1302977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1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963613" y="1663701"/>
            <a:ext cx="7150100" cy="4519084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3419748" spcCol="1270" anchor="ctr">
            <a:scene3d>
              <a:camera prst="isometricOffAxis1Right"/>
              <a:lightRig rig="threePt" dir="t"/>
            </a:scene3d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zh-CN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538" y="2779184"/>
            <a:ext cx="6826250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indent="800100" defTabSz="1244600">
              <a:lnSpc>
                <a:spcPct val="150000"/>
              </a:lnSpc>
              <a:spcAft>
                <a:spcPct val="35000"/>
              </a:spcAft>
              <a:buFontTx/>
              <a:buNone/>
              <a:defRPr/>
            </a:pP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992188" y="2652185"/>
            <a:ext cx="721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请同学们自由朗读课文，注意读准字音，读通句子，难读的地方多读几遍。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8" name="组合 5"/>
          <p:cNvGrpSpPr/>
          <p:nvPr/>
        </p:nvGrpSpPr>
        <p:grpSpPr bwMode="auto">
          <a:xfrm>
            <a:off x="923925" y="1261534"/>
            <a:ext cx="2287588" cy="1109133"/>
            <a:chOff x="924035" y="907522"/>
            <a:chExt cx="2287080" cy="832905"/>
          </a:xfrm>
        </p:grpSpPr>
        <p:grpSp>
          <p:nvGrpSpPr>
            <p:cNvPr id="16389" name="组合 4"/>
            <p:cNvGrpSpPr/>
            <p:nvPr/>
          </p:nvGrpSpPr>
          <p:grpSpPr bwMode="auto"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6390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1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398912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自读提示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8"/>
          <p:cNvSpPr>
            <a:spLocks noChangeArrowheads="1"/>
          </p:cNvSpPr>
          <p:nvPr/>
        </p:nvSpPr>
        <p:spPr bwMode="auto">
          <a:xfrm>
            <a:off x="781051" y="2614084"/>
            <a:ext cx="8740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  富丽堂   依     老     </a:t>
            </a:r>
            <a:endParaRPr lang="zh-CN" altLang="en-US" sz="4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0" name="矩形 27"/>
          <p:cNvSpPr>
            <a:spLocks noChangeArrowheads="1"/>
          </p:cNvSpPr>
          <p:nvPr/>
        </p:nvSpPr>
        <p:spPr bwMode="auto">
          <a:xfrm>
            <a:off x="1349376" y="4396317"/>
            <a:ext cx="8982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            子   不过</a:t>
            </a:r>
            <a:endParaRPr lang="zh-CN" altLang="en-US" sz="2800"/>
          </a:p>
        </p:txBody>
      </p:sp>
      <p:grpSp>
        <p:nvGrpSpPr>
          <p:cNvPr id="17411" name="组合 26"/>
          <p:cNvGrpSpPr/>
          <p:nvPr/>
        </p:nvGrpSpPr>
        <p:grpSpPr bwMode="auto">
          <a:xfrm>
            <a:off x="477838" y="1085850"/>
            <a:ext cx="1331912" cy="630767"/>
            <a:chOff x="579880" y="770997"/>
            <a:chExt cx="1331484" cy="473416"/>
          </a:xfrm>
        </p:grpSpPr>
        <p:sp>
          <p:nvSpPr>
            <p:cNvPr id="6" name="圆角矩形 5"/>
            <p:cNvSpPr/>
            <p:nvPr/>
          </p:nvSpPr>
          <p:spPr>
            <a:xfrm>
              <a:off x="590550" y="770997"/>
              <a:ext cx="1310279" cy="39869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我会认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直线连接符 21"/>
            <p:cNvSpPr>
              <a:spLocks noChangeShapeType="1"/>
            </p:cNvSpPr>
            <p:nvPr/>
          </p:nvSpPr>
          <p:spPr bwMode="auto">
            <a:xfrm flipV="1">
              <a:off x="579880" y="1244413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b="1"/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01764" y="2245784"/>
            <a:ext cx="7851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latin typeface="方正姚体" pitchFamily="2" charset="-122"/>
                <a:ea typeface="方正姚体" pitchFamily="2" charset="-122"/>
              </a:rPr>
              <a:t>jiǎn                                  huáng                wēi         shuāi</a:t>
            </a:r>
            <a:endParaRPr lang="en-US" altLang="zh-CN" sz="2000" b="1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842964" y="3994151"/>
            <a:ext cx="7877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latin typeface="方正姚体" pitchFamily="2" charset="-122"/>
                <a:ea typeface="方正姚体" pitchFamily="2" charset="-122"/>
              </a:rPr>
              <a:t> tài                      shān   hú     jiā              kuāng                niù</a:t>
            </a:r>
            <a:endParaRPr lang="en-US" altLang="zh-CN" sz="2000" b="1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" name="矩形 19">
            <a:hlinkClick r:id="rId1" action="ppaction://hlinksldjump"/>
          </p:cNvPr>
          <p:cNvSpPr/>
          <p:nvPr/>
        </p:nvSpPr>
        <p:spPr>
          <a:xfrm>
            <a:off x="5604644" y="2635609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偎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>
            <a:hlinkClick r:id="rId1" action="ppaction://hlinksldjump"/>
          </p:cNvPr>
          <p:cNvSpPr/>
          <p:nvPr/>
        </p:nvSpPr>
        <p:spPr>
          <a:xfrm>
            <a:off x="6631903" y="2635609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衰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>
            <a:hlinkClick r:id="rId2" action="ppaction://hlinksldjump"/>
          </p:cNvPr>
          <p:cNvSpPr/>
          <p:nvPr/>
        </p:nvSpPr>
        <p:spPr>
          <a:xfrm>
            <a:off x="781050" y="4356401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泰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>
            <a:hlinkClick r:id="rId2" action="ppaction://hlinksldjump"/>
          </p:cNvPr>
          <p:cNvSpPr/>
          <p:nvPr/>
        </p:nvSpPr>
        <p:spPr>
          <a:xfrm>
            <a:off x="2529941" y="4356401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珊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>
            <a:hlinkClick r:id="rId3" action="ppaction://hlinksldjump"/>
          </p:cNvPr>
          <p:cNvSpPr/>
          <p:nvPr/>
        </p:nvSpPr>
        <p:spPr>
          <a:xfrm>
            <a:off x="3129055" y="4356401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瑚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>
            <a:hlinkClick r:id="rId4" action="ppaction://hlinksldjump"/>
          </p:cNvPr>
          <p:cNvSpPr/>
          <p:nvPr/>
        </p:nvSpPr>
        <p:spPr>
          <a:xfrm>
            <a:off x="5036359" y="4356401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筐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>
            <a:hlinkClick r:id="rId4" action="ppaction://hlinksldjump"/>
          </p:cNvPr>
          <p:cNvSpPr/>
          <p:nvPr/>
        </p:nvSpPr>
        <p:spPr>
          <a:xfrm>
            <a:off x="6574752" y="4356401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拗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>
            <a:hlinkClick r:id="rId5" action="ppaction://hlinksldjump"/>
          </p:cNvPr>
          <p:cNvSpPr/>
          <p:nvPr/>
        </p:nvSpPr>
        <p:spPr>
          <a:xfrm>
            <a:off x="1320746" y="2603892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俭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hlinkClick r:id="rId5" action="ppaction://hlinksldjump"/>
          </p:cNvPr>
          <p:cNvSpPr/>
          <p:nvPr/>
        </p:nvSpPr>
        <p:spPr>
          <a:xfrm>
            <a:off x="4039720" y="2629292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皇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3745404" y="4357102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礁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89225" y="3752851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勤俭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74876" y="4792133"/>
            <a:ext cx="27019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省吃俭用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01700" y="2889251"/>
            <a:ext cx="1002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jiǎn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</p:grpSpPr>
        <p:sp>
          <p:nvSpPr>
            <p:cNvPr id="30741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742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743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4876" y="4114801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俭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41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TextBox 44"/>
          <p:cNvSpPr txBox="1">
            <a:spLocks noChangeArrowheads="1"/>
          </p:cNvSpPr>
          <p:nvPr/>
        </p:nvSpPr>
        <p:spPr bwMode="auto">
          <a:xfrm>
            <a:off x="1355726" y="1587501"/>
            <a:ext cx="3306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节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俭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</p:grpSpPr>
        <p:sp>
          <p:nvSpPr>
            <p:cNvPr id="307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7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7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29439" y="3731685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皇帝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08738" y="4815418"/>
            <a:ext cx="27352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皇皇巨著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951414" y="2906185"/>
            <a:ext cx="16033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huáng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138739" y="4138084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皇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51" name="TextBox 44"/>
          <p:cNvSpPr txBox="1">
            <a:spLocks noChangeArrowheads="1"/>
          </p:cNvSpPr>
          <p:nvPr/>
        </p:nvSpPr>
        <p:spPr bwMode="auto">
          <a:xfrm>
            <a:off x="5313364" y="1587501"/>
            <a:ext cx="2930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富丽堂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皇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2275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0" grpId="0"/>
      <p:bldP spid="4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79700" y="3831167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偎傍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74875" y="4792133"/>
            <a:ext cx="2687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人急偎亲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60438" y="3024718"/>
            <a:ext cx="9380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wēi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</p:grpSpPr>
        <p:sp>
          <p:nvSpPr>
            <p:cNvPr id="31765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66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67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4876" y="41021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偎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5" name="TextBox 44"/>
          <p:cNvSpPr txBox="1">
            <a:spLocks noChangeArrowheads="1"/>
          </p:cNvSpPr>
          <p:nvPr/>
        </p:nvSpPr>
        <p:spPr bwMode="auto">
          <a:xfrm>
            <a:off x="1355726" y="1547285"/>
            <a:ext cx="3306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偎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依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</p:grpSpPr>
        <p:sp>
          <p:nvSpPr>
            <p:cNvPr id="31762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63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764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43725" y="3810000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早衰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08738" y="4815418"/>
            <a:ext cx="27352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心力衰竭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010151" y="3020485"/>
            <a:ext cx="14125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shuāi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138739" y="4138084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衰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74" name="TextBox 44"/>
          <p:cNvSpPr txBox="1">
            <a:spLocks noChangeArrowheads="1"/>
          </p:cNvSpPr>
          <p:nvPr/>
        </p:nvSpPr>
        <p:spPr bwMode="auto">
          <a:xfrm>
            <a:off x="5949951" y="1507067"/>
            <a:ext cx="1757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衰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老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2275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0" grpId="0"/>
      <p:bldP spid="4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</p:grpSpPr>
        <p:sp>
          <p:nvSpPr>
            <p:cNvPr id="32789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790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791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485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76539" y="3833285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泰安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79651" y="4764618"/>
            <a:ext cx="2544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国泰民安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89026" y="3048000"/>
            <a:ext cx="7521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tài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</p:grpSpPr>
        <p:sp>
          <p:nvSpPr>
            <p:cNvPr id="32786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787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788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20751" y="41021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泰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4" name="TextBox 44"/>
          <p:cNvSpPr txBox="1">
            <a:spLocks noChangeArrowheads="1"/>
          </p:cNvSpPr>
          <p:nvPr/>
        </p:nvSpPr>
        <p:spPr bwMode="auto">
          <a:xfrm>
            <a:off x="1670051" y="1509185"/>
            <a:ext cx="2098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泰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山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88175" y="3873500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珊瑚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77000" y="4813300"/>
            <a:ext cx="24209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珊瑚礁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076826" y="3094567"/>
            <a:ext cx="12875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shān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192714" y="41359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珊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9" name="TextBox 44"/>
          <p:cNvSpPr txBox="1">
            <a:spLocks noChangeArrowheads="1"/>
          </p:cNvSpPr>
          <p:nvPr/>
        </p:nvSpPr>
        <p:spPr bwMode="auto">
          <a:xfrm>
            <a:off x="5741989" y="1617134"/>
            <a:ext cx="2840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红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珊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瑚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2275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4512</Words>
  <Application>WPS 演示</Application>
  <PresentationFormat>全屏显示(4:3)</PresentationFormat>
  <Paragraphs>381</Paragraphs>
  <Slides>40</Slides>
  <Notes>5</Notes>
  <HiddenSlides>5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Arial</vt:lpstr>
      <vt:lpstr>Malgun Gothic</vt:lpstr>
      <vt:lpstr>微软雅黑</vt:lpstr>
      <vt:lpstr>Calibri</vt:lpstr>
      <vt:lpstr>Times New Roman</vt:lpstr>
      <vt:lpstr>黑体</vt:lpstr>
      <vt:lpstr>Gulim</vt:lpstr>
      <vt:lpstr>方正大黑简体</vt:lpstr>
      <vt:lpstr>仿宋</vt:lpstr>
      <vt:lpstr>楷体</vt:lpstr>
      <vt:lpstr>方正姚体</vt:lpstr>
      <vt:lpstr>Arial Unicode MS</vt:lpstr>
      <vt:lpstr>Tahoma</vt:lpstr>
      <vt:lpstr>隶书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693</cp:revision>
  <dcterms:created xsi:type="dcterms:W3CDTF">2015-12-30T08:03:00Z</dcterms:created>
  <dcterms:modified xsi:type="dcterms:W3CDTF">2019-10-23T09:24:36Z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