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49"/>
  </p:handoutMasterIdLst>
  <p:sldIdLst>
    <p:sldId id="258" r:id="rId3"/>
    <p:sldId id="257" r:id="rId4"/>
    <p:sldId id="259" r:id="rId5"/>
    <p:sldId id="260" r:id="rId6"/>
    <p:sldId id="261" r:id="rId7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96663" autoAdjust="0"/>
  </p:normalViewPr>
  <p:slideViewPr>
    <p:cSldViewPr snapToGrid="0">
      <p:cViewPr>
        <p:scale>
          <a:sx n="100" d="100"/>
          <a:sy n="100" d="100"/>
        </p:scale>
        <p:origin x="-420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129600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129600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9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139.nipic.com/file/20170827/25715962_092337125000_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1665" y="123614"/>
            <a:ext cx="2172335" cy="2584873"/>
          </a:xfrm>
          <a:prstGeom prst="ellipse">
            <a:avLst/>
          </a:prstGeom>
          <a:noFill/>
        </p:spPr>
      </p:pic>
      <p:pic>
        <p:nvPicPr>
          <p:cNvPr id="46082" name="Picture 2" descr="http://pic139.nipic.com/file/20170827/25715962_09233712500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" y="4092152"/>
            <a:ext cx="2374900" cy="2584873"/>
          </a:xfrm>
          <a:prstGeom prst="ellipse">
            <a:avLst/>
          </a:prstGeom>
          <a:noFill/>
        </p:spPr>
      </p:pic>
      <p:sp>
        <p:nvSpPr>
          <p:cNvPr id="4" name="椭圆 3"/>
          <p:cNvSpPr/>
          <p:nvPr/>
        </p:nvSpPr>
        <p:spPr>
          <a:xfrm>
            <a:off x="2375535" y="1794087"/>
            <a:ext cx="717550" cy="914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 sz="240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16505" y="1794088"/>
            <a:ext cx="666750" cy="925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2588260" y="1544320"/>
            <a:ext cx="42081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80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2 </a:t>
            </a:r>
            <a:r>
              <a:rPr lang="zh-CN" altLang="en-US" sz="7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落花生</a:t>
            </a:r>
            <a:endParaRPr lang="zh-CN" altLang="en-US" sz="7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1026" name="副标题 2"/>
          <p:cNvSpPr txBox="1"/>
          <p:nvPr/>
        </p:nvSpPr>
        <p:spPr>
          <a:xfrm>
            <a:off x="1953577" y="3224741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</a:pPr>
            <a:r>
              <a:rPr lang="zh-CN" altLang="en-US" sz="2665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部</a:t>
            </a:r>
            <a:r>
              <a:rPr lang="zh-CN" altLang="en-US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编版</a:t>
            </a:r>
            <a:r>
              <a:rPr lang="en-US" altLang="zh-CN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665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五年级上册</a:t>
            </a:r>
            <a:endParaRPr lang="zh-CN" altLang="en-US" sz="2665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124075" y="3144520"/>
            <a:ext cx="504063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2910" y="2762246"/>
            <a:ext cx="1071570" cy="1238259"/>
          </a:xfrm>
          <a:prstGeom prst="rect">
            <a:avLst/>
          </a:prstGeom>
          <a:noFill/>
        </p:spPr>
      </p:pic>
      <p:pic>
        <p:nvPicPr>
          <p:cNvPr id="48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7356" y="1238236"/>
            <a:ext cx="1071570" cy="1238259"/>
          </a:xfrm>
          <a:prstGeom prst="rect">
            <a:avLst/>
          </a:prstGeom>
          <a:noFill/>
        </p:spPr>
      </p:pic>
      <p:pic>
        <p:nvPicPr>
          <p:cNvPr id="34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86116" y="4476758"/>
            <a:ext cx="1071570" cy="1238259"/>
          </a:xfrm>
          <a:prstGeom prst="rect">
            <a:avLst/>
          </a:prstGeom>
          <a:noFill/>
        </p:spPr>
      </p:pic>
      <p:pic>
        <p:nvPicPr>
          <p:cNvPr id="32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214810" y="2857496"/>
            <a:ext cx="1071570" cy="1238259"/>
          </a:xfrm>
          <a:prstGeom prst="rect">
            <a:avLst/>
          </a:prstGeom>
          <a:noFill/>
        </p:spPr>
      </p:pic>
      <p:pic>
        <p:nvPicPr>
          <p:cNvPr id="29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238236"/>
            <a:ext cx="1071570" cy="1047757"/>
          </a:xfrm>
          <a:prstGeom prst="rect">
            <a:avLst/>
          </a:prstGeom>
          <a:noFill/>
        </p:spPr>
      </p:pic>
      <p:pic>
        <p:nvPicPr>
          <p:cNvPr id="36866" name="Picture 2" descr="http://p2.so.qhmsg.com/sdr/400__/t01755bb00e250b158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357290" y="4286257"/>
            <a:ext cx="1071570" cy="1238259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7228524" y="905830"/>
            <a:ext cx="708025" cy="1241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735" b="1" dirty="0" err="1" smtClean="0">
                <a:latin typeface="+mn-ea"/>
                <a:ea typeface="+mn-ea"/>
              </a:rPr>
              <a:t>mǔ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29388" y="5143513"/>
            <a:ext cx="936625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zhà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919691" y="4191006"/>
            <a:ext cx="1224310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pián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86513" y="3619501"/>
            <a:ext cx="928694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735" b="1" dirty="0" err="1" smtClean="0">
                <a:latin typeface="+mn-ea"/>
                <a:ea typeface="+mn-ea"/>
              </a:rPr>
              <a:t>liú</a:t>
            </a:r>
            <a:endParaRPr lang="en-US" altLang="zh-CN" sz="3735" b="1" dirty="0">
              <a:latin typeface="+mn-ea"/>
              <a:ea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929586" y="2666997"/>
            <a:ext cx="849976" cy="1241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3735" b="1" dirty="0" err="1" smtClean="0">
                <a:latin typeface="+mn-ea"/>
                <a:ea typeface="+mn-ea"/>
              </a:rPr>
              <a:t>ǎi</a:t>
            </a:r>
            <a:endParaRPr lang="en-US" altLang="zh-CN" sz="3735" b="1" dirty="0" smtClean="0">
              <a:latin typeface="+mn-ea"/>
              <a:ea typeface="+mn-ea"/>
            </a:endParaRPr>
          </a:p>
          <a:p>
            <a:pPr eaLnBrk="0" hangingPunct="0">
              <a:defRPr/>
            </a:pP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15009" y="2000241"/>
            <a:ext cx="1357322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fēn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6721" y="728134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我会读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4745" y="1333485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便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00562" y="304799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矮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00430" y="4762509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吩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71670" y="1428736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亩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7224" y="295274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榴</a:t>
            </a:r>
            <a:endParaRPr lang="en-US" altLang="zh-CN" sz="4265" b="1" dirty="0" smtClean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71604" y="4476757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榨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6868" name="Picture 4" descr="http://bpic.588ku.com/element_origin_min_pic/16/08/11/1057abdcd5491cf.jpg!r65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666996"/>
            <a:ext cx="1285884" cy="1524011"/>
          </a:xfrm>
          <a:prstGeom prst="rect">
            <a:avLst/>
          </a:prstGeom>
          <a:noFill/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6665 C 0.00573 0.06387 0.01285 0.05893 0.02257 0.05677 C 0.03889 0.04752 0.05781 0.03209 0.07656 0.02808 C 0.08125 0.02222 0.09913 0.01697 0.10712 0.01358 C 0.11754 0.00926 0.12743 0.00525 0.13768 0.00154 C 0.14097 0.00031 0.14393 -0.00247 0.1474 -0.00339 C 0.15677 -0.00648 0.16788 -0.00771 0.17795 -0.00925 C 0.18594 -0.01388 0.20816 -0.01512 0.21927 -0.01543 C 0.26649 -0.01635 0.31354 -0.01635 0.36094 -0.01666 C 0.36649 -0.01728 0.37153 -0.01944 0.37726 -0.02005 C 0.38802 -0.0216 0.39861 -0.02129 0.40955 -0.02283 C 0.41736 -0.02499 0.41493 -0.02437 0.42865 -0.02622 C 0.43594 -0.02715 0.4507 -0.02869 0.4507 -0.02838 C 0.46754 -0.02746 0.48611 -0.03116 0.5007 -0.02376 C 0.50278 -0.02283 0.5033 -0.02036 0.50486 -0.01913 C 0.51181 -0.01296 0.52292 -0.00123 0.53264 0.00154 C 0.53733 0.00556 0.54184 0.00864 0.54774 0.01111 C 0.54948 0.01358 0.55139 0.01605 0.5533 0.01821 C 0.55573 0.02098 0.55469 0.02808 0.55469 0.02839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8284E-6 L 0.0033 0.0179 L 0.00764 0.03795 L 0.01528 0.06048 L 0.02274 0.08331 L 0.03281 0.10213 L 0.04219 0.10984 L 0.05625 0.11416 L 0.06597 0.11756 L 0.0757 0.11756 L 0.08733 0.12558 L 0.09896 0.12558 L 0.10886 0.12558 L 0.11875 0.12959 L 0.1283 0.12959 L 0.13993 0.12959 L 0.14965 0.12959 L 0.15972 0.13329 L 0.16927 0.13329 L 0.18334 0.1373 L 0.19236 0.1373 L 0.20261 0.14409 L 0.21268 0.15212 L 0.22222 0.15582 L 0.23195 0.16353 L 0.24167 0.17125 L 0.25139 0.17125 L 0.26337 0.17464 L 0.27292 0.17988 L 0.28472 0.18698 L 0.29462 0.19809 L 0.30417 0.21012 L 0.31406 0.22061 L 0.3257 0.23234 L 0.33733 0.24776 L 0.34722 0.2561 L 0.35695 0.2635 L 0.36667 0.27121 L 0.37847 0.27492 L 0.38837 0.27924 L 0.39774 0.28263 L 0.40764 0.28633 L 0.41719 0.29034 L 0.42726 0.30176 L 0.43681 0.30917 L 0.44288 0.33292 L 0.44653 0.35205 L 0.4507 0.37118 L 0.4507 0.39062 L 0.45226 0.40913 L 0.45625 0.42888 L 0.45834 0.44709 L 0.46424 0.47023 L 0.46823 0.49368 L 0.47257 0.51774 " pathEditMode="relative" rAng="0" ptsTypes="FFFFFFFFFFFFFFFFFFFFFFFFFFFFFFFFFFFFFFFFFFFFFFFFFFF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8.63931E-8 C 0.01111 0.00185 -0.00052 0.00031 0.02534 0.00123 C 0.03333 0.00154 0.04166 0.00247 0.04965 0.00309 C 0.07291 0.00648 0.09635 0.00895 0.11961 0.01234 C 0.12934 0.01358 0.13889 0.01419 0.14913 0.01512 C 0.15121 0.01512 0.1559 0.01574 0.1559 0.01512 C 0.16753 0.0179 0.17795 0.0182 0.18941 0.02006 C 0.19722 0.02129 0.20451 0.02252 0.2125 0.02314 C 0.22378 0.02561 0.21145 0.02314 0.22448 0.02468 C 0.23472 0.02592 0.24427 0.02839 0.25416 0.02931 C 0.26145 0.0324 0.25451 0.03024 0.26632 0.03147 C 0.27395 0.0324 0.2802 0.03487 0.28802 0.03579 C 0.29739 0.03548 0.30694 0.03548 0.31614 0.03456 C 0.3177 0.03425 0.31788 0.03332 0.31892 0.03301 C 0.32135 0.03147 0.32413 0.03055 0.32691 0.02931 C 0.33194 0.02715 0.3408 0.02746 0.34722 0.02715 C 0.34895 0.02468 0.34774 0.02407 0.34461 0.02191 C 0.34895 0.02869 0.34895 0.03394 0.36319 0.03795 C 0.36666 0.04011 0.36475 0.03919 0.36892 0.04073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7692E-6 C 0.01198 -0.00339 0.02413 -0.00555 0.03629 -0.00956 C 0.04167 -0.0108 0.04879 -0.0216 0.05382 -0.02715 C 0.06215 -0.0361 0.07101 -0.03795 0.07934 -0.04474 C 0.09045 -0.05399 0.1007 -0.06417 0.11181 -0.07127 C 0.11893 -0.0833 0.12257 -0.08546 0.13073 -0.08948 C 0.1434 -0.10336 0.1566 -0.11138 0.16997 -0.11601 C 0.19896 -0.14008 0.22274 -0.16785 0.24549 -0.23202 C 0.25 -0.24467 0.25434 -0.25054 0.25781 -0.2672 C 0.25486 -0.26998 0.24931 -0.26658 0.24948 -0.27646 C 0.25 -0.28695 0.25087 -0.307 0.25087 -0.307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16847 C -0.00798 0.16847 0.00365 0.17896 0.01598 0.18173 C 0.05591 0.20395 0.11997 0.19716 0.15591 0.19932 C 0.1948 0.19932 0.23299 0.19932 0.27188 0.20117 C 0.27362 0.22616 0.27535 0.24437 0.29184 0.25085 C 0.29879 0.25794 0.30296 0.25794 0.30868 0.26442 C 0.36424 0.26442 0.42327 0.29034 0.47622 0.25794 C 0.48455 0.25362 0.4915 0.23974 0.50052 0.23542 C 0.50921 0.21938 0.53177 0.19531 0.53177 0.17217 " pathEditMode="relative" rAng="0" ptsTypes="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4072 C -0.00799 0.04597 -0.01198 0.04998 -0.01198 0.05553 C -0.01233 0.08423 -0.01181 0.11323 -0.01024 0.14193 C -0.00938 0.15859 0.01094 0.18667 0.01858 0.1987 C 0.02222 0.20425 0.02812 0.2166 0.03299 0.22091 C 0.05417 0.24035 0.03108 0.21289 0.04913 0.23079 C 0.0658 0.24714 0.07951 0.26843 0.09965 0.27769 C 0.10208 0.28016 0.10486 0.28232 0.10677 0.28509 C 0.10833 0.28725 0.10868 0.29095 0.11042 0.2925 C 0.11753 0.29867 0.13142 0.30268 0.13924 0.30484 C 0.14809 0.31101 0.1566 0.31194 0.16614 0.31471 C 0.25573 0.31379 0.34531 0.31379 0.43472 0.31224 C 0.46233 0.31163 0.48507 0.30083 0.51042 0.29003 C 0.51736 0.28694 0.525 0.28571 0.53212 0.28262 C 0.53924 0.27923 0.55347 0.27275 0.55347 0.27306 C 0.56441 0.25763 0.58663 0.24591 0.60052 0.23326 C 0.60989 0.21444 0.60764 0.21135 0.60764 0.18389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15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96241" y="85174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会写字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1868499" y="2338909"/>
            <a:ext cx="836613" cy="1134533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1889137" y="226694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7" name="组合 7"/>
          <p:cNvGrpSpPr/>
          <p:nvPr/>
        </p:nvGrpSpPr>
        <p:grpSpPr>
          <a:xfrm>
            <a:off x="4035438" y="2334676"/>
            <a:ext cx="836612" cy="1134533"/>
            <a:chOff x="2437" y="2032"/>
            <a:chExt cx="1244" cy="1264"/>
          </a:xfrm>
        </p:grpSpPr>
        <p:sp>
          <p:nvSpPr>
            <p:cNvPr id="2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1" name="文本框 92"/>
          <p:cNvSpPr txBox="1"/>
          <p:nvPr/>
        </p:nvSpPr>
        <p:spPr>
          <a:xfrm>
            <a:off x="4060837" y="2277526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浇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2" name="组合 7"/>
          <p:cNvGrpSpPr/>
          <p:nvPr/>
        </p:nvGrpSpPr>
        <p:grpSpPr>
          <a:xfrm>
            <a:off x="2955937" y="2336793"/>
            <a:ext cx="836612" cy="1134533"/>
            <a:chOff x="2437" y="2032"/>
            <a:chExt cx="1244" cy="1264"/>
          </a:xfrm>
        </p:grpSpPr>
        <p:cxnSp>
          <p:nvCxnSpPr>
            <p:cNvPr id="2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1" name="组合 7"/>
          <p:cNvGrpSpPr/>
          <p:nvPr/>
        </p:nvGrpSpPr>
        <p:grpSpPr>
          <a:xfrm>
            <a:off x="5143504" y="2381243"/>
            <a:ext cx="836613" cy="1143000"/>
            <a:chOff x="2437" y="2023"/>
            <a:chExt cx="1245" cy="1274"/>
          </a:xfrm>
        </p:grpSpPr>
        <p:sp>
          <p:nvSpPr>
            <p:cNvPr id="272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5" name="文本框 86"/>
          <p:cNvSpPr txBox="1"/>
          <p:nvPr/>
        </p:nvSpPr>
        <p:spPr>
          <a:xfrm>
            <a:off x="5162554" y="2328328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" name="文本框 86"/>
          <p:cNvSpPr txBox="1"/>
          <p:nvPr/>
        </p:nvSpPr>
        <p:spPr>
          <a:xfrm>
            <a:off x="2978162" y="227964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播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7" name="组合 7"/>
          <p:cNvGrpSpPr/>
          <p:nvPr/>
        </p:nvGrpSpPr>
        <p:grpSpPr>
          <a:xfrm>
            <a:off x="2435203" y="3972988"/>
            <a:ext cx="836612" cy="1134533"/>
            <a:chOff x="2437" y="2032"/>
            <a:chExt cx="1244" cy="1264"/>
          </a:xfrm>
        </p:grpSpPr>
        <p:sp>
          <p:nvSpPr>
            <p:cNvPr id="2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1" name="文本框 64"/>
          <p:cNvSpPr txBox="1"/>
          <p:nvPr/>
        </p:nvSpPr>
        <p:spPr>
          <a:xfrm>
            <a:off x="2449489" y="3932772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咐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2" name="组合 7"/>
          <p:cNvGrpSpPr/>
          <p:nvPr/>
        </p:nvGrpSpPr>
        <p:grpSpPr>
          <a:xfrm>
            <a:off x="3416284" y="3930652"/>
            <a:ext cx="836612" cy="1143000"/>
            <a:chOff x="2437" y="2023"/>
            <a:chExt cx="1245" cy="1274"/>
          </a:xfrm>
        </p:grpSpPr>
        <p:sp>
          <p:nvSpPr>
            <p:cNvPr id="283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6" name="文本框 86"/>
          <p:cNvSpPr txBox="1"/>
          <p:nvPr/>
        </p:nvSpPr>
        <p:spPr>
          <a:xfrm>
            <a:off x="3435334" y="3877737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7" name="组合 42"/>
          <p:cNvGrpSpPr/>
          <p:nvPr/>
        </p:nvGrpSpPr>
        <p:grpSpPr>
          <a:xfrm>
            <a:off x="4413256" y="3907370"/>
            <a:ext cx="836613" cy="1134533"/>
            <a:chOff x="2437" y="2032"/>
            <a:chExt cx="1244" cy="1264"/>
          </a:xfrm>
        </p:grpSpPr>
        <p:sp>
          <p:nvSpPr>
            <p:cNvPr id="28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91" name="文本框 64"/>
          <p:cNvSpPr txBox="1"/>
          <p:nvPr/>
        </p:nvSpPr>
        <p:spPr>
          <a:xfrm>
            <a:off x="4427544" y="383540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慕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7" name="组合 7"/>
          <p:cNvGrpSpPr/>
          <p:nvPr/>
        </p:nvGrpSpPr>
        <p:grpSpPr>
          <a:xfrm>
            <a:off x="5500695" y="3905254"/>
            <a:ext cx="836612" cy="1134533"/>
            <a:chOff x="2437" y="2032"/>
            <a:chExt cx="1244" cy="1264"/>
          </a:xfrm>
        </p:grpSpPr>
        <p:cxnSp>
          <p:nvCxnSpPr>
            <p:cNvPr id="29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3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" name="文本框 86"/>
          <p:cNvSpPr txBox="1"/>
          <p:nvPr/>
        </p:nvSpPr>
        <p:spPr>
          <a:xfrm>
            <a:off x="5516569" y="384810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61" grpId="0"/>
      <p:bldP spid="275" grpId="0"/>
      <p:bldP spid="276" grpId="0"/>
      <p:bldP spid="281" grpId="0"/>
      <p:bldP spid="286" grpId="0"/>
      <p:bldP spid="291" grpId="0"/>
      <p:bldP spid="3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6086" y="67775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多音字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437" y="3810003"/>
            <a:ext cx="8072463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这家超市的说过很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便宜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）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3735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现在的交通越来越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便利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）了。</a:t>
            </a:r>
            <a:endParaRPr lang="zh-CN" altLang="en-US" sz="3735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67237" y="1540497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409049" y="1788781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便</a:t>
            </a:r>
            <a:endParaRPr lang="zh-CN" altLang="en-US" sz="4265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0232" y="1428736"/>
            <a:ext cx="6556603" cy="1471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altLang="en-US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pi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á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n</a:t>
            </a:r>
            <a:r>
              <a:rPr lang="en-US" sz="3735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（便宜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</a:rPr>
              <a:t>）（大腹便便）</a:t>
            </a:r>
            <a:endParaRPr lang="zh-CN" altLang="en-US" sz="3735" b="1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3735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bi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à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n</a:t>
            </a:r>
            <a:r>
              <a:rPr lang="en-US" sz="3735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（方便） </a:t>
            </a:r>
            <a:r>
              <a:rPr lang="en-US" altLang="zh-CN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(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便利）</a:t>
            </a:r>
            <a:endParaRPr lang="en-US" altLang="zh-CN" sz="3735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53145" y="4572008"/>
            <a:ext cx="17668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biàn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3145" y="3889090"/>
            <a:ext cx="17668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piá</a:t>
            </a:r>
            <a:r>
              <a:rPr lang="en-US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n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225" name="矩形 71"/>
          <p:cNvSpPr>
            <a:spLocks noChangeArrowheads="1"/>
          </p:cNvSpPr>
          <p:nvPr/>
        </p:nvSpPr>
        <p:spPr bwMode="auto">
          <a:xfrm>
            <a:off x="6286513" y="2285993"/>
            <a:ext cx="1143008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分辨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6" name="矩形 2"/>
          <p:cNvSpPr>
            <a:spLocks noChangeArrowheads="1"/>
          </p:cNvSpPr>
          <p:nvPr/>
        </p:nvSpPr>
        <p:spPr bwMode="auto">
          <a:xfrm>
            <a:off x="642911" y="1524832"/>
            <a:ext cx="4510113" cy="748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265" b="1" dirty="0" smtClean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根据意思猜词语。</a:t>
            </a:r>
            <a:endParaRPr lang="zh-CN" altLang="en-US" sz="4265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7" name="矩形 226"/>
          <p:cNvSpPr>
            <a:spLocks noChangeArrowheads="1"/>
          </p:cNvSpPr>
          <p:nvPr/>
        </p:nvSpPr>
        <p:spPr bwMode="auto">
          <a:xfrm>
            <a:off x="928662" y="2285992"/>
            <a:ext cx="7000924" cy="299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区分辨别</a:t>
            </a:r>
            <a:r>
              <a:rPr lang="en-US" altLang="zh-CN" sz="3200" b="1" dirty="0" smtClean="0">
                <a:latin typeface="+mn-ea"/>
                <a:ea typeface="+mn-ea"/>
              </a:rPr>
              <a:t> </a:t>
            </a:r>
            <a:r>
              <a:rPr lang="zh-CN" altLang="en-US" sz="3200" b="1" dirty="0" smtClean="0">
                <a:latin typeface="+mn-ea"/>
                <a:ea typeface="+mn-ea"/>
              </a:rPr>
              <a:t>。                 （     ）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打通</a:t>
            </a:r>
            <a:r>
              <a:rPr lang="en-US" altLang="zh-CN" sz="3200" b="1" dirty="0" smtClean="0">
                <a:latin typeface="+mn-ea"/>
                <a:ea typeface="+mn-ea"/>
              </a:rPr>
              <a:t>;</a:t>
            </a:r>
            <a:r>
              <a:rPr lang="zh-CN" altLang="en-US" sz="3200" b="1" dirty="0" smtClean="0">
                <a:latin typeface="+mn-ea"/>
                <a:ea typeface="+mn-ea"/>
              </a:rPr>
              <a:t>开拓。                 （     ）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喜欢羡慕。                  （     ）</a:t>
            </a:r>
            <a:endParaRPr lang="zh-CN" altLang="en-US" sz="3200" b="1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表示出乎意料。              （     ）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价钱低。                    （     ）</a:t>
            </a:r>
            <a:endParaRPr lang="en-US" altLang="zh-CN" sz="32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745" y="677969"/>
            <a:ext cx="265970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词语解释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矩形 71"/>
          <p:cNvSpPr>
            <a:spLocks noChangeArrowheads="1"/>
          </p:cNvSpPr>
          <p:nvPr/>
        </p:nvSpPr>
        <p:spPr bwMode="auto">
          <a:xfrm>
            <a:off x="6286512" y="2952748"/>
            <a:ext cx="1071570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开辟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71"/>
          <p:cNvSpPr>
            <a:spLocks noChangeArrowheads="1"/>
          </p:cNvSpPr>
          <p:nvPr/>
        </p:nvSpPr>
        <p:spPr bwMode="auto">
          <a:xfrm>
            <a:off x="6286512" y="3619502"/>
            <a:ext cx="1071570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爱慕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71"/>
          <p:cNvSpPr>
            <a:spLocks noChangeArrowheads="1"/>
          </p:cNvSpPr>
          <p:nvPr/>
        </p:nvSpPr>
        <p:spPr bwMode="auto">
          <a:xfrm>
            <a:off x="6286513" y="4285834"/>
            <a:ext cx="1143008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71"/>
          <p:cNvSpPr>
            <a:spLocks noChangeArrowheads="1"/>
          </p:cNvSpPr>
          <p:nvPr/>
        </p:nvSpPr>
        <p:spPr bwMode="auto">
          <a:xfrm>
            <a:off x="6357951" y="4953012"/>
            <a:ext cx="1000132" cy="641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便宜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816830" y="174719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开辟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6214" y="17471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开拓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7226" y="174719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5185" y="17471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竟然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5880" y="253927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爱慕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6214" y="253300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喜爱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36276" y="253300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5185" y="253300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辨别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7780" y="36914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便宜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46214" y="36914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昂贵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8176" y="36914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爱慕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5185" y="36914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讨厌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6830" y="447722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居然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46214" y="447722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果然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7226" y="447722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分辨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5185" y="447722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混淆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910" y="1238236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48" y="3238500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反义词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66214" y="726652"/>
            <a:ext cx="2933816" cy="74866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近义词辨析</a:t>
            </a:r>
            <a:endParaRPr lang="zh-CN" altLang="en-US" sz="4265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49301" y="1601894"/>
          <a:ext cx="7645242" cy="328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2034064"/>
                <a:gridCol w="4334828"/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+mn-ea"/>
                        </a:rPr>
                        <a:t>相同点</a:t>
                      </a:r>
                      <a:endParaRPr lang="zh-CN" altLang="en-US" sz="180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+mn-ea"/>
                        </a:rPr>
                        <a:t>不同点</a:t>
                      </a:r>
                      <a:endParaRPr lang="zh-CN" altLang="en-US" sz="18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</a:tr>
              <a:tr h="131064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开辟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  <a:sym typeface="+mn-ea"/>
                        </a:rPr>
                        <a:t>都是动词，都有发掘、创立的意思。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开辟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侧重从无到有地进行开发和建设。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179705">
                <a:tc vMerge="1">
                  <a:tcPr marT="34290" marB="34290">
                    <a:solidFill>
                      <a:srgbClr val="FFE09D"/>
                    </a:solidFill>
                  </a:tcPr>
                </a:tc>
                <a:tc vMerge="1">
                  <a:tcPr marT="34290" marB="34290">
                    <a:solidFill>
                      <a:srgbClr val="FFE09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开发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指用垦殖、开荒等方法来充分利用荒地或天然资源。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开发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vMerge="1">
                  <a:tcPr/>
                </a:tc>
                <a:tc vMerge="1">
                  <a:tcPr marT="34290" marB="34290"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84655" y="5357496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36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39852" y="4610736"/>
            <a:ext cx="723267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1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他们在丛林中（     ）出一条路。</a:t>
            </a:r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2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（    ）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旅游风景区，不应该破坏天然景色。</a:t>
            </a:r>
            <a:endParaRPr lang="zh-CN" altLang="en-US" sz="2400" b="1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3857620" y="4857761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开辟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1928794" y="5429265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开发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12420" y="66195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词语</a:t>
            </a:r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积累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28728" y="1523988"/>
            <a:ext cx="5572164" cy="25574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描写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花生精神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的词语：</a:t>
            </a:r>
            <a:endParaRPr lang="en-US" altLang="zh-CN" sz="28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脚踏实地  埋头苦干  谦逊朴实 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不计名利  不求虚名  默默奉献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643545" y="1907949"/>
            <a:ext cx="67084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defTabSz="914400" eaLnBrk="1" hangingPunct="1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课文是从哪几个方面来</a:t>
            </a:r>
            <a:r>
              <a:rPr kumimoji="0" lang="zh-CN" altLang="en-US" sz="28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介绍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花生</a:t>
            </a:r>
            <a:r>
              <a:rPr kumimoji="0" lang="zh-CN" altLang="en-US" sz="28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的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？</a:t>
            </a:r>
            <a:endParaRPr kumimoji="0" lang="zh-CN" altLang="en-US" sz="28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256" name="TextBox 3"/>
          <p:cNvSpPr txBox="1"/>
          <p:nvPr/>
        </p:nvSpPr>
        <p:spPr>
          <a:xfrm>
            <a:off x="714982" y="2955706"/>
            <a:ext cx="442915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好处（味美、榨油、便宜）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254" name="TextBox 13"/>
          <p:cNvSpPr txBox="1"/>
          <p:nvPr/>
        </p:nvSpPr>
        <p:spPr>
          <a:xfrm>
            <a:off x="5287015" y="2955706"/>
            <a:ext cx="37147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可贵之处（朴实无华）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9745" y="808356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初读</a:t>
            </a:r>
            <a:r>
              <a:rPr lang="zh-CN" altLang="zh-CN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感知</a:t>
            </a:r>
            <a:endParaRPr lang="zh-CN" altLang="zh-CN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3545" y="4098713"/>
            <a:ext cx="7739380" cy="15640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根据课文内容填空。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我说：“那么，人要做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，不要做只讲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，而对人没有好处的人。”</a:t>
            </a:r>
            <a:endParaRPr lang="zh-CN" altLang="en-US" sz="2800" b="1" u="sng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857990" y="5432224"/>
            <a:ext cx="10715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体面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5215576" y="4670218"/>
            <a:ext cx="17145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有用的人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6" grpId="0" bldLvl="0" animBg="1"/>
      <p:bldP spid="10254" grpId="0" bldLvl="0" animBg="1"/>
      <p:bldP spid="4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4628" y="964354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段落划分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348" y="2479453"/>
            <a:ext cx="8072494" cy="2253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第一部分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）写种花生、收花生。    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第二部分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）写母亲提议过一个收获节，并为过收获节做了准备。    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第三部分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到最后）写吃花生时的议论。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" name="TextBox 1"/>
          <p:cNvSpPr txBox="1"/>
          <p:nvPr/>
        </p:nvSpPr>
        <p:spPr>
          <a:xfrm>
            <a:off x="714348" y="1717448"/>
            <a:ext cx="7929618" cy="6578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cs typeface="+mn-ea"/>
              </a:rPr>
              <a:t> </a:t>
            </a:r>
            <a:r>
              <a:rPr lang="zh-CN" altLang="en-US" sz="2800" b="1" dirty="0" smtClean="0">
                <a:latin typeface="+mn-ea"/>
                <a:cs typeface="+mn-ea"/>
              </a:rPr>
              <a:t>默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读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，本文是怎样引入对花生的讨论的？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660" y="854712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57488" y="2860456"/>
            <a:ext cx="535785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我们家的后园有半亩空地。母亲说：“让它荒着怪可惜的，你们那么爱吃花生，就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出来种花生吧。”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8596" y="3146208"/>
            <a:ext cx="2000264" cy="12382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种花生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429256" y="5051221"/>
            <a:ext cx="2357454" cy="1146811"/>
          </a:xfrm>
          <a:prstGeom prst="wedgeRoundRectCallout">
            <a:avLst>
              <a:gd name="adj1" fmla="val 16030"/>
              <a:gd name="adj2" fmla="val -9149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开垦，开发</a:t>
            </a: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4" grpId="0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035" y="665040"/>
            <a:ext cx="8429684" cy="257666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92D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猜一猜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白胖孩，做沙滩，外穿大麻衣，里套小红衫</a:t>
            </a:r>
            <a:b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青藤藤，开黄花，地上开花不结果，地上结果不开花。</a:t>
            </a:r>
            <a:b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麻屋子，红帐子，里面住着个白胖子。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7106" name="Picture 2" descr="http://pic44.nipic.com/20140718/14083847_144801445000_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7" y="4000504"/>
            <a:ext cx="2428892" cy="2286016"/>
          </a:xfrm>
          <a:prstGeom prst="rect">
            <a:avLst/>
          </a:prstGeom>
          <a:noFill/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170" y="767505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3241" y="2478608"/>
            <a:ext cx="464347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我们姐弟几个都很高兴，买种、翻地、播种、浇水，没过几个月，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居然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收获了。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0035" y="2859610"/>
            <a:ext cx="1785950" cy="12382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收花生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143504" y="4955125"/>
            <a:ext cx="2786082" cy="1146811"/>
          </a:xfrm>
          <a:prstGeom prst="wedgeRoundRectCallout">
            <a:avLst>
              <a:gd name="adj1" fmla="val -19061"/>
              <a:gd name="adj2" fmla="val -10259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意思是：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竟然，出乎意料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286116" y="3621615"/>
            <a:ext cx="4000528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785786" y="2764360"/>
            <a:ext cx="7072362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今晚我们过一个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收获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节，请你们的父亲也来尝尝我们的新花生，好不好？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500431" y="1621351"/>
            <a:ext cx="2428892" cy="762005"/>
          </a:xfrm>
          <a:prstGeom prst="wedgeRoundRectCallout">
            <a:avLst>
              <a:gd name="adj1" fmla="val -35284"/>
              <a:gd name="adj2" fmla="val 12115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近义词：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丰收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4677" y="1184487"/>
            <a:ext cx="1997060" cy="1008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议花生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上箭头标注 8"/>
          <p:cNvSpPr/>
          <p:nvPr/>
        </p:nvSpPr>
        <p:spPr>
          <a:xfrm>
            <a:off x="928662" y="4478872"/>
            <a:ext cx="7215238" cy="935991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全家一起讨论花生，大家分别对花生有什么看法。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 bldLvl="0" animBg="1"/>
      <p:bldP spid="6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1214414" y="857233"/>
            <a:ext cx="5572164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“谁能把花生的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好处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说出来？”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428596" y="1714489"/>
            <a:ext cx="8286808" cy="1238259"/>
          </a:xfrm>
          <a:prstGeom prst="up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父亲这句话句话引出了后面的讨论，起到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作用。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388" y="1999396"/>
            <a:ext cx="157163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承上启下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23554" name="Picture 2" descr="http://pic13.nipic.com/20110426/7159389_094836484193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00232" y="3238500"/>
            <a:ext cx="4286280" cy="323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785786" y="1047734"/>
            <a:ext cx="5572164" cy="1471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姐姐说：“花生的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味儿美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0" name="Picture 2" descr="http://p1.so.qhmsg.com/sdr/400__/t01eca12d70966b2b1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2381243"/>
            <a:ext cx="4000528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http://pic18.nipic.com/20110514/7391590_13435129112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285992"/>
            <a:ext cx="4000528" cy="352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785787" y="1047734"/>
            <a:ext cx="7786742" cy="78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哥哥说：“花生可以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榨油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73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4754" name="Picture 2" descr="http://p0.so.qhmsg.com/sdr/400__/t010b99194fb46a06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1" y="2285993"/>
            <a:ext cx="4357718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756" name="Picture 4" descr="http://p0.so.qhimgs1.com/sdr/400__/t0100dda6ebb615cf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2285993"/>
            <a:ext cx="4000528" cy="341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785787" y="857233"/>
            <a:ext cx="7786742" cy="2161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我说：“花生的价钱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便宜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，谁都可以买来吃，都喜欢吃。这就是它的好处。”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500034" y="4762509"/>
            <a:ext cx="8358246" cy="1714512"/>
          </a:xfrm>
          <a:prstGeom prst="up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几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手法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介绍了花生的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6050" y="5428842"/>
            <a:ext cx="1023938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排比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58016" y="5428842"/>
            <a:ext cx="91699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好处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75778" name="Picture 2" descr="http://pic45.nipic.com/20140801/267398_081334232000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72067" y="2285992"/>
            <a:ext cx="3571900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5780" name="Picture 4" descr="http://pic144.nipic.com/file/20171027/9885883_21210414400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285992"/>
            <a:ext cx="3702045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3239768"/>
            <a:ext cx="8278812" cy="293157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花生的好处很多，有一样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最可贵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：它的果实埋在地里，不像桃子、石榴、苹果那样，把鲜红嫩绿的果实高高地挂在枝头上，使人一见就生爱慕之心。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428992" y="1049002"/>
            <a:ext cx="4071966" cy="1802765"/>
          </a:xfrm>
          <a:prstGeom prst="wedgeEllipseCallout">
            <a:avLst>
              <a:gd name="adj1" fmla="val -23042"/>
              <a:gd name="adj2" fmla="val 7903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对比：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将花生和其他的水果进行对比，来体现花生的品质。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7158" y="1049001"/>
            <a:ext cx="2337435" cy="933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可贵之处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g8.zol.com.cn/bbs/upload/23024/23023446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732" name="Picture 4" descr="http://p2.so.qhimgs1.com/sdr/400__/t0167c5bdb7158dc6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736" name="Picture 8" descr="http://pic114.nipic.com/file/20161028/18138004_221547757000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738" name="Picture 10" descr="http://pic9.nipic.com/20100918/5742072_150809022594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401" y="3239768"/>
            <a:ext cx="7786742" cy="21929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你们看它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矮矮地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长在地上，等到成熟了，也不能立刻分辨出来它有没有果实，也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必须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挖起来才知道。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142606" y="763250"/>
            <a:ext cx="4071966" cy="1802765"/>
          </a:xfrm>
          <a:prstGeom prst="wedgeEllipseCallout">
            <a:avLst>
              <a:gd name="adj1" fmla="val -5614"/>
              <a:gd name="adj2" fmla="val 9821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将花生朴实无华，默默无闻的特点描述出来了。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qq.ci123.com/photos/2011/06/25/13090024028137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367464" y="791213"/>
            <a:ext cx="2813886" cy="830997"/>
            <a:chOff x="-233317" y="-67919"/>
            <a:chExt cx="2813886" cy="832633"/>
          </a:xfrm>
        </p:grpSpPr>
        <p:sp>
          <p:nvSpPr>
            <p:cNvPr id="5236" name="文本框 13"/>
            <p:cNvSpPr txBox="1"/>
            <p:nvPr/>
          </p:nvSpPr>
          <p:spPr>
            <a:xfrm>
              <a:off x="-233317" y="-67919"/>
              <a:ext cx="2813886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作者简介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704824" y="2581262"/>
            <a:ext cx="7500990" cy="3222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许地山，（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1894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年－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年），笔名落华生，也叫落花生，是中国现代著名小说家、散文家、“五四”时期新文学运动先驱者之一。主要著作有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危巢坠简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空山灵雨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道教史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达衷集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印度文学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1142977" y="2190741"/>
            <a:ext cx="7167563" cy="293157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    野菊花不像腊梅一般孤高自傲。它虽不华丽，却有一种朴实的美，具有顽强的生命力。我要学习它的品格，做一朵默默奉献的野菊花。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438" name="矩形 2"/>
          <p:cNvSpPr/>
          <p:nvPr/>
        </p:nvSpPr>
        <p:spPr>
          <a:xfrm>
            <a:off x="1142977" y="857233"/>
            <a:ext cx="80121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请同学们</a:t>
            </a:r>
            <a:r>
              <a:rPr lang="zh-CN" altLang="en-US" sz="3200" b="1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想想这个句子的特点，仿写一个。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2095492"/>
            <a:ext cx="7500990" cy="3810027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redocn.com/sheying/20151208/baiseyejuhua_551782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1047733"/>
            <a:ext cx="7858180" cy="1817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父亲接下去说：“所以你们要像花生，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它虽然不好看，可是很有用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143240" y="4286257"/>
            <a:ext cx="4291965" cy="1802765"/>
          </a:xfrm>
          <a:prstGeom prst="wedgeEllipseCallout">
            <a:avLst>
              <a:gd name="adj1" fmla="val -19325"/>
              <a:gd name="adj2" fmla="val -131891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语言描写：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描写爸爸对我们的谆谆教诲。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c15.nipic.com/20110813/7972473_112440634000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1142984"/>
            <a:ext cx="8143932" cy="2678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我说：“那么，人要做有用的人，不要做只讲体面，而对人没有好处的人。”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785918" y="3714752"/>
            <a:ext cx="4643470" cy="2286016"/>
          </a:xfrm>
          <a:prstGeom prst="wedgeEllipseCallout">
            <a:avLst>
              <a:gd name="adj1" fmla="val 4879"/>
              <a:gd name="adj2" fmla="val -8608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语言描写：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作者领悟父亲的教导，深化文章主题。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.baa.bitautotech.com/img/V2pic.baa.bitautotech.com/usergroup/2016/7/5/18094a9d7e694caebbed7ef5074d6a25_990_0_max_JPG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571473" y="1333485"/>
            <a:ext cx="8135938" cy="38282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父亲说：“对。这是我对你们的希望。”</a:t>
            </a:r>
            <a:endParaRPr lang="zh-CN" altLang="en-US" sz="373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我们谈到深夜才散。花生做的食品都吃完了，父亲的话却深深地印在我的心上。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14349" y="3524252"/>
            <a:ext cx="5000660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142976" y="4762509"/>
            <a:ext cx="6840855" cy="92837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altLang="zh-CN" sz="24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以父亲对我们的期望做结尾，深化主题。</a:t>
            </a:r>
            <a:endParaRPr lang="zh-CN" altLang="en-US" sz="4265" b="1" i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0232" y="3905254"/>
            <a:ext cx="6436377" cy="6671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  <a:r>
              <a:rPr lang="zh-CN" altLang="en-US" sz="373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：这样结尾</a:t>
            </a:r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有什么好处？</a:t>
            </a:r>
            <a:endParaRPr lang="zh-CN" altLang="en-US" sz="3735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180" y="1331807"/>
            <a:ext cx="7465695" cy="4399280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1714480" y="2190742"/>
            <a:ext cx="234950" cy="2428875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5" y="1523988"/>
            <a:ext cx="4357718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种花生：买、翻、播、浇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6500826" y="2095492"/>
            <a:ext cx="285810" cy="2428875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7000637" y="2002367"/>
            <a:ext cx="615553" cy="30480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做有用的人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TextBox 18"/>
          <p:cNvSpPr txBox="1"/>
          <p:nvPr/>
        </p:nvSpPr>
        <p:spPr>
          <a:xfrm>
            <a:off x="766431" y="2381243"/>
            <a:ext cx="824841" cy="200026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落花生</a:t>
            </a:r>
            <a:endParaRPr lang="zh-CN" altLang="en-US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648547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32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5" y="2476494"/>
            <a:ext cx="4214842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收花生：居然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5" y="3333750"/>
            <a:ext cx="4214842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议花生：花生的好处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5" y="4191006"/>
            <a:ext cx="4214842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父亲说：花生的可贵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22536" grpId="0"/>
      <p:bldP spid="225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256138" y="989638"/>
            <a:ext cx="4925711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运用对比的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修辞手法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1809740"/>
            <a:ext cx="8270875" cy="1944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对比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“它的果实埋在地里，不像桃子、石榴、苹果那样，把鲜红嫩绿的果实高高地挂在枝头上，使人一见就生爱慕之心。”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这句话说的是让花生和这些说过进行对比，来突出花生的默默无闻特点。</a:t>
            </a:r>
            <a:endParaRPr lang="zh-CN" altLang="en-US" sz="2400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396922" y="71086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写作手法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472" y="4381507"/>
            <a:ext cx="7929618" cy="1113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】月亮的光芒是柔和的，她不似太阳那般耀眼夺目，热情四射，但她的宁静之美却深深地吸依着我。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1698" y="683472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拓展延伸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2" name="TextBox 3"/>
          <p:cNvSpPr txBox="1"/>
          <p:nvPr/>
        </p:nvSpPr>
        <p:spPr>
          <a:xfrm>
            <a:off x="714349" y="1428737"/>
            <a:ext cx="7786742" cy="44088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             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花生的功效和作用</a:t>
            </a:r>
            <a:endParaRPr lang="zh-CN" altLang="en-US" sz="32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花生被称为健脑食品，是因为花生富含维生素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和烟酸，两种成分可以改善大脑功能，增强记忆力，而花生所含黄酮类化合物如白藜芦醇有助于改善大脑血液供给，提高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的血流量。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" name="组合 1"/>
          <p:cNvGrpSpPr/>
          <p:nvPr/>
        </p:nvGrpSpPr>
        <p:grpSpPr>
          <a:xfrm>
            <a:off x="367464" y="886885"/>
            <a:ext cx="2642436" cy="1295343"/>
            <a:chOff x="340723" y="-643091"/>
            <a:chExt cx="2642436" cy="1297893"/>
          </a:xfrm>
        </p:grpSpPr>
        <p:sp>
          <p:nvSpPr>
            <p:cNvPr id="5236" name="文本框 13"/>
            <p:cNvSpPr txBox="1"/>
            <p:nvPr/>
          </p:nvSpPr>
          <p:spPr>
            <a:xfrm>
              <a:off x="340723" y="-643091"/>
              <a:ext cx="2642436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助读资料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76223" y="2447916"/>
            <a:ext cx="8358214" cy="257666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花生又名落花生、双子叶植物，叶脉为网状脉，种子有花生果皮包被。花生长于滋养补益，有助于延年益寿，所以民间又称“长生果”，并且和黄豆一样被誉为“植物肉”、“素中之荤”。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929058" y="571481"/>
            <a:ext cx="3920490" cy="14954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3200" b="1" dirty="0">
                <a:solidFill>
                  <a:schemeClr val="tx1"/>
                </a:solidFill>
                <a:latin typeface="汉仪旗黑-55" panose="00020600040101010101" charset="-122"/>
                <a:ea typeface="汉仪旗黑-55" panose="00020600040101010101" charset="-122"/>
                <a:sym typeface="+mn-ea"/>
              </a:rPr>
              <a:t>   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同学们，你们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知道关于花生的知识吗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500035" y="1335177"/>
            <a:ext cx="4465637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看拼音，写词语。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291" y="679240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538" y="2097182"/>
            <a:ext cx="6858048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fēn</a:t>
            </a:r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fù</a:t>
            </a:r>
            <a:r>
              <a:rPr lang="en-US" altLang="zh-CN" sz="2800" dirty="0" smtClean="0">
                <a:latin typeface="+mn-ea"/>
                <a:sym typeface="+mn-ea"/>
              </a:rPr>
              <a:t>      </a:t>
            </a:r>
            <a:r>
              <a:rPr lang="en-US" altLang="zh-CN" sz="2800" dirty="0" err="1" smtClean="0">
                <a:latin typeface="+mn-ea"/>
                <a:sym typeface="+mn-ea"/>
              </a:rPr>
              <a:t>mǔ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shù</a:t>
            </a:r>
            <a:r>
              <a:rPr lang="en-US" altLang="zh-CN" sz="2800" dirty="0" smtClean="0">
                <a:latin typeface="+mn-ea"/>
                <a:sym typeface="+mn-ea"/>
              </a:rPr>
              <a:t>      </a:t>
            </a:r>
            <a:r>
              <a:rPr lang="en-US" altLang="zh-CN" sz="2800" dirty="0" err="1" smtClean="0">
                <a:latin typeface="+mn-ea"/>
                <a:sym typeface="+mn-ea"/>
              </a:rPr>
              <a:t>xiàn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mù</a:t>
            </a:r>
            <a:endParaRPr lang="en-US" altLang="zh-CN" sz="2800" dirty="0" smtClean="0">
              <a:latin typeface="+mn-ea"/>
              <a:sym typeface="+mn-ea"/>
            </a:endParaRPr>
          </a:p>
          <a:p>
            <a:r>
              <a:rPr lang="zh-CN" altLang="en-US" sz="3200" b="1" noProof="0" dirty="0" smtClean="0">
                <a:latin typeface="+mn-ea"/>
                <a:sym typeface="+mn-ea"/>
              </a:rPr>
              <a:t>（</a:t>
            </a:r>
            <a:r>
              <a:rPr lang="zh-CN" altLang="en-US" sz="3200" noProof="0" dirty="0" smtClean="0">
                <a:latin typeface="+mn-ea"/>
                <a:sym typeface="+mn-ea"/>
              </a:rPr>
              <a:t>     </a:t>
            </a:r>
            <a:r>
              <a:rPr lang="zh-CN" altLang="en-US" sz="3200" b="1" noProof="0" dirty="0" smtClean="0">
                <a:latin typeface="+mn-ea"/>
                <a:sym typeface="+mn-ea"/>
              </a:rPr>
              <a:t>）  </a:t>
            </a:r>
            <a:r>
              <a:rPr lang="zh-CN" altLang="en-US" sz="3200" b="1" noProof="0" dirty="0">
                <a:latin typeface="+mn-ea"/>
                <a:sym typeface="+mn-ea"/>
              </a:rPr>
              <a:t>（     ）  （   </a:t>
            </a:r>
            <a:r>
              <a:rPr lang="zh-CN" altLang="en-US" sz="3200" b="1" noProof="0" dirty="0" smtClean="0">
                <a:latin typeface="+mn-ea"/>
                <a:sym typeface="+mn-ea"/>
              </a:rPr>
              <a:t>  ）</a:t>
            </a:r>
            <a:endParaRPr lang="zh-CN" altLang="en-US" sz="3200" b="1" noProof="0" dirty="0">
              <a:solidFill>
                <a:srgbClr val="FF00FF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1500166" y="2573436"/>
            <a:ext cx="108013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吩咐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3571868" y="2573436"/>
            <a:ext cx="1344612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亩数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5857884" y="2573436"/>
            <a:ext cx="1344612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羡慕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1473" y="3525942"/>
            <a:ext cx="5715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比较下面的字，再组词。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5787" y="4573699"/>
            <a:ext cx="692948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吩（     ）  慕（     ）  亭（     ）</a:t>
            </a:r>
            <a:endParaRPr lang="zh-CN" altLang="en-US" sz="2800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份（     ）  暮（     ）  停（     ）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17595" y="679239"/>
            <a:ext cx="184731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71604" y="4668950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吩咐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29058" y="4668950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羡慕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71604" y="5621457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份数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29058" y="5621457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暮色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7" name="文本框 19"/>
          <p:cNvSpPr txBox="1"/>
          <p:nvPr/>
        </p:nvSpPr>
        <p:spPr>
          <a:xfrm>
            <a:off x="6215074" y="4668950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亭子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6215074" y="5621457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停止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3" grpId="0"/>
      <p:bldP spid="14" grpId="0"/>
      <p:bldP spid="15" grpId="0"/>
      <p:bldP spid="12" grpId="0"/>
      <p:bldP spid="13" grpId="0"/>
      <p:bldP spid="16" grpId="0"/>
      <p:bldP spid="19" grpId="0"/>
      <p:bldP spid="20" grpId="0"/>
      <p:bldP spid="21" grpId="0"/>
      <p:bldP spid="22" grpId="0"/>
      <p:bldP spid="17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761982"/>
            <a:ext cx="2500330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补充句子。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349" y="1904989"/>
            <a:ext cx="7786742" cy="2576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    花生的好处很多，有一样最（    ）</a:t>
            </a: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: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它的果实埋在地里，不像桃子、石榴、苹果那样，把鲜红嫩绿的果实高高地挂在枝头上，使人一见就生（    ）之心。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72198" y="2000241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可贵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728" y="4572009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爱慕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/>
          <p:nvPr/>
        </p:nvSpPr>
        <p:spPr>
          <a:xfrm>
            <a:off x="356842" y="1907103"/>
            <a:ext cx="8424863" cy="11533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宋体" panose="02010600030101010101" pitchFamily="2" charset="-122"/>
              </a:rPr>
              <a:t>分角色朗读课文。说说课文围绕落花生写了哪些内容。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31" y="3526364"/>
            <a:ext cx="7715304" cy="20651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朗读指导：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本文是一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篇借物喻人的抒情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散文，朗读时，要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用轻柔的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语调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和赞美</a:t>
            </a:r>
            <a:r>
              <a:rPr lang="zh-CN" altLang="en-US" sz="28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的语气来读，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声音舒缓，语速不要过快，要体现出父亲对我们的谆谆教诲之情。</a:t>
            </a:r>
            <a:endParaRPr lang="zh-CN" altLang="en-US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7520" y="739776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课后习题参考答案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047733"/>
            <a:ext cx="7143800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种花生、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收花生、议花生</a:t>
            </a:r>
            <a:endParaRPr lang="en-US" altLang="zh-CN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00034" y="2095491"/>
            <a:ext cx="8208963" cy="11533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宋体" panose="02010600030101010101" pitchFamily="2" charset="-122"/>
              </a:rPr>
              <a:t>从课文中的对话可以看出花生具有什么样的特点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?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父亲想借花生告诉“我们”什么道理？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7" y="3905254"/>
            <a:ext cx="7721600" cy="13763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朴实无华、默默无闻的特点。做人要做有用的人，不要做只讲体面的人。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/>
          <p:nvPr/>
        </p:nvSpPr>
        <p:spPr>
          <a:xfrm>
            <a:off x="500034" y="761981"/>
            <a:ext cx="8072494" cy="1922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生活中有很多平凡的人，他们像“花生”那样，默默无闻地作着贡献，用一段话写写你身边这样的人。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71" name="TextBox 3"/>
          <p:cNvSpPr txBox="1"/>
          <p:nvPr/>
        </p:nvSpPr>
        <p:spPr>
          <a:xfrm>
            <a:off x="1000101" y="3238500"/>
            <a:ext cx="7143800" cy="1944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清洁工虽然不是什么神圣的职业，但是他们为城市的美化而工作，那就是光荣的职业。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每天我还在睡梦中时，我就能听见屋外“唰唰”的扫地声。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57224" y="3047998"/>
            <a:ext cx="7715304" cy="2762269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5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 txBox="1"/>
          <p:nvPr/>
        </p:nvSpPr>
        <p:spPr>
          <a:xfrm>
            <a:off x="785469" y="2193278"/>
            <a:ext cx="7286676" cy="312393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把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描写花生的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句子抄下来。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课下观察一种植物？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请你以小短文的形式展示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一下，写出这种植物的特点（玉米或者小麦）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。 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9430" y="935780"/>
            <a:ext cx="2242922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课后作业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ic2.cxtuku.com/00/10/32/b217aa864c6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3565" y="650240"/>
            <a:ext cx="4432300" cy="563626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350521" y="3068320"/>
            <a:ext cx="1008610" cy="206210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6400" b="1">
                <a:solidFill>
                  <a:schemeClr val="accent4"/>
                </a:solidFill>
                <a:effectLst/>
                <a:latin typeface="楷体_GB2312" panose="02010609030101010101" charset="-122"/>
                <a:ea typeface="楷体_GB2312" panose="02010609030101010101" charset="-122"/>
              </a:rPr>
              <a:t>花</a:t>
            </a:r>
            <a:endParaRPr lang="zh-CN" altLang="en-US" sz="6400" b="1">
              <a:solidFill>
                <a:schemeClr val="accent4"/>
              </a:solidFill>
              <a:effectLst/>
              <a:latin typeface="楷体_GB2312" panose="02010609030101010101" charset="-122"/>
              <a:ea typeface="楷体_GB2312" panose="02010609030101010101" charset="-122"/>
            </a:endParaRPr>
          </a:p>
          <a:p>
            <a:pPr algn="ctr"/>
            <a:r>
              <a:rPr lang="zh-CN" altLang="en-US" sz="6400" b="1">
                <a:solidFill>
                  <a:schemeClr val="accent4"/>
                </a:solidFill>
                <a:effectLst/>
                <a:latin typeface="楷体_GB2312" panose="02010609030101010101" charset="-122"/>
                <a:ea typeface="楷体_GB2312" panose="02010609030101010101" charset="-122"/>
              </a:rPr>
              <a:t>生</a:t>
            </a:r>
            <a:endParaRPr lang="zh-CN" altLang="en-US" sz="6400" b="1">
              <a:solidFill>
                <a:schemeClr val="accent4"/>
              </a:solidFill>
              <a:effectLst/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57290" y="858078"/>
            <a:ext cx="750099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桃子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是一种果实作为水果的植物，花可以观赏，果实多汁，可以生食或制成桃脯、罐头等。</a:t>
            </a:r>
            <a:r>
              <a:rPr lang="zh-CN" altLang="en-US" sz="3200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果肉有白色和黄色的，香甜多汁。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282" y="76198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桃子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1988" name="Picture 4" descr="http://img.mp.itc.cn/upload/20170611/4af3b40fe7e64ee09cc6e913433dc430_th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09165" y="3165053"/>
            <a:ext cx="4308475" cy="3325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28565" y="952061"/>
            <a:ext cx="1158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苹果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71572" y="760714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苹果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是落叶乔木，通常树木可高至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米，但栽培树木一般只高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3-5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米左右。</a:t>
            </a:r>
            <a:r>
              <a:rPr lang="zh-CN" altLang="en-US" sz="3200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苹果是异花授粉植物，大部分品种自花不能结成果实。</a:t>
            </a:r>
            <a:endParaRPr lang="zh-CN" altLang="en-US" sz="3200" b="1" u="sng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0964" name="Picture 4" descr="http://pic17.nipic.com/20111019/7960243_212705324141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332356" y="2757594"/>
            <a:ext cx="4525645" cy="352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56973" y="801774"/>
            <a:ext cx="728667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石榴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是落叶乔木或灌木，外种皮肉质半透明，多汁。</a:t>
            </a:r>
            <a:r>
              <a:rPr lang="zh-CN" altLang="en-US" sz="3200" b="1" u="sng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性味甘、酸涩、温，具有杀虫、收敛、涩肠、止痢等功效。</a:t>
            </a:r>
            <a:endParaRPr lang="zh-CN" altLang="en-US" sz="3200" b="1" u="sng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427" y="706121"/>
            <a:ext cx="125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石榴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9938" name="Picture 2" descr="http://oss.huangye88.net/live/user/1978978/1539854310072099600-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46021" y="2560320"/>
            <a:ext cx="4479290" cy="3700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785787" y="2285993"/>
            <a:ext cx="7996263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半亩   居然   收获   便宜  爱慕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矮矮   体面   吩咐   榨油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石榴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5461" y="765388"/>
            <a:ext cx="241871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会认字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785785" y="2285993"/>
            <a:ext cx="837507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半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居然   收获   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宜  爱慕</a:t>
            </a:r>
            <a:endParaRPr lang="en-US" altLang="zh-CN" sz="3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矮   体面   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吩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咐   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榨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油</a:t>
            </a:r>
            <a:r>
              <a:rPr lang="en-US" altLang="zh-CN" sz="3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r>
              <a:rPr lang="zh-CN" altLang="en-US" sz="36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榴</a:t>
            </a:r>
            <a:endParaRPr lang="en-US" altLang="zh-CN" sz="3600" b="1" dirty="0">
              <a:solidFill>
                <a:srgbClr val="D6009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7290" y="1904990"/>
            <a:ext cx="728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mǔ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00695" y="1904990"/>
            <a:ext cx="96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pián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5786" y="3047998"/>
            <a:ext cx="66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ǎi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29057" y="3047998"/>
            <a:ext cx="1110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fēn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58082" y="3143249"/>
            <a:ext cx="102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liú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00694" y="3047998"/>
            <a:ext cx="80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zhà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  <p:bldP spid="32" grpId="0"/>
      <p:bldP spid="32" grpId="1"/>
      <p:bldP spid="24" grpId="0"/>
      <p:bldP spid="24" grpId="1"/>
      <p:bldP spid="35" grpId="0"/>
      <p:bldP spid="35" grpId="1"/>
      <p:bldP spid="26" grpId="0"/>
      <p:bldP spid="26" grpId="1"/>
      <p:bldP spid="39" grpId="0"/>
      <p:bldP spid="39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3110</Words>
  <Application>WPS 演示</Application>
  <PresentationFormat>全屏显示(4:3)</PresentationFormat>
  <Paragraphs>392</Paragraphs>
  <Slides>45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楷体_GB2312</vt:lpstr>
      <vt:lpstr>新宋体</vt:lpstr>
      <vt:lpstr>黑体</vt:lpstr>
      <vt:lpstr>楷体</vt:lpstr>
      <vt:lpstr>汉仪旗黑-55</vt:lpstr>
      <vt:lpstr>Arial Unicode MS</vt:lpstr>
      <vt:lpstr>Calibri</vt:lpstr>
      <vt:lpstr>Arial</vt:lpstr>
      <vt:lpstr>Calibri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28</cp:revision>
  <dcterms:created xsi:type="dcterms:W3CDTF">2019-06-19T02:08:00Z</dcterms:created>
  <dcterms:modified xsi:type="dcterms:W3CDTF">2019-10-23T07:00:44Z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