
<file path=[Content_Types].xml><?xml version="1.0" encoding="utf-8"?>
<Types xmlns="http://schemas.openxmlformats.org/package/2006/content-types">
  <Default Extension="jpeg" ContentType="image/jpeg"/>
  <Default Extension="png" ContentType="image/png"/>
  <Default Extension="emf" ContentType="image/x-emf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344" r:id="rId3"/>
    <p:sldId id="257" r:id="rId4"/>
    <p:sldId id="258" r:id="rId5"/>
    <p:sldId id="259" r:id="rId6"/>
    <p:sldId id="324" r:id="rId8"/>
    <p:sldId id="260" r:id="rId9"/>
    <p:sldId id="267" r:id="rId10"/>
    <p:sldId id="268" r:id="rId11"/>
    <p:sldId id="270" r:id="rId12"/>
    <p:sldId id="271" r:id="rId13"/>
    <p:sldId id="272" r:id="rId14"/>
    <p:sldId id="273" r:id="rId15"/>
    <p:sldId id="274" r:id="rId16"/>
    <p:sldId id="281" r:id="rId17"/>
    <p:sldId id="323" r:id="rId18"/>
    <p:sldId id="325" r:id="rId19"/>
    <p:sldId id="275" r:id="rId20"/>
    <p:sldId id="326" r:id="rId21"/>
    <p:sldId id="327" r:id="rId22"/>
    <p:sldId id="328" r:id="rId23"/>
    <p:sldId id="276" r:id="rId24"/>
    <p:sldId id="329" r:id="rId25"/>
    <p:sldId id="330" r:id="rId26"/>
    <p:sldId id="331" r:id="rId27"/>
    <p:sldId id="332" r:id="rId28"/>
    <p:sldId id="333" r:id="rId29"/>
    <p:sldId id="334" r:id="rId30"/>
    <p:sldId id="335" r:id="rId31"/>
    <p:sldId id="277" r:id="rId32"/>
    <p:sldId id="336" r:id="rId33"/>
    <p:sldId id="337" r:id="rId34"/>
    <p:sldId id="339" r:id="rId35"/>
    <p:sldId id="340" r:id="rId36"/>
    <p:sldId id="343" r:id="rId37"/>
    <p:sldId id="321" r:id="rId38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56" autoAdjust="0"/>
    <p:restoredTop sz="97033" autoAdjust="0"/>
  </p:normalViewPr>
  <p:slideViewPr>
    <p:cSldViewPr>
      <p:cViewPr>
        <p:scale>
          <a:sx n="100" d="100"/>
          <a:sy n="100" d="100"/>
        </p:scale>
        <p:origin x="-288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1" Type="http://schemas.openxmlformats.org/officeDocument/2006/relationships/tableStyles" Target="tableStyles.xml"/><Relationship Id="rId40" Type="http://schemas.openxmlformats.org/officeDocument/2006/relationships/viewProps" Target="viewProps.xml"/><Relationship Id="rId4" Type="http://schemas.openxmlformats.org/officeDocument/2006/relationships/slide" Target="slides/slide2.xml"/><Relationship Id="rId39" Type="http://schemas.openxmlformats.org/officeDocument/2006/relationships/presProps" Target="presProps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5BC464-7742-4644-BF1A-BEFE768C581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D7679A-B53C-4831-A5FB-D3BF6978A297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9" Type="http://schemas.openxmlformats.org/officeDocument/2006/relationships/hyperlink" Target="http://www.1ppt.com/word/" TargetMode="External"/><Relationship Id="rId8" Type="http://schemas.openxmlformats.org/officeDocument/2006/relationships/hyperlink" Target="http://www.1ppt.com/powerpoint/" TargetMode="External"/><Relationship Id="rId7" Type="http://schemas.openxmlformats.org/officeDocument/2006/relationships/hyperlink" Target="http://www.1ppt.com/xiazai/" TargetMode="External"/><Relationship Id="rId6" Type="http://schemas.openxmlformats.org/officeDocument/2006/relationships/hyperlink" Target="http://www.1ppt.com/tubiao/" TargetMode="External"/><Relationship Id="rId5" Type="http://schemas.openxmlformats.org/officeDocument/2006/relationships/hyperlink" Target="http://www.1ppt.com/beijing/" TargetMode="External"/><Relationship Id="rId4" Type="http://schemas.openxmlformats.org/officeDocument/2006/relationships/hyperlink" Target="http://www.1ppt.com/sucai/" TargetMode="External"/><Relationship Id="rId3" Type="http://schemas.openxmlformats.org/officeDocument/2006/relationships/hyperlink" Target="http://www.1ppt.com/moban/" TargetMode="External"/><Relationship Id="rId24" Type="http://schemas.openxmlformats.org/officeDocument/2006/relationships/hyperlink" Target="http://www.1ppt.com/kejian/lishi/" TargetMode="External"/><Relationship Id="rId23" Type="http://schemas.openxmlformats.org/officeDocument/2006/relationships/hyperlink" Target="http://www.1ppt.com/kejian/dili/" TargetMode="External"/><Relationship Id="rId22" Type="http://schemas.openxmlformats.org/officeDocument/2006/relationships/hyperlink" Target="http://www.1ppt.com/kejian/shengwu/" TargetMode="External"/><Relationship Id="rId21" Type="http://schemas.openxmlformats.org/officeDocument/2006/relationships/hyperlink" Target="http://www.1ppt.com/kejian/huaxue/" TargetMode="External"/><Relationship Id="rId20" Type="http://schemas.openxmlformats.org/officeDocument/2006/relationships/hyperlink" Target="http://www.1ppt.com/kejian/wuli/" TargetMode="External"/><Relationship Id="rId2" Type="http://schemas.openxmlformats.org/officeDocument/2006/relationships/notesMaster" Target="../notesMasters/notesMaster1.xml"/><Relationship Id="rId19" Type="http://schemas.openxmlformats.org/officeDocument/2006/relationships/hyperlink" Target="http://www.1ppt.com/kejian/kexue/" TargetMode="External"/><Relationship Id="rId18" Type="http://schemas.openxmlformats.org/officeDocument/2006/relationships/hyperlink" Target="http://www.1ppt.com/kejian/meishu/" TargetMode="External"/><Relationship Id="rId17" Type="http://schemas.openxmlformats.org/officeDocument/2006/relationships/hyperlink" Target="http://www.1ppt.com/kejian/yingyu/" TargetMode="External"/><Relationship Id="rId16" Type="http://schemas.openxmlformats.org/officeDocument/2006/relationships/hyperlink" Target="http://www.1ppt.com/kejian/shuxue/" TargetMode="External"/><Relationship Id="rId15" Type="http://schemas.openxmlformats.org/officeDocument/2006/relationships/hyperlink" Target="http://www.1ppt.com/kejian/yuwen/" TargetMode="External"/><Relationship Id="rId14" Type="http://schemas.openxmlformats.org/officeDocument/2006/relationships/hyperlink" Target="http://www.1ppt.com/kejian/" TargetMode="External"/><Relationship Id="rId13" Type="http://schemas.openxmlformats.org/officeDocument/2006/relationships/hyperlink" Target="http://www.1ppt.com/jianli/" TargetMode="External"/><Relationship Id="rId12" Type="http://schemas.openxmlformats.org/officeDocument/2006/relationships/hyperlink" Target="http://www.1ppt.com/jiaoan/" TargetMode="External"/><Relationship Id="rId11" Type="http://schemas.openxmlformats.org/officeDocument/2006/relationships/hyperlink" Target="http://www.1ppt.com/shiti/" TargetMode="External"/><Relationship Id="rId10" Type="http://schemas.openxmlformats.org/officeDocument/2006/relationships/hyperlink" Target="http://www.1ppt.com/excel/" TargetMode="External"/><Relationship Id="rId1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模板：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3"/>
              </a:rPr>
              <a:t>www.1ppt.com/moban/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素材：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4"/>
              </a:rPr>
              <a:t>www.1ppt.com/sucai/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背景：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5"/>
              </a:rPr>
              <a:t>www.1ppt.com/beijing/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 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图表：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6"/>
              </a:rPr>
              <a:t>www.1ppt.com/tubiao/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下载：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7"/>
              </a:rPr>
              <a:t>www.1ppt.com/xiazai/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   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教程： 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8"/>
              </a:rPr>
              <a:t>www.1ppt.com/powerpoint/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Word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模板：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9"/>
              </a:rPr>
              <a:t>www.1ppt.com/word/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  Excel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模板：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0"/>
              </a:rPr>
              <a:t>www.1ppt.com/excel/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试卷下载：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1"/>
              </a:rPr>
              <a:t>www.1ppt.com/shiti/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教案下载：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2"/>
              </a:rPr>
              <a:t>www.1ppt.com/jiaoan/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个人简历：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3"/>
              </a:rPr>
              <a:t>www.1ppt.com/jianli/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  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4"/>
              </a:rPr>
              <a:t>www.1ppt.com/kejian/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语文课件：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5"/>
              </a:rPr>
              <a:t>www.1ppt.com/kejian/yuwen/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数学课件：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6"/>
              </a:rPr>
              <a:t>www.1ppt.com/kejian/shuxue/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英语课件：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7"/>
              </a:rPr>
              <a:t>www.1ppt.com/kejian/yingyu/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美术课件：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8"/>
              </a:rPr>
              <a:t>www.1ppt.com/kejian/meishu/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科学课件：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9"/>
              </a:rPr>
              <a:t>www.1ppt.com/kejian/kexue/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物理课件：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20"/>
              </a:rPr>
              <a:t>www.1ppt.com/kejian/wuli/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化学课件：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21"/>
              </a:rPr>
              <a:t>www.1ppt.com/kejian/huaxue/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生物课件：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22"/>
              </a:rPr>
              <a:t>www.1ppt.com/kejian/shengwu/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地理课件：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23"/>
              </a:rPr>
              <a:t>www.1ppt.com/kejian/dili/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历史课件：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24"/>
              </a:rPr>
              <a:t>www.1ppt.com/kejian/lishi/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D7679A-B53C-4831-A5FB-D3BF6978A2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502412" y="2588282"/>
            <a:ext cx="8139178" cy="899167"/>
          </a:xfrm>
        </p:spPr>
        <p:txBody>
          <a:bodyPr lIns="101600" tIns="38100" rIns="25400" bIns="38100" anchor="t" anchorCtr="0">
            <a:noAutofit/>
          </a:bodyPr>
          <a:lstStyle>
            <a:lvl1pPr algn="ctr">
              <a:defRPr sz="4050" b="0" spc="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502412" y="3566160"/>
            <a:ext cx="8139178" cy="950984"/>
          </a:xfrm>
        </p:spPr>
        <p:txBody>
          <a:bodyPr lIns="101600" tIns="38100" rIns="76200" bIns="38100">
            <a:no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1800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502448" y="952508"/>
            <a:ext cx="8139178" cy="5040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502412" y="2588282"/>
            <a:ext cx="8139178" cy="899167"/>
          </a:xfrm>
        </p:spPr>
        <p:txBody>
          <a:bodyPr vert="horz" lIns="101600" tIns="38100" rIns="25400" bIns="38100" rtlCol="0" anchor="t" anchorCtr="0">
            <a:no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4050" b="0" i="0" u="none" strike="noStrike" kern="1200" cap="none" spc="600" normalizeH="0" baseline="0" noProof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432000"/>
            <a:ext cx="8139178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1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502412" y="1296000"/>
            <a:ext cx="8139178" cy="5041355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48" y="3808731"/>
            <a:ext cx="8139178" cy="624845"/>
          </a:xfrm>
        </p:spPr>
        <p:txBody>
          <a:bodyPr lIns="101600" tIns="38100" rIns="63500" bIns="38100" anchor="t" anchorCtr="0">
            <a:noAutofit/>
          </a:bodyPr>
          <a:lstStyle>
            <a:lvl1pPr>
              <a:defRPr sz="2700" b="0" u="none" strike="noStrike" kern="1200" cap="none" spc="300" normalizeH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502444" y="4511676"/>
            <a:ext cx="8139178" cy="1077985"/>
          </a:xfrm>
        </p:spPr>
        <p:txBody>
          <a:bodyPr lIns="101600" tIns="38100" rIns="76200" bIns="38100">
            <a:noAutofit/>
          </a:bodyPr>
          <a:lstStyle>
            <a:lvl1pPr marL="0" indent="0" eaLnBrk="1" fontAlgn="auto" latinLnBrk="0" hangingPunct="1">
              <a:buNone/>
              <a:defRPr kumimoji="0" lang="zh-CN" altLang="en-US" sz="12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432000"/>
            <a:ext cx="8139178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1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502448" y="1296000"/>
            <a:ext cx="3962432" cy="5040000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679158" y="1296000"/>
            <a:ext cx="3962432" cy="5040000"/>
          </a:xfrm>
        </p:spPr>
        <p:txBody>
          <a:bodyPr>
            <a:noAutofit/>
          </a:bodyPr>
          <a:lstStyle>
            <a:lvl1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 userDrawn="1"/>
        </p:nvSpPr>
        <p:spPr>
          <a:xfrm>
            <a:off x="5148064" y="1340768"/>
            <a:ext cx="735006" cy="241289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www.1ppt.com/moban/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素材：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www.1ppt.com/sucai/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背景：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www.1ppt.com/beijing/ 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图表：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www.1ppt.com/tubiao/    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www.1ppt.com/xiazai/   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www.1ppt.com/powerpoint/    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资料下载：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www.1ppt.com/ziliao/      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范文下载：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www.1ppt.com/fanwen/           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试卷下载：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www.1ppt.com/shiti/        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教案下载：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www.1ppt.com/jiaoan/             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论坛：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www.1ppt.cn                   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语文课件：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www.1ppt.com/kejian/yuwen/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数学课件：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www.1ppt.com/kejian/shuxue/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英语课件：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www.1ppt.com/kejian/yingyu/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美术课件：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www.1ppt.com/kejian/meishu/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科学课件：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www.1ppt.com/kejian/kexue/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物理课件：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www.1ppt.com/kejian/wuli/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化学课件：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www.1ppt.com/kejian/huaxue/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生物课件：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www.1ppt.com/kejian/shengwu/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地理课件：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www.1ppt.com/kejian/dili/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历史课件：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www.1ppt.com/kejian/lishi/      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432000"/>
            <a:ext cx="8139178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1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502448" y="1296000"/>
            <a:ext cx="3962432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1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502444" y="1789043"/>
            <a:ext cx="3962400" cy="4552235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4676813" y="1296000"/>
            <a:ext cx="3962432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4676813" y="1789043"/>
            <a:ext cx="3962432" cy="4552235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1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502448" y="1296000"/>
            <a:ext cx="3962432" cy="5040000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4679194" y="1296000"/>
            <a:ext cx="3962432" cy="5040000"/>
          </a:xfrm>
        </p:spPr>
        <p:txBody>
          <a:bodyPr vert="horz" lIns="101600" tIns="0" rIns="82550" bIns="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7928351" y="952508"/>
            <a:ext cx="713238" cy="5388907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502444" y="952500"/>
            <a:ext cx="7371076" cy="5388907"/>
          </a:xfrm>
        </p:spPr>
        <p:txBody>
          <a:bodyPr vert="eaVert"/>
          <a:lstStyle>
            <a:lvl1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image" Target="../media/image1.png"/><Relationship Id="rId17" Type="http://schemas.openxmlformats.org/officeDocument/2006/relationships/tags" Target="../tags/tag61.xml"/><Relationship Id="rId16" Type="http://schemas.openxmlformats.org/officeDocument/2006/relationships/tags" Target="../tags/tag60.xml"/><Relationship Id="rId15" Type="http://schemas.openxmlformats.org/officeDocument/2006/relationships/tags" Target="../tags/tag59.xml"/><Relationship Id="rId14" Type="http://schemas.openxmlformats.org/officeDocument/2006/relationships/tags" Target="../tags/tag58.xml"/><Relationship Id="rId13" Type="http://schemas.openxmlformats.org/officeDocument/2006/relationships/tags" Target="../tags/tag57.xml"/><Relationship Id="rId12" Type="http://schemas.openxmlformats.org/officeDocument/2006/relationships/tags" Target="../tags/tag56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FFFFFF"/>
            </a:gs>
            <a:gs pos="100000">
              <a:srgbClr val="DCDCD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502412" y="432000"/>
            <a:ext cx="8139178" cy="648000"/>
          </a:xfrm>
          <a:prstGeom prst="rect">
            <a:avLst/>
          </a:prstGeom>
        </p:spPr>
        <p:txBody>
          <a:bodyPr vert="horz" lIns="101600" tIns="38100" rIns="76200" bIns="38100" rtlCol="0" anchor="ctr" anchorCtr="0">
            <a:no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502412" y="1296000"/>
            <a:ext cx="8139178" cy="5040000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59807" y="6349833"/>
            <a:ext cx="2025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3087000" y="6349833"/>
            <a:ext cx="297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6457950" y="6349833"/>
            <a:ext cx="2025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 userDrawn="1">
            <p:custDataLst>
              <p:tags r:id="rId17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pic>
        <p:nvPicPr>
          <p:cNvPr id="8" name="图片 7" descr="图层1"/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100965" y="6461125"/>
            <a:ext cx="1343660" cy="35052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2100" b="1" u="none" strike="noStrike" kern="1200" cap="none" spc="200" normalizeH="0">
          <a:solidFill>
            <a:schemeClr val="tx1"/>
          </a:solidFill>
          <a:uFillTx/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1.xml"/><Relationship Id="rId4" Type="http://schemas.openxmlformats.org/officeDocument/2006/relationships/image" Target="../media/image15.png"/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1.xml"/><Relationship Id="rId3" Type="http://schemas.openxmlformats.org/officeDocument/2006/relationships/image" Target="../media/image21.emf"/><Relationship Id="rId2" Type="http://schemas.openxmlformats.org/officeDocument/2006/relationships/image" Target="../media/image20.png"/><Relationship Id="rId1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3.jpeg"/><Relationship Id="rId2" Type="http://schemas.openxmlformats.org/officeDocument/2006/relationships/image" Target="../media/image21.emf"/><Relationship Id="rId1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1.xml"/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hyperlink" Target="&#31181;&#26641;.mp4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image" Target="../media/image26.jpeg"/><Relationship Id="rId1" Type="http://schemas.openxmlformats.org/officeDocument/2006/relationships/image" Target="../media/image2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image" Target="../media/image28.jpeg"/><Relationship Id="rId1" Type="http://schemas.openxmlformats.org/officeDocument/2006/relationships/image" Target="../media/image27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image" Target="../media/image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image" Target="../media/image21.emf"/><Relationship Id="rId1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image" Target="../media/image2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image" Target="../media/image21.emf"/><Relationship Id="rId1" Type="http://schemas.openxmlformats.org/officeDocument/2006/relationships/image" Target="../media/image30.png"/></Relationships>
</file>

<file path=ppt/slides/_rels/slide2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1.xml"/><Relationship Id="rId3" Type="http://schemas.openxmlformats.org/officeDocument/2006/relationships/image" Target="../media/image32.GIF"/><Relationship Id="rId2" Type="http://schemas.openxmlformats.org/officeDocument/2006/relationships/image" Target="../media/image31.png"/><Relationship Id="rId1" Type="http://schemas.openxmlformats.org/officeDocument/2006/relationships/image" Target="../media/image24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image" Target="../media/image33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image" Target="../media/image34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image" Target="../media/image35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image" Target="../media/image37.jpeg"/><Relationship Id="rId1" Type="http://schemas.openxmlformats.org/officeDocument/2006/relationships/image" Target="../media/image36.jpeg"/></Relationships>
</file>

<file path=ppt/slides/_rels/slide3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1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Relationship Id="rId3" Type="http://schemas.openxmlformats.org/officeDocument/2006/relationships/image" Target="../media/image39.png"/><Relationship Id="rId2" Type="http://schemas.openxmlformats.org/officeDocument/2006/relationships/image" Target="../media/image5.jpeg"/><Relationship Id="rId1" Type="http://schemas.openxmlformats.org/officeDocument/2006/relationships/image" Target="../media/image3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3.jpeg"/><Relationship Id="rId1" Type="http://schemas.openxmlformats.org/officeDocument/2006/relationships/image" Target="../media/image42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7.emf"/><Relationship Id="rId3" Type="http://schemas.openxmlformats.org/officeDocument/2006/relationships/tags" Target="../tags/tag63.xml"/><Relationship Id="rId2" Type="http://schemas.openxmlformats.org/officeDocument/2006/relationships/tags" Target="../tags/tag62.xml"/><Relationship Id="rId1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1.xml"/><Relationship Id="rId4" Type="http://schemas.openxmlformats.org/officeDocument/2006/relationships/image" Target="../media/image8.png"/><Relationship Id="rId3" Type="http://schemas.openxmlformats.org/officeDocument/2006/relationships/tags" Target="../tags/tag65.xml"/><Relationship Id="rId2" Type="http://schemas.openxmlformats.org/officeDocument/2006/relationships/tags" Target="../tags/tag64.xml"/><Relationship Id="rId1" Type="http://schemas.openxmlformats.org/officeDocument/2006/relationships/slide" Target="slide8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1.xml"/><Relationship Id="rId3" Type="http://schemas.openxmlformats.org/officeDocument/2006/relationships/tags" Target="../tags/tag67.xml"/><Relationship Id="rId2" Type="http://schemas.openxmlformats.org/officeDocument/2006/relationships/tags" Target="../tags/tag66.xml"/><Relationship Id="rId1" Type="http://schemas.openxmlformats.org/officeDocument/2006/relationships/slide" Target="slide8.xml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1.xml"/><Relationship Id="rId4" Type="http://schemas.openxmlformats.org/officeDocument/2006/relationships/image" Target="../media/image12.png"/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1.xml"/><Relationship Id="rId3" Type="http://schemas.openxmlformats.org/officeDocument/2006/relationships/image" Target="../media/image7.emf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PPT上课课件\19 青山不老\19 青山不老.jp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0" y="0"/>
            <a:ext cx="9144000" cy="4365104"/>
          </a:xfrm>
          <a:prstGeom prst="rect">
            <a:avLst/>
          </a:prstGeom>
          <a:noFill/>
        </p:spPr>
      </p:pic>
      <p:pic>
        <p:nvPicPr>
          <p:cNvPr id="6" name="图片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573055"/>
            <a:ext cx="9144000" cy="18721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直接连接符 7"/>
          <p:cNvCxnSpPr/>
          <p:nvPr/>
        </p:nvCxnSpPr>
        <p:spPr>
          <a:xfrm flipV="1">
            <a:off x="1793712" y="4829093"/>
            <a:ext cx="5586600" cy="24657"/>
          </a:xfrm>
          <a:prstGeom prst="line">
            <a:avLst/>
          </a:prstGeom>
          <a:ln w="5715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椭圆 9"/>
          <p:cNvSpPr/>
          <p:nvPr/>
        </p:nvSpPr>
        <p:spPr>
          <a:xfrm>
            <a:off x="2123729" y="4061006"/>
            <a:ext cx="792088" cy="672075"/>
          </a:xfrm>
          <a:prstGeom prst="ellipse">
            <a:avLst/>
          </a:prstGeom>
          <a:solidFill>
            <a:srgbClr val="92D050"/>
          </a:solidFill>
          <a:ln w="12700" cmpd="sng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</a:rPr>
              <a:t>19</a:t>
            </a:r>
            <a:endParaRPr lang="en-US" altLang="zh-CN" sz="2800" b="1" dirty="0">
              <a:solidFill>
                <a:prstClr val="black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21100" y="3933056"/>
            <a:ext cx="32403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b="1" dirty="0"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</a:rPr>
              <a:t>青山不老</a:t>
            </a:r>
            <a:endParaRPr lang="zh-CN" altLang="en-US" sz="4400" b="1" dirty="0">
              <a:solidFill>
                <a:prstClr val="black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63888" y="4901098"/>
            <a:ext cx="2520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部编版</a:t>
            </a:r>
            <a:r>
              <a:rPr lang="zh-CN" altLang="en-US" sz="20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六年级</a:t>
            </a:r>
            <a:r>
              <a:rPr lang="en-US" altLang="zh-CN" sz="20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20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上册</a:t>
            </a:r>
            <a:endParaRPr lang="zh-CN" altLang="en-US" sz="2000" b="1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7" name="Picture 1" descr="F:\PPT上课课件\19 青山不老\19 青山不老.jp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1547665" y="3429001"/>
            <a:ext cx="5429349" cy="30293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Picture 7" descr="F:\PPT上课课件\标3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9449" y="145131"/>
            <a:ext cx="1800200" cy="832421"/>
          </a:xfrm>
          <a:prstGeom prst="rect">
            <a:avLst/>
          </a:prstGeom>
          <a:noFill/>
        </p:spPr>
      </p:pic>
      <p:sp>
        <p:nvSpPr>
          <p:cNvPr id="3" name="矩形 2"/>
          <p:cNvSpPr/>
          <p:nvPr/>
        </p:nvSpPr>
        <p:spPr>
          <a:xfrm>
            <a:off x="488257" y="356659"/>
            <a:ext cx="136447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000" b="1" spc="3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课文详解</a:t>
            </a:r>
            <a:endParaRPr lang="zh-CN" altLang="en-US" sz="2000" b="1" spc="3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7544" y="1124744"/>
            <a:ext cx="82809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000" b="1" dirty="0" smtClean="0">
                <a:latin typeface="黑体" panose="02010609060101010101" charset="-122"/>
                <a:ea typeface="黑体" panose="02010609060101010101" charset="-122"/>
              </a:rPr>
              <a:t>想一想：</a:t>
            </a:r>
            <a:endParaRPr lang="en-US" altLang="zh-CN" sz="2000" b="1" dirty="0" smtClean="0">
              <a:latin typeface="黑体" panose="02010609060101010101" charset="-122"/>
              <a:ea typeface="黑体" panose="02010609060101010101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2000" b="1" dirty="0" smtClean="0"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 同学们，请认真朗读</a:t>
            </a:r>
            <a:r>
              <a:rPr lang="zh-CN" altLang="en-US" sz="2000" b="1" dirty="0"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课文</a:t>
            </a:r>
            <a:r>
              <a:rPr lang="zh-CN" altLang="en-US" sz="2000" b="1" dirty="0" smtClean="0"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，注意生字词的读音，</a:t>
            </a:r>
            <a:r>
              <a:rPr lang="zh-CN" altLang="en-US" sz="2000" b="1" dirty="0" smtClean="0">
                <a:latin typeface="Calibri" panose="020F0502020204030204" pitchFamily="34" charset="0"/>
                <a:ea typeface="黑体" panose="02010609060101010101" charset="-122"/>
              </a:rPr>
              <a:t>明确课文的主要内容。</a:t>
            </a:r>
            <a:r>
              <a:rPr lang="zh-CN" altLang="en-US" sz="2000" b="1" dirty="0" smtClean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思考：</a:t>
            </a:r>
            <a:r>
              <a:rPr lang="zh-CN" altLang="zh-CN" sz="2000" b="1" dirty="0" smtClean="0">
                <a:latin typeface="黑体" panose="02010609060101010101" charset="-122"/>
                <a:ea typeface="黑体" panose="02010609060101010101" charset="-122"/>
              </a:rPr>
              <a:t>课文</a:t>
            </a:r>
            <a:r>
              <a:rPr lang="zh-CN" altLang="en-US" sz="2000" b="1" dirty="0" smtClean="0">
                <a:latin typeface="黑体" panose="02010609060101010101" charset="-122"/>
                <a:ea typeface="黑体" panose="02010609060101010101" charset="-122"/>
              </a:rPr>
              <a:t>主要讲了一件什么事</a:t>
            </a:r>
            <a:r>
              <a:rPr lang="zh-CN" altLang="zh-CN" sz="2000" b="1" dirty="0" smtClean="0">
                <a:latin typeface="黑体" panose="02010609060101010101" charset="-122"/>
                <a:ea typeface="黑体" panose="02010609060101010101" charset="-122"/>
              </a:rPr>
              <a:t>？</a:t>
            </a:r>
            <a:r>
              <a:rPr lang="zh-CN" altLang="en-US" sz="2000" b="1" dirty="0" smtClean="0">
                <a:latin typeface="黑体" panose="02010609060101010101" charset="-122"/>
                <a:ea typeface="黑体" panose="02010609060101010101" charset="-122"/>
              </a:rPr>
              <a:t>讲了哪几个方面的内容？</a:t>
            </a:r>
            <a:endParaRPr lang="zh-CN" altLang="en-US" sz="2000" b="1" dirty="0" smtClean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8" name="六角星 7"/>
          <p:cNvSpPr/>
          <p:nvPr/>
        </p:nvSpPr>
        <p:spPr>
          <a:xfrm>
            <a:off x="633506" y="1834310"/>
            <a:ext cx="329311" cy="517892"/>
          </a:xfrm>
          <a:prstGeom prst="star6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4578" name="Picture 2" descr="http://bpic.588ku.com/element_origin_min_pic/16/08/24/2257bdb209b22b0.jpg%21/fwfh/804x764/quality/90/unsharp/true/compress/true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36096" y="5304661"/>
            <a:ext cx="653520" cy="827121"/>
          </a:xfrm>
          <a:prstGeom prst="rect">
            <a:avLst/>
          </a:prstGeom>
          <a:noFill/>
        </p:spPr>
      </p:pic>
      <p:pic>
        <p:nvPicPr>
          <p:cNvPr id="24580" name="Picture 4" descr="http://pic.90sjimg.com/design/00/69/49/81/58facaa37ac8a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652120" y="5496682"/>
            <a:ext cx="771550" cy="10287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95536" y="983047"/>
            <a:ext cx="835292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zh-CN" altLang="en-US" sz="2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根据课文内容：</a:t>
            </a:r>
            <a:endParaRPr lang="zh-CN" altLang="en-US" sz="2000" b="1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200000"/>
              </a:lnSpc>
            </a:pPr>
            <a:r>
              <a:rPr lang="zh-CN" altLang="en-US" sz="2000" b="1" dirty="0" smtClean="0">
                <a:solidFill>
                  <a:prstClr val="black"/>
                </a:solidFill>
                <a:latin typeface="Calibri" panose="020F0502020204030204" pitchFamily="34" charset="0"/>
                <a:ea typeface="黑体" panose="02010609060101010101" charset="-122"/>
              </a:rPr>
              <a:t>        课文给我们讲了一位山野老农，在面对自然条件的恶劣和生活条件的艰苦时，义无反顾地投身到植树造林中作中，用十五年的时间在晋西北创造一片绿洲的故事。</a:t>
            </a:r>
            <a:endParaRPr lang="zh-CN" altLang="en-US" sz="2000" b="1" dirty="0" smtClean="0">
              <a:solidFill>
                <a:prstClr val="black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7"/>
          <p:cNvSpPr txBox="1">
            <a:spLocks noChangeArrowheads="1"/>
          </p:cNvSpPr>
          <p:nvPr/>
        </p:nvSpPr>
        <p:spPr bwMode="auto">
          <a:xfrm>
            <a:off x="395536" y="1604798"/>
            <a:ext cx="8424936" cy="3734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zh-CN" altLang="en-US" sz="2000" b="1" dirty="0" smtClean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第一部分</a:t>
            </a:r>
            <a:r>
              <a:rPr lang="en-US" altLang="zh-CN" sz="2000" b="1" dirty="0" smtClean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(</a:t>
            </a:r>
            <a:r>
              <a:rPr lang="zh-CN" altLang="en-US" sz="2000" b="1" dirty="0" smtClean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第</a:t>
            </a:r>
            <a:r>
              <a:rPr lang="en-US" altLang="zh-CN" sz="2000" b="1" dirty="0" smtClean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1</a:t>
            </a:r>
            <a:r>
              <a:rPr lang="zh-CN" altLang="en-US" sz="2000" b="1" dirty="0" smtClean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自然段</a:t>
            </a:r>
            <a:r>
              <a:rPr lang="en-US" altLang="zh-CN" sz="2000" b="1" dirty="0" smtClean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)</a:t>
            </a:r>
            <a:endParaRPr lang="en-US" altLang="zh-CN" sz="2000" b="1" dirty="0" smtClean="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eaLnBrk="1" hangingPunct="1">
              <a:spcBef>
                <a:spcPts val="600"/>
              </a:spcBef>
              <a:spcAft>
                <a:spcPts val="1200"/>
              </a:spcAft>
            </a:pPr>
            <a:r>
              <a:rPr lang="zh-CN" altLang="en-US" sz="2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描写了院子外面绿意浓浓的山林景观，展示了一幅改造山林、美化家园的喜人画卷。</a:t>
            </a:r>
            <a:endParaRPr lang="en-US" altLang="zh-CN" sz="20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>
              <a:lnSpc>
                <a:spcPts val="3840"/>
              </a:lnSpc>
              <a:spcAft>
                <a:spcPts val="600"/>
              </a:spcAft>
            </a:pPr>
            <a:r>
              <a:rPr lang="zh-CN" altLang="en-US" sz="2000" b="1" dirty="0" smtClean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第二部分</a:t>
            </a:r>
            <a:r>
              <a:rPr lang="en-US" altLang="zh-CN" sz="2000" b="1" dirty="0" smtClean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(</a:t>
            </a:r>
            <a:r>
              <a:rPr lang="zh-CN" altLang="en-US" sz="2000" b="1" dirty="0" smtClean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第</a:t>
            </a:r>
            <a:r>
              <a:rPr lang="en-US" altLang="zh-CN" sz="2000" b="1" dirty="0" smtClean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2</a:t>
            </a:r>
            <a:r>
              <a:rPr lang="zh-CN" altLang="en-US" sz="2000" b="1" dirty="0" smtClean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～</a:t>
            </a:r>
            <a:r>
              <a:rPr lang="en-US" altLang="zh-CN" sz="2000" b="1" dirty="0" smtClean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5</a:t>
            </a:r>
            <a:r>
              <a:rPr lang="zh-CN" altLang="en-US" sz="2000" b="1" dirty="0" smtClean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自然段</a:t>
            </a:r>
            <a:r>
              <a:rPr lang="en-US" altLang="zh-CN" sz="2000" b="1" dirty="0" smtClean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)</a:t>
            </a:r>
            <a:endParaRPr lang="en-US" altLang="zh-CN" sz="2000" b="1" dirty="0" smtClean="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eaLnBrk="1" hangingPunct="1">
              <a:lnSpc>
                <a:spcPts val="3840"/>
              </a:lnSpc>
              <a:spcBef>
                <a:spcPts val="600"/>
              </a:spcBef>
              <a:spcAft>
                <a:spcPts val="1200"/>
              </a:spcAft>
            </a:pPr>
            <a:r>
              <a:rPr lang="zh-CN" altLang="en-US" sz="2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展现了老人植树造林、绿化家园、造福后代的成绩。</a:t>
            </a:r>
            <a:endParaRPr lang="en-US" altLang="zh-CN" sz="20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>
              <a:lnSpc>
                <a:spcPts val="3840"/>
              </a:lnSpc>
              <a:spcAft>
                <a:spcPts val="600"/>
              </a:spcAft>
            </a:pPr>
            <a:r>
              <a:rPr lang="zh-CN" altLang="en-US" sz="2000" b="1" dirty="0" smtClean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第三部分</a:t>
            </a:r>
            <a:r>
              <a:rPr lang="en-US" altLang="zh-CN" sz="2000" b="1" dirty="0" smtClean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(</a:t>
            </a:r>
            <a:r>
              <a:rPr lang="zh-CN" altLang="en-US" sz="2000" b="1" dirty="0" smtClean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第</a:t>
            </a:r>
            <a:r>
              <a:rPr lang="en-US" altLang="zh-CN" sz="2000" b="1" dirty="0" smtClean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6</a:t>
            </a:r>
            <a:r>
              <a:rPr lang="zh-CN" altLang="en-US" sz="2000" b="1" dirty="0" smtClean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～</a:t>
            </a:r>
            <a:r>
              <a:rPr lang="en-US" altLang="zh-CN" sz="2000" b="1" dirty="0" smtClean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7</a:t>
            </a:r>
            <a:r>
              <a:rPr lang="zh-CN" altLang="en-US" sz="2000" b="1" dirty="0" smtClean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自然段</a:t>
            </a:r>
            <a:r>
              <a:rPr lang="en-US" altLang="zh-CN" sz="2000" b="1" dirty="0" smtClean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)</a:t>
            </a:r>
            <a:endParaRPr lang="en-US" altLang="zh-CN" sz="2000" b="1" dirty="0" smtClean="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eaLnBrk="1" hangingPunct="1">
              <a:lnSpc>
                <a:spcPts val="3840"/>
              </a:lnSpc>
              <a:spcBef>
                <a:spcPts val="600"/>
              </a:spcBef>
            </a:pPr>
            <a:r>
              <a:rPr lang="zh-CN" altLang="en-US" sz="2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点出文章的中心意旨</a:t>
            </a:r>
            <a:r>
              <a:rPr lang="en-US" altLang="zh-CN" sz="2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——</a:t>
            </a:r>
            <a:r>
              <a:rPr lang="zh-CN" altLang="en-US" sz="2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青山不老（老人无私奉献、造福后代的精神不老）</a:t>
            </a:r>
            <a:endParaRPr lang="zh-CN" altLang="en-US" sz="20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971600" y="644691"/>
            <a:ext cx="131318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理清层次</a:t>
            </a:r>
            <a:endParaRPr lang="zh-CN" altLang="en-US" sz="2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532" name="AutoShape 4" descr="data:image/jpeg;base64,/9j/4AAQSkZJRgABAQAAAQABAAD/2wBDAAgGBgcGBQgHBwcJCQgKDBQNDAsLDBkSEw8UHRofHh0aHBwgJC4nICIsIxwcKDcpLDAxNDQ0Hyc5PTgyPC4zNDL/2wBDAQkJCQwLDBgNDRgyIRwhMjIyMjIyMjIyMjIyMjIyMjIyMjIyMjIyMjIyMjIyMjIyMjIyMjIyMjIyMjIyMjIyMjL/wAARCAH0Af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3a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jOBntVG61nTLIH7TqFtF/vygU0m9hNpbl6iuZuPiB4XtzhtXhcjr5as/8AIVnyfFXwxGcK95L/ALluf64rRUKj2i/uM3XpLeS+87aiuBb4uaCPu2mot/2yQfzamf8AC3tC/wCfDUv+/cf/AMXV/Va38rI+t0P5keg0VwkfxZ8ON9+K/T6wA/yatGz+Inhq8BMd3KhHUPA4I/Ss50qlNXmrIpYmi9pL7zqqKyrfxJotycQ6jbk+hbB/WtKOaOYZjkRx6q2ayTT2NFKMtmPoooplBRRRQAUUUUAFFFFABRRRQAUUUUAFFFFABRRRQAUUUUAFFFFABRRRQAUUUUAFFFFABRRRQAUUUUAFFFFABRRRQAUUUUAFFFFABRRRQAUUUUAFFFFABRRRQAUUUUAFFFYereLNL0ktGZftFyP+WMHzEfU9B+NJyS1ZMpxgrydjczVO/wBV0/S4fNvryC3T/po4Gfw715Dr/wAStfu5HgtYl02Hp8o3SH/gR4H4CuPmeS6lM1zNJPKeryMWNejh8A6sVNy08tTzq2ZwhpBXPW9T+LGjW2UsIJ71x/FjYn5nn9K5DUPin4guiRaC3skPTYm9vzbj9K5HaPSlxXo08BRhur+p5tTMK89nb0J7zXtZ1In7Xqd3Pns0pA/IcVR8l2OT19asKMtirKqF6CuuMIx+FWOSVSUtZO5R+ztjqfyo8jHXNaQjY/SjyT7U7kXM7yVxzzR5SelXniAIBHWqzjDkCgCu8eBkVpeHyRdSjts5/OqEp+Qjua1fD0fE0vY4UV5mczSwck+tvzLhudJGoCcAc1cijMeGSRkPqhxVGAkgir8LZj+lfATbi7o9KjZo0LfWdWtBiO/d1/uygOP15rWtvGdwmBeWaSD+9E2D+RrnaKuGLrQ2Z1xnOOzO9s/Eul3mFW4ETn+CYbT+fT9a1gQwyCCPUV5U8auMMKltb/UNNbda3Lhf7hOVP4V3UsxT0mjaOKa+JHqNFcjYeNUbCajCUbvJFyPxHX+ddRbXdveRCW2mSWM9GU5//VXoU6sKivFnTCrCfwsmooorQ0CiiigAooooAKKKKACiiigAooooAKKKKACiiigAooooAKKKKACiiigAooooAKKKKACiiigAooooAKKKKACiiigAooooAKKKKACiimSyxwRNLNIscajLMxwAKAH1k6x4i0/RExcSF5yMrBGMufw7fU1y2ueOJJy1to+Y4+humHLf7g/qa5A5Ll2Ys7HLOxJLH1JNclXFRjpHVnnYjHxj7tPVm1q3irU9W3JvNpbnjyYW5I/2m6n8MViKqqu1QAPTFLRXnzqSm7yZ5NSpOo7ydxkkMcyFZEDKfWsm60Zly9s2R/zzP9DWzRWuHxVXDy5qbsZtX3OSYlHKspVh1BoroNQ09LyIlRtlUfKw71zQZkco3UHFfZZdmEcZB30kt0ZSjYnQgOM1bj5YVSqeGTnHpXokF6ikByAaWkIhl+8KpyD5zVuX79Vpl5zTQ0U5T82K6fSYxHp0WP4vmNcvIPnJrV0rVRCogmPyfwt6V42eUKlWgnTV7O7NIWOogA2596vQD93Wbbyg85yp5GKvRS7Tg9DXw1RM9CjJFiijr0orE6gooooAayK/Wi3kurGXzbWZo37le/1HenUVcZyi7olx6nTaX4zR2WHUo/LboJkHH4jtXWRyJNGskbK6MMhlOQa8qeMOPSp9O1W90eXMD5iJy0bfdb/CvToY97VDop4mUNJ6o9QorK0fXrTV48I3lzj70THn8PUVq16kZKSujtjJSV0FFFFMoKKKKACiiigAooooAKKKKACiiigAooooAKKKKACiiigAooooAKKKKACiiigAooooAKKKKACiiigAooooAKKKx9f8QW2h2wL4kuXH7qEHlvc+g96TaSuyZTjBXlsWNW1iz0a0M93JjPCIOWc+gFeZ61r17rs2bhvLtlOUtlPyj3b+8f0qpe31zqV213eSGSZuBjgIPRR2FQV5lfEufux2PExOMlV92OiCinpGX6Dip0iVa43JI5IwbIFiZu1P8g+tT/hRU8zNVTSKxhcHjFMYFTg8Vcqtcuq8kgADkntTi23YmcEldEdcnfgHUpdg43Vo3uslt0Vp06Fz/SstUwck5J619XkmBq0pOtNWTWhzTl0HU+PiQYpFQtU6IFHvX0ZkTxNzipagi+/U9IRHIuRmq7ruBFXKgddvI6UAUCgPDVG0I6qfwq1KvO4VFTGW9J1BreQQSsfLJwCexrp45tvB5HrXESofvCug0i9+0W3lM2ZY+PqPWvlM7y9Qft6a0e/r3N6c2dFFNt4JyvrVkMG6GslJCp/2fSrSSd1NfMTgd1OtfQu0VV81vWgyMe9RyM19oiySB1Ipvmp/eqr160U+RE+0ZcDA9CKCARg1TBI6VKkzDg0nHsNVE9x/lvFIskLlXU5UqcEH611uh+KllK2upMEm+6k3QN7H0Ncqrq/Sh0VhyM1vQxM6L8jWnJwd4Hq1FcNoPiR7FltL9i1v0SU8mP2Pt/Ku4VldQykFTyCD1r3KNaNWPNE9GnVjUV0LRRRWpoFFFFABRRRQAUUUUAFFFFABRRRQAUUUUAFFFFABRRRQAUUUUAFFFFABRRRQAUUUUAFFFFABRRWbrms2+iac1zN87n5Yox1dvQf1pNpK7FKSirsr+IvEEOh2YIUSXUnEMOevufYV5fc3M97dSXV1KZJ5D8zf0HoB6U67uri/vJLy7ffNKefRR2UewqGvKr13UdlseBisU60rLYCamijycnpRFFk5PSp65JS6IyhDqxMYp6IXPFKke8+1WVG0YFYylY6YwuMEKgc8014VVSQTU1QztgYHepTdzSSSRVkfYpPftXO6/cuEjiB++ST71vz9VrnvEEZKwydgSpr18qjB4qHNtf8A4Y8+q2ZaqFAAqWJNx5qIdBU8B4Nffs5CQDA4paKljQEbjSEOjXAzT6KKACgjNKoycZp/lH1FArlKSPGR2NVXUq2DWoyEcEVXkgBHFA0yjSQyPaTiaM9Oo9akaJlJplKpTjUg4TV0yk7HSWl7DeR7kYBu6nqKtBip4NcgBhty5DDoQcVOl7doMLO+Pfmvl6+QVFJ+ykmvM0VRHWCdh1GaXz/9n9a5UapfL/GrfUVPFr0ikCeFSPVeK4amSYuCvy39GaKq+50fnn+7+tIZ2x0FUra8guh+6cE91PWrFeZKm4u0lZlc8u48yue9Jvb1ptHalZC5mPEjDoasRXjA4fkVT3p/eH50vXpScU9xxnKL0ZquyyRZBra8OeIm050s7o5tG4Vv+eR/wrl4ZMjaamopTlRleJ2U6zTU4nsCsGUMpBBGQRS1w/hfxB9mZNPu3PlMcROx+6fQ+1dxXt0qsaseZHsUqqqRugooorU0CiiigAooooAKKKKACiiigAooooAKKKKACiiigAooooAKKKKACiiigAooooAKKKKAIbu7gsbWS5uZAkMalmJryXV9Wm1vUWu58qgyIYj/AAL/AInvWv4y106lfHT4HzaWzfOR/wAtJPT6D+dc1XnYqtd8kTxcdied+zjsgqSKPc2T0FNRd7Yq0AFGBXBJ2OKnC+rFpyLvbHam1aiQKuT1NYydjqjG7HKoUYpaKKyNwqCf7w+lT1DOOAfSqjuTPYqTL8maydVi87T5MdV+YfhWw4yjCqciB0ZD0YEV10KjhJTXR3OGqtTjoWyMdxVmIjfVfZ5Vw8Z6gkVKhw4r9JjJTipLqcbRaqeI/JUAqWLuKZJLRRRQAA4OamVwepqGlz6UhNFgjIqNo+9CSZ4NSUE7FVlB4IqJoAegBq4yZ6VEVIPIplJlIwAdVxTfJHY1eIz1FRmIE5oGUmhYcg1EQDwRV8xMPemmHP8ADTuO5QEZU7o2Kmrkeq30S7SRJ7sOaUwDP3ab5aelc9fC0K/8WKY1JoSTVb+TgEIP9kc1UeS4kOWd2+pq2Y1AyBUHrSpYLD0vggh8zKx3jqTT47iaJtySuvsDSysOg5NLBaT3J/dRMR644qqyw8YXqpJedhq50Gkambo7JMCVBnI7iukhCunrXNaZpps8ySNmRhjHYCugtWIxnoa+AzBUfbSdD4eh2Yd2dmSSRbeRyveu28K659riFjcvm4jH7tj/ABr/AIiuRqLdJbTJcQMUkU7gR2NYYbEOlLyO+EnSlzLY9ZorP0fVI9XsEuFwHHyyIP4WrQr3001dHqRakroKKKKYwooooAKKKKACiiigAooooAKKKKACiiigAooooAKKKKACiiigAooooAK53xfrh0nTBFAwF3c5SM90Hdvw/nXQSOsUbSOwVVGST2AryHWNTbWNWmvmzsPyQqf4Yx0/Pr+NYYir7OGm5x4yv7KnpuygoCqAM4FKBk0VLCuTntXkN9TwkruxLGm0fWn0UVizpSsh8a7mHtVqo4VwtSVlJ3Z0QVkFFFFSWFNcZQinUUxFI9xVNhhiPQ1ecYkaqcq4c+9dEGcNVHK6onlao5A4bDVCOtX9fTE8Mg7qR+tUK+/yqp7TBwfbT7jjnuWl+6KliPzfWoYzlBUiHDivQILFFFFIQUUUUAFSLJgYPSo6KQrFgMp70vUcVWpQxXvQKxK0YPSomUr9anDZFNd1A5GaATIaKDyc9qY0gXvzTKHnHrVZyM57U2SeqsknBJP4U7DsSySAjA/OqryfwimNIW4HSn2ts91OsaA8nk9hU1KkaUHObskNK5qaPp8cy/aJxuGflU9K3UXHCgAegFNt4VhiSJegGBV2NAnNfn2MxcsRVdST9PJHTCF9BiQ92qxEPnAHQUKm9sCrCRhPrXBKR106fYfRgEYNFFYnSWtC1RtI1QMx/cS4SQe3Y/hXpIIOCDkHnNeTzLkbsdq7XwjqhurE2crZltxgZ7p2/LpXsYCvf92zbC1OV+zfyOkooor0zvCiiigAooooAKKKKACiiigAooooAKKKKACiiigAooooAKKKKACiikJAGScCgDk/HWqG309NNiYiS6/1mDyIx1/Pp+defDgY9Kv63qJ1bW7m8z+6z5cI9EXgfmcn8aoV5GJqc8/JHz2Lre1qt9EAGSB61bUbVAFQQrls+lWa5JsikuoU5BlwKb0qaBcnd2qG7I2irsnAwMUUUVidIUUUUAFFFFAFWX/Wmq1xxtNTvy7fWoZzhAO+a6IHHV1TOf8AEA/cwn/aP8qyq1dfb93Av+0T+lZVfc5Hf6ovVnBPcniPy/jUnQ8VFB0NS165BIsv96niRTUFFIRa47UVXVyowDSZPqaALNFQLKR15qQSKevFAD6KMiigBQSOhNJmiigCGRzuwDVeV8cZqU9T9aqucuaaGiN5NtNit57l8Rxsx9QOKdEglvooz0LgV1wUKMAAD0FeNmmaSwklCCu2r6mkY31MO30FiAbiQD/ZSte3tYbVdsKBfUjqamor5bEYyviH+9lf8jRKxJCAX6VZqCAcn6VPXDLc6KexNb/eap6jhTYvPepKxludkFZBRRRUlCMMqRTtLv20vVIrgE7VO1x6qeo/r+FJUEy4O4d+taUpuEroiV1aS6HrKOsiK6HKsAQfUU6ud8H6h9q0r7M7Zktjt57qen+H4V0VfSQmpxUl1PVpzU4qSCiiirLCiiigAooooAKKKKACiiigAooooAKKKKACiiigAooooAKwvF+oHTvDs7I2JZ8Qx/Vup/AZNbted+PL0zavBZA/Lbx+Yw/2m6fpn86yrT5INnPiqns6TZygAVQBwAMUtFFeMfOFmAfu8+tSUijCgUtYvc64qysFWohiMVVq1Ecxiolsa09x9FFFZmwUUUUAFMkbahNPqtM+5sdhVRV2TJ2RHVeVsvj0qZ22rmsTVtQFtGUQ/vWHHtXZh6M61RQgrtnFVlZWMrV7lZ75UQ5WMbfx71X6VBECzbjVgfeHvX6HhcOsPRjSXQ4pO7J41wg9afRRW5IUUUUhBRRRQAUUUUAOVyv0qZXDD3qvR06UAWqKhWX1FShgec0AQOMMaqOPnNXJPv1WmXndTQ0V4m8u+ic9FcGuwrjZhjBFdRp9wLmyjfPIG0/UV8xxDSd4Vfkaweli1RRSoMuv1r5s0RZiXaoqzCgIyahqeBv4fyrnlex200k7E1FFFZHQFFFFABTZF3IRTqKYnqXPDF8bLXIgxxHN+6b6np+v869IryJ8pLuXgjkH3r1PTrsX2nQXIOfMQE/XvXtZfUvBx7HTg5aOD6FqiiivQO0KKKKACiiigAooooAKKKKACiiigAooooAKKKKACiiigArxrU7s3+r3t5uJWWZtn+6OB+gr1XXLv7DoV7cg4ZIm2/UjA/WvH0XZGq9cAVw42WiieVmU9IwHU5BlwDTalgGXz6V5z2PLirssUUUVkdQVYg6Edqr4J4x1q1EmxKiWxcFqPoopCQvUgfWszYWiozMmD1qM3HHGM1XKyXOJLI+xfftVU9c0rOW5JqGSUAYU5PtWkYmM5kN7cLDE7sflQZNcVJK91cNI+SWOa29eu8RLbA/Mx3N9KxYe9fY5BhOSm68lq9F6HBVndj1UKKkjALjNNqaFcZY19CYktFFFAgooopAFFFFABRRRQAUUUUAFFFFABTXXchFOooApuuVIq9oVzsnaBjw/I+tVZFw/1qsGaC4V06g5FcuOwyxOHlT69PUuLszs6VThgafaSpc2ysuCGANMZdrEGvz7rZnQ42SZbByM05W2sD6VXhfHymp6yatodMZXVy4DkA+tLUUDZBX0qWsWrHTF3VwooopFBRRRQBFOuUBx0Ndn4JuvN0uW2Y/NDIcf7rcj9c1yDDIIrY8GXHlazJAeksZH4g5/xruwE+Wql3Kovlqp9zvaKKK909MKKKKACiiigAooooAKKKKACiiigAooooAKKKKACiiigDl/HlwYfDwiB/186J+HU/yrzmu1+IkuTpluD1aSQ/gAP/Zq4qvLxjvUseFmEr1rdgqe3Hyk+tQVZgH7uuOWxy0/iJKKKlgXLEntWTdjpSu7D4o8fMetS0UVk3c6ErKwhIAJNU5ZOCxqaaTjaOtULuYRoxPRVyea0pxuYVp2RQu9Xht5/Kl3Zxn5RwKYutWZ/wCWhH1BrmZ5mnneVjyxzUefWvsqXD9J0488mpW1POdR3Os/tez/AOe/6Gq9zrluiEQgu30wK5vn3pcE9jWkOH6Cd5SbFzj5pnnmaWRssxqSIfJUaxE9eKnHAAFe5GEYRUYqyRDY5FLGrAGBimxrtFPpiCiiikIKKKKACiikJApjFopNw9aWkIKesZPJ6UypVk4wRQA4RA9qXyR6GnRyqOtTh1PegTbKTQkcio8GtBypFVJR82aBplSYcg1WlHGRVmc8Cq8n+rP1poZ0Hh6cvb7SfuHH4GtmZNw6ciuZ8OORPMO2Af1rquueO1fn+aU1Sxc0u/56nbS96NimCQQatqcqD61WlXa1SwtlcelcMtVcdPR2ZZiYLJ7VZqlTxKwGM1i43OqE7aMtUYqqZWPem72/vGlyMr2iLlFVlmYdeasKwYZHNS1YpSTFNSaJP9n160fPBlCn6Hj+tQucITVVHMciyg4KMG/I5rWg+WSkTKVpJnsFFIGDAMOh5pa+lPZCiiigAooooAKKKKACiiigAooooAKKKKACiiigAooooA868fybtdtE7JbE/izf/Wrlq6Lxy2fE5H922jH6tXO15GJ/is+dxbvXkHerMP8Aqx9arVNFIFGDXNJXRlTdmT0+OTyyeM5qLev94UxpwOFrPlub86jqXfPHoc1G1yCMcD8aybi/ghz5s6g+lZ8mvW6ZEau5/KuilgatX4It/Ih4lm88wwccmsLWr1UtzCrZkfqPQVnz65cygiMCMeo5NZjMzMWYksepNe/l+R1FNVK+iXQ551biU6NNx9qbU0PQ19YYEigAcCloAyasIgUdBmpEV+R1FOjXc/tVgqD1AoCgdABQAvaiiikIKKKKACg8DNFRysQAo6k4obSV2MVRJPII4VyTWlFo8e399IzN/snFWLGzW1hGf9Ywyx/pVxVLfdFfG47N6tWbVJ8sV26m0YIzH0aI/wCrdlPbJzWfNDLaSBJRw3Rh0NdOYDjqKp31v9otmjIG4DKn3qMFm1alUXPK8etypU+6MSimRNuXB6jin19qmmro5wBwanjbcOetQVNEuFPvQIkqGY8ipicDNVZJMZJ/CgCCY/Niq0rcYqRm4LGoY0eeRUTlmOBRKShFyk9EUjY8PRkedIe+FrrYBkfhWRp9ottCkQxnq3ua2bf+KvzrMa6r1pVF1O/DrUguIuv6VVBKHPetZkDgg1UltvX8xXHCa2ZdWk78yIBOccrQZz2X86a0DdjmmlGXquK1sjBua3H+e3oKes4/iGKr0UcqEpyRdBB6GlVivQ1SVyhyDVtWDKCOlRKNjaE7j2dn6mmEZBHqKWgdakvc9X01/N0y1frmFD+lWqz9CbdoVif+mK/yrQr6SLukz3Y6xQUUUUygooooAKKKKACiiigAooooAKKKKACiiigAooooA8x8bf8AI0y/9cI/61z9dF44XHihve3jP6tXO14+I/is+cxX8aXqFFFGQOprE5wrD1TViC0Fs2D0Z/6CnapqqhTBbtljwzDsPasHvzX0OU5V7T99XWnRd/8AgEylYUksSWOT60lFFfVpJKyMgooopgFWIvuVAoLHAqyq4AFJgSxDL57Cp6hg5BqakIKKKKQgooooAKKKKAA8DNTaZD590ZWHyx8/U9qpzPztrfsLf7PaohGHPzN9a8bO8V7Kh7Nby/I0gtbltELtjtVyKEkYHT1pka4QAVdRdqYFfETkehRp9yIwcdapzoQcgYwa06r3MYK5HfrUQlqaVaacdDirpPs9/Ko6E5H0NLVzWYDhZwOnyt9O1UY2ygr9Cyquq2Fj3Wj+R5U1ZkiLubJ6VbjTJ9hUSD5RViP7ua9EzbKs5xx6mqcx+bHtVucYfFVJgc7qaGitL9ytPw/CpklkPVQAPas913LirWiXIt7lo3OFkHU+tebm8ZywclD+kaQ3OmRtrA1cR9pyKo8f/qpyuyjANfCSjc6YT5TRE5x92mtMxHas2W7EIzJKqD3NUm1q0Vseax9wKdPCzn8EW/RGrxDNuiqFrfRzruicOB1HerP2he6molCUXZoFUiyRkVutQyQ7RlelONwP7ppjzFh8owKaTREnBojqSKTZwRxUdFU1cyTs7otq6t0NO71URyjZqR5/lO3OT3qHHXQ3VRW1PVvDxB8PWJHTyhWlWV4aXb4Y0wetsh/MVq19BFWikfQU/gQUUUVRYUUUUAFFFFABRRRQAUUUUAFFFFABRRRQAUUUUAecfELbDrdtK7BVe1OSfZv/AK9efXGvKpxBHu92rufjHA32bSbgdA8kZ98gEfyNeUV2YTKaVdutVd/I+cx7ca7NNtcu2+7sX6LVSa+uZxiSZiPTtVeivXp5fhabvGCOLmYUUUV2EhRRU8cYAyetAEQjJGRT1hJ6nFTAdgKkWJm9AKVwIVUL0p4BJ4qVYh3yakCqOgpCEjXatOoopAFFFRSvgYBx60wJaOaIbG6niEiAFT0y1P8A7Mvc/dX/AL7rheY4WLac0VyMZx61G8oHA5NXYdIkJzNIAPRetaUNnBbjCRgH1PJrgxGe0aelJcz/AAGodzJ02yaWYSyoQiHIyPvGt9BlwAKAjN2qeOLYcnqa+ZxmMniajqTN4Q7FqBBnPYVPTY12oBTq8xu7PSirIKbINyGnUHpSG1dGNdwrKGjYfKw5rmCjQXDQt1Bx9a7CdQV47GsDWLf5FuFHK8N9K+hyXGexrKD2lp8+h5daBEhyBViPlcelUoGyB71biPJFfanIxlzHnDCqbrkEGtNgCMGqssODwKEEWZpBB5qF05JXqauyR59jUJRh2plCRaleQLsWZsDoDziiTVL2QYM5A9hikMe7quaQQA/wGuX6jhebm9mr+hXMyuzu5y7lie7HNN5xiry2wx0xTvs4x1FdMVGKtFWQrlKOWSFw0blWHQitaLX5VTEkYc+oOM1Se3Pp+IpgtGJ64FcuJwOHxOtSOvcak0S3OrXM54cxj0Xj9aZDqV5C2RMxHoxzThahR6moXj4PHNEcBhVDk5Fb+uoczOgsdXiujskxHJ6djWj79q4gEg5HH0rpNHvvtMPlO2ZEHX1FfN5rlSwy9rS+H8jSMrmnTJTtic+ik/pT6a8ZlURL96QiMf8AAjj+teIld2LSuz2TSovJ0exiPBS3jB/75FXKQKEUKOgGBS17p9SlZWCiiigYUUUUAFFFFABRRRQAUUUUAFFFFABRRRQAUUUUAcR8VLX7R4OMuMm3nST8DlT/ADrxCvpDxNYHU/DOo2gGWeBto9wMj9RXzeK9vK53g49meFmsLVFLugooor1DygooooAcgy4FWe9V4v8AWCrFJgTRL3IqWmoflFKWA6mkIWjIHU1C0x/hqF5McseaALBlXPHNAlUnFUjMewpVmycEUWCxfyMZqsx3MaM9ucUKpd1UdWIAqZyUIuT6AjptNiJsoh0+XNWmiZelLaLsj2joMCrFfmtSo3Ns7owTRTwR2NSxxcgnp71Pj2FORCzAdqhzKjS1EVCegqaOHkEmpVUKOKWsXJnVGCW4UUUVBoFFFFAFWZcOR61lXcW+CaM9CprZnXIDelZ9wnJ/2hXTSlZ3OKvGxy8R/dqatRyE9Ooqih8t2RuMHFTA9wa/TIS5oKXdHnNamgJFxycU2RgRgc1WWXjBFI0hPTiqsTYkKg9cU3yl9artKF9SaRJsnHOaBljyh3NOEa1EJGz1pwlI96AJNi+lNaNcEik83PamPNxycUANoqMypimGU9uKYyR32j3qsx4JNKee9RSt2oAhqW2na2nWVDgj9aiopVKcakXCS0ZSdjsrW5juoRIjD3HcVqaHALrxDp0PUGdWb6L839K8/t7qa2k3xuQf0NejfDKaTVNfkmkjAW1hJyPVjgf1r5DEZPVw9TnjrDudeGXPVij1qiiirPpgooooAKKKKACiiigAooooAKKKKACiiigAooooAKKKKADr16V82eItOOk+ItQsiMLFO2z/AHCcr+hFfSdeOfFrS/s+tWuoovyXUexiP7y//WP6V6GXVOWryvqedmVPmo83Y88ooor3z54KKKKAHxf6wVYqtGcOKs96TAMn1o69aKKQhHbaKrFixyadI25vamVQwpV+8KSlUfMKALVX9Kg827DkfLHz+NUK6LTrfyLRcj53+Zq8TO8T7LD8i3l+XUqCuzTg6E1L1OB1qKAfIT71bgUEk+lfDzdmehSV0kNEDmp0QIMCnUVk5NnTGKQUUUVJQUUUUAFFFFACEbgRVGaMkEdxV+o5Y9wyOtXGVmZ1IcyOT1PT23GeJc/31H86yQxU8ZrtZIg2ezVlXulxzEsBsf1HQ/Wvpctzn2MVSq6x/I82pSaMVJc8Gns21SaimgltpNki4PY9jUe4ng19bSqQqxU4O6Zg1YfFG88oRBlj0olgltz+9Qr6Hsal09hHfQsehOK6QxLKNjKGB4wRXh5hmlbCYnlSvGxcYJo5USsOOtO84+grUudEwxMLbf8AZbp+dZs1ncW/+sjIX+8ORXdhs1wtdK0rPsxODQwysenH0qPJPU0UV6JAU1nVeppkkmOFqLNOwyVph0AqInJzSUUwCiiigAr2X4S6d9m8OXN8ww13Odp9UQYH67q8cRWd1RAS7EBQO5PSvpPQdNXSNCsrAAAwxKrfXv8ArmvLzOpaCh3PVyuneo59jRooorxD3QooooAKKKKACiiigAooooAKKKKACiiigAooooAKKKKACuV+IWj/ANr+EbnYuZ7bFxHj1XqPxGa6qkZQ6lWAIIwQe4qoScJKS6ETgpxcX1PlrORx0NFbXivRm0HxLeWOD5QffCfWNuR+XT8Kxa+qpzU4qS6nydSDhJxfQKKKKsgUHBBqyDkVVqeJsjFJgSU1ztTNOqOb/V/jQIgooopjCnxDLimU+NtrfWgC1H/rF+orqxwMCuS78V0WnXX2m2Gf9YnytXy/EFGT5Kq22NIM1IP9XVyD7p+tZsTYf61o25+8K+UqI7qDvYmooorA6wooooAKKKKACiiigAooooArzLg7qgZQykVbm/1Z+tVq1i9DnqJXMu9tluoHjbGQPlPoa5nGCQeo4rrz95j71ycxBnkI/vn+dfV8PVZc86fS1zz6iGhirBgeQciustJRMsUg6MM1yVb2iS7rYof+WbY/A1txDQvTjVXTQVJ6m51GDUEkCleMEelT96ZLIscTM2MAd6+Ri3fQ7ZJNanJajAsF2ypwrDcB6VTY/KTVm7uPtVy0g+70X6CqsvEZr9Fy+NSOGgqm9jz5blfqaKKK7RBRRRQAUUUUAdT8PdI/tbxda71zBan7RJ6ZH3R/31j8q99rhPhbon9n+HjqEq4nvm3jPaMcL+fJ/Gu7r5vG1faVnbZaH02Bo+zoq+71CiiiuQ7AooooAKKKKACiiigAooooAKKKKACiiigAooooAKKKKACiiigDzz4raB9s0ePV4VzLZnEuByYyev4Hn868c719RTwx3MEkEyho5FKsp6EEcivnTxLocnh7XrjT5Adi/PCx/ijPQ/0/CvZyyvdOk/keJmdCzVVfMyKKKK9Y8gKVW2tmkooAtA5GajmPAFNSTaMGmu2W9qVgG0UUUwCiiigCxG24c1bsZzb3Stn5W4as+I4YVYrmxVKNWjKEtmhrRnXL94HtV1G2tmqCcKv0FWllXHNfnE1c7KUrMvCVCM5xQZUHfP0qiZ0HvUZnbsAKz9kbuukaBuFHQGk88f3T+dZ3mvn71OWdgcNyKfsifrBorMre1SZz0qirBhkVIkrJ71Dh2NY1O5aopqyK3Q/nTqg1uFFFMeVU6HJosDaQyduAo/Gq7nCkmnEknJqGZsJj1rWKOapLdlC8n+z2zuevQY9a5n69a0NVujNN5StlI+D7ms+vt8kwrpUXUlvL8jz5vWwVraGfmnH+6f51k1oaRMqXZRuN64/Gt85g5YOVulvzFDc6odM1i+ILgrEkAJG/lvoO1asTgqQetYniJTvhb6ivkcshGWMgp7XOupK8Loxajm+5ipKinPQV+ho4SGiiimMKKKKACtTw7o8mva9a6dGOJGzIf7qDlj+VZdezfC7w4dP0p9WuExPeqPLyOVi7fmefyrlxlf2VJtbs68HQ9tVSey3O8ghS3gjgiULHGoVVHYAcVJRRXzR9OFFFFABRRRQAUUUUAFFFFABRRRQAUUUUAFFFFABRRRQAUUUUAFFFFABXGfEXwwdd0X7VbR7r6zBdAOrp/Ev9RXZ0VdObhJSjuiKlONSLjLZnyzRXc/Efwp/Ymp/2laJ/oN2xLADiKTuPoeo/GuGr6ejVjVgpRPlq9GVGbhIKKKK1MQooooAKKKKACiiigAHBFWweAaqVPE+RjNTKPMrMDq7e4inhVkcHjBGelTZA9RXI5C85xQZc9X/Wvl5cPS5vdnp6GntEdbvX++Pzpcg9DXI5HqKkSaRCCsjLj0NTLh6ol7s0HtEdVRWNZ6q4YR3JyD0fpj61sivFxOGqYafJUVmWncfG21h6VaqlU6TAAA1yyVzWnJLRk1Lkjuaj8xf7woaVQODmoszbmXckyT3NJVUzMT1xTS7E/eNVyEOqiy0gUHJ5qpcSny3f+6pNL1qrqD7LGXnquK1pwvJRXUylNs5wknk9TRRRX6TFKKSRyhQCVIKnBHeiihpSVmBsWmsYws/B7SAcfjUusMJ7ISqwYKwOQfwrCpwkdY2jDEI3Udq8OpksYVo1sO7Wadv8i1U0sxtQSn5hU9VpPvmveRA2iiimAUUVJBBLdTx29vG0s0jBURerE9BSbSV2NJt2RveC/DjeJdeSB0P2SHEly3bbnhfqf8a+gkRY0WNFCooAAA4ArD8JeG4vDOiR2qkNcP8APPIP4m/wHQVvV83i8R7apfotj6bB4f2FOz3e4UUUVynWFFFFABRRRQAUUUUAFFFFABRRRQAUUUUAFFFFABRRRQAUUUUAFFFFABRRRQBU1LTrbVtPmsbuMPBKu1h/Ue9fPXiPQLrw5q8llc5ZRkxSgcSJ2P19a+kKwvFXhm28T6S1rLhJ0O6CbHKN/ge4rrwmJdCeuzOPGYVV4abo+dqKtajpt1pN/NZXsRjniOGB7+hHqD61Vr6OMlJXR81KLi7MKKKKYgooooAKKKKACjpRRQAE5ooooAOfWl3H3pKKAJ4n3fKetdFpNwZrXaxy0fGfbtXMI21s1saTcLFdlS2FkXH4ivHzvDqrhudLWOv+ZcHZm9RRQetfFGgUjMqLuYgL6ntUc9zFbJukbHoO5rAu76W7bBysfZP8a7sFgKuLlaOi6sTaRozaxGjYiRn9ycCoP7bl/wCeKfgTWZTS6g4Jr6ankmEjG0k2/Uz52bK62P4rc/g1VLzUHuwE27EHOM9ao+YmetLuX1rWjlGFpVFUitV5g5ti0xpAvHeh5AFwDnNV69OxJJ5zUglbPNMopgWUfdTqih71LSEI3C5qqeTU8rYGKgoQwooopgFev/DXwcbGEa1qCYuZR/o8ZH+rQ/xH3P6CsH4eeCW1WePV9Ri/0GNswxv/AMtmHfH90frXsmOAO1eNj8Xf91D5nt5fg7fvZ/IWiiivJPXCiiigAooooAKKKKACiiigAooooAKKKKACiiigAooooAKKKKACiiigAooooAKKKKACiiigDlvGXg628T2W5QItQiH7mX1/2W9R/KvCr6yudOvZLO7haK4iOHRu3v8ASvp7pXN+K/B9l4mtw7gR3sQ/dzAdf9lvUfyruwuNdD3Zao8/GYJVlzR+L8zwS2tJrpsRIWHc9hW3beHFK5ndm9l4rYkspNMuHs5rfyJY+qY6j1B7j3qyrBlBFeTjc5xNSXLH3V5b/eePCkrtS3MZvDtsQcB1+j1Qm8OyLkxSZHowxXYxCN16c04wIegxXDSzbFUnpN/PX8zZ4ZNaHns2mXcPJhYj1XmqZBBwRg16LNbYHGPwrltetY40SZVAYttOO9e/l2eTrVI0qq30ujmqUeQw6KKK+mMAooooAKKKKACpI5NvBqOik0mrMDZg1W4iUKSJAP73WnyaxMVwiJH78msQEjoadvb1NedLKMJKXNyFczLEtwXYvIxdvUmojOOwqE80V3wpxguWKsiR7SM3tTKKKsAooooAKKKKACiiigCaHoTT2cKPeq4YgYBpKAFZizZNJRRQAV2vgXwPL4gnW+vkZNLRuh4M59B7epqfwR4Al1to9R1NHi04HKJjDT/4L7969nhhjtokhhRY4kUKqLwFA7V5ONx1v3dN/M9fBYG9qlRadgiijgiSGJFSNAFVVGAAKfRRXjHthRRRQAUUUUAFFFFABRRRQAUUUUAFFFFABRRRQAUUUUAFFFFABRRRQAUUUUAFFFFABRRRQAUUUUAFFFFAGZrWhWeuW3l3ClZF/wBVMv3oz7e3tXmWqaVfaHciK7X5WOI5k+5J/gfavYKhurSC9t3guolmhcYKOMg1hWoRqrXc5cRhY1tdmeQRzAnHQ1OJnA4NbGt+C7mw3XGm7rm2HJhJzIg9v7w/X61zKSnsenBBHQ+hryauHlB6nkzVSi7TRdaRjyx6VzHiKT93EncsTW20rHArmdefdeIvZVruyelzYyC7a/cc9WfMjKooor745QooooAKKKKACiiigAooooAKKKKACiiigAooooAKKKKACiiigAoorW0Pw5qfiG58nT7fcoOHmbhE+p/oOamc4wXNJ2RcISm+WKuzKRHkkWONS8jkKqqMkn0Fep+DfhpsKajr8YLDDR2fUD3f1+ldT4V8Dad4bVZ2Aub/ABzcMv3fZR2H611NeJise6nu09Ee5hMvVP36mrEACgAcDsB2paKK809MKKKKACiiigAooooAKKKKACiiigAooooAKKKKACiiigAooooAKKKKACiiigAooooAKKKKACiiigAooooAKKKKACiiigAxxWFrXhTT9YLTbTb3eOJo+p/3h0at2ik4qSsyZwjNWkrnkmreH9S0Ys1xCZYB/wAvEQJX8R1X8ePeuE1kg6ixByNowRX0qQCCCOvWuR8QfDrRdbLTRo1ldH/lpB0J916H9KvAxp4bEKr0PLr5bdXpM8Iorrda+HOvaSWeOAXsA/jt+SB7r1/nXJsCrsjKVZTggjBB+lfU060KivB3PIqUalN2mrCUUUVoZBRRRQAUUUUAFFFFABRRRQAUUUUAFFFFABRRV/S9F1LWpvL06zmuPVlX5R9W6CplKMVeTsVGEpO0VcoDmp7Syur+4W3s7eW4mbokakn/AOtXpWh/CVm2za3d7QOfs9uev1Y/0r0fS9G0/RrfydPtI4E77Ry31PU151bMoR0p6s9Khlk5a1NEeceG/hQTtuNfkwOv2WFv0Zh/IfnXp1pZW1hbJbWkKQwoMKka4AqeivIq16lV3mz2KNCnRVoIKKKKyNgooooAKKKKACiiigAooooAKKKKACiiigAooooAKKKKACiiigAooooAKKKKACiiigAooooAKKKKACiiigAooooAKKKKACiiigAooooAKKKKACsvVfDuka0uNQsIZmxjzNuGH/AhzWpRTTad0JpSVmea6p8IbOXL6XqElu3aOZd6/mMH+dchqHw48S2BJW0S6jH8Vu+79Dg17zRXXTx9eHW/qcdTL6E+lvQ+YbqwvLFsXdrPAf8AppGVqsCD0IP0r6leNJVKyIrD0YZFZF34T8PX/Nzo1kzf3hEFP5jFdcM1/micc8q/lkfOVFe7T/DHwxOSVtZof+uc7Y/XNZ0nwj0VifLvL1P+BKf6VuszovdMweV1ls0eNUV643wesCfl1a6A941pP+FO2X/QXuf+/a1f9o0O5H9m1+34nklFewJ8INLX7+pXbfRVH9KuQ/Cjw9GcyPeS/WUAfoKl5lRW1yllld72PE6F+dgiZZj0CjJr6Atvh/4XtiCNJjkI7zMz/oTity10ywsV22ljbW49IoVX+QrGWaR+zE2jlUvtSPnyx8Ka9qRH2bSrkqeNzpsH5nFdXpvwj1S4IbUb63tE/uxgyN/QD9a9i7Y7UVyzzGtLbQ66eWUY76nH6V8NfD2nEPJbveSj+K5bI/75HFdbFFHBEsUSJHGvCqi4A/AU+iuOdSU3eTudsKcYK0VYKKKKgs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P/9k="/>
          <p:cNvSpPr>
            <a:spLocks noChangeAspect="1" noChangeArrowheads="1"/>
          </p:cNvSpPr>
          <p:nvPr/>
        </p:nvSpPr>
        <p:spPr bwMode="auto">
          <a:xfrm>
            <a:off x="155575" y="-192617"/>
            <a:ext cx="304800" cy="406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395536" y="260649"/>
            <a:ext cx="504056" cy="9946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95536" y="1820816"/>
            <a:ext cx="849694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en-US" altLang="zh-CN" sz="2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65</a:t>
            </a:r>
            <a:r>
              <a:rPr lang="zh-CN" altLang="en-US" sz="2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岁那年，他组织了七位老人开始治理这条沟，现在已有五人离世。</a:t>
            </a:r>
            <a:endParaRPr lang="en-US" altLang="zh-CN" sz="20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2000" b="1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他可敬的老伴，与他风雨同舟一生；一天他栽树回来时，发现她已静静地躺在炕上过世了。</a:t>
            </a:r>
            <a:endParaRPr lang="zh-CN" altLang="en-US" sz="2000" b="1" dirty="0" smtClean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2000" b="1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他已经</a:t>
            </a:r>
            <a:r>
              <a:rPr lang="en-US" altLang="zh-CN" sz="2000" b="1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81</a:t>
            </a:r>
            <a:r>
              <a:rPr lang="zh-CN" altLang="en-US" sz="2000" b="1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岁，知道终有一天自己也会爬不起来。</a:t>
            </a:r>
            <a:endParaRPr lang="zh-CN" altLang="en-US" sz="2000" b="1" dirty="0" smtClean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2000" b="1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老人拄着拐杖，慢慢迈进他那个绿风荡漾的小院。我不禁鼻子一酸──也许老人进去后就再也出不来了。</a:t>
            </a:r>
            <a:endParaRPr lang="zh-CN" altLang="zh-CN" sz="2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95536" y="1124744"/>
            <a:ext cx="71529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sz="2000" b="1" dirty="0" smtClean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默读课文：</a:t>
            </a:r>
            <a:r>
              <a:rPr lang="zh-CN" altLang="en-US" sz="2000" b="1" dirty="0" smtClean="0"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</a:rPr>
              <a:t>你从哪些词句中感受到老人确实年岁大了、老了？</a:t>
            </a:r>
            <a:endParaRPr lang="zh-CN" altLang="en-US" sz="2000" b="1" dirty="0" smtClean="0">
              <a:solidFill>
                <a:prstClr val="black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Picture 4" descr="F:\PPT上课课件\对话框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2771800" y="1"/>
            <a:ext cx="4536504" cy="5159161"/>
          </a:xfrm>
          <a:prstGeom prst="rect">
            <a:avLst/>
          </a:prstGeom>
          <a:noFill/>
        </p:spPr>
      </p:pic>
      <p:pic>
        <p:nvPicPr>
          <p:cNvPr id="31749" name="Picture 5" descr="F:\PPT上课课件\思考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91680" y="4040781"/>
            <a:ext cx="1837506" cy="2817219"/>
          </a:xfrm>
          <a:prstGeom prst="rect">
            <a:avLst/>
          </a:prstGeom>
          <a:noFill/>
        </p:spPr>
      </p:pic>
      <p:sp>
        <p:nvSpPr>
          <p:cNvPr id="6" name="矩形 5"/>
          <p:cNvSpPr/>
          <p:nvPr/>
        </p:nvSpPr>
        <p:spPr>
          <a:xfrm>
            <a:off x="3906676" y="784622"/>
            <a:ext cx="280831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b="1" dirty="0" smtClean="0">
                <a:latin typeface="黑体" panose="02010609060101010101" charset="-122"/>
                <a:ea typeface="黑体" panose="02010609060101010101" charset="-122"/>
              </a:rPr>
              <a:t>正是这样的一位古稀老人，在年迈之时却创造了一个奇迹。</a:t>
            </a:r>
            <a:r>
              <a:rPr lang="zh-CN" altLang="en-US" b="1" u="sng" dirty="0" smtClean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再读课文，找找老人创造了什么奇迹</a:t>
            </a:r>
            <a:r>
              <a:rPr lang="zh-CN" altLang="en-US" b="1" dirty="0" smtClean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。</a:t>
            </a:r>
            <a:endParaRPr lang="zh-CN" altLang="en-US" b="1" dirty="0" smtClean="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39553" y="932723"/>
            <a:ext cx="16273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黑体" panose="02010609060101010101" charset="-122"/>
                <a:ea typeface="黑体" panose="02010609060101010101" charset="-122"/>
              </a:rPr>
              <a:t>理解奇迹</a:t>
            </a:r>
            <a:endParaRPr lang="zh-CN" altLang="en-US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5820470" y="1161695"/>
            <a:ext cx="2855987" cy="2594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" name="组合 9"/>
          <p:cNvGrpSpPr/>
          <p:nvPr/>
        </p:nvGrpSpPr>
        <p:grpSpPr>
          <a:xfrm>
            <a:off x="635893" y="1162487"/>
            <a:ext cx="5040560" cy="2554545"/>
            <a:chOff x="635893" y="1023304"/>
            <a:chExt cx="5040560" cy="1915907"/>
          </a:xfrm>
        </p:grpSpPr>
        <p:sp>
          <p:nvSpPr>
            <p:cNvPr id="2" name="矩形 1"/>
            <p:cNvSpPr/>
            <p:nvPr/>
          </p:nvSpPr>
          <p:spPr>
            <a:xfrm>
              <a:off x="635893" y="1023304"/>
              <a:ext cx="5040560" cy="19159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200000"/>
                </a:lnSpc>
              </a:pPr>
              <a:r>
                <a:rPr lang="zh-CN" altLang="en-US" sz="2000" b="1" dirty="0" smtClean="0">
                  <a:solidFill>
                    <a:prstClr val="black"/>
                  </a:solidFill>
                  <a:latin typeface="Calibri" panose="020F0502020204030204" pitchFamily="34" charset="0"/>
                  <a:ea typeface="黑体" panose="02010609060101010101" charset="-122"/>
                </a:rPr>
                <a:t>        窗外是参天的杨柳。院子在山沟里，山</a:t>
              </a:r>
              <a:endParaRPr lang="en-US" altLang="zh-CN" sz="2000" b="1" dirty="0" smtClean="0">
                <a:solidFill>
                  <a:prstClr val="black"/>
                </a:solidFill>
                <a:latin typeface="Calibri" panose="020F0502020204030204" pitchFamily="34" charset="0"/>
                <a:ea typeface="黑体" panose="02010609060101010101" charset="-122"/>
              </a:endParaRPr>
            </a:p>
            <a:p>
              <a:pPr algn="just">
                <a:lnSpc>
                  <a:spcPct val="200000"/>
                </a:lnSpc>
              </a:pPr>
              <a:r>
                <a:rPr lang="zh-CN" altLang="en-US" sz="2000" b="1" dirty="0" smtClean="0">
                  <a:solidFill>
                    <a:prstClr val="black"/>
                  </a:solidFill>
                  <a:latin typeface="Calibri" panose="020F0502020204030204" pitchFamily="34" charset="0"/>
                  <a:ea typeface="黑体" panose="02010609060101010101" charset="-122"/>
                </a:rPr>
                <a:t>上全是树。我们盘腿坐在土炕上，就像坐在</a:t>
              </a:r>
              <a:endParaRPr lang="en-US" altLang="zh-CN" sz="2000" b="1" dirty="0" smtClean="0">
                <a:solidFill>
                  <a:prstClr val="black"/>
                </a:solidFill>
                <a:latin typeface="Calibri" panose="020F0502020204030204" pitchFamily="34" charset="0"/>
                <a:ea typeface="黑体" panose="02010609060101010101" charset="-122"/>
              </a:endParaRPr>
            </a:p>
            <a:p>
              <a:pPr algn="just">
                <a:lnSpc>
                  <a:spcPct val="200000"/>
                </a:lnSpc>
              </a:pPr>
              <a:r>
                <a:rPr lang="zh-CN" altLang="en-US" sz="2000" b="1" dirty="0" smtClean="0">
                  <a:solidFill>
                    <a:prstClr val="black"/>
                  </a:solidFill>
                  <a:latin typeface="Calibri" panose="020F0502020204030204" pitchFamily="34" charset="0"/>
                  <a:ea typeface="黑体" panose="02010609060101010101" charset="-122"/>
                </a:rPr>
                <a:t>船上，四周全是绿色的波浪，风一吹，树梢</a:t>
              </a:r>
              <a:endParaRPr lang="en-US" altLang="zh-CN" sz="2000" b="1" dirty="0" smtClean="0">
                <a:solidFill>
                  <a:prstClr val="black"/>
                </a:solidFill>
                <a:latin typeface="Calibri" panose="020F0502020204030204" pitchFamily="34" charset="0"/>
                <a:ea typeface="黑体" panose="02010609060101010101" charset="-122"/>
              </a:endParaRPr>
            </a:p>
            <a:p>
              <a:pPr algn="just">
                <a:lnSpc>
                  <a:spcPct val="200000"/>
                </a:lnSpc>
              </a:pPr>
              <a:r>
                <a:rPr lang="zh-CN" altLang="en-US" sz="2000" b="1" dirty="0" smtClean="0">
                  <a:solidFill>
                    <a:prstClr val="black"/>
                  </a:solidFill>
                  <a:latin typeface="Calibri" panose="020F0502020204030204" pitchFamily="34" charset="0"/>
                  <a:ea typeface="黑体" panose="02010609060101010101" charset="-122"/>
                </a:rPr>
                <a:t>卷过涛声，叶间闪着粼粼的波光。</a:t>
              </a:r>
              <a:endParaRPr lang="zh-CN" altLang="en-US" sz="2000" dirty="0"/>
            </a:p>
          </p:txBody>
        </p:sp>
        <p:cxnSp>
          <p:nvCxnSpPr>
            <p:cNvPr id="4" name="直接连接符 3"/>
            <p:cNvCxnSpPr/>
            <p:nvPr/>
          </p:nvCxnSpPr>
          <p:spPr>
            <a:xfrm>
              <a:off x="2051720" y="1923678"/>
              <a:ext cx="3528392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接连接符 5"/>
            <p:cNvCxnSpPr/>
            <p:nvPr/>
          </p:nvCxnSpPr>
          <p:spPr>
            <a:xfrm>
              <a:off x="683568" y="2427734"/>
              <a:ext cx="4896544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7"/>
            <p:cNvCxnSpPr/>
            <p:nvPr/>
          </p:nvCxnSpPr>
          <p:spPr>
            <a:xfrm>
              <a:off x="755576" y="2859782"/>
              <a:ext cx="3672408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组合 10"/>
          <p:cNvGrpSpPr/>
          <p:nvPr/>
        </p:nvGrpSpPr>
        <p:grpSpPr>
          <a:xfrm>
            <a:off x="2699792" y="3707133"/>
            <a:ext cx="999486" cy="672075"/>
            <a:chOff x="5580112" y="1131590"/>
            <a:chExt cx="999486" cy="504056"/>
          </a:xfrm>
        </p:grpSpPr>
        <p:cxnSp>
          <p:nvCxnSpPr>
            <p:cNvPr id="12" name="直接连接符 11"/>
            <p:cNvCxnSpPr/>
            <p:nvPr/>
          </p:nvCxnSpPr>
          <p:spPr>
            <a:xfrm>
              <a:off x="5580112" y="1131590"/>
              <a:ext cx="224650" cy="504056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>
              <a:off x="5796136" y="1635646"/>
              <a:ext cx="783462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4" name="矩形 13"/>
          <p:cNvSpPr/>
          <p:nvPr/>
        </p:nvSpPr>
        <p:spPr>
          <a:xfrm>
            <a:off x="3707905" y="4091176"/>
            <a:ext cx="649537" cy="369332"/>
          </a:xfrm>
          <a:prstGeom prst="rect">
            <a:avLst/>
          </a:prstGeom>
          <a:solidFill>
            <a:srgbClr val="00B050"/>
          </a:solidFill>
        </p:spPr>
        <p:txBody>
          <a:bodyPr wrap="none">
            <a:spAutoFit/>
          </a:bodyPr>
          <a:lstStyle/>
          <a:p>
            <a:r>
              <a:rPr lang="zh-CN" altLang="en-US" b="1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比喻</a:t>
            </a:r>
            <a:endParaRPr lang="zh-CN" altLang="en-US" b="1" dirty="0" smtClean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611560" y="4773150"/>
            <a:ext cx="8208912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zh-CN" altLang="en-US" sz="2000" b="1" dirty="0" smtClean="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作者用比喻的方法，描写了漫山遍野绿意盎然，林间松涛阵阵、叶间微泛绿波的画面，喻示着老人投身山林、为改造山沟所作出的巨大贡献。</a:t>
            </a:r>
            <a:endParaRPr lang="zh-CN" altLang="en-US" sz="2000" b="1" dirty="0">
              <a:solidFill>
                <a:srgbClr val="FF0000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F:\PPT上课课件\19 青山不老\19 青山不老.jpg"/>
          <p:cNvPicPr>
            <a:picLocks noChangeAspect="1" noChangeArrowheads="1"/>
          </p:cNvPicPr>
          <p:nvPr/>
        </p:nvPicPr>
        <p:blipFill>
          <a:blip r:embed="rId1" cstate="email"/>
          <a:srcRect l="37400"/>
          <a:stretch>
            <a:fillRect/>
          </a:stretch>
        </p:blipFill>
        <p:spPr bwMode="auto">
          <a:xfrm>
            <a:off x="5014028" y="2180861"/>
            <a:ext cx="3662428" cy="32643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8" name="组合 7"/>
          <p:cNvGrpSpPr/>
          <p:nvPr/>
        </p:nvGrpSpPr>
        <p:grpSpPr>
          <a:xfrm>
            <a:off x="683568" y="2468893"/>
            <a:ext cx="4248472" cy="1938992"/>
            <a:chOff x="683568" y="1851670"/>
            <a:chExt cx="4248472" cy="1454244"/>
          </a:xfrm>
        </p:grpSpPr>
        <p:sp>
          <p:nvSpPr>
            <p:cNvPr id="4" name="矩形 3"/>
            <p:cNvSpPr/>
            <p:nvPr/>
          </p:nvSpPr>
          <p:spPr>
            <a:xfrm>
              <a:off x="683568" y="1851670"/>
              <a:ext cx="4248472" cy="14542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just">
                <a:lnSpc>
                  <a:spcPct val="200000"/>
                </a:lnSpc>
              </a:pPr>
              <a:r>
                <a:rPr lang="zh-CN" altLang="en-US" sz="2000" b="1" dirty="0" smtClean="0">
                  <a:solidFill>
                    <a:prstClr val="black"/>
                  </a:solidFill>
                  <a:latin typeface="Calibri" panose="020F0502020204030204" pitchFamily="34" charset="0"/>
                  <a:ea typeface="黑体" panose="02010609060101010101" charset="-122"/>
                </a:rPr>
                <a:t>        十五年啊，绿化了八条沟，造了七条防风林带，三千七百亩林网，这是多么了不起的奇迹。</a:t>
              </a:r>
              <a:endParaRPr lang="zh-CN" altLang="en-US" sz="2000" b="1" dirty="0" smtClean="0">
                <a:solidFill>
                  <a:prstClr val="black"/>
                </a:solidFill>
                <a:latin typeface="Calibri" panose="020F0502020204030204" pitchFamily="34" charset="0"/>
                <a:ea typeface="黑体" panose="02010609060101010101" charset="-122"/>
              </a:endParaRPr>
            </a:p>
          </p:txBody>
        </p:sp>
        <p:cxnSp>
          <p:nvCxnSpPr>
            <p:cNvPr id="6" name="直接连接符 5"/>
            <p:cNvCxnSpPr/>
            <p:nvPr/>
          </p:nvCxnSpPr>
          <p:spPr>
            <a:xfrm>
              <a:off x="2699792" y="3075806"/>
              <a:ext cx="108012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矩形 8"/>
          <p:cNvSpPr/>
          <p:nvPr/>
        </p:nvSpPr>
        <p:spPr>
          <a:xfrm>
            <a:off x="827585" y="5295787"/>
            <a:ext cx="276550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这是一个怎样的奇迹？</a:t>
            </a:r>
            <a:endParaRPr lang="zh-CN" altLang="en-US" sz="2000" dirty="0">
              <a:solidFill>
                <a:srgbClr val="FF0000"/>
              </a:solidFill>
            </a:endParaRPr>
          </a:p>
        </p:txBody>
      </p:sp>
      <p:pic>
        <p:nvPicPr>
          <p:cNvPr id="71684" name="Picture 4" descr="F:\PPT上课课件\框4 (1)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7544" y="985573"/>
            <a:ext cx="2808312" cy="1099279"/>
          </a:xfrm>
          <a:prstGeom prst="rect">
            <a:avLst/>
          </a:prstGeom>
          <a:noFill/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95536" y="574528"/>
            <a:ext cx="944374" cy="1432465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 rot="21436171">
            <a:off x="1123385" y="1335159"/>
            <a:ext cx="18117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 smtClean="0">
                <a:latin typeface="黑体" panose="02010609060101010101" charset="-122"/>
                <a:ea typeface="黑体" panose="02010609060101010101" charset="-122"/>
              </a:rPr>
              <a:t>从数字理解奇迹</a:t>
            </a:r>
            <a:endParaRPr lang="zh-CN" altLang="en-US" b="1" dirty="0"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AutoShape 2" descr="http://img5.imgtn.bdimg.com/it/u=657088543,3032353978&amp;fm=26&amp;gp=0.jpg"/>
          <p:cNvSpPr>
            <a:spLocks noChangeAspect="1" noChangeArrowheads="1"/>
          </p:cNvSpPr>
          <p:nvPr/>
        </p:nvSpPr>
        <p:spPr bwMode="auto">
          <a:xfrm>
            <a:off x="155575" y="-192617"/>
            <a:ext cx="304800" cy="406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46081" name="Picture 1" descr="F:\PPT上课课件\框1 (1)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755576" y="0"/>
            <a:ext cx="7548664" cy="6624736"/>
          </a:xfrm>
          <a:prstGeom prst="rect">
            <a:avLst/>
          </a:prstGeom>
          <a:noFill/>
        </p:spPr>
      </p:pic>
      <p:sp>
        <p:nvSpPr>
          <p:cNvPr id="8" name="矩形 7"/>
          <p:cNvSpPr/>
          <p:nvPr/>
        </p:nvSpPr>
        <p:spPr>
          <a:xfrm>
            <a:off x="2195736" y="2468893"/>
            <a:ext cx="250741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 smtClean="0">
                <a:solidFill>
                  <a:prstClr val="black"/>
                </a:solidFill>
                <a:latin typeface="Calibri" panose="020F0502020204030204" pitchFamily="34" charset="0"/>
                <a:ea typeface="黑体" panose="02010609060101010101" charset="-122"/>
              </a:rPr>
              <a:t>“一亩”有多少大？</a:t>
            </a:r>
            <a:endParaRPr lang="zh-CN" altLang="en-US" sz="2000" dirty="0"/>
          </a:p>
        </p:txBody>
      </p:sp>
      <p:sp>
        <p:nvSpPr>
          <p:cNvPr id="9" name="矩形 8"/>
          <p:cNvSpPr/>
          <p:nvPr/>
        </p:nvSpPr>
        <p:spPr>
          <a:xfrm>
            <a:off x="4499992" y="2429405"/>
            <a:ext cx="19742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20000"/>
              </a:lnSpc>
            </a:pPr>
            <a:r>
              <a:rPr lang="zh-CN" altLang="en-US" sz="20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0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667</a:t>
            </a:r>
            <a:r>
              <a:rPr lang="zh-CN" altLang="en-US" sz="20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平方米）</a:t>
            </a:r>
            <a:endParaRPr lang="zh-CN" altLang="en-US" sz="20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267745" y="3332999"/>
            <a:ext cx="27687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20000"/>
              </a:lnSpc>
            </a:pPr>
            <a:r>
              <a:rPr lang="en-US" altLang="zh-CN" sz="2000" b="1" dirty="0" smtClean="0">
                <a:solidFill>
                  <a:prstClr val="black"/>
                </a:solidFill>
                <a:latin typeface="Calibri" panose="020F0502020204030204" pitchFamily="34" charset="0"/>
                <a:ea typeface="黑体" panose="02010609060101010101" charset="-122"/>
              </a:rPr>
              <a:t>3700</a:t>
            </a:r>
            <a:r>
              <a:rPr lang="zh-CN" altLang="en-US" sz="2000" b="1" dirty="0" smtClean="0">
                <a:solidFill>
                  <a:prstClr val="black"/>
                </a:solidFill>
                <a:latin typeface="Calibri" panose="020F0502020204030204" pitchFamily="34" charset="0"/>
                <a:ea typeface="黑体" panose="02010609060101010101" charset="-122"/>
              </a:rPr>
              <a:t>亩是多少平方米？</a:t>
            </a:r>
            <a:endParaRPr lang="en-US" altLang="zh-CN" sz="2000" b="1" dirty="0" smtClean="0">
              <a:solidFill>
                <a:prstClr val="black"/>
              </a:solidFill>
              <a:latin typeface="Calibri" panose="020F0502020204030204" pitchFamily="34" charset="0"/>
              <a:ea typeface="黑体" panose="02010609060101010101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139952" y="3951637"/>
            <a:ext cx="27363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0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246</a:t>
            </a:r>
            <a:r>
              <a:rPr lang="zh-CN" altLang="en-US" sz="20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r>
              <a:rPr lang="en-US" altLang="zh-CN" sz="20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7900</a:t>
            </a:r>
            <a:r>
              <a:rPr lang="zh-CN" altLang="en-US" sz="20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万平方米）</a:t>
            </a:r>
            <a:r>
              <a:rPr lang="zh-CN" altLang="en-US" sz="2000" b="1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endParaRPr lang="zh-CN" altLang="en-US" sz="20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195736" y="4581129"/>
            <a:ext cx="47525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 smtClean="0">
                <a:solidFill>
                  <a:prstClr val="black"/>
                </a:solidFill>
                <a:latin typeface="Calibri" panose="020F0502020204030204" pitchFamily="34" charset="0"/>
                <a:ea typeface="黑体" panose="02010609060101010101" charset="-122"/>
              </a:rPr>
              <a:t>我们的多媒体教室大约</a:t>
            </a:r>
            <a:r>
              <a:rPr lang="en-US" altLang="zh-CN" b="1" dirty="0" smtClean="0">
                <a:solidFill>
                  <a:prstClr val="black"/>
                </a:solidFill>
                <a:latin typeface="Calibri" panose="020F0502020204030204" pitchFamily="34" charset="0"/>
                <a:ea typeface="黑体" panose="02010609060101010101" charset="-122"/>
              </a:rPr>
              <a:t>100</a:t>
            </a:r>
            <a:r>
              <a:rPr lang="zh-CN" altLang="en-US" b="1" dirty="0" smtClean="0">
                <a:solidFill>
                  <a:prstClr val="black"/>
                </a:solidFill>
                <a:latin typeface="Calibri" panose="020F0502020204030204" pitchFamily="34" charset="0"/>
                <a:ea typeface="黑体" panose="02010609060101010101" charset="-122"/>
              </a:rPr>
              <a:t>平方米，那么大约是多少个教室那么大？</a:t>
            </a:r>
            <a:endParaRPr lang="zh-CN" altLang="en-US" dirty="0"/>
          </a:p>
        </p:txBody>
      </p:sp>
      <p:sp>
        <p:nvSpPr>
          <p:cNvPr id="13" name="矩形 12"/>
          <p:cNvSpPr/>
          <p:nvPr/>
        </p:nvSpPr>
        <p:spPr>
          <a:xfrm>
            <a:off x="4211961" y="5679829"/>
            <a:ext cx="238238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0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24679</a:t>
            </a:r>
            <a:r>
              <a:rPr lang="zh-CN" altLang="en-US" sz="20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个教室大）</a:t>
            </a:r>
            <a:endParaRPr lang="zh-CN" altLang="en-US" sz="20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611560" y="2660915"/>
            <a:ext cx="770485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2000" b="1" dirty="0" smtClean="0">
                <a:solidFill>
                  <a:prstClr val="black"/>
                </a:solidFill>
                <a:latin typeface="Calibri" panose="020F0502020204030204" pitchFamily="34" charset="0"/>
                <a:ea typeface="黑体" panose="02010609060101010101" charset="-122"/>
              </a:rPr>
              <a:t>        那么这位老人是在怎样的大环境下创造了这样一个奇迹呢？默读第二自然段，想一想，划一划。</a:t>
            </a:r>
            <a:endParaRPr lang="zh-CN" altLang="en-US" sz="2000" b="1" dirty="0">
              <a:solidFill>
                <a:prstClr val="black"/>
              </a:solidFill>
              <a:latin typeface="Calibri" panose="020F0502020204030204" pitchFamily="34" charset="0"/>
              <a:ea typeface="黑体" panose="02010609060101010101" charset="-122"/>
            </a:endParaRPr>
          </a:p>
        </p:txBody>
      </p:sp>
      <p:pic>
        <p:nvPicPr>
          <p:cNvPr id="5" name="Picture 4" descr="F:\PPT上课课件\框4 (1)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467544" y="985573"/>
            <a:ext cx="2808312" cy="1099279"/>
          </a:xfrm>
          <a:prstGeom prst="rect">
            <a:avLst/>
          </a:prstGeom>
          <a:noFill/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95536" y="574528"/>
            <a:ext cx="944374" cy="1432465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 rot="21436171">
            <a:off x="1080055" y="1347296"/>
            <a:ext cx="20441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 smtClean="0">
                <a:latin typeface="黑体" panose="02010609060101010101" charset="-122"/>
                <a:ea typeface="黑体" panose="02010609060101010101" charset="-122"/>
              </a:rPr>
              <a:t>从大环境理解奇迹</a:t>
            </a:r>
            <a:endParaRPr lang="zh-CN" altLang="en-US" b="1" dirty="0" smtClean="0"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73730" name="Picture 2" descr="http://bpic.588ku.com/element_origin_min_pic/17/07/19/c037f6133c2a9e57b3e17d2b825a4fec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87190" y="4293096"/>
            <a:ext cx="2041195" cy="25462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39552" y="1604797"/>
            <a:ext cx="8208912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4400"/>
              </a:lnSpc>
            </a:pPr>
            <a:r>
              <a:rPr lang="zh-CN" altLang="en-US" sz="2000" b="1" dirty="0" smtClean="0">
                <a:latin typeface="黑体" panose="02010609060101010101" charset="-122"/>
                <a:ea typeface="黑体" panose="02010609060101010101" charset="-122"/>
              </a:rPr>
              <a:t>    我知道这条山沟所处的大环境。这</a:t>
            </a:r>
            <a:r>
              <a:rPr lang="zh-CN" altLang="zh-CN" sz="2000" b="1" dirty="0" smtClean="0">
                <a:latin typeface="黑体" panose="02010609060101010101" charset="-122"/>
                <a:ea typeface="黑体" panose="02010609060101010101" charset="-122"/>
              </a:rPr>
              <a:t>是中国的晋西北，是西伯利亚大风常来肆虐的地方，是干旱、霜冻、沙尘暴等与生命作对的怪物盘踞之地。过去，这里风吹沙起，能一直埋到城头。</a:t>
            </a:r>
            <a:endParaRPr lang="zh-CN" altLang="zh-CN" sz="2000" b="1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7702849" y="2587907"/>
            <a:ext cx="713657" cy="40011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zh-CN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盘踞</a:t>
            </a:r>
            <a:endParaRPr lang="zh-CN" altLang="en-US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矩形 3"/>
          <p:cNvSpPr/>
          <p:nvPr/>
        </p:nvSpPr>
        <p:spPr>
          <a:xfrm>
            <a:off x="1317389" y="2587907"/>
            <a:ext cx="713657" cy="40011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肆虐</a:t>
            </a:r>
            <a:endParaRPr lang="zh-CN" altLang="en-US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1628298" y="1289763"/>
            <a:ext cx="1359526" cy="1248139"/>
            <a:chOff x="5588738" y="1327362"/>
            <a:chExt cx="1359526" cy="936104"/>
          </a:xfrm>
        </p:grpSpPr>
        <p:cxnSp>
          <p:nvCxnSpPr>
            <p:cNvPr id="6" name="直接连接符 5"/>
            <p:cNvCxnSpPr/>
            <p:nvPr/>
          </p:nvCxnSpPr>
          <p:spPr>
            <a:xfrm flipV="1">
              <a:off x="5588738" y="1327362"/>
              <a:ext cx="216024" cy="936104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" name="直接连接符 6"/>
            <p:cNvCxnSpPr/>
            <p:nvPr/>
          </p:nvCxnSpPr>
          <p:spPr>
            <a:xfrm>
              <a:off x="5796136" y="1347614"/>
              <a:ext cx="1152128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8" name="矩形 7"/>
          <p:cNvSpPr/>
          <p:nvPr/>
        </p:nvSpPr>
        <p:spPr>
          <a:xfrm>
            <a:off x="3058368" y="1016344"/>
            <a:ext cx="2276585" cy="369332"/>
          </a:xfrm>
          <a:prstGeom prst="rect">
            <a:avLst/>
          </a:prstGeom>
          <a:solidFill>
            <a:srgbClr val="00B050"/>
          </a:solidFill>
        </p:spPr>
        <p:txBody>
          <a:bodyPr wrap="none">
            <a:spAutoFit/>
          </a:bodyPr>
          <a:lstStyle/>
          <a:p>
            <a:r>
              <a:rPr lang="zh-CN" altLang="en-US" b="1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放肆侵扰，任意妄为</a:t>
            </a:r>
            <a:endParaRPr lang="zh-CN" altLang="en-US" b="1" dirty="0" smtClean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6812874" y="3044957"/>
            <a:ext cx="1359526" cy="288032"/>
            <a:chOff x="5804762" y="1131590"/>
            <a:chExt cx="1359526" cy="216024"/>
          </a:xfrm>
        </p:grpSpPr>
        <p:cxnSp>
          <p:nvCxnSpPr>
            <p:cNvPr id="15" name="直接连接符 14"/>
            <p:cNvCxnSpPr/>
            <p:nvPr/>
          </p:nvCxnSpPr>
          <p:spPr>
            <a:xfrm flipH="1">
              <a:off x="6948264" y="1131590"/>
              <a:ext cx="216024" cy="216024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/>
          </p:nvCxnSpPr>
          <p:spPr>
            <a:xfrm>
              <a:off x="5804762" y="1338988"/>
              <a:ext cx="1152128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7" name="矩形 16"/>
          <p:cNvSpPr/>
          <p:nvPr/>
        </p:nvSpPr>
        <p:spPr>
          <a:xfrm>
            <a:off x="6228186" y="3468099"/>
            <a:ext cx="2592287" cy="1338828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非法占据，文中指干旱、霜冻、沙尘暴常年不断，突出环境指恶劣。</a:t>
            </a:r>
            <a:endParaRPr lang="zh-CN" altLang="en-US" b="1" dirty="0" smtClean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755576" y="4869161"/>
            <a:ext cx="1415772" cy="461665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环境</a:t>
            </a:r>
            <a:r>
              <a:rPr lang="zh-CN" altLang="en-US" sz="2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恶劣</a:t>
            </a:r>
            <a:endParaRPr lang="zh-CN" altLang="en-US" sz="1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7" grpId="0" animBg="1"/>
      <p:bldP spid="1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http://dingyue.nosdn.127.net/ZMYtqwlU3u1B04eP0qAz3TLFVfNpk840YvU96=2KugeOA1540439751194.jpg">
            <a:hlinkClick r:id="rId1" action="ppaction://hlinkfil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2372883"/>
            <a:ext cx="4824536" cy="3992039"/>
          </a:xfrm>
          <a:prstGeom prst="rect">
            <a:avLst/>
          </a:prstGeom>
          <a:noFill/>
        </p:spPr>
      </p:pic>
      <p:pic>
        <p:nvPicPr>
          <p:cNvPr id="4100" name="Picture 4" descr="F:\PPT上课课件\标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7504" y="168565"/>
            <a:ext cx="1872208" cy="834001"/>
          </a:xfrm>
          <a:prstGeom prst="rect">
            <a:avLst/>
          </a:prstGeom>
          <a:noFill/>
        </p:spPr>
      </p:pic>
      <p:sp>
        <p:nvSpPr>
          <p:cNvPr id="7" name="矩形 6"/>
          <p:cNvSpPr/>
          <p:nvPr/>
        </p:nvSpPr>
        <p:spPr>
          <a:xfrm>
            <a:off x="488257" y="356659"/>
            <a:ext cx="136447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000" b="1" spc="3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课前导入</a:t>
            </a:r>
            <a:endParaRPr lang="zh-CN" altLang="en-US" sz="2000" b="1" spc="3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23528" y="1700808"/>
            <a:ext cx="842493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000" b="1" dirty="0" smtClean="0"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</a:rPr>
              <a:t>    山西</a:t>
            </a:r>
            <a:r>
              <a:rPr lang="en-US" altLang="zh-CN" sz="2000" b="1" dirty="0" smtClean="0"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</a:rPr>
              <a:t>,</a:t>
            </a:r>
            <a:r>
              <a:rPr lang="zh-CN" altLang="en-US" sz="2000" b="1" dirty="0" smtClean="0"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</a:rPr>
              <a:t>素有 “一年一场风</a:t>
            </a:r>
            <a:r>
              <a:rPr lang="en-US" altLang="zh-CN" sz="2000" b="1" dirty="0" smtClean="0"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</a:rPr>
              <a:t>,</a:t>
            </a:r>
            <a:r>
              <a:rPr lang="zh-CN" altLang="en-US" sz="2000" b="1" dirty="0" smtClean="0"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</a:rPr>
              <a:t>从春刮到冬</a:t>
            </a:r>
            <a:r>
              <a:rPr lang="en-US" altLang="zh-CN" sz="2000" b="1" dirty="0" smtClean="0"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</a:rPr>
              <a:t>,</a:t>
            </a:r>
            <a:r>
              <a:rPr lang="zh-CN" altLang="en-US" sz="2000" b="1" dirty="0" smtClean="0"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</a:rPr>
              <a:t>无风三尺土</a:t>
            </a:r>
            <a:r>
              <a:rPr lang="en-US" altLang="zh-CN" sz="2000" b="1" dirty="0" smtClean="0"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</a:rPr>
              <a:t>,</a:t>
            </a:r>
            <a:r>
              <a:rPr lang="zh-CN" altLang="en-US" sz="2000" b="1" dirty="0" smtClean="0"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</a:rPr>
              <a:t>风起土满天。”之说。山西地处沙漠化扩展前沿</a:t>
            </a:r>
            <a:r>
              <a:rPr lang="en-US" altLang="zh-CN" sz="2000" b="1" dirty="0" smtClean="0"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</a:rPr>
              <a:t>,</a:t>
            </a:r>
            <a:r>
              <a:rPr lang="zh-CN" altLang="en-US" sz="2000" b="1" dirty="0" smtClean="0"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</a:rPr>
              <a:t>是沙尘暴高发区。山西的右玉县老城</a:t>
            </a:r>
            <a:r>
              <a:rPr lang="en-US" altLang="zh-CN" sz="2000" b="1" dirty="0" smtClean="0"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</a:rPr>
              <a:t>12</a:t>
            </a:r>
            <a:r>
              <a:rPr lang="zh-CN" altLang="en-US" sz="2000" b="1" dirty="0" smtClean="0"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</a:rPr>
              <a:t>米高的城墙如今已被黄沙淹没，人可以沿坡直接上到城墙；五寨县许多村庄由于风沙侵害，每一二十年被迫搬迁一次，风沙已成为当地最大的敌人。由于气候恶劣，植被稀少，从西伯利亚来的强劲季风，还会吹向河北、北京、天津等地，形成强烈的沙尘暴。</a:t>
            </a:r>
            <a:endParaRPr lang="zh-CN" altLang="en-US" sz="2000" dirty="0">
              <a:latin typeface="黑体" panose="02010609060101010101" charset="-122"/>
              <a:ea typeface="黑体" panose="02010609060101010101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27346" y="126515"/>
            <a:ext cx="1870526" cy="1174749"/>
            <a:chOff x="37178" y="94886"/>
            <a:chExt cx="1870526" cy="881062"/>
          </a:xfrm>
        </p:grpSpPr>
        <p:cxnSp>
          <p:nvCxnSpPr>
            <p:cNvPr id="8" name="直接连接符 7"/>
            <p:cNvCxnSpPr/>
            <p:nvPr/>
          </p:nvCxnSpPr>
          <p:spPr>
            <a:xfrm>
              <a:off x="755576" y="627534"/>
              <a:ext cx="1152128" cy="0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/>
          </p:nvCxnSpPr>
          <p:spPr>
            <a:xfrm>
              <a:off x="755576" y="699542"/>
              <a:ext cx="1152128" cy="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>
              <a:off x="755576" y="771550"/>
              <a:ext cx="1152128" cy="0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pic>
          <p:nvPicPr>
            <p:cNvPr id="2" name="图片 11"/>
            <p:cNvPicPr>
              <a:picLocks noChangeAspect="1" noChangeArrowheads="1"/>
            </p:cNvPicPr>
            <p:nvPr/>
          </p:nvPicPr>
          <p:blipFill>
            <a:blip r:embed="rId1" cstate="email"/>
            <a:srcRect/>
            <a:stretch>
              <a:fillRect/>
            </a:stretch>
          </p:blipFill>
          <p:spPr bwMode="auto">
            <a:xfrm>
              <a:off x="37178" y="94886"/>
              <a:ext cx="908544" cy="881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" name="矩形 11"/>
          <p:cNvSpPr/>
          <p:nvPr/>
        </p:nvSpPr>
        <p:spPr>
          <a:xfrm>
            <a:off x="833210" y="391163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补充资料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644008" y="1028734"/>
            <a:ext cx="3888432" cy="364840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467544" y="2660915"/>
            <a:ext cx="3888432" cy="364840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6084169" y="4101075"/>
            <a:ext cx="6495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 smtClean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霜冻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1907705" y="5637245"/>
            <a:ext cx="6495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 smtClean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干旱</a:t>
            </a:r>
            <a:endParaRPr lang="zh-CN" altLang="en-US" dirty="0"/>
          </a:p>
        </p:txBody>
      </p:sp>
      <p:pic>
        <p:nvPicPr>
          <p:cNvPr id="9" name="Picture 4" descr="http://file06.16sucai.com/2016/0512/a5d6ca45a348d6119488c69a3e580145.jp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611560" y="2852936"/>
            <a:ext cx="3600400" cy="2700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s://goss1.veer.com/creative/vcg/veer/612/veer-31088628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88024" y="1220755"/>
            <a:ext cx="3600400" cy="2672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http://a1.att.hudong.com/81/57/300000214331127224576375038_950.jp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539552" y="1016344"/>
            <a:ext cx="4680318" cy="4677035"/>
          </a:xfrm>
          <a:prstGeom prst="rect">
            <a:avLst/>
          </a:prstGeom>
          <a:noFill/>
        </p:spPr>
      </p:pic>
      <p:pic>
        <p:nvPicPr>
          <p:cNvPr id="56324" name="Picture 4" descr="http://y0.ifengimg.com/f04c9b92453d105f/2012/0608/xes_73390243f006b36fda0c6f75a904b1fe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96136" y="1016344"/>
            <a:ext cx="2880320" cy="4704523"/>
          </a:xfrm>
          <a:prstGeom prst="rect">
            <a:avLst/>
          </a:prstGeom>
          <a:noFill/>
        </p:spPr>
      </p:pic>
      <p:sp>
        <p:nvSpPr>
          <p:cNvPr id="4" name="矩形 3"/>
          <p:cNvSpPr/>
          <p:nvPr/>
        </p:nvSpPr>
        <p:spPr>
          <a:xfrm>
            <a:off x="683568" y="4952782"/>
            <a:ext cx="1107996" cy="46166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沙尘暴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51520" y="5925277"/>
            <a:ext cx="84969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2000" b="1" smtClean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当地县志</a:t>
            </a:r>
            <a:r>
              <a:rPr lang="zh-CN" altLang="en-US" sz="2000" b="1" smtClean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记</a:t>
            </a:r>
            <a:r>
              <a:rPr lang="zh-CN" altLang="zh-CN" sz="2000" b="1" smtClean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载</a:t>
            </a:r>
            <a:r>
              <a:rPr lang="zh-CN" altLang="zh-CN" sz="2000" b="1" dirty="0" smtClean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：“风大作时，能逆吹牛马使倒行，或擎之高二三丈而坠。”</a:t>
            </a:r>
            <a:endParaRPr lang="zh-CN" altLang="en-US" sz="2000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PPT上课课件\19 青山不老\19 青山不老.jpg"/>
          <p:cNvPicPr>
            <a:picLocks noChangeAspect="1" noChangeArrowheads="1"/>
          </p:cNvPicPr>
          <p:nvPr/>
        </p:nvPicPr>
        <p:blipFill>
          <a:blip r:embed="rId1" cstate="email"/>
          <a:srcRect l="20114" t="34713" r="57538" b="14553"/>
          <a:stretch>
            <a:fillRect/>
          </a:stretch>
        </p:blipFill>
        <p:spPr bwMode="auto">
          <a:xfrm>
            <a:off x="395536" y="356659"/>
            <a:ext cx="2808312" cy="355719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矩形 2"/>
          <p:cNvSpPr/>
          <p:nvPr/>
        </p:nvSpPr>
        <p:spPr>
          <a:xfrm>
            <a:off x="3275856" y="1567629"/>
            <a:ext cx="532859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zh-CN" sz="2200" b="1" dirty="0"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</a:rPr>
              <a:t>就在如此险恶的地方，我对面这个手端一杆旱烟袋的瘦小老头，竟创造了这块绿洲。</a:t>
            </a:r>
            <a:endParaRPr lang="zh-CN" altLang="zh-CN" sz="2200" b="1" dirty="0">
              <a:solidFill>
                <a:prstClr val="black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23528" y="4197085"/>
            <a:ext cx="864096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在这样恶劣的大环境下，这个手端一杆旱烟袋的瘦小的老头坚持十五年植树造林，绿化八条沟，造了七条防风林带，三千七百亩林网，怪不得作者这样赞叹：这是多么了不起的奇迹！</a:t>
            </a:r>
            <a:endParaRPr lang="zh-CN" alt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F:\PPT上课课件\框4 (1)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467544" y="985573"/>
            <a:ext cx="2808312" cy="1099279"/>
          </a:xfrm>
          <a:prstGeom prst="rect">
            <a:avLst/>
          </a:prstGeom>
          <a:noFill/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95536" y="574528"/>
            <a:ext cx="944374" cy="1432465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 rot="21436171">
            <a:off x="1080055" y="1347296"/>
            <a:ext cx="20441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 smtClean="0">
                <a:latin typeface="黑体" panose="02010609060101010101" charset="-122"/>
                <a:ea typeface="黑体" panose="02010609060101010101" charset="-122"/>
              </a:rPr>
              <a:t>从小环境理解奇迹</a:t>
            </a:r>
            <a:endParaRPr lang="zh-CN" altLang="en-US" b="1" dirty="0" smtClean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95536" y="2478181"/>
            <a:ext cx="849694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b="1" dirty="0" smtClean="0">
                <a:latin typeface="黑体" panose="02010609060101010101" charset="-122"/>
                <a:ea typeface="黑体" panose="02010609060101010101" charset="-122"/>
              </a:rPr>
              <a:t>    </a:t>
            </a:r>
            <a:r>
              <a:rPr lang="zh-CN" altLang="zh-CN" b="1" dirty="0" smtClean="0">
                <a:latin typeface="黑体" panose="02010609060101010101" charset="-122"/>
                <a:ea typeface="黑体" panose="02010609060101010101" charset="-122"/>
              </a:rPr>
              <a:t>我还知道这个院子里的小环境。一排三间房，就剩下老者一人。老人每天早晨抓把柴煮饭，带上干粮扛上铁锹进沟上山；晚上回来，吃过饭，抽袋烟睡觉。六十五岁那年，他组织了七位老汉开始治理这条沟，现在已有五人离世。他可敬的老伴，与他风雨同舟一生；一天他栽树回来时，发现她已静静地躺在炕上过世了。他已经八十一岁，知道终有一天自已也会爬不起来。他唯一的女儿三番五次地从城里回来，接他去享清福，他不走。他觉得种树是命运的选择，屋后的青山就是生命的归宿。</a:t>
            </a:r>
            <a:endParaRPr lang="zh-CN" altLang="zh-CN" b="1" dirty="0">
              <a:latin typeface="黑体" panose="02010609060101010101" charset="-122"/>
              <a:ea typeface="黑体" panose="02010609060101010101" charset="-122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529060" y="3100249"/>
            <a:ext cx="8354795" cy="530059"/>
            <a:chOff x="529059" y="2325187"/>
            <a:chExt cx="8354795" cy="397544"/>
          </a:xfrm>
        </p:grpSpPr>
        <p:cxnSp>
          <p:nvCxnSpPr>
            <p:cNvPr id="6" name="直接连接符 5"/>
            <p:cNvCxnSpPr/>
            <p:nvPr/>
          </p:nvCxnSpPr>
          <p:spPr>
            <a:xfrm>
              <a:off x="7493353" y="2325187"/>
              <a:ext cx="1390501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/>
          </p:nvCxnSpPr>
          <p:spPr>
            <a:xfrm>
              <a:off x="529059" y="2722731"/>
              <a:ext cx="4042941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矩形 10"/>
          <p:cNvSpPr/>
          <p:nvPr/>
        </p:nvSpPr>
        <p:spPr>
          <a:xfrm>
            <a:off x="8258998" y="3146255"/>
            <a:ext cx="662361" cy="369332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zh-CN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六十</a:t>
            </a:r>
            <a:endParaRPr lang="zh-CN" altLang="en-US" b="1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95077" y="3687815"/>
            <a:ext cx="662361" cy="369332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五岁</a:t>
            </a:r>
            <a:endParaRPr lang="zh-CN" altLang="en-US" b="1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95537" y="4805439"/>
            <a:ext cx="901209" cy="369332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八十一</a:t>
            </a:r>
            <a:endParaRPr lang="zh-CN" altLang="en-US" b="1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7164288" y="1892830"/>
            <a:ext cx="1319592" cy="430887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txBody>
          <a:bodyPr wrap="none">
            <a:spAutoFit/>
          </a:bodyPr>
          <a:lstStyle/>
          <a:p>
            <a:pPr algn="ctr"/>
            <a:r>
              <a:rPr lang="zh-CN" altLang="en-US" sz="2200" b="1" dirty="0">
                <a:solidFill>
                  <a:srgbClr val="FF0000"/>
                </a:solidFill>
                <a:latin typeface="Calibri" panose="020F0502020204030204" pitchFamily="34" charset="0"/>
                <a:ea typeface="黑体" panose="02010609060101010101" charset="-122"/>
              </a:rPr>
              <a:t>条件</a:t>
            </a:r>
            <a:r>
              <a:rPr lang="zh-CN" altLang="en-US" sz="2200" b="1" dirty="0" smtClean="0">
                <a:solidFill>
                  <a:srgbClr val="FF0000"/>
                </a:solidFill>
                <a:latin typeface="Calibri" panose="020F0502020204030204" pitchFamily="34" charset="0"/>
                <a:ea typeface="黑体" panose="02010609060101010101" charset="-122"/>
              </a:rPr>
              <a:t>艰苦</a:t>
            </a:r>
            <a:endParaRPr lang="zh-CN" altLang="en-US" sz="2200" dirty="0">
              <a:solidFill>
                <a:srgbClr val="FF0000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79512" y="5829267"/>
            <a:ext cx="1440160" cy="430887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txBody>
          <a:bodyPr wrap="square">
            <a:spAutoFit/>
          </a:bodyPr>
          <a:lstStyle/>
          <a:p>
            <a:pPr algn="ctr"/>
            <a:r>
              <a:rPr lang="zh-CN" altLang="en-US" sz="2200" b="1" dirty="0">
                <a:solidFill>
                  <a:srgbClr val="FF0000"/>
                </a:solidFill>
                <a:latin typeface="Calibri" panose="020F0502020204030204" pitchFamily="34" charset="0"/>
                <a:ea typeface="黑体" panose="02010609060101010101" charset="-122"/>
              </a:rPr>
              <a:t>年老体衰</a:t>
            </a:r>
            <a:endParaRPr lang="zh-CN" altLang="en-US" sz="2200" dirty="0">
              <a:solidFill>
                <a:srgbClr val="FF0000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7236296" y="5829267"/>
            <a:ext cx="1368152" cy="430887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txBody>
          <a:bodyPr wrap="square">
            <a:spAutoFit/>
          </a:bodyPr>
          <a:lstStyle/>
          <a:p>
            <a:pPr algn="ctr"/>
            <a:r>
              <a:rPr lang="zh-CN" altLang="en-US" sz="2200" b="1" dirty="0" smtClean="0">
                <a:solidFill>
                  <a:srgbClr val="FF0000"/>
                </a:solidFill>
                <a:latin typeface="Calibri" panose="020F0502020204030204" pitchFamily="34" charset="0"/>
                <a:ea typeface="黑体" panose="02010609060101010101" charset="-122"/>
              </a:rPr>
              <a:t>拒享清闲</a:t>
            </a:r>
            <a:endParaRPr lang="zh-CN" altLang="en-US" sz="2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 animBg="1"/>
      <p:bldP spid="15" grpId="0" animBg="1"/>
      <p:bldP spid="1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397768" y="1644882"/>
            <a:ext cx="3886200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矩形 2"/>
          <p:cNvSpPr/>
          <p:nvPr/>
        </p:nvSpPr>
        <p:spPr>
          <a:xfrm>
            <a:off x="4427984" y="1836903"/>
            <a:ext cx="432048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老人在年老体衰、孤身一人，条件艰苦的情况下，坚持十五年植树造林，绿化八条沟，造了七条防风林带，三千七百亩林网，怪不得作者这样赞叹：这是多么了不起的奇迹！</a:t>
            </a:r>
            <a:endParaRPr lang="zh-CN" altLang="en-US" sz="20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F:\PPT上课课件\框4 (1)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467544" y="985573"/>
            <a:ext cx="2952328" cy="1099279"/>
          </a:xfrm>
          <a:prstGeom prst="rect">
            <a:avLst/>
          </a:prstGeom>
          <a:noFill/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95536" y="574528"/>
            <a:ext cx="944374" cy="1432465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 rot="21436171">
            <a:off x="1006967" y="1304327"/>
            <a:ext cx="22765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 smtClean="0">
                <a:latin typeface="黑体" panose="02010609060101010101" charset="-122"/>
                <a:ea typeface="黑体" panose="02010609060101010101" charset="-122"/>
              </a:rPr>
              <a:t>从结果再次体验奇迹</a:t>
            </a:r>
            <a:endParaRPr lang="zh-CN" altLang="en-US" b="1" dirty="0" smtClean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67544" y="2276872"/>
            <a:ext cx="8352928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b="1" dirty="0" smtClean="0">
                <a:latin typeface="黑体" panose="02010609060101010101" charset="-122"/>
                <a:ea typeface="黑体" panose="02010609060101010101" charset="-122"/>
              </a:rPr>
              <a:t>    一位年</a:t>
            </a:r>
            <a:r>
              <a:rPr lang="zh-CN" altLang="en-US" b="1" smtClean="0">
                <a:latin typeface="黑体" panose="02010609060101010101" charset="-122"/>
                <a:ea typeface="黑体" panose="02010609060101010101" charset="-122"/>
              </a:rPr>
              <a:t>过</a:t>
            </a:r>
            <a:r>
              <a:rPr lang="en-US" altLang="zh-CN" b="1" smtClean="0">
                <a:latin typeface="黑体" panose="02010609060101010101" charset="-122"/>
                <a:ea typeface="黑体" panose="02010609060101010101" charset="-122"/>
              </a:rPr>
              <a:t>80</a:t>
            </a:r>
            <a:r>
              <a:rPr lang="zh-CN" altLang="en-US" b="1" smtClean="0">
                <a:latin typeface="黑体" panose="02010609060101010101" charset="-122"/>
                <a:ea typeface="黑体" panose="02010609060101010101" charset="-122"/>
              </a:rPr>
              <a:t>的</a:t>
            </a:r>
            <a:r>
              <a:rPr lang="zh-CN" altLang="en-US" b="1" dirty="0" smtClean="0">
                <a:latin typeface="黑体" panose="02010609060101010101" charset="-122"/>
                <a:ea typeface="黑体" panose="02010609060101010101" charset="-122"/>
              </a:rPr>
              <a:t>老人，在环境如此恶劣的晋西北土地上坚持植树造林</a:t>
            </a:r>
            <a:r>
              <a:rPr lang="en-US" altLang="zh-CN" b="1" dirty="0" smtClean="0">
                <a:latin typeface="黑体" panose="02010609060101010101" charset="-122"/>
                <a:ea typeface="黑体" panose="02010609060101010101" charset="-122"/>
              </a:rPr>
              <a:t>15</a:t>
            </a:r>
            <a:r>
              <a:rPr lang="zh-CN" altLang="en-US" b="1" dirty="0" smtClean="0">
                <a:latin typeface="黑体" panose="02010609060101010101" charset="-122"/>
                <a:ea typeface="黑体" panose="02010609060101010101" charset="-122"/>
              </a:rPr>
              <a:t>年，并且还将继续下去。难怪我们在黄土高原上能看到那样的景致。请带着喜悦的心情朗读第一自然段。</a:t>
            </a:r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467544" y="4197086"/>
            <a:ext cx="828092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000" b="1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窗外是参天的杨柳。院子在山沟里，山上全是树。我们盘腿坐在土炕上，就像坐在船上，四周全是绿色的波浪，风一吹，树梢卷过涛声，叶间闪着粼粼的波光。</a:t>
            </a:r>
            <a:endParaRPr lang="zh-CN" altLang="en-US" sz="20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7178" y="126515"/>
            <a:ext cx="1870526" cy="1174749"/>
            <a:chOff x="37178" y="94886"/>
            <a:chExt cx="1870526" cy="881062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755576" y="627534"/>
              <a:ext cx="1152128" cy="0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>
              <a:off x="755576" y="699542"/>
              <a:ext cx="1152128" cy="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" name="直接连接符 4"/>
            <p:cNvCxnSpPr/>
            <p:nvPr/>
          </p:nvCxnSpPr>
          <p:spPr>
            <a:xfrm>
              <a:off x="755576" y="771550"/>
              <a:ext cx="1152128" cy="0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pic>
          <p:nvPicPr>
            <p:cNvPr id="6" name="图片 11"/>
            <p:cNvPicPr>
              <a:picLocks noChangeAspect="1" noChangeArrowheads="1"/>
            </p:cNvPicPr>
            <p:nvPr/>
          </p:nvPicPr>
          <p:blipFill>
            <a:blip r:embed="rId1" cstate="email"/>
            <a:srcRect/>
            <a:stretch>
              <a:fillRect/>
            </a:stretch>
          </p:blipFill>
          <p:spPr bwMode="auto">
            <a:xfrm>
              <a:off x="37178" y="94886"/>
              <a:ext cx="908544" cy="881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矩形 6"/>
          <p:cNvSpPr/>
          <p:nvPr/>
        </p:nvSpPr>
        <p:spPr>
          <a:xfrm>
            <a:off x="833210" y="391163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合作探究</a:t>
            </a:r>
            <a:endParaRPr lang="zh-CN" altLang="en-US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" name="Picture 2" descr="F:\PPT上课课件\晨读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512" y="1988840"/>
            <a:ext cx="4920208" cy="4608512"/>
          </a:xfrm>
          <a:prstGeom prst="rect">
            <a:avLst/>
          </a:prstGeom>
          <a:noFill/>
        </p:spPr>
      </p:pic>
      <p:sp>
        <p:nvSpPr>
          <p:cNvPr id="9" name="矩形 8"/>
          <p:cNvSpPr/>
          <p:nvPr/>
        </p:nvSpPr>
        <p:spPr>
          <a:xfrm>
            <a:off x="4499992" y="1092221"/>
            <a:ext cx="302433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zh-CN" altLang="en-US" sz="2000" b="1" dirty="0" smtClean="0">
                <a:latin typeface="黑体" panose="02010609060101010101" charset="-122"/>
                <a:ea typeface="黑体" panose="02010609060101010101" charset="-122"/>
              </a:rPr>
              <a:t>我们应该如何理解“青山不老”的含义？</a:t>
            </a:r>
            <a:endParaRPr lang="zh-CN" altLang="zh-CN" sz="2000" b="1" dirty="0" smtClean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0" name="圆角矩形标注 9"/>
          <p:cNvSpPr/>
          <p:nvPr/>
        </p:nvSpPr>
        <p:spPr>
          <a:xfrm>
            <a:off x="4427984" y="1028734"/>
            <a:ext cx="3240360" cy="1344149"/>
          </a:xfrm>
          <a:prstGeom prst="wedgeRoundRectCallout">
            <a:avLst>
              <a:gd name="adj1" fmla="val -66952"/>
              <a:gd name="adj2" fmla="val 73282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074" name="Picture 2" descr="F:\PPT上课课件\铅笔动图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739008" y="755915"/>
            <a:ext cx="1328936" cy="13289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23528" y="1114846"/>
            <a:ext cx="849694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 smtClean="0">
                <a:latin typeface="黑体" panose="02010609060101010101" charset="-122"/>
                <a:ea typeface="黑体" panose="02010609060101010101" charset="-122"/>
              </a:rPr>
              <a:t>①是的，保住了这黄土，我们才有这绿树；有了这绿树，我们才守住了这片土。</a:t>
            </a:r>
            <a:endParaRPr lang="zh-CN" altLang="en-US" sz="2000" b="1" dirty="0"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9" name="Picture 6" descr="图片7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6059042" y="2597428"/>
            <a:ext cx="2689423" cy="32666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矩形 9"/>
          <p:cNvSpPr/>
          <p:nvPr/>
        </p:nvSpPr>
        <p:spPr>
          <a:xfrm>
            <a:off x="395536" y="2564905"/>
            <a:ext cx="5616624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000" b="1" dirty="0" smtClean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黄土提供了绿树成长所需的养料，而绿树的根则扎紧、牵绊着黄土，使之不至于流失。这正如老农与青山是息息相关、不可分离的。这片青山养育了老农，而老农用自己一生的努力，创造了这片绿色的奇迹，作为对青山的回报。</a:t>
            </a:r>
            <a:endParaRPr lang="zh-CN" altLang="en-US" sz="2000" b="1" dirty="0" smtClean="0">
              <a:solidFill>
                <a:srgbClr val="C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/>
          <p:cNvSpPr/>
          <p:nvPr/>
        </p:nvSpPr>
        <p:spPr>
          <a:xfrm>
            <a:off x="467544" y="1380252"/>
            <a:ext cx="69847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 dirty="0" smtClean="0">
                <a:latin typeface="黑体" panose="02010609060101010101" charset="-122"/>
                <a:ea typeface="黑体" panose="02010609060101010101" charset="-122"/>
              </a:rPr>
              <a:t>②他觉得种树是命运的选择，屋后的青山就是生命的归宿。</a:t>
            </a:r>
            <a:endParaRPr lang="zh-CN" altLang="en-US" sz="2000" b="1" dirty="0" smtClean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539552" y="2340359"/>
            <a:ext cx="5328592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000" b="1" dirty="0" smtClean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面临享福与吃苦的抉择，老农毫不犹豫地选择了开辟山沟、改造山林的艰苦之路，因为他知道这条山沟需要他不断地种树绿化，因此他愿意将自己的一生都奉献给这山沟，将自己的生命都奉献给这青山。</a:t>
            </a:r>
            <a:endParaRPr lang="zh-CN" altLang="en-US" sz="2000" b="1" dirty="0" smtClean="0">
              <a:solidFill>
                <a:srgbClr val="C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5964486" y="2625683"/>
            <a:ext cx="2855987" cy="2594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5536" y="1373162"/>
            <a:ext cx="8280920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75000"/>
              </a:lnSpc>
            </a:pPr>
            <a:r>
              <a:rPr lang="zh-CN" altLang="en-US" sz="2000" b="1" dirty="0" smtClean="0"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</a:rPr>
              <a:t>    一个人的力量有多大？假如只论一时的爆发，能做的实在不多。但是，如果给人以时间，任他坚持不懈持之以恒，那么，结果很可能让你瞠目结舌。今天，我们将要认识一位普通的老农，他用十五年的时间，在贫瘠的晋西北创造了一个奇迹！让我们走进课文，在</a:t>
            </a:r>
            <a:r>
              <a:rPr lang="en-US" altLang="zh-CN" sz="2000" b="1" dirty="0" smtClean="0"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</a:rPr>
              <a:t>《</a:t>
            </a:r>
            <a:r>
              <a:rPr lang="zh-CN" altLang="en-US" sz="2000" b="1" dirty="0" smtClean="0"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</a:rPr>
              <a:t>青山不老</a:t>
            </a:r>
            <a:r>
              <a:rPr lang="en-US" altLang="zh-CN" sz="2000" b="1" dirty="0" smtClean="0"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</a:rPr>
              <a:t>》</a:t>
            </a:r>
            <a:r>
              <a:rPr lang="zh-CN" altLang="en-US" sz="2000" b="1" dirty="0" smtClean="0"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</a:rPr>
              <a:t>中了解他的故事吧。</a:t>
            </a:r>
            <a:endParaRPr lang="zh-CN" altLang="en-US" sz="2000" b="1" dirty="0"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67544" y="1210688"/>
            <a:ext cx="842493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indent="0" fontAlgn="auto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000" b="1" dirty="0" smtClean="0">
                <a:latin typeface="黑体" panose="02010609060101010101" charset="-122"/>
                <a:ea typeface="黑体" panose="02010609060101010101" charset="-122"/>
              </a:rPr>
              <a:t>③他已经将自己的生命转化为</a:t>
            </a:r>
            <a:r>
              <a:rPr lang="zh-CN" altLang="en-US" sz="2000" b="1" u="sng" dirty="0" smtClean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另一种东西</a:t>
            </a:r>
            <a:r>
              <a:rPr lang="zh-CN" altLang="en-US" sz="2000" b="1" dirty="0" smtClean="0">
                <a:latin typeface="黑体" panose="02010609060101010101" charset="-122"/>
                <a:ea typeface="黑体" panose="02010609060101010101" charset="-122"/>
              </a:rPr>
              <a:t>。他是真正与山川共存、与日月同辉了。</a:t>
            </a:r>
            <a:endParaRPr lang="zh-CN" altLang="en-US" sz="2000" b="1" dirty="0" smtClean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95536" y="2763890"/>
            <a:ext cx="842493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000" b="1" dirty="0" smtClean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“另一种东西”，表面上指的是这片绿洲，事</a:t>
            </a:r>
            <a:endParaRPr lang="en-US" altLang="zh-CN" sz="2000" b="1" dirty="0" smtClean="0">
              <a:solidFill>
                <a:srgbClr val="C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2000" b="1" dirty="0" smtClean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实上还包含着开辟山林、绿化家园的精神和造福后</a:t>
            </a:r>
            <a:endParaRPr lang="en-US" altLang="zh-CN" sz="2000" b="1" dirty="0" smtClean="0">
              <a:solidFill>
                <a:srgbClr val="C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2000" b="1" dirty="0" smtClean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代的情怀。老人用自己有限的生命创造了无限的价</a:t>
            </a:r>
            <a:endParaRPr lang="en-US" altLang="zh-CN" sz="2000" b="1" dirty="0" smtClean="0">
              <a:solidFill>
                <a:srgbClr val="C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2000" b="1" dirty="0" smtClean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值，生命的意义在茫茫青山中得到无限扩张，而且将随着青山永垂不朽。</a:t>
            </a:r>
            <a:endParaRPr lang="zh-CN" altLang="en-US" sz="2000" b="1" dirty="0" smtClean="0">
              <a:solidFill>
                <a:srgbClr val="C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6228184" y="2571869"/>
            <a:ext cx="2448272" cy="2152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2.sanwen.net/doc/1701/676-1F1091J204.jpg"/>
          <p:cNvPicPr>
            <a:picLocks noChangeAspect="1" noChangeArrowheads="1"/>
          </p:cNvPicPr>
          <p:nvPr/>
        </p:nvPicPr>
        <p:blipFill rotWithShape="1">
          <a:blip r:embed="rId1" cstate="email"/>
          <a:srcRect/>
          <a:stretch>
            <a:fillRect/>
          </a:stretch>
        </p:blipFill>
        <p:spPr bwMode="auto">
          <a:xfrm>
            <a:off x="323528" y="1508787"/>
            <a:ext cx="2416764" cy="374441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矩形 2"/>
          <p:cNvSpPr/>
          <p:nvPr/>
        </p:nvSpPr>
        <p:spPr>
          <a:xfrm>
            <a:off x="2915816" y="1700809"/>
            <a:ext cx="5904656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 smtClean="0">
                <a:latin typeface="黑体" panose="02010609060101010101" charset="-122"/>
                <a:ea typeface="黑体" panose="02010609060101010101" charset="-122"/>
              </a:rPr>
              <a:t>    老人用自己的勤劳善良创造了这片绿洲，以有限的生命创造了无限的价值，生命的意义在茫茫青山中得到无限扩张，而且将随着青山永垂不朽，这是不会因为年龄的增长而变老的。这位普通的老人让我们领悟到：青山是不会老的！</a:t>
            </a:r>
            <a:endParaRPr lang="zh-CN" altLang="en-US" sz="2000" b="1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95536" y="605202"/>
            <a:ext cx="24482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青山是不会老的！</a:t>
            </a:r>
            <a:endParaRPr lang="zh-CN" altLang="en-US" sz="2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67544" y="5471138"/>
            <a:ext cx="8208912" cy="461665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txBody>
          <a:bodyPr wrap="square">
            <a:spAutoFit/>
          </a:bodyPr>
          <a:lstStyle/>
          <a:p>
            <a:pPr lvl="0">
              <a:lnSpc>
                <a:spcPct val="120000"/>
              </a:lnSpc>
            </a:pPr>
            <a:r>
              <a:rPr lang="zh-CN" altLang="en-US" sz="2000" b="1" dirty="0" smtClean="0">
                <a:latin typeface="黑体" panose="02010609060101010101" charset="-122"/>
                <a:ea typeface="黑体" panose="02010609060101010101" charset="-122"/>
              </a:rPr>
              <a:t>“青山不老”象征老人无私奉献、造福后人的精神像青山一样万古流芳！</a:t>
            </a:r>
            <a:endParaRPr lang="zh-CN" altLang="en-US" sz="2000" b="1" dirty="0" smtClean="0"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:\PPT上课课件\标4.jp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395536" y="187619"/>
            <a:ext cx="1800200" cy="841115"/>
          </a:xfrm>
          <a:prstGeom prst="rect">
            <a:avLst/>
          </a:prstGeom>
          <a:noFill/>
        </p:spPr>
      </p:pic>
      <p:sp>
        <p:nvSpPr>
          <p:cNvPr id="4" name="矩形 3"/>
          <p:cNvSpPr/>
          <p:nvPr/>
        </p:nvSpPr>
        <p:spPr>
          <a:xfrm>
            <a:off x="488257" y="356659"/>
            <a:ext cx="136447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000" b="1" spc="3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拓展延伸</a:t>
            </a:r>
            <a:endParaRPr lang="zh-CN" altLang="en-US" sz="2000" b="1" spc="3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" name="Picture 2" descr="mayongshun_26479463eef65965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412776"/>
            <a:ext cx="6582738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矩形 8"/>
          <p:cNvSpPr/>
          <p:nvPr/>
        </p:nvSpPr>
        <p:spPr>
          <a:xfrm>
            <a:off x="467544" y="4869161"/>
            <a:ext cx="835292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 smtClean="0">
                <a:latin typeface="黑体" panose="02010609060101010101" charset="-122"/>
                <a:ea typeface="黑体" panose="02010609060101010101" charset="-122"/>
              </a:rPr>
              <a:t>抚着这块石碑，我想</a:t>
            </a:r>
            <a:r>
              <a:rPr lang="en-US" altLang="zh-CN" sz="2000" b="1" u="sng" dirty="0" smtClean="0">
                <a:latin typeface="黑体" panose="02010609060101010101" charset="-122"/>
                <a:ea typeface="黑体" panose="02010609060101010101" charset="-122"/>
              </a:rPr>
              <a:t>            </a:t>
            </a:r>
            <a:r>
              <a:rPr lang="zh-CN" altLang="en-US" sz="2000" b="1" dirty="0" smtClean="0">
                <a:latin typeface="黑体" panose="02010609060101010101" charset="-122"/>
                <a:ea typeface="黑体" panose="02010609060101010101" charset="-122"/>
              </a:rPr>
              <a:t>地对马爷爷说</a:t>
            </a:r>
            <a:r>
              <a:rPr lang="en-US" altLang="zh-CN" sz="2000" b="1" u="sng" dirty="0" smtClean="0">
                <a:latin typeface="黑体" panose="02010609060101010101" charset="-122"/>
                <a:ea typeface="黑体" panose="02010609060101010101" charset="-122"/>
              </a:rPr>
              <a:t>                     </a:t>
            </a:r>
            <a:r>
              <a:rPr lang="zh-CN" altLang="en-US" sz="2000" b="1" dirty="0" smtClean="0">
                <a:latin typeface="黑体" panose="02010609060101010101" charset="-122"/>
                <a:ea typeface="黑体" panose="02010609060101010101" charset="-122"/>
              </a:rPr>
              <a:t>。</a:t>
            </a:r>
            <a:endParaRPr lang="en-US" altLang="zh-CN" sz="2000" b="1" dirty="0" smtClean="0">
              <a:latin typeface="黑体" panose="02010609060101010101" charset="-122"/>
              <a:ea typeface="黑体" panose="02010609060101010101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b="1" dirty="0" smtClean="0">
                <a:latin typeface="黑体" panose="02010609060101010101" charset="-122"/>
                <a:ea typeface="黑体" panose="02010609060101010101" charset="-122"/>
              </a:rPr>
              <a:t>看着这片树林，我想</a:t>
            </a:r>
            <a:r>
              <a:rPr lang="en-US" altLang="zh-CN" sz="2000" b="1" u="sng" dirty="0" smtClean="0">
                <a:latin typeface="黑体" panose="02010609060101010101" charset="-122"/>
                <a:ea typeface="黑体" panose="02010609060101010101" charset="-122"/>
              </a:rPr>
              <a:t>            </a:t>
            </a:r>
            <a:r>
              <a:rPr lang="zh-CN" altLang="en-US" sz="2000" b="1" dirty="0" smtClean="0">
                <a:latin typeface="黑体" panose="02010609060101010101" charset="-122"/>
                <a:ea typeface="黑体" panose="02010609060101010101" charset="-122"/>
              </a:rPr>
              <a:t>地告诉全世界</a:t>
            </a:r>
            <a:r>
              <a:rPr lang="en-US" altLang="zh-CN" sz="2000" b="1" u="sng" dirty="0" smtClean="0">
                <a:latin typeface="黑体" panose="02010609060101010101" charset="-122"/>
                <a:ea typeface="黑体" panose="02010609060101010101" charset="-122"/>
              </a:rPr>
              <a:t>                     </a:t>
            </a:r>
            <a:r>
              <a:rPr lang="zh-CN" altLang="en-US" sz="2000" b="1" dirty="0" smtClean="0">
                <a:latin typeface="黑体" panose="02010609060101010101" charset="-122"/>
                <a:ea typeface="黑体" panose="02010609060101010101" charset="-122"/>
              </a:rPr>
              <a:t>。</a:t>
            </a:r>
            <a:endParaRPr lang="en-US" altLang="zh-CN" sz="2000" b="1" dirty="0"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4" descr="F:\PPT上课课件\宇航员 (1).png"/>
          <p:cNvPicPr>
            <a:picLocks noChangeAspect="1" noChangeArrowheads="1"/>
          </p:cNvPicPr>
          <p:nvPr/>
        </p:nvPicPr>
        <p:blipFill>
          <a:blip r:embed="rId1" cstate="email">
            <a:lum bright="70000" contrast="-70000"/>
          </a:blip>
          <a:srcRect/>
          <a:stretch>
            <a:fillRect/>
          </a:stretch>
        </p:blipFill>
        <p:spPr bwMode="auto">
          <a:xfrm>
            <a:off x="3995936" y="1"/>
            <a:ext cx="4752528" cy="6551508"/>
          </a:xfrm>
          <a:prstGeom prst="rect">
            <a:avLst/>
          </a:prstGeom>
          <a:noFill/>
        </p:spPr>
      </p:pic>
      <p:pic>
        <p:nvPicPr>
          <p:cNvPr id="28" name="Picture 4" descr="F:\PPT上课课件\标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504" y="168565"/>
            <a:ext cx="1872208" cy="834001"/>
          </a:xfrm>
          <a:prstGeom prst="rect">
            <a:avLst/>
          </a:prstGeom>
          <a:noFill/>
        </p:spPr>
      </p:pic>
      <p:sp>
        <p:nvSpPr>
          <p:cNvPr id="30" name="矩形 29"/>
          <p:cNvSpPr/>
          <p:nvPr/>
        </p:nvSpPr>
        <p:spPr>
          <a:xfrm>
            <a:off x="488257" y="356659"/>
            <a:ext cx="136447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000" b="1" spc="3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层次梳理</a:t>
            </a:r>
            <a:endParaRPr lang="zh-CN" altLang="en-US" sz="2000" b="1" spc="3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251520" y="3621021"/>
            <a:ext cx="12170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 smtClean="0">
                <a:latin typeface="黑体" panose="02010609060101010101" charset="-122"/>
                <a:ea typeface="黑体" panose="02010609060101010101" charset="-122"/>
              </a:rPr>
              <a:t>青山不老</a:t>
            </a:r>
            <a:endParaRPr lang="en-US" altLang="zh-CN" sz="2000" b="1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1763688" y="1693387"/>
            <a:ext cx="12170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 smtClean="0">
                <a:latin typeface="黑体" panose="02010609060101010101" charset="-122"/>
                <a:ea typeface="黑体" panose="02010609060101010101" charset="-122"/>
              </a:rPr>
              <a:t>山林景观</a:t>
            </a:r>
            <a:endParaRPr lang="en-US" altLang="zh-CN" sz="2000" b="1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1907704" y="3970560"/>
            <a:ext cx="12170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 smtClean="0">
                <a:latin typeface="黑体" panose="02010609060101010101" charset="-122"/>
                <a:ea typeface="黑体" panose="02010609060101010101" charset="-122"/>
              </a:rPr>
              <a:t>背景介绍</a:t>
            </a:r>
            <a:endParaRPr lang="en-US" altLang="zh-CN" sz="2000" b="1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1824336" y="5583819"/>
            <a:ext cx="353975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 smtClean="0">
                <a:latin typeface="黑体" panose="02010609060101010101" charset="-122"/>
                <a:ea typeface="黑体" panose="02010609060101010101" charset="-122"/>
              </a:rPr>
              <a:t>作者感悟</a:t>
            </a:r>
            <a:r>
              <a:rPr lang="en-US" altLang="zh-CN" sz="2000" b="1" dirty="0" smtClean="0">
                <a:latin typeface="黑体" panose="02010609060101010101" charset="-122"/>
                <a:ea typeface="黑体" panose="02010609060101010101" charset="-122"/>
              </a:rPr>
              <a:t>——</a:t>
            </a:r>
            <a:r>
              <a:rPr lang="zh-CN" altLang="en-US" sz="2000" b="1" dirty="0" smtClean="0">
                <a:latin typeface="黑体" panose="02010609060101010101" charset="-122"/>
                <a:ea typeface="黑体" panose="02010609060101010101" charset="-122"/>
              </a:rPr>
              <a:t>青山是不会老的</a:t>
            </a:r>
            <a:endParaRPr lang="en-US" altLang="zh-CN" sz="2000" b="1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3210984" y="932723"/>
            <a:ext cx="1475084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 smtClean="0">
                <a:latin typeface="黑体" panose="02010609060101010101" charset="-122"/>
                <a:ea typeface="黑体" panose="02010609060101010101" charset="-122"/>
              </a:rPr>
              <a:t>参天的杨柳</a:t>
            </a:r>
            <a:endParaRPr lang="en-US" altLang="zh-CN" sz="2000" b="1" dirty="0" smtClean="0">
              <a:latin typeface="黑体" panose="02010609060101010101" charset="-122"/>
              <a:ea typeface="黑体" panose="02010609060101010101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b="1" dirty="0" smtClean="0">
                <a:latin typeface="黑体" panose="02010609060101010101" charset="-122"/>
                <a:ea typeface="黑体" panose="02010609060101010101" charset="-122"/>
              </a:rPr>
              <a:t>绿色的波浪</a:t>
            </a:r>
            <a:endParaRPr lang="en-US" altLang="zh-CN" sz="2000" b="1" dirty="0" smtClean="0">
              <a:latin typeface="黑体" panose="02010609060101010101" charset="-122"/>
              <a:ea typeface="黑体" panose="02010609060101010101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b="1" dirty="0" smtClean="0">
                <a:latin typeface="黑体" panose="02010609060101010101" charset="-122"/>
                <a:ea typeface="黑体" panose="02010609060101010101" charset="-122"/>
              </a:rPr>
              <a:t>粼粼的波光</a:t>
            </a:r>
            <a:endParaRPr lang="en-US" altLang="zh-CN" sz="2000" b="1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3210985" y="2955912"/>
            <a:ext cx="2765501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 smtClean="0">
                <a:latin typeface="黑体" panose="02010609060101010101" charset="-122"/>
                <a:ea typeface="黑体" panose="02010609060101010101" charset="-122"/>
              </a:rPr>
              <a:t>大环境</a:t>
            </a:r>
            <a:r>
              <a:rPr lang="en-US" altLang="zh-CN" sz="2000" b="1" dirty="0" smtClean="0">
                <a:latin typeface="黑体" panose="02010609060101010101" charset="-122"/>
                <a:ea typeface="黑体" panose="02010609060101010101" charset="-122"/>
              </a:rPr>
              <a:t>——</a:t>
            </a:r>
            <a:r>
              <a:rPr lang="zh-CN" altLang="en-US" sz="2000" b="1" dirty="0" smtClean="0">
                <a:latin typeface="黑体" panose="02010609060101010101" charset="-122"/>
                <a:ea typeface="黑体" panose="02010609060101010101" charset="-122"/>
              </a:rPr>
              <a:t>恶劣、险峻</a:t>
            </a:r>
            <a:endParaRPr lang="en-US" altLang="zh-CN" sz="2000" b="1" dirty="0" smtClean="0">
              <a:latin typeface="黑体" panose="02010609060101010101" charset="-122"/>
              <a:ea typeface="黑体" panose="02010609060101010101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b="1" dirty="0" smtClean="0">
                <a:latin typeface="黑体" panose="02010609060101010101" charset="-122"/>
                <a:ea typeface="黑体" panose="02010609060101010101" charset="-122"/>
              </a:rPr>
              <a:t>小环境</a:t>
            </a:r>
            <a:r>
              <a:rPr lang="en-US" altLang="zh-CN" sz="2000" b="1" dirty="0" smtClean="0">
                <a:latin typeface="黑体" panose="02010609060101010101" charset="-122"/>
                <a:ea typeface="黑体" panose="02010609060101010101" charset="-122"/>
              </a:rPr>
              <a:t>——</a:t>
            </a:r>
            <a:r>
              <a:rPr lang="zh-CN" altLang="en-US" sz="2000" b="1" dirty="0" smtClean="0">
                <a:latin typeface="黑体" panose="02010609060101010101" charset="-122"/>
                <a:ea typeface="黑体" panose="02010609060101010101" charset="-122"/>
              </a:rPr>
              <a:t>简陋、艰辛</a:t>
            </a:r>
            <a:endParaRPr lang="en-US" altLang="zh-CN" sz="2000" b="1" dirty="0" smtClean="0">
              <a:latin typeface="黑体" panose="02010609060101010101" charset="-122"/>
              <a:ea typeface="黑体" panose="02010609060101010101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b="1" dirty="0" smtClean="0">
                <a:latin typeface="黑体" panose="02010609060101010101" charset="-122"/>
                <a:ea typeface="黑体" panose="02010609060101010101" charset="-122"/>
              </a:rPr>
              <a:t>补充</a:t>
            </a:r>
            <a:r>
              <a:rPr lang="en-US" altLang="zh-CN" sz="2000" b="1" dirty="0" smtClean="0">
                <a:latin typeface="黑体" panose="02010609060101010101" charset="-122"/>
                <a:ea typeface="黑体" panose="02010609060101010101" charset="-122"/>
              </a:rPr>
              <a:t>——</a:t>
            </a:r>
            <a:r>
              <a:rPr lang="zh-CN" altLang="en-US" sz="2000" b="1" dirty="0" smtClean="0">
                <a:latin typeface="黑体" panose="02010609060101010101" charset="-122"/>
                <a:ea typeface="黑体" panose="02010609060101010101" charset="-122"/>
              </a:rPr>
              <a:t>了不起的奇迹</a:t>
            </a:r>
            <a:endParaRPr lang="en-US" altLang="zh-CN" sz="2000" b="1" dirty="0" smtClean="0">
              <a:latin typeface="黑体" panose="02010609060101010101" charset="-122"/>
              <a:ea typeface="黑体" panose="02010609060101010101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b="1" dirty="0" smtClean="0">
                <a:latin typeface="黑体" panose="02010609060101010101" charset="-122"/>
                <a:ea typeface="黑体" panose="02010609060101010101" charset="-122"/>
              </a:rPr>
              <a:t>参观</a:t>
            </a:r>
            <a:r>
              <a:rPr lang="en-US" altLang="zh-CN" sz="2000" b="1" dirty="0" smtClean="0">
                <a:latin typeface="黑体" panose="02010609060101010101" charset="-122"/>
                <a:ea typeface="黑体" panose="02010609060101010101" charset="-122"/>
              </a:rPr>
              <a:t>——</a:t>
            </a:r>
            <a:r>
              <a:rPr lang="zh-CN" altLang="en-US" sz="2000" b="1" dirty="0" smtClean="0">
                <a:latin typeface="黑体" panose="02010609060101010101" charset="-122"/>
                <a:ea typeface="黑体" panose="02010609060101010101" charset="-122"/>
              </a:rPr>
              <a:t>一层层的树梯</a:t>
            </a:r>
            <a:endParaRPr lang="en-US" altLang="zh-CN" sz="2000" b="1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4940666" y="1773816"/>
            <a:ext cx="12170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 smtClean="0">
                <a:latin typeface="黑体" panose="02010609060101010101" charset="-122"/>
                <a:ea typeface="黑体" panose="02010609060101010101" charset="-122"/>
              </a:rPr>
              <a:t>美丽画卷</a:t>
            </a:r>
            <a:endParaRPr lang="en-US" altLang="zh-CN" sz="2000" b="1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6091304" y="4062571"/>
            <a:ext cx="12170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 smtClean="0">
                <a:latin typeface="黑体" panose="02010609060101010101" charset="-122"/>
                <a:ea typeface="黑体" panose="02010609060101010101" charset="-122"/>
              </a:rPr>
              <a:t>巨大贡献</a:t>
            </a:r>
            <a:endParaRPr lang="en-US" altLang="zh-CN" sz="2000" b="1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7596336" y="2843038"/>
            <a:ext cx="121700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 smtClean="0">
                <a:solidFill>
                  <a:srgbClr val="00B050"/>
                </a:solidFill>
                <a:latin typeface="黑体" panose="02010609060101010101" charset="-122"/>
                <a:ea typeface="黑体" panose="02010609060101010101" charset="-122"/>
              </a:rPr>
              <a:t>绿色家园</a:t>
            </a:r>
            <a:endParaRPr lang="en-US" altLang="zh-CN" sz="2000" b="1" dirty="0" smtClean="0">
              <a:solidFill>
                <a:srgbClr val="00B050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b="1" dirty="0" smtClean="0">
                <a:solidFill>
                  <a:srgbClr val="00B050"/>
                </a:solidFill>
                <a:latin typeface="黑体" panose="02010609060101010101" charset="-122"/>
                <a:ea typeface="黑体" panose="02010609060101010101" charset="-122"/>
              </a:rPr>
              <a:t>造福人类</a:t>
            </a:r>
            <a:endParaRPr lang="en-US" altLang="zh-CN" sz="2000" b="1" dirty="0">
              <a:solidFill>
                <a:srgbClr val="00B05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47" name="Picture 2" descr="http://gss0.baidu.com/-Po3dSag_xI4khGko9WTAnF6hhy/zhidao/pic/item/00e93901213fb80e901fdfed3ed12f2eb938943a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03648" y="1892829"/>
            <a:ext cx="576064" cy="4320480"/>
          </a:xfrm>
          <a:prstGeom prst="rect">
            <a:avLst/>
          </a:prstGeom>
          <a:noFill/>
        </p:spPr>
      </p:pic>
      <p:pic>
        <p:nvPicPr>
          <p:cNvPr id="48" name="Picture 2" descr="http://gss0.baidu.com/-Po3dSag_xI4khGko9WTAnF6hhy/zhidao/pic/item/00e93901213fb80e901fdfed3ed12f2eb938943a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0800000">
            <a:off x="4572000" y="1220755"/>
            <a:ext cx="412342" cy="1539412"/>
          </a:xfrm>
          <a:prstGeom prst="rect">
            <a:avLst/>
          </a:prstGeom>
          <a:noFill/>
        </p:spPr>
      </p:pic>
      <p:pic>
        <p:nvPicPr>
          <p:cNvPr id="49" name="Picture 2" descr="http://gss0.baidu.com/-Po3dSag_xI4khGko9WTAnF6hhy/zhidao/pic/item/00e93901213fb80e901fdfed3ed12f2eb938943a.jp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0800000">
            <a:off x="5796136" y="3236977"/>
            <a:ext cx="412342" cy="2112235"/>
          </a:xfrm>
          <a:prstGeom prst="rect">
            <a:avLst/>
          </a:prstGeom>
          <a:noFill/>
        </p:spPr>
      </p:pic>
      <p:pic>
        <p:nvPicPr>
          <p:cNvPr id="50" name="Picture 2" descr="http://gss0.baidu.com/-Po3dSag_xI4khGko9WTAnF6hhy/zhidao/pic/item/00e93901213fb80e901fdfed3ed12f2eb938943a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15816" y="1220755"/>
            <a:ext cx="412342" cy="1539412"/>
          </a:xfrm>
          <a:prstGeom prst="rect">
            <a:avLst/>
          </a:prstGeom>
          <a:noFill/>
        </p:spPr>
      </p:pic>
      <p:pic>
        <p:nvPicPr>
          <p:cNvPr id="51" name="Picture 2" descr="http://gss0.baidu.com/-Po3dSag_xI4khGko9WTAnF6hhy/zhidao/pic/item/00e93901213fb80e901fdfed3ed12f2eb938943a.jp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87824" y="3236979"/>
            <a:ext cx="412342" cy="2112235"/>
          </a:xfrm>
          <a:prstGeom prst="rect">
            <a:avLst/>
          </a:prstGeom>
          <a:noFill/>
        </p:spPr>
      </p:pic>
      <p:pic>
        <p:nvPicPr>
          <p:cNvPr id="52" name="Picture 2" descr="http://gss0.baidu.com/-Po3dSag_xI4khGko9WTAnF6hhy/zhidao/pic/item/00e93901213fb80e901fdfed3ed12f2eb938943a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0800000">
            <a:off x="7164289" y="1220755"/>
            <a:ext cx="576064" cy="43204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3" grpId="0"/>
      <p:bldP spid="26" grpId="0"/>
      <p:bldP spid="44" grpId="0"/>
      <p:bldP spid="45" grpId="0"/>
      <p:bldP spid="4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101311" y="206734"/>
            <a:ext cx="2353490" cy="1115717"/>
            <a:chOff x="135082" y="206733"/>
            <a:chExt cx="3137986" cy="1115717"/>
          </a:xfrm>
        </p:grpSpPr>
        <p:grpSp>
          <p:nvGrpSpPr>
            <p:cNvPr id="7" name="组合 6"/>
            <p:cNvGrpSpPr/>
            <p:nvPr/>
          </p:nvGrpSpPr>
          <p:grpSpPr>
            <a:xfrm>
              <a:off x="1027310" y="567600"/>
              <a:ext cx="2245758" cy="679269"/>
              <a:chOff x="1938544" y="2511380"/>
              <a:chExt cx="2245758" cy="679269"/>
            </a:xfrm>
          </p:grpSpPr>
          <p:cxnSp>
            <p:nvCxnSpPr>
              <p:cNvPr id="9" name="直接连接符 8"/>
              <p:cNvCxnSpPr/>
              <p:nvPr/>
            </p:nvCxnSpPr>
            <p:spPr>
              <a:xfrm>
                <a:off x="1966053" y="2511380"/>
                <a:ext cx="1874427" cy="0"/>
              </a:xfrm>
              <a:prstGeom prst="line">
                <a:avLst/>
              </a:prstGeom>
              <a:ln w="317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直接连接符 9"/>
              <p:cNvCxnSpPr/>
              <p:nvPr/>
            </p:nvCxnSpPr>
            <p:spPr>
              <a:xfrm>
                <a:off x="1974761" y="3190649"/>
                <a:ext cx="1875600" cy="0"/>
              </a:xfrm>
              <a:prstGeom prst="line">
                <a:avLst/>
              </a:prstGeom>
              <a:ln w="317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TextBox 3"/>
              <p:cNvSpPr txBox="1">
                <a:spLocks noChangeArrowheads="1"/>
              </p:cNvSpPr>
              <p:nvPr/>
            </p:nvSpPr>
            <p:spPr bwMode="auto">
              <a:xfrm>
                <a:off x="1938544" y="2542905"/>
                <a:ext cx="2245758" cy="46166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r>
                  <a:rPr lang="zh-CN" altLang="en-US" sz="2400" b="1" spc="375">
                    <a:solidFill>
                      <a:srgbClr val="000000"/>
                    </a:solidFill>
                    <a:latin typeface="黑体" panose="02010609060101010101" charset="-122"/>
                    <a:ea typeface="黑体" panose="02010609060101010101" charset="-122"/>
                  </a:rPr>
                  <a:t>图解课文</a:t>
                </a:r>
                <a:endParaRPr lang="zh-CN" altLang="en-US" sz="2400" b="1" spc="375" dirty="0">
                  <a:solidFill>
                    <a:srgbClr val="000000"/>
                  </a:solidFill>
                  <a:latin typeface="黑体" panose="02010609060101010101" charset="-122"/>
                  <a:ea typeface="黑体" panose="02010609060101010101" charset="-122"/>
                </a:endParaRPr>
              </a:p>
            </p:txBody>
          </p:sp>
          <p:cxnSp>
            <p:nvCxnSpPr>
              <p:cNvPr id="14" name="直接连接符 13"/>
              <p:cNvCxnSpPr/>
              <p:nvPr/>
            </p:nvCxnSpPr>
            <p:spPr>
              <a:xfrm>
                <a:off x="3831771" y="2511380"/>
                <a:ext cx="307047" cy="335280"/>
              </a:xfrm>
              <a:prstGeom prst="line">
                <a:avLst/>
              </a:prstGeom>
              <a:ln w="317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直接连接符 14"/>
              <p:cNvCxnSpPr/>
              <p:nvPr/>
            </p:nvCxnSpPr>
            <p:spPr>
              <a:xfrm flipV="1">
                <a:off x="3849189" y="2828613"/>
                <a:ext cx="269966" cy="362036"/>
              </a:xfrm>
              <a:prstGeom prst="line">
                <a:avLst/>
              </a:prstGeom>
              <a:ln w="317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1" cstate="email"/>
            <a:stretch>
              <a:fillRect/>
            </a:stretch>
          </p:blipFill>
          <p:spPr>
            <a:xfrm>
              <a:off x="135082" y="206733"/>
              <a:ext cx="900074" cy="1115717"/>
            </a:xfrm>
            <a:prstGeom prst="rect">
              <a:avLst/>
            </a:prstGeom>
          </p:spPr>
        </p:pic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1803141"/>
            <a:ext cx="9144000" cy="38448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7" descr="F:\PPT上课课件\标3.jpg"/>
          <p:cNvPicPr>
            <a:picLocks noChangeAspect="1" noChangeArrowheads="1"/>
          </p:cNvPicPr>
          <p:nvPr/>
        </p:nvPicPr>
        <p:blipFill>
          <a:blip r:embed="rId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9449" y="145131"/>
            <a:ext cx="1800200" cy="832421"/>
          </a:xfrm>
          <a:prstGeom prst="rect">
            <a:avLst/>
          </a:prstGeom>
          <a:noFill/>
        </p:spPr>
      </p:pic>
      <p:sp>
        <p:nvSpPr>
          <p:cNvPr id="15" name="矩形 14"/>
          <p:cNvSpPr/>
          <p:nvPr/>
        </p:nvSpPr>
        <p:spPr>
          <a:xfrm>
            <a:off x="488257" y="356659"/>
            <a:ext cx="136447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000" b="1" spc="3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主旨归纳</a:t>
            </a:r>
            <a:endParaRPr lang="zh-CN" altLang="en-US" sz="2000" b="1" spc="3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395536" y="1301274"/>
            <a:ext cx="8352928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kern="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课文先描写了院子外面绿意浓浓的山林景观，展示了一幅改造山林、美化家园的喜人画卷，喻示老人绿化山林、改造山沟所取得的成绩</a:t>
            </a:r>
            <a:r>
              <a:rPr lang="en-US" altLang="zh-CN" sz="2000" b="1" kern="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;</a:t>
            </a:r>
            <a:r>
              <a:rPr lang="zh-CN" altLang="en-US" sz="2000" b="1" kern="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接着作者从两方面补充介绍了山林改造的背景状况</a:t>
            </a:r>
            <a:r>
              <a:rPr lang="en-US" altLang="zh-CN" sz="2000" b="1" kern="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:</a:t>
            </a:r>
            <a:r>
              <a:rPr lang="zh-CN" altLang="en-US" sz="2000" b="1" kern="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通过山沟自然条件的恶劣险峻，来衬托改造山林的艰难困苦</a:t>
            </a:r>
            <a:r>
              <a:rPr lang="en-US" altLang="zh-CN" sz="2000" b="1" kern="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;</a:t>
            </a:r>
            <a:r>
              <a:rPr lang="zh-CN" altLang="en-US" sz="2000" b="1" kern="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通过老农生活条件的简陋艰辛，突出老农植树造林的难度之大、态度之坚决</a:t>
            </a:r>
            <a:r>
              <a:rPr lang="en-US" altLang="zh-CN" sz="2000" b="1" kern="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;</a:t>
            </a:r>
            <a:r>
              <a:rPr lang="zh-CN" altLang="en-US" sz="2000" b="1" kern="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通过村干部的补充介绍、老农的陪同参观，展现了老人植树造林、绿化家园、造福后代的成绩</a:t>
            </a:r>
            <a:r>
              <a:rPr lang="en-US" altLang="zh-CN" sz="2000" b="1" kern="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;</a:t>
            </a:r>
            <a:r>
              <a:rPr lang="zh-CN" altLang="en-US" sz="2000" b="1" kern="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最后以作者自身的心灵感触提升全文，点出文章的中心意旨。</a:t>
            </a:r>
            <a:endParaRPr lang="zh-CN" alt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F:\PPT上课课件\标2.jpg"/>
          <p:cNvPicPr>
            <a:picLocks noChangeAspect="1" noChangeArrowheads="1"/>
          </p:cNvPicPr>
          <p:nvPr/>
        </p:nvPicPr>
        <p:blipFill>
          <a:blip r:embed="rId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537" y="164638"/>
            <a:ext cx="1800199" cy="855132"/>
          </a:xfrm>
          <a:prstGeom prst="rect">
            <a:avLst/>
          </a:prstGeom>
          <a:noFill/>
        </p:spPr>
      </p:pic>
      <p:sp>
        <p:nvSpPr>
          <p:cNvPr id="3" name="矩形 2"/>
          <p:cNvSpPr/>
          <p:nvPr/>
        </p:nvSpPr>
        <p:spPr>
          <a:xfrm>
            <a:off x="488257" y="356659"/>
            <a:ext cx="136447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000" b="1" spc="3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课前预习</a:t>
            </a:r>
            <a:endParaRPr lang="zh-CN" altLang="en-US" sz="2000" b="1" spc="3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MH_Entry_1">
            <a:hlinkClick r:id="" action="ppaction://noaction"/>
          </p:cNvPr>
          <p:cNvSpPr/>
          <p:nvPr>
            <p:custDataLst>
              <p:tags r:id="rId2"/>
            </p:custDataLst>
          </p:nvPr>
        </p:nvSpPr>
        <p:spPr>
          <a:xfrm>
            <a:off x="476384" y="1412777"/>
            <a:ext cx="2079392" cy="476663"/>
          </a:xfrm>
          <a:prstGeom prst="hexagon">
            <a:avLst>
              <a:gd name="adj" fmla="val 28234"/>
              <a:gd name="vf" fmla="val 115470"/>
            </a:avLst>
          </a:prstGeom>
          <a:solidFill>
            <a:schemeClr val="accent1"/>
          </a:solidFill>
          <a:ln w="3492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0" tIns="0" rIns="72000" bIns="36000" numCol="1" spcCol="0" rtlCol="0" fromWordArt="0" anchor="ctr" anchorCtr="0" forceAA="0" compatLnSpc="1">
            <a:noAutofit/>
          </a:bodyPr>
          <a:lstStyle/>
          <a:p>
            <a:pPr algn="ctr"/>
            <a:r>
              <a:rPr lang="zh-CN" altLang="en-US" sz="2000" b="1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</a:rPr>
              <a:t>课文链接</a:t>
            </a:r>
            <a:endParaRPr lang="zh-CN" altLang="en-US" sz="2000" b="1" dirty="0"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  <a:solidFill>
                <a:srgbClr val="FFFFFF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7" name="MH_Number_1">
            <a:hlinkClick r:id="" action="ppaction://noaction"/>
          </p:cNvPr>
          <p:cNvSpPr/>
          <p:nvPr>
            <p:custDataLst>
              <p:tags r:id="rId3"/>
            </p:custDataLst>
          </p:nvPr>
        </p:nvSpPr>
        <p:spPr>
          <a:xfrm>
            <a:off x="618115" y="1413299"/>
            <a:ext cx="411805" cy="475511"/>
          </a:xfrm>
          <a:custGeom>
            <a:avLst/>
            <a:gdLst>
              <a:gd name="connsiteX0" fmla="*/ 93305 w 373220"/>
              <a:gd name="connsiteY0" fmla="*/ 0 h 323217"/>
              <a:gd name="connsiteX1" fmla="*/ 279915 w 373220"/>
              <a:gd name="connsiteY1" fmla="*/ 0 h 323217"/>
              <a:gd name="connsiteX2" fmla="*/ 373220 w 373220"/>
              <a:gd name="connsiteY2" fmla="*/ 161609 h 323217"/>
              <a:gd name="connsiteX3" fmla="*/ 279915 w 373220"/>
              <a:gd name="connsiteY3" fmla="*/ 323217 h 323217"/>
              <a:gd name="connsiteX4" fmla="*/ 93306 w 373220"/>
              <a:gd name="connsiteY4" fmla="*/ 323216 h 323217"/>
              <a:gd name="connsiteX5" fmla="*/ 0 w 373220"/>
              <a:gd name="connsiteY5" fmla="*/ 161608 h 323217"/>
              <a:gd name="connsiteX6" fmla="*/ 93305 w 373220"/>
              <a:gd name="connsiteY6" fmla="*/ 0 h 323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3220" h="323217">
                <a:moveTo>
                  <a:pt x="93305" y="0"/>
                </a:moveTo>
                <a:lnTo>
                  <a:pt x="279915" y="0"/>
                </a:lnTo>
                <a:lnTo>
                  <a:pt x="373220" y="161609"/>
                </a:lnTo>
                <a:lnTo>
                  <a:pt x="279915" y="323217"/>
                </a:lnTo>
                <a:lnTo>
                  <a:pt x="93306" y="323216"/>
                </a:lnTo>
                <a:lnTo>
                  <a:pt x="0" y="161608"/>
                </a:lnTo>
                <a:lnTo>
                  <a:pt x="93305" y="0"/>
                </a:lnTo>
                <a:close/>
              </a:path>
            </a:pathLst>
          </a:custGeom>
          <a:solidFill>
            <a:schemeClr val="accent1"/>
          </a:solidFill>
          <a:ln w="3492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rmAutofit/>
          </a:bodyPr>
          <a:lstStyle/>
          <a:p>
            <a:pPr algn="ctr"/>
            <a:r>
              <a:rPr lang="en-US" altLang="zh-CN" dirty="0">
                <a:solidFill>
                  <a:srgbClr val="FFFFFF"/>
                </a:solidFill>
                <a:ea typeface="华文细黑" panose="02010600040101010101" pitchFamily="2" charset="-122"/>
              </a:rPr>
              <a:t>1</a:t>
            </a:r>
            <a:endParaRPr lang="zh-CN" altLang="en-US" dirty="0">
              <a:solidFill>
                <a:srgbClr val="FFFFFF"/>
              </a:solidFill>
              <a:ea typeface="华文细黑" panose="02010600040101010101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67544" y="2143281"/>
            <a:ext cx="842493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altLang="zh-CN" sz="2000" b="1" dirty="0" smtClean="0">
                <a:latin typeface="黑体" panose="02010609060101010101" charset="-122"/>
                <a:ea typeface="黑体" panose="02010609060101010101" charset="-122"/>
              </a:rPr>
              <a:t>    </a:t>
            </a:r>
            <a:r>
              <a:rPr lang="zh-CN" altLang="en-US" sz="2000" b="1" dirty="0" smtClean="0">
                <a:latin typeface="黑体" panose="02010609060101010101" charset="-122"/>
                <a:ea typeface="黑体" panose="02010609060101010101" charset="-122"/>
              </a:rPr>
              <a:t>晋西北，位于山西，通常指的是保德、河曲、偏关三县，他们隶属于忻州市，隔黄河、长城与陕西、内蒙古相望。晋西北土地沙漠化日趋严重，属于沙尘暴高发区，素有“一年一场风，从春刮到冬，无风三尺土，风起土满天”的说法。</a:t>
            </a:r>
            <a:endParaRPr lang="zh-CN" altLang="en-US" sz="2000" b="1" dirty="0" smtClean="0"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436096" y="4965171"/>
            <a:ext cx="962268" cy="16924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H_Entry_2">
            <a:hlinkClick r:id="rId1" action="ppaction://hlinksldjump"/>
          </p:cNvPr>
          <p:cNvSpPr/>
          <p:nvPr>
            <p:custDataLst>
              <p:tags r:id="rId2"/>
            </p:custDataLst>
          </p:nvPr>
        </p:nvSpPr>
        <p:spPr>
          <a:xfrm>
            <a:off x="511434" y="740701"/>
            <a:ext cx="2044342" cy="414208"/>
          </a:xfrm>
          <a:prstGeom prst="hexagon">
            <a:avLst>
              <a:gd name="adj" fmla="val 28234"/>
              <a:gd name="vf" fmla="val 115470"/>
            </a:avLst>
          </a:prstGeom>
          <a:solidFill>
            <a:srgbClr val="92D050"/>
          </a:solidFill>
          <a:ln w="3492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0" tIns="0" rIns="72000" bIns="36000" numCol="1" spcCol="0" rtlCol="0" fromWordArt="0" anchor="ctr" anchorCtr="0" forceAA="0" compatLnSpc="1">
            <a:noAutofit/>
          </a:bodyPr>
          <a:lstStyle/>
          <a:p>
            <a:pPr algn="ctr"/>
            <a:r>
              <a:rPr lang="zh-CN" altLang="en-US" sz="2000" b="1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</a:rPr>
              <a:t>走进作者</a:t>
            </a:r>
            <a:endParaRPr lang="zh-CN" altLang="en-US" sz="2000" b="1" dirty="0"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  <a:solidFill>
                <a:srgbClr val="FFFFFF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" name="MH_Number_2">
            <a:hlinkClick r:id="rId1" action="ppaction://hlinksldjump"/>
          </p:cNvPr>
          <p:cNvSpPr/>
          <p:nvPr>
            <p:custDataLst>
              <p:tags r:id="rId3"/>
            </p:custDataLst>
          </p:nvPr>
        </p:nvSpPr>
        <p:spPr>
          <a:xfrm>
            <a:off x="653165" y="741223"/>
            <a:ext cx="357849" cy="413207"/>
          </a:xfrm>
          <a:custGeom>
            <a:avLst/>
            <a:gdLst>
              <a:gd name="connsiteX0" fmla="*/ 93305 w 373220"/>
              <a:gd name="connsiteY0" fmla="*/ 0 h 323217"/>
              <a:gd name="connsiteX1" fmla="*/ 279915 w 373220"/>
              <a:gd name="connsiteY1" fmla="*/ 0 h 323217"/>
              <a:gd name="connsiteX2" fmla="*/ 373220 w 373220"/>
              <a:gd name="connsiteY2" fmla="*/ 161609 h 323217"/>
              <a:gd name="connsiteX3" fmla="*/ 279915 w 373220"/>
              <a:gd name="connsiteY3" fmla="*/ 323217 h 323217"/>
              <a:gd name="connsiteX4" fmla="*/ 93306 w 373220"/>
              <a:gd name="connsiteY4" fmla="*/ 323216 h 323217"/>
              <a:gd name="connsiteX5" fmla="*/ 0 w 373220"/>
              <a:gd name="connsiteY5" fmla="*/ 161608 h 323217"/>
              <a:gd name="connsiteX6" fmla="*/ 93305 w 373220"/>
              <a:gd name="connsiteY6" fmla="*/ 0 h 323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3220" h="323217">
                <a:moveTo>
                  <a:pt x="93305" y="0"/>
                </a:moveTo>
                <a:lnTo>
                  <a:pt x="279915" y="0"/>
                </a:lnTo>
                <a:lnTo>
                  <a:pt x="373220" y="161609"/>
                </a:lnTo>
                <a:lnTo>
                  <a:pt x="279915" y="323217"/>
                </a:lnTo>
                <a:lnTo>
                  <a:pt x="93306" y="323216"/>
                </a:lnTo>
                <a:lnTo>
                  <a:pt x="0" y="161608"/>
                </a:lnTo>
                <a:lnTo>
                  <a:pt x="93305" y="0"/>
                </a:lnTo>
                <a:close/>
              </a:path>
            </a:pathLst>
          </a:custGeom>
          <a:solidFill>
            <a:srgbClr val="92D050"/>
          </a:solidFill>
          <a:ln w="3492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zh-CN" dirty="0" smtClean="0">
                <a:solidFill>
                  <a:srgbClr val="FFFFFF"/>
                </a:solidFill>
                <a:ea typeface="华文细黑" panose="02010600040101010101" pitchFamily="2" charset="-122"/>
              </a:rPr>
              <a:t>2</a:t>
            </a:r>
            <a:endParaRPr lang="zh-CN" altLang="en-US" dirty="0">
              <a:solidFill>
                <a:srgbClr val="FFFFFF"/>
              </a:solidFill>
              <a:ea typeface="华文细黑" panose="02010600040101010101" pitchFamily="2" charset="-122"/>
            </a:endParaRPr>
          </a:p>
        </p:txBody>
      </p:sp>
      <p:sp>
        <p:nvSpPr>
          <p:cNvPr id="4" name="矩形 15"/>
          <p:cNvSpPr>
            <a:spLocks noChangeArrowheads="1"/>
          </p:cNvSpPr>
          <p:nvPr/>
        </p:nvSpPr>
        <p:spPr bwMode="auto">
          <a:xfrm>
            <a:off x="395538" y="1604798"/>
            <a:ext cx="5832647" cy="3457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/>
          <a:p>
            <a:pPr algn="just">
              <a:lnSpc>
                <a:spcPct val="150000"/>
              </a:lnSpc>
              <a:spcBef>
                <a:spcPts val="800"/>
              </a:spcBef>
            </a:pPr>
            <a:r>
              <a:rPr lang="zh-CN" altLang="en-US" sz="2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梁衡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，著名学者、新闻理论家、作家</a:t>
            </a:r>
            <a:r>
              <a:rPr lang="zh-CN" altLang="en-US" sz="2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。山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西霍州</a:t>
            </a:r>
            <a:r>
              <a:rPr lang="zh-CN" altLang="en-US" sz="2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人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r>
              <a:rPr lang="en-US" altLang="zh-CN" sz="2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1946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年出生，</a:t>
            </a: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1968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年毕业</a:t>
            </a:r>
            <a:r>
              <a:rPr lang="zh-CN" altLang="en-US" sz="2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于中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国人民大学。历任</a:t>
            </a: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内蒙古日报</a:t>
            </a: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记者</a:t>
            </a:r>
            <a:r>
              <a:rPr lang="zh-CN" altLang="en-US" sz="2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、</a:t>
            </a:r>
            <a:r>
              <a:rPr lang="en-US" altLang="zh-CN" sz="2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光明日报</a:t>
            </a: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记者、国家新闻出版署副署长，著名的新闻理论家、散文家、科普作家和政论家</a:t>
            </a:r>
            <a:r>
              <a:rPr lang="zh-CN" altLang="en-US" sz="2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en-US" altLang="zh-CN" sz="20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just">
              <a:lnSpc>
                <a:spcPct val="150000"/>
              </a:lnSpc>
              <a:spcBef>
                <a:spcPts val="800"/>
              </a:spcBef>
            </a:pPr>
            <a:r>
              <a:rPr lang="zh-CN" altLang="en-US" sz="2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其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代表作品</a:t>
            </a: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没有新闻的角落</a:t>
            </a: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、</a:t>
            </a: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新闻绿叶的脉络</a:t>
            </a: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、</a:t>
            </a: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新闻原理的思考</a:t>
            </a: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endParaRPr lang="zh-CN" altLang="en-US" sz="2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5" name="Picture 2" descr="https://p1.ssl.qhmsg.com/dr/270_500_/t01ea4f0f0e6a869d4b.png?size=300x29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1892830"/>
            <a:ext cx="2663416" cy="397419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H_Entry_2">
            <a:hlinkClick r:id="rId1" action="ppaction://hlinksldjump"/>
          </p:cNvPr>
          <p:cNvSpPr/>
          <p:nvPr>
            <p:custDataLst>
              <p:tags r:id="rId2"/>
            </p:custDataLst>
          </p:nvPr>
        </p:nvSpPr>
        <p:spPr>
          <a:xfrm>
            <a:off x="511434" y="1412776"/>
            <a:ext cx="1396270" cy="414208"/>
          </a:xfrm>
          <a:prstGeom prst="hexagon">
            <a:avLst>
              <a:gd name="adj" fmla="val 28234"/>
              <a:gd name="vf" fmla="val 115470"/>
            </a:avLst>
          </a:prstGeom>
          <a:solidFill>
            <a:schemeClr val="accent2"/>
          </a:solidFill>
          <a:ln w="3492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0" tIns="0" rIns="72000" bIns="36000" numCol="1" spcCol="0" rtlCol="0" fromWordArt="0" anchor="ctr" anchorCtr="0" forceAA="0" compatLnSpc="1">
            <a:noAutofit/>
          </a:bodyPr>
          <a:lstStyle/>
          <a:p>
            <a:pPr algn="ctr"/>
            <a:r>
              <a:rPr lang="zh-CN" altLang="en-US" sz="2000" b="1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</a:rPr>
              <a:t>字词</a:t>
            </a:r>
            <a:endParaRPr lang="zh-CN" altLang="en-US" sz="2000" b="1" dirty="0"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  <a:solidFill>
                <a:srgbClr val="FFFFFF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5" name="MH_Number_2">
            <a:hlinkClick r:id="rId1" action="ppaction://hlinksldjump"/>
          </p:cNvPr>
          <p:cNvSpPr/>
          <p:nvPr>
            <p:custDataLst>
              <p:tags r:id="rId3"/>
            </p:custDataLst>
          </p:nvPr>
        </p:nvSpPr>
        <p:spPr>
          <a:xfrm>
            <a:off x="653165" y="1413298"/>
            <a:ext cx="357849" cy="413207"/>
          </a:xfrm>
          <a:custGeom>
            <a:avLst/>
            <a:gdLst>
              <a:gd name="connsiteX0" fmla="*/ 93305 w 373220"/>
              <a:gd name="connsiteY0" fmla="*/ 0 h 323217"/>
              <a:gd name="connsiteX1" fmla="*/ 279915 w 373220"/>
              <a:gd name="connsiteY1" fmla="*/ 0 h 323217"/>
              <a:gd name="connsiteX2" fmla="*/ 373220 w 373220"/>
              <a:gd name="connsiteY2" fmla="*/ 161609 h 323217"/>
              <a:gd name="connsiteX3" fmla="*/ 279915 w 373220"/>
              <a:gd name="connsiteY3" fmla="*/ 323217 h 323217"/>
              <a:gd name="connsiteX4" fmla="*/ 93306 w 373220"/>
              <a:gd name="connsiteY4" fmla="*/ 323216 h 323217"/>
              <a:gd name="connsiteX5" fmla="*/ 0 w 373220"/>
              <a:gd name="connsiteY5" fmla="*/ 161608 h 323217"/>
              <a:gd name="connsiteX6" fmla="*/ 93305 w 373220"/>
              <a:gd name="connsiteY6" fmla="*/ 0 h 323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3220" h="323217">
                <a:moveTo>
                  <a:pt x="93305" y="0"/>
                </a:moveTo>
                <a:lnTo>
                  <a:pt x="279915" y="0"/>
                </a:lnTo>
                <a:lnTo>
                  <a:pt x="373220" y="161609"/>
                </a:lnTo>
                <a:lnTo>
                  <a:pt x="279915" y="323217"/>
                </a:lnTo>
                <a:lnTo>
                  <a:pt x="93306" y="323216"/>
                </a:lnTo>
                <a:lnTo>
                  <a:pt x="0" y="161608"/>
                </a:lnTo>
                <a:lnTo>
                  <a:pt x="93305" y="0"/>
                </a:lnTo>
                <a:close/>
              </a:path>
            </a:pathLst>
          </a:custGeom>
          <a:solidFill>
            <a:schemeClr val="accent2"/>
          </a:solidFill>
          <a:ln w="3492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zh-CN" dirty="0" smtClean="0">
                <a:solidFill>
                  <a:srgbClr val="FFFFFF"/>
                </a:solidFill>
                <a:ea typeface="华文细黑" panose="02010600040101010101" pitchFamily="2" charset="-122"/>
              </a:rPr>
              <a:t>3</a:t>
            </a:r>
            <a:endParaRPr lang="zh-CN" altLang="en-US" dirty="0">
              <a:solidFill>
                <a:srgbClr val="FFFFFF"/>
              </a:solidFill>
              <a:ea typeface="华文细黑" panose="02010600040101010101" pitchFamily="2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9552" y="2276873"/>
            <a:ext cx="7992888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altLang="zh-CN" sz="2000" b="1" dirty="0" smtClean="0">
                <a:latin typeface="黑体" panose="02010609060101010101" charset="-122"/>
                <a:ea typeface="黑体" panose="02010609060101010101" charset="-122"/>
              </a:rPr>
              <a:t>1.</a:t>
            </a:r>
            <a:r>
              <a:rPr lang="zh-CN" altLang="en-US" sz="2000" b="1" dirty="0" smtClean="0">
                <a:latin typeface="黑体" panose="02010609060101010101" charset="-122"/>
                <a:ea typeface="黑体" panose="02010609060101010101" charset="-122"/>
              </a:rPr>
              <a:t>初读课文，完成：</a:t>
            </a:r>
            <a:endParaRPr lang="en-US" altLang="zh-CN" sz="2000" b="1" dirty="0" smtClean="0">
              <a:latin typeface="黑体" panose="02010609060101010101" charset="-122"/>
              <a:ea typeface="黑体" panose="02010609060101010101" charset="-122"/>
            </a:endParaRPr>
          </a:p>
          <a:p>
            <a:pPr algn="just">
              <a:lnSpc>
                <a:spcPct val="200000"/>
              </a:lnSpc>
            </a:pPr>
            <a:r>
              <a:rPr lang="zh-CN" altLang="en-US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）自读课文，借助拼音，读准字音，注意把课文读通顺。</a:t>
            </a:r>
            <a:endParaRPr lang="zh-CN" altLang="en-US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just">
              <a:lnSpc>
                <a:spcPct val="200000"/>
              </a:lnSpc>
            </a:pPr>
            <a:r>
              <a:rPr lang="zh-CN" altLang="en-US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）查字典或联系上下文理解词语。</a:t>
            </a:r>
            <a:endParaRPr lang="zh-CN" altLang="en-US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just">
              <a:lnSpc>
                <a:spcPct val="200000"/>
              </a:lnSpc>
            </a:pPr>
            <a:r>
              <a:rPr lang="en-US" altLang="zh-CN" sz="2000" b="1" dirty="0" smtClean="0">
                <a:latin typeface="黑体" panose="02010609060101010101" charset="-122"/>
                <a:ea typeface="黑体" panose="02010609060101010101" charset="-122"/>
              </a:rPr>
              <a:t>2.</a:t>
            </a:r>
            <a:r>
              <a:rPr lang="zh-CN" altLang="en-US" sz="2000" b="1" dirty="0" smtClean="0">
                <a:latin typeface="黑体" panose="02010609060101010101" charset="-122"/>
                <a:ea typeface="黑体" panose="02010609060101010101" charset="-122"/>
              </a:rPr>
              <a:t> 交流学习情况</a:t>
            </a:r>
            <a:endParaRPr lang="zh-CN" altLang="en-US" sz="2000" b="1" dirty="0" smtClean="0"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F:\PPT上课课件\框4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3043332" y="470653"/>
            <a:ext cx="3024336" cy="1248139"/>
          </a:xfrm>
          <a:prstGeom prst="rect">
            <a:avLst/>
          </a:prstGeom>
          <a:noFill/>
        </p:spPr>
      </p:pic>
      <p:pic>
        <p:nvPicPr>
          <p:cNvPr id="10243" name="Picture 3" descr="F:\PPT上课课件\荡秋千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843532" y="-9400"/>
            <a:ext cx="1347614" cy="1536171"/>
          </a:xfrm>
          <a:prstGeom prst="rect">
            <a:avLst/>
          </a:prstGeom>
          <a:noFill/>
        </p:spPr>
      </p:pic>
      <p:sp>
        <p:nvSpPr>
          <p:cNvPr id="13" name="矩形 12"/>
          <p:cNvSpPr/>
          <p:nvPr/>
        </p:nvSpPr>
        <p:spPr>
          <a:xfrm>
            <a:off x="3779912" y="836713"/>
            <a:ext cx="11079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多音字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22" name="表格 21"/>
          <p:cNvGraphicFramePr>
            <a:graphicFrameLocks noGrp="1"/>
          </p:cNvGraphicFramePr>
          <p:nvPr/>
        </p:nvGraphicFramePr>
        <p:xfrm>
          <a:off x="539552" y="2564904"/>
          <a:ext cx="8064896" cy="25778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32000"/>
                <a:gridCol w="2504504"/>
                <a:gridCol w="3528392"/>
              </a:tblGrid>
              <a:tr h="1248139">
                <a:tc rowSpan="2"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T="60960" marB="60960"/>
                </a:tc>
                <a:tc rowSpan="2"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T="60960" marB="60960"/>
                </a:tc>
              </a:tr>
              <a:tr h="1329749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T="60960" marB="60960"/>
                </a:tc>
                <a:tc vMerge="1">
                  <a:tcPr/>
                </a:tc>
              </a:tr>
            </a:tbl>
          </a:graphicData>
        </a:graphic>
      </p:graphicFrame>
      <p:grpSp>
        <p:nvGrpSpPr>
          <p:cNvPr id="23" name="组合 22"/>
          <p:cNvGrpSpPr/>
          <p:nvPr/>
        </p:nvGrpSpPr>
        <p:grpSpPr>
          <a:xfrm>
            <a:off x="632363" y="2660915"/>
            <a:ext cx="1800200" cy="2400268"/>
            <a:chOff x="1244432" y="2317964"/>
            <a:chExt cx="1224000" cy="1224001"/>
          </a:xfrm>
        </p:grpSpPr>
        <p:sp>
          <p:nvSpPr>
            <p:cNvPr id="27" name="文本框 35"/>
            <p:cNvSpPr txBox="1"/>
            <p:nvPr/>
          </p:nvSpPr>
          <p:spPr>
            <a:xfrm>
              <a:off x="1312198" y="2317964"/>
              <a:ext cx="125603" cy="5964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zh-CN" altLang="en-US" sz="7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grpSp>
          <p:nvGrpSpPr>
            <p:cNvPr id="28" name="组合 67"/>
            <p:cNvGrpSpPr/>
            <p:nvPr/>
          </p:nvGrpSpPr>
          <p:grpSpPr bwMode="auto">
            <a:xfrm>
              <a:off x="1244432" y="2317965"/>
              <a:ext cx="1224000" cy="1224000"/>
              <a:chOff x="2570294" y="4004753"/>
              <a:chExt cx="1428080" cy="1428080"/>
            </a:xfrm>
          </p:grpSpPr>
          <p:sp>
            <p:nvSpPr>
              <p:cNvPr id="30" name="矩形 29"/>
              <p:cNvSpPr/>
              <p:nvPr/>
            </p:nvSpPr>
            <p:spPr>
              <a:xfrm>
                <a:off x="2570294" y="4004753"/>
                <a:ext cx="1424681" cy="1428080"/>
              </a:xfrm>
              <a:prstGeom prst="rect">
                <a:avLst/>
              </a:prstGeom>
              <a:noFill/>
              <a:ln w="12700" cap="flat" cmpd="sng" algn="ctr">
                <a:solidFill>
                  <a:srgbClr val="70AD47"/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zh-CN" altLang="en-US" sz="2400" kern="0" dirty="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31" name="组合 70"/>
              <p:cNvGrpSpPr/>
              <p:nvPr/>
            </p:nvGrpSpPr>
            <p:grpSpPr bwMode="auto">
              <a:xfrm>
                <a:off x="2570295" y="4004754"/>
                <a:ext cx="1428079" cy="1428079"/>
                <a:chOff x="2965248" y="4797909"/>
                <a:chExt cx="1428079" cy="1428079"/>
              </a:xfrm>
            </p:grpSpPr>
            <p:cxnSp>
              <p:nvCxnSpPr>
                <p:cNvPr id="32" name="直接连接符 71"/>
                <p:cNvCxnSpPr>
                  <a:cxnSpLocks noChangeShapeType="1"/>
                </p:cNvCxnSpPr>
                <p:nvPr/>
              </p:nvCxnSpPr>
              <p:spPr bwMode="auto">
                <a:xfrm>
                  <a:off x="2965248" y="5511949"/>
                  <a:ext cx="1428079" cy="0"/>
                </a:xfrm>
                <a:prstGeom prst="line">
                  <a:avLst/>
                </a:prstGeom>
                <a:noFill/>
                <a:ln w="6350" algn="ctr">
                  <a:solidFill>
                    <a:srgbClr val="70AD47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33" name="直接连接符 72"/>
                <p:cNvCxnSpPr>
                  <a:cxnSpLocks noChangeShapeType="1"/>
                </p:cNvCxnSpPr>
                <p:nvPr/>
              </p:nvCxnSpPr>
              <p:spPr bwMode="auto">
                <a:xfrm>
                  <a:off x="3679287" y="4797909"/>
                  <a:ext cx="0" cy="1428079"/>
                </a:xfrm>
                <a:prstGeom prst="line">
                  <a:avLst/>
                </a:prstGeom>
                <a:noFill/>
                <a:ln w="6350" algn="ctr">
                  <a:solidFill>
                    <a:srgbClr val="70AD47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</p:grpSp>
      <p:sp>
        <p:nvSpPr>
          <p:cNvPr id="34" name="矩形 33"/>
          <p:cNvSpPr/>
          <p:nvPr/>
        </p:nvSpPr>
        <p:spPr>
          <a:xfrm>
            <a:off x="714214" y="2674461"/>
            <a:ext cx="1659429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15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卷</a:t>
            </a:r>
            <a:endParaRPr lang="zh-CN" altLang="en-US" sz="115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2627784" y="3044957"/>
            <a:ext cx="130356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 err="1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juàn</a:t>
            </a:r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试卷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388" name="AutoShape 4" descr="http://img4.imgtn.bdimg.com/it/u=1310101428,132089764&amp;fm=26&amp;gp=0.jpg"/>
          <p:cNvSpPr>
            <a:spLocks noChangeAspect="1" noChangeArrowheads="1"/>
          </p:cNvSpPr>
          <p:nvPr/>
        </p:nvSpPr>
        <p:spPr bwMode="auto">
          <a:xfrm>
            <a:off x="155575" y="-192617"/>
            <a:ext cx="304800" cy="406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7" name="矩形 36"/>
          <p:cNvSpPr/>
          <p:nvPr/>
        </p:nvSpPr>
        <p:spPr>
          <a:xfrm>
            <a:off x="2633444" y="4293096"/>
            <a:ext cx="130356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 err="1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juǎn</a:t>
            </a:r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卷起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148064" y="3034889"/>
            <a:ext cx="33843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000" b="1" dirty="0" smtClean="0">
                <a:latin typeface="黑体" panose="02010609060101010101" charset="-122"/>
                <a:ea typeface="黑体" panose="02010609060101010101" charset="-122"/>
              </a:rPr>
              <a:t>例：一阵风吹来，桌子上的试</a:t>
            </a:r>
            <a:r>
              <a:rPr lang="zh-CN" altLang="en-US" sz="2000" b="1" dirty="0" smtClean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卷（</a:t>
            </a:r>
            <a:r>
              <a:rPr lang="en-US" altLang="zh-CN" sz="20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en-US" altLang="zh-CN" sz="2000" b="1" dirty="0" err="1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juàn</a:t>
            </a:r>
            <a:r>
              <a:rPr lang="en-US" altLang="zh-CN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000" b="1" dirty="0" smtClean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）</a:t>
            </a:r>
            <a:r>
              <a:rPr lang="zh-CN" altLang="en-US" sz="2000" b="1" dirty="0" smtClean="0">
                <a:latin typeface="黑体" panose="02010609060101010101" charset="-122"/>
                <a:ea typeface="黑体" panose="02010609060101010101" charset="-122"/>
              </a:rPr>
              <a:t>被风</a:t>
            </a:r>
            <a:r>
              <a:rPr lang="zh-CN" altLang="en-US" sz="2000" b="1" dirty="0" smtClean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卷（</a:t>
            </a:r>
            <a:r>
              <a:rPr lang="en-US" altLang="zh-CN" sz="20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en-US" altLang="zh-CN" sz="2000" b="1" dirty="0" err="1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juǎn</a:t>
            </a:r>
            <a:r>
              <a:rPr lang="en-US" altLang="zh-CN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000" b="1" dirty="0" smtClean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）</a:t>
            </a:r>
            <a:r>
              <a:rPr lang="zh-CN" altLang="en-US" sz="2000" b="1" dirty="0" smtClean="0">
                <a:latin typeface="黑体" panose="02010609060101010101" charset="-122"/>
                <a:ea typeface="黑体" panose="02010609060101010101" charset="-122"/>
              </a:rPr>
              <a:t>跑了。</a:t>
            </a:r>
            <a:endParaRPr lang="zh-CN" altLang="en-US" sz="2000" b="1" dirty="0" smtClean="0"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54275" name="Picture 3" descr="http://pic.51yuansu.com/pic3/cover/02/34/55/59c176252e313_61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067944" y="2564904"/>
            <a:ext cx="936104" cy="124813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4277" name="AutoShape 5" descr="http://img3.imgtn.bdimg.com/it/u=627238882,1786424777&amp;fm=26&amp;gp=0.jpg"/>
          <p:cNvSpPr>
            <a:spLocks noChangeAspect="1" noChangeArrowheads="1"/>
          </p:cNvSpPr>
          <p:nvPr/>
        </p:nvSpPr>
        <p:spPr bwMode="auto">
          <a:xfrm>
            <a:off x="155575" y="-192617"/>
            <a:ext cx="304800" cy="406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54278" name="Picture 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906204" y="3909054"/>
            <a:ext cx="1169853" cy="120091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4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4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3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PPT上课课件\框4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3043332" y="470653"/>
            <a:ext cx="3024336" cy="1248139"/>
          </a:xfrm>
          <a:prstGeom prst="rect">
            <a:avLst/>
          </a:prstGeom>
          <a:noFill/>
        </p:spPr>
      </p:pic>
      <p:pic>
        <p:nvPicPr>
          <p:cNvPr id="3" name="Picture 3" descr="F:\PPT上课课件\荡秋千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843532" y="-9400"/>
            <a:ext cx="1347614" cy="1536171"/>
          </a:xfrm>
          <a:prstGeom prst="rect">
            <a:avLst/>
          </a:prstGeom>
          <a:noFill/>
        </p:spPr>
      </p:pic>
      <p:sp>
        <p:nvSpPr>
          <p:cNvPr id="4" name="矩形 3"/>
          <p:cNvSpPr/>
          <p:nvPr/>
        </p:nvSpPr>
        <p:spPr>
          <a:xfrm>
            <a:off x="3563888" y="836713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词语解释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928853" y="1660740"/>
            <a:ext cx="29738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（树木等）高耸在天空中。</a:t>
            </a:r>
            <a:endParaRPr lang="zh-CN" altLang="en-US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946188" y="2140755"/>
            <a:ext cx="762260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任意残杀或迫害，起破坏作用。文中指西伯利亚大风经常吹刮，给当地造</a:t>
            </a:r>
            <a:endParaRPr lang="en-US" altLang="zh-CN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成很大破坏和损失。</a:t>
            </a:r>
            <a:endParaRPr lang="zh-CN" altLang="en-US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949656" y="3444407"/>
            <a:ext cx="71577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非法占据。文中指晋西北地区经常受到干旱、霜冻、沙尘暴的侵害。</a:t>
            </a:r>
            <a:endParaRPr lang="zh-CN" altLang="en-US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421904" y="4065533"/>
            <a:ext cx="22765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比喻共同渡过难关。</a:t>
            </a:r>
            <a:endParaRPr lang="zh-CN" altLang="en-US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421904" y="4699253"/>
            <a:ext cx="21419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形容屡次，多次。</a:t>
            </a:r>
            <a:endParaRPr lang="zh-CN" altLang="en-US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946189" y="5273685"/>
            <a:ext cx="59955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人或事物最终的着落。文中指青山是老人生命的终结地。</a:t>
            </a:r>
            <a:endParaRPr lang="zh-CN" altLang="en-US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946188" y="5887513"/>
            <a:ext cx="81393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坚强有力的挺立着。文中指在山洼、山腰里的杨树、柳树挺立着，生命力旺盛。</a:t>
            </a:r>
            <a:endParaRPr lang="zh-CN" altLang="en-US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197768" y="1551581"/>
            <a:ext cx="122413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参天：</a:t>
            </a:r>
            <a:endParaRPr lang="en-US" altLang="zh-CN" b="1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</a:pPr>
            <a:r>
              <a:rPr lang="zh-CN" altLang="en-US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肆虐：</a:t>
            </a:r>
            <a:endParaRPr lang="en-US" altLang="zh-CN" b="1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</a:pPr>
            <a:endParaRPr lang="en-US" altLang="zh-CN" b="1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</a:pPr>
            <a:r>
              <a:rPr lang="zh-CN" altLang="en-US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盘踞：</a:t>
            </a:r>
            <a:endParaRPr lang="en-US" altLang="zh-CN" b="1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</a:pPr>
            <a:r>
              <a:rPr lang="zh-CN" altLang="en-US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风雨同舟：</a:t>
            </a:r>
            <a:endParaRPr lang="en-US" altLang="zh-CN" b="1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</a:pPr>
            <a:r>
              <a:rPr lang="zh-CN" altLang="en-US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三番五次：</a:t>
            </a:r>
            <a:endParaRPr lang="en-US" altLang="zh-CN" b="1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</a:pPr>
            <a:r>
              <a:rPr lang="zh-CN" altLang="en-US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归宿：</a:t>
            </a:r>
            <a:endParaRPr lang="en-US" altLang="zh-CN" b="1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</a:pPr>
            <a:r>
              <a:rPr lang="zh-CN" altLang="en-US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劲挺：</a:t>
            </a:r>
            <a:endParaRPr lang="en-US" altLang="zh-CN" b="1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PPT上课课件\框4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3043332" y="470653"/>
            <a:ext cx="3024336" cy="1248139"/>
          </a:xfrm>
          <a:prstGeom prst="rect">
            <a:avLst/>
          </a:prstGeom>
          <a:noFill/>
        </p:spPr>
      </p:pic>
      <p:pic>
        <p:nvPicPr>
          <p:cNvPr id="3" name="Picture 3" descr="F:\PPT上课课件\荡秋千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843532" y="-9400"/>
            <a:ext cx="1347614" cy="1536171"/>
          </a:xfrm>
          <a:prstGeom prst="rect">
            <a:avLst/>
          </a:prstGeom>
          <a:noFill/>
        </p:spPr>
      </p:pic>
      <p:sp>
        <p:nvSpPr>
          <p:cNvPr id="4" name="矩形 3"/>
          <p:cNvSpPr/>
          <p:nvPr/>
        </p:nvSpPr>
        <p:spPr>
          <a:xfrm>
            <a:off x="3419873" y="836713"/>
            <a:ext cx="17235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词语对对碰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460077" y="2276872"/>
          <a:ext cx="3480048" cy="412845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80048"/>
              </a:tblGrid>
              <a:tr h="4128459"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T="60960" marB="60960"/>
                </a:tc>
              </a:tr>
            </a:tbl>
          </a:graphicData>
        </a:graphic>
      </p:graphicFrame>
      <p:graphicFrame>
        <p:nvGraphicFramePr>
          <p:cNvPr id="7" name="表格 6"/>
          <p:cNvGraphicFramePr>
            <a:graphicFrameLocks noGrp="1"/>
          </p:cNvGraphicFramePr>
          <p:nvPr/>
        </p:nvGraphicFramePr>
        <p:xfrm>
          <a:off x="5076056" y="2276872"/>
          <a:ext cx="3480048" cy="412845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80048"/>
              </a:tblGrid>
              <a:tr h="4128459"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T="60960" marB="60960"/>
                </a:tc>
              </a:tr>
            </a:tbl>
          </a:graphicData>
        </a:graphic>
      </p:graphicFrame>
      <p:sp>
        <p:nvSpPr>
          <p:cNvPr id="9" name="矩形 8"/>
          <p:cNvSpPr/>
          <p:nvPr/>
        </p:nvSpPr>
        <p:spPr>
          <a:xfrm>
            <a:off x="1599139" y="2552515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zh-CN" altLang="en-US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近义词</a:t>
            </a:r>
            <a:endParaRPr lang="zh-CN" altLang="en-US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516217" y="2372883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zh-CN" altLang="en-US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反义词</a:t>
            </a:r>
            <a:endParaRPr lang="zh-CN" altLang="en-US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95537" y="3051923"/>
            <a:ext cx="359293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zh-CN" altLang="en-US" sz="2000" b="1" dirty="0" smtClean="0">
                <a:latin typeface="黑体" panose="02010609060101010101" charset="-122"/>
                <a:ea typeface="黑体" panose="02010609060101010101" charset="-122"/>
              </a:rPr>
              <a:t>肆虐</a:t>
            </a:r>
            <a:r>
              <a:rPr lang="en-US" altLang="zh-CN" sz="2000" b="1" dirty="0" smtClean="0">
                <a:latin typeface="黑体" panose="02010609060101010101" charset="-122"/>
                <a:ea typeface="黑体" panose="02010609060101010101" charset="-122"/>
              </a:rPr>
              <a:t>——</a:t>
            </a:r>
            <a:r>
              <a:rPr lang="zh-CN" altLang="en-US" sz="2000" b="1" dirty="0" smtClean="0">
                <a:latin typeface="黑体" panose="02010609060101010101" charset="-122"/>
                <a:ea typeface="黑体" panose="02010609060101010101" charset="-122"/>
              </a:rPr>
              <a:t>暴虐  盘踞</a:t>
            </a:r>
            <a:r>
              <a:rPr lang="en-US" altLang="zh-CN" sz="2000" b="1" dirty="0" smtClean="0">
                <a:latin typeface="黑体" panose="02010609060101010101" charset="-122"/>
                <a:ea typeface="黑体" panose="02010609060101010101" charset="-122"/>
              </a:rPr>
              <a:t>——</a:t>
            </a:r>
            <a:r>
              <a:rPr lang="zh-CN" altLang="en-US" sz="2000" b="1" dirty="0" smtClean="0">
                <a:latin typeface="黑体" panose="02010609060101010101" charset="-122"/>
                <a:ea typeface="黑体" panose="02010609060101010101" charset="-122"/>
              </a:rPr>
              <a:t>占据</a:t>
            </a:r>
            <a:endParaRPr lang="en-US" altLang="zh-CN" sz="2000" b="1" dirty="0" smtClean="0">
              <a:latin typeface="黑体" panose="02010609060101010101" charset="-122"/>
              <a:ea typeface="黑体" panose="02010609060101010101" charset="-122"/>
            </a:endParaRPr>
          </a:p>
          <a:p>
            <a:pPr algn="ctr">
              <a:lnSpc>
                <a:spcPct val="200000"/>
              </a:lnSpc>
            </a:pPr>
            <a:r>
              <a:rPr lang="zh-CN" altLang="en-US" sz="2000" b="1" dirty="0" smtClean="0">
                <a:latin typeface="黑体" panose="02010609060101010101" charset="-122"/>
                <a:ea typeface="黑体" panose="02010609060101010101" charset="-122"/>
              </a:rPr>
              <a:t>险恶</a:t>
            </a:r>
            <a:r>
              <a:rPr lang="en-US" altLang="zh-CN" sz="2000" b="1" dirty="0" smtClean="0">
                <a:latin typeface="黑体" panose="02010609060101010101" charset="-122"/>
                <a:ea typeface="黑体" panose="02010609060101010101" charset="-122"/>
              </a:rPr>
              <a:t>——</a:t>
            </a:r>
            <a:r>
              <a:rPr lang="zh-CN" altLang="en-US" sz="2000" b="1" dirty="0" smtClean="0">
                <a:latin typeface="黑体" panose="02010609060101010101" charset="-122"/>
                <a:ea typeface="黑体" panose="02010609060101010101" charset="-122"/>
              </a:rPr>
              <a:t>凶险  劲挺</a:t>
            </a:r>
            <a:r>
              <a:rPr lang="en-US" altLang="zh-CN" sz="2000" b="1" dirty="0" smtClean="0">
                <a:latin typeface="黑体" panose="02010609060101010101" charset="-122"/>
                <a:ea typeface="黑体" panose="02010609060101010101" charset="-122"/>
              </a:rPr>
              <a:t>——</a:t>
            </a:r>
            <a:r>
              <a:rPr lang="zh-CN" altLang="en-US" sz="2000" b="1" dirty="0" smtClean="0">
                <a:latin typeface="黑体" panose="02010609060101010101" charset="-122"/>
                <a:ea typeface="黑体" panose="02010609060101010101" charset="-122"/>
              </a:rPr>
              <a:t>挺拔</a:t>
            </a:r>
            <a:endParaRPr lang="en-US" altLang="zh-CN" sz="2000" b="1" dirty="0" smtClean="0">
              <a:latin typeface="黑体" panose="02010609060101010101" charset="-122"/>
              <a:ea typeface="黑体" panose="02010609060101010101" charset="-122"/>
            </a:endParaRPr>
          </a:p>
          <a:p>
            <a:pPr algn="ctr">
              <a:lnSpc>
                <a:spcPct val="200000"/>
              </a:lnSpc>
            </a:pPr>
            <a:r>
              <a:rPr lang="zh-CN" altLang="en-US" sz="2000" b="1" dirty="0" smtClean="0">
                <a:latin typeface="黑体" panose="02010609060101010101" charset="-122"/>
                <a:ea typeface="黑体" panose="02010609060101010101" charset="-122"/>
              </a:rPr>
              <a:t>恭敬</a:t>
            </a:r>
            <a:r>
              <a:rPr lang="en-US" altLang="zh-CN" sz="2000" b="1" dirty="0" smtClean="0">
                <a:latin typeface="黑体" panose="02010609060101010101" charset="-122"/>
                <a:ea typeface="黑体" panose="02010609060101010101" charset="-122"/>
              </a:rPr>
              <a:t>——</a:t>
            </a:r>
            <a:r>
              <a:rPr lang="zh-CN" altLang="en-US" sz="2000" b="1" dirty="0" smtClean="0">
                <a:latin typeface="黑体" panose="02010609060101010101" charset="-122"/>
                <a:ea typeface="黑体" panose="02010609060101010101" charset="-122"/>
              </a:rPr>
              <a:t>尊敬  资助</a:t>
            </a:r>
            <a:r>
              <a:rPr lang="en-US" altLang="zh-CN" sz="2000" b="1" dirty="0" smtClean="0">
                <a:latin typeface="黑体" panose="02010609060101010101" charset="-122"/>
                <a:ea typeface="黑体" panose="02010609060101010101" charset="-122"/>
              </a:rPr>
              <a:t>——</a:t>
            </a:r>
            <a:r>
              <a:rPr lang="zh-CN" altLang="en-US" sz="2000" b="1" dirty="0" smtClean="0">
                <a:latin typeface="黑体" panose="02010609060101010101" charset="-122"/>
                <a:ea typeface="黑体" panose="02010609060101010101" charset="-122"/>
              </a:rPr>
              <a:t>赞助</a:t>
            </a:r>
            <a:endParaRPr lang="en-US" altLang="zh-CN" sz="2000" b="1" dirty="0" smtClean="0">
              <a:latin typeface="黑体" panose="02010609060101010101" charset="-122"/>
              <a:ea typeface="黑体" panose="02010609060101010101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2000" b="1" dirty="0" smtClean="0">
                <a:latin typeface="黑体" panose="02010609060101010101" charset="-122"/>
                <a:ea typeface="黑体" panose="02010609060101010101" charset="-122"/>
              </a:rPr>
              <a:t>凶猛</a:t>
            </a:r>
            <a:r>
              <a:rPr lang="en-US" altLang="zh-CN" sz="2000" b="1" dirty="0" smtClean="0">
                <a:latin typeface="黑体" panose="02010609060101010101" charset="-122"/>
                <a:ea typeface="黑体" panose="02010609060101010101" charset="-122"/>
              </a:rPr>
              <a:t>——</a:t>
            </a:r>
            <a:r>
              <a:rPr lang="zh-CN" altLang="en-US" sz="2000" b="1" dirty="0" smtClean="0">
                <a:latin typeface="黑体" panose="02010609060101010101" charset="-122"/>
                <a:ea typeface="黑体" panose="02010609060101010101" charset="-122"/>
              </a:rPr>
              <a:t>凶悍</a:t>
            </a:r>
            <a:endParaRPr lang="zh-CN" altLang="en-US" sz="2000" b="1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5011516" y="3054711"/>
            <a:ext cx="359293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zh-CN" altLang="en-US" sz="2000" b="1" dirty="0" smtClean="0">
                <a:latin typeface="黑体" panose="02010609060101010101" charset="-122"/>
                <a:ea typeface="黑体" panose="02010609060101010101" charset="-122"/>
              </a:rPr>
              <a:t>恭敬</a:t>
            </a:r>
            <a:r>
              <a:rPr lang="en-US" altLang="zh-CN" sz="2000" b="1" dirty="0" smtClean="0">
                <a:latin typeface="黑体" panose="02010609060101010101" charset="-122"/>
                <a:ea typeface="黑体" panose="02010609060101010101" charset="-122"/>
              </a:rPr>
              <a:t>——</a:t>
            </a:r>
            <a:r>
              <a:rPr lang="zh-CN" altLang="en-US" sz="2000" b="1" dirty="0" smtClean="0">
                <a:latin typeface="黑体" panose="02010609060101010101" charset="-122"/>
                <a:ea typeface="黑体" panose="02010609060101010101" charset="-122"/>
              </a:rPr>
              <a:t>傲慢  劲挺</a:t>
            </a:r>
            <a:r>
              <a:rPr lang="en-US" altLang="zh-CN" sz="2000" b="1" dirty="0" smtClean="0">
                <a:latin typeface="黑体" panose="02010609060101010101" charset="-122"/>
                <a:ea typeface="黑体" panose="02010609060101010101" charset="-122"/>
              </a:rPr>
              <a:t>——</a:t>
            </a:r>
            <a:r>
              <a:rPr lang="zh-CN" altLang="en-US" sz="2000" b="1" dirty="0" smtClean="0">
                <a:latin typeface="黑体" panose="02010609060101010101" charset="-122"/>
                <a:ea typeface="黑体" panose="02010609060101010101" charset="-122"/>
              </a:rPr>
              <a:t>弯曲</a:t>
            </a:r>
            <a:endParaRPr lang="en-US" altLang="zh-CN" sz="2000" b="1" dirty="0" smtClean="0">
              <a:latin typeface="黑体" panose="02010609060101010101" charset="-122"/>
              <a:ea typeface="黑体" panose="02010609060101010101" charset="-122"/>
            </a:endParaRPr>
          </a:p>
          <a:p>
            <a:pPr algn="ctr">
              <a:lnSpc>
                <a:spcPct val="200000"/>
              </a:lnSpc>
            </a:pPr>
            <a:r>
              <a:rPr lang="zh-CN" altLang="en-US" sz="2000" b="1" dirty="0" smtClean="0">
                <a:latin typeface="黑体" panose="02010609060101010101" charset="-122"/>
                <a:ea typeface="黑体" panose="02010609060101010101" charset="-122"/>
              </a:rPr>
              <a:t>普通</a:t>
            </a:r>
            <a:r>
              <a:rPr lang="en-US" altLang="zh-CN" sz="2000" b="1" dirty="0" smtClean="0">
                <a:latin typeface="黑体" panose="02010609060101010101" charset="-122"/>
                <a:ea typeface="黑体" panose="02010609060101010101" charset="-122"/>
              </a:rPr>
              <a:t>——</a:t>
            </a:r>
            <a:r>
              <a:rPr lang="zh-CN" altLang="en-US" sz="2000" b="1" dirty="0" smtClean="0">
                <a:latin typeface="黑体" panose="02010609060101010101" charset="-122"/>
                <a:ea typeface="黑体" panose="02010609060101010101" charset="-122"/>
              </a:rPr>
              <a:t>特俗  勇敢</a:t>
            </a:r>
            <a:r>
              <a:rPr lang="en-US" altLang="zh-CN" sz="2000" b="1" dirty="0" smtClean="0">
                <a:latin typeface="黑体" panose="02010609060101010101" charset="-122"/>
                <a:ea typeface="黑体" panose="02010609060101010101" charset="-122"/>
              </a:rPr>
              <a:t>——</a:t>
            </a:r>
            <a:r>
              <a:rPr lang="zh-CN" altLang="en-US" sz="2000" b="1" dirty="0" smtClean="0">
                <a:latin typeface="黑体" panose="02010609060101010101" charset="-122"/>
                <a:ea typeface="黑体" panose="02010609060101010101" charset="-122"/>
              </a:rPr>
              <a:t>胆怯</a:t>
            </a:r>
            <a:endParaRPr lang="en-US" altLang="zh-CN" sz="2000" b="1" dirty="0" smtClean="0">
              <a:latin typeface="黑体" panose="02010609060101010101" charset="-122"/>
              <a:ea typeface="黑体" panose="02010609060101010101" charset="-122"/>
            </a:endParaRPr>
          </a:p>
          <a:p>
            <a:pPr algn="ctr">
              <a:lnSpc>
                <a:spcPct val="200000"/>
              </a:lnSpc>
            </a:pPr>
            <a:r>
              <a:rPr lang="zh-CN" altLang="en-US" sz="2000" b="1" dirty="0" smtClean="0">
                <a:latin typeface="黑体" panose="02010609060101010101" charset="-122"/>
                <a:ea typeface="黑体" panose="02010609060101010101" charset="-122"/>
              </a:rPr>
              <a:t>凶猛</a:t>
            </a:r>
            <a:r>
              <a:rPr lang="en-US" altLang="zh-CN" sz="2000" b="1" dirty="0" smtClean="0">
                <a:latin typeface="黑体" panose="02010609060101010101" charset="-122"/>
                <a:ea typeface="黑体" panose="02010609060101010101" charset="-122"/>
              </a:rPr>
              <a:t>——</a:t>
            </a:r>
            <a:r>
              <a:rPr lang="zh-CN" altLang="en-US" sz="2000" b="1" dirty="0" smtClean="0">
                <a:latin typeface="黑体" panose="02010609060101010101" charset="-122"/>
                <a:ea typeface="黑体" panose="02010609060101010101" charset="-122"/>
              </a:rPr>
              <a:t>温顺  荡漾</a:t>
            </a:r>
            <a:r>
              <a:rPr lang="en-US" altLang="zh-CN" sz="2000" b="1" dirty="0" smtClean="0">
                <a:latin typeface="黑体" panose="02010609060101010101" charset="-122"/>
                <a:ea typeface="黑体" panose="02010609060101010101" charset="-122"/>
              </a:rPr>
              <a:t>——</a:t>
            </a:r>
            <a:r>
              <a:rPr lang="zh-CN" altLang="en-US" sz="2000" b="1" dirty="0" smtClean="0">
                <a:latin typeface="黑体" panose="02010609060101010101" charset="-122"/>
                <a:ea typeface="黑体" panose="02010609060101010101" charset="-122"/>
              </a:rPr>
              <a:t>平静</a:t>
            </a:r>
            <a:endParaRPr lang="en-US" altLang="zh-CN" sz="2000" b="1" dirty="0" smtClean="0">
              <a:latin typeface="黑体" panose="02010609060101010101" charset="-122"/>
              <a:ea typeface="黑体" panose="02010609060101010101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2000" b="1" dirty="0" smtClean="0">
                <a:latin typeface="黑体" panose="02010609060101010101" charset="-122"/>
                <a:ea typeface="黑体" panose="02010609060101010101" charset="-122"/>
              </a:rPr>
              <a:t>唯一</a:t>
            </a:r>
            <a:r>
              <a:rPr lang="en-US" altLang="zh-CN" sz="2000" b="1" dirty="0" smtClean="0">
                <a:latin typeface="黑体" panose="02010609060101010101" charset="-122"/>
                <a:ea typeface="黑体" panose="02010609060101010101" charset="-122"/>
              </a:rPr>
              <a:t>——</a:t>
            </a:r>
            <a:r>
              <a:rPr lang="zh-CN" altLang="en-US" sz="2000" b="1" dirty="0" smtClean="0">
                <a:latin typeface="黑体" panose="02010609060101010101" charset="-122"/>
                <a:ea typeface="黑体" panose="02010609060101010101" charset="-122"/>
              </a:rPr>
              <a:t>众多</a:t>
            </a:r>
            <a:endParaRPr lang="zh-CN" altLang="en-US" sz="2000" b="1" dirty="0"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041780" y="3140968"/>
            <a:ext cx="962268" cy="16924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TEMPLATE_THUMBS_INDEX" val="1"/>
  <p:tag name="KSO_WM_TEMPLATE_SUBCATEGORY" val="0"/>
  <p:tag name="KSO_WM_TAG_VERSION" val="1.0"/>
  <p:tag name="KSO_WM_BEAUTIFY_FLAG" val="#wm#"/>
  <p:tag name="KSO_WM_TEMPLATE_CATEGORY" val="custom"/>
  <p:tag name="KSO_WM_TEMPLATE_INDEX" val="20187308"/>
</p:tagLst>
</file>

<file path=ppt/tags/tag62.xml><?xml version="1.0" encoding="utf-8"?>
<p:tagLst xmlns:p="http://schemas.openxmlformats.org/presentationml/2006/main">
  <p:tag name="MH" val="20170613110635"/>
  <p:tag name="MH_LIBRARY" val="CONTENTS"/>
  <p:tag name="MH_TYPE" val="ENTRY"/>
  <p:tag name="ID" val="545812"/>
  <p:tag name="MH_ORDER" val="1"/>
</p:tagLst>
</file>

<file path=ppt/tags/tag63.xml><?xml version="1.0" encoding="utf-8"?>
<p:tagLst xmlns:p="http://schemas.openxmlformats.org/presentationml/2006/main">
  <p:tag name="MH" val="20170613110635"/>
  <p:tag name="MH_LIBRARY" val="CONTENTS"/>
  <p:tag name="MH_TYPE" val="NUMBER"/>
  <p:tag name="ID" val="545812"/>
  <p:tag name="MH_ORDER" val="1"/>
</p:tagLst>
</file>

<file path=ppt/tags/tag64.xml><?xml version="1.0" encoding="utf-8"?>
<p:tagLst xmlns:p="http://schemas.openxmlformats.org/presentationml/2006/main">
  <p:tag name="MH" val="20170613110635"/>
  <p:tag name="MH_LIBRARY" val="CONTENTS"/>
  <p:tag name="MH_TYPE" val="ENTRY"/>
  <p:tag name="ID" val="545812"/>
  <p:tag name="MH_ORDER" val="2"/>
</p:tagLst>
</file>

<file path=ppt/tags/tag65.xml><?xml version="1.0" encoding="utf-8"?>
<p:tagLst xmlns:p="http://schemas.openxmlformats.org/presentationml/2006/main">
  <p:tag name="MH" val="20170613110635"/>
  <p:tag name="MH_LIBRARY" val="CONTENTS"/>
  <p:tag name="MH_TYPE" val="NUMBER"/>
  <p:tag name="ID" val="545812"/>
  <p:tag name="MH_ORDER" val="2"/>
</p:tagLst>
</file>

<file path=ppt/tags/tag66.xml><?xml version="1.0" encoding="utf-8"?>
<p:tagLst xmlns:p="http://schemas.openxmlformats.org/presentationml/2006/main">
  <p:tag name="MH" val="20170613110635"/>
  <p:tag name="MH_LIBRARY" val="CONTENTS"/>
  <p:tag name="MH_TYPE" val="ENTRY"/>
  <p:tag name="ID" val="545812"/>
  <p:tag name="MH_ORDER" val="2"/>
</p:tagLst>
</file>

<file path=ppt/tags/tag67.xml><?xml version="1.0" encoding="utf-8"?>
<p:tagLst xmlns:p="http://schemas.openxmlformats.org/presentationml/2006/main">
  <p:tag name="MH" val="20170613110635"/>
  <p:tag name="MH_LIBRARY" val="CONTENTS"/>
  <p:tag name="MH_TYPE" val="NUMBER"/>
  <p:tag name="ID" val="545812"/>
  <p:tag name="MH_ORDER" val="2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第一PPT模板网-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3645</Words>
  <Application>WPS 演示</Application>
  <PresentationFormat>全屏显示(4:3)</PresentationFormat>
  <Paragraphs>259</Paragraphs>
  <Slides>35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35</vt:i4>
      </vt:variant>
    </vt:vector>
  </HeadingPairs>
  <TitlesOfParts>
    <vt:vector size="48" baseType="lpstr">
      <vt:lpstr>Arial</vt:lpstr>
      <vt:lpstr>宋体</vt:lpstr>
      <vt:lpstr>Wingdings</vt:lpstr>
      <vt:lpstr>Calibri</vt:lpstr>
      <vt:lpstr>黑体</vt:lpstr>
      <vt:lpstr>楷体</vt:lpstr>
      <vt:lpstr>微软雅黑</vt:lpstr>
      <vt:lpstr>华文细黑</vt:lpstr>
      <vt:lpstr>Calibri</vt:lpstr>
      <vt:lpstr>Arial Unicode MS</vt:lpstr>
      <vt:lpstr>仿宋</vt:lpstr>
      <vt:lpstr>Arial</vt:lpstr>
      <vt:lpstr>第一PPT模板网-WWW.1PPT.COM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第一PPT模板网-WWW.1PPT.COM</dc:title>
  <dc:creator>第一PPT模板网-WWW.1PPT.COM</dc:creator>
  <cp:keywords>第一PPT模板网-WWW.1PPT.COM</cp:keywords>
  <dc:subject>第一PPT模板网-WWW.1PPT.COM</dc:subject>
  <cp:lastModifiedBy>123</cp:lastModifiedBy>
  <cp:revision>109</cp:revision>
  <dcterms:created xsi:type="dcterms:W3CDTF">2019-07-09T05:51:00Z</dcterms:created>
  <dcterms:modified xsi:type="dcterms:W3CDTF">2020-01-31T01:25:03Z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2052-11.1.0.9058</vt:lpwstr>
  </property>
</Properties>
</file>