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317" r:id="rId3"/>
    <p:sldId id="270" r:id="rId4"/>
    <p:sldId id="265" r:id="rId5"/>
    <p:sldId id="311" r:id="rId6"/>
    <p:sldId id="312" r:id="rId7"/>
    <p:sldId id="313" r:id="rId8"/>
    <p:sldId id="294" r:id="rId9"/>
    <p:sldId id="276" r:id="rId10"/>
    <p:sldId id="289" r:id="rId11"/>
    <p:sldId id="291" r:id="rId12"/>
    <p:sldId id="293" r:id="rId13"/>
    <p:sldId id="287" r:id="rId14"/>
    <p:sldId id="286" r:id="rId15"/>
    <p:sldId id="308" r:id="rId16"/>
    <p:sldId id="309" r:id="rId17"/>
    <p:sldId id="298" r:id="rId18"/>
    <p:sldId id="300" r:id="rId19"/>
    <p:sldId id="299" r:id="rId20"/>
    <p:sldId id="284" r:id="rId21"/>
    <p:sldId id="301" r:id="rId22"/>
    <p:sldId id="304" r:id="rId23"/>
    <p:sldId id="315" r:id="rId24"/>
    <p:sldId id="316" r:id="rId25"/>
    <p:sldId id="282" r:id="rId26"/>
    <p:sldId id="281" r:id="rId27"/>
    <p:sldId id="268" r:id="rId28"/>
    <p:sldId id="295" r:id="rId29"/>
    <p:sldId id="292" r:id="rId30"/>
    <p:sldId id="310" r:id="rId31"/>
    <p:sldId id="296" r:id="rId32"/>
  </p:sldIdLst>
  <p:sldSz cx="9144000" cy="6858000" type="screen4x3"/>
  <p:notesSz cx="6858000" cy="9144000"/>
  <p:embeddedFontLst>
    <p:embeddedFont>
      <p:font typeface="Calibri" panose="020F0502020204030204" charset="0"/>
      <p:regular r:id="rId37"/>
      <p:bold r:id="rId38"/>
      <p:italic r:id="rId39"/>
      <p:boldItalic r:id="rId40"/>
    </p:embeddedFont>
    <p:embeddedFont>
      <p:font typeface="微软雅黑" panose="020B0503020204020204" pitchFamily="34" charset="-122"/>
      <p:regular r:id="rId41"/>
    </p:embeddedFont>
    <p:embeddedFont>
      <p:font typeface="Calibri" panose="020F0502020204030204"/>
      <p:regular r:id="rId42"/>
      <p:bold r:id="rId43"/>
      <p:italic r:id="rId44"/>
      <p:boldItalic r:id="rId45"/>
    </p:embeddedFont>
    <p:embeddedFont>
      <p:font typeface="楷体" panose="02010609060101010101" pitchFamily="49" charset="-122"/>
      <p:regular r:id="rId46"/>
    </p:embeddedFont>
    <p:embeddedFont>
      <p:font typeface="Pinyin Adjust" panose="02000500000000000000" pitchFamily="2" charset="0"/>
      <p:regular r:id="rId47"/>
    </p:embeddedFont>
  </p:embeddedFontLst>
  <p:custDataLst>
    <p:tags r:id="rId4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0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56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gs" Target="tags/tag1.xml"/><Relationship Id="rId47" Type="http://schemas.openxmlformats.org/officeDocument/2006/relationships/font" Target="fonts/font11.fntdata"/><Relationship Id="rId46" Type="http://schemas.openxmlformats.org/officeDocument/2006/relationships/font" Target="fonts/font10.fntdata"/><Relationship Id="rId45" Type="http://schemas.openxmlformats.org/officeDocument/2006/relationships/font" Target="fonts/font9.fntdata"/><Relationship Id="rId44" Type="http://schemas.openxmlformats.org/officeDocument/2006/relationships/font" Target="fonts/font8.fntdata"/><Relationship Id="rId43" Type="http://schemas.openxmlformats.org/officeDocument/2006/relationships/font" Target="fonts/font7.fntdata"/><Relationship Id="rId42" Type="http://schemas.openxmlformats.org/officeDocument/2006/relationships/font" Target="fonts/font6.fntdata"/><Relationship Id="rId41" Type="http://schemas.openxmlformats.org/officeDocument/2006/relationships/font" Target="fonts/font5.fntdata"/><Relationship Id="rId40" Type="http://schemas.openxmlformats.org/officeDocument/2006/relationships/font" Target="fonts/font4.fntdata"/><Relationship Id="rId4" Type="http://schemas.openxmlformats.org/officeDocument/2006/relationships/slide" Target="slides/slide2.xml"/><Relationship Id="rId39" Type="http://schemas.openxmlformats.org/officeDocument/2006/relationships/font" Target="fonts/font3.fntdata"/><Relationship Id="rId38" Type="http://schemas.openxmlformats.org/officeDocument/2006/relationships/font" Target="fonts/font2.fntdata"/><Relationship Id="rId37" Type="http://schemas.openxmlformats.org/officeDocument/2006/relationships/font" Target="fonts/font1.fntdata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63229-F13F-4C10-B136-3AEA52A706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148DE-BD94-4EFB-9C57-54BB249653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42875"/>
            <a:ext cx="2051050" cy="62388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42875"/>
            <a:ext cx="6003925" cy="6238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41450"/>
            <a:ext cx="4027487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1450"/>
            <a:ext cx="4027488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4861619" y="1796508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 userDrawn="1"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rgbClr val="B7D9FF"/>
              </a:gs>
              <a:gs pos="35001">
                <a:srgbClr val="CBE3FF"/>
              </a:gs>
              <a:gs pos="100000">
                <a:srgbClr val="E8F3FF"/>
              </a:gs>
            </a:gsLst>
            <a:lin ang="5400000" scaled="1"/>
          </a:gradFill>
          <a:ln w="9525">
            <a:noFill/>
            <a:miter lim="800000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lIns="92199" tIns="46099" rIns="92199" bIns="46099" anchor="ctr"/>
          <a:lstStyle/>
          <a:p>
            <a:pPr algn="ctr"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2875"/>
            <a:ext cx="8207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ctr" anchorCtr="0" compatLnSpc="1"/>
          <a:lstStyle/>
          <a:p>
            <a:pPr lvl="0"/>
            <a:r>
              <a:rPr lang="zh-CN" smtClean="0"/>
              <a:t>标题文本样式：微软雅黑</a:t>
            </a:r>
            <a:r>
              <a:rPr lang="zh-CN" altLang="zh-CN" smtClean="0"/>
              <a:t>/26</a:t>
            </a:r>
            <a:r>
              <a:rPr lang="zh-CN" smtClean="0"/>
              <a:t>号  </a:t>
            </a:r>
            <a:r>
              <a:rPr lang="zh-CN" altLang="zh-CN" smtClean="0"/>
              <a:t>Arial/26pt</a:t>
            </a:r>
            <a:endParaRPr lang="zh-CN" altLang="zh-CN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41450"/>
            <a:ext cx="82073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t" anchorCtr="0" compatLnSpc="1"/>
          <a:lstStyle/>
          <a:p>
            <a:pPr lvl="0"/>
            <a:r>
              <a:rPr lang="zh-CN" smtClean="0"/>
              <a:t>第一级内容文本样式：微软雅黑</a:t>
            </a:r>
            <a:r>
              <a:rPr lang="zh-CN" altLang="zh-CN" smtClean="0"/>
              <a:t>/20</a:t>
            </a:r>
            <a:r>
              <a:rPr lang="zh-CN" smtClean="0"/>
              <a:t>号  </a:t>
            </a:r>
            <a:r>
              <a:rPr lang="zh-CN" altLang="zh-CN" smtClean="0"/>
              <a:t>Arial/20pt</a:t>
            </a:r>
            <a:endParaRPr lang="zh-CN" altLang="zh-CN" smtClean="0"/>
          </a:p>
          <a:p>
            <a:pPr lvl="1"/>
            <a:r>
              <a:rPr lang="zh-CN" smtClean="0"/>
              <a:t>第二级内容文本样式：微软雅黑</a:t>
            </a:r>
            <a:r>
              <a:rPr lang="zh-CN" altLang="zh-CN" smtClean="0"/>
              <a:t>/18</a:t>
            </a:r>
            <a:r>
              <a:rPr lang="zh-CN" smtClean="0"/>
              <a:t>号  </a:t>
            </a:r>
            <a:r>
              <a:rPr lang="zh-CN" altLang="zh-CN" smtClean="0"/>
              <a:t>Arial/18pt</a:t>
            </a:r>
            <a:endParaRPr lang="zh-CN" altLang="zh-CN" smtClean="0"/>
          </a:p>
          <a:p>
            <a:pPr lvl="2"/>
            <a:r>
              <a:rPr lang="zh-CN" smtClean="0"/>
              <a:t>第三级内容文本样式：微软雅黑</a:t>
            </a:r>
            <a:r>
              <a:rPr lang="zh-CN" altLang="zh-CN" smtClean="0"/>
              <a:t>/16</a:t>
            </a:r>
            <a:r>
              <a:rPr lang="zh-CN" smtClean="0"/>
              <a:t>号  </a:t>
            </a:r>
            <a:r>
              <a:rPr lang="zh-CN" altLang="zh-CN" smtClean="0"/>
              <a:t>Arial/16pt</a:t>
            </a:r>
            <a:endParaRPr lang="zh-CN" altLang="zh-CN" smtClean="0"/>
          </a:p>
          <a:p>
            <a:pPr lvl="3"/>
            <a:r>
              <a:rPr lang="zh-CN" smtClean="0"/>
              <a:t>第四级内容文本样式：微软雅黑</a:t>
            </a:r>
            <a:r>
              <a:rPr lang="zh-CN" altLang="zh-CN" smtClean="0"/>
              <a:t>/14</a:t>
            </a:r>
            <a:r>
              <a:rPr lang="zh-CN" smtClean="0"/>
              <a:t>号  </a:t>
            </a:r>
            <a:r>
              <a:rPr lang="zh-CN" altLang="zh-CN" smtClean="0"/>
              <a:t>Arial/14pt</a:t>
            </a:r>
            <a:endParaRPr lang="zh-CN" altLang="zh-CN" smtClean="0"/>
          </a:p>
          <a:p>
            <a:pPr lvl="4"/>
            <a:r>
              <a:rPr lang="zh-CN" smtClean="0"/>
              <a:t>第五级内容文本样式：微软雅黑</a:t>
            </a:r>
            <a:r>
              <a:rPr lang="zh-CN" altLang="zh-CN" smtClean="0"/>
              <a:t>/12</a:t>
            </a:r>
            <a:r>
              <a:rPr lang="zh-CN" smtClean="0"/>
              <a:t>号  </a:t>
            </a:r>
            <a:r>
              <a:rPr lang="zh-CN" altLang="zh-CN" smtClean="0"/>
              <a:t>Arial/12pt</a:t>
            </a:r>
            <a:endParaRPr lang="zh-CN" altLang="zh-CN" smtClean="0"/>
          </a:p>
        </p:txBody>
      </p:sp>
      <p:pic>
        <p:nvPicPr>
          <p:cNvPr id="6" name="图片 5" descr="图层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+mj-lt"/>
          <a:ea typeface="+mj-ea"/>
          <a:cs typeface="+mj-cs"/>
        </a:defRPr>
      </a:lvl1pPr>
      <a:lvl2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8288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903605" indent="-17653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3pPr>
      <a:lvl4pPr marL="1266825" indent="-18415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</a:defRPr>
      </a:lvl4pPr>
      <a:lvl5pPr marL="16319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5pPr>
      <a:lvl6pPr marL="20891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6pPr>
      <a:lvl7pPr marL="25463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7pPr>
      <a:lvl8pPr marL="30035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8pPr>
      <a:lvl9pPr marL="34607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1240861"/>
            <a:ext cx="8229600" cy="234054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CN" altLang="en-US" sz="8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丁</a:t>
            </a:r>
            <a:r>
              <a:rPr lang="zh-CN" altLang="en-US" sz="8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</a:t>
            </a:r>
            <a:r>
              <a:rPr lang="zh-CN" altLang="en-US" sz="8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</a:t>
            </a:r>
            <a:endParaRPr lang="en-US" altLang="zh-CN" sz="8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标注 5"/>
          <p:cNvSpPr/>
          <p:nvPr/>
        </p:nvSpPr>
        <p:spPr>
          <a:xfrm>
            <a:off x="2956322" y="2343150"/>
            <a:ext cx="4613672" cy="1657350"/>
          </a:xfrm>
          <a:prstGeom prst="wedgeRoundRectCallout">
            <a:avLst>
              <a:gd name="adj1" fmla="val -60097"/>
              <a:gd name="adj2" fmla="val 40392"/>
              <a:gd name="adj3" fmla="val 16667"/>
            </a:avLst>
          </a:prstGeom>
          <a:solidFill>
            <a:srgbClr val="A1C45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准确、流畅地朗读课文，感受丁香的特点，读出作者</a:t>
            </a:r>
            <a:r>
              <a:rPr lang="zh-CN" altLang="en-US" sz="24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对丁香花的喜爱。</a:t>
            </a:r>
            <a:endParaRPr lang="zh-CN" altLang="en-US" sz="240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26" name="图片 8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468041" y="2644775"/>
            <a:ext cx="920353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726281" y="1853595"/>
            <a:ext cx="766524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“丁香结”引发了“我”对人生怎样的思考呢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25378" y="3383567"/>
            <a:ext cx="2654084" cy="265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5719" y="3383567"/>
            <a:ext cx="2558184" cy="265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圆角矩形 8"/>
          <p:cNvSpPr/>
          <p:nvPr/>
        </p:nvSpPr>
        <p:spPr>
          <a:xfrm>
            <a:off x="2949179" y="838201"/>
            <a:ext cx="2686050" cy="67151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悟花</a:t>
            </a:r>
            <a:endParaRPr lang="zh-CN" altLang="en-US" sz="28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663429" y="385764"/>
            <a:ext cx="77747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14"/>
          <p:cNvSpPr>
            <a:spLocks noChangeArrowheads="1"/>
          </p:cNvSpPr>
          <p:nvPr/>
        </p:nvSpPr>
        <p:spPr bwMode="auto">
          <a:xfrm>
            <a:off x="1218010" y="4557714"/>
            <a:ext cx="333255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        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839391" y="2860675"/>
            <a:ext cx="7006828" cy="128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古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人词云：“芭蕉不展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丁香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结”、“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丁香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空结雨中愁”。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 bwMode="auto">
          <a:xfrm>
            <a:off x="3755231" y="812800"/>
            <a:ext cx="3520679" cy="1827205"/>
            <a:chOff x="3491880" y="0"/>
            <a:chExt cx="3024336" cy="1548413"/>
          </a:xfrm>
        </p:grpSpPr>
        <p:sp>
          <p:nvSpPr>
            <p:cNvPr id="21" name="云形标注 20"/>
            <p:cNvSpPr/>
            <p:nvPr/>
          </p:nvSpPr>
          <p:spPr>
            <a:xfrm>
              <a:off x="3491880" y="0"/>
              <a:ext cx="3024336" cy="1368152"/>
            </a:xfrm>
            <a:prstGeom prst="cloudCallout">
              <a:avLst>
                <a:gd name="adj1" fmla="val -41230"/>
                <a:gd name="adj2" fmla="val 74006"/>
              </a:avLst>
            </a:prstGeom>
            <a:solidFill>
              <a:schemeClr val="bg1"/>
            </a:solidFill>
            <a:ln w="28575">
              <a:solidFill>
                <a:srgbClr val="92D050"/>
              </a:solidFill>
            </a:ln>
            <a:effectLst>
              <a:outerShdw blurRad="444500" dist="254000" dir="8100000" algn="tr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800" noProof="1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77" name="矩形 21"/>
            <p:cNvSpPr>
              <a:spLocks noChangeArrowheads="1"/>
            </p:cNvSpPr>
            <p:nvPr/>
          </p:nvSpPr>
          <p:spPr bwMode="auto">
            <a:xfrm>
              <a:off x="3986800" y="374738"/>
              <a:ext cx="2066396" cy="11736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dirty="0">
                  <a:solidFill>
                    <a:srgbClr val="FF0000"/>
                  </a:solidFill>
                </a:rPr>
                <a:t> 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丁香花蕾丛生，比   喻人愁心不解。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89410" y="4449764"/>
            <a:ext cx="525541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作者用自然界的植物用以喻指自己的愁思。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6141244" y="3960813"/>
            <a:ext cx="8667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31044" y="1514476"/>
            <a:ext cx="433268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这里引用诗句有什么作用？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标注 9"/>
          <p:cNvSpPr>
            <a:spLocks noChangeArrowheads="1"/>
          </p:cNvSpPr>
          <p:nvPr/>
        </p:nvSpPr>
        <p:spPr bwMode="auto">
          <a:xfrm>
            <a:off x="731044" y="2579688"/>
            <a:ext cx="3875485" cy="2477274"/>
          </a:xfrm>
          <a:prstGeom prst="wedgeRoundRectCallout">
            <a:avLst>
              <a:gd name="adj1" fmla="val 20347"/>
              <a:gd name="adj2" fmla="val -8187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丁香就是惆怅的代表，作者引用古诗句有利于表达自己的情感，使文章意境更加优美 。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242153" y="3368617"/>
            <a:ext cx="2666999" cy="222210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42153" y="1128280"/>
            <a:ext cx="2667000" cy="21853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21519" y="687388"/>
            <a:ext cx="755213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在细雨迷蒙中，着了水滴的丁香格外妩媚。花墙边两株紫色的，如同印象派的画，线条模糊了，直向窗外的莹白渗过来。让人觉得，丁香确实该和微雨连在一起。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21519" y="3230564"/>
            <a:ext cx="6063854" cy="113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写出了雨中丁香的特点：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妩媚、朦胧、如梦如幻。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21519" y="4244975"/>
            <a:ext cx="6332935" cy="113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作者实写丁香的形象，虚写寄托于丁香的理念、志趣。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7212806" y="3887788"/>
            <a:ext cx="8667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235869" y="1293813"/>
            <a:ext cx="419695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想象一下这幅画面，作者为什么说丁香确实该和微雨连在一起？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5582841" y="1986164"/>
            <a:ext cx="3248025" cy="299389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235869" y="3317876"/>
            <a:ext cx="434697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因为雨中的丁香朦胧绰约，线条模糊，颜色交融柔和，犹如一幅色彩边缘模糊、柔和婉约的画作。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76276" y="2230279"/>
            <a:ext cx="2599049" cy="263292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7724" y="2230281"/>
            <a:ext cx="2480768" cy="263292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6028235" y="2230281"/>
            <a:ext cx="2486319" cy="263292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94248" y="5472113"/>
            <a:ext cx="65115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景物轮廓模糊、色彩交错渗透，有朦胧之感。</a:t>
            </a:r>
            <a:endParaRPr lang="zh-CN" altLang="en-US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下箭头 13"/>
          <p:cNvSpPr/>
          <p:nvPr/>
        </p:nvSpPr>
        <p:spPr>
          <a:xfrm>
            <a:off x="4486275" y="5003800"/>
            <a:ext cx="363141" cy="488950"/>
          </a:xfrm>
          <a:prstGeom prst="downArrow">
            <a:avLst/>
          </a:prstGeom>
          <a:solidFill>
            <a:srgbClr val="A1C45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noProof="1"/>
          </a:p>
        </p:txBody>
      </p:sp>
      <p:sp>
        <p:nvSpPr>
          <p:cNvPr id="12" name="圆角矩形 11"/>
          <p:cNvSpPr/>
          <p:nvPr/>
        </p:nvSpPr>
        <p:spPr>
          <a:xfrm>
            <a:off x="2949179" y="838201"/>
            <a:ext cx="2686050" cy="67151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印象派的画</a:t>
            </a:r>
            <a:endParaRPr lang="zh-CN" altLang="en-US" sz="28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2663429" y="385764"/>
            <a:ext cx="77747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75047" y="2130426"/>
            <a:ext cx="831532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只是赏过这么多年的丁香，却一直不解，何以古人发明了丁香结的说法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。今年一次春雨，久立窗前，望着斜伸过来的丁香枝条上一柄花蕾。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小小的花苞圆圆的，鼓鼓的，恰如衣襟上的盘花扣。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我才恍然，果然是丁香结！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288381" y="3957638"/>
            <a:ext cx="4763" cy="11668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820466" y="5022851"/>
            <a:ext cx="9465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丁香结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4825604" y="1414464"/>
            <a:ext cx="7144" cy="8540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4137164" y="998539"/>
            <a:ext cx="1620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承上启下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1658939"/>
            <a:ext cx="58281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说作者为什么把丁香花喻为“丁香结”？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84648" y="2693988"/>
            <a:ext cx="5058965" cy="113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从外形上看，也许是因为它跟衣襟上的盘花扣很相似。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285393" y="1273837"/>
            <a:ext cx="2312653" cy="222364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5393" y="3581733"/>
            <a:ext cx="2312653" cy="228203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042988" y="4375151"/>
            <a:ext cx="4325541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丁香花负担着解不开的愁怨。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矩形 11"/>
          <p:cNvSpPr>
            <a:spLocks noChangeArrowheads="1"/>
          </p:cNvSpPr>
          <p:nvPr/>
        </p:nvSpPr>
        <p:spPr bwMode="auto">
          <a:xfrm>
            <a:off x="909638" y="2209800"/>
            <a:ext cx="7065169" cy="86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09638" y="2438400"/>
            <a:ext cx="756523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每个人一辈子都有许多不顺心的事，一件完了一件又来。所以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丁香结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年年都有。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结，是解不完的；人生中的问题也是解不完的，不然，岂不是太平淡无味了么？</a:t>
            </a:r>
            <a:endParaRPr lang="zh-CN" altLang="en-US" sz="28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2363391" y="952500"/>
            <a:ext cx="3051572" cy="1282700"/>
          </a:xfrm>
          <a:prstGeom prst="wedgeRoundRectCallout">
            <a:avLst>
              <a:gd name="adj1" fmla="val -60448"/>
              <a:gd name="adj2" fmla="val -5749"/>
              <a:gd name="adj3" fmla="val 16667"/>
            </a:avLst>
          </a:prstGeom>
          <a:solidFill>
            <a:srgbClr val="A1C45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生活中不顺心的事情，生活中解不开的愁怨。</a:t>
            </a:r>
            <a:endParaRPr lang="zh-CN" altLang="en-US" sz="20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2214563" y="4683126"/>
            <a:ext cx="4956572" cy="1152525"/>
          </a:xfrm>
          <a:prstGeom prst="wedgeRoundRectCallout">
            <a:avLst>
              <a:gd name="adj1" fmla="val 58485"/>
              <a:gd name="adj2" fmla="val 45484"/>
              <a:gd name="adj3" fmla="val 16667"/>
            </a:avLst>
          </a:prstGeom>
          <a:solidFill>
            <a:srgbClr val="A1C45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因为有了这永远解不完的结，我们的生活才有乐趣，我们的明天才更加灿烂！</a:t>
            </a:r>
            <a:endParaRPr lang="zh-CN" altLang="en-US" sz="20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7608094" y="4887913"/>
            <a:ext cx="8667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9637" y="533401"/>
            <a:ext cx="1529954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846535" y="3929063"/>
            <a:ext cx="7448550" cy="168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上节课我们跟随作者初步领略了丁香花的美丽，我们不禁喜欢上了那一簇簇可爱的花儿。接下来，作者又赋予丁香花什么样的情感呢？继续学习课文。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988330" y="775154"/>
            <a:ext cx="3165862" cy="28593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833438" y="1116014"/>
            <a:ext cx="633531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小讨论：和原句对比读，哪句话给你印象更为深刻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en-US" altLang="zh-CN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01304" y="2633664"/>
            <a:ext cx="274558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不然，太平淡无味了。</a:t>
            </a:r>
            <a:endParaRPr lang="zh-CN" alt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527664" y="2633663"/>
            <a:ext cx="5211683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不然，岂不是太平淡无味了么？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016919" y="4179888"/>
            <a:ext cx="4572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反问语气更强烈。表达了“我”洞明世事，积极乐观的生活态度</a:t>
            </a:r>
            <a:endParaRPr lang="zh-CN" altLang="en-US" sz="2800"/>
          </a:p>
        </p:txBody>
      </p:sp>
      <p:sp>
        <p:nvSpPr>
          <p:cNvPr id="30" name="右箭头 29"/>
          <p:cNvSpPr/>
          <p:nvPr/>
        </p:nvSpPr>
        <p:spPr>
          <a:xfrm>
            <a:off x="3677841" y="2633663"/>
            <a:ext cx="471488" cy="495300"/>
          </a:xfrm>
          <a:prstGeom prst="rightArrow">
            <a:avLst/>
          </a:prstGeom>
          <a:solidFill>
            <a:srgbClr val="A1C45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cxnSp>
        <p:nvCxnSpPr>
          <p:cNvPr id="31" name="直接箭头连接符 30"/>
          <p:cNvCxnSpPr/>
          <p:nvPr/>
        </p:nvCxnSpPr>
        <p:spPr>
          <a:xfrm>
            <a:off x="5990035" y="3057525"/>
            <a:ext cx="8334" cy="116522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6301979" y="4491038"/>
            <a:ext cx="8667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5" grpId="0"/>
      <p:bldP spid="7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212057" y="1014413"/>
            <a:ext cx="634126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想一想，古人笔下的“丁香结”充满了愁怨。而我们读起文章来却感受到了作者字里行间因丁香而带来的欢愉，为什么？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212056" y="3922714"/>
            <a:ext cx="50863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表达了作者对世事的洞明，对人生的洒脱</a:t>
            </a:r>
            <a:endParaRPr lang="zh-CN" altLang="en-US"/>
          </a:p>
        </p:txBody>
      </p: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6298406" y="3338513"/>
            <a:ext cx="8667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标注 5"/>
          <p:cNvSpPr/>
          <p:nvPr/>
        </p:nvSpPr>
        <p:spPr>
          <a:xfrm>
            <a:off x="3224213" y="2354263"/>
            <a:ext cx="4077891" cy="2043112"/>
          </a:xfrm>
          <a:prstGeom prst="wedgeRoundRectCallout">
            <a:avLst>
              <a:gd name="adj1" fmla="val -61133"/>
              <a:gd name="adj2" fmla="val 35156"/>
              <a:gd name="adj3" fmla="val 16667"/>
            </a:avLst>
          </a:prstGeom>
          <a:solidFill>
            <a:srgbClr val="A1C45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在朗读这一部分的时候，可采用示范读</a:t>
            </a:r>
            <a:r>
              <a:rPr lang="en-US" altLang="zh-CN" sz="24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自由读。读出作者与古人不同的感悟。</a:t>
            </a:r>
            <a:endParaRPr lang="zh-CN" altLang="en-US" sz="24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4" name="图片 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489473" y="3108325"/>
            <a:ext cx="1606153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矩形 5"/>
          <p:cNvSpPr>
            <a:spLocks noChangeArrowheads="1"/>
          </p:cNvSpPr>
          <p:nvPr/>
        </p:nvSpPr>
        <p:spPr bwMode="auto">
          <a:xfrm>
            <a:off x="1089422" y="1579563"/>
            <a:ext cx="4191000" cy="54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>
              <a:lnSpc>
                <a:spcPts val="3600"/>
              </a:lnSpc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089422" y="847725"/>
            <a:ext cx="5672138" cy="11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想一想，作者为什么能将见到的丁香花写成这么美的文章呢？</a:t>
            </a:r>
            <a:endParaRPr lang="zh-CN" altLang="en-US" sz="1400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089423" y="2714625"/>
            <a:ext cx="41857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运用拟人、比喻等修辞手法。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089422" y="3595689"/>
            <a:ext cx="6275784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能展开丰富的想象，表达自己独特的感受。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089422" y="4635500"/>
            <a:ext cx="3570208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热爱大自然，热爱生活。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236619" y="4635500"/>
            <a:ext cx="1193006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12"/>
          <p:cNvSpPr>
            <a:spLocks noChangeArrowheads="1"/>
          </p:cNvSpPr>
          <p:nvPr/>
        </p:nvSpPr>
        <p:spPr bwMode="auto">
          <a:xfrm>
            <a:off x="1073944" y="1800226"/>
            <a:ext cx="6137672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作者以丁香结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象征生活中解不开的愁怨。结，是解不完的；人生中的问题也是解不完的。我们既有赏花的情调，又有解结的心志。生命给你芬芳的丁香的同时，也给你幽怨的“丁香结”。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这就是生活的常态，也是本文给我们的深刻启示。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62" name="图片 1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500938" y="879475"/>
            <a:ext cx="854869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 bwMode="auto">
          <a:xfrm>
            <a:off x="1178242" y="2420938"/>
            <a:ext cx="7033499" cy="2957598"/>
            <a:chOff x="806274" y="1150841"/>
            <a:chExt cx="9378925" cy="2957901"/>
          </a:xfrm>
        </p:grpSpPr>
        <p:sp>
          <p:nvSpPr>
            <p:cNvPr id="21" name="TextBox 20"/>
            <p:cNvSpPr txBox="1"/>
            <p:nvPr/>
          </p:nvSpPr>
          <p:spPr>
            <a:xfrm>
              <a:off x="806274" y="1735101"/>
              <a:ext cx="984983" cy="1646406"/>
            </a:xfrm>
            <a:prstGeom prst="rect">
              <a:avLst/>
            </a:prstGeom>
            <a:noFill/>
          </p:spPr>
          <p:txBody>
            <a:bodyPr vert="eaVert">
              <a:spAutoFit/>
            </a:bodyPr>
            <a:lstStyle/>
            <a:p>
              <a:pPr defTabSz="685800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丁 香 结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0800000" flipV="1">
              <a:off x="3496400" y="3154897"/>
              <a:ext cx="3662724" cy="8310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结，是解不完的；问题也是解不完的。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41988" name="TextBox 22"/>
            <p:cNvSpPr txBox="1">
              <a:spLocks noChangeArrowheads="1"/>
            </p:cNvSpPr>
            <p:nvPr/>
          </p:nvSpPr>
          <p:spPr bwMode="auto">
            <a:xfrm>
              <a:off x="7883273" y="1735616"/>
              <a:ext cx="2301926" cy="1135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洞察世事、豁达开朗。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左大括号 23"/>
            <p:cNvSpPr/>
            <p:nvPr/>
          </p:nvSpPr>
          <p:spPr>
            <a:xfrm>
              <a:off x="1632491" y="1519179"/>
              <a:ext cx="374687" cy="2051260"/>
            </a:xfrm>
            <a:prstGeom prst="leftBrac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/>
              <a:endParaRPr lang="zh-CN" altLang="en-US" sz="240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左大括号 24"/>
            <p:cNvSpPr/>
            <p:nvPr/>
          </p:nvSpPr>
          <p:spPr>
            <a:xfrm flipH="1">
              <a:off x="7159125" y="1563633"/>
              <a:ext cx="344521" cy="1968702"/>
            </a:xfrm>
            <a:prstGeom prst="leftBrac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/>
              <a:endParaRPr lang="zh-CN" altLang="en-US" sz="240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0800000" flipV="1">
              <a:off x="2105612" y="1212114"/>
              <a:ext cx="1179630" cy="4617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fontAlgn="auto">
                <a:spcAft>
                  <a:spcPts val="0"/>
                </a:spcAft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赏花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41992" name="TextBox 26"/>
            <p:cNvSpPr txBox="1">
              <a:spLocks noChangeArrowheads="1"/>
            </p:cNvSpPr>
            <p:nvPr/>
          </p:nvSpPr>
          <p:spPr bwMode="auto">
            <a:xfrm>
              <a:off x="2129762" y="3277660"/>
              <a:ext cx="1020501" cy="83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悟花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993" name="TextBox 27"/>
            <p:cNvSpPr txBox="1">
              <a:spLocks noChangeArrowheads="1"/>
            </p:cNvSpPr>
            <p:nvPr/>
          </p:nvSpPr>
          <p:spPr bwMode="auto">
            <a:xfrm>
              <a:off x="3495690" y="1150841"/>
              <a:ext cx="2444461" cy="46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可爱、潇洒。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圆角矩形 13"/>
          <p:cNvSpPr/>
          <p:nvPr/>
        </p:nvSpPr>
        <p:spPr>
          <a:xfrm>
            <a:off x="2949179" y="838201"/>
            <a:ext cx="2686050" cy="67151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板书设计</a:t>
            </a:r>
            <a:endParaRPr lang="zh-CN" altLang="en-US" sz="28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2663429" y="385764"/>
            <a:ext cx="77747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357313" y="2292351"/>
            <a:ext cx="5218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、星星般的小花缀满枝头。（       ）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375172" y="3330576"/>
            <a:ext cx="724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、从墙上窥着行人，惹得人走过了，还要回头望（      ）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375173" y="4424364"/>
            <a:ext cx="51839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、岂不是太平淡无味了么？ （       ）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386638" y="3302001"/>
            <a:ext cx="697627" cy="4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拟人</a:t>
            </a:r>
            <a:endParaRPr lang="zh-CN" altLang="en-US" sz="2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998244" y="2276476"/>
            <a:ext cx="697627" cy="4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比喻</a:t>
            </a:r>
            <a:endParaRPr lang="zh-CN" altLang="en-US" sz="2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106591" y="4408489"/>
            <a:ext cx="697627" cy="4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反问</a:t>
            </a:r>
            <a:endParaRPr lang="zh-CN" altLang="en-US" sz="2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89297" y="712788"/>
            <a:ext cx="404813" cy="592137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8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6" name="Rectangle 1"/>
          <p:cNvSpPr>
            <a:spLocks noChangeArrowheads="1"/>
          </p:cNvSpPr>
          <p:nvPr/>
        </p:nvSpPr>
        <p:spPr bwMode="auto">
          <a:xfrm>
            <a:off x="454818" y="778024"/>
            <a:ext cx="38635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/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判断句使用的修辞手法。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232298" y="2222500"/>
            <a:ext cx="7146131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3200" dirty="0" err="1">
                <a:latin typeface="Pinyin Adjust" panose="02000500000000000000" pitchFamily="2" charset="0"/>
                <a:ea typeface="微软雅黑" panose="020B0503020204020204" pitchFamily="34" charset="-122"/>
              </a:rPr>
              <a:t>báo</a:t>
            </a:r>
            <a:r>
              <a:rPr lang="en-US" altLang="zh-CN" sz="3200" dirty="0">
                <a:latin typeface="Pinyin Adjust" panose="02000500000000000000" pitchFamily="2" charset="0"/>
                <a:ea typeface="微软雅黑" panose="020B0503020204020204" pitchFamily="34" charset="-122"/>
              </a:rPr>
              <a:t>  </a:t>
            </a:r>
            <a:r>
              <a:rPr lang="en-US" altLang="zh-CN" sz="3200" dirty="0" err="1">
                <a:latin typeface="Pinyin Adjust" panose="02000500000000000000" pitchFamily="2" charset="0"/>
                <a:ea typeface="微软雅黑" panose="020B0503020204020204" pitchFamily="34" charset="-122"/>
              </a:rPr>
              <a:t>bó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 还要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3200" dirty="0" err="1">
                <a:latin typeface="Pinyin Adjust" panose="02000500000000000000" pitchFamily="2" charset="0"/>
                <a:ea typeface="微软雅黑" panose="020B0503020204020204" pitchFamily="34" charset="-122"/>
              </a:rPr>
              <a:t>hái</a:t>
            </a:r>
            <a:r>
              <a:rPr lang="en-US" altLang="zh-CN" sz="3200" dirty="0">
                <a:latin typeface="Pinyin Adjust" panose="02000500000000000000" pitchFamily="2" charset="0"/>
                <a:ea typeface="微软雅黑" panose="020B0503020204020204" pitchFamily="34" charset="-122"/>
              </a:rPr>
              <a:t>  </a:t>
            </a:r>
            <a:r>
              <a:rPr lang="en-US" altLang="zh-CN" sz="3200" dirty="0" err="1">
                <a:latin typeface="Pinyin Adjust" panose="02000500000000000000" pitchFamily="2" charset="0"/>
                <a:ea typeface="微软雅黑" panose="020B0503020204020204" pitchFamily="34" charset="-122"/>
              </a:rPr>
              <a:t>huán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 只是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</a:t>
            </a:r>
            <a:r>
              <a:rPr lang="en-US" altLang="zh-CN" sz="3200" dirty="0" err="1">
                <a:latin typeface="Pinyin Adjust" panose="02000500000000000000" pitchFamily="2" charset="0"/>
                <a:ea typeface="微软雅黑" panose="020B0503020204020204" pitchFamily="34" charset="-122"/>
              </a:rPr>
              <a:t>zhǐ</a:t>
            </a:r>
            <a:r>
              <a:rPr lang="en-US" altLang="zh-CN" sz="3200" dirty="0">
                <a:latin typeface="Pinyin Adjust" panose="02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latin typeface="Pinyin Adjust" panose="02000500000000000000" pitchFamily="2" charset="0"/>
                <a:ea typeface="微软雅黑" panose="020B0503020204020204" pitchFamily="34" charset="-122"/>
              </a:rPr>
              <a:t>zhī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模糊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3200" dirty="0" err="1">
                <a:latin typeface="Pinyin Adjust" panose="02000500000000000000" pitchFamily="2" charset="0"/>
                <a:ea typeface="微软雅黑" panose="020B0503020204020204" pitchFamily="34" charset="-122"/>
              </a:rPr>
              <a:t>hú</a:t>
            </a:r>
            <a:r>
              <a:rPr lang="en-US" altLang="zh-CN" sz="3200" dirty="0">
                <a:latin typeface="Pinyin Adjust" panose="02000500000000000000" pitchFamily="2" charset="0"/>
                <a:ea typeface="微软雅黑" panose="020B0503020204020204" pitchFamily="34" charset="-122"/>
              </a:rPr>
              <a:t>  </a:t>
            </a:r>
            <a:r>
              <a:rPr lang="en-US" altLang="zh-CN" sz="3200" dirty="0" err="1">
                <a:latin typeface="Pinyin Adjust" panose="02000500000000000000" pitchFamily="2" charset="0"/>
                <a:ea typeface="微软雅黑" panose="020B0503020204020204" pitchFamily="34" charset="-122"/>
              </a:rPr>
              <a:t>hu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都有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3200" dirty="0" err="1">
                <a:latin typeface="Pinyin Adjust" panose="02000500000000000000" pitchFamily="2" charset="0"/>
                <a:ea typeface="微软雅黑" panose="020B0503020204020204" pitchFamily="34" charset="-122"/>
              </a:rPr>
              <a:t>dū</a:t>
            </a:r>
            <a:r>
              <a:rPr lang="en-US" altLang="zh-CN" sz="3200" dirty="0">
                <a:latin typeface="Pinyin Adjust" panose="02000500000000000000" pitchFamily="2" charset="0"/>
                <a:ea typeface="微软雅黑" panose="020B0503020204020204" pitchFamily="34" charset="-122"/>
              </a:rPr>
              <a:t>  </a:t>
            </a:r>
            <a:r>
              <a:rPr lang="en-US" altLang="zh-CN" sz="3200" dirty="0" err="1">
                <a:latin typeface="Pinyin Adjust" panose="02000500000000000000" pitchFamily="2" charset="0"/>
                <a:ea typeface="微软雅黑" panose="020B0503020204020204" pitchFamily="34" charset="-122"/>
              </a:rPr>
              <a:t>dōu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   觉得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3200" dirty="0" err="1">
                <a:latin typeface="Pinyin Adjust" panose="02000500000000000000" pitchFamily="2" charset="0"/>
                <a:ea typeface="微软雅黑" panose="020B0503020204020204" pitchFamily="34" charset="-122"/>
              </a:rPr>
              <a:t>dé</a:t>
            </a:r>
            <a:r>
              <a:rPr lang="en-US" altLang="zh-CN" sz="3200" dirty="0">
                <a:latin typeface="Pinyin Adjust" panose="02000500000000000000" pitchFamily="2" charset="0"/>
                <a:ea typeface="微软雅黑" panose="020B0503020204020204" pitchFamily="34" charset="-122"/>
              </a:rPr>
              <a:t>  de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674144" y="2446339"/>
            <a:ext cx="390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989910" y="2470151"/>
            <a:ext cx="3607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018735" y="2446339"/>
            <a:ext cx="359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901429" y="3857626"/>
            <a:ext cx="3607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771900" y="3865564"/>
            <a:ext cx="359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028135" y="3865564"/>
            <a:ext cx="359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89297" y="712788"/>
            <a:ext cx="404813" cy="592137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8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41" name="Rectangle 1"/>
          <p:cNvSpPr>
            <a:spLocks noChangeArrowheads="1"/>
          </p:cNvSpPr>
          <p:nvPr/>
        </p:nvSpPr>
        <p:spPr bwMode="auto">
          <a:xfrm>
            <a:off x="594122" y="733717"/>
            <a:ext cx="4652963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用“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画去括号中不正确的读音。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7954" y="2078187"/>
            <a:ext cx="7785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355600" eaLnBrk="0" hangingPunct="0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选择你喜欢的一种花，写一个小片段。（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019175" y="3209925"/>
            <a:ext cx="4104085" cy="113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提示：写的时候注意学习作者的写法，融进自己的感受。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89297" y="712788"/>
            <a:ext cx="404813" cy="592137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8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0" name="Rectangle 1"/>
          <p:cNvSpPr>
            <a:spLocks noChangeArrowheads="1"/>
          </p:cNvSpPr>
          <p:nvPr/>
        </p:nvSpPr>
        <p:spPr bwMode="auto">
          <a:xfrm>
            <a:off x="454819" y="715963"/>
            <a:ext cx="27670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/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小练笔。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5308997" y="3109913"/>
            <a:ext cx="8667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51272" y="2359026"/>
            <a:ext cx="8210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芭蕉不展丁香结，同向春风各自愁。 李商隐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代赠二首（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其一）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51273" y="2987675"/>
            <a:ext cx="77069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青鸟不传云外信，丁香空结雨中愁。 李璟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摊破浣溪沙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51273" y="3616325"/>
            <a:ext cx="75033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殷勤解却丁香结，纵放繁枝散诞春。 陆龟蒙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丁香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1273" y="4264025"/>
            <a:ext cx="64162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霜树尽空枝，肠断丁香结。         冯延巳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醉花间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 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949179" y="838201"/>
            <a:ext cx="3425428" cy="67151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24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描写丁香的古诗词</a:t>
            </a:r>
            <a:endParaRPr lang="zh-CN" altLang="en-US" sz="24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2663429" y="385764"/>
            <a:ext cx="77747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8211742" y="5164138"/>
            <a:ext cx="8667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5"/>
          <p:cNvSpPr txBox="1">
            <a:spLocks noChangeArrowheads="1"/>
          </p:cNvSpPr>
          <p:nvPr/>
        </p:nvSpPr>
        <p:spPr bwMode="auto">
          <a:xfrm>
            <a:off x="3114675" y="1809750"/>
            <a:ext cx="1828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43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矩形标注 23"/>
          <p:cNvSpPr>
            <a:spLocks noChangeArrowheads="1"/>
          </p:cNvSpPr>
          <p:nvPr/>
        </p:nvSpPr>
        <p:spPr bwMode="auto">
          <a:xfrm>
            <a:off x="1899047" y="4879975"/>
            <a:ext cx="4029075" cy="1384995"/>
          </a:xfrm>
          <a:prstGeom prst="wedgeRectCallout">
            <a:avLst>
              <a:gd name="adj1" fmla="val 27532"/>
              <a:gd name="adj2" fmla="val -9771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文中的“丁香结”指什么？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281488" y="2700338"/>
            <a:ext cx="4000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661748" y="2676145"/>
            <a:ext cx="2964512" cy="257298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圆角矩形 12"/>
          <p:cNvSpPr/>
          <p:nvPr/>
        </p:nvSpPr>
        <p:spPr>
          <a:xfrm>
            <a:off x="2949179" y="838201"/>
            <a:ext cx="2686050" cy="67151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解读题目</a:t>
            </a:r>
            <a:endParaRPr lang="zh-CN" altLang="en-US" sz="28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2663429" y="385764"/>
            <a:ext cx="77747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901554" y="1931988"/>
            <a:ext cx="30059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4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丁香结</a:t>
            </a:r>
            <a:r>
              <a:rPr lang="en-US" altLang="zh-CN" sz="4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zh-CN" sz="4300" b="1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4459288"/>
            <a:ext cx="766763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接连接符 18"/>
          <p:cNvCxnSpPr/>
          <p:nvPr/>
        </p:nvCxnSpPr>
        <p:spPr>
          <a:xfrm>
            <a:off x="4505325" y="2735264"/>
            <a:ext cx="0" cy="5476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2656285" y="3114675"/>
            <a:ext cx="26384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条状物打成的疙瘩：蝴蝶结、领结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2.丁香结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63354" y="8382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606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4" grpId="0"/>
      <p:bldP spid="13" grpId="0" bldLvl="0" animBg="1"/>
      <p:bldP spid="3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 bwMode="auto">
          <a:xfrm>
            <a:off x="2670573" y="2413000"/>
            <a:ext cx="4854177" cy="3287666"/>
            <a:chOff x="2638179" y="1253621"/>
            <a:chExt cx="5382672" cy="2852160"/>
          </a:xfrm>
        </p:grpSpPr>
        <p:sp>
          <p:nvSpPr>
            <p:cNvPr id="47106" name="矩形 10"/>
            <p:cNvSpPr>
              <a:spLocks noChangeArrowheads="1"/>
            </p:cNvSpPr>
            <p:nvPr/>
          </p:nvSpPr>
          <p:spPr bwMode="auto">
            <a:xfrm>
              <a:off x="2825829" y="3651870"/>
              <a:ext cx="1797437" cy="453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红豆</a:t>
              </a:r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endPara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107" name="TextBox 11"/>
            <p:cNvSpPr txBox="1">
              <a:spLocks noChangeArrowheads="1"/>
            </p:cNvSpPr>
            <p:nvPr/>
          </p:nvSpPr>
          <p:spPr bwMode="auto">
            <a:xfrm>
              <a:off x="5508104" y="3651870"/>
              <a:ext cx="2512747" cy="453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弦上的梦</a:t>
              </a: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endPara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7108" name="Picture 3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2638179" y="1253621"/>
              <a:ext cx="1791072" cy="22858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09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542806" y="1255753"/>
              <a:ext cx="1791072" cy="22858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圆角矩形 12"/>
          <p:cNvSpPr/>
          <p:nvPr/>
        </p:nvSpPr>
        <p:spPr>
          <a:xfrm>
            <a:off x="2949178" y="838201"/>
            <a:ext cx="2805113" cy="67151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推荐阅读</a:t>
            </a:r>
            <a:endParaRPr lang="zh-CN" altLang="en-US" sz="28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663429" y="385764"/>
            <a:ext cx="77747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横卷形 11"/>
          <p:cNvSpPr/>
          <p:nvPr/>
        </p:nvSpPr>
        <p:spPr>
          <a:xfrm>
            <a:off x="2890838" y="4235451"/>
            <a:ext cx="3686175" cy="1966913"/>
          </a:xfrm>
          <a:prstGeom prst="horizontalScroll">
            <a:avLst/>
          </a:prstGeom>
          <a:noFill/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/>
            <a:r>
              <a:rPr lang="zh-CN" altLang="en-US" sz="2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作者从色彩（雪白）描写了丁香花。表达了作者对丁香花的喜爱之情。</a:t>
            </a:r>
            <a:endParaRPr lang="zh-CN" altLang="en-US" sz="200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827044" y="4689476"/>
            <a:ext cx="1874044" cy="1058863"/>
          </a:xfrm>
          <a:prstGeom prst="roundRect">
            <a:avLst/>
          </a:prstGeom>
          <a:noFill/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/>
            <a:r>
              <a:rPr lang="zh-CN" altLang="en-US" sz="2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用比喻写出了花的小巧繁密。</a:t>
            </a:r>
            <a:endParaRPr lang="zh-CN" altLang="en-US" sz="200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66750" y="1744664"/>
            <a:ext cx="76962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城里街旁，忽然呈出两片雪白，顿使人眼前一亮，再仔细看，才知是两行丁香花。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有的宅院里探出半树银枝妆，星星般的小花缀满枝头，从墙上窥着行人，惹得人走过了，还要回头望。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75035" y="4470401"/>
            <a:ext cx="2502694" cy="1497013"/>
          </a:xfrm>
          <a:prstGeom prst="roundRect">
            <a:avLst/>
          </a:prstGeom>
          <a:noFill/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/>
            <a:r>
              <a:rPr lang="zh-CN" altLang="en-US" sz="2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用拟人形象生动地写出了伸出宅院的丁香的俏皮可爱。</a:t>
            </a:r>
            <a:endParaRPr lang="zh-CN" altLang="en-US" sz="200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525566" y="3074988"/>
            <a:ext cx="3857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890837" y="3721100"/>
            <a:ext cx="3869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>
          <a:xfrm>
            <a:off x="2949179" y="838201"/>
            <a:ext cx="2686050" cy="67151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赏 花</a:t>
            </a:r>
            <a:endParaRPr lang="zh-CN" altLang="en-US" sz="28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2663429" y="385764"/>
            <a:ext cx="77747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直接连接符 24"/>
          <p:cNvCxnSpPr/>
          <p:nvPr/>
        </p:nvCxnSpPr>
        <p:spPr>
          <a:xfrm>
            <a:off x="6869907" y="3074989"/>
            <a:ext cx="41672" cy="16144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600826" y="3074988"/>
            <a:ext cx="71794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1307306" y="3663950"/>
            <a:ext cx="42863" cy="806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6" grpId="0" animBg="1"/>
      <p:bldP spid="2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98935" y="1820864"/>
            <a:ext cx="682347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有的宅院里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探出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半树银枝妆，星星般的小花缀满枝头，从墙上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窥着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行人，惹得人走过了，还要回头望。（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拟人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98935" y="4383088"/>
            <a:ext cx="35135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蝴蝶在花丛中翩翩起舞。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955434" y="3517889"/>
            <a:ext cx="3056452" cy="2562731"/>
          </a:xfrm>
          <a:prstGeom prst="roundRect">
            <a:avLst/>
          </a:prstGeom>
          <a:noFill/>
        </p:spPr>
      </p:pic>
      <p:sp>
        <p:nvSpPr>
          <p:cNvPr id="8" name="圆角矩形 7"/>
          <p:cNvSpPr/>
          <p:nvPr/>
        </p:nvSpPr>
        <p:spPr>
          <a:xfrm>
            <a:off x="2949179" y="838201"/>
            <a:ext cx="2686050" cy="67151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仿 写</a:t>
            </a:r>
            <a:endParaRPr lang="zh-CN" altLang="en-US" sz="28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2663429" y="385764"/>
            <a:ext cx="77747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143000" y="1220789"/>
            <a:ext cx="68103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最好的是图书馆北面的丁香三角地，种有十数棵的白丁香和紫丁香。月光下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白的潇洒，紫的朦胧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143000" y="3016250"/>
            <a:ext cx="4795838" cy="113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说一说，这样写有怎样的表达效果呢？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254919" y="4164014"/>
            <a:ext cx="4683919" cy="168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表达了作者对丁香花的喜爱，同时也感受到了作者因丁香而带来的欢愉。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6522244" y="4164013"/>
            <a:ext cx="8667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7"/>
          <p:cNvSpPr>
            <a:spLocks noChangeArrowheads="1"/>
          </p:cNvSpPr>
          <p:nvPr/>
        </p:nvSpPr>
        <p:spPr bwMode="auto">
          <a:xfrm>
            <a:off x="1037035" y="1422400"/>
            <a:ext cx="6361509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32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037035" y="552451"/>
            <a:ext cx="66675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每到春来，伏案时抬头便看见檐前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积雪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。雪色映进窗来，香气直透毫端。人也似乎轻灵得多，不那么浑浊笨拙了。从外面回来时，最先映入眼帘的，也是那一片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莹白</a:t>
            </a: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513410" y="3486150"/>
            <a:ext cx="2562225" cy="4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这样写有什么好处？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499122" y="4210051"/>
            <a:ext cx="5156597" cy="142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避免反复提到“丁香”带来的重复。能够更鲜明更直观地突出丁香的特点：色白且纯净、轻柔、给人眼前一亮。</a:t>
            </a:r>
            <a:endParaRPr lang="zh-CN" altLang="en-US" sz="2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69143" y="4209614"/>
            <a:ext cx="1215629" cy="4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代指丁香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1283494" y="3662363"/>
            <a:ext cx="0" cy="54768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7602141" y="4541839"/>
            <a:ext cx="8667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27"/>
          <p:cNvSpPr/>
          <p:nvPr/>
        </p:nvSpPr>
        <p:spPr>
          <a:xfrm>
            <a:off x="1052512" y="4121029"/>
            <a:ext cx="4048125" cy="1736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fontAlgn="auto">
              <a:lnSpc>
                <a:spcPct val="120000"/>
              </a:lnSpc>
            </a:pPr>
            <a:r>
              <a:rPr lang="zh-CN" altLang="en-US" sz="24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既写出了花白的如雪如月，似有光辉晕出，又写了花对人的影响，花和人相依相伴。</a:t>
            </a:r>
            <a:endParaRPr lang="zh-CN" altLang="en-US" sz="240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717989" y="2390548"/>
            <a:ext cx="2730638" cy="259884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62025" y="1109663"/>
            <a:ext cx="5538788" cy="222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那十字小白花，那样小，却不显得单薄。许多小花形成一簇，许多簇花开满一树，遮掩着我的窗，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照耀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着我的文思和梦想。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2601517" y="2943226"/>
            <a:ext cx="2381" cy="74612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97744" y="1993901"/>
            <a:ext cx="4716066" cy="4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选择你喜欢的一种花，写一个小片段。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60772" y="2633665"/>
            <a:ext cx="8304609" cy="279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水仙花养在水里。它叶子是碧绿的，又窄又直，在叶子顶端部分开始弯下来。如果连着根部看，就像一棵立着的青葱一样，挺有趣！水仙花的花不大，花瓣是淡黄色的，花心是金黄色的一圈</a:t>
            </a:r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像小女孩穿的撑开的一圈黄裙子，中间有几根伸出来</a:t>
            </a:r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顶端也是金黄色的花芯</a:t>
            </a:r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很淡雅，让人百看不厌。凑近鼻子闻一下</a:t>
            </a:r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你就能闻到水仙花发出的那股淡淡的香味</a:t>
            </a:r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清淡宜人</a:t>
            </a:r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949179" y="838201"/>
            <a:ext cx="2686050" cy="67151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小练笔</a:t>
            </a:r>
            <a:endParaRPr lang="zh-CN" altLang="en-US" sz="28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2663429" y="385764"/>
            <a:ext cx="77747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866460" y="5429251"/>
            <a:ext cx="607219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bldLvl="0" animBg="1"/>
    </p:bldLst>
  </p:timing>
</p:sld>
</file>

<file path=ppt/tags/tag1.xml><?xml version="1.0" encoding="utf-8"?>
<p:tagLst xmlns:p="http://schemas.openxmlformats.org/presentationml/2006/main">
  <p:tag name="KSO_WM_DOC_GUID" val="{301e5762-26ff-4857-8010-a5e0f7e9410d}"/>
</p:tagLst>
</file>

<file path=ppt/theme/theme1.xml><?xml version="1.0" encoding="utf-8"?>
<a:theme xmlns:a="http://schemas.openxmlformats.org/drawingml/2006/main" name="第一PPT模板网-WWW.1PPT.COM">
  <a:themeElements>
    <a:clrScheme name="让PPT飞起来丨pptshare.qzone.qq.com 4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3399FF"/>
      </a:accent1>
      <a:accent2>
        <a:srgbClr val="0875F8"/>
      </a:accent2>
      <a:accent3>
        <a:srgbClr val="FFFFFF"/>
      </a:accent3>
      <a:accent4>
        <a:srgbClr val="000000"/>
      </a:accent4>
      <a:accent5>
        <a:srgbClr val="ADCAFF"/>
      </a:accent5>
      <a:accent6>
        <a:srgbClr val="0669E1"/>
      </a:accent6>
      <a:hlink>
        <a:srgbClr val="0E58C4"/>
      </a:hlink>
      <a:folHlink>
        <a:srgbClr val="B2B2B2"/>
      </a:folHlink>
    </a:clrScheme>
    <a:fontScheme name="让PPT飞起来丨pptshare.qzone.qq.co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让PPT飞起来丨pptshare.qzone.qq.com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3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B2B2B2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4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0E58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2336</Words>
  <Application>WPS 演示</Application>
  <PresentationFormat>全屏显示(4:3)</PresentationFormat>
  <Paragraphs>204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Arial</vt:lpstr>
      <vt:lpstr>宋体</vt:lpstr>
      <vt:lpstr>Wingdings</vt:lpstr>
      <vt:lpstr>Calibri</vt:lpstr>
      <vt:lpstr>微软雅黑</vt:lpstr>
      <vt:lpstr>Calibri</vt:lpstr>
      <vt:lpstr>楷体</vt:lpstr>
      <vt:lpstr>Arial Unicode MS</vt:lpstr>
      <vt:lpstr>Pinyin Adjust</vt:lpstr>
      <vt:lpstr>Arial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126</cp:revision>
  <dcterms:created xsi:type="dcterms:W3CDTF">2019-01-28T06:44:00Z</dcterms:created>
  <dcterms:modified xsi:type="dcterms:W3CDTF">2019-10-24T09:27:07Z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