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80" r:id="rId2"/>
  </p:sldMasterIdLst>
  <p:notesMasterIdLst>
    <p:notesMasterId r:id="rId38"/>
  </p:notesMasterIdLst>
  <p:sldIdLst>
    <p:sldId id="363" r:id="rId3"/>
    <p:sldId id="313" r:id="rId4"/>
    <p:sldId id="314" r:id="rId5"/>
    <p:sldId id="320" r:id="rId6"/>
    <p:sldId id="355" r:id="rId7"/>
    <p:sldId id="343" r:id="rId8"/>
    <p:sldId id="315" r:id="rId9"/>
    <p:sldId id="297" r:id="rId10"/>
    <p:sldId id="356" r:id="rId11"/>
    <p:sldId id="273" r:id="rId12"/>
    <p:sldId id="282" r:id="rId13"/>
    <p:sldId id="286" r:id="rId14"/>
    <p:sldId id="346" r:id="rId15"/>
    <p:sldId id="287" r:id="rId16"/>
    <p:sldId id="288" r:id="rId17"/>
    <p:sldId id="348" r:id="rId18"/>
    <p:sldId id="360" r:id="rId19"/>
    <p:sldId id="350" r:id="rId20"/>
    <p:sldId id="349" r:id="rId21"/>
    <p:sldId id="351" r:id="rId22"/>
    <p:sldId id="352" r:id="rId23"/>
    <p:sldId id="289" r:id="rId24"/>
    <p:sldId id="353" r:id="rId25"/>
    <p:sldId id="354" r:id="rId26"/>
    <p:sldId id="290" r:id="rId27"/>
    <p:sldId id="291" r:id="rId28"/>
    <p:sldId id="322" r:id="rId29"/>
    <p:sldId id="323" r:id="rId30"/>
    <p:sldId id="357" r:id="rId31"/>
    <p:sldId id="358" r:id="rId32"/>
    <p:sldId id="359" r:id="rId33"/>
    <p:sldId id="362" r:id="rId34"/>
    <p:sldId id="264" r:id="rId35"/>
    <p:sldId id="364" r:id="rId36"/>
    <p:sldId id="365" r:id="rId37"/>
  </p:sldIdLst>
  <p:sldSz cx="9144000" cy="6858000" type="screen4x3"/>
  <p:notesSz cx="6858000" cy="9144000"/>
  <p:custDataLst>
    <p:tags r:id="rId3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4000" u="sng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0000CC"/>
    <a:srgbClr val="0000FF"/>
    <a:srgbClr val="FFFFCC"/>
    <a:srgbClr val="33CC33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F24C95EF-F1D0-428D-9271-82024A53CD4E}" type="datetimeFigureOut">
              <a:rPr lang="zh-CN" altLang="en-US"/>
              <a:pPr>
                <a:defRPr/>
              </a:pPr>
              <a:t>2019/8/17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8AAAA8B6-E38E-4122-B584-9444C41B38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063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powerpoint/" TargetMode="External"/><Relationship Id="rId13" Type="http://schemas.openxmlformats.org/officeDocument/2006/relationships/hyperlink" Target="http://www.1ppt.com/jianli/" TargetMode="External"/><Relationship Id="rId18" Type="http://schemas.openxmlformats.org/officeDocument/2006/relationships/hyperlink" Target="http://www.1ppt.com/kejian/meishu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hyperlink" Target="http://www.1ppt.com/kejian/huaxue/" TargetMode="External"/><Relationship Id="rId7" Type="http://schemas.openxmlformats.org/officeDocument/2006/relationships/hyperlink" Target="http://www.1ppt.com/xiazai/" TargetMode="External"/><Relationship Id="rId12" Type="http://schemas.openxmlformats.org/officeDocument/2006/relationships/hyperlink" Target="http://www.1ppt.com/jiaoan/" TargetMode="External"/><Relationship Id="rId17" Type="http://schemas.openxmlformats.org/officeDocument/2006/relationships/hyperlink" Target="http://www.1ppt.com/kejian/yingyu/" TargetMode="External"/><Relationship Id="rId2" Type="http://schemas.openxmlformats.org/officeDocument/2006/relationships/slide" Target="../slides/slide4.xml"/><Relationship Id="rId16" Type="http://schemas.openxmlformats.org/officeDocument/2006/relationships/hyperlink" Target="http://www.1ppt.com/kejian/shuxue/" TargetMode="External"/><Relationship Id="rId20" Type="http://schemas.openxmlformats.org/officeDocument/2006/relationships/hyperlink" Target="http://www.1ppt.com/kejian/wuli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1ppt.com/tubiao/" TargetMode="External"/><Relationship Id="rId11" Type="http://schemas.openxmlformats.org/officeDocument/2006/relationships/hyperlink" Target="http://www.1ppt.com/shiti/" TargetMode="External"/><Relationship Id="rId24" Type="http://schemas.openxmlformats.org/officeDocument/2006/relationships/hyperlink" Target="http://www.1ppt.com/kejian/lishi/" TargetMode="External"/><Relationship Id="rId5" Type="http://schemas.openxmlformats.org/officeDocument/2006/relationships/hyperlink" Target="http://www.1ppt.com/beijing/" TargetMode="External"/><Relationship Id="rId15" Type="http://schemas.openxmlformats.org/officeDocument/2006/relationships/hyperlink" Target="http://www.1ppt.com/kejian/yuwen/" TargetMode="External"/><Relationship Id="rId23" Type="http://schemas.openxmlformats.org/officeDocument/2006/relationships/hyperlink" Target="http://www.1ppt.com/kejian/dili/" TargetMode="External"/><Relationship Id="rId10" Type="http://schemas.openxmlformats.org/officeDocument/2006/relationships/hyperlink" Target="http://www.1ppt.com/excel/" TargetMode="External"/><Relationship Id="rId19" Type="http://schemas.openxmlformats.org/officeDocument/2006/relationships/hyperlink" Target="http://www.1ppt.com/kejian/kexue/" TargetMode="External"/><Relationship Id="rId4" Type="http://schemas.openxmlformats.org/officeDocument/2006/relationships/hyperlink" Target="http://www.1ppt.com/sucai/" TargetMode="External"/><Relationship Id="rId9" Type="http://schemas.openxmlformats.org/officeDocument/2006/relationships/hyperlink" Target="http://www.1ppt.com/word/" TargetMode="External"/><Relationship Id="rId14" Type="http://schemas.openxmlformats.org/officeDocument/2006/relationships/hyperlink" Target="http://www.1ppt.com/kejian/" TargetMode="External"/><Relationship Id="rId22" Type="http://schemas.openxmlformats.org/officeDocument/2006/relationships/hyperlink" Target="http://www.1ppt.com/kejian/shengwu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003E22-AEC1-48D4-B27B-637B48DD3D3F}" type="slidenum">
              <a:rPr lang="zh-CN" altLang="en-US" smtClean="0">
                <a:ea typeface="宋体" charset="-122"/>
              </a:rPr>
              <a:pPr/>
              <a:t>1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6735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4D29B-BB7A-4639-9236-111FDAD7F0F7}" type="slidenum">
              <a:rPr lang="zh-CN" altLang="en-US" smtClean="0">
                <a:ea typeface="宋体" charset="-122"/>
              </a:rPr>
              <a:pPr/>
              <a:t>10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9649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DA9CB2-0A94-4976-8E16-3E95996ED66B}" type="slidenum">
              <a:rPr lang="zh-CN" altLang="en-US" smtClean="0">
                <a:ea typeface="宋体" charset="-122"/>
              </a:rPr>
              <a:pPr/>
              <a:t>11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2986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F7DA8E-A33E-4AF7-95A4-2BD1011E6336}" type="slidenum">
              <a:rPr lang="zh-CN" altLang="en-US" smtClean="0">
                <a:ea typeface="宋体" charset="-122"/>
              </a:rPr>
              <a:pPr/>
              <a:t>12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4064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6E4B1F-F6B4-4B10-8904-5BFBCCB4EBB9}" type="slidenum">
              <a:rPr lang="zh-CN" altLang="en-US" smtClean="0">
                <a:ea typeface="宋体" charset="-122"/>
              </a:rPr>
              <a:pPr/>
              <a:t>13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595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B1AC87-9C00-4CF9-8BAF-DFF19C46A6BA}" type="slidenum">
              <a:rPr lang="zh-CN" altLang="en-US" smtClean="0">
                <a:ea typeface="宋体" charset="-122"/>
              </a:rPr>
              <a:pPr/>
              <a:t>14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2653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D49EA1-66D8-4544-B346-D09C81C6DD98}" type="slidenum">
              <a:rPr lang="zh-CN" altLang="en-US" smtClean="0">
                <a:ea typeface="宋体" charset="-122"/>
              </a:rPr>
              <a:pPr/>
              <a:t>15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9670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1007CF-F1EA-4FDE-A6A2-D794C9BB7954}" type="slidenum">
              <a:rPr lang="zh-CN" altLang="en-US" smtClean="0">
                <a:ea typeface="宋体" charset="-122"/>
              </a:rPr>
              <a:pPr/>
              <a:t>16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3174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9A8B8-39F2-491E-8395-69DF883A2FCD}" type="slidenum">
              <a:rPr lang="zh-CN" altLang="en-US" smtClean="0">
                <a:ea typeface="宋体" charset="-122"/>
              </a:rPr>
              <a:pPr/>
              <a:t>17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53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6764C9-CCC2-406B-A5B4-0497B7DEB569}" type="slidenum">
              <a:rPr lang="zh-CN" altLang="en-US" smtClean="0">
                <a:ea typeface="宋体" charset="-122"/>
              </a:rPr>
              <a:pPr/>
              <a:t>18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3871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345C95-981C-497A-9A01-1843AA3FCFB4}" type="slidenum">
              <a:rPr lang="zh-CN" altLang="en-US" smtClean="0">
                <a:ea typeface="宋体" charset="-122"/>
              </a:rPr>
              <a:pPr/>
              <a:t>19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343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EAAF50-0ED0-4B42-9AE5-B197633AD9A2}" type="slidenum">
              <a:rPr lang="zh-CN" altLang="en-US" smtClean="0">
                <a:ea typeface="宋体" charset="-122"/>
              </a:rPr>
              <a:pPr/>
              <a:t>2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065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593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B7C910-4BC2-4386-9A31-7499615F55FF}" type="slidenum">
              <a:rPr lang="zh-CN" altLang="en-US" smtClean="0">
                <a:ea typeface="宋体" charset="-122"/>
              </a:rPr>
              <a:pPr/>
              <a:t>20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0963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04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C15185-0513-4FA9-9543-C0D5C7AB1B54}" type="slidenum">
              <a:rPr lang="zh-CN" altLang="en-US" smtClean="0">
                <a:ea typeface="宋体" charset="-122"/>
              </a:rPr>
              <a:pPr/>
              <a:t>21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52635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14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0E70FF-5CBA-4C79-BD9D-C99C6A3061AA}" type="slidenum">
              <a:rPr lang="zh-CN" altLang="en-US" smtClean="0">
                <a:ea typeface="宋体" charset="-122"/>
              </a:rPr>
              <a:pPr/>
              <a:t>22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04745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FA913F-F3BE-4B73-A67F-3973038844E4}" type="slidenum">
              <a:rPr lang="zh-CN" altLang="en-US" smtClean="0">
                <a:ea typeface="宋体" charset="-122"/>
              </a:rPr>
              <a:pPr/>
              <a:t>23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63739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34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36352C-F14A-4CAC-91DC-7E494CF2DC53}" type="slidenum">
              <a:rPr lang="zh-CN" altLang="en-US" smtClean="0">
                <a:ea typeface="宋体" charset="-122"/>
              </a:rPr>
              <a:pPr/>
              <a:t>24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3856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45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493A3-00A0-42C6-81B3-9AD4395A1FF4}" type="slidenum">
              <a:rPr lang="zh-CN" altLang="en-US" smtClean="0">
                <a:ea typeface="宋体" charset="-122"/>
              </a:rPr>
              <a:pPr/>
              <a:t>25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10344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C22697-0421-4C75-9204-DFA792171EF7}" type="slidenum">
              <a:rPr lang="zh-CN" altLang="en-US" smtClean="0">
                <a:ea typeface="宋体" charset="-122"/>
              </a:rPr>
              <a:pPr/>
              <a:t>26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12832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65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8E4531-2A24-4C33-81CC-B2C838B04EA4}" type="slidenum">
              <a:rPr lang="zh-CN" altLang="en-US" smtClean="0">
                <a:ea typeface="宋体" charset="-122"/>
              </a:rPr>
              <a:pPr/>
              <a:t>27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0098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75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CE6924-58BA-4E48-8CC6-ECA8EDF33B47}" type="slidenum">
              <a:rPr lang="zh-CN" altLang="en-US" smtClean="0">
                <a:ea typeface="宋体" charset="-122"/>
              </a:rPr>
              <a:pPr/>
              <a:t>28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3845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7763A2-9BF4-4523-A2BD-57B434F2DFC6}" type="slidenum">
              <a:rPr lang="zh-CN" altLang="en-US" smtClean="0">
                <a:ea typeface="宋体" charset="-122"/>
              </a:rPr>
              <a:pPr/>
              <a:t>29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096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F0916F-35F6-4FE2-BABD-F7B14108150B}" type="slidenum">
              <a:rPr lang="zh-CN" altLang="en-US" smtClean="0">
                <a:ea typeface="宋体" charset="-122"/>
              </a:rPr>
              <a:pPr/>
              <a:t>3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53637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96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63F7D9-57DB-4317-8E1F-627709076851}" type="slidenum">
              <a:rPr lang="zh-CN" altLang="en-US" smtClean="0">
                <a:ea typeface="宋体" charset="-122"/>
              </a:rPr>
              <a:pPr/>
              <a:t>30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99972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06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B3F38C-68D9-43FA-9C31-F9C6430A2DE6}" type="slidenum">
              <a:rPr lang="zh-CN" altLang="en-US" smtClean="0">
                <a:ea typeface="宋体" charset="-122"/>
              </a:rPr>
              <a:pPr/>
              <a:t>31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5968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16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F9AED6-4696-4AB8-9C8F-ED0FB2685B6C}" type="slidenum">
              <a:rPr lang="zh-CN" altLang="en-US" smtClean="0">
                <a:ea typeface="宋体" charset="-122"/>
              </a:rPr>
              <a:pPr/>
              <a:t>32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37054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27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2513F4-EB62-45FF-90DB-6CB807F28816}" type="slidenum">
              <a:rPr lang="zh-CN" altLang="en-US" smtClean="0">
                <a:ea typeface="宋体" charset="-122"/>
              </a:rPr>
              <a:pPr/>
              <a:t>33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2854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FC4FDC-7013-4253-856A-F899F6877571}" type="slidenum">
              <a:rPr lang="zh-CN" altLang="en-US" smtClean="0">
                <a:ea typeface="宋体" charset="-122"/>
              </a:rPr>
              <a:pPr/>
              <a:t>34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0423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C4DDB-F316-4707-863E-64F2BB39E6F0}" type="slidenum">
              <a:rPr lang="zh-CN" altLang="en-US" smtClean="0">
                <a:solidFill>
                  <a:prstClr val="black"/>
                </a:solidFill>
              </a:rPr>
              <a:pPr/>
              <a:t>35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96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Word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www.1ppt.com/word/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Excel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www.1ppt.com/excel/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个人简历：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www.1ppt.com/jianli/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8DBF6-13C1-42C4-80A3-4DEC3C264433}" type="slidenum">
              <a:rPr lang="zh-CN" altLang="en-US" smtClean="0">
                <a:ea typeface="宋体" charset="-122"/>
              </a:rPr>
              <a:pPr/>
              <a:t>4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405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CA80DD-1400-4E46-96FD-A204AEB55430}" type="slidenum">
              <a:rPr lang="zh-CN" altLang="en-US" smtClean="0">
                <a:ea typeface="宋体" charset="-122"/>
              </a:rPr>
              <a:pPr/>
              <a:t>5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376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D59358-BD73-42CA-8C4E-EC939B85E00A}" type="slidenum">
              <a:rPr lang="zh-CN" altLang="en-US" smtClean="0">
                <a:ea typeface="宋体" charset="-122"/>
              </a:rPr>
              <a:pPr/>
              <a:t>6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4094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CDB4CA-1A82-4B64-8285-5FAE6F86099E}" type="slidenum">
              <a:rPr lang="zh-CN" altLang="en-US" smtClean="0">
                <a:ea typeface="宋体" charset="-122"/>
              </a:rPr>
              <a:pPr/>
              <a:t>7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985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9918C4-EAFC-4A61-980F-E593C678529B}" type="slidenum">
              <a:rPr lang="zh-CN" altLang="en-US" smtClean="0">
                <a:ea typeface="宋体" charset="-122"/>
              </a:rPr>
              <a:pPr/>
              <a:t>8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8484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B215A-0AA5-46DA-A8D8-52C0497A846E}" type="slidenum">
              <a:rPr lang="zh-CN" altLang="en-US" smtClean="0">
                <a:ea typeface="宋体" charset="-122"/>
              </a:rPr>
              <a:pPr/>
              <a:t>9</a:t>
            </a:fld>
            <a:endParaRPr lang="zh-CN" altLang="en-US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95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4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34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7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2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98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26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7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3231" y="960830"/>
            <a:ext cx="6063164" cy="1325880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94364" y="2430860"/>
            <a:ext cx="4785293" cy="822960"/>
          </a:xfrm>
        </p:spPr>
        <p:txBody>
          <a:bodyPr/>
          <a:lstStyle>
            <a:lvl1pPr algn="l">
              <a:defRPr sz="2400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2180564" y="2667020"/>
            <a:ext cx="5181600" cy="1676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5B2F9E3-79A3-4D49-9206-4EF1B7A5FE78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34ECB59-C746-4D56-8C3D-9A1181BC4132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5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2019/8/17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4139952" y="2420888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www.1ppt.com/fanwen/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www.1ppt.com/kejian/lishi/        </a:t>
            </a:r>
          </a:p>
        </p:txBody>
      </p:sp>
      <p:pic>
        <p:nvPicPr>
          <p:cNvPr id="1026" name="图片 7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9525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3357563" y="1820863"/>
            <a:ext cx="2428875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大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2650" y="3381375"/>
            <a:ext cx="2298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transition>
    <p:checke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5pPr>
      <a:lvl6pPr marL="411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822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6459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615950" indent="-204788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4788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39863" indent="-204788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51025" indent="-204788" algn="l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u="none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2019/8/17</a:t>
            </a:fld>
            <a:endParaRPr lang="zh-CN" altLang="en-US" u="none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u="none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u="none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 u="none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92446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ppt.com/tubiao/" TargetMode="External"/><Relationship Id="rId13" Type="http://schemas.openxmlformats.org/officeDocument/2006/relationships/hyperlink" Target="http://www.1ppt.com/ziliao/" TargetMode="External"/><Relationship Id="rId18" Type="http://schemas.openxmlformats.org/officeDocument/2006/relationships/hyperlink" Target="http://www.1ppt.cn/" TargetMode="External"/><Relationship Id="rId3" Type="http://schemas.openxmlformats.org/officeDocument/2006/relationships/hyperlink" Target="http://www.1ppt.com/moban/" TargetMode="External"/><Relationship Id="rId21" Type="http://schemas.openxmlformats.org/officeDocument/2006/relationships/image" Target="../media/image14.png"/><Relationship Id="rId7" Type="http://schemas.openxmlformats.org/officeDocument/2006/relationships/hyperlink" Target="http://www.1ppt.com/beijing/" TargetMode="External"/><Relationship Id="rId12" Type="http://schemas.openxmlformats.org/officeDocument/2006/relationships/hyperlink" Target="http://www.1ppt.com/excel/" TargetMode="External"/><Relationship Id="rId17" Type="http://schemas.openxmlformats.org/officeDocument/2006/relationships/hyperlink" Target="http://www.1ppt.com/jiaoan/" TargetMode="External"/><Relationship Id="rId2" Type="http://schemas.openxmlformats.org/officeDocument/2006/relationships/notesSlide" Target="../notesSlides/notesSlide35.xml"/><Relationship Id="rId16" Type="http://schemas.openxmlformats.org/officeDocument/2006/relationships/hyperlink" Target="http://www.1ppt.com/shiti/" TargetMode="External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1ppt.com/sucai/" TargetMode="External"/><Relationship Id="rId11" Type="http://schemas.openxmlformats.org/officeDocument/2006/relationships/hyperlink" Target="http://www.1ppt.com/word/" TargetMode="External"/><Relationship Id="rId5" Type="http://schemas.openxmlformats.org/officeDocument/2006/relationships/hyperlink" Target="http://www.1ppt.com/jieri/" TargetMode="External"/><Relationship Id="rId15" Type="http://schemas.openxmlformats.org/officeDocument/2006/relationships/hyperlink" Target="http://www.1ppt.com/fanwen/" TargetMode="External"/><Relationship Id="rId10" Type="http://schemas.openxmlformats.org/officeDocument/2006/relationships/hyperlink" Target="http://www.1ppt.com/powerpoint/" TargetMode="External"/><Relationship Id="rId19" Type="http://schemas.openxmlformats.org/officeDocument/2006/relationships/image" Target="../media/image12.png"/><Relationship Id="rId4" Type="http://schemas.openxmlformats.org/officeDocument/2006/relationships/hyperlink" Target="http://www.1ppt.com/hangye/" TargetMode="External"/><Relationship Id="rId9" Type="http://schemas.openxmlformats.org/officeDocument/2006/relationships/hyperlink" Target="http://www.1ppt.com/xiazai/" TargetMode="External"/><Relationship Id="rId14" Type="http://schemas.openxmlformats.org/officeDocument/2006/relationships/hyperlink" Target="http://www.1ppt.com/kejian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6"/>
          <p:cNvSpPr>
            <a:spLocks noGrp="1"/>
          </p:cNvSpPr>
          <p:nvPr>
            <p:ph type="title" idx="4294967295"/>
          </p:nvPr>
        </p:nvSpPr>
        <p:spPr>
          <a:xfrm>
            <a:off x="0" y="1916832"/>
            <a:ext cx="9144000" cy="1325563"/>
          </a:xfrm>
        </p:spPr>
        <p:txBody>
          <a:bodyPr/>
          <a:lstStyle/>
          <a:p>
            <a:pPr eaLnBrk="1" hangingPunct="1"/>
            <a:r>
              <a:rPr lang="zh-CN" altLang="en-US" sz="6600" dirty="0" smtClean="0"/>
              <a:t>七律</a:t>
            </a:r>
            <a:r>
              <a:rPr lang="en-US" altLang="zh-CN" sz="6600" dirty="0" smtClean="0"/>
              <a:t>·</a:t>
            </a:r>
            <a:r>
              <a:rPr lang="zh-CN" altLang="en-US" sz="6600" dirty="0" smtClean="0"/>
              <a:t>长征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4869160"/>
            <a:ext cx="9144000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u="none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2400" b="1" u="none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 u="none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</a:t>
            </a:r>
            <a:r>
              <a:rPr lang="en-US" altLang="zh-CN" sz="2400" b="1" u="none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-WWW.1PPT.COM</a:t>
            </a:r>
            <a:endParaRPr lang="en-US" altLang="zh-CN" sz="2400" b="1" u="none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755650" y="692150"/>
            <a:ext cx="748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诗中哪两句概括了全诗？它们体现了红军怎样的精神？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9750" y="2205038"/>
            <a:ext cx="1584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首联：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2195513" y="2060575"/>
            <a:ext cx="4897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红军不怕远征难，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万水千山只等闲。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00113" y="3810000"/>
            <a:ext cx="61928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远征难：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等闲：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68313" y="5661025"/>
            <a:ext cx="532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“千山”以五岭和乌蒙为代表。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55650" y="5013325"/>
            <a:ext cx="5761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“万水”以金沙江和大渡河为代表。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124075" y="3789363"/>
            <a:ext cx="6048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总括了红军长征途中所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遇到的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一切困难。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044939" y="4365625"/>
            <a:ext cx="1723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平平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常常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29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29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utoUpdateAnimBg="0"/>
      <p:bldP spid="12295" grpId="0"/>
      <p:bldP spid="12296" grpId="0" autoUpdateAnimBg="0"/>
      <p:bldP spid="12297" grpId="0" autoUpdateAnimBg="0"/>
      <p:bldP spid="12298" grpId="0" autoUpdateAnimBg="0"/>
      <p:bldP spid="1229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484438" y="404813"/>
            <a:ext cx="4897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红军不怕远征难，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万水千山只等闲。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16013" y="2349500"/>
            <a:ext cx="66246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意思：红军不怕万里长征路上的一切艰难困苦，把千山万水都看得极为平常。</a:t>
            </a:r>
          </a:p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835150" y="3141663"/>
            <a:ext cx="6553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精神：体现了红军不怕艰难险阻的英雄气概。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39750" y="692150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首联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6" grpId="0" autoUpdateAnimBg="0"/>
      <p:bldP spid="1331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39750" y="1052513"/>
            <a:ext cx="51943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五岭逶迤腾细浪，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en-US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乌蒙磅礴走泥丸。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124075" y="1628775"/>
            <a:ext cx="304800" cy="477838"/>
          </a:xfrm>
          <a:prstGeom prst="downArrow">
            <a:avLst>
              <a:gd name="adj1" fmla="val 50000"/>
              <a:gd name="adj2" fmla="val 3919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124075" y="3284538"/>
            <a:ext cx="304800" cy="454025"/>
          </a:xfrm>
          <a:prstGeom prst="downArrow">
            <a:avLst>
              <a:gd name="adj1" fmla="val 50000"/>
              <a:gd name="adj2" fmla="val 3724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46138" y="2121598"/>
            <a:ext cx="3810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形容山绵延不断。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46138" y="386080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形容山巍峨高大。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835150" y="3213100"/>
            <a:ext cx="1008063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835150" y="1484313"/>
            <a:ext cx="865188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84213" y="260350"/>
            <a:ext cx="86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endParaRPr lang="zh-CN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5795963" y="1196975"/>
            <a:ext cx="24479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851275" y="765175"/>
            <a:ext cx="48244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意思：绵延不断的五岭，在</a:t>
            </a:r>
            <a:endParaRPr lang="en-US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红军眼里，不过是微波细浪在起</a:t>
            </a:r>
            <a:endParaRPr lang="en-US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伏；气势雄伟的乌蒙山，在红军</a:t>
            </a:r>
            <a:endParaRPr lang="en-US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看来也只是小泥丸在脚下滚动。</a:t>
            </a:r>
          </a:p>
          <a:p>
            <a:pPr eaLnBrk="1" hangingPunct="1">
              <a:buFont typeface="Arial" charset="0"/>
              <a:buNone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23850" y="188913"/>
            <a:ext cx="15113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042988" y="260350"/>
            <a:ext cx="1368425" cy="6477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颔联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4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2" grpId="0" autoUpdateAnimBg="0"/>
      <p:bldP spid="143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600200" y="1268413"/>
            <a:ext cx="49069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逶迤腾细浪，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zh-CN" altLang="en-US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乌蒙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磅礴走泥丸。</a:t>
            </a:r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4500563" y="1444625"/>
            <a:ext cx="1655762" cy="985974"/>
          </a:xfrm>
          <a:prstGeom prst="line">
            <a:avLst/>
          </a:prstGeom>
          <a:noFill/>
          <a:ln w="12700" cap="sq">
            <a:solidFill>
              <a:schemeClr val="tx1"/>
            </a:solidFill>
            <a:bevel/>
            <a:headEnd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5369" name="Line 8"/>
          <p:cNvSpPr>
            <a:spLocks noChangeShapeType="1"/>
          </p:cNvSpPr>
          <p:nvPr/>
        </p:nvSpPr>
        <p:spPr bwMode="auto">
          <a:xfrm flipV="1">
            <a:off x="4500563" y="2565400"/>
            <a:ext cx="1655762" cy="719138"/>
          </a:xfrm>
          <a:prstGeom prst="line">
            <a:avLst/>
          </a:prstGeom>
          <a:noFill/>
          <a:ln w="12700" cap="sq">
            <a:solidFill>
              <a:schemeClr val="tx1"/>
            </a:solidFill>
            <a:bevel/>
            <a:headEnd/>
            <a:tailEnd type="triangle" w="sm" len="sm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6156325" y="2133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对偶</a:t>
            </a:r>
          </a:p>
        </p:txBody>
      </p:sp>
      <p:sp>
        <p:nvSpPr>
          <p:cNvPr id="16394" name="Text Box 13"/>
          <p:cNvSpPr txBox="1">
            <a:spLocks noChangeArrowheads="1"/>
          </p:cNvSpPr>
          <p:nvPr/>
        </p:nvSpPr>
        <p:spPr bwMode="auto">
          <a:xfrm>
            <a:off x="2176463" y="404813"/>
            <a:ext cx="2447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颔联</a:t>
            </a:r>
            <a:endParaRPr lang="zh-CN" altLang="en-US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8" grpId="0" animBg="1"/>
      <p:bldP spid="15369" grpId="0" animBg="1"/>
      <p:bldP spid="1537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593850" y="404813"/>
            <a:ext cx="57610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五岭逶迤腾细浪，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乌蒙磅礴走泥丸。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1989138"/>
            <a:ext cx="7370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这两句运用了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和 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的修辞手法，用“逶迤” 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“磅礴”形容</a:t>
            </a:r>
            <a:r>
              <a:rPr lang="zh-CN" altLang="zh-CN" sz="2400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         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，这是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的山；用“细浪” 、“泥丸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”形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容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  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，这是 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的山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表现了红军敢于战胜一切困难的革命乐观主义精神。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348038" y="1916113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比喻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508625" y="1916113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夸张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331913" y="2679700"/>
            <a:ext cx="203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山的气势雄伟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205412" y="3048089"/>
            <a:ext cx="142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山的渺小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156325" y="2636838"/>
            <a:ext cx="80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实际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042988" y="3429000"/>
            <a:ext cx="2087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红军眼里的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9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9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9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9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9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9" grpId="0" autoUpdateAnimBg="0"/>
      <p:bldP spid="16390" grpId="0" autoUpdateAnimBg="0"/>
      <p:bldP spid="16391" grpId="0" autoUpdateAnimBg="0"/>
      <p:bldP spid="16392" grpId="0" autoUpdateAnimBg="0"/>
      <p:bldP spid="16393" grpId="0" autoUpdateAnimBg="0"/>
      <p:bldP spid="163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0" y="2060575"/>
            <a:ext cx="9144000" cy="3962400"/>
          </a:xfrm>
          <a:prstGeom prst="cloudCallout">
            <a:avLst>
              <a:gd name="adj1" fmla="val -47083"/>
              <a:gd name="adj2" fmla="val 66546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zh-CN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4213" y="549275"/>
            <a:ext cx="3887787" cy="4619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金沙水拍云崖暖,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84213" y="1341438"/>
            <a:ext cx="3887787" cy="4619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大渡桥横铁索寒。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5219700" y="981075"/>
            <a:ext cx="2089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颈联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403350" y="2708275"/>
            <a:ext cx="6240484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这两句诗概括了长征途中经历的两件大事，是什么?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47813" y="3716338"/>
            <a:ext cx="489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巧渡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金沙江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飞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夺泸定桥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116013" y="3789363"/>
            <a:ext cx="576262" cy="431800"/>
          </a:xfrm>
          <a:prstGeom prst="rightArrow">
            <a:avLst>
              <a:gd name="adj1" fmla="val 50000"/>
              <a:gd name="adj2" fmla="val 3336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2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741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 autoUpdateAnimBg="0"/>
      <p:bldP spid="17416" grpId="0" animBg="1" autoUpdateAnimBg="0"/>
      <p:bldP spid="17418" grpId="0" autoUpdateAnimBg="0"/>
      <p:bldP spid="17419" grpId="0" autoUpdateAnimBg="0"/>
      <p:bldP spid="174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9750" y="1844675"/>
            <a:ext cx="68405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水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拍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云崖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暖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，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桥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横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铁索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寒</a:t>
            </a: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</a:p>
          <a:p>
            <a:pPr eaLnBrk="1" hangingPunct="1">
              <a:spcBef>
                <a:spcPct val="50000"/>
              </a:spcBef>
            </a:pPr>
            <a:endParaRPr lang="zh-CN" altLang="en-US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上承“万水”二字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2349500"/>
            <a:ext cx="1371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331913" y="2349500"/>
            <a:ext cx="1219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68538" y="2349500"/>
            <a:ext cx="129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动词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492500" y="24209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572000" y="2420938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形容词</a:t>
            </a:r>
          </a:p>
        </p:txBody>
      </p:sp>
      <p:sp>
        <p:nvSpPr>
          <p:cNvPr id="18446" name="AutoShape 14"/>
          <p:cNvSpPr>
            <a:spLocks/>
          </p:cNvSpPr>
          <p:nvPr/>
        </p:nvSpPr>
        <p:spPr bwMode="auto">
          <a:xfrm>
            <a:off x="6588125" y="1484313"/>
            <a:ext cx="381000" cy="3048000"/>
          </a:xfrm>
          <a:prstGeom prst="rightBrace">
            <a:avLst>
              <a:gd name="adj1" fmla="val 66667"/>
              <a:gd name="adj2" fmla="val 50000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zh-CN" altLang="en-US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4284663" y="47625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颈联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116013" y="3500438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66688" y="3500438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339975" y="35004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动词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348038" y="35004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名词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572000" y="3500438"/>
            <a:ext cx="175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形容词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92950" y="2420938"/>
            <a:ext cx="6762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sz="3200" u="none">
                <a:latin typeface="楷体" pitchFamily="49" charset="-122"/>
                <a:ea typeface="楷体" pitchFamily="49" charset="-122"/>
              </a:rPr>
              <a:t>对偶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/>
      <p:bldP spid="18436" grpId="0" autoUpdateAnimBg="0"/>
      <p:bldP spid="18437" grpId="0" autoUpdateAnimBg="0"/>
      <p:bldP spid="18438" grpId="0" autoUpdateAnimBg="0"/>
      <p:bldP spid="18439" grpId="0" autoUpdateAnimBg="0"/>
      <p:bldP spid="18440" grpId="0" autoUpdateAnimBg="0"/>
      <p:bldP spid="18446" grpId="0" animBg="1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金沙江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150" y="333375"/>
            <a:ext cx="5040313" cy="448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2987675" y="5084763"/>
            <a:ext cx="53292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u="none">
                <a:latin typeface="楷体" pitchFamily="49" charset="-122"/>
                <a:ea typeface="楷体" pitchFamily="49" charset="-122"/>
              </a:rPr>
              <a:t>巧渡金沙江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4" descr="金沙江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557338"/>
            <a:ext cx="676275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2700338" y="549275"/>
            <a:ext cx="5327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u="none">
                <a:latin typeface="楷体" pitchFamily="49" charset="-122"/>
                <a:ea typeface="楷体" pitchFamily="49" charset="-122"/>
              </a:rPr>
              <a:t>金沙水拍云崖暖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0" y="1773238"/>
            <a:ext cx="9144000" cy="3962400"/>
          </a:xfrm>
          <a:prstGeom prst="cloudCallout">
            <a:avLst>
              <a:gd name="adj1" fmla="val -47083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zh-CN" altLang="en-US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213" y="836613"/>
            <a:ext cx="4679950" cy="461962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金沙水拍云崖暖</a:t>
            </a:r>
            <a:endParaRPr lang="en-US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16013" y="2852738"/>
            <a:ext cx="70564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“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暖”字写出了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月春暖的金沙江风高浪急、暖气蒸腾的实景；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烘托出红军战士渡江脱险的喜悦心情和一片沸腾的景象。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4213" y="1812925"/>
            <a:ext cx="47736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毛泽东，字润之，1893年12 月26日生于湖南湘潭韶山冲一个农民家庭。1976年9月9日在北京逝世。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中国人民的领袖，马克思主义者，伟大的无产阶级革命家、战略家和理论家，中国共产党、中国人民解放军和中华人民共和国的主要缔造者和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领导人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诗人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书法家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pic>
        <p:nvPicPr>
          <p:cNvPr id="4099" name="Picture 3" descr="毛泽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909638"/>
            <a:ext cx="2951163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大渡桥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628775"/>
            <a:ext cx="6888163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700338" y="765175"/>
            <a:ext cx="4038600" cy="461963"/>
          </a:xfrm>
          <a:prstGeom prst="rect">
            <a:avLst/>
          </a:prstGeom>
          <a:noFill/>
          <a:ln w="88900" cmpd="tri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大渡桥横铁索寒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331913" y="1125538"/>
            <a:ext cx="4038600" cy="460375"/>
          </a:xfrm>
          <a:prstGeom prst="rect">
            <a:avLst/>
          </a:prstGeom>
          <a:noFill/>
          <a:ln w="88900" cmpd="tri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大渡桥横铁索寒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16013" y="2852738"/>
            <a:ext cx="69834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“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寒”字既烘托出泸定桥险恶的形势，又描绘出红军战士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浴血奋战、飞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夺泸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定、令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敌人胆寒的壮烈情景。突出了红军克敌制胜、一往无前的大无畏精神。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16013" y="3644900"/>
            <a:ext cx="7467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我体会到了红军克敌制胜、勇往直前的革命英雄主义精神。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971550" y="836613"/>
            <a:ext cx="69135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“暖”字和“寒”字分别表现了什么？说说从中你体会到了什么？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971550" y="1484313"/>
            <a:ext cx="5113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71550" y="2133600"/>
            <a:ext cx="6913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“暖”字表现了红军战士渡江脱险的喜悦心情；“寒”字表现了飞夺泸定桥的惊险悲壮。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341438"/>
            <a:ext cx="6819900" cy="443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2400" smtClean="0">
                <a:solidFill>
                  <a:srgbClr val="000000"/>
                </a:solidFill>
              </a:rPr>
              <a:t>爬     雪     山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844675"/>
            <a:ext cx="6992937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348038" y="981075"/>
            <a:ext cx="273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u="none">
                <a:latin typeface="楷体" pitchFamily="49" charset="-122"/>
                <a:ea typeface="楷体" pitchFamily="49" charset="-122"/>
              </a:rPr>
              <a:t>过草地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979613" y="765175"/>
            <a:ext cx="475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更喜岷山千里雪，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684213" y="1557338"/>
            <a:ext cx="7620000" cy="4495800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27088" y="40481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尾联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970088" y="1341438"/>
            <a:ext cx="4114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三军过后尽开颜。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619250" y="2357438"/>
            <a:ext cx="1008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更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喜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：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692275" y="3255963"/>
            <a:ext cx="1008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三军：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571736" y="2357430"/>
            <a:ext cx="2305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更加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欣喜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700338" y="3255963"/>
            <a:ext cx="5543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一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二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四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方面军，这里指全部红军部队。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692275" y="4229100"/>
            <a:ext cx="1368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尽开颜：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059113" y="4229100"/>
            <a:ext cx="25193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全部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笑逐颜开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utoUpdateAnimBg="0"/>
      <p:bldP spid="27657" grpId="0" autoUpdateAnimBg="0"/>
      <p:bldP spid="2765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42988" y="2708275"/>
            <a:ext cx="7058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《七律·长征》赞颂了中国工农红军不怕艰难险阻的革命英雄和革命乐观主义精神。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916238" y="1557338"/>
            <a:ext cx="2800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长征胜利的意义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42988" y="2420938"/>
            <a:ext cx="71278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1.长征的胜利粉碎了国民党反动派扼杀共产党的企图，使中国革命转危为安。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2.长征锤炼了党和红军的精华。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3.长征扩大了党的影响，一路上播下革命的火种。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1557338"/>
            <a:ext cx="83883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   长征为什么会取得胜利？</a:t>
            </a:r>
          </a:p>
          <a:p>
            <a:pPr eaLnBrk="1" hangingPunct="1">
              <a:buFont typeface="Arial" charset="0"/>
              <a:buNone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1.以毛泽东为核心的党中央的正确领导。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2.党和红军在长征路上充分发扬不怕苦难、顽强拼搏的革命英雄主义精神。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3.中国共产党代表了人民的利益，得到了人民群众的广泛支持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9144000" cy="5643563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    首联：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全诗，提出全篇的中心思想。</a:t>
            </a:r>
          </a:p>
          <a:p>
            <a:pPr algn="l" eaLnBrk="1" hangingPunct="1">
              <a:lnSpc>
                <a:spcPts val="4000"/>
              </a:lnSpc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    颔联：承“千山”，以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为代表。</a:t>
            </a:r>
          </a:p>
          <a:p>
            <a:pPr algn="l" eaLnBrk="1" hangingPunct="1">
              <a:lnSpc>
                <a:spcPts val="4000"/>
              </a:lnSpc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    颈联：承“万水”，以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为典型。</a:t>
            </a:r>
          </a:p>
          <a:p>
            <a:pPr algn="l" eaLnBrk="1" hangingPunct="1">
              <a:lnSpc>
                <a:spcPts val="4000"/>
              </a:lnSpc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    尾联：总结全诗，突出越过岷山的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。</a:t>
            </a:r>
          </a:p>
          <a:p>
            <a:pPr algn="l" eaLnBrk="1" hangingPunct="1">
              <a:lnSpc>
                <a:spcPts val="4000"/>
              </a:lnSpc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    本课是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在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时写下的一首诗。全诗生动地概述了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时的艰难历程</a:t>
            </a:r>
            <a:r>
              <a:rPr lang="en-US" altLang="zh-CN" sz="2400" dirty="0" smtClean="0">
                <a:solidFill>
                  <a:srgbClr val="000000"/>
                </a:solidFill>
              </a:rPr>
              <a:t>,</a:t>
            </a:r>
            <a:r>
              <a:rPr lang="zh-CN" altLang="en-US" sz="2400" dirty="0" smtClean="0">
                <a:solidFill>
                  <a:srgbClr val="000000"/>
                </a:solidFill>
              </a:rPr>
              <a:t>热情洋溢地赞颂了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不畏艰险、英勇顽强的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和</a:t>
            </a:r>
            <a:r>
              <a:rPr lang="zh-CN" altLang="en-US" sz="2400" u="sng" dirty="0" smtClean="0">
                <a:solidFill>
                  <a:srgbClr val="000000"/>
                </a:solidFill>
              </a:rPr>
              <a:t>                 </a:t>
            </a:r>
            <a:r>
              <a:rPr lang="zh-CN" altLang="en-US" sz="2400" dirty="0" smtClean="0">
                <a:solidFill>
                  <a:srgbClr val="000000"/>
                </a:solidFill>
              </a:rPr>
              <a:t>。        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1476375" y="1196975"/>
            <a:ext cx="1438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总领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3924300" y="1844675"/>
            <a:ext cx="2303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五岭、乌蒙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4068763" y="2420938"/>
            <a:ext cx="2376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金沙、大渡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5580063" y="29972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喜悦</a:t>
            </a:r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1908175" y="3716338"/>
            <a:ext cx="1439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毛泽东</a:t>
            </a:r>
          </a:p>
        </p:txBody>
      </p:sp>
      <p:sp>
        <p:nvSpPr>
          <p:cNvPr id="31752" name="Text Box 12"/>
          <p:cNvSpPr txBox="1">
            <a:spLocks noChangeArrowheads="1"/>
          </p:cNvSpPr>
          <p:nvPr/>
        </p:nvSpPr>
        <p:spPr bwMode="auto">
          <a:xfrm>
            <a:off x="4067175" y="364490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红军长征胜利结束</a:t>
            </a:r>
          </a:p>
        </p:txBody>
      </p:sp>
      <p:sp>
        <p:nvSpPr>
          <p:cNvPr id="31753" name="Text Box 13"/>
          <p:cNvSpPr txBox="1">
            <a:spLocks noChangeArrowheads="1"/>
          </p:cNvSpPr>
          <p:nvPr/>
        </p:nvSpPr>
        <p:spPr bwMode="auto">
          <a:xfrm>
            <a:off x="4462462" y="4154489"/>
            <a:ext cx="309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二万五千里长征</a:t>
            </a:r>
          </a:p>
        </p:txBody>
      </p:sp>
      <p:sp>
        <p:nvSpPr>
          <p:cNvPr id="31754" name="Text Box 14"/>
          <p:cNvSpPr txBox="1">
            <a:spLocks noChangeArrowheads="1"/>
          </p:cNvSpPr>
          <p:nvPr/>
        </p:nvSpPr>
        <p:spPr bwMode="auto">
          <a:xfrm>
            <a:off x="3098801" y="4637882"/>
            <a:ext cx="3128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中国工农红军</a:t>
            </a:r>
          </a:p>
        </p:txBody>
      </p:sp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682626" y="5229226"/>
            <a:ext cx="28082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革命英雄主义</a:t>
            </a:r>
          </a:p>
        </p:txBody>
      </p:sp>
      <p:sp>
        <p:nvSpPr>
          <p:cNvPr id="32780" name="Text Box 16"/>
          <p:cNvSpPr txBox="1">
            <a:spLocks noChangeArrowheads="1"/>
          </p:cNvSpPr>
          <p:nvPr/>
        </p:nvSpPr>
        <p:spPr bwMode="auto">
          <a:xfrm>
            <a:off x="9051925" y="6589713"/>
            <a:ext cx="2492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           </a:t>
            </a:r>
          </a:p>
        </p:txBody>
      </p:sp>
      <p:sp>
        <p:nvSpPr>
          <p:cNvPr id="32781" name="Text Box 19"/>
          <p:cNvSpPr txBox="1">
            <a:spLocks noChangeArrowheads="1"/>
          </p:cNvSpPr>
          <p:nvPr/>
        </p:nvSpPr>
        <p:spPr bwMode="auto">
          <a:xfrm>
            <a:off x="684213" y="5876925"/>
            <a:ext cx="1871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1758" name="Text Box 20"/>
          <p:cNvSpPr txBox="1">
            <a:spLocks noChangeArrowheads="1"/>
          </p:cNvSpPr>
          <p:nvPr/>
        </p:nvSpPr>
        <p:spPr bwMode="auto">
          <a:xfrm>
            <a:off x="3240087" y="5229226"/>
            <a:ext cx="432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革命乐观主义精神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2967038" y="463550"/>
            <a:ext cx="3117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altLang="en-US" sz="2400" u="none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课 文 小 结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1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autoUpdateAnimBg="0"/>
      <p:bldP spid="31749" grpId="0" autoUpdateAnimBg="0"/>
      <p:bldP spid="31750" grpId="0" autoUpdateAnimBg="0"/>
      <p:bldP spid="31752" grpId="0" autoUpdateAnimBg="0"/>
      <p:bldP spid="31753" grpId="0" autoUpdateAnimBg="0"/>
      <p:bldP spid="31754" grpId="0" autoUpdateAnimBg="0"/>
      <p:bldP spid="31755" grpId="0" autoUpdateAnimBg="0"/>
      <p:bldP spid="3175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72739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1934年10月，中央主力红军为了摆脱国民党军队的“围剿”，被迫实行战略大转移，退出根据地进行长征。其间经过11个省，翻过18座大山，跨过24条大河，爬雪山，过草地，行程约二万五千里……其间他们历经无数次生死考验，由开始时的八万多人到长征胜利时，只剩下了六千多人。终于，1935年10月，长征即将胜利，毛主席回顾所经历的艰难险阻，激动地写下了这首气壮山河的伟大诗篇。 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3851920" y="1700808"/>
            <a:ext cx="47545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“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五岭”，指越城岭、都庞岭、萌渚岭、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骑田岭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、大庾岭，在江西、湖南、广东、广西四省边境。</a:t>
            </a:r>
            <a:b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“乌蒙”，即乌蒙山，在云南、贵州两省之间。</a:t>
            </a:r>
            <a:b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</a:b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“岷山”，在四川省北部，绵延四川、甘肃两省边境，海拔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4000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米左右，终年积雪。 </a:t>
            </a:r>
          </a:p>
        </p:txBody>
      </p:sp>
      <p:pic>
        <p:nvPicPr>
          <p:cNvPr id="32773" name="Picture 25" descr="env30301b_p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2916237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611188" y="476250"/>
            <a:ext cx="3097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u="none" dirty="0">
                <a:latin typeface="楷体" pitchFamily="49" charset="-122"/>
                <a:ea typeface="楷体" pitchFamily="49" charset="-122"/>
              </a:rPr>
              <a:t>课外链接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35375" y="1557338"/>
            <a:ext cx="5143500" cy="34559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dirty="0" smtClean="0">
                <a:solidFill>
                  <a:srgbClr val="000000"/>
                </a:solidFill>
              </a:rPr>
              <a:t>    1935</a:t>
            </a:r>
            <a:r>
              <a:rPr lang="zh-CN" altLang="en-US" sz="2400" dirty="0" smtClean="0">
                <a:solidFill>
                  <a:srgbClr val="000000"/>
                </a:solidFill>
              </a:rPr>
              <a:t>年</a:t>
            </a:r>
            <a:r>
              <a:rPr lang="en-US" altLang="zh-CN" sz="2400" dirty="0" smtClean="0">
                <a:solidFill>
                  <a:srgbClr val="000000"/>
                </a:solidFill>
              </a:rPr>
              <a:t>5</a:t>
            </a:r>
            <a:r>
              <a:rPr lang="zh-CN" altLang="en-US" sz="2400" dirty="0" smtClean="0">
                <a:solidFill>
                  <a:srgbClr val="000000"/>
                </a:solidFill>
              </a:rPr>
              <a:t>月，红军巧渡金沙江。 金沙江形势险要，两岸都是悬崖峭壁，水流湍急，敌人戒备森严。但红军一面佯攻龙街，一面分兵到绞车渡奇袭守敌，缴获渡船，活捉了守卫在对岸的敌兵。结果不费一枪一弹夺取了对岸的阵地，使大部队巧渡成功。等敌人发觉赶来时，我军已安然到达江北。 </a:t>
            </a:r>
          </a:p>
        </p:txBody>
      </p:sp>
      <p:pic>
        <p:nvPicPr>
          <p:cNvPr id="33796" name="Picture 6" descr="200616101959539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628775"/>
            <a:ext cx="26289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611188" y="476250"/>
            <a:ext cx="3097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u="none">
                <a:latin typeface="楷体" pitchFamily="49" charset="-122"/>
                <a:ea typeface="楷体" pitchFamily="49" charset="-122"/>
              </a:rPr>
              <a:t>巧渡金沙江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7" descr="079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3024187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4140200" y="1989138"/>
            <a:ext cx="43926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泸定桥高悬在大渡河上，当时桥上的木板已经被敌人抽掉，桥上只剩下十三根铁索，叫人看了心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惊胆寒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。渡河的勇士们手攀铁索，冒着对岸敌人密集的枪林弹雨前进。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不怕流血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牺牲，终于夺下了泸定桥。</a:t>
            </a:r>
          </a:p>
        </p:txBody>
      </p:sp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611188" y="476250"/>
            <a:ext cx="3097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u="none">
                <a:latin typeface="楷体" pitchFamily="49" charset="-122"/>
                <a:ea typeface="楷体" pitchFamily="49" charset="-122"/>
              </a:rPr>
              <a:t>飞夺泸定桥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 u="none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277938" y="256540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课外作业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277938" y="3048000"/>
            <a:ext cx="685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1.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背诵、默写本诗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2.搜集有关长征的资料和毛主席的诗歌。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内容占位符 1"/>
          <p:cNvSpPr>
            <a:spLocks noGrp="1"/>
          </p:cNvSpPr>
          <p:nvPr>
            <p:ph sz="quarter" idx="13"/>
          </p:nvPr>
        </p:nvSpPr>
        <p:spPr>
          <a:xfrm>
            <a:off x="2181225" y="2667000"/>
            <a:ext cx="5181600" cy="1676400"/>
          </a:xfrm>
        </p:spPr>
        <p:txBody>
          <a:bodyPr/>
          <a:lstStyle/>
          <a:p>
            <a:pPr eaLnBrk="1" hangingPunct="1"/>
            <a:r>
              <a:rPr lang="zh-CN" altLang="en-US" smtClean="0"/>
              <a:t>谢    谢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www.1ppt.com/moban/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www.1ppt.com/hangye/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www.1ppt.com/jieri/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www.1ppt.com/sucai/</a:t>
            </a:r>
            <a:endParaRPr lang="en-US" altLang="zh-CN" sz="1100" u="none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www.1ppt.com/beijing/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www.1ppt.com/tubiao/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优秀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www.1ppt.com/xiazai/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www.1ppt.com/powerpoint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www.1ppt.com/word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www.1ppt.com/excel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2"/>
              </a:rPr>
              <a:t>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3"/>
              </a:rPr>
              <a:t>www.1ppt.com/ziliao/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课件下载：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4"/>
              </a:rPr>
              <a:t>www.1ppt.com/kejian/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范文下载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www.1ppt.com/fanwen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5"/>
              </a:rPr>
              <a:t>/</a:t>
            </a:r>
            <a:r>
              <a:rPr lang="en-US" altLang="zh-CN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试卷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6"/>
              </a:rPr>
              <a:t>www.1ppt.com/shiti/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100" u="none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教案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下载：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7"/>
              </a:rPr>
              <a:t>www.1ppt.com/jiaoan/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PPT</a:t>
            </a:r>
            <a:r>
              <a:rPr lang="zh-CN" altLang="en-US" sz="1100" u="none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论坛</a:t>
            </a:r>
            <a:r>
              <a:rPr lang="zh-CN" altLang="en-US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8"/>
              </a:rPr>
              <a:t>www.1ppt.cn</a:t>
            </a:r>
            <a:r>
              <a:rPr lang="en-US" altLang="zh-CN" sz="1100" u="none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endParaRPr lang="zh-CN" altLang="en-US" sz="1100" u="none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9144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u="none" kern="0" dirty="0">
              <a:solidFill>
                <a:srgbClr val="005397"/>
              </a:solidFill>
              <a:latin typeface="Arial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802" y="315180"/>
            <a:ext cx="7711638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u="none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None/>
              <a:defRPr/>
            </a:pPr>
            <a:r>
              <a:rPr lang="zh-CN" altLang="en-US" sz="2000" b="1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u="none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itchFamily="2" charset="2"/>
              <a:buChar char="n"/>
              <a:defRPr/>
            </a:pPr>
            <a:r>
              <a:rPr lang="zh-CN" altLang="en-US" sz="1200" u="none" kern="0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u="none" kern="0" dirty="0" smtClean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4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03575" y="1484313"/>
            <a:ext cx="4195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红军长征路线图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71550" y="2276475"/>
            <a:ext cx="71294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瑞金</a:t>
            </a:r>
            <a:r>
              <a:rPr lang="en-US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占领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遵义，召开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遵义会议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四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渡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赤水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巧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渡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金沙江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强渡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大渡河，飞夺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泸定桥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翻越夹金山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穿过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草地</a:t>
            </a:r>
            <a:r>
              <a:rPr lang="en-US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zh-CN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进入</a:t>
            </a: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甘肃、陕西，在吴起镇三大主力红军会师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长征地图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8"/>
            <a:ext cx="9101138" cy="590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7848600" y="6096000"/>
            <a:ext cx="838200" cy="457200"/>
          </a:xfrm>
          <a:prstGeom prst="wedgeRectCallout">
            <a:avLst>
              <a:gd name="adj1" fmla="val -85227"/>
              <a:gd name="adj2" fmla="val -475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瑞金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114800" y="5791200"/>
            <a:ext cx="838200" cy="457200"/>
          </a:xfrm>
          <a:prstGeom prst="wedgeRectCallout">
            <a:avLst>
              <a:gd name="adj1" fmla="val -53787"/>
              <a:gd name="adj2" fmla="val -13229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遵义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362200" y="6248400"/>
            <a:ext cx="1143000" cy="457200"/>
          </a:xfrm>
          <a:prstGeom prst="wedgeRectCallout">
            <a:avLst>
              <a:gd name="adj1" fmla="val -47083"/>
              <a:gd name="adj2" fmla="val -1437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金沙江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895600" y="3962400"/>
            <a:ext cx="1143000" cy="457200"/>
          </a:xfrm>
          <a:prstGeom prst="wedgeRectCallout">
            <a:avLst>
              <a:gd name="adj1" fmla="val -90278"/>
              <a:gd name="adj2" fmla="val -281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大渡河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09600" y="3200400"/>
            <a:ext cx="1143000" cy="457200"/>
          </a:xfrm>
          <a:prstGeom prst="wedgeRectCallout">
            <a:avLst>
              <a:gd name="adj1" fmla="val 97361"/>
              <a:gd name="adj2" fmla="val 71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大雪山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1066800" y="2438400"/>
            <a:ext cx="1143000" cy="457200"/>
          </a:xfrm>
          <a:prstGeom prst="wedgeRectCallout">
            <a:avLst>
              <a:gd name="adj1" fmla="val 97361"/>
              <a:gd name="adj2" fmla="val 71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水草地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638800" y="1295400"/>
            <a:ext cx="1143000" cy="457200"/>
          </a:xfrm>
          <a:prstGeom prst="wedgeRectCallout">
            <a:avLst>
              <a:gd name="adj1" fmla="val -130278"/>
              <a:gd name="adj2" fmla="val -781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吴起镇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2124075" y="1125538"/>
            <a:ext cx="838200" cy="457200"/>
          </a:xfrm>
          <a:prstGeom prst="wedgeRectCallout">
            <a:avLst>
              <a:gd name="adj1" fmla="val 109468"/>
              <a:gd name="adj2" fmla="val 7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会宁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6781800" y="3860800"/>
            <a:ext cx="2362200" cy="1041400"/>
          </a:xfrm>
          <a:prstGeom prst="wedgeEllipseCallout">
            <a:avLst>
              <a:gd name="adj1" fmla="val -19287"/>
              <a:gd name="adj2" fmla="val 17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红一方面军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495800" y="3581400"/>
            <a:ext cx="2597150" cy="533400"/>
          </a:xfrm>
          <a:prstGeom prst="wedgeEllipseCallout">
            <a:avLst>
              <a:gd name="adj1" fmla="val -19287"/>
              <a:gd name="adj2" fmla="val 1452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红二方面军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3962400" y="2514600"/>
            <a:ext cx="2514600" cy="609600"/>
          </a:xfrm>
          <a:prstGeom prst="wedgeEllipseCallout">
            <a:avLst>
              <a:gd name="adj1" fmla="val -45394"/>
              <a:gd name="adj2" fmla="val 108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红四方面军</a:t>
            </a: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4356100" y="4724400"/>
            <a:ext cx="1143000" cy="457200"/>
          </a:xfrm>
          <a:prstGeom prst="wedgeRectCallout">
            <a:avLst>
              <a:gd name="adj1" fmla="val -98333"/>
              <a:gd name="adj2" fmla="val -21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zh-CN" altLang="en-US" sz="2400" b="1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赤水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  <p:bldP spid="7172" grpId="0" animBg="1" autoUpdateAnimBg="0"/>
      <p:bldP spid="7173" grpId="0" animBg="1" autoUpdateAnimBg="0"/>
      <p:bldP spid="7174" grpId="0" animBg="1" autoUpdateAnimBg="0"/>
      <p:bldP spid="7175" grpId="0" animBg="1" autoUpdateAnimBg="0"/>
      <p:bldP spid="7176" grpId="0" animBg="1" autoUpdateAnimBg="0"/>
      <p:bldP spid="7177" grpId="0" animBg="1" autoUpdateAnimBg="0"/>
      <p:bldP spid="7178" grpId="0" animBg="1" autoUpdateAnimBg="0"/>
      <p:bldP spid="7179" grpId="0" animBg="1" autoUpdateAnimBg="0"/>
      <p:bldP spid="7180" grpId="0" animBg="1" autoUpdateAnimBg="0"/>
      <p:bldP spid="7181" grpId="0" animBg="1" autoUpdateAnimBg="0"/>
      <p:bldP spid="718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7575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七律知识知多少？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27088" y="1916113"/>
            <a:ext cx="7632700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这是一首七言诗。所谓的七言诗就是七言八句。言，就是字，每行有七个字，一共有八句</a:t>
            </a:r>
            <a:r>
              <a:rPr lang="zh-CN" altLang="en-US" sz="2400" u="none" dirty="0" smtClean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话，就是</a:t>
            </a: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七律。七律诗中间四句两两相对应，而且朗读的时候还有和谐的韵律与鲜明的节奏。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    偶句末字押韵，中间四句对仗；分为四联，每联两句，分别是首联、颔联、颈联和尾联。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619250" y="981075"/>
            <a:ext cx="6264275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七律·长征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毛泽东</a:t>
            </a:r>
          </a:p>
          <a:p>
            <a:pPr marL="342900" indent="-342900" algn="ctr" eaLnBrk="1" hangingPunct="1">
              <a:lnSpc>
                <a:spcPct val="115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红军不怕远征难，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万水千山只等闲。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五岭逶迤腾细浪，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乌蒙磅礴走泥丸。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金沙水拍云崖暖，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大渡桥横铁索寒。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更喜岷山千里雪，</a:t>
            </a: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三军过后尽开颜。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2555875" y="1773238"/>
            <a:ext cx="5762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首联</a:t>
            </a:r>
          </a:p>
        </p:txBody>
      </p:sp>
      <p:sp>
        <p:nvSpPr>
          <p:cNvPr id="10244" name="AutoShape 7"/>
          <p:cNvSpPr>
            <a:spLocks/>
          </p:cNvSpPr>
          <p:nvPr/>
        </p:nvSpPr>
        <p:spPr bwMode="auto">
          <a:xfrm>
            <a:off x="3203575" y="1846263"/>
            <a:ext cx="73025" cy="719137"/>
          </a:xfrm>
          <a:prstGeom prst="leftBrace">
            <a:avLst>
              <a:gd name="adj1" fmla="val 9984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5" name="AutoShape 9"/>
          <p:cNvSpPr>
            <a:spLocks/>
          </p:cNvSpPr>
          <p:nvPr/>
        </p:nvSpPr>
        <p:spPr bwMode="auto">
          <a:xfrm>
            <a:off x="3203575" y="2781300"/>
            <a:ext cx="73025" cy="576263"/>
          </a:xfrm>
          <a:prstGeom prst="leftBrace">
            <a:avLst>
              <a:gd name="adj1" fmla="val 99774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2555875" y="2709863"/>
            <a:ext cx="584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颔联</a:t>
            </a:r>
          </a:p>
        </p:txBody>
      </p:sp>
      <p:sp>
        <p:nvSpPr>
          <p:cNvPr id="10247" name="AutoShape 12"/>
          <p:cNvSpPr>
            <a:spLocks/>
          </p:cNvSpPr>
          <p:nvPr/>
        </p:nvSpPr>
        <p:spPr bwMode="auto">
          <a:xfrm>
            <a:off x="3203575" y="3573463"/>
            <a:ext cx="73025" cy="647700"/>
          </a:xfrm>
          <a:prstGeom prst="leftBrace">
            <a:avLst>
              <a:gd name="adj1" fmla="val 997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2555875" y="3502025"/>
            <a:ext cx="5032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颈联</a:t>
            </a:r>
          </a:p>
        </p:txBody>
      </p:sp>
      <p:sp>
        <p:nvSpPr>
          <p:cNvPr id="10249" name="AutoShape 15"/>
          <p:cNvSpPr>
            <a:spLocks/>
          </p:cNvSpPr>
          <p:nvPr/>
        </p:nvSpPr>
        <p:spPr bwMode="auto">
          <a:xfrm>
            <a:off x="3203575" y="4365625"/>
            <a:ext cx="73025" cy="647700"/>
          </a:xfrm>
          <a:prstGeom prst="leftBrace">
            <a:avLst>
              <a:gd name="adj1" fmla="val 997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buFont typeface="Arial" charset="0"/>
              <a:buNone/>
            </a:pPr>
            <a:endParaRPr lang="zh-CN" altLang="en-US" sz="240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50" name="Text Box 16"/>
          <p:cNvSpPr txBox="1">
            <a:spLocks noChangeArrowheads="1"/>
          </p:cNvSpPr>
          <p:nvPr/>
        </p:nvSpPr>
        <p:spPr bwMode="auto">
          <a:xfrm>
            <a:off x="2555875" y="4294188"/>
            <a:ext cx="503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尾联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403350" y="2133600"/>
            <a:ext cx="6553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自由朗读</a:t>
            </a:r>
            <a:endParaRPr lang="en-US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zh-CN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读准字音，把握节奏，读出感情，读出气势。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zh-CN" sz="2400" u="none" dirty="0">
              <a:solidFill>
                <a:srgbClr val="0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060575"/>
            <a:ext cx="3455987" cy="2232025"/>
          </a:xfrm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　  这是一首七律诗，每句七个字，在节奏上是每句四顿。读时应按</a:t>
            </a:r>
          </a:p>
          <a:p>
            <a:pPr algn="l" eaLnBrk="1" hangingPunct="1">
              <a:buFontTx/>
              <a:buNone/>
            </a:pPr>
            <a:r>
              <a:rPr lang="zh-CN" altLang="en-US" sz="2400" dirty="0" smtClean="0">
                <a:solidFill>
                  <a:srgbClr val="000000"/>
                </a:solidFill>
              </a:rPr>
              <a:t>以下节奏读出“红军不怕远征难”的英雄气概。　      　</a:t>
            </a:r>
          </a:p>
        </p:txBody>
      </p:sp>
      <p:sp>
        <p:nvSpPr>
          <p:cNvPr id="11268" name="WordArt 5"/>
          <p:cNvSpPr>
            <a:spLocks noChangeArrowheads="1" noChangeShapeType="1" noTextEdit="1"/>
          </p:cNvSpPr>
          <p:nvPr/>
        </p:nvSpPr>
        <p:spPr bwMode="auto">
          <a:xfrm>
            <a:off x="3131840" y="404664"/>
            <a:ext cx="2520950" cy="962025"/>
          </a:xfrm>
          <a:prstGeom prst="rect">
            <a:avLst/>
          </a:prstGeom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dirty="0">
                <a:solidFill>
                  <a:srgbClr val="000000"/>
                </a:solidFill>
                <a:latin typeface="楷体"/>
                <a:ea typeface="楷体"/>
              </a:rPr>
              <a:t>朗读指导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4248150" y="1916113"/>
            <a:ext cx="48958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红军／不怕／远征／难，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万水／千山／只／等闲。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五岭／逶迤／腾／细浪，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乌蒙／磅礴／走／泥丸。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金沙／水拍／云崖／暖，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大渡／桥横／铁索／寒。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更喜／岷山／千里／雪，</a:t>
            </a:r>
          </a:p>
          <a:p>
            <a:pPr eaLnBrk="1" hangingPunct="1"/>
            <a:r>
              <a:rPr lang="zh-CN" altLang="en-US" sz="2400" u="none" dirty="0">
                <a:solidFill>
                  <a:srgbClr val="000000"/>
                </a:solidFill>
                <a:latin typeface="楷体" pitchFamily="49" charset="-122"/>
                <a:ea typeface="楷体" pitchFamily="49" charset="-122"/>
              </a:rPr>
              <a:t>三军／过后／尽／开颜。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1dea775f73e40cc88ce7b19e543909fb6dc375a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母版2" id="{E085C78A-A044-49FA-A51B-A4D3AC60B770}" vid="{DEC76DEC-68F8-43FD-8E9A-F4EED1C4CF9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中文母版</Template>
  <TotalTime>0</TotalTime>
  <Pages>0</Pages>
  <Words>2648</Words>
  <Characters>0</Characters>
  <Application>Microsoft Office PowerPoint</Application>
  <DocSecurity>0</DocSecurity>
  <PresentationFormat>全屏显示(4:3)</PresentationFormat>
  <Lines>0</Lines>
  <Paragraphs>231</Paragraphs>
  <Slides>35</Slides>
  <Notes>35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35</vt:i4>
      </vt:variant>
    </vt:vector>
  </HeadingPairs>
  <TitlesOfParts>
    <vt:vector size="37" baseType="lpstr">
      <vt:lpstr>第一PPT模板网-WWW.1PPT.COM</vt:lpstr>
      <vt:lpstr>Office 主题</vt:lpstr>
      <vt:lpstr>七律·长征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爬     雪     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/>
  <cp:keywords>第一PPT模板网-WWW.1PPT.COM</cp:keywords>
  <cp:lastModifiedBy/>
  <cp:revision>1</cp:revision>
  <dcterms:created xsi:type="dcterms:W3CDTF">2017-05-27T03:22:36Z</dcterms:created>
  <dcterms:modified xsi:type="dcterms:W3CDTF">2019-08-17T05:59:54Z</dcterms:modified>
</cp:coreProperties>
</file>