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345" r:id="rId3"/>
    <p:sldId id="258" r:id="rId4"/>
    <p:sldId id="325" r:id="rId5"/>
    <p:sldId id="326" r:id="rId6"/>
    <p:sldId id="259" r:id="rId7"/>
    <p:sldId id="260" r:id="rId9"/>
    <p:sldId id="267" r:id="rId10"/>
    <p:sldId id="268" r:id="rId11"/>
    <p:sldId id="270" r:id="rId12"/>
    <p:sldId id="271" r:id="rId13"/>
    <p:sldId id="327" r:id="rId14"/>
    <p:sldId id="273" r:id="rId15"/>
    <p:sldId id="332" r:id="rId16"/>
    <p:sldId id="329" r:id="rId17"/>
    <p:sldId id="330" r:id="rId18"/>
    <p:sldId id="331" r:id="rId19"/>
    <p:sldId id="333" r:id="rId20"/>
    <p:sldId id="335" r:id="rId21"/>
    <p:sldId id="336" r:id="rId22"/>
    <p:sldId id="337" r:id="rId23"/>
    <p:sldId id="338" r:id="rId24"/>
    <p:sldId id="339" r:id="rId25"/>
    <p:sldId id="340" r:id="rId26"/>
    <p:sldId id="319" r:id="rId27"/>
    <p:sldId id="344" r:id="rId28"/>
    <p:sldId id="341"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177" autoAdjust="0"/>
  </p:normalViewPr>
  <p:slideViewPr>
    <p:cSldViewPr>
      <p:cViewPr>
        <p:scale>
          <a:sx n="90" d="100"/>
          <a:sy n="90" d="100"/>
        </p:scale>
        <p:origin x="-594" y="-492"/>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AC28F5-F8AE-4F1E-9CA8-E2B969AF1CF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73C02-B836-47BE-A427-66D6B261E43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36573C02-B836-47BE-A427-66D6B261E43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1"/>
            <a:ext cx="8139178" cy="624845"/>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6"/>
            <a:ext cx="8139178" cy="1077985"/>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矩形 6"/>
          <p:cNvSpPr/>
          <p:nvPr userDrawn="1"/>
        </p:nvSpPr>
        <p:spPr>
          <a:xfrm>
            <a:off x="6804248" y="692696"/>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6" Type="http://schemas.openxmlformats.org/officeDocument/2006/relationships/theme" Target="../theme/theme1.xml"/><Relationship Id="rId35" Type="http://schemas.openxmlformats.org/officeDocument/2006/relationships/image" Target="../media/image1.png"/><Relationship Id="rId34" Type="http://schemas.openxmlformats.org/officeDocument/2006/relationships/tags" Target="../tags/tag11.xml"/><Relationship Id="rId33" Type="http://schemas.openxmlformats.org/officeDocument/2006/relationships/tags" Target="../tags/tag10.xml"/><Relationship Id="rId32" Type="http://schemas.openxmlformats.org/officeDocument/2006/relationships/tags" Target="../tags/tag9.xml"/><Relationship Id="rId31" Type="http://schemas.openxmlformats.org/officeDocument/2006/relationships/tags" Target="../tags/tag8.xml"/><Relationship Id="rId30" Type="http://schemas.openxmlformats.org/officeDocument/2006/relationships/tags" Target="../tags/tag7.xml"/><Relationship Id="rId3" Type="http://schemas.openxmlformats.org/officeDocument/2006/relationships/slideLayout" Target="../slideLayouts/slideLayout3.xml"/><Relationship Id="rId29" Type="http://schemas.openxmlformats.org/officeDocument/2006/relationships/tags" Target="../tags/tag6.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9"/>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0"/>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31"/>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32"/>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33"/>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3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descr="图层1"/>
          <p:cNvPicPr>
            <a:picLocks noChangeAspect="1"/>
          </p:cNvPicPr>
          <p:nvPr userDrawn="1"/>
        </p:nvPicPr>
        <p:blipFill>
          <a:blip r:embed="rId35"/>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27.png"/><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6.jpe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 Target="slide8.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12.emf"/><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PPT上课课件\20 三黑和土地\第20课 三黑和土地.jpg"/>
          <p:cNvPicPr>
            <a:picLocks noChangeAspect="1" noChangeArrowheads="1"/>
          </p:cNvPicPr>
          <p:nvPr/>
        </p:nvPicPr>
        <p:blipFill>
          <a:blip r:embed="rId1" cstate="email"/>
          <a:srcRect/>
          <a:stretch>
            <a:fillRect/>
          </a:stretch>
        </p:blipFill>
        <p:spPr bwMode="auto">
          <a:xfrm>
            <a:off x="0" y="0"/>
            <a:ext cx="9144000" cy="4365104"/>
          </a:xfrm>
          <a:prstGeom prst="rect">
            <a:avLst/>
          </a:prstGeom>
          <a:noFill/>
        </p:spPr>
      </p:pic>
      <p:pic>
        <p:nvPicPr>
          <p:cNvPr id="6" name="图片 11"/>
          <p:cNvPicPr>
            <a:picLocks noChangeAspect="1" noChangeArrowheads="1"/>
          </p:cNvPicPr>
          <p:nvPr/>
        </p:nvPicPr>
        <p:blipFill>
          <a:blip r:embed="rId2" cstate="print"/>
          <a:srcRect/>
          <a:stretch>
            <a:fillRect/>
          </a:stretch>
        </p:blipFill>
        <p:spPr bwMode="auto">
          <a:xfrm>
            <a:off x="0" y="3429000"/>
            <a:ext cx="9144000" cy="1872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p:cNvCxnSpPr/>
          <p:nvPr/>
        </p:nvCxnSpPr>
        <p:spPr>
          <a:xfrm flipV="1">
            <a:off x="1793712" y="4725106"/>
            <a:ext cx="5586600" cy="24657"/>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123729" y="3957019"/>
            <a:ext cx="792088" cy="672075"/>
          </a:xfrm>
          <a:prstGeom prst="ellipse">
            <a:avLst/>
          </a:prstGeom>
          <a:solidFill>
            <a:srgbClr val="92D050"/>
          </a:solidFill>
          <a:ln w="12700"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black"/>
                </a:solidFill>
                <a:latin typeface="黑体" panose="02010609060101010101" charset="-122"/>
                <a:ea typeface="黑体" panose="02010609060101010101" charset="-122"/>
              </a:rPr>
              <a:t>19</a:t>
            </a:r>
            <a:endParaRPr lang="en-US" altLang="zh-CN" sz="2800" b="1" dirty="0">
              <a:solidFill>
                <a:prstClr val="black"/>
              </a:solidFill>
              <a:latin typeface="黑体" panose="02010609060101010101" charset="-122"/>
              <a:ea typeface="黑体" panose="02010609060101010101" charset="-122"/>
            </a:endParaRPr>
          </a:p>
        </p:txBody>
      </p:sp>
      <p:sp>
        <p:nvSpPr>
          <p:cNvPr id="11" name="TextBox 10"/>
          <p:cNvSpPr txBox="1"/>
          <p:nvPr/>
        </p:nvSpPr>
        <p:spPr>
          <a:xfrm>
            <a:off x="3221100" y="3851828"/>
            <a:ext cx="3240360" cy="707886"/>
          </a:xfrm>
          <a:prstGeom prst="rect">
            <a:avLst/>
          </a:prstGeom>
          <a:noFill/>
        </p:spPr>
        <p:txBody>
          <a:bodyPr wrap="square" rtlCol="0">
            <a:spAutoFit/>
          </a:bodyPr>
          <a:lstStyle/>
          <a:p>
            <a:pPr algn="ctr"/>
            <a:r>
              <a:rPr lang="zh-CN" altLang="en-US" sz="4000" b="1" dirty="0">
                <a:solidFill>
                  <a:prstClr val="black"/>
                </a:solidFill>
                <a:latin typeface="黑体" panose="02010609060101010101" charset="-122"/>
                <a:ea typeface="黑体" panose="02010609060101010101" charset="-122"/>
              </a:rPr>
              <a:t>三黑和土地</a:t>
            </a:r>
            <a:endParaRPr lang="zh-CN" altLang="en-US" sz="4000" b="1" dirty="0">
              <a:solidFill>
                <a:prstClr val="black"/>
              </a:solidFill>
              <a:latin typeface="黑体" panose="02010609060101010101" charset="-122"/>
              <a:ea typeface="黑体" panose="02010609060101010101" charset="-122"/>
            </a:endParaRPr>
          </a:p>
        </p:txBody>
      </p:sp>
      <p:sp>
        <p:nvSpPr>
          <p:cNvPr id="12" name="TextBox 11"/>
          <p:cNvSpPr txBox="1"/>
          <p:nvPr/>
        </p:nvSpPr>
        <p:spPr>
          <a:xfrm>
            <a:off x="3419872" y="4901059"/>
            <a:ext cx="2520280" cy="400110"/>
          </a:xfrm>
          <a:prstGeom prst="rect">
            <a:avLst/>
          </a:prstGeom>
          <a:noFill/>
        </p:spPr>
        <p:txBody>
          <a:bodyPr wrap="square" rtlCol="0">
            <a:spAutoFit/>
          </a:bodyPr>
          <a:lstStyle/>
          <a:p>
            <a:pPr algn="ctr"/>
            <a:r>
              <a:rPr lang="zh-CN" altLang="en-US" sz="2000" b="1" dirty="0" smtClean="0">
                <a:solidFill>
                  <a:prstClr val="black"/>
                </a:solidFill>
                <a:latin typeface="楷体" panose="02010609060101010101" pitchFamily="49" charset="-122"/>
                <a:ea typeface="楷体" panose="02010609060101010101" pitchFamily="49" charset="-122"/>
              </a:rPr>
              <a:t>部编版</a:t>
            </a:r>
            <a:r>
              <a:rPr lang="zh-CN" altLang="en-US" sz="2000" b="1" dirty="0">
                <a:solidFill>
                  <a:prstClr val="black"/>
                </a:solidFill>
                <a:latin typeface="楷体" panose="02010609060101010101" pitchFamily="49" charset="-122"/>
                <a:ea typeface="楷体" panose="02010609060101010101" pitchFamily="49" charset="-122"/>
              </a:rPr>
              <a:t>六年级</a:t>
            </a:r>
            <a:r>
              <a:rPr lang="en-US" altLang="zh-CN" sz="2000" b="1" dirty="0">
                <a:solidFill>
                  <a:prstClr val="black"/>
                </a:solidFill>
                <a:latin typeface="楷体" panose="02010609060101010101" pitchFamily="49" charset="-122"/>
                <a:ea typeface="楷体" panose="02010609060101010101" pitchFamily="49" charset="-122"/>
              </a:rPr>
              <a:t>·</a:t>
            </a:r>
            <a:r>
              <a:rPr lang="zh-CN" altLang="en-US" sz="2000" b="1" dirty="0">
                <a:solidFill>
                  <a:prstClr val="black"/>
                </a:solidFill>
                <a:latin typeface="楷体" panose="02010609060101010101" pitchFamily="49" charset="-122"/>
                <a:ea typeface="楷体" panose="02010609060101010101" pitchFamily="49" charset="-122"/>
              </a:rPr>
              <a:t>上册</a:t>
            </a:r>
            <a:endParaRPr lang="zh-CN" altLang="en-US" sz="2000" b="1" dirty="0">
              <a:solidFill>
                <a:prstClr val="black"/>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PPT上课课件\20 三黑和土地\第20课 三黑和土地.jpg"/>
          <p:cNvPicPr>
            <a:picLocks noChangeAspect="1" noChangeArrowheads="1"/>
          </p:cNvPicPr>
          <p:nvPr/>
        </p:nvPicPr>
        <p:blipFill>
          <a:blip r:embed="rId1" cstate="email"/>
          <a:srcRect/>
          <a:stretch>
            <a:fillRect/>
          </a:stretch>
        </p:blipFill>
        <p:spPr bwMode="auto">
          <a:xfrm>
            <a:off x="1691680" y="3621022"/>
            <a:ext cx="4968552" cy="2789828"/>
          </a:xfrm>
          <a:prstGeom prst="rect">
            <a:avLst/>
          </a:prstGeom>
          <a:ln>
            <a:noFill/>
          </a:ln>
          <a:effectLst>
            <a:outerShdw blurRad="292100" dist="139700" dir="2700000" algn="tl" rotWithShape="0">
              <a:srgbClr val="333333">
                <a:alpha val="65000"/>
              </a:srgbClr>
            </a:outerShdw>
          </a:effectLst>
        </p:spPr>
      </p:pic>
      <p:pic>
        <p:nvPicPr>
          <p:cNvPr id="2" name="Picture 7" descr="F:\PPT上课课件\标3.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129449" y="145131"/>
            <a:ext cx="1800200" cy="832421"/>
          </a:xfrm>
          <a:prstGeom prst="rect">
            <a:avLst/>
          </a:prstGeom>
          <a:noFill/>
        </p:spPr>
      </p:pic>
      <p:sp>
        <p:nvSpPr>
          <p:cNvPr id="3" name="矩形 2"/>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课文详解</a:t>
            </a:r>
            <a:endParaRPr lang="zh-CN" altLang="en-US" sz="2000" b="1" spc="300" dirty="0">
              <a:latin typeface="微软雅黑" panose="020B0503020204020204" pitchFamily="34" charset="-122"/>
              <a:ea typeface="微软雅黑" panose="020B0503020204020204" pitchFamily="34" charset="-122"/>
            </a:endParaRPr>
          </a:p>
        </p:txBody>
      </p:sp>
      <p:sp>
        <p:nvSpPr>
          <p:cNvPr id="7" name="TextBox 6"/>
          <p:cNvSpPr txBox="1"/>
          <p:nvPr/>
        </p:nvSpPr>
        <p:spPr>
          <a:xfrm>
            <a:off x="539552" y="1124744"/>
            <a:ext cx="7992888" cy="1477328"/>
          </a:xfrm>
          <a:prstGeom prst="rect">
            <a:avLst/>
          </a:prstGeom>
          <a:noFill/>
        </p:spPr>
        <p:txBody>
          <a:bodyPr wrap="square" rtlCol="0">
            <a:spAutoFit/>
          </a:bodyPr>
          <a:lstStyle/>
          <a:p>
            <a:pPr algn="just">
              <a:lnSpc>
                <a:spcPct val="150000"/>
              </a:lnSpc>
            </a:pPr>
            <a:r>
              <a:rPr lang="zh-CN" altLang="en-US" sz="2000" b="1" dirty="0" smtClean="0">
                <a:latin typeface="黑体" panose="02010609060101010101" charset="-122"/>
                <a:ea typeface="黑体" panose="02010609060101010101" charset="-122"/>
              </a:rPr>
              <a:t>想一想：</a:t>
            </a:r>
            <a:endParaRPr lang="en-US" altLang="zh-CN" sz="2000" b="1" dirty="0" smtClean="0">
              <a:latin typeface="黑体" panose="02010609060101010101" charset="-122"/>
              <a:ea typeface="黑体" panose="02010609060101010101" charset="-122"/>
            </a:endParaRPr>
          </a:p>
          <a:p>
            <a:pPr algn="just">
              <a:lnSpc>
                <a:spcPct val="150000"/>
              </a:lnSpc>
            </a:pPr>
            <a:r>
              <a:rPr lang="zh-CN" altLang="en-US" sz="2000" b="1" dirty="0" smtClean="0">
                <a:solidFill>
                  <a:prstClr val="black"/>
                </a:solidFill>
                <a:latin typeface="黑体" panose="02010609060101010101" charset="-122"/>
                <a:ea typeface="黑体" panose="02010609060101010101" charset="-122"/>
                <a:cs typeface="黑体" panose="02010609060101010101" charset="-122"/>
              </a:rPr>
              <a:t>    同学们，请认真朗读课文</a:t>
            </a:r>
            <a:r>
              <a:rPr lang="zh-CN" altLang="en-US" sz="2000" b="1" dirty="0" smtClean="0">
                <a:latin typeface="Calibri" panose="020F0502020204030204" pitchFamily="34" charset="0"/>
                <a:ea typeface="黑体" panose="02010609060101010101" charset="-122"/>
              </a:rPr>
              <a:t>，边读边想象作者所描绘的景物画面。</a:t>
            </a:r>
            <a:r>
              <a:rPr lang="zh-CN" altLang="en-US" sz="2000" b="1" dirty="0" smtClean="0">
                <a:solidFill>
                  <a:srgbClr val="FF0000"/>
                </a:solidFill>
                <a:latin typeface="黑体" panose="02010609060101010101" charset="-122"/>
                <a:ea typeface="黑体" panose="02010609060101010101" charset="-122"/>
              </a:rPr>
              <a:t>思考：</a:t>
            </a:r>
            <a:r>
              <a:rPr lang="zh-CN" altLang="zh-CN" sz="2000" b="1" dirty="0" smtClean="0">
                <a:latin typeface="黑体" panose="02010609060101010101" charset="-122"/>
                <a:ea typeface="黑体" panose="02010609060101010101" charset="-122"/>
              </a:rPr>
              <a:t>课文</a:t>
            </a:r>
            <a:r>
              <a:rPr lang="zh-CN" altLang="en-US" sz="2000" b="1" dirty="0" smtClean="0">
                <a:latin typeface="黑体" panose="02010609060101010101" charset="-122"/>
                <a:ea typeface="黑体" panose="02010609060101010101" charset="-122"/>
              </a:rPr>
              <a:t>主要讲了一件什么事</a:t>
            </a:r>
            <a:r>
              <a:rPr lang="zh-CN"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课文可以分为几个部分？</a:t>
            </a:r>
            <a:endParaRPr lang="zh-CN" altLang="en-US" sz="2000" b="1" dirty="0" smtClean="0">
              <a:latin typeface="黑体" panose="02010609060101010101" charset="-122"/>
              <a:ea typeface="黑体" panose="02010609060101010101" charset="-122"/>
            </a:endParaRPr>
          </a:p>
        </p:txBody>
      </p:sp>
      <p:sp>
        <p:nvSpPr>
          <p:cNvPr id="8" name="六角星 7"/>
          <p:cNvSpPr/>
          <p:nvPr/>
        </p:nvSpPr>
        <p:spPr>
          <a:xfrm>
            <a:off x="705514" y="1834310"/>
            <a:ext cx="329311" cy="517892"/>
          </a:xfrm>
          <a:prstGeom prst="star6">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pic>
        <p:nvPicPr>
          <p:cNvPr id="24578" name="Picture 2" descr="http://bpic.588ku.com/element_origin_min_pic/16/08/24/2257bdb209b22b0.jpg%21/fwfh/804x764/quality/90/unsharp/true/compress/true"/>
          <p:cNvPicPr>
            <a:picLocks noChangeAspect="1" noChangeArrowheads="1"/>
          </p:cNvPicPr>
          <p:nvPr/>
        </p:nvPicPr>
        <p:blipFill>
          <a:blip r:embed="rId3" cstate="email">
            <a:clrChange>
              <a:clrFrom>
                <a:srgbClr val="F6F6F6"/>
              </a:clrFrom>
              <a:clrTo>
                <a:srgbClr val="F6F6F6">
                  <a:alpha val="0"/>
                </a:srgbClr>
              </a:clrTo>
            </a:clrChange>
          </a:blip>
          <a:srcRect/>
          <a:stretch>
            <a:fillRect/>
          </a:stretch>
        </p:blipFill>
        <p:spPr bwMode="auto">
          <a:xfrm>
            <a:off x="5436096" y="5253204"/>
            <a:ext cx="653520" cy="827121"/>
          </a:xfrm>
          <a:prstGeom prst="rect">
            <a:avLst/>
          </a:prstGeom>
          <a:noFill/>
        </p:spPr>
      </p:pic>
      <p:pic>
        <p:nvPicPr>
          <p:cNvPr id="24580" name="Picture 4" descr="http://pic.90sjimg.com/design/00/69/49/81/58facaa37ac8a.png"/>
          <p:cNvPicPr>
            <a:picLocks noChangeAspect="1" noChangeArrowheads="1"/>
          </p:cNvPicPr>
          <p:nvPr/>
        </p:nvPicPr>
        <p:blipFill>
          <a:blip r:embed="rId4" cstate="email"/>
          <a:srcRect/>
          <a:stretch>
            <a:fillRect/>
          </a:stretch>
        </p:blipFill>
        <p:spPr bwMode="auto">
          <a:xfrm>
            <a:off x="5652120" y="5445224"/>
            <a:ext cx="771550" cy="102873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359350"/>
            <a:ext cx="7992888" cy="415498"/>
          </a:xfrm>
          <a:prstGeom prst="rect">
            <a:avLst/>
          </a:prstGeom>
        </p:spPr>
        <p:txBody>
          <a:bodyPr wrap="square">
            <a:spAutoFit/>
          </a:bodyPr>
          <a:lstStyle/>
          <a:p>
            <a:r>
              <a:rPr lang="zh-CN" altLang="en-US" sz="2100" b="1" dirty="0" smtClean="0">
                <a:solidFill>
                  <a:prstClr val="black"/>
                </a:solidFill>
                <a:latin typeface="黑体" panose="02010609060101010101" charset="-122"/>
                <a:ea typeface="黑体" panose="02010609060101010101" charset="-122"/>
                <a:cs typeface="黑体" panose="02010609060101010101" charset="-122"/>
              </a:rPr>
              <a:t>诗歌主要讲的是以三黑为代表的农民们得到土地无比喜悦这件事。</a:t>
            </a:r>
            <a:endParaRPr lang="zh-CN" altLang="en-US" sz="2100" b="1" dirty="0" smtClean="0">
              <a:solidFill>
                <a:prstClr val="black"/>
              </a:solidFill>
              <a:latin typeface="黑体" panose="02010609060101010101" charset="-122"/>
              <a:ea typeface="黑体" panose="02010609060101010101" charset="-122"/>
              <a:cs typeface="黑体" panose="02010609060101010101" charset="-122"/>
            </a:endParaRPr>
          </a:p>
        </p:txBody>
      </p:sp>
      <p:sp>
        <p:nvSpPr>
          <p:cNvPr id="3" name="矩形 2"/>
          <p:cNvSpPr/>
          <p:nvPr/>
        </p:nvSpPr>
        <p:spPr>
          <a:xfrm>
            <a:off x="2430016" y="2247087"/>
            <a:ext cx="5598368" cy="3400931"/>
          </a:xfrm>
          <a:prstGeom prst="rect">
            <a:avLst/>
          </a:prstGeom>
        </p:spPr>
        <p:txBody>
          <a:bodyPr wrap="square">
            <a:spAutoFit/>
          </a:bodyPr>
          <a:lstStyle/>
          <a:p>
            <a:pPr>
              <a:lnSpc>
                <a:spcPct val="250000"/>
              </a:lnSpc>
              <a:spcBef>
                <a:spcPts val="600"/>
              </a:spcBef>
            </a:pPr>
            <a:r>
              <a:rPr lang="zh-CN" altLang="en-US" sz="2000" b="1" dirty="0" smtClean="0">
                <a:solidFill>
                  <a:srgbClr val="0000FF"/>
                </a:solidFill>
                <a:latin typeface="黑体" panose="02010609060101010101" charset="-122"/>
                <a:ea typeface="黑体" panose="02010609060101010101" charset="-122"/>
              </a:rPr>
              <a:t>第一部分</a:t>
            </a:r>
            <a:r>
              <a:rPr lang="en-US" altLang="zh-CN" sz="2000" b="1" dirty="0" smtClean="0">
                <a:solidFill>
                  <a:srgbClr val="0000FF"/>
                </a:solidFill>
                <a:latin typeface="黑体" panose="02010609060101010101" charset="-122"/>
                <a:ea typeface="黑体" panose="02010609060101010101" charset="-122"/>
              </a:rPr>
              <a:t>(1</a:t>
            </a:r>
            <a:r>
              <a:rPr lang="zh-CN" altLang="en-US" sz="2000" b="1" dirty="0" smtClean="0">
                <a:solidFill>
                  <a:srgbClr val="0000FF"/>
                </a:solidFill>
                <a:latin typeface="黑体" panose="02010609060101010101" charset="-122"/>
                <a:ea typeface="黑体" panose="02010609060101010101" charset="-122"/>
              </a:rPr>
              <a:t> ～ </a:t>
            </a:r>
            <a:r>
              <a:rPr lang="en-US" altLang="zh-CN" sz="2000" b="1" dirty="0" smtClean="0">
                <a:solidFill>
                  <a:srgbClr val="0000FF"/>
                </a:solidFill>
                <a:latin typeface="黑体" panose="02010609060101010101" charset="-122"/>
                <a:ea typeface="黑体" panose="02010609060101010101" charset="-122"/>
              </a:rPr>
              <a:t>3</a:t>
            </a:r>
            <a:r>
              <a:rPr lang="zh-CN" altLang="en-US" sz="2000" b="1" dirty="0" smtClean="0">
                <a:solidFill>
                  <a:srgbClr val="0000FF"/>
                </a:solidFill>
                <a:latin typeface="黑体" panose="02010609060101010101" charset="-122"/>
                <a:ea typeface="黑体" panose="02010609060101010101" charset="-122"/>
              </a:rPr>
              <a:t>节</a:t>
            </a:r>
            <a:r>
              <a:rPr lang="en-US" altLang="zh-CN" sz="2000" b="1" dirty="0" smtClean="0">
                <a:solidFill>
                  <a:srgbClr val="0000FF"/>
                </a:solidFill>
                <a:latin typeface="黑体" panose="02010609060101010101" charset="-122"/>
                <a:ea typeface="黑体" panose="02010609060101010101" charset="-122"/>
              </a:rPr>
              <a:t>)  </a:t>
            </a:r>
            <a:r>
              <a:rPr lang="zh-CN" altLang="en-US" sz="2000" b="1" dirty="0" smtClean="0">
                <a:solidFill>
                  <a:srgbClr val="FF0000"/>
                </a:solidFill>
                <a:latin typeface="黑体" panose="02010609060101010101" charset="-122"/>
                <a:ea typeface="黑体" panose="02010609060101010101" charset="-122"/>
              </a:rPr>
              <a:t>农民热爱土地的程度。</a:t>
            </a:r>
            <a:endParaRPr lang="en-US" altLang="zh-CN" sz="2000" b="1" dirty="0" smtClean="0">
              <a:solidFill>
                <a:srgbClr val="FF0000"/>
              </a:solidFill>
              <a:latin typeface="黑体" panose="02010609060101010101" charset="-122"/>
              <a:ea typeface="黑体" panose="02010609060101010101" charset="-122"/>
            </a:endParaRPr>
          </a:p>
          <a:p>
            <a:pPr>
              <a:lnSpc>
                <a:spcPct val="250000"/>
              </a:lnSpc>
              <a:spcBef>
                <a:spcPts val="600"/>
              </a:spcBef>
            </a:pPr>
            <a:r>
              <a:rPr lang="zh-CN" altLang="en-US" sz="2000" b="1" dirty="0" smtClean="0">
                <a:solidFill>
                  <a:srgbClr val="0000FF"/>
                </a:solidFill>
                <a:latin typeface="黑体" panose="02010609060101010101" charset="-122"/>
                <a:ea typeface="黑体" panose="02010609060101010101" charset="-122"/>
              </a:rPr>
              <a:t>第二部分</a:t>
            </a:r>
            <a:r>
              <a:rPr lang="en-US" altLang="zh-CN" sz="2000" b="1" dirty="0" smtClean="0">
                <a:solidFill>
                  <a:srgbClr val="0000FF"/>
                </a:solidFill>
                <a:latin typeface="黑体" panose="02010609060101010101" charset="-122"/>
                <a:ea typeface="黑体" panose="02010609060101010101" charset="-122"/>
              </a:rPr>
              <a:t>(4</a:t>
            </a:r>
            <a:r>
              <a:rPr lang="zh-CN" altLang="en-US" sz="2000" b="1" dirty="0" smtClean="0">
                <a:solidFill>
                  <a:srgbClr val="0000FF"/>
                </a:solidFill>
                <a:latin typeface="黑体" panose="02010609060101010101" charset="-122"/>
                <a:ea typeface="黑体" panose="02010609060101010101" charset="-122"/>
              </a:rPr>
              <a:t> ～ </a:t>
            </a:r>
            <a:r>
              <a:rPr lang="en-US" altLang="zh-CN" sz="2000" b="1" dirty="0" smtClean="0">
                <a:solidFill>
                  <a:srgbClr val="0000FF"/>
                </a:solidFill>
                <a:latin typeface="黑体" panose="02010609060101010101" charset="-122"/>
                <a:ea typeface="黑体" panose="02010609060101010101" charset="-122"/>
              </a:rPr>
              <a:t>8</a:t>
            </a:r>
            <a:r>
              <a:rPr lang="zh-CN" altLang="en-US" sz="2000" b="1" dirty="0" smtClean="0">
                <a:solidFill>
                  <a:srgbClr val="0000FF"/>
                </a:solidFill>
                <a:latin typeface="黑体" panose="02010609060101010101" charset="-122"/>
                <a:ea typeface="黑体" panose="02010609060101010101" charset="-122"/>
              </a:rPr>
              <a:t>节</a:t>
            </a:r>
            <a:r>
              <a:rPr lang="en-US" altLang="zh-CN" sz="2000" b="1" dirty="0" smtClean="0">
                <a:solidFill>
                  <a:srgbClr val="0000FF"/>
                </a:solidFill>
                <a:latin typeface="黑体" panose="02010609060101010101" charset="-122"/>
                <a:ea typeface="黑体" panose="02010609060101010101" charset="-122"/>
              </a:rPr>
              <a:t>)  </a:t>
            </a:r>
            <a:r>
              <a:rPr lang="zh-CN" altLang="en-US" sz="2000" b="1" dirty="0" smtClean="0">
                <a:solidFill>
                  <a:srgbClr val="FF0000"/>
                </a:solidFill>
                <a:latin typeface="黑体" panose="02010609060101010101" charset="-122"/>
                <a:ea typeface="黑体" panose="02010609060101010101" charset="-122"/>
              </a:rPr>
              <a:t>三黑耕地播种。</a:t>
            </a:r>
            <a:endParaRPr lang="zh-CN" altLang="en-US" sz="2000" b="1" dirty="0" smtClean="0">
              <a:solidFill>
                <a:srgbClr val="FF0000"/>
              </a:solidFill>
              <a:latin typeface="黑体" panose="02010609060101010101" charset="-122"/>
              <a:ea typeface="黑体" panose="02010609060101010101" charset="-122"/>
            </a:endParaRPr>
          </a:p>
          <a:p>
            <a:pPr>
              <a:lnSpc>
                <a:spcPct val="250000"/>
              </a:lnSpc>
              <a:spcBef>
                <a:spcPts val="600"/>
              </a:spcBef>
            </a:pPr>
            <a:r>
              <a:rPr lang="zh-CN" altLang="en-US" sz="2000" b="1" dirty="0" smtClean="0">
                <a:solidFill>
                  <a:srgbClr val="0000FF"/>
                </a:solidFill>
                <a:latin typeface="黑体" panose="02010609060101010101" charset="-122"/>
                <a:ea typeface="黑体" panose="02010609060101010101" charset="-122"/>
              </a:rPr>
              <a:t>第三部分</a:t>
            </a:r>
            <a:r>
              <a:rPr lang="en-US" altLang="zh-CN" sz="2000" b="1" dirty="0" smtClean="0">
                <a:solidFill>
                  <a:srgbClr val="0000FF"/>
                </a:solidFill>
                <a:latin typeface="黑体" panose="02010609060101010101" charset="-122"/>
                <a:ea typeface="黑体" panose="02010609060101010101" charset="-122"/>
              </a:rPr>
              <a:t>(9</a:t>
            </a:r>
            <a:r>
              <a:rPr lang="zh-CN" altLang="en-US" sz="2000" b="1" dirty="0" smtClean="0">
                <a:solidFill>
                  <a:srgbClr val="0000FF"/>
                </a:solidFill>
                <a:latin typeface="黑体" panose="02010609060101010101" charset="-122"/>
                <a:ea typeface="黑体" panose="02010609060101010101" charset="-122"/>
              </a:rPr>
              <a:t> ～ </a:t>
            </a:r>
            <a:r>
              <a:rPr lang="en-US" altLang="zh-CN" sz="2000" b="1" dirty="0" smtClean="0">
                <a:solidFill>
                  <a:srgbClr val="0000FF"/>
                </a:solidFill>
                <a:latin typeface="黑体" panose="02010609060101010101" charset="-122"/>
                <a:ea typeface="黑体" panose="02010609060101010101" charset="-122"/>
              </a:rPr>
              <a:t>12</a:t>
            </a:r>
            <a:r>
              <a:rPr lang="zh-CN" altLang="en-US" sz="2000" b="1" dirty="0" smtClean="0">
                <a:solidFill>
                  <a:srgbClr val="0000FF"/>
                </a:solidFill>
                <a:latin typeface="黑体" panose="02010609060101010101" charset="-122"/>
                <a:ea typeface="黑体" panose="02010609060101010101" charset="-122"/>
              </a:rPr>
              <a:t>节</a:t>
            </a:r>
            <a:r>
              <a:rPr lang="en-US" altLang="zh-CN" sz="2000" b="1" dirty="0" smtClean="0">
                <a:solidFill>
                  <a:srgbClr val="0000FF"/>
                </a:solidFill>
                <a:latin typeface="黑体" panose="02010609060101010101" charset="-122"/>
                <a:ea typeface="黑体" panose="02010609060101010101" charset="-122"/>
              </a:rPr>
              <a:t>) </a:t>
            </a:r>
            <a:r>
              <a:rPr lang="zh-CN" altLang="en-US" sz="2000" b="1" dirty="0" smtClean="0">
                <a:solidFill>
                  <a:srgbClr val="FF0000"/>
                </a:solidFill>
                <a:latin typeface="黑体" panose="02010609060101010101" charset="-122"/>
                <a:ea typeface="黑体" panose="02010609060101010101" charset="-122"/>
              </a:rPr>
              <a:t>蝈蝈叫得好喜欢。</a:t>
            </a:r>
            <a:endParaRPr lang="zh-CN" altLang="en-US" sz="2000" b="1" dirty="0" smtClean="0">
              <a:solidFill>
                <a:srgbClr val="FF0000"/>
              </a:solidFill>
              <a:latin typeface="黑体" panose="02010609060101010101" charset="-122"/>
              <a:ea typeface="黑体" panose="02010609060101010101" charset="-122"/>
            </a:endParaRPr>
          </a:p>
          <a:p>
            <a:pPr>
              <a:lnSpc>
                <a:spcPct val="250000"/>
              </a:lnSpc>
              <a:spcBef>
                <a:spcPts val="600"/>
              </a:spcBef>
            </a:pPr>
            <a:r>
              <a:rPr lang="zh-CN" altLang="en-US" sz="2000" b="1" dirty="0" smtClean="0">
                <a:solidFill>
                  <a:srgbClr val="0000FF"/>
                </a:solidFill>
                <a:latin typeface="黑体" panose="02010609060101010101" charset="-122"/>
                <a:ea typeface="黑体" panose="02010609060101010101" charset="-122"/>
              </a:rPr>
              <a:t>第四部分</a:t>
            </a:r>
            <a:r>
              <a:rPr lang="en-US" altLang="zh-CN" sz="2000" b="1" dirty="0" smtClean="0">
                <a:solidFill>
                  <a:srgbClr val="0000FF"/>
                </a:solidFill>
                <a:latin typeface="黑体" panose="02010609060101010101" charset="-122"/>
                <a:ea typeface="黑体" panose="02010609060101010101" charset="-122"/>
              </a:rPr>
              <a:t>(13</a:t>
            </a:r>
            <a:r>
              <a:rPr lang="zh-CN" altLang="en-US" sz="2000" b="1" dirty="0" smtClean="0">
                <a:solidFill>
                  <a:srgbClr val="0000FF"/>
                </a:solidFill>
                <a:latin typeface="黑体" panose="02010609060101010101" charset="-122"/>
                <a:ea typeface="黑体" panose="02010609060101010101" charset="-122"/>
              </a:rPr>
              <a:t> ～</a:t>
            </a:r>
            <a:r>
              <a:rPr lang="en-US" altLang="zh-CN" sz="2000" b="1" dirty="0" smtClean="0">
                <a:solidFill>
                  <a:srgbClr val="0000FF"/>
                </a:solidFill>
                <a:latin typeface="黑体" panose="02010609060101010101" charset="-122"/>
                <a:ea typeface="黑体" panose="02010609060101010101" charset="-122"/>
              </a:rPr>
              <a:t>15</a:t>
            </a:r>
            <a:r>
              <a:rPr lang="zh-CN" altLang="en-US" sz="2000" b="1" dirty="0" smtClean="0">
                <a:solidFill>
                  <a:srgbClr val="0000FF"/>
                </a:solidFill>
                <a:latin typeface="黑体" panose="02010609060101010101" charset="-122"/>
                <a:ea typeface="黑体" panose="02010609060101010101" charset="-122"/>
              </a:rPr>
              <a:t>节</a:t>
            </a:r>
            <a:r>
              <a:rPr lang="en-US" altLang="zh-CN" sz="2000" b="1" dirty="0" smtClean="0">
                <a:solidFill>
                  <a:srgbClr val="0000FF"/>
                </a:solidFill>
                <a:latin typeface="黑体" panose="02010609060101010101" charset="-122"/>
                <a:ea typeface="黑体" panose="02010609060101010101" charset="-122"/>
              </a:rPr>
              <a:t>) </a:t>
            </a:r>
            <a:r>
              <a:rPr lang="zh-CN" altLang="en-US" sz="2000" b="1" dirty="0" smtClean="0">
                <a:solidFill>
                  <a:srgbClr val="FF0000"/>
                </a:solidFill>
                <a:latin typeface="黑体" panose="02010609060101010101" charset="-122"/>
                <a:ea typeface="黑体" panose="02010609060101010101" charset="-122"/>
              </a:rPr>
              <a:t>三黑的打算。</a:t>
            </a:r>
            <a:endParaRPr lang="zh-CN" altLang="en-US" sz="2000" b="1" dirty="0" smtClean="0">
              <a:solidFill>
                <a:srgbClr val="FF0000"/>
              </a:solidFill>
              <a:latin typeface="黑体" panose="02010609060101010101" charset="-122"/>
              <a:ea typeface="黑体" panose="02010609060101010101" charset="-122"/>
            </a:endParaRPr>
          </a:p>
        </p:txBody>
      </p:sp>
      <p:pic>
        <p:nvPicPr>
          <p:cNvPr id="4" name="Picture 2" descr="http://gss0.baidu.com/-Po3dSag_xI4khGko9WTAnF6hhy/zhidao/pic/item/00e93901213fb80e901fdfed3ed12f2eb938943a.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2051720" y="2499472"/>
            <a:ext cx="576064" cy="3168352"/>
          </a:xfrm>
          <a:prstGeom prst="rect">
            <a:avLst/>
          </a:prstGeom>
          <a:noFill/>
        </p:spPr>
      </p:pic>
      <p:sp>
        <p:nvSpPr>
          <p:cNvPr id="5" name="矩形 4"/>
          <p:cNvSpPr/>
          <p:nvPr/>
        </p:nvSpPr>
        <p:spPr>
          <a:xfrm>
            <a:off x="916844" y="3732110"/>
            <a:ext cx="1313180" cy="430887"/>
          </a:xfrm>
          <a:prstGeom prst="rect">
            <a:avLst/>
          </a:prstGeom>
        </p:spPr>
        <p:txBody>
          <a:bodyPr wrap="none">
            <a:spAutoFit/>
          </a:bodyPr>
          <a:lstStyle/>
          <a:p>
            <a:r>
              <a:rPr lang="zh-CN" altLang="en-US" sz="2200" b="1" dirty="0" smtClean="0">
                <a:latin typeface="微软雅黑" panose="020B0503020204020204" pitchFamily="34" charset="-122"/>
                <a:ea typeface="微软雅黑" panose="020B0503020204020204" pitchFamily="34" charset="-122"/>
              </a:rPr>
              <a:t>理清层次</a:t>
            </a:r>
            <a:endParaRPr lang="zh-CN" altLang="en-US" sz="22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83568" y="1699061"/>
            <a:ext cx="3960440" cy="3170099"/>
          </a:xfrm>
          <a:prstGeom prst="rect">
            <a:avLst/>
          </a:prstGeom>
        </p:spPr>
        <p:txBody>
          <a:bodyPr wrap="square">
            <a:spAutoFit/>
          </a:bodyPr>
          <a:lstStyle/>
          <a:p>
            <a:pPr>
              <a:lnSpc>
                <a:spcPct val="250000"/>
              </a:lnSpc>
            </a:pPr>
            <a:r>
              <a:rPr lang="zh-CN" altLang="en-US" sz="2000" b="1" dirty="0" smtClean="0">
                <a:latin typeface="黑体" panose="02010609060101010101" charset="-122"/>
                <a:ea typeface="黑体" panose="02010609060101010101" charset="-122"/>
              </a:rPr>
              <a:t>农民一有了土地，</a:t>
            </a:r>
            <a:endParaRPr lang="zh-CN" altLang="en-US" sz="2000" b="1" dirty="0" smtClean="0">
              <a:latin typeface="黑体" panose="02010609060101010101" charset="-122"/>
              <a:ea typeface="黑体" panose="02010609060101010101" charset="-122"/>
            </a:endParaRPr>
          </a:p>
          <a:p>
            <a:pPr>
              <a:lnSpc>
                <a:spcPct val="250000"/>
              </a:lnSpc>
            </a:pPr>
            <a:r>
              <a:rPr lang="zh-CN" altLang="en-US" sz="2000" b="1" dirty="0" smtClean="0">
                <a:latin typeface="黑体" panose="02010609060101010101" charset="-122"/>
                <a:ea typeface="黑体" panose="02010609060101010101" charset="-122"/>
              </a:rPr>
              <a:t>就把整个生命投入了土地。</a:t>
            </a:r>
            <a:endParaRPr lang="zh-CN" altLang="en-US" sz="2000" b="1" dirty="0" smtClean="0">
              <a:latin typeface="黑体" panose="02010609060101010101" charset="-122"/>
              <a:ea typeface="黑体" panose="02010609060101010101" charset="-122"/>
            </a:endParaRPr>
          </a:p>
          <a:p>
            <a:pPr>
              <a:lnSpc>
                <a:spcPct val="250000"/>
              </a:lnSpc>
            </a:pPr>
            <a:r>
              <a:rPr lang="zh-CN" altLang="en-US" sz="2000" b="1" dirty="0" smtClean="0">
                <a:latin typeface="黑体" panose="02010609060101010101" charset="-122"/>
                <a:ea typeface="黑体" panose="02010609060101010101" charset="-122"/>
              </a:rPr>
              <a:t>活像旱天的鹅，</a:t>
            </a:r>
            <a:endParaRPr lang="zh-CN" altLang="en-US" sz="2000" b="1" dirty="0" smtClean="0">
              <a:latin typeface="黑体" panose="02010609060101010101" charset="-122"/>
              <a:ea typeface="黑体" panose="02010609060101010101" charset="-122"/>
            </a:endParaRPr>
          </a:p>
          <a:p>
            <a:pPr>
              <a:lnSpc>
                <a:spcPct val="250000"/>
              </a:lnSpc>
            </a:pPr>
            <a:r>
              <a:rPr lang="zh-CN" altLang="en-US" sz="2000" b="1" dirty="0" smtClean="0">
                <a:latin typeface="黑体" panose="02010609060101010101" charset="-122"/>
                <a:ea typeface="黑体" panose="02010609060101010101" charset="-122"/>
              </a:rPr>
              <a:t>一见了水就连头带尾巴钻进水里。</a:t>
            </a:r>
            <a:endParaRPr lang="en-US" altLang="zh-CN" sz="2000" b="1" dirty="0" smtClean="0">
              <a:latin typeface="黑体" panose="02010609060101010101" charset="-122"/>
              <a:ea typeface="黑体" panose="02010609060101010101" charset="-122"/>
            </a:endParaRPr>
          </a:p>
        </p:txBody>
      </p:sp>
      <p:cxnSp>
        <p:nvCxnSpPr>
          <p:cNvPr id="10" name="直接连接符 9"/>
          <p:cNvCxnSpPr/>
          <p:nvPr/>
        </p:nvCxnSpPr>
        <p:spPr>
          <a:xfrm>
            <a:off x="4716016" y="1604798"/>
            <a:ext cx="0" cy="3360373"/>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grpSp>
        <p:nvGrpSpPr>
          <p:cNvPr id="12" name="组合 11"/>
          <p:cNvGrpSpPr/>
          <p:nvPr/>
        </p:nvGrpSpPr>
        <p:grpSpPr>
          <a:xfrm>
            <a:off x="3419872" y="2084851"/>
            <a:ext cx="1512168" cy="576064"/>
            <a:chOff x="5516730" y="1635646"/>
            <a:chExt cx="1512168" cy="432048"/>
          </a:xfrm>
        </p:grpSpPr>
        <p:cxnSp>
          <p:nvCxnSpPr>
            <p:cNvPr id="13" name="直接连接符 12"/>
            <p:cNvCxnSpPr/>
            <p:nvPr/>
          </p:nvCxnSpPr>
          <p:spPr>
            <a:xfrm flipV="1">
              <a:off x="5516730" y="1635646"/>
              <a:ext cx="288032" cy="43204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直接连接符 13"/>
            <p:cNvCxnSpPr/>
            <p:nvPr/>
          </p:nvCxnSpPr>
          <p:spPr>
            <a:xfrm>
              <a:off x="5796136" y="1635646"/>
              <a:ext cx="123276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5" name="矩形 14"/>
          <p:cNvSpPr/>
          <p:nvPr/>
        </p:nvSpPr>
        <p:spPr>
          <a:xfrm>
            <a:off x="4960918" y="1493410"/>
            <a:ext cx="2384890" cy="923330"/>
          </a:xfrm>
          <a:prstGeom prst="rect">
            <a:avLst/>
          </a:prstGeom>
          <a:solidFill>
            <a:srgbClr val="00B050"/>
          </a:solidFill>
        </p:spPr>
        <p:txBody>
          <a:bodyPr wrap="square">
            <a:spAutoFit/>
          </a:bodyPr>
          <a:lstStyle/>
          <a:p>
            <a:pPr>
              <a:lnSpc>
                <a:spcPct val="150000"/>
              </a:lnSpc>
            </a:pPr>
            <a:r>
              <a:rPr lang="zh-CN" altLang="en-US" b="1" dirty="0" smtClean="0">
                <a:solidFill>
                  <a:schemeClr val="bg1"/>
                </a:solidFill>
                <a:latin typeface="黑体" panose="02010609060101010101" charset="-122"/>
                <a:ea typeface="黑体" panose="02010609060101010101" charset="-122"/>
              </a:rPr>
              <a:t>用朴实的语言，表现</a:t>
            </a:r>
            <a:endParaRPr lang="en-US" altLang="zh-CN" b="1" dirty="0" smtClean="0">
              <a:solidFill>
                <a:schemeClr val="bg1"/>
              </a:solidFill>
              <a:latin typeface="黑体" panose="02010609060101010101" charset="-122"/>
              <a:ea typeface="黑体" panose="02010609060101010101" charset="-122"/>
            </a:endParaRPr>
          </a:p>
          <a:p>
            <a:pPr>
              <a:lnSpc>
                <a:spcPct val="150000"/>
              </a:lnSpc>
            </a:pPr>
            <a:r>
              <a:rPr lang="zh-CN" altLang="en-US" b="1" dirty="0" smtClean="0">
                <a:solidFill>
                  <a:schemeClr val="bg1"/>
                </a:solidFill>
                <a:latin typeface="黑体" panose="02010609060101010101" charset="-122"/>
                <a:ea typeface="黑体" panose="02010609060101010101" charset="-122"/>
              </a:rPr>
              <a:t>出农民对土地的热爱。</a:t>
            </a:r>
            <a:endParaRPr lang="zh-CN" altLang="en-US" b="1" dirty="0" smtClean="0">
              <a:solidFill>
                <a:schemeClr val="bg1"/>
              </a:solidFill>
              <a:latin typeface="黑体" panose="02010609060101010101" charset="-122"/>
              <a:ea typeface="黑体" panose="02010609060101010101" charset="-122"/>
            </a:endParaRPr>
          </a:p>
        </p:txBody>
      </p:sp>
      <p:cxnSp>
        <p:nvCxnSpPr>
          <p:cNvPr id="16" name="直接连接符 15"/>
          <p:cNvCxnSpPr/>
          <p:nvPr/>
        </p:nvCxnSpPr>
        <p:spPr>
          <a:xfrm>
            <a:off x="1331640" y="2372883"/>
            <a:ext cx="129614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直接连接符 17"/>
          <p:cNvCxnSpPr/>
          <p:nvPr/>
        </p:nvCxnSpPr>
        <p:spPr>
          <a:xfrm>
            <a:off x="755576" y="3236979"/>
            <a:ext cx="295232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直接连接符 20"/>
          <p:cNvCxnSpPr/>
          <p:nvPr/>
        </p:nvCxnSpPr>
        <p:spPr>
          <a:xfrm>
            <a:off x="755576" y="4005064"/>
            <a:ext cx="1728192" cy="0"/>
          </a:xfrm>
          <a:prstGeom prst="line">
            <a:avLst/>
          </a:prstGeom>
          <a:ln>
            <a:solidFill>
              <a:srgbClr val="0000FF"/>
            </a:solidFill>
          </a:ln>
        </p:spPr>
        <p:style>
          <a:lnRef idx="3">
            <a:schemeClr val="accent2"/>
          </a:lnRef>
          <a:fillRef idx="0">
            <a:schemeClr val="accent2"/>
          </a:fillRef>
          <a:effectRef idx="2">
            <a:schemeClr val="accent2"/>
          </a:effectRef>
          <a:fontRef idx="minor">
            <a:schemeClr val="tx1"/>
          </a:fontRef>
        </p:style>
      </p:cxnSp>
      <p:cxnSp>
        <p:nvCxnSpPr>
          <p:cNvPr id="25" name="直接连接符 24"/>
          <p:cNvCxnSpPr/>
          <p:nvPr/>
        </p:nvCxnSpPr>
        <p:spPr>
          <a:xfrm>
            <a:off x="755576" y="4869160"/>
            <a:ext cx="3600400" cy="0"/>
          </a:xfrm>
          <a:prstGeom prst="line">
            <a:avLst/>
          </a:prstGeom>
          <a:ln>
            <a:solidFill>
              <a:srgbClr val="0000FF"/>
            </a:solidFill>
          </a:ln>
        </p:spPr>
        <p:style>
          <a:lnRef idx="3">
            <a:schemeClr val="accent2"/>
          </a:lnRef>
          <a:fillRef idx="0">
            <a:schemeClr val="accent2"/>
          </a:fillRef>
          <a:effectRef idx="2">
            <a:schemeClr val="accent2"/>
          </a:effectRef>
          <a:fontRef idx="minor">
            <a:schemeClr val="tx1"/>
          </a:fontRef>
        </p:style>
      </p:cxnSp>
      <p:grpSp>
        <p:nvGrpSpPr>
          <p:cNvPr id="27" name="组合 26"/>
          <p:cNvGrpSpPr/>
          <p:nvPr/>
        </p:nvGrpSpPr>
        <p:grpSpPr>
          <a:xfrm>
            <a:off x="4111074" y="3828420"/>
            <a:ext cx="1512168" cy="576064"/>
            <a:chOff x="5516730" y="1635646"/>
            <a:chExt cx="1512168" cy="432048"/>
          </a:xfrm>
        </p:grpSpPr>
        <p:cxnSp>
          <p:nvCxnSpPr>
            <p:cNvPr id="28" name="直接连接符 27"/>
            <p:cNvCxnSpPr/>
            <p:nvPr/>
          </p:nvCxnSpPr>
          <p:spPr>
            <a:xfrm flipV="1">
              <a:off x="5516730" y="1635646"/>
              <a:ext cx="288032" cy="43204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直接连接符 28"/>
            <p:cNvCxnSpPr/>
            <p:nvPr/>
          </p:nvCxnSpPr>
          <p:spPr>
            <a:xfrm>
              <a:off x="5796136" y="1635646"/>
              <a:ext cx="123276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30" name="矩形 29"/>
          <p:cNvSpPr/>
          <p:nvPr/>
        </p:nvSpPr>
        <p:spPr>
          <a:xfrm>
            <a:off x="5652120" y="3236978"/>
            <a:ext cx="2520280" cy="923330"/>
          </a:xfrm>
          <a:prstGeom prst="rect">
            <a:avLst/>
          </a:prstGeom>
          <a:solidFill>
            <a:srgbClr val="00B050"/>
          </a:solidFill>
        </p:spPr>
        <p:txBody>
          <a:bodyPr wrap="square">
            <a:spAutoFit/>
          </a:bodyPr>
          <a:lstStyle/>
          <a:p>
            <a:pPr>
              <a:lnSpc>
                <a:spcPct val="150000"/>
              </a:lnSpc>
            </a:pPr>
            <a:r>
              <a:rPr lang="zh-CN" altLang="en-US" b="1" dirty="0" smtClean="0">
                <a:solidFill>
                  <a:schemeClr val="bg1"/>
                </a:solidFill>
                <a:latin typeface="黑体" panose="02010609060101010101" charset="-122"/>
                <a:ea typeface="黑体" panose="02010609060101010101" charset="-122"/>
              </a:rPr>
              <a:t>比喻。生动形象地表现出农民对土地的热爱。</a:t>
            </a:r>
            <a:endParaRPr lang="zh-CN" altLang="en-US" b="1" dirty="0" smtClean="0">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716016" y="2133982"/>
            <a:ext cx="3960440" cy="3170099"/>
          </a:xfrm>
          <a:prstGeom prst="rect">
            <a:avLst/>
          </a:prstGeom>
        </p:spPr>
        <p:txBody>
          <a:bodyPr wrap="square">
            <a:spAutoFit/>
          </a:bodyPr>
          <a:lstStyle/>
          <a:p>
            <a:pPr fontAlgn="t">
              <a:lnSpc>
                <a:spcPct val="250000"/>
              </a:lnSpc>
            </a:pPr>
            <a:r>
              <a:rPr lang="en-US" altLang="zh-CN" sz="2000" b="1" u="sng" dirty="0" smtClean="0">
                <a:latin typeface="黑体" panose="02010609060101010101" charset="-122"/>
                <a:ea typeface="黑体" panose="02010609060101010101" charset="-122"/>
              </a:rPr>
              <a:t>         </a:t>
            </a:r>
            <a:r>
              <a:rPr lang="zh-CN" altLang="zh-CN" sz="2000" b="1" dirty="0" smtClean="0">
                <a:latin typeface="黑体" panose="02010609060101010101" charset="-122"/>
                <a:ea typeface="黑体" panose="02010609060101010101" charset="-122"/>
              </a:rPr>
              <a:t>一有了</a:t>
            </a:r>
            <a:r>
              <a:rPr lang="en-US" altLang="zh-CN" sz="2000" b="1" u="sng" dirty="0" smtClean="0">
                <a:latin typeface="黑体" panose="02010609060101010101" charset="-122"/>
                <a:ea typeface="黑体" panose="02010609060101010101" charset="-122"/>
              </a:rPr>
              <a:t>          </a:t>
            </a:r>
            <a:r>
              <a:rPr lang="zh-CN" altLang="zh-CN" sz="2000" b="1" dirty="0" smtClean="0">
                <a:latin typeface="黑体" panose="02010609060101010101" charset="-122"/>
                <a:ea typeface="黑体" panose="02010609060101010101" charset="-122"/>
              </a:rPr>
              <a:t>，</a:t>
            </a:r>
            <a:endParaRPr lang="en-US" altLang="zh-CN" sz="2000" b="1" dirty="0" smtClean="0">
              <a:latin typeface="黑体" panose="02010609060101010101" charset="-122"/>
              <a:ea typeface="黑体" panose="02010609060101010101" charset="-122"/>
            </a:endParaRPr>
          </a:p>
          <a:p>
            <a:pPr fontAlgn="t">
              <a:lnSpc>
                <a:spcPct val="250000"/>
              </a:lnSpc>
            </a:pPr>
            <a:r>
              <a:rPr lang="zh-CN" altLang="zh-CN" sz="2000" b="1" dirty="0" smtClean="0">
                <a:latin typeface="黑体" panose="02010609060101010101" charset="-122"/>
                <a:ea typeface="黑体" panose="02010609060101010101" charset="-122"/>
              </a:rPr>
              <a:t>就把整个生命投入了</a:t>
            </a:r>
            <a:r>
              <a:rPr lang="en-US" altLang="zh-CN" sz="2000" b="1" u="sng" dirty="0" smtClean="0">
                <a:latin typeface="黑体" panose="02010609060101010101" charset="-122"/>
                <a:ea typeface="黑体" panose="02010609060101010101" charset="-122"/>
              </a:rPr>
              <a:t>        </a:t>
            </a:r>
            <a:r>
              <a:rPr lang="zh-CN" altLang="zh-CN" sz="2000" b="1" dirty="0" smtClean="0">
                <a:latin typeface="黑体" panose="02010609060101010101" charset="-122"/>
                <a:ea typeface="黑体" panose="02010609060101010101" charset="-122"/>
              </a:rPr>
              <a:t>。</a:t>
            </a:r>
            <a:endParaRPr lang="en-US" altLang="zh-CN" sz="2000" b="1" dirty="0" smtClean="0">
              <a:latin typeface="黑体" panose="02010609060101010101" charset="-122"/>
              <a:ea typeface="黑体" panose="02010609060101010101" charset="-122"/>
            </a:endParaRPr>
          </a:p>
          <a:p>
            <a:pPr fontAlgn="t">
              <a:lnSpc>
                <a:spcPct val="250000"/>
              </a:lnSpc>
            </a:pPr>
            <a:r>
              <a:rPr lang="zh-CN" altLang="zh-CN" sz="2000" b="1" dirty="0" smtClean="0">
                <a:latin typeface="黑体" panose="02010609060101010101" charset="-122"/>
                <a:ea typeface="黑体" panose="02010609060101010101" charset="-122"/>
              </a:rPr>
              <a:t>活像</a:t>
            </a:r>
            <a:r>
              <a:rPr lang="en-US" altLang="zh-CN" sz="2000" b="1" u="sng" dirty="0" smtClean="0">
                <a:latin typeface="黑体" panose="02010609060101010101" charset="-122"/>
                <a:ea typeface="黑体" panose="02010609060101010101" charset="-122"/>
              </a:rPr>
              <a:t>                    </a:t>
            </a:r>
            <a:r>
              <a:rPr lang="zh-CN" altLang="zh-CN" sz="2000" b="1" dirty="0" smtClean="0">
                <a:latin typeface="黑体" panose="02010609060101010101" charset="-122"/>
                <a:ea typeface="黑体" panose="02010609060101010101" charset="-122"/>
              </a:rPr>
              <a:t>，</a:t>
            </a:r>
            <a:endParaRPr lang="en-US" altLang="zh-CN" sz="2000" b="1" dirty="0" smtClean="0">
              <a:latin typeface="黑体" panose="02010609060101010101" charset="-122"/>
              <a:ea typeface="黑体" panose="02010609060101010101" charset="-122"/>
            </a:endParaRPr>
          </a:p>
          <a:p>
            <a:pPr fontAlgn="t">
              <a:lnSpc>
                <a:spcPct val="250000"/>
              </a:lnSpc>
            </a:pPr>
            <a:r>
              <a:rPr lang="en-US" altLang="zh-CN" sz="2000" b="1" u="sng" dirty="0" smtClean="0">
                <a:latin typeface="黑体" panose="02010609060101010101" charset="-122"/>
                <a:ea typeface="黑体" panose="02010609060101010101" charset="-122"/>
              </a:rPr>
              <a:t>                           </a:t>
            </a:r>
            <a:r>
              <a:rPr lang="zh-CN" altLang="zh-CN" sz="2000" b="1" dirty="0" smtClean="0">
                <a:latin typeface="黑体" panose="02010609060101010101" charset="-122"/>
                <a:ea typeface="黑体" panose="02010609060101010101" charset="-122"/>
              </a:rPr>
              <a:t>。</a:t>
            </a:r>
            <a:endParaRPr lang="zh-CN" altLang="en-US" sz="2000" dirty="0"/>
          </a:p>
        </p:txBody>
      </p:sp>
      <p:grpSp>
        <p:nvGrpSpPr>
          <p:cNvPr id="2" name="组合 1"/>
          <p:cNvGrpSpPr/>
          <p:nvPr/>
        </p:nvGrpSpPr>
        <p:grpSpPr>
          <a:xfrm>
            <a:off x="37178" y="126515"/>
            <a:ext cx="1870526" cy="1174749"/>
            <a:chOff x="37178" y="94886"/>
            <a:chExt cx="1870526" cy="881062"/>
          </a:xfrm>
        </p:grpSpPr>
        <p:cxnSp>
          <p:nvCxnSpPr>
            <p:cNvPr id="3" name="直接连接符 2"/>
            <p:cNvCxnSpPr/>
            <p:nvPr/>
          </p:nvCxnSpPr>
          <p:spPr>
            <a:xfrm>
              <a:off x="755576" y="627534"/>
              <a:ext cx="1152128" cy="0"/>
            </a:xfrm>
            <a:prstGeom prst="line">
              <a:avLst/>
            </a:prstGeom>
            <a:ln>
              <a:solidFill>
                <a:srgbClr val="92D050"/>
              </a:solidFill>
            </a:ln>
          </p:spPr>
          <p:style>
            <a:lnRef idx="3">
              <a:schemeClr val="dk1"/>
            </a:lnRef>
            <a:fillRef idx="0">
              <a:schemeClr val="dk1"/>
            </a:fillRef>
            <a:effectRef idx="2">
              <a:schemeClr val="dk1"/>
            </a:effectRef>
            <a:fontRef idx="minor">
              <a:schemeClr val="tx1"/>
            </a:fontRef>
          </p:style>
        </p:cxnSp>
        <p:cxnSp>
          <p:nvCxnSpPr>
            <p:cNvPr id="4" name="直接连接符 3"/>
            <p:cNvCxnSpPr/>
            <p:nvPr/>
          </p:nvCxnSpPr>
          <p:spPr>
            <a:xfrm>
              <a:off x="755576" y="699542"/>
              <a:ext cx="1152128"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755576" y="771550"/>
              <a:ext cx="1152128" cy="0"/>
            </a:xfrm>
            <a:prstGeom prst="line">
              <a:avLst/>
            </a:prstGeom>
            <a:ln>
              <a:solidFill>
                <a:srgbClr val="FFC000"/>
              </a:solidFill>
            </a:ln>
          </p:spPr>
          <p:style>
            <a:lnRef idx="3">
              <a:schemeClr val="dk1"/>
            </a:lnRef>
            <a:fillRef idx="0">
              <a:schemeClr val="dk1"/>
            </a:fillRef>
            <a:effectRef idx="2">
              <a:schemeClr val="dk1"/>
            </a:effectRef>
            <a:fontRef idx="minor">
              <a:schemeClr val="tx1"/>
            </a:fontRef>
          </p:style>
        </p:cxnSp>
        <p:pic>
          <p:nvPicPr>
            <p:cNvPr id="6" name="图片 11"/>
            <p:cNvPicPr>
              <a:picLocks noChangeAspect="1" noChangeArrowheads="1"/>
            </p:cNvPicPr>
            <p:nvPr/>
          </p:nvPicPr>
          <p:blipFill>
            <a:blip r:embed="rId1" cstate="email"/>
            <a:srcRect/>
            <a:stretch>
              <a:fillRect/>
            </a:stretch>
          </p:blipFill>
          <p:spPr bwMode="auto">
            <a:xfrm>
              <a:off x="37178" y="94886"/>
              <a:ext cx="908544"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矩形 6"/>
          <p:cNvSpPr/>
          <p:nvPr/>
        </p:nvSpPr>
        <p:spPr>
          <a:xfrm>
            <a:off x="833210" y="391163"/>
            <a:ext cx="1107996"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我会仿写</a:t>
            </a:r>
            <a:endParaRPr lang="zh-CN" altLang="en-US" b="1" dirty="0">
              <a:latin typeface="微软雅黑" panose="020B0503020204020204" pitchFamily="34" charset="-122"/>
              <a:ea typeface="微软雅黑" panose="020B0503020204020204" pitchFamily="34" charset="-122"/>
            </a:endParaRPr>
          </a:p>
        </p:txBody>
      </p:sp>
      <p:sp>
        <p:nvSpPr>
          <p:cNvPr id="11" name="矩形 10"/>
          <p:cNvSpPr/>
          <p:nvPr/>
        </p:nvSpPr>
        <p:spPr>
          <a:xfrm>
            <a:off x="7236297" y="3164289"/>
            <a:ext cx="700833" cy="400110"/>
          </a:xfrm>
          <a:prstGeom prst="rect">
            <a:avLst/>
          </a:prstGeom>
        </p:spPr>
        <p:txBody>
          <a:bodyPr wrap="none">
            <a:spAutoFit/>
          </a:bodyPr>
          <a:lstStyle/>
          <a:p>
            <a:r>
              <a:rPr lang="zh-CN" altLang="en-US" sz="2000" b="1" dirty="0">
                <a:solidFill>
                  <a:srgbClr val="0000FF"/>
                </a:solidFill>
                <a:latin typeface="黑体" panose="02010609060101010101" charset="-122"/>
                <a:ea typeface="黑体" panose="02010609060101010101" charset="-122"/>
              </a:rPr>
              <a:t>孩子</a:t>
            </a:r>
            <a:endParaRPr lang="zh-CN" altLang="en-US" sz="2000" dirty="0">
              <a:solidFill>
                <a:srgbClr val="0000FF"/>
              </a:solidFill>
              <a:latin typeface="黑体" panose="02010609060101010101" charset="-122"/>
              <a:ea typeface="黑体" panose="02010609060101010101" charset="-122"/>
            </a:endParaRPr>
          </a:p>
        </p:txBody>
      </p:sp>
      <p:sp>
        <p:nvSpPr>
          <p:cNvPr id="12" name="矩形 11"/>
          <p:cNvSpPr/>
          <p:nvPr/>
        </p:nvSpPr>
        <p:spPr>
          <a:xfrm>
            <a:off x="5076057" y="2361700"/>
            <a:ext cx="700833" cy="400110"/>
          </a:xfrm>
          <a:prstGeom prst="rect">
            <a:avLst/>
          </a:prstGeom>
        </p:spPr>
        <p:txBody>
          <a:bodyPr wrap="none">
            <a:spAutoFit/>
          </a:bodyPr>
          <a:lstStyle/>
          <a:p>
            <a:r>
              <a:rPr lang="zh-CN" altLang="zh-CN" sz="2000" b="1" dirty="0">
                <a:solidFill>
                  <a:srgbClr val="0000FF"/>
                </a:solidFill>
                <a:latin typeface="黑体" panose="02010609060101010101" charset="-122"/>
                <a:ea typeface="黑体" panose="02010609060101010101" charset="-122"/>
              </a:rPr>
              <a:t>女人</a:t>
            </a:r>
            <a:endParaRPr lang="zh-CN" altLang="en-US" sz="2000" dirty="0">
              <a:solidFill>
                <a:srgbClr val="0000FF"/>
              </a:solidFill>
              <a:latin typeface="黑体" panose="02010609060101010101" charset="-122"/>
              <a:ea typeface="黑体" panose="02010609060101010101" charset="-122"/>
            </a:endParaRPr>
          </a:p>
        </p:txBody>
      </p:sp>
      <p:sp>
        <p:nvSpPr>
          <p:cNvPr id="13" name="矩形 12"/>
          <p:cNvSpPr/>
          <p:nvPr/>
        </p:nvSpPr>
        <p:spPr>
          <a:xfrm>
            <a:off x="7020273" y="2327196"/>
            <a:ext cx="700833" cy="400110"/>
          </a:xfrm>
          <a:prstGeom prst="rect">
            <a:avLst/>
          </a:prstGeom>
        </p:spPr>
        <p:txBody>
          <a:bodyPr wrap="none">
            <a:spAutoFit/>
          </a:bodyPr>
          <a:lstStyle/>
          <a:p>
            <a:r>
              <a:rPr lang="zh-CN" altLang="en-US" sz="2000" b="1" dirty="0">
                <a:solidFill>
                  <a:srgbClr val="0000FF"/>
                </a:solidFill>
                <a:latin typeface="黑体" panose="02010609060101010101" charset="-122"/>
                <a:ea typeface="黑体" panose="02010609060101010101" charset="-122"/>
              </a:rPr>
              <a:t>孩子</a:t>
            </a:r>
            <a:endParaRPr lang="zh-CN" altLang="en-US" sz="2000" dirty="0">
              <a:solidFill>
                <a:srgbClr val="0000FF"/>
              </a:solidFill>
              <a:latin typeface="黑体" panose="02010609060101010101" charset="-122"/>
              <a:ea typeface="黑体" panose="02010609060101010101" charset="-122"/>
            </a:endParaRPr>
          </a:p>
        </p:txBody>
      </p:sp>
      <p:sp>
        <p:nvSpPr>
          <p:cNvPr id="14" name="矩形 13"/>
          <p:cNvSpPr/>
          <p:nvPr/>
        </p:nvSpPr>
        <p:spPr>
          <a:xfrm>
            <a:off x="5364088" y="3959377"/>
            <a:ext cx="1475084" cy="400110"/>
          </a:xfrm>
          <a:prstGeom prst="rect">
            <a:avLst/>
          </a:prstGeom>
        </p:spPr>
        <p:txBody>
          <a:bodyPr wrap="none">
            <a:spAutoFit/>
          </a:bodyPr>
          <a:lstStyle/>
          <a:p>
            <a:r>
              <a:rPr lang="zh-CN" altLang="zh-CN" sz="2000" b="1" dirty="0">
                <a:solidFill>
                  <a:srgbClr val="0000FF"/>
                </a:solidFill>
                <a:latin typeface="黑体" panose="02010609060101010101" charset="-122"/>
                <a:ea typeface="黑体" panose="02010609060101010101" charset="-122"/>
              </a:rPr>
              <a:t>旋转的陀螺</a:t>
            </a:r>
            <a:endParaRPr lang="zh-CN" altLang="en-US" sz="2000" dirty="0">
              <a:solidFill>
                <a:srgbClr val="0000FF"/>
              </a:solidFill>
              <a:latin typeface="黑体" panose="02010609060101010101" charset="-122"/>
              <a:ea typeface="黑体" panose="02010609060101010101" charset="-122"/>
            </a:endParaRPr>
          </a:p>
        </p:txBody>
      </p:sp>
      <p:sp>
        <p:nvSpPr>
          <p:cNvPr id="15" name="矩形 14"/>
          <p:cNvSpPr/>
          <p:nvPr/>
        </p:nvSpPr>
        <p:spPr>
          <a:xfrm>
            <a:off x="4779398" y="4784969"/>
            <a:ext cx="3539752" cy="400110"/>
          </a:xfrm>
          <a:prstGeom prst="rect">
            <a:avLst/>
          </a:prstGeom>
        </p:spPr>
        <p:txBody>
          <a:bodyPr wrap="none">
            <a:spAutoFit/>
          </a:bodyPr>
          <a:lstStyle/>
          <a:p>
            <a:r>
              <a:rPr lang="zh-CN" altLang="en-US" sz="2000" b="1" dirty="0" smtClean="0">
                <a:solidFill>
                  <a:srgbClr val="0000FF"/>
                </a:solidFill>
                <a:latin typeface="黑体" panose="02010609060101010101" charset="-122"/>
                <a:ea typeface="黑体" panose="02010609060101010101" charset="-122"/>
              </a:rPr>
              <a:t>只要不停抽打就</a:t>
            </a:r>
            <a:r>
              <a:rPr lang="zh-CN" altLang="zh-CN" sz="2000" b="1" dirty="0" smtClean="0">
                <a:solidFill>
                  <a:srgbClr val="0000FF"/>
                </a:solidFill>
                <a:latin typeface="黑体" panose="02010609060101010101" charset="-122"/>
                <a:ea typeface="黑体" panose="02010609060101010101" charset="-122"/>
              </a:rPr>
              <a:t>一刻也不</a:t>
            </a:r>
            <a:r>
              <a:rPr lang="zh-CN" altLang="zh-CN" sz="2000" b="1" dirty="0">
                <a:solidFill>
                  <a:srgbClr val="0000FF"/>
                </a:solidFill>
                <a:latin typeface="黑体" panose="02010609060101010101" charset="-122"/>
                <a:ea typeface="黑体" panose="02010609060101010101" charset="-122"/>
              </a:rPr>
              <a:t>停留</a:t>
            </a:r>
            <a:endParaRPr lang="zh-CN" altLang="en-US" sz="2000" dirty="0">
              <a:solidFill>
                <a:srgbClr val="0000FF"/>
              </a:solidFill>
              <a:latin typeface="黑体" panose="02010609060101010101" charset="-122"/>
              <a:ea typeface="黑体" panose="02010609060101010101" charset="-122"/>
            </a:endParaRPr>
          </a:p>
        </p:txBody>
      </p:sp>
      <p:sp>
        <p:nvSpPr>
          <p:cNvPr id="16" name="矩形 15"/>
          <p:cNvSpPr/>
          <p:nvPr/>
        </p:nvSpPr>
        <p:spPr>
          <a:xfrm>
            <a:off x="467544" y="2038846"/>
            <a:ext cx="4104456" cy="2554545"/>
          </a:xfrm>
          <a:prstGeom prst="rect">
            <a:avLst/>
          </a:prstGeom>
        </p:spPr>
        <p:txBody>
          <a:bodyPr wrap="square">
            <a:spAutoFit/>
          </a:bodyPr>
          <a:lstStyle/>
          <a:p>
            <a:pPr fontAlgn="t">
              <a:lnSpc>
                <a:spcPct val="200000"/>
              </a:lnSpc>
            </a:pPr>
            <a:r>
              <a:rPr lang="zh-CN" altLang="zh-CN" sz="2000" b="1" u="sng" dirty="0" smtClean="0">
                <a:solidFill>
                  <a:srgbClr val="FF0000"/>
                </a:solidFill>
                <a:latin typeface="黑体" panose="02010609060101010101" charset="-122"/>
                <a:ea typeface="黑体" panose="02010609060101010101" charset="-122"/>
              </a:rPr>
              <a:t>农民</a:t>
            </a:r>
            <a:r>
              <a:rPr lang="zh-CN" altLang="zh-CN" sz="2000" b="1" dirty="0" smtClean="0">
                <a:latin typeface="黑体" panose="02010609060101010101" charset="-122"/>
                <a:ea typeface="黑体" panose="02010609060101010101" charset="-122"/>
              </a:rPr>
              <a:t>一有了土地，</a:t>
            </a:r>
            <a:endParaRPr lang="en-US" altLang="zh-CN" sz="2000" b="1" dirty="0" smtClean="0">
              <a:latin typeface="黑体" panose="02010609060101010101" charset="-122"/>
              <a:ea typeface="黑体" panose="02010609060101010101" charset="-122"/>
            </a:endParaRPr>
          </a:p>
          <a:p>
            <a:pPr fontAlgn="t">
              <a:lnSpc>
                <a:spcPct val="200000"/>
              </a:lnSpc>
            </a:pPr>
            <a:r>
              <a:rPr lang="zh-CN" altLang="zh-CN" sz="2000" b="1" dirty="0" smtClean="0">
                <a:latin typeface="黑体" panose="02010609060101010101" charset="-122"/>
                <a:ea typeface="黑体" panose="02010609060101010101" charset="-122"/>
              </a:rPr>
              <a:t>就把整个生命投入了</a:t>
            </a:r>
            <a:r>
              <a:rPr lang="zh-CN" altLang="zh-CN" sz="2000" b="1" u="sng" dirty="0" smtClean="0">
                <a:solidFill>
                  <a:srgbClr val="FF0000"/>
                </a:solidFill>
                <a:latin typeface="黑体" panose="02010609060101010101" charset="-122"/>
                <a:ea typeface="黑体" panose="02010609060101010101" charset="-122"/>
              </a:rPr>
              <a:t>土地</a:t>
            </a:r>
            <a:r>
              <a:rPr lang="zh-CN" altLang="zh-CN" sz="2000" b="1" dirty="0" smtClean="0">
                <a:latin typeface="黑体" panose="02010609060101010101" charset="-122"/>
                <a:ea typeface="黑体" panose="02010609060101010101" charset="-122"/>
              </a:rPr>
              <a:t>。</a:t>
            </a:r>
            <a:endParaRPr lang="en-US" altLang="zh-CN" sz="2000" b="1" dirty="0" smtClean="0">
              <a:latin typeface="黑体" panose="02010609060101010101" charset="-122"/>
              <a:ea typeface="黑体" panose="02010609060101010101" charset="-122"/>
            </a:endParaRPr>
          </a:p>
          <a:p>
            <a:pPr fontAlgn="t">
              <a:lnSpc>
                <a:spcPct val="200000"/>
              </a:lnSpc>
            </a:pPr>
            <a:r>
              <a:rPr lang="zh-CN" altLang="zh-CN" sz="2000" b="1" dirty="0" smtClean="0">
                <a:latin typeface="黑体" panose="02010609060101010101" charset="-122"/>
                <a:ea typeface="黑体" panose="02010609060101010101" charset="-122"/>
              </a:rPr>
              <a:t>活像</a:t>
            </a:r>
            <a:r>
              <a:rPr lang="zh-CN" altLang="zh-CN" sz="2000" b="1" u="sng" dirty="0" smtClean="0">
                <a:solidFill>
                  <a:srgbClr val="FF0000"/>
                </a:solidFill>
                <a:latin typeface="黑体" panose="02010609060101010101" charset="-122"/>
                <a:ea typeface="黑体" panose="02010609060101010101" charset="-122"/>
              </a:rPr>
              <a:t>旱天的鹅</a:t>
            </a:r>
            <a:r>
              <a:rPr lang="zh-CN" altLang="zh-CN" sz="2000" b="1" dirty="0" smtClean="0">
                <a:latin typeface="黑体" panose="02010609060101010101" charset="-122"/>
                <a:ea typeface="黑体" panose="02010609060101010101" charset="-122"/>
              </a:rPr>
              <a:t>，</a:t>
            </a:r>
            <a:endParaRPr lang="en-US" altLang="zh-CN" sz="2000" b="1" dirty="0" smtClean="0">
              <a:latin typeface="黑体" panose="02010609060101010101" charset="-122"/>
              <a:ea typeface="黑体" panose="02010609060101010101" charset="-122"/>
            </a:endParaRPr>
          </a:p>
          <a:p>
            <a:pPr fontAlgn="t">
              <a:lnSpc>
                <a:spcPct val="200000"/>
              </a:lnSpc>
            </a:pPr>
            <a:r>
              <a:rPr lang="zh-CN" altLang="zh-CN" sz="2000" b="1" u="sng" dirty="0" smtClean="0">
                <a:solidFill>
                  <a:srgbClr val="FF0000"/>
                </a:solidFill>
                <a:latin typeface="黑体" panose="02010609060101010101" charset="-122"/>
                <a:ea typeface="黑体" panose="02010609060101010101" charset="-122"/>
              </a:rPr>
              <a:t>一见了水就连头带尾巴钻进水里</a:t>
            </a:r>
            <a:r>
              <a:rPr lang="zh-CN" altLang="zh-CN" sz="2000" b="1" dirty="0" smtClean="0">
                <a:latin typeface="黑体" panose="02010609060101010101" charset="-122"/>
                <a:ea typeface="黑体" panose="02010609060101010101" charset="-122"/>
              </a:rPr>
              <a:t>。</a:t>
            </a:r>
            <a:endParaRPr lang="zh-CN" altLang="zh-CN" sz="2000" b="1" dirty="0">
              <a:latin typeface="黑体" panose="02010609060101010101" charset="-122"/>
              <a:ea typeface="黑体" panose="02010609060101010101" charset="-122"/>
            </a:endParaRPr>
          </a:p>
        </p:txBody>
      </p:sp>
      <p:cxnSp>
        <p:nvCxnSpPr>
          <p:cNvPr id="18" name="直接连接符 17"/>
          <p:cNvCxnSpPr/>
          <p:nvPr/>
        </p:nvCxnSpPr>
        <p:spPr>
          <a:xfrm>
            <a:off x="4427984" y="2038846"/>
            <a:ext cx="0" cy="3360373"/>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584" y="1124744"/>
            <a:ext cx="3240360" cy="5016758"/>
          </a:xfrm>
          <a:prstGeom prst="rect">
            <a:avLst/>
          </a:prstGeom>
        </p:spPr>
        <p:txBody>
          <a:bodyPr wrap="square">
            <a:spAutoFit/>
          </a:bodyPr>
          <a:lstStyle/>
          <a:p>
            <a:pPr>
              <a:lnSpc>
                <a:spcPct val="200000"/>
              </a:lnSpc>
            </a:pPr>
            <a:r>
              <a:rPr lang="zh-CN" altLang="en-US" sz="2000" b="1" dirty="0" smtClean="0">
                <a:latin typeface="黑体" panose="02010609060101010101" charset="-122"/>
                <a:ea typeface="黑体" panose="02010609060101010101" charset="-122"/>
              </a:rPr>
              <a:t>恨不得把每一块土，</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都送到舌头上，</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是咸是甜，</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自己先来尝一尝。</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恨不得自己变成一粒种子，</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躺在土里试一试，</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看温暖不温暖，</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合适不合适。</a:t>
            </a:r>
            <a:endParaRPr lang="zh-CN" altLang="en-US" sz="2000" b="1" dirty="0" smtClean="0">
              <a:latin typeface="黑体" panose="02010609060101010101" charset="-122"/>
              <a:ea typeface="黑体" panose="02010609060101010101" charset="-122"/>
            </a:endParaRPr>
          </a:p>
        </p:txBody>
      </p:sp>
      <p:cxnSp>
        <p:nvCxnSpPr>
          <p:cNvPr id="10" name="直接连接符 9"/>
          <p:cNvCxnSpPr/>
          <p:nvPr/>
        </p:nvCxnSpPr>
        <p:spPr>
          <a:xfrm>
            <a:off x="4427984" y="1124744"/>
            <a:ext cx="0" cy="4800533"/>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a:off x="971600" y="1700808"/>
            <a:ext cx="72008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971600" y="4101075"/>
            <a:ext cx="72008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2" name="矩形 11"/>
          <p:cNvSpPr/>
          <p:nvPr/>
        </p:nvSpPr>
        <p:spPr>
          <a:xfrm>
            <a:off x="4644009" y="2031424"/>
            <a:ext cx="3797835" cy="400110"/>
          </a:xfrm>
          <a:prstGeom prst="rect">
            <a:avLst/>
          </a:prstGeom>
        </p:spPr>
        <p:txBody>
          <a:bodyPr wrap="none">
            <a:spAutoFit/>
          </a:bodyPr>
          <a:lstStyle/>
          <a:p>
            <a:r>
              <a:rPr kumimoji="1" lang="zh-CN" altLang="en-US" sz="2000" b="1" dirty="0" smtClean="0">
                <a:solidFill>
                  <a:srgbClr val="FF0000"/>
                </a:solidFill>
                <a:latin typeface="楷体" panose="02010609060101010101" pitchFamily="49" charset="-122"/>
                <a:ea typeface="楷体" panose="02010609060101010101" pitchFamily="49" charset="-122"/>
              </a:rPr>
              <a:t>从两个“恨不得”体会到什么？</a:t>
            </a:r>
            <a:endParaRPr lang="zh-CN" altLang="en-US" sz="2000" dirty="0">
              <a:solidFill>
                <a:srgbClr val="FF0000"/>
              </a:solidFill>
            </a:endParaRPr>
          </a:p>
        </p:txBody>
      </p:sp>
      <p:grpSp>
        <p:nvGrpSpPr>
          <p:cNvPr id="13" name="组合 12"/>
          <p:cNvGrpSpPr/>
          <p:nvPr/>
        </p:nvGrpSpPr>
        <p:grpSpPr>
          <a:xfrm>
            <a:off x="1619672" y="4197086"/>
            <a:ext cx="3375750" cy="591565"/>
            <a:chOff x="3203848" y="1131590"/>
            <a:chExt cx="3375750" cy="443674"/>
          </a:xfrm>
        </p:grpSpPr>
        <p:cxnSp>
          <p:nvCxnSpPr>
            <p:cNvPr id="14" name="直接连接符 13"/>
            <p:cNvCxnSpPr/>
            <p:nvPr/>
          </p:nvCxnSpPr>
          <p:spPr>
            <a:xfrm>
              <a:off x="3203848" y="1131590"/>
              <a:ext cx="440674" cy="432048"/>
            </a:xfrm>
            <a:prstGeom prst="line">
              <a:avLst/>
            </a:prstGeom>
            <a:ln>
              <a:solidFill>
                <a:srgbClr val="0000FF"/>
              </a:solidFill>
            </a:ln>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3635896" y="1575264"/>
              <a:ext cx="2943702" cy="0"/>
            </a:xfrm>
            <a:prstGeom prst="line">
              <a:avLst/>
            </a:prstGeom>
            <a:ln>
              <a:solidFill>
                <a:srgbClr val="0000FF"/>
              </a:solidFill>
            </a:ln>
          </p:spPr>
          <p:style>
            <a:lnRef idx="3">
              <a:schemeClr val="accent2"/>
            </a:lnRef>
            <a:fillRef idx="0">
              <a:schemeClr val="accent2"/>
            </a:fillRef>
            <a:effectRef idx="2">
              <a:schemeClr val="accent2"/>
            </a:effectRef>
            <a:fontRef idx="minor">
              <a:schemeClr val="tx1"/>
            </a:fontRef>
          </p:style>
        </p:cxnSp>
      </p:grpSp>
      <p:sp>
        <p:nvSpPr>
          <p:cNvPr id="16" name="矩形 15"/>
          <p:cNvSpPr/>
          <p:nvPr/>
        </p:nvSpPr>
        <p:spPr>
          <a:xfrm>
            <a:off x="5004049" y="4581128"/>
            <a:ext cx="2276585" cy="369332"/>
          </a:xfrm>
          <a:prstGeom prst="rect">
            <a:avLst/>
          </a:prstGeom>
          <a:solidFill>
            <a:srgbClr val="00B050"/>
          </a:solidFill>
        </p:spPr>
        <p:txBody>
          <a:bodyPr wrap="none">
            <a:spAutoFit/>
          </a:bodyPr>
          <a:lstStyle/>
          <a:p>
            <a:r>
              <a:rPr lang="zh-CN" altLang="en-US" b="1" dirty="0" smtClean="0">
                <a:solidFill>
                  <a:schemeClr val="bg1"/>
                </a:solidFill>
                <a:latin typeface="黑体" panose="02010609060101010101" charset="-122"/>
                <a:ea typeface="黑体" panose="02010609060101010101" charset="-122"/>
              </a:rPr>
              <a:t>巴不得，急切希望。</a:t>
            </a:r>
            <a:endParaRPr lang="zh-CN" altLang="en-US" b="1" dirty="0" smtClean="0">
              <a:solidFill>
                <a:schemeClr val="bg1"/>
              </a:solidFill>
              <a:latin typeface="黑体" panose="02010609060101010101" charset="-122"/>
              <a:ea typeface="黑体" panose="02010609060101010101" charset="-122"/>
            </a:endParaRPr>
          </a:p>
        </p:txBody>
      </p:sp>
      <p:sp>
        <p:nvSpPr>
          <p:cNvPr id="19" name="矩形 18"/>
          <p:cNvSpPr/>
          <p:nvPr/>
        </p:nvSpPr>
        <p:spPr>
          <a:xfrm>
            <a:off x="4890732" y="2991531"/>
            <a:ext cx="3281668" cy="400110"/>
          </a:xfrm>
          <a:prstGeom prst="rect">
            <a:avLst/>
          </a:prstGeom>
        </p:spPr>
        <p:txBody>
          <a:bodyPr wrap="none">
            <a:spAutoFit/>
          </a:bodyPr>
          <a:lstStyle/>
          <a:p>
            <a:r>
              <a:rPr kumimoji="1" lang="zh-CN" altLang="en-US" sz="2000" b="1" dirty="0" smtClean="0">
                <a:latin typeface="楷体" panose="02010609060101010101" pitchFamily="49" charset="-122"/>
                <a:ea typeface="楷体" panose="02010609060101010101" pitchFamily="49" charset="-122"/>
              </a:rPr>
              <a:t>体会到农民对土地深沉的爱</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83568" y="1559112"/>
            <a:ext cx="3960440" cy="2554545"/>
          </a:xfrm>
          <a:prstGeom prst="rect">
            <a:avLst/>
          </a:prstGeom>
        </p:spPr>
        <p:txBody>
          <a:bodyPr wrap="square">
            <a:spAutoFit/>
          </a:bodyPr>
          <a:lstStyle/>
          <a:p>
            <a:pPr>
              <a:lnSpc>
                <a:spcPct val="200000"/>
              </a:lnSpc>
            </a:pPr>
            <a:r>
              <a:rPr lang="zh-CN" altLang="en-US" sz="2000" b="1" dirty="0" smtClean="0">
                <a:latin typeface="黑体" panose="02010609060101010101" charset="-122"/>
                <a:ea typeface="黑体" panose="02010609060101010101" charset="-122"/>
              </a:rPr>
              <a:t>三黑就是这样地翻着土地。</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从东到西，从南到北，</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每一寸土地都给翻起，</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每一块土疙瘩都给细细打碎。</a:t>
            </a:r>
            <a:endParaRPr lang="zh-CN" altLang="en-US" sz="2000" b="1" dirty="0" smtClean="0">
              <a:latin typeface="黑体" panose="02010609060101010101" charset="-122"/>
              <a:ea typeface="黑体" panose="02010609060101010101" charset="-122"/>
            </a:endParaRPr>
          </a:p>
        </p:txBody>
      </p:sp>
      <p:cxnSp>
        <p:nvCxnSpPr>
          <p:cNvPr id="10" name="直接连接符 9"/>
          <p:cNvCxnSpPr/>
          <p:nvPr/>
        </p:nvCxnSpPr>
        <p:spPr>
          <a:xfrm>
            <a:off x="4211960" y="1604798"/>
            <a:ext cx="0" cy="3360373"/>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4" name="矩形 3"/>
          <p:cNvSpPr/>
          <p:nvPr/>
        </p:nvSpPr>
        <p:spPr>
          <a:xfrm>
            <a:off x="4427984" y="1604798"/>
            <a:ext cx="4032448" cy="2503249"/>
          </a:xfrm>
          <a:prstGeom prst="rect">
            <a:avLst/>
          </a:prstGeom>
        </p:spPr>
        <p:txBody>
          <a:bodyPr wrap="square">
            <a:spAutoFit/>
          </a:bodyPr>
          <a:lstStyle/>
          <a:p>
            <a:pPr lvl="0">
              <a:lnSpc>
                <a:spcPct val="150000"/>
              </a:lnSpc>
              <a:spcBef>
                <a:spcPts val="800"/>
              </a:spcBef>
            </a:pPr>
            <a:r>
              <a:rPr kumimoji="1" lang="en-US" altLang="zh-CN" sz="2000" b="1" dirty="0" smtClean="0">
                <a:solidFill>
                  <a:prstClr val="black"/>
                </a:solidFill>
                <a:latin typeface="楷体" panose="02010609060101010101" pitchFamily="49" charset="-122"/>
                <a:ea typeface="楷体" panose="02010609060101010101" pitchFamily="49" charset="-122"/>
              </a:rPr>
              <a:t>1.</a:t>
            </a:r>
            <a:r>
              <a:rPr kumimoji="1" lang="zh-CN" altLang="en-US" sz="2000" b="1" dirty="0" smtClean="0">
                <a:solidFill>
                  <a:prstClr val="black"/>
                </a:solidFill>
                <a:latin typeface="楷体" panose="02010609060101010101" pitchFamily="49" charset="-122"/>
                <a:ea typeface="楷体" panose="02010609060101010101" pitchFamily="49" charset="-122"/>
              </a:rPr>
              <a:t>这节诗描写的是三黑</a:t>
            </a:r>
            <a:r>
              <a:rPr kumimoji="1" lang="en-US" altLang="zh-CN" sz="2000" b="1" u="sng" dirty="0" smtClean="0">
                <a:solidFill>
                  <a:prstClr val="black"/>
                </a:solidFill>
                <a:latin typeface="楷体" panose="02010609060101010101" pitchFamily="49" charset="-122"/>
                <a:ea typeface="楷体" panose="02010609060101010101" pitchFamily="49" charset="-122"/>
              </a:rPr>
              <a:t>         </a:t>
            </a:r>
            <a:r>
              <a:rPr kumimoji="1" lang="zh-CN" altLang="en-US" sz="2000" b="1" dirty="0" smtClean="0">
                <a:solidFill>
                  <a:prstClr val="black"/>
                </a:solidFill>
                <a:latin typeface="楷体" panose="02010609060101010101" pitchFamily="49" charset="-122"/>
                <a:ea typeface="楷体" panose="02010609060101010101" pitchFamily="49" charset="-122"/>
              </a:rPr>
              <a:t>，体现出三黑的勤劳。</a:t>
            </a:r>
            <a:endParaRPr kumimoji="1" lang="zh-CN" altLang="en-US" sz="2000" b="1" dirty="0" smtClean="0">
              <a:solidFill>
                <a:prstClr val="black"/>
              </a:solidFill>
              <a:latin typeface="楷体" panose="02010609060101010101" pitchFamily="49" charset="-122"/>
              <a:ea typeface="楷体" panose="02010609060101010101" pitchFamily="49" charset="-122"/>
            </a:endParaRPr>
          </a:p>
          <a:p>
            <a:pPr lvl="0">
              <a:lnSpc>
                <a:spcPct val="150000"/>
              </a:lnSpc>
              <a:spcBef>
                <a:spcPts val="800"/>
              </a:spcBef>
            </a:pPr>
            <a:r>
              <a:rPr kumimoji="1" lang="en-US" altLang="zh-CN" sz="2000" b="1" dirty="0" smtClean="0">
                <a:solidFill>
                  <a:prstClr val="black"/>
                </a:solidFill>
                <a:latin typeface="楷体" panose="02010609060101010101" pitchFamily="49" charset="-122"/>
                <a:ea typeface="楷体" panose="02010609060101010101" pitchFamily="49" charset="-122"/>
              </a:rPr>
              <a:t>2.</a:t>
            </a:r>
            <a:r>
              <a:rPr kumimoji="1" lang="zh-CN" altLang="en-US" sz="2000" b="1" dirty="0" smtClean="0">
                <a:solidFill>
                  <a:prstClr val="black"/>
                </a:solidFill>
                <a:latin typeface="楷体" panose="02010609060101010101" pitchFamily="49" charset="-122"/>
                <a:ea typeface="楷体" panose="02010609060101010101" pitchFamily="49" charset="-122"/>
              </a:rPr>
              <a:t>从“每一寸、每一块、细细”这些词语中，可以体会到</a:t>
            </a:r>
            <a:r>
              <a:rPr kumimoji="1" lang="zh-CN" altLang="en-US" sz="2000" b="1" u="sng" dirty="0" smtClean="0">
                <a:solidFill>
                  <a:prstClr val="black"/>
                </a:solidFill>
                <a:latin typeface="楷体" panose="02010609060101010101" pitchFamily="49" charset="-122"/>
                <a:ea typeface="楷体" panose="02010609060101010101" pitchFamily="49" charset="-122"/>
              </a:rPr>
              <a:t>                </a:t>
            </a:r>
            <a:r>
              <a:rPr kumimoji="1" lang="zh-CN" altLang="en-US" sz="2000" b="1" dirty="0" smtClean="0">
                <a:solidFill>
                  <a:prstClr val="black"/>
                </a:solidFill>
                <a:latin typeface="楷体" panose="02010609060101010101" pitchFamily="49" charset="-122"/>
                <a:ea typeface="楷体" panose="02010609060101010101" pitchFamily="49" charset="-122"/>
              </a:rPr>
              <a:t>。</a:t>
            </a:r>
            <a:endParaRPr kumimoji="1" lang="en-US" altLang="zh-CN" sz="2000" b="1" dirty="0" smtClean="0">
              <a:solidFill>
                <a:prstClr val="black"/>
              </a:solidFill>
              <a:latin typeface="楷体" panose="02010609060101010101" pitchFamily="49" charset="-122"/>
              <a:ea typeface="楷体" panose="02010609060101010101" pitchFamily="49" charset="-122"/>
            </a:endParaRPr>
          </a:p>
        </p:txBody>
      </p:sp>
      <p:cxnSp>
        <p:nvCxnSpPr>
          <p:cNvPr id="5" name="直接连接符 4"/>
          <p:cNvCxnSpPr/>
          <p:nvPr/>
        </p:nvCxnSpPr>
        <p:spPr>
          <a:xfrm>
            <a:off x="793080" y="3966560"/>
            <a:ext cx="72008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直接连接符 5"/>
          <p:cNvCxnSpPr/>
          <p:nvPr/>
        </p:nvCxnSpPr>
        <p:spPr>
          <a:xfrm>
            <a:off x="827584" y="4773149"/>
            <a:ext cx="72008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直接连接符 7"/>
          <p:cNvCxnSpPr/>
          <p:nvPr/>
        </p:nvCxnSpPr>
        <p:spPr>
          <a:xfrm>
            <a:off x="2843808" y="4773149"/>
            <a:ext cx="50405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6956890" y="1704808"/>
            <a:ext cx="1475084" cy="400110"/>
          </a:xfrm>
          <a:prstGeom prst="rect">
            <a:avLst/>
          </a:prstGeom>
        </p:spPr>
        <p:txBody>
          <a:bodyPr wrap="none">
            <a:spAutoFit/>
          </a:bodyPr>
          <a:lstStyle/>
          <a:p>
            <a:r>
              <a:rPr kumimoji="1" lang="zh-CN" altLang="en-US" sz="2000" b="1" dirty="0" smtClean="0">
                <a:solidFill>
                  <a:srgbClr val="FF0000"/>
                </a:solidFill>
                <a:latin typeface="楷体" panose="02010609060101010101" pitchFamily="49" charset="-122"/>
                <a:ea typeface="楷体" panose="02010609060101010101" pitchFamily="49" charset="-122"/>
              </a:rPr>
              <a:t>翻地的情景</a:t>
            </a:r>
            <a:endParaRPr kumimoji="1" lang="zh-CN" altLang="en-US" sz="2000" b="1" dirty="0">
              <a:solidFill>
                <a:srgbClr val="FF0000"/>
              </a:solidFill>
              <a:latin typeface="楷体" panose="02010609060101010101" pitchFamily="49" charset="-122"/>
              <a:ea typeface="楷体" panose="02010609060101010101" pitchFamily="49" charset="-122"/>
            </a:endParaRPr>
          </a:p>
        </p:txBody>
      </p:sp>
      <p:sp>
        <p:nvSpPr>
          <p:cNvPr id="12" name="矩形 11"/>
          <p:cNvSpPr/>
          <p:nvPr/>
        </p:nvSpPr>
        <p:spPr>
          <a:xfrm>
            <a:off x="4713016" y="4270093"/>
            <a:ext cx="2249334" cy="400110"/>
          </a:xfrm>
          <a:prstGeom prst="rect">
            <a:avLst/>
          </a:prstGeom>
        </p:spPr>
        <p:txBody>
          <a:bodyPr wrap="none">
            <a:spAutoFit/>
          </a:bodyPr>
          <a:lstStyle/>
          <a:p>
            <a:r>
              <a:rPr kumimoji="1" lang="zh-CN" altLang="en-US" sz="2000" b="1" dirty="0">
                <a:solidFill>
                  <a:srgbClr val="FF0000"/>
                </a:solidFill>
                <a:latin typeface="楷体" panose="02010609060101010101" pitchFamily="49" charset="-122"/>
                <a:ea typeface="楷体" panose="02010609060101010101" pitchFamily="49" charset="-122"/>
              </a:rPr>
              <a:t>三</a:t>
            </a:r>
            <a:r>
              <a:rPr kumimoji="1" lang="zh-CN" altLang="en-US" sz="2000" b="1" dirty="0" smtClean="0">
                <a:solidFill>
                  <a:srgbClr val="FF0000"/>
                </a:solidFill>
                <a:latin typeface="楷体" panose="02010609060101010101" pitchFamily="49" charset="-122"/>
                <a:ea typeface="楷体" panose="02010609060101010101" pitchFamily="49" charset="-122"/>
              </a:rPr>
              <a:t>黑对土地的珍爱</a:t>
            </a:r>
            <a:endParaRPr kumimoji="1" lang="zh-CN" altLang="en-US" sz="20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55576" y="1559112"/>
            <a:ext cx="3960440" cy="2554545"/>
          </a:xfrm>
          <a:prstGeom prst="rect">
            <a:avLst/>
          </a:prstGeom>
        </p:spPr>
        <p:txBody>
          <a:bodyPr wrap="square">
            <a:spAutoFit/>
          </a:bodyPr>
          <a:lstStyle/>
          <a:p>
            <a:pPr>
              <a:lnSpc>
                <a:spcPct val="200000"/>
              </a:lnSpc>
            </a:pPr>
            <a:r>
              <a:rPr lang="zh-CN" altLang="en-US" sz="2000" b="1" dirty="0" smtClean="0">
                <a:latin typeface="黑体" panose="02010609060101010101" charset="-122"/>
                <a:ea typeface="黑体" panose="02010609060101010101" charset="-122"/>
              </a:rPr>
              <a:t>地翻好，又耙了几遍，</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耙得又平又顺溜，</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看起来</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好像妇女们刚梳的头。</a:t>
            </a:r>
            <a:endParaRPr lang="zh-CN" altLang="en-US" sz="2000" b="1" dirty="0" smtClean="0">
              <a:latin typeface="黑体" panose="02010609060101010101" charset="-122"/>
              <a:ea typeface="黑体" panose="02010609060101010101" charset="-122"/>
            </a:endParaRPr>
          </a:p>
        </p:txBody>
      </p:sp>
      <p:cxnSp>
        <p:nvCxnSpPr>
          <p:cNvPr id="10" name="直接连接符 9"/>
          <p:cNvCxnSpPr/>
          <p:nvPr/>
        </p:nvCxnSpPr>
        <p:spPr>
          <a:xfrm>
            <a:off x="4139952" y="1604798"/>
            <a:ext cx="0" cy="3360373"/>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4" name="直接连接符 3"/>
          <p:cNvCxnSpPr/>
          <p:nvPr/>
        </p:nvCxnSpPr>
        <p:spPr>
          <a:xfrm>
            <a:off x="899592" y="4005064"/>
            <a:ext cx="72008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直接连接符 4"/>
          <p:cNvCxnSpPr/>
          <p:nvPr/>
        </p:nvCxnSpPr>
        <p:spPr>
          <a:xfrm>
            <a:off x="827584" y="4819155"/>
            <a:ext cx="244827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8" name="矩形 7"/>
          <p:cNvSpPr/>
          <p:nvPr/>
        </p:nvSpPr>
        <p:spPr>
          <a:xfrm>
            <a:off x="4355976" y="2040520"/>
            <a:ext cx="4176464" cy="1977464"/>
          </a:xfrm>
          <a:prstGeom prst="rect">
            <a:avLst/>
          </a:prstGeom>
        </p:spPr>
        <p:txBody>
          <a:bodyPr wrap="square">
            <a:spAutoFit/>
          </a:bodyPr>
          <a:lstStyle/>
          <a:p>
            <a:pPr algn="just">
              <a:lnSpc>
                <a:spcPts val="4900"/>
              </a:lnSpc>
            </a:pPr>
            <a:r>
              <a:rPr kumimoji="1" lang="zh-CN" altLang="en-US" sz="2000" b="1" dirty="0" smtClean="0">
                <a:solidFill>
                  <a:srgbClr val="0000FF"/>
                </a:solidFill>
                <a:latin typeface="楷体" panose="02010609060101010101" pitchFamily="49" charset="-122"/>
                <a:ea typeface="楷体" panose="02010609060101010101" pitchFamily="49" charset="-122"/>
              </a:rPr>
              <a:t>生动形象地说明地耙得平整顺溜，既体现出三黑是个种地能手，又体现出三黑对土地的热爱。</a:t>
            </a:r>
            <a:endParaRPr lang="zh-CN" altLang="en-US" sz="2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584" y="1559111"/>
            <a:ext cx="2736304" cy="2554545"/>
          </a:xfrm>
          <a:prstGeom prst="rect">
            <a:avLst/>
          </a:prstGeom>
        </p:spPr>
        <p:txBody>
          <a:bodyPr wrap="square">
            <a:spAutoFit/>
          </a:bodyPr>
          <a:lstStyle/>
          <a:p>
            <a:pPr>
              <a:lnSpc>
                <a:spcPct val="200000"/>
              </a:lnSpc>
            </a:pPr>
            <a:r>
              <a:rPr lang="zh-CN" altLang="en-US" sz="2000" b="1" dirty="0" smtClean="0">
                <a:latin typeface="黑体" panose="02010609060101010101" charset="-122"/>
                <a:ea typeface="黑体" panose="02010609060101010101" charset="-122"/>
              </a:rPr>
              <a:t>这么松散的地，</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简直是一张软床，</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叫人想在上面打滚，</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想在上面躺一躺。</a:t>
            </a:r>
            <a:endParaRPr lang="zh-CN" altLang="en-US" sz="2000" b="1" dirty="0" smtClean="0">
              <a:latin typeface="黑体" panose="02010609060101010101" charset="-122"/>
              <a:ea typeface="黑体" panose="02010609060101010101" charset="-122"/>
            </a:endParaRPr>
          </a:p>
        </p:txBody>
      </p:sp>
      <p:cxnSp>
        <p:nvCxnSpPr>
          <p:cNvPr id="10" name="直接连接符 9"/>
          <p:cNvCxnSpPr/>
          <p:nvPr/>
        </p:nvCxnSpPr>
        <p:spPr>
          <a:xfrm>
            <a:off x="4139952" y="1604798"/>
            <a:ext cx="0" cy="3360373"/>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4" name="直接连接符 3"/>
          <p:cNvCxnSpPr/>
          <p:nvPr/>
        </p:nvCxnSpPr>
        <p:spPr>
          <a:xfrm>
            <a:off x="899592" y="2372883"/>
            <a:ext cx="165618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直接连接符 4"/>
          <p:cNvCxnSpPr/>
          <p:nvPr/>
        </p:nvCxnSpPr>
        <p:spPr>
          <a:xfrm>
            <a:off x="899592" y="3236979"/>
            <a:ext cx="18002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8" name="矩形 7"/>
          <p:cNvSpPr/>
          <p:nvPr/>
        </p:nvSpPr>
        <p:spPr>
          <a:xfrm>
            <a:off x="4355976" y="2040520"/>
            <a:ext cx="4176464" cy="1977464"/>
          </a:xfrm>
          <a:prstGeom prst="rect">
            <a:avLst/>
          </a:prstGeom>
        </p:spPr>
        <p:txBody>
          <a:bodyPr wrap="square">
            <a:spAutoFit/>
          </a:bodyPr>
          <a:lstStyle/>
          <a:p>
            <a:pPr algn="just">
              <a:lnSpc>
                <a:spcPts val="4900"/>
              </a:lnSpc>
            </a:pPr>
            <a:r>
              <a:rPr kumimoji="1" lang="zh-CN" altLang="en-US" sz="2000" b="1" dirty="0" smtClean="0">
                <a:solidFill>
                  <a:srgbClr val="0000FF"/>
                </a:solidFill>
                <a:latin typeface="楷体" panose="02010609060101010101" pitchFamily="49" charset="-122"/>
                <a:ea typeface="楷体" panose="02010609060101010101" pitchFamily="49" charset="-122"/>
              </a:rPr>
              <a:t>这句话运用</a:t>
            </a:r>
            <a:r>
              <a:rPr kumimoji="1" lang="en-US" altLang="zh-CN" sz="2000" b="1" dirty="0" smtClean="0">
                <a:solidFill>
                  <a:srgbClr val="0000FF"/>
                </a:solidFill>
                <a:latin typeface="楷体" panose="02010609060101010101" pitchFamily="49" charset="-122"/>
                <a:ea typeface="楷体" panose="02010609060101010101" pitchFamily="49" charset="-122"/>
              </a:rPr>
              <a:t>______</a:t>
            </a:r>
            <a:r>
              <a:rPr kumimoji="1" lang="zh-CN" altLang="en-US" sz="2000" b="1" dirty="0" smtClean="0">
                <a:solidFill>
                  <a:srgbClr val="0000FF"/>
                </a:solidFill>
                <a:latin typeface="楷体" panose="02010609060101010101" pitchFamily="49" charset="-122"/>
                <a:ea typeface="楷体" panose="02010609060101010101" pitchFamily="49" charset="-122"/>
              </a:rPr>
              <a:t>的修辞手法，既写出了土地的</a:t>
            </a:r>
            <a:r>
              <a:rPr kumimoji="1" lang="en-US" altLang="zh-CN" sz="2000" b="1" dirty="0" smtClean="0">
                <a:solidFill>
                  <a:srgbClr val="0000FF"/>
                </a:solidFill>
                <a:latin typeface="楷体" panose="02010609060101010101" pitchFamily="49" charset="-122"/>
                <a:ea typeface="楷体" panose="02010609060101010101" pitchFamily="49" charset="-122"/>
              </a:rPr>
              <a:t>______</a:t>
            </a:r>
            <a:r>
              <a:rPr kumimoji="1" lang="zh-CN" altLang="en-US" sz="2000" b="1" dirty="0" smtClean="0">
                <a:solidFill>
                  <a:srgbClr val="0000FF"/>
                </a:solidFill>
                <a:latin typeface="楷体" panose="02010609060101010101" pitchFamily="49" charset="-122"/>
                <a:ea typeface="楷体" panose="02010609060101010101" pitchFamily="49" charset="-122"/>
              </a:rPr>
              <a:t>，也写出了三黑重获土地的</a:t>
            </a:r>
            <a:r>
              <a:rPr kumimoji="1" lang="en-US" altLang="zh-CN" sz="2000" b="1" dirty="0" smtClean="0">
                <a:solidFill>
                  <a:srgbClr val="0000FF"/>
                </a:solidFill>
                <a:latin typeface="楷体" panose="02010609060101010101" pitchFamily="49" charset="-122"/>
                <a:ea typeface="楷体" panose="02010609060101010101" pitchFamily="49" charset="-122"/>
              </a:rPr>
              <a:t>________</a:t>
            </a:r>
            <a:r>
              <a:rPr kumimoji="1" lang="zh-CN" altLang="en-US" sz="2000" b="1" dirty="0" smtClean="0">
                <a:solidFill>
                  <a:srgbClr val="0000FF"/>
                </a:solidFill>
                <a:latin typeface="楷体" panose="02010609060101010101" pitchFamily="49" charset="-122"/>
                <a:ea typeface="楷体" panose="02010609060101010101" pitchFamily="49" charset="-122"/>
              </a:rPr>
              <a:t>心情。</a:t>
            </a:r>
            <a:endParaRPr kumimoji="1" lang="zh-CN" altLang="en-US" sz="2000" b="1" dirty="0" smtClean="0">
              <a:solidFill>
                <a:srgbClr val="0000FF"/>
              </a:solidFill>
              <a:latin typeface="楷体" panose="02010609060101010101" pitchFamily="49" charset="-122"/>
              <a:ea typeface="楷体" panose="02010609060101010101" pitchFamily="49" charset="-122"/>
            </a:endParaRPr>
          </a:p>
        </p:txBody>
      </p:sp>
      <p:sp>
        <p:nvSpPr>
          <p:cNvPr id="12" name="矩形 11"/>
          <p:cNvSpPr/>
          <p:nvPr/>
        </p:nvSpPr>
        <p:spPr>
          <a:xfrm>
            <a:off x="5796137" y="2276872"/>
            <a:ext cx="700833" cy="400110"/>
          </a:xfrm>
          <a:prstGeom prst="rect">
            <a:avLst/>
          </a:prstGeom>
        </p:spPr>
        <p:txBody>
          <a:bodyPr wrap="none">
            <a:spAutoFit/>
          </a:bodyPr>
          <a:lstStyle/>
          <a:p>
            <a:r>
              <a:rPr kumimoji="1" lang="zh-CN" altLang="en-US" sz="2000" b="1" dirty="0" smtClean="0">
                <a:solidFill>
                  <a:srgbClr val="FF0000"/>
                </a:solidFill>
                <a:latin typeface="黑体" panose="02010609060101010101" charset="-122"/>
                <a:ea typeface="黑体" panose="02010609060101010101" charset="-122"/>
              </a:rPr>
              <a:t>比喻</a:t>
            </a:r>
            <a:endParaRPr lang="zh-CN" altLang="en-US" sz="2000" dirty="0">
              <a:solidFill>
                <a:srgbClr val="FF0000"/>
              </a:solidFill>
            </a:endParaRPr>
          </a:p>
        </p:txBody>
      </p:sp>
      <p:sp>
        <p:nvSpPr>
          <p:cNvPr id="13" name="矩形 12"/>
          <p:cNvSpPr/>
          <p:nvPr/>
        </p:nvSpPr>
        <p:spPr>
          <a:xfrm>
            <a:off x="6084169" y="3102464"/>
            <a:ext cx="700833" cy="400110"/>
          </a:xfrm>
          <a:prstGeom prst="rect">
            <a:avLst/>
          </a:prstGeom>
        </p:spPr>
        <p:txBody>
          <a:bodyPr wrap="none">
            <a:spAutoFit/>
          </a:bodyPr>
          <a:lstStyle/>
          <a:p>
            <a:r>
              <a:rPr kumimoji="1" lang="zh-CN" altLang="en-US" sz="2000" b="1" dirty="0">
                <a:solidFill>
                  <a:srgbClr val="FF0000"/>
                </a:solidFill>
                <a:latin typeface="黑体" panose="02010609060101010101" charset="-122"/>
                <a:ea typeface="黑体" panose="02010609060101010101" charset="-122"/>
              </a:rPr>
              <a:t>松软</a:t>
            </a:r>
            <a:endParaRPr lang="zh-CN" altLang="en-US" sz="2000" dirty="0">
              <a:solidFill>
                <a:srgbClr val="FF0000"/>
              </a:solidFill>
            </a:endParaRPr>
          </a:p>
        </p:txBody>
      </p:sp>
      <p:sp>
        <p:nvSpPr>
          <p:cNvPr id="14" name="矩形 13"/>
          <p:cNvSpPr/>
          <p:nvPr/>
        </p:nvSpPr>
        <p:spPr>
          <a:xfrm>
            <a:off x="6092795" y="3943557"/>
            <a:ext cx="700833" cy="400110"/>
          </a:xfrm>
          <a:prstGeom prst="rect">
            <a:avLst/>
          </a:prstGeom>
        </p:spPr>
        <p:txBody>
          <a:bodyPr wrap="none">
            <a:spAutoFit/>
          </a:bodyPr>
          <a:lstStyle/>
          <a:p>
            <a:r>
              <a:rPr kumimoji="1" lang="zh-CN" altLang="en-US" sz="2000" b="1" dirty="0">
                <a:solidFill>
                  <a:srgbClr val="FF0000"/>
                </a:solidFill>
                <a:latin typeface="黑体" panose="02010609060101010101" charset="-122"/>
                <a:ea typeface="黑体" panose="02010609060101010101" charset="-122"/>
              </a:rPr>
              <a:t>喜悦</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55576" y="836712"/>
            <a:ext cx="3096344" cy="3683060"/>
          </a:xfrm>
          <a:prstGeom prst="rect">
            <a:avLst/>
          </a:prstGeom>
        </p:spPr>
        <p:txBody>
          <a:bodyPr wrap="square">
            <a:spAutoFit/>
          </a:bodyPr>
          <a:lstStyle/>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三黑</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从来没睡过这么好的床，</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今天准备好了，</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叫麦籽儿睡上。</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endParaRPr kumimoji="1" lang="en-US" altLang="zh-CN"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这么好的床，</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麦籽儿躺下去挺舒服，</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就想发芽，</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赶紧钻出来吸些雨露。</a:t>
            </a:r>
            <a:endParaRPr kumimoji="1" lang="zh-CN" altLang="en-US" sz="2000" b="1" dirty="0">
              <a:solidFill>
                <a:prstClr val="black"/>
              </a:solidFill>
              <a:latin typeface="黑体" panose="02010609060101010101" charset="-122"/>
              <a:ea typeface="黑体" panose="02010609060101010101" charset="-122"/>
            </a:endParaRPr>
          </a:p>
        </p:txBody>
      </p:sp>
      <p:cxnSp>
        <p:nvCxnSpPr>
          <p:cNvPr id="10" name="直接连接符 9"/>
          <p:cNvCxnSpPr/>
          <p:nvPr/>
        </p:nvCxnSpPr>
        <p:spPr>
          <a:xfrm>
            <a:off x="4067944" y="740701"/>
            <a:ext cx="0" cy="4992555"/>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4" name="直接连接符 3"/>
          <p:cNvCxnSpPr/>
          <p:nvPr/>
        </p:nvCxnSpPr>
        <p:spPr>
          <a:xfrm>
            <a:off x="865088" y="4627133"/>
            <a:ext cx="233876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8" name="矩形 7"/>
          <p:cNvSpPr/>
          <p:nvPr/>
        </p:nvSpPr>
        <p:spPr>
          <a:xfrm>
            <a:off x="4139952" y="1220755"/>
            <a:ext cx="4752528" cy="1323439"/>
          </a:xfrm>
          <a:prstGeom prst="rect">
            <a:avLst/>
          </a:prstGeom>
        </p:spPr>
        <p:txBody>
          <a:bodyPr wrap="square">
            <a:spAutoFit/>
          </a:bodyPr>
          <a:lstStyle/>
          <a:p>
            <a:pPr algn="just">
              <a:lnSpc>
                <a:spcPct val="200000"/>
              </a:lnSpc>
            </a:pPr>
            <a:r>
              <a:rPr kumimoji="1" lang="zh-CN" altLang="en-US" sz="2000" b="1" dirty="0" smtClean="0">
                <a:solidFill>
                  <a:srgbClr val="0000FF"/>
                </a:solidFill>
                <a:latin typeface="黑体" panose="02010609060101010101" charset="-122"/>
                <a:ea typeface="黑体" panose="02010609060101010101" charset="-122"/>
              </a:rPr>
              <a:t>“准备好了”在这里指</a:t>
            </a:r>
            <a:r>
              <a:rPr kumimoji="1" lang="zh-CN" altLang="en-US" sz="2000" b="1" u="sng" dirty="0" smtClean="0">
                <a:latin typeface="黑体" panose="02010609060101010101" charset="-122"/>
                <a:ea typeface="黑体" panose="02010609060101010101" charset="-122"/>
              </a:rPr>
              <a:t>           </a:t>
            </a:r>
            <a:r>
              <a:rPr kumimoji="1" lang="zh-CN" altLang="en-US" sz="2000" b="1" dirty="0" smtClean="0">
                <a:solidFill>
                  <a:srgbClr val="0000FF"/>
                </a:solidFill>
                <a:latin typeface="黑体" panose="02010609060101010101" charset="-122"/>
                <a:ea typeface="黑体" panose="02010609060101010101" charset="-122"/>
              </a:rPr>
              <a:t>。</a:t>
            </a:r>
            <a:endParaRPr kumimoji="1" lang="zh-CN" altLang="en-US" sz="2000" b="1" dirty="0" smtClean="0">
              <a:solidFill>
                <a:srgbClr val="0000FF"/>
              </a:solidFill>
              <a:latin typeface="黑体" panose="02010609060101010101" charset="-122"/>
              <a:ea typeface="黑体" panose="02010609060101010101" charset="-122"/>
            </a:endParaRPr>
          </a:p>
          <a:p>
            <a:pPr algn="just">
              <a:lnSpc>
                <a:spcPct val="200000"/>
              </a:lnSpc>
            </a:pPr>
            <a:r>
              <a:rPr kumimoji="1" lang="zh-CN" altLang="en-US" sz="2000" b="1" dirty="0" smtClean="0">
                <a:solidFill>
                  <a:srgbClr val="0000FF"/>
                </a:solidFill>
                <a:latin typeface="黑体" panose="02010609060101010101" charset="-122"/>
                <a:ea typeface="黑体" panose="02010609060101010101" charset="-122"/>
              </a:rPr>
              <a:t>“叫麦籽儿睡上”的意思是 </a:t>
            </a:r>
            <a:r>
              <a:rPr kumimoji="1" lang="zh-CN" altLang="en-US" sz="2000" b="1" u="sng" dirty="0" smtClean="0">
                <a:solidFill>
                  <a:srgbClr val="0000FF"/>
                </a:solidFill>
                <a:latin typeface="黑体" panose="02010609060101010101" charset="-122"/>
                <a:ea typeface="黑体" panose="02010609060101010101" charset="-122"/>
              </a:rPr>
              <a:t>          </a:t>
            </a:r>
            <a:r>
              <a:rPr kumimoji="1" lang="zh-CN" altLang="en-US" sz="2000" b="1" dirty="0" smtClean="0">
                <a:solidFill>
                  <a:srgbClr val="0000FF"/>
                </a:solidFill>
                <a:latin typeface="黑体" panose="02010609060101010101" charset="-122"/>
                <a:ea typeface="黑体" panose="02010609060101010101" charset="-122"/>
              </a:rPr>
              <a:t>。</a:t>
            </a:r>
            <a:endParaRPr kumimoji="1" lang="zh-CN" altLang="en-US" sz="2000" b="1" dirty="0" smtClean="0">
              <a:solidFill>
                <a:srgbClr val="0000FF"/>
              </a:solidFill>
              <a:latin typeface="黑体" panose="02010609060101010101" charset="-122"/>
              <a:ea typeface="黑体" panose="02010609060101010101" charset="-122"/>
            </a:endParaRPr>
          </a:p>
        </p:txBody>
      </p:sp>
      <p:sp>
        <p:nvSpPr>
          <p:cNvPr id="12" name="矩形 11"/>
          <p:cNvSpPr/>
          <p:nvPr/>
        </p:nvSpPr>
        <p:spPr>
          <a:xfrm>
            <a:off x="6758118" y="1443280"/>
            <a:ext cx="1217000" cy="400110"/>
          </a:xfrm>
          <a:prstGeom prst="rect">
            <a:avLst/>
          </a:prstGeom>
        </p:spPr>
        <p:txBody>
          <a:bodyPr wrap="none">
            <a:spAutoFit/>
          </a:bodyPr>
          <a:lstStyle/>
          <a:p>
            <a:r>
              <a:rPr kumimoji="1" lang="zh-CN" altLang="en-US" sz="2000" b="1" dirty="0" smtClean="0">
                <a:solidFill>
                  <a:srgbClr val="FF0000"/>
                </a:solidFill>
                <a:latin typeface="黑体" panose="02010609060101010101" charset="-122"/>
                <a:ea typeface="黑体" panose="02010609060101010101" charset="-122"/>
              </a:rPr>
              <a:t>地耕好了</a:t>
            </a:r>
            <a:endParaRPr kumimoji="1" lang="zh-CN" altLang="en-US" sz="2000" b="1" dirty="0" smtClean="0">
              <a:solidFill>
                <a:srgbClr val="FF0000"/>
              </a:solidFill>
              <a:latin typeface="黑体" panose="02010609060101010101" charset="-122"/>
              <a:ea typeface="黑体" panose="02010609060101010101" charset="-122"/>
            </a:endParaRPr>
          </a:p>
        </p:txBody>
      </p:sp>
      <p:cxnSp>
        <p:nvCxnSpPr>
          <p:cNvPr id="18" name="直接连接符 17"/>
          <p:cNvCxnSpPr/>
          <p:nvPr/>
        </p:nvCxnSpPr>
        <p:spPr>
          <a:xfrm>
            <a:off x="865088" y="5733256"/>
            <a:ext cx="233876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矩形 18"/>
          <p:cNvSpPr/>
          <p:nvPr/>
        </p:nvSpPr>
        <p:spPr>
          <a:xfrm>
            <a:off x="7507076" y="2253869"/>
            <a:ext cx="1217000" cy="400110"/>
          </a:xfrm>
          <a:prstGeom prst="rect">
            <a:avLst/>
          </a:prstGeom>
        </p:spPr>
        <p:txBody>
          <a:bodyPr wrap="none">
            <a:spAutoFit/>
          </a:bodyPr>
          <a:lstStyle/>
          <a:p>
            <a:r>
              <a:rPr kumimoji="1" lang="zh-CN" altLang="en-US" sz="2000" b="1" dirty="0" smtClean="0">
                <a:solidFill>
                  <a:srgbClr val="FF0000"/>
                </a:solidFill>
                <a:latin typeface="黑体" panose="02010609060101010101" charset="-122"/>
                <a:ea typeface="黑体" panose="02010609060101010101" charset="-122"/>
              </a:rPr>
              <a:t>播种小麦</a:t>
            </a:r>
            <a:endParaRPr kumimoji="1" lang="zh-CN" altLang="en-US" sz="2000" b="1" dirty="0" smtClean="0">
              <a:solidFill>
                <a:srgbClr val="FF0000"/>
              </a:solidFill>
              <a:latin typeface="黑体" panose="02010609060101010101" charset="-122"/>
              <a:ea typeface="黑体" panose="02010609060101010101" charset="-122"/>
            </a:endParaRPr>
          </a:p>
        </p:txBody>
      </p:sp>
      <p:grpSp>
        <p:nvGrpSpPr>
          <p:cNvPr id="20" name="组合 19"/>
          <p:cNvGrpSpPr/>
          <p:nvPr/>
        </p:nvGrpSpPr>
        <p:grpSpPr>
          <a:xfrm>
            <a:off x="3275856" y="3909053"/>
            <a:ext cx="1512168" cy="576064"/>
            <a:chOff x="5516730" y="1635646"/>
            <a:chExt cx="1512168" cy="432048"/>
          </a:xfrm>
        </p:grpSpPr>
        <p:cxnSp>
          <p:nvCxnSpPr>
            <p:cNvPr id="21" name="直接连接符 20"/>
            <p:cNvCxnSpPr/>
            <p:nvPr/>
          </p:nvCxnSpPr>
          <p:spPr>
            <a:xfrm flipV="1">
              <a:off x="5516730" y="1635646"/>
              <a:ext cx="288032" cy="43204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直接连接符 21"/>
            <p:cNvCxnSpPr/>
            <p:nvPr/>
          </p:nvCxnSpPr>
          <p:spPr>
            <a:xfrm>
              <a:off x="5796136" y="1635646"/>
              <a:ext cx="123276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23" name="矩形 22"/>
          <p:cNvSpPr/>
          <p:nvPr/>
        </p:nvSpPr>
        <p:spPr>
          <a:xfrm>
            <a:off x="4816902" y="3621021"/>
            <a:ext cx="691202" cy="369332"/>
          </a:xfrm>
          <a:prstGeom prst="rect">
            <a:avLst/>
          </a:prstGeom>
          <a:solidFill>
            <a:srgbClr val="00B050"/>
          </a:solidFill>
        </p:spPr>
        <p:txBody>
          <a:bodyPr wrap="square">
            <a:spAutoFit/>
          </a:bodyPr>
          <a:lstStyle/>
          <a:p>
            <a:r>
              <a:rPr lang="zh-CN" altLang="en-US" b="1" dirty="0" smtClean="0">
                <a:solidFill>
                  <a:schemeClr val="bg1"/>
                </a:solidFill>
                <a:latin typeface="黑体" panose="02010609060101010101" charset="-122"/>
                <a:ea typeface="黑体" panose="02010609060101010101" charset="-122"/>
              </a:rPr>
              <a:t>拟人</a:t>
            </a:r>
            <a:endParaRPr lang="zh-CN" altLang="en-US" b="1" dirty="0" smtClean="0">
              <a:solidFill>
                <a:schemeClr val="bg1"/>
              </a:solidFill>
              <a:latin typeface="黑体" panose="02010609060101010101" charset="-122"/>
              <a:ea typeface="黑体" panose="02010609060101010101" charset="-122"/>
            </a:endParaRPr>
          </a:p>
        </p:txBody>
      </p:sp>
      <p:sp>
        <p:nvSpPr>
          <p:cNvPr id="24" name="矩形 23"/>
          <p:cNvSpPr/>
          <p:nvPr/>
        </p:nvSpPr>
        <p:spPr>
          <a:xfrm>
            <a:off x="755577" y="4650136"/>
            <a:ext cx="713657" cy="40011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anose="02010609060101010101" charset="-122"/>
                <a:ea typeface="黑体" panose="02010609060101010101" charset="-122"/>
              </a:rPr>
              <a:t>就想</a:t>
            </a:r>
            <a:endParaRPr lang="zh-CN" alt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矩形 24"/>
          <p:cNvSpPr/>
          <p:nvPr/>
        </p:nvSpPr>
        <p:spPr>
          <a:xfrm>
            <a:off x="764203" y="5207197"/>
            <a:ext cx="713657" cy="40011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anose="02010609060101010101" charset="-122"/>
                <a:ea typeface="黑体" panose="02010609060101010101" charset="-122"/>
              </a:rPr>
              <a:t>赶紧</a:t>
            </a:r>
            <a:endParaRPr lang="zh-CN" alt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矩形 25"/>
          <p:cNvSpPr/>
          <p:nvPr/>
        </p:nvSpPr>
        <p:spPr>
          <a:xfrm>
            <a:off x="4211960" y="4475050"/>
            <a:ext cx="3240360" cy="1015663"/>
          </a:xfrm>
          <a:prstGeom prst="rect">
            <a:avLst/>
          </a:prstGeom>
        </p:spPr>
        <p:txBody>
          <a:bodyPr wrap="square">
            <a:spAutoFit/>
          </a:bodyPr>
          <a:lstStyle/>
          <a:p>
            <a:pPr>
              <a:lnSpc>
                <a:spcPct val="150000"/>
              </a:lnSpc>
            </a:pPr>
            <a:r>
              <a:rPr kumimoji="1" lang="zh-CN" altLang="zh-CN" sz="2000" b="1" dirty="0" smtClean="0">
                <a:solidFill>
                  <a:srgbClr val="0000FF"/>
                </a:solidFill>
                <a:latin typeface="黑体" panose="02010609060101010101" charset="-122"/>
                <a:ea typeface="黑体" panose="02010609060101010101" charset="-122"/>
              </a:rPr>
              <a:t>“</a:t>
            </a:r>
            <a:r>
              <a:rPr kumimoji="1" lang="zh-CN" altLang="en-US" sz="2000" b="1" dirty="0" smtClean="0">
                <a:solidFill>
                  <a:srgbClr val="0000FF"/>
                </a:solidFill>
                <a:latin typeface="黑体" panose="02010609060101010101" charset="-122"/>
                <a:ea typeface="黑体" panose="02010609060101010101" charset="-122"/>
              </a:rPr>
              <a:t>就想</a:t>
            </a:r>
            <a:r>
              <a:rPr kumimoji="1" lang="zh-CN" altLang="zh-CN" sz="2000" b="1" dirty="0" smtClean="0">
                <a:solidFill>
                  <a:srgbClr val="0000FF"/>
                </a:solidFill>
                <a:latin typeface="黑体" panose="02010609060101010101" charset="-122"/>
                <a:ea typeface="黑体" panose="02010609060101010101" charset="-122"/>
              </a:rPr>
              <a:t>”</a:t>
            </a:r>
            <a:r>
              <a:rPr kumimoji="1" lang="zh-CN" altLang="en-US" sz="2000" b="1" dirty="0" smtClean="0">
                <a:solidFill>
                  <a:srgbClr val="0000FF"/>
                </a:solidFill>
                <a:latin typeface="黑体" panose="02010609060101010101" charset="-122"/>
                <a:ea typeface="黑体" panose="02010609060101010101" charset="-122"/>
              </a:rPr>
              <a:t>“赶紧”体现出三黑期盼收获的急切心情。</a:t>
            </a:r>
            <a:endParaRPr kumimoji="1" lang="zh-CN" altLang="en-US" sz="2000" b="1" dirty="0" smtClean="0">
              <a:solidFill>
                <a:srgbClr val="0000FF"/>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2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9" grpId="0"/>
      <p:bldP spid="23" grpId="0" animBg="1"/>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55576" y="1700809"/>
            <a:ext cx="3456384" cy="2554545"/>
          </a:xfrm>
          <a:prstGeom prst="rect">
            <a:avLst/>
          </a:prstGeom>
        </p:spPr>
        <p:txBody>
          <a:bodyPr wrap="square">
            <a:spAutoFit/>
          </a:bodyPr>
          <a:lstStyle/>
          <a:p>
            <a:pPr>
              <a:lnSpc>
                <a:spcPct val="200000"/>
              </a:lnSpc>
            </a:pPr>
            <a:r>
              <a:rPr lang="zh-CN" altLang="en-US" sz="2000" b="1" dirty="0" smtClean="0">
                <a:latin typeface="黑体" panose="02010609060101010101" charset="-122"/>
                <a:ea typeface="黑体" panose="02010609060101010101" charset="-122"/>
              </a:rPr>
              <a:t>三黑耙过地，</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坐下来歇一歇。</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看见自己种的荞麦已经开花，</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白霎霎的像一片雪。</a:t>
            </a:r>
            <a:endParaRPr lang="zh-CN" altLang="en-US" sz="2000" b="1" dirty="0" smtClean="0">
              <a:latin typeface="黑体" panose="02010609060101010101" charset="-122"/>
              <a:ea typeface="黑体" panose="02010609060101010101" charset="-122"/>
            </a:endParaRPr>
          </a:p>
        </p:txBody>
      </p:sp>
      <p:cxnSp>
        <p:nvCxnSpPr>
          <p:cNvPr id="10" name="直接连接符 9"/>
          <p:cNvCxnSpPr/>
          <p:nvPr/>
        </p:nvCxnSpPr>
        <p:spPr>
          <a:xfrm>
            <a:off x="4139952" y="1604798"/>
            <a:ext cx="0" cy="3360373"/>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4" name="直接连接符 3"/>
          <p:cNvCxnSpPr/>
          <p:nvPr/>
        </p:nvCxnSpPr>
        <p:spPr>
          <a:xfrm>
            <a:off x="899592" y="4965171"/>
            <a:ext cx="208823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直接连接符 4"/>
          <p:cNvCxnSpPr/>
          <p:nvPr/>
        </p:nvCxnSpPr>
        <p:spPr>
          <a:xfrm>
            <a:off x="899592" y="4197085"/>
            <a:ext cx="309634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8" name="矩形 7"/>
          <p:cNvSpPr/>
          <p:nvPr/>
        </p:nvSpPr>
        <p:spPr>
          <a:xfrm>
            <a:off x="4427984" y="3418933"/>
            <a:ext cx="4320480" cy="1015663"/>
          </a:xfrm>
          <a:prstGeom prst="rect">
            <a:avLst/>
          </a:prstGeom>
        </p:spPr>
        <p:txBody>
          <a:bodyPr wrap="square">
            <a:spAutoFit/>
          </a:bodyPr>
          <a:lstStyle/>
          <a:p>
            <a:pPr algn="just">
              <a:lnSpc>
                <a:spcPct val="150000"/>
              </a:lnSpc>
            </a:pPr>
            <a:r>
              <a:rPr kumimoji="1" lang="zh-CN" altLang="en-US" sz="2000" b="1" dirty="0" smtClean="0">
                <a:solidFill>
                  <a:srgbClr val="0000FF"/>
                </a:solidFill>
                <a:latin typeface="楷体" panose="02010609060101010101" pitchFamily="49" charset="-122"/>
                <a:ea typeface="楷体" panose="02010609060101010101" pitchFamily="49" charset="-122"/>
              </a:rPr>
              <a:t>暗喻三黑看见荞麦开花心里美滋滋的，乐开了花。</a:t>
            </a:r>
            <a:endParaRPr kumimoji="1" lang="zh-CN" altLang="en-US" sz="2000" b="1" dirty="0" smtClean="0">
              <a:solidFill>
                <a:srgbClr val="0000FF"/>
              </a:solidFill>
              <a:latin typeface="楷体" panose="02010609060101010101" pitchFamily="49" charset="-122"/>
              <a:ea typeface="楷体" panose="02010609060101010101" pitchFamily="49" charset="-122"/>
            </a:endParaRPr>
          </a:p>
        </p:txBody>
      </p:sp>
      <p:grpSp>
        <p:nvGrpSpPr>
          <p:cNvPr id="16" name="组合 15"/>
          <p:cNvGrpSpPr/>
          <p:nvPr/>
        </p:nvGrpSpPr>
        <p:grpSpPr>
          <a:xfrm>
            <a:off x="2915816" y="5061181"/>
            <a:ext cx="1656184" cy="288032"/>
            <a:chOff x="5372714" y="1419622"/>
            <a:chExt cx="1656184" cy="216024"/>
          </a:xfrm>
        </p:grpSpPr>
        <p:cxnSp>
          <p:nvCxnSpPr>
            <p:cNvPr id="17" name="直接连接符 16"/>
            <p:cNvCxnSpPr/>
            <p:nvPr/>
          </p:nvCxnSpPr>
          <p:spPr>
            <a:xfrm>
              <a:off x="5372714" y="1419622"/>
              <a:ext cx="432048" cy="21602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直接连接符 17"/>
            <p:cNvCxnSpPr/>
            <p:nvPr/>
          </p:nvCxnSpPr>
          <p:spPr>
            <a:xfrm>
              <a:off x="5796136" y="1635646"/>
              <a:ext cx="123276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9" name="矩形 18"/>
          <p:cNvSpPr/>
          <p:nvPr/>
        </p:nvSpPr>
        <p:spPr>
          <a:xfrm>
            <a:off x="4600878" y="5061181"/>
            <a:ext cx="691202" cy="369332"/>
          </a:xfrm>
          <a:prstGeom prst="rect">
            <a:avLst/>
          </a:prstGeom>
          <a:solidFill>
            <a:srgbClr val="00B050"/>
          </a:solidFill>
        </p:spPr>
        <p:txBody>
          <a:bodyPr wrap="square">
            <a:spAutoFit/>
          </a:bodyPr>
          <a:lstStyle/>
          <a:p>
            <a:r>
              <a:rPr lang="zh-CN" altLang="en-US" b="1" dirty="0" smtClean="0">
                <a:solidFill>
                  <a:schemeClr val="bg1"/>
                </a:solidFill>
                <a:latin typeface="黑体" panose="02010609060101010101" charset="-122"/>
                <a:ea typeface="黑体" panose="02010609060101010101" charset="-122"/>
              </a:rPr>
              <a:t>比喻</a:t>
            </a:r>
            <a:endParaRPr lang="zh-CN" altLang="en-US" b="1" dirty="0" smtClean="0">
              <a:solidFill>
                <a:schemeClr val="bg1"/>
              </a:solidFill>
              <a:latin typeface="黑体" panose="02010609060101010101" charset="-122"/>
              <a:ea typeface="黑体" panose="02010609060101010101" charset="-122"/>
            </a:endParaRPr>
          </a:p>
        </p:txBody>
      </p:sp>
      <p:sp>
        <p:nvSpPr>
          <p:cNvPr id="21" name="矩形 20"/>
          <p:cNvSpPr/>
          <p:nvPr/>
        </p:nvSpPr>
        <p:spPr>
          <a:xfrm>
            <a:off x="3324987" y="3621021"/>
            <a:ext cx="713657" cy="40011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anose="02010609060101010101" charset="-122"/>
                <a:ea typeface="黑体" panose="02010609060101010101" charset="-122"/>
              </a:rPr>
              <a:t>开花</a:t>
            </a:r>
            <a:endParaRPr lang="zh-CN" alt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2" name="Picture 2"/>
          <p:cNvPicPr>
            <a:picLocks noChangeAspect="1" noChangeArrowheads="1"/>
          </p:cNvPicPr>
          <p:nvPr/>
        </p:nvPicPr>
        <p:blipFill>
          <a:blip r:embed="rId1" cstate="email"/>
          <a:srcRect/>
          <a:stretch>
            <a:fillRect/>
          </a:stretch>
        </p:blipFill>
        <p:spPr bwMode="auto">
          <a:xfrm>
            <a:off x="4716016" y="1316766"/>
            <a:ext cx="2880320" cy="21604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PPT上课课件\标1.jpg"/>
          <p:cNvPicPr>
            <a:picLocks noChangeAspect="1" noChangeArrowheads="1"/>
          </p:cNvPicPr>
          <p:nvPr/>
        </p:nvPicPr>
        <p:blipFill>
          <a:blip r:embed="rId1" cstate="email"/>
          <a:srcRect/>
          <a:stretch>
            <a:fillRect/>
          </a:stretch>
        </p:blipFill>
        <p:spPr bwMode="auto">
          <a:xfrm>
            <a:off x="107504" y="168565"/>
            <a:ext cx="1872208" cy="834001"/>
          </a:xfrm>
          <a:prstGeom prst="rect">
            <a:avLst/>
          </a:prstGeom>
          <a:noFill/>
        </p:spPr>
      </p:pic>
      <p:sp>
        <p:nvSpPr>
          <p:cNvPr id="6" name="矩形 5"/>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课前导入</a:t>
            </a:r>
            <a:endParaRPr lang="zh-CN" altLang="en-US" sz="2000" b="1" spc="300" dirty="0">
              <a:latin typeface="微软雅黑" panose="020B0503020204020204" pitchFamily="34" charset="-122"/>
              <a:ea typeface="微软雅黑" panose="020B0503020204020204" pitchFamily="34" charset="-122"/>
            </a:endParaRPr>
          </a:p>
        </p:txBody>
      </p:sp>
      <p:sp>
        <p:nvSpPr>
          <p:cNvPr id="7" name="TextBox 6"/>
          <p:cNvSpPr txBox="1"/>
          <p:nvPr/>
        </p:nvSpPr>
        <p:spPr>
          <a:xfrm>
            <a:off x="539552" y="1719743"/>
            <a:ext cx="8136904" cy="2123658"/>
          </a:xfrm>
          <a:prstGeom prst="rect">
            <a:avLst/>
          </a:prstGeom>
          <a:noFill/>
        </p:spPr>
        <p:txBody>
          <a:bodyPr wrap="square" rtlCol="0">
            <a:spAutoFit/>
          </a:bodyPr>
          <a:lstStyle/>
          <a:p>
            <a:pPr algn="just">
              <a:lnSpc>
                <a:spcPct val="200000"/>
              </a:lnSpc>
            </a:pPr>
            <a:r>
              <a:rPr lang="zh-CN" altLang="en-US" sz="2200" b="1" dirty="0" smtClean="0">
                <a:latin typeface="黑体" panose="02010609060101010101" charset="-122"/>
                <a:ea typeface="黑体" panose="02010609060101010101" charset="-122"/>
              </a:rPr>
              <a:t>    “三黑”，一个质朴而充满“土味”的名字。当他遇到“土地”时，他身上的“土味”更加浓厚，他对土地的热爱更加真挚。本课让我们走近“三黑”，去体味他和“土地”微妙的关系。</a:t>
            </a:r>
            <a:endParaRPr lang="zh-CN" altLang="en-US" sz="2200" b="1" dirty="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Administrator\Desktop\图片2.png"/>
          <p:cNvPicPr>
            <a:picLocks noChangeAspect="1" noChangeArrowheads="1"/>
          </p:cNvPicPr>
          <p:nvPr/>
        </p:nvPicPr>
        <p:blipFill>
          <a:blip r:embed="rId1" cstate="email">
            <a:clrChange>
              <a:clrFrom>
                <a:srgbClr val="FFFFFF"/>
              </a:clrFrom>
              <a:clrTo>
                <a:srgbClr val="FFFFFF">
                  <a:alpha val="0"/>
                </a:srgbClr>
              </a:clrTo>
            </a:clrChange>
          </a:blip>
          <a:srcRect r="12229"/>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755576" y="1700809"/>
            <a:ext cx="3456384" cy="2554545"/>
          </a:xfrm>
          <a:prstGeom prst="rect">
            <a:avLst/>
          </a:prstGeom>
        </p:spPr>
        <p:txBody>
          <a:bodyPr wrap="square">
            <a:spAutoFit/>
          </a:bodyPr>
          <a:lstStyle/>
          <a:p>
            <a:pPr>
              <a:lnSpc>
                <a:spcPct val="200000"/>
              </a:lnSpc>
            </a:pPr>
            <a:r>
              <a:rPr lang="zh-CN" altLang="en-US" sz="2000" b="1" dirty="0" smtClean="0">
                <a:latin typeface="黑体" panose="02010609060101010101" charset="-122"/>
                <a:ea typeface="黑体" panose="02010609060101010101" charset="-122"/>
              </a:rPr>
              <a:t>荞麦地里</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还有两个蝈蝈在叫唤，</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吱吱吱</a:t>
            </a:r>
            <a:r>
              <a:rPr lang="en-US" altLang="zh-CN" sz="2000" b="1" dirty="0" smtClean="0">
                <a:latin typeface="黑体" panose="02010609060101010101" charset="-122"/>
                <a:ea typeface="黑体" panose="02010609060101010101" charset="-122"/>
              </a:rPr>
              <a:t>……</a:t>
            </a:r>
            <a:endParaRPr lang="en-US" altLang="zh-CN"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叫得人心里痒抓抓的好喜欢。</a:t>
            </a:r>
            <a:endParaRPr lang="zh-CN" altLang="en-US" sz="2000" b="1" dirty="0" smtClean="0">
              <a:latin typeface="黑体" panose="02010609060101010101" charset="-122"/>
              <a:ea typeface="黑体" panose="02010609060101010101" charset="-122"/>
            </a:endParaRPr>
          </a:p>
        </p:txBody>
      </p:sp>
      <p:cxnSp>
        <p:nvCxnSpPr>
          <p:cNvPr id="10" name="直接连接符 9"/>
          <p:cNvCxnSpPr/>
          <p:nvPr/>
        </p:nvCxnSpPr>
        <p:spPr>
          <a:xfrm>
            <a:off x="4139952" y="1604798"/>
            <a:ext cx="0" cy="3360373"/>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4" name="直接连接符 3"/>
          <p:cNvCxnSpPr/>
          <p:nvPr/>
        </p:nvCxnSpPr>
        <p:spPr>
          <a:xfrm>
            <a:off x="2123728" y="4965171"/>
            <a:ext cx="86409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2" name="组合 15"/>
          <p:cNvGrpSpPr/>
          <p:nvPr/>
        </p:nvGrpSpPr>
        <p:grpSpPr>
          <a:xfrm>
            <a:off x="2411760" y="2180862"/>
            <a:ext cx="1944216" cy="2208245"/>
            <a:chOff x="5084682" y="1635646"/>
            <a:chExt cx="1944216" cy="1656184"/>
          </a:xfrm>
        </p:grpSpPr>
        <p:cxnSp>
          <p:nvCxnSpPr>
            <p:cNvPr id="17" name="直接连接符 16"/>
            <p:cNvCxnSpPr/>
            <p:nvPr/>
          </p:nvCxnSpPr>
          <p:spPr>
            <a:xfrm flipV="1">
              <a:off x="5084682" y="1635646"/>
              <a:ext cx="720080" cy="165618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直接连接符 17"/>
            <p:cNvCxnSpPr/>
            <p:nvPr/>
          </p:nvCxnSpPr>
          <p:spPr>
            <a:xfrm>
              <a:off x="5796136" y="1635646"/>
              <a:ext cx="123276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9" name="矩形 18"/>
          <p:cNvSpPr/>
          <p:nvPr/>
        </p:nvSpPr>
        <p:spPr>
          <a:xfrm>
            <a:off x="4355976" y="1892829"/>
            <a:ext cx="2491402" cy="369332"/>
          </a:xfrm>
          <a:prstGeom prst="rect">
            <a:avLst/>
          </a:prstGeom>
          <a:solidFill>
            <a:srgbClr val="00B050"/>
          </a:solidFill>
        </p:spPr>
        <p:txBody>
          <a:bodyPr wrap="square">
            <a:spAutoFit/>
          </a:bodyPr>
          <a:lstStyle/>
          <a:p>
            <a:r>
              <a:rPr lang="zh-CN" altLang="en-US" b="1" dirty="0" smtClean="0">
                <a:solidFill>
                  <a:schemeClr val="bg1"/>
                </a:solidFill>
                <a:latin typeface="黑体" panose="02010609060101010101" charset="-122"/>
                <a:ea typeface="黑体" panose="02010609060101010101" charset="-122"/>
              </a:rPr>
              <a:t>衬托出三黑喜悦的心情</a:t>
            </a:r>
            <a:endParaRPr lang="zh-CN" altLang="en-US" b="1" dirty="0" smtClean="0">
              <a:solidFill>
                <a:schemeClr val="bg1"/>
              </a:solidFill>
              <a:latin typeface="黑体" panose="02010609060101010101" charset="-122"/>
              <a:ea typeface="黑体" panose="02010609060101010101" charset="-122"/>
            </a:endParaRPr>
          </a:p>
        </p:txBody>
      </p:sp>
      <p:sp>
        <p:nvSpPr>
          <p:cNvPr id="14" name="矩形 13"/>
          <p:cNvSpPr/>
          <p:nvPr/>
        </p:nvSpPr>
        <p:spPr>
          <a:xfrm>
            <a:off x="2043095" y="4435112"/>
            <a:ext cx="978153" cy="40011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anose="02010609060101010101" charset="-122"/>
                <a:ea typeface="黑体" panose="02010609060101010101" charset="-122"/>
              </a:rPr>
              <a:t>痒抓抓</a:t>
            </a:r>
            <a:endParaRPr lang="zh-CN" alt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932723"/>
            <a:ext cx="3816424" cy="3683060"/>
          </a:xfrm>
          <a:prstGeom prst="rect">
            <a:avLst/>
          </a:prstGeom>
        </p:spPr>
        <p:txBody>
          <a:bodyPr wrap="square">
            <a:spAutoFit/>
          </a:bodyPr>
          <a:lstStyle/>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小时候因为逮蝈蝈儿，</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常常挨骂，</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爹娘骂：不好好拾柴火。</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地主骂：蹚坏了他的庄稼。</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现在</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蝈蝈儿就在自己地里叫，</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他想招呼从地头路过的那个孩子：</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“快去逮吧，你听，叫得多好！”</a:t>
            </a:r>
            <a:endParaRPr kumimoji="1" lang="zh-CN" altLang="en-US" sz="2000" b="1" dirty="0" smtClean="0">
              <a:solidFill>
                <a:prstClr val="black"/>
              </a:solidFill>
              <a:latin typeface="黑体" panose="02010609060101010101" charset="-122"/>
              <a:ea typeface="黑体" panose="02010609060101010101" charset="-122"/>
            </a:endParaRPr>
          </a:p>
        </p:txBody>
      </p:sp>
      <p:cxnSp>
        <p:nvCxnSpPr>
          <p:cNvPr id="10" name="直接连接符 9"/>
          <p:cNvCxnSpPr/>
          <p:nvPr/>
        </p:nvCxnSpPr>
        <p:spPr>
          <a:xfrm>
            <a:off x="4427984" y="836712"/>
            <a:ext cx="0" cy="4992555"/>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8" name="矩形 7"/>
          <p:cNvSpPr/>
          <p:nvPr/>
        </p:nvSpPr>
        <p:spPr>
          <a:xfrm>
            <a:off x="4499992" y="1559111"/>
            <a:ext cx="4392488" cy="2554545"/>
          </a:xfrm>
          <a:prstGeom prst="rect">
            <a:avLst/>
          </a:prstGeom>
        </p:spPr>
        <p:txBody>
          <a:bodyPr wrap="square">
            <a:spAutoFit/>
          </a:bodyPr>
          <a:lstStyle/>
          <a:p>
            <a:pPr algn="just">
              <a:lnSpc>
                <a:spcPct val="200000"/>
              </a:lnSpc>
            </a:pPr>
            <a:r>
              <a:rPr kumimoji="1" lang="zh-CN" altLang="en-US" sz="2000" b="1" smtClean="0">
                <a:solidFill>
                  <a:srgbClr val="0000FF"/>
                </a:solidFill>
                <a:latin typeface="黑体" panose="02010609060101010101" charset="-122"/>
                <a:ea typeface="黑体" panose="02010609060101010101" charset="-122"/>
              </a:rPr>
              <a:t>    小时候</a:t>
            </a:r>
            <a:r>
              <a:rPr kumimoji="1" lang="zh-CN" altLang="en-US" sz="2000" b="1" dirty="0" smtClean="0">
                <a:solidFill>
                  <a:srgbClr val="0000FF"/>
                </a:solidFill>
                <a:latin typeface="黑体" panose="02010609060101010101" charset="-122"/>
                <a:ea typeface="黑体" panose="02010609060101010101" charset="-122"/>
              </a:rPr>
              <a:t>和现在，形成了强烈的对比，而在这强烈的对比和反差中可以感受到三黑对土地的执著的爱以及获得土地即将收获的喜悦心情。</a:t>
            </a:r>
            <a:endParaRPr kumimoji="1" lang="zh-CN" altLang="en-US" sz="2000" b="1" dirty="0" smtClean="0">
              <a:solidFill>
                <a:srgbClr val="0000FF"/>
              </a:solidFill>
              <a:latin typeface="黑体" panose="02010609060101010101" charset="-122"/>
              <a:ea typeface="黑体" panose="02010609060101010101" charset="-122"/>
            </a:endParaRPr>
          </a:p>
        </p:txBody>
      </p:sp>
      <p:pic>
        <p:nvPicPr>
          <p:cNvPr id="16" name="Picture 2" descr="F:\PPT上课课件\我会.png"/>
          <p:cNvPicPr>
            <a:picLocks noChangeAspect="1" noChangeArrowheads="1"/>
          </p:cNvPicPr>
          <p:nvPr/>
        </p:nvPicPr>
        <p:blipFill>
          <a:blip r:embed="rId1" cstate="email"/>
          <a:srcRect/>
          <a:stretch>
            <a:fillRect/>
          </a:stretch>
        </p:blipFill>
        <p:spPr bwMode="auto">
          <a:xfrm rot="21130455">
            <a:off x="7483381" y="4643841"/>
            <a:ext cx="1561578" cy="2082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932723"/>
            <a:ext cx="3816424" cy="3683060"/>
          </a:xfrm>
          <a:prstGeom prst="rect">
            <a:avLst/>
          </a:prstGeom>
        </p:spPr>
        <p:txBody>
          <a:bodyPr wrap="square">
            <a:spAutoFit/>
          </a:bodyPr>
          <a:lstStyle/>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他又在打算：</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明年要跟人合伙，</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把地浇得肥肥的，</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让庄稼长得更好，收得更多。</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再买头小毛驴，</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打完场赶着送公粮；</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驮着老伴儿</a:t>
            </a:r>
            <a:endParaRPr kumimoji="1" lang="zh-CN" altLang="en-US" sz="2000" b="1" dirty="0" smtClean="0">
              <a:solidFill>
                <a:prstClr val="black"/>
              </a:solidFill>
              <a:latin typeface="黑体" panose="02010609060101010101" charset="-122"/>
              <a:ea typeface="黑体" panose="02010609060101010101" charset="-122"/>
            </a:endParaRPr>
          </a:p>
          <a:p>
            <a:pPr lvl="0">
              <a:spcBef>
                <a:spcPts val="800"/>
              </a:spcBef>
            </a:pPr>
            <a:r>
              <a:rPr kumimoji="1" lang="zh-CN" altLang="en-US" sz="2000" b="1" dirty="0" smtClean="0">
                <a:solidFill>
                  <a:prstClr val="black"/>
                </a:solidFill>
                <a:latin typeface="黑体" panose="02010609060101010101" charset="-122"/>
                <a:ea typeface="黑体" panose="02010609060101010101" charset="-122"/>
              </a:rPr>
              <a:t>看闺女，上东庄。</a:t>
            </a:r>
            <a:endParaRPr kumimoji="1" lang="zh-CN" altLang="en-US" sz="2000" b="1" dirty="0" smtClean="0">
              <a:solidFill>
                <a:prstClr val="black"/>
              </a:solidFill>
              <a:latin typeface="黑体" panose="02010609060101010101" charset="-122"/>
              <a:ea typeface="黑体" panose="02010609060101010101" charset="-122"/>
            </a:endParaRPr>
          </a:p>
        </p:txBody>
      </p:sp>
      <p:cxnSp>
        <p:nvCxnSpPr>
          <p:cNvPr id="10" name="直接连接符 9"/>
          <p:cNvCxnSpPr/>
          <p:nvPr/>
        </p:nvCxnSpPr>
        <p:spPr>
          <a:xfrm>
            <a:off x="4427984" y="836712"/>
            <a:ext cx="0" cy="4992555"/>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8" name="矩形 7"/>
          <p:cNvSpPr/>
          <p:nvPr/>
        </p:nvSpPr>
        <p:spPr>
          <a:xfrm>
            <a:off x="4572000" y="1508787"/>
            <a:ext cx="3672408" cy="400110"/>
          </a:xfrm>
          <a:prstGeom prst="rect">
            <a:avLst/>
          </a:prstGeom>
        </p:spPr>
        <p:txBody>
          <a:bodyPr wrap="square">
            <a:spAutoFit/>
          </a:bodyPr>
          <a:lstStyle/>
          <a:p>
            <a:pPr algn="just"/>
            <a:r>
              <a:rPr kumimoji="1" lang="zh-CN" altLang="en-US" sz="2000" b="1" dirty="0" smtClean="0">
                <a:solidFill>
                  <a:srgbClr val="0000FF"/>
                </a:solidFill>
                <a:latin typeface="黑体" panose="02010609060101010101" charset="-122"/>
                <a:ea typeface="黑体" panose="02010609060101010101" charset="-122"/>
              </a:rPr>
              <a:t>概括说一说三黑有哪些打算？</a:t>
            </a:r>
            <a:endParaRPr kumimoji="1" lang="zh-CN" altLang="en-US" sz="2000" b="1" dirty="0" smtClean="0">
              <a:solidFill>
                <a:srgbClr val="0000FF"/>
              </a:solidFill>
              <a:latin typeface="黑体" panose="02010609060101010101" charset="-122"/>
              <a:ea typeface="黑体" panose="02010609060101010101" charset="-122"/>
            </a:endParaRPr>
          </a:p>
        </p:txBody>
      </p:sp>
      <p:sp>
        <p:nvSpPr>
          <p:cNvPr id="5" name="矩形 4"/>
          <p:cNvSpPr/>
          <p:nvPr/>
        </p:nvSpPr>
        <p:spPr>
          <a:xfrm>
            <a:off x="4644008" y="2227484"/>
            <a:ext cx="4176464" cy="1938992"/>
          </a:xfrm>
          <a:prstGeom prst="rect">
            <a:avLst/>
          </a:prstGeom>
        </p:spPr>
        <p:txBody>
          <a:bodyPr wrap="square">
            <a:spAutoFit/>
          </a:bodyPr>
          <a:lstStyle/>
          <a:p>
            <a:pPr algn="just">
              <a:lnSpc>
                <a:spcPct val="150000"/>
              </a:lnSpc>
            </a:pPr>
            <a:r>
              <a:rPr kumimoji="1" lang="zh-CN" altLang="en-US" sz="2000" b="1" smtClean="0">
                <a:latin typeface="楷体" panose="02010609060101010101" pitchFamily="49" charset="-122"/>
                <a:ea typeface="楷体" panose="02010609060101010101" pitchFamily="49" charset="-122"/>
              </a:rPr>
              <a:t>    三</a:t>
            </a:r>
            <a:r>
              <a:rPr kumimoji="1" lang="zh-CN" altLang="en-US" sz="2000" b="1" dirty="0" smtClean="0">
                <a:latin typeface="楷体" panose="02010609060101010101" pitchFamily="49" charset="-122"/>
                <a:ea typeface="楷体" panose="02010609060101010101" pitchFamily="49" charset="-122"/>
              </a:rPr>
              <a:t>黑打算种好庄稼，买头小毛驴，驮着老伴走亲访友，享受生活。说明农民有了土地，生活就会越来越美好。</a:t>
            </a:r>
            <a:endParaRPr kumimoji="1" lang="zh-CN" altLang="en-US" sz="2000" b="1" dirty="0" smtClean="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5536" y="1629894"/>
            <a:ext cx="3456384" cy="2554545"/>
          </a:xfrm>
          <a:prstGeom prst="rect">
            <a:avLst/>
          </a:prstGeom>
        </p:spPr>
        <p:txBody>
          <a:bodyPr wrap="square">
            <a:spAutoFit/>
          </a:bodyPr>
          <a:lstStyle/>
          <a:p>
            <a:pPr>
              <a:lnSpc>
                <a:spcPct val="200000"/>
              </a:lnSpc>
            </a:pPr>
            <a:r>
              <a:rPr lang="zh-CN" altLang="en-US" sz="2000" b="1" dirty="0" smtClean="0">
                <a:latin typeface="黑体" panose="02010609060101010101" charset="-122"/>
                <a:ea typeface="黑体" panose="02010609060101010101" charset="-122"/>
              </a:rPr>
              <a:t>三黑一遍耙地，一边想着：</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翻身的人儿心里真甜。</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他笑嘻嘻的，连嘴都合不上。</a:t>
            </a:r>
            <a:endParaRPr lang="zh-CN" altLang="en-US"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地里的蝈蝈儿也叫得更欢。</a:t>
            </a:r>
            <a:endParaRPr lang="zh-CN" altLang="en-US" sz="2000" b="1" dirty="0" smtClean="0">
              <a:latin typeface="黑体" panose="02010609060101010101" charset="-122"/>
              <a:ea typeface="黑体" panose="02010609060101010101" charset="-122"/>
            </a:endParaRPr>
          </a:p>
        </p:txBody>
      </p:sp>
      <p:cxnSp>
        <p:nvCxnSpPr>
          <p:cNvPr id="10" name="直接连接符 9"/>
          <p:cNvCxnSpPr/>
          <p:nvPr/>
        </p:nvCxnSpPr>
        <p:spPr>
          <a:xfrm>
            <a:off x="3779912" y="1245851"/>
            <a:ext cx="0" cy="4416491"/>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cxnSp>
        <p:nvCxnSpPr>
          <p:cNvPr id="5" name="直接连接符 4"/>
          <p:cNvCxnSpPr/>
          <p:nvPr/>
        </p:nvCxnSpPr>
        <p:spPr>
          <a:xfrm>
            <a:off x="522300" y="4126171"/>
            <a:ext cx="302433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8" name="矩形 7"/>
          <p:cNvSpPr/>
          <p:nvPr/>
        </p:nvSpPr>
        <p:spPr>
          <a:xfrm>
            <a:off x="3923928" y="3044957"/>
            <a:ext cx="4824536" cy="2015936"/>
          </a:xfrm>
          <a:prstGeom prst="rect">
            <a:avLst/>
          </a:prstGeom>
        </p:spPr>
        <p:txBody>
          <a:bodyPr wrap="square">
            <a:spAutoFit/>
          </a:bodyPr>
          <a:lstStyle/>
          <a:p>
            <a:pPr algn="just">
              <a:lnSpc>
                <a:spcPct val="125000"/>
              </a:lnSpc>
            </a:pPr>
            <a:r>
              <a:rPr kumimoji="1" lang="zh-CN" altLang="en-US" sz="2000" b="1" dirty="0" smtClean="0">
                <a:solidFill>
                  <a:srgbClr val="0000FF"/>
                </a:solidFill>
                <a:latin typeface="楷体" panose="02010609060101010101" pitchFamily="49" charset="-122"/>
                <a:ea typeface="楷体" panose="02010609060101010101" pitchFamily="49" charset="-122"/>
              </a:rPr>
              <a:t>画线句子中“他”指的是</a:t>
            </a:r>
            <a:r>
              <a:rPr kumimoji="1" lang="zh-CN" altLang="en-US" sz="2000" b="1" u="sng" dirty="0" smtClean="0">
                <a:solidFill>
                  <a:srgbClr val="0000FF"/>
                </a:solidFill>
                <a:latin typeface="楷体" panose="02010609060101010101" pitchFamily="49" charset="-122"/>
                <a:ea typeface="楷体" panose="02010609060101010101" pitchFamily="49" charset="-122"/>
              </a:rPr>
              <a:t>     </a:t>
            </a:r>
            <a:r>
              <a:rPr kumimoji="1" lang="zh-CN" altLang="en-US" sz="2000" b="1" dirty="0" smtClean="0">
                <a:solidFill>
                  <a:srgbClr val="0000FF"/>
                </a:solidFill>
                <a:latin typeface="楷体" panose="02010609060101010101" pitchFamily="49" charset="-122"/>
                <a:ea typeface="楷体" panose="02010609060101010101" pitchFamily="49" charset="-122"/>
              </a:rPr>
              <a:t>。这两句话用</a:t>
            </a:r>
            <a:r>
              <a:rPr kumimoji="1" lang="zh-CN" altLang="en-US" sz="2000" b="1" u="sng" dirty="0" smtClean="0">
                <a:solidFill>
                  <a:srgbClr val="0000FF"/>
                </a:solidFill>
                <a:latin typeface="楷体" panose="02010609060101010101" pitchFamily="49" charset="-122"/>
                <a:ea typeface="楷体" panose="02010609060101010101" pitchFamily="49" charset="-122"/>
              </a:rPr>
              <a:t>           </a:t>
            </a:r>
            <a:r>
              <a:rPr kumimoji="1" lang="zh-CN" altLang="en-US" sz="2000" b="1" dirty="0" smtClean="0">
                <a:solidFill>
                  <a:srgbClr val="0000FF"/>
                </a:solidFill>
                <a:latin typeface="楷体" panose="02010609060101010101" pitchFamily="49" charset="-122"/>
                <a:ea typeface="楷体" panose="02010609060101010101" pitchFamily="49" charset="-122"/>
              </a:rPr>
              <a:t>来衬托</a:t>
            </a:r>
            <a:r>
              <a:rPr kumimoji="1" lang="zh-CN" altLang="en-US" sz="2000" b="1" u="sng" dirty="0" smtClean="0">
                <a:solidFill>
                  <a:srgbClr val="0000FF"/>
                </a:solidFill>
                <a:latin typeface="楷体" panose="02010609060101010101" pitchFamily="49" charset="-122"/>
                <a:ea typeface="楷体" panose="02010609060101010101" pitchFamily="49" charset="-122"/>
              </a:rPr>
              <a:t>             </a:t>
            </a:r>
            <a:r>
              <a:rPr kumimoji="1" lang="zh-CN" altLang="en-US" sz="2000" b="1" dirty="0" smtClean="0">
                <a:solidFill>
                  <a:srgbClr val="0000FF"/>
                </a:solidFill>
                <a:latin typeface="楷体" panose="02010609060101010101" pitchFamily="49" charset="-122"/>
                <a:ea typeface="楷体" panose="02010609060101010101" pitchFamily="49" charset="-122"/>
              </a:rPr>
              <a:t>，</a:t>
            </a:r>
            <a:endParaRPr kumimoji="1" lang="en-US" altLang="zh-CN" sz="2000" b="1" dirty="0" smtClean="0">
              <a:solidFill>
                <a:srgbClr val="0000FF"/>
              </a:solidFill>
              <a:latin typeface="楷体" panose="02010609060101010101" pitchFamily="49" charset="-122"/>
              <a:ea typeface="楷体" panose="02010609060101010101" pitchFamily="49" charset="-122"/>
            </a:endParaRPr>
          </a:p>
          <a:p>
            <a:pPr algn="just">
              <a:lnSpc>
                <a:spcPct val="125000"/>
              </a:lnSpc>
            </a:pPr>
            <a:r>
              <a:rPr kumimoji="1" lang="zh-CN" altLang="en-US" sz="2000" b="1" dirty="0" smtClean="0">
                <a:solidFill>
                  <a:srgbClr val="0000FF"/>
                </a:solidFill>
                <a:latin typeface="楷体" panose="02010609060101010101" pitchFamily="49" charset="-122"/>
                <a:ea typeface="楷体" panose="02010609060101010101" pitchFamily="49" charset="-122"/>
              </a:rPr>
              <a:t>表达了“翻身的人儿”的</a:t>
            </a:r>
            <a:r>
              <a:rPr kumimoji="1" lang="en-US" altLang="zh-CN" sz="2000" b="1" u="sng" dirty="0" smtClean="0">
                <a:solidFill>
                  <a:srgbClr val="0000FF"/>
                </a:solidFill>
                <a:latin typeface="楷体" panose="02010609060101010101" pitchFamily="49" charset="-122"/>
                <a:ea typeface="楷体" panose="02010609060101010101" pitchFamily="49" charset="-122"/>
              </a:rPr>
              <a:t>           </a:t>
            </a:r>
            <a:r>
              <a:rPr kumimoji="1" lang="zh-CN" altLang="en-US" sz="2000" b="1" dirty="0" smtClean="0">
                <a:solidFill>
                  <a:srgbClr val="0000FF"/>
                </a:solidFill>
                <a:latin typeface="楷体" panose="02010609060101010101" pitchFamily="49" charset="-122"/>
                <a:ea typeface="楷体" panose="02010609060101010101" pitchFamily="49" charset="-122"/>
              </a:rPr>
              <a:t>心情，抒发了对</a:t>
            </a:r>
            <a:r>
              <a:rPr kumimoji="1" lang="zh-CN" altLang="en-US" sz="2000" b="1" u="sng" dirty="0" smtClean="0">
                <a:solidFill>
                  <a:srgbClr val="0000FF"/>
                </a:solidFill>
                <a:latin typeface="楷体" panose="02010609060101010101" pitchFamily="49" charset="-122"/>
                <a:ea typeface="楷体" panose="02010609060101010101" pitchFamily="49" charset="-122"/>
              </a:rPr>
              <a:t>             </a:t>
            </a:r>
            <a:r>
              <a:rPr kumimoji="1" lang="zh-CN" altLang="en-US" sz="2000" b="1" dirty="0" smtClean="0">
                <a:solidFill>
                  <a:srgbClr val="0000FF"/>
                </a:solidFill>
                <a:latin typeface="楷体" panose="02010609060101010101" pitchFamily="49" charset="-122"/>
                <a:ea typeface="楷体" panose="02010609060101010101" pitchFamily="49" charset="-122"/>
              </a:rPr>
              <a:t>的无限热爱和对</a:t>
            </a:r>
            <a:r>
              <a:rPr kumimoji="1" lang="zh-CN" altLang="en-US" sz="2000" b="1" u="sng" dirty="0" smtClean="0">
                <a:solidFill>
                  <a:srgbClr val="0000FF"/>
                </a:solidFill>
                <a:latin typeface="楷体" panose="02010609060101010101" pitchFamily="49" charset="-122"/>
                <a:ea typeface="楷体" panose="02010609060101010101" pitchFamily="49" charset="-122"/>
              </a:rPr>
              <a:t>             </a:t>
            </a:r>
            <a:r>
              <a:rPr kumimoji="1" lang="zh-CN" altLang="en-US" sz="2000" b="1" dirty="0" smtClean="0">
                <a:solidFill>
                  <a:srgbClr val="0000FF"/>
                </a:solidFill>
                <a:latin typeface="楷体" panose="02010609060101010101" pitchFamily="49" charset="-122"/>
                <a:ea typeface="楷体" panose="02010609060101010101" pitchFamily="49" charset="-122"/>
              </a:rPr>
              <a:t>的憧憬。</a:t>
            </a:r>
            <a:endParaRPr kumimoji="1" lang="zh-CN" altLang="en-US" sz="2000" b="1" dirty="0" smtClean="0">
              <a:solidFill>
                <a:srgbClr val="0000FF"/>
              </a:solidFill>
              <a:latin typeface="楷体" panose="02010609060101010101" pitchFamily="49" charset="-122"/>
              <a:ea typeface="楷体" panose="02010609060101010101" pitchFamily="49" charset="-122"/>
            </a:endParaRPr>
          </a:p>
        </p:txBody>
      </p:sp>
      <p:grpSp>
        <p:nvGrpSpPr>
          <p:cNvPr id="2" name="组合 15"/>
          <p:cNvGrpSpPr/>
          <p:nvPr/>
        </p:nvGrpSpPr>
        <p:grpSpPr>
          <a:xfrm>
            <a:off x="827584" y="2590000"/>
            <a:ext cx="3096344" cy="192021"/>
            <a:chOff x="5444722" y="1635646"/>
            <a:chExt cx="3096344" cy="144016"/>
          </a:xfrm>
        </p:grpSpPr>
        <p:cxnSp>
          <p:nvCxnSpPr>
            <p:cNvPr id="17" name="直接连接符 16"/>
            <p:cNvCxnSpPr/>
            <p:nvPr/>
          </p:nvCxnSpPr>
          <p:spPr>
            <a:xfrm flipV="1">
              <a:off x="5444722" y="1635646"/>
              <a:ext cx="360040" cy="14401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直接连接符 17"/>
            <p:cNvCxnSpPr/>
            <p:nvPr/>
          </p:nvCxnSpPr>
          <p:spPr>
            <a:xfrm>
              <a:off x="5796136" y="1635646"/>
              <a:ext cx="274493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9" name="矩形 18"/>
          <p:cNvSpPr/>
          <p:nvPr/>
        </p:nvSpPr>
        <p:spPr>
          <a:xfrm>
            <a:off x="3923928" y="1316766"/>
            <a:ext cx="4824536" cy="1172629"/>
          </a:xfrm>
          <a:prstGeom prst="rect">
            <a:avLst/>
          </a:prstGeom>
          <a:solidFill>
            <a:srgbClr val="00B050"/>
          </a:solidFill>
        </p:spPr>
        <p:txBody>
          <a:bodyPr wrap="square">
            <a:spAutoFit/>
          </a:bodyPr>
          <a:lstStyle/>
          <a:p>
            <a:pPr fontAlgn="t">
              <a:lnSpc>
                <a:spcPct val="130000"/>
              </a:lnSpc>
            </a:pPr>
            <a:r>
              <a:rPr lang="zh-CN" altLang="zh-CN" b="1" dirty="0" smtClean="0">
                <a:solidFill>
                  <a:schemeClr val="bg1"/>
                </a:solidFill>
                <a:latin typeface="黑体" panose="02010609060101010101" charset="-122"/>
                <a:ea typeface="黑体" panose="02010609060101010101" charset="-122"/>
              </a:rPr>
              <a:t>比喻从受压迫、受剥削的情况下解放出来</a:t>
            </a:r>
            <a:r>
              <a:rPr lang="zh-CN" altLang="en-US" b="1" dirty="0" smtClean="0">
                <a:solidFill>
                  <a:schemeClr val="bg1"/>
                </a:solidFill>
                <a:latin typeface="黑体" panose="02010609060101010101" charset="-122"/>
                <a:ea typeface="黑体" panose="02010609060101010101" charset="-122"/>
              </a:rPr>
              <a:t>。文中指三黑这样的农民们获得了土地，成了新中国的主人。</a:t>
            </a:r>
            <a:endParaRPr lang="zh-CN" altLang="zh-CN" b="1" dirty="0" smtClean="0">
              <a:solidFill>
                <a:schemeClr val="bg1"/>
              </a:solidFill>
              <a:latin typeface="黑体" panose="02010609060101010101" charset="-122"/>
              <a:ea typeface="黑体" panose="02010609060101010101" charset="-122"/>
            </a:endParaRPr>
          </a:p>
        </p:txBody>
      </p:sp>
      <p:sp>
        <p:nvSpPr>
          <p:cNvPr id="21" name="矩形 20"/>
          <p:cNvSpPr/>
          <p:nvPr/>
        </p:nvSpPr>
        <p:spPr>
          <a:xfrm>
            <a:off x="395537" y="2732016"/>
            <a:ext cx="710451" cy="40011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翻身</a:t>
            </a:r>
            <a:endParaRPr lang="zh-CN" alt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5" name="直接连接符 14"/>
          <p:cNvCxnSpPr/>
          <p:nvPr/>
        </p:nvCxnSpPr>
        <p:spPr>
          <a:xfrm>
            <a:off x="467544" y="4894256"/>
            <a:ext cx="302433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5" name="矩形 24"/>
          <p:cNvSpPr/>
          <p:nvPr/>
        </p:nvSpPr>
        <p:spPr>
          <a:xfrm>
            <a:off x="6904130" y="3102464"/>
            <a:ext cx="700833" cy="400110"/>
          </a:xfrm>
          <a:prstGeom prst="rect">
            <a:avLst/>
          </a:prstGeom>
        </p:spPr>
        <p:txBody>
          <a:bodyPr wrap="none">
            <a:spAutoFit/>
          </a:bodyPr>
          <a:lstStyle/>
          <a:p>
            <a:r>
              <a:rPr lang="zh-CN" altLang="en-US" sz="2000" b="1" dirty="0" smtClean="0">
                <a:solidFill>
                  <a:srgbClr val="FF0000"/>
                </a:solidFill>
                <a:latin typeface="楷体" panose="02010609060101010101" pitchFamily="49" charset="-122"/>
                <a:ea typeface="楷体" panose="02010609060101010101" pitchFamily="49" charset="-122"/>
              </a:rPr>
              <a:t>三黑</a:t>
            </a:r>
            <a:endParaRPr lang="zh-CN" altLang="en-US" sz="2000" dirty="0"/>
          </a:p>
        </p:txBody>
      </p:sp>
      <p:sp>
        <p:nvSpPr>
          <p:cNvPr id="26" name="矩形 25"/>
          <p:cNvSpPr/>
          <p:nvPr/>
        </p:nvSpPr>
        <p:spPr>
          <a:xfrm>
            <a:off x="4499992" y="3621021"/>
            <a:ext cx="1475084" cy="400110"/>
          </a:xfrm>
          <a:prstGeom prst="rect">
            <a:avLst/>
          </a:prstGeom>
        </p:spPr>
        <p:txBody>
          <a:bodyPr wrap="none">
            <a:spAutoFit/>
          </a:bodyPr>
          <a:lstStyle/>
          <a:p>
            <a:r>
              <a:rPr lang="zh-CN" altLang="en-US" sz="2000" b="1" dirty="0">
                <a:solidFill>
                  <a:srgbClr val="FF0000"/>
                </a:solidFill>
                <a:latin typeface="楷体" panose="02010609060101010101" pitchFamily="49" charset="-122"/>
                <a:ea typeface="楷体" panose="02010609060101010101" pitchFamily="49" charset="-122"/>
              </a:rPr>
              <a:t>蝈蝈的叫声</a:t>
            </a:r>
            <a:endParaRPr lang="zh-CN" altLang="en-US" sz="2000" dirty="0">
              <a:solidFill>
                <a:srgbClr val="FF0000"/>
              </a:solidFill>
            </a:endParaRPr>
          </a:p>
        </p:txBody>
      </p:sp>
      <p:sp>
        <p:nvSpPr>
          <p:cNvPr id="27" name="矩形 26"/>
          <p:cNvSpPr/>
          <p:nvPr/>
        </p:nvSpPr>
        <p:spPr>
          <a:xfrm>
            <a:off x="6876256" y="3598019"/>
            <a:ext cx="1475084" cy="400110"/>
          </a:xfrm>
          <a:prstGeom prst="rect">
            <a:avLst/>
          </a:prstGeom>
        </p:spPr>
        <p:txBody>
          <a:bodyPr wrap="none">
            <a:spAutoFit/>
          </a:bodyPr>
          <a:lstStyle/>
          <a:p>
            <a:r>
              <a:rPr lang="zh-CN" altLang="en-US" sz="2000" b="1" dirty="0" smtClean="0">
                <a:solidFill>
                  <a:srgbClr val="FF0000"/>
                </a:solidFill>
                <a:latin typeface="楷体" panose="02010609060101010101" pitchFamily="49" charset="-122"/>
                <a:ea typeface="楷体" panose="02010609060101010101" pitchFamily="49" charset="-122"/>
              </a:rPr>
              <a:t>三黑的</a:t>
            </a:r>
            <a:r>
              <a:rPr lang="zh-CN" altLang="en-US" sz="2000" b="1" dirty="0">
                <a:solidFill>
                  <a:srgbClr val="FF0000"/>
                </a:solidFill>
                <a:latin typeface="楷体" panose="02010609060101010101" pitchFamily="49" charset="-122"/>
                <a:ea typeface="楷体" panose="02010609060101010101" pitchFamily="49" charset="-122"/>
              </a:rPr>
              <a:t>心情</a:t>
            </a:r>
            <a:endParaRPr lang="zh-CN" altLang="en-US" sz="2000" dirty="0">
              <a:solidFill>
                <a:srgbClr val="FF0000"/>
              </a:solidFill>
            </a:endParaRPr>
          </a:p>
        </p:txBody>
      </p:sp>
      <p:sp>
        <p:nvSpPr>
          <p:cNvPr id="28" name="矩形 27"/>
          <p:cNvSpPr/>
          <p:nvPr/>
        </p:nvSpPr>
        <p:spPr>
          <a:xfrm>
            <a:off x="6876256" y="4101075"/>
            <a:ext cx="1475084" cy="400110"/>
          </a:xfrm>
          <a:prstGeom prst="rect">
            <a:avLst/>
          </a:prstGeom>
        </p:spPr>
        <p:txBody>
          <a:bodyPr wrap="none">
            <a:spAutoFit/>
          </a:bodyPr>
          <a:lstStyle/>
          <a:p>
            <a:r>
              <a:rPr lang="zh-CN" altLang="en-US" sz="2000" b="1" dirty="0">
                <a:solidFill>
                  <a:srgbClr val="FF0000"/>
                </a:solidFill>
                <a:latin typeface="楷体" panose="02010609060101010101" pitchFamily="49" charset="-122"/>
                <a:ea typeface="楷体" panose="02010609060101010101" pitchFamily="49" charset="-122"/>
              </a:rPr>
              <a:t>幸福、喜</a:t>
            </a:r>
            <a:r>
              <a:rPr lang="zh-CN" altLang="en-US" sz="2000" b="1" dirty="0" smtClean="0">
                <a:solidFill>
                  <a:srgbClr val="FF0000"/>
                </a:solidFill>
                <a:latin typeface="楷体" panose="02010609060101010101" pitchFamily="49" charset="-122"/>
                <a:ea typeface="楷体" panose="02010609060101010101" pitchFamily="49" charset="-122"/>
              </a:rPr>
              <a:t>悦</a:t>
            </a:r>
            <a:endParaRPr lang="zh-CN" altLang="en-US" sz="2000" dirty="0"/>
          </a:p>
        </p:txBody>
      </p:sp>
      <p:sp>
        <p:nvSpPr>
          <p:cNvPr id="29" name="矩形 28"/>
          <p:cNvSpPr/>
          <p:nvPr/>
        </p:nvSpPr>
        <p:spPr>
          <a:xfrm>
            <a:off x="6228185" y="4623712"/>
            <a:ext cx="700833" cy="400110"/>
          </a:xfrm>
          <a:prstGeom prst="rect">
            <a:avLst/>
          </a:prstGeom>
        </p:spPr>
        <p:txBody>
          <a:bodyPr wrap="none">
            <a:spAutoFit/>
          </a:bodyPr>
          <a:lstStyle/>
          <a:p>
            <a:r>
              <a:rPr lang="zh-CN" altLang="en-US" sz="2000" b="1" dirty="0">
                <a:solidFill>
                  <a:srgbClr val="FF0000"/>
                </a:solidFill>
                <a:latin typeface="楷体" panose="02010609060101010101" pitchFamily="49" charset="-122"/>
                <a:ea typeface="楷体" panose="02010609060101010101" pitchFamily="49" charset="-122"/>
              </a:rPr>
              <a:t>土地</a:t>
            </a:r>
            <a:endParaRPr lang="zh-CN" altLang="en-US" sz="2000" dirty="0">
              <a:solidFill>
                <a:srgbClr val="FF0000"/>
              </a:solidFill>
            </a:endParaRPr>
          </a:p>
        </p:txBody>
      </p:sp>
      <p:sp>
        <p:nvSpPr>
          <p:cNvPr id="30" name="矩形 29"/>
          <p:cNvSpPr/>
          <p:nvPr/>
        </p:nvSpPr>
        <p:spPr>
          <a:xfrm>
            <a:off x="4499993" y="5103765"/>
            <a:ext cx="1733167" cy="400110"/>
          </a:xfrm>
          <a:prstGeom prst="rect">
            <a:avLst/>
          </a:prstGeom>
        </p:spPr>
        <p:txBody>
          <a:bodyPr wrap="none">
            <a:spAutoFit/>
          </a:bodyPr>
          <a:lstStyle/>
          <a:p>
            <a:r>
              <a:rPr lang="zh-CN" altLang="en-US" sz="2000" b="1" dirty="0">
                <a:solidFill>
                  <a:srgbClr val="FF0000"/>
                </a:solidFill>
                <a:latin typeface="楷体" panose="02010609060101010101" pitchFamily="49" charset="-122"/>
                <a:ea typeface="楷体" panose="02010609060101010101" pitchFamily="49" charset="-122"/>
              </a:rPr>
              <a:t>未来</a:t>
            </a:r>
            <a:r>
              <a:rPr lang="zh-CN" altLang="en-US" sz="2000" b="1" dirty="0" smtClean="0">
                <a:solidFill>
                  <a:srgbClr val="FF0000"/>
                </a:solidFill>
                <a:latin typeface="楷体" panose="02010609060101010101" pitchFamily="49" charset="-122"/>
                <a:ea typeface="楷体" panose="02010609060101010101" pitchFamily="49" charset="-122"/>
              </a:rPr>
              <a:t>美好生活</a:t>
            </a:r>
            <a:endParaRPr lang="zh-CN" alt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1" grpId="0"/>
      <p:bldP spid="25" grpId="0"/>
      <p:bldP spid="26" grpId="0"/>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descr="F:\PPT上课课件\标1.jpg"/>
          <p:cNvPicPr>
            <a:picLocks noChangeAspect="1" noChangeArrowheads="1"/>
          </p:cNvPicPr>
          <p:nvPr/>
        </p:nvPicPr>
        <p:blipFill>
          <a:blip r:embed="rId1" cstate="email"/>
          <a:srcRect/>
          <a:stretch>
            <a:fillRect/>
          </a:stretch>
        </p:blipFill>
        <p:spPr bwMode="auto">
          <a:xfrm>
            <a:off x="107504" y="168565"/>
            <a:ext cx="1872208" cy="834001"/>
          </a:xfrm>
          <a:prstGeom prst="rect">
            <a:avLst/>
          </a:prstGeom>
          <a:noFill/>
        </p:spPr>
      </p:pic>
      <p:sp>
        <p:nvSpPr>
          <p:cNvPr id="30" name="矩形 29"/>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层次梳理</a:t>
            </a:r>
            <a:endParaRPr lang="zh-CN" altLang="en-US" sz="2000" b="1" spc="300" dirty="0">
              <a:latin typeface="微软雅黑" panose="020B0503020204020204" pitchFamily="34" charset="-122"/>
              <a:ea typeface="微软雅黑" panose="020B0503020204020204" pitchFamily="34" charset="-122"/>
            </a:endParaRPr>
          </a:p>
        </p:txBody>
      </p:sp>
      <p:sp>
        <p:nvSpPr>
          <p:cNvPr id="18" name="矩形 17"/>
          <p:cNvSpPr/>
          <p:nvPr/>
        </p:nvSpPr>
        <p:spPr>
          <a:xfrm>
            <a:off x="107504" y="4005064"/>
            <a:ext cx="1475084" cy="400110"/>
          </a:xfrm>
          <a:prstGeom prst="rect">
            <a:avLst/>
          </a:prstGeom>
        </p:spPr>
        <p:txBody>
          <a:bodyPr wrap="none">
            <a:spAutoFit/>
          </a:bodyPr>
          <a:lstStyle/>
          <a:p>
            <a:r>
              <a:rPr lang="zh-CN" altLang="en-US" sz="2000" b="1" dirty="0" smtClean="0">
                <a:latin typeface="黑体" panose="02010609060101010101" charset="-122"/>
                <a:ea typeface="黑体" panose="02010609060101010101" charset="-122"/>
              </a:rPr>
              <a:t>三黑和土地</a:t>
            </a:r>
            <a:endParaRPr lang="zh-CN" altLang="en-US" sz="2000" b="1" dirty="0">
              <a:latin typeface="黑体" panose="02010609060101010101" charset="-122"/>
              <a:ea typeface="黑体" panose="02010609060101010101" charset="-122"/>
            </a:endParaRPr>
          </a:p>
        </p:txBody>
      </p:sp>
      <p:sp>
        <p:nvSpPr>
          <p:cNvPr id="19" name="矩形 18"/>
          <p:cNvSpPr/>
          <p:nvPr/>
        </p:nvSpPr>
        <p:spPr>
          <a:xfrm>
            <a:off x="1652687" y="2123355"/>
            <a:ext cx="1733167" cy="400110"/>
          </a:xfrm>
          <a:prstGeom prst="rect">
            <a:avLst/>
          </a:prstGeom>
        </p:spPr>
        <p:txBody>
          <a:bodyPr wrap="none">
            <a:spAutoFit/>
          </a:bodyPr>
          <a:lstStyle/>
          <a:p>
            <a:r>
              <a:rPr lang="zh-CN" altLang="en-US" sz="2000" b="1" dirty="0" smtClean="0">
                <a:latin typeface="黑体" panose="02010609060101010101" charset="-122"/>
                <a:ea typeface="黑体" panose="02010609060101010101" charset="-122"/>
              </a:rPr>
              <a:t>对土地的挚爱</a:t>
            </a:r>
            <a:endParaRPr lang="zh-CN" altLang="en-US" sz="2000" b="1" dirty="0">
              <a:latin typeface="黑体" panose="02010609060101010101" charset="-122"/>
              <a:ea typeface="黑体" panose="02010609060101010101" charset="-122"/>
            </a:endParaRPr>
          </a:p>
        </p:txBody>
      </p:sp>
      <p:sp>
        <p:nvSpPr>
          <p:cNvPr id="20" name="矩形 19"/>
          <p:cNvSpPr/>
          <p:nvPr/>
        </p:nvSpPr>
        <p:spPr>
          <a:xfrm>
            <a:off x="1655686" y="4431691"/>
            <a:ext cx="2507418" cy="400110"/>
          </a:xfrm>
          <a:prstGeom prst="rect">
            <a:avLst/>
          </a:prstGeom>
        </p:spPr>
        <p:txBody>
          <a:bodyPr wrap="none">
            <a:spAutoFit/>
          </a:bodyPr>
          <a:lstStyle/>
          <a:p>
            <a:r>
              <a:rPr lang="zh-CN" altLang="en-US" sz="2000" b="1" dirty="0" smtClean="0">
                <a:latin typeface="黑体" panose="02010609060101010101" charset="-122"/>
                <a:ea typeface="黑体" panose="02010609060101010101" charset="-122"/>
              </a:rPr>
              <a:t>对生活的回忆和憧憬</a:t>
            </a:r>
            <a:endParaRPr lang="zh-CN" altLang="en-US" sz="2000" b="1" dirty="0">
              <a:latin typeface="黑体" panose="02010609060101010101" charset="-122"/>
              <a:ea typeface="黑体" panose="02010609060101010101" charset="-122"/>
            </a:endParaRPr>
          </a:p>
        </p:txBody>
      </p:sp>
      <p:sp>
        <p:nvSpPr>
          <p:cNvPr id="21" name="矩形 20"/>
          <p:cNvSpPr/>
          <p:nvPr/>
        </p:nvSpPr>
        <p:spPr>
          <a:xfrm>
            <a:off x="1626808" y="5871851"/>
            <a:ext cx="4830168" cy="400110"/>
          </a:xfrm>
          <a:prstGeom prst="rect">
            <a:avLst/>
          </a:prstGeom>
        </p:spPr>
        <p:txBody>
          <a:bodyPr wrap="none">
            <a:spAutoFit/>
          </a:bodyPr>
          <a:lstStyle/>
          <a:p>
            <a:r>
              <a:rPr lang="zh-CN" altLang="en-US" sz="2000" b="1" dirty="0" smtClean="0">
                <a:latin typeface="黑体" panose="02010609060101010101" charset="-122"/>
                <a:ea typeface="黑体" panose="02010609060101010101" charset="-122"/>
              </a:rPr>
              <a:t>翻身做主以后的喜悦→心里真甜、笑嘻嘻</a:t>
            </a:r>
            <a:endParaRPr lang="zh-CN" altLang="en-US" sz="2000" b="1" dirty="0">
              <a:latin typeface="黑体" panose="02010609060101010101" charset="-122"/>
              <a:ea typeface="黑体" panose="02010609060101010101" charset="-122"/>
            </a:endParaRPr>
          </a:p>
        </p:txBody>
      </p:sp>
      <p:sp>
        <p:nvSpPr>
          <p:cNvPr id="23" name="矩形 22"/>
          <p:cNvSpPr/>
          <p:nvPr/>
        </p:nvSpPr>
        <p:spPr>
          <a:xfrm>
            <a:off x="3571025" y="1124745"/>
            <a:ext cx="3797835" cy="1938992"/>
          </a:xfrm>
          <a:prstGeom prst="rect">
            <a:avLst/>
          </a:prstGeom>
        </p:spPr>
        <p:txBody>
          <a:bodyPr wrap="none">
            <a:spAutoFit/>
          </a:bodyPr>
          <a:lstStyle/>
          <a:p>
            <a:pPr>
              <a:lnSpc>
                <a:spcPct val="120000"/>
              </a:lnSpc>
            </a:pPr>
            <a:r>
              <a:rPr lang="zh-CN" altLang="en-US" sz="2000" b="1" dirty="0" smtClean="0">
                <a:latin typeface="黑体" panose="02010609060101010101" charset="-122"/>
                <a:ea typeface="黑体" panose="02010609060101010101" charset="-122"/>
              </a:rPr>
              <a:t>像旱天的鹅</a:t>
            </a:r>
            <a:endParaRPr lang="en-US" altLang="zh-CN" sz="2000" b="1" dirty="0" smtClean="0">
              <a:latin typeface="黑体" panose="02010609060101010101" charset="-122"/>
              <a:ea typeface="黑体" panose="02010609060101010101" charset="-122"/>
            </a:endParaRPr>
          </a:p>
          <a:p>
            <a:pPr>
              <a:lnSpc>
                <a:spcPct val="120000"/>
              </a:lnSpc>
            </a:pPr>
            <a:r>
              <a:rPr lang="zh-CN" altLang="en-US" sz="2000" b="1" dirty="0" smtClean="0">
                <a:latin typeface="黑体" panose="02010609060101010101" charset="-122"/>
                <a:ea typeface="黑体" panose="02010609060101010101" charset="-122"/>
              </a:rPr>
              <a:t>恨不得→尝一尝、试一试</a:t>
            </a:r>
            <a:endParaRPr lang="en-US" altLang="zh-CN" sz="2000" b="1" dirty="0" smtClean="0">
              <a:latin typeface="黑体" panose="02010609060101010101" charset="-122"/>
              <a:ea typeface="黑体" panose="02010609060101010101" charset="-122"/>
            </a:endParaRPr>
          </a:p>
          <a:p>
            <a:pPr>
              <a:lnSpc>
                <a:spcPct val="120000"/>
              </a:lnSpc>
            </a:pPr>
            <a:r>
              <a:rPr lang="zh-CN" altLang="en-US" sz="2000" b="1" dirty="0" smtClean="0">
                <a:latin typeface="黑体" panose="02010609060101010101" charset="-122"/>
                <a:ea typeface="黑体" panose="02010609060101010101" charset="-122"/>
              </a:rPr>
              <a:t>翻地→每一寸土、每一块土疙瘩</a:t>
            </a:r>
            <a:endParaRPr lang="en-US" altLang="zh-CN" sz="2000" b="1" dirty="0" smtClean="0">
              <a:latin typeface="黑体" panose="02010609060101010101" charset="-122"/>
              <a:ea typeface="黑体" panose="02010609060101010101" charset="-122"/>
            </a:endParaRPr>
          </a:p>
          <a:p>
            <a:pPr>
              <a:lnSpc>
                <a:spcPct val="120000"/>
              </a:lnSpc>
            </a:pPr>
            <a:r>
              <a:rPr lang="zh-CN" altLang="en-US" sz="2000" b="1" dirty="0" smtClean="0">
                <a:latin typeface="黑体" panose="02010609060101010101" charset="-122"/>
                <a:ea typeface="黑体" panose="02010609060101010101" charset="-122"/>
              </a:rPr>
              <a:t>耕地→又平又顺溜</a:t>
            </a:r>
            <a:endParaRPr lang="en-US" altLang="zh-CN" sz="2000" b="1" dirty="0" smtClean="0">
              <a:latin typeface="黑体" panose="02010609060101010101" charset="-122"/>
              <a:ea typeface="黑体" panose="02010609060101010101" charset="-122"/>
            </a:endParaRPr>
          </a:p>
          <a:p>
            <a:pPr>
              <a:lnSpc>
                <a:spcPct val="120000"/>
              </a:lnSpc>
            </a:pPr>
            <a:r>
              <a:rPr lang="zh-CN" altLang="en-US" sz="2000" b="1" dirty="0" smtClean="0">
                <a:latin typeface="黑体" panose="02010609060101010101" charset="-122"/>
                <a:ea typeface="黑体" panose="02010609060101010101" charset="-122"/>
              </a:rPr>
              <a:t>这么好的床→叫麦籽儿睡上</a:t>
            </a:r>
            <a:endParaRPr lang="zh-CN" altLang="en-US" sz="2000" b="1" dirty="0">
              <a:latin typeface="黑体" panose="02010609060101010101" charset="-122"/>
              <a:ea typeface="黑体" panose="02010609060101010101" charset="-122"/>
            </a:endParaRPr>
          </a:p>
        </p:txBody>
      </p:sp>
      <p:sp>
        <p:nvSpPr>
          <p:cNvPr id="26" name="矩形 25"/>
          <p:cNvSpPr/>
          <p:nvPr/>
        </p:nvSpPr>
        <p:spPr>
          <a:xfrm>
            <a:off x="4093670" y="3910189"/>
            <a:ext cx="3797835" cy="1200329"/>
          </a:xfrm>
          <a:prstGeom prst="rect">
            <a:avLst/>
          </a:prstGeom>
        </p:spPr>
        <p:txBody>
          <a:bodyPr wrap="none">
            <a:spAutoFit/>
          </a:bodyPr>
          <a:lstStyle/>
          <a:p>
            <a:pPr>
              <a:lnSpc>
                <a:spcPct val="120000"/>
              </a:lnSpc>
            </a:pPr>
            <a:r>
              <a:rPr lang="zh-CN" altLang="en-US" sz="2000" b="1" dirty="0" smtClean="0">
                <a:latin typeface="黑体" panose="02010609060101010101" charset="-122"/>
                <a:ea typeface="黑体" panose="02010609060101010101" charset="-122"/>
              </a:rPr>
              <a:t>逮蝈蝈儿→过去、现在（对比）</a:t>
            </a:r>
            <a:endParaRPr lang="en-US" altLang="zh-CN" sz="2000" b="1" dirty="0" smtClean="0">
              <a:latin typeface="黑体" panose="02010609060101010101" charset="-122"/>
              <a:ea typeface="黑体" panose="02010609060101010101" charset="-122"/>
            </a:endParaRPr>
          </a:p>
          <a:p>
            <a:pPr>
              <a:lnSpc>
                <a:spcPct val="120000"/>
              </a:lnSpc>
            </a:pPr>
            <a:r>
              <a:rPr lang="zh-CN" altLang="en-US" sz="2000" b="1" dirty="0" smtClean="0">
                <a:latin typeface="黑体" panose="02010609060101010101" charset="-122"/>
                <a:ea typeface="黑体" panose="02010609060101010101" charset="-122"/>
              </a:rPr>
              <a:t>跟人合伙</a:t>
            </a:r>
            <a:endParaRPr lang="en-US" altLang="zh-CN" sz="2000" b="1" dirty="0" smtClean="0">
              <a:latin typeface="黑体" panose="02010609060101010101" charset="-122"/>
              <a:ea typeface="黑体" panose="02010609060101010101" charset="-122"/>
            </a:endParaRPr>
          </a:p>
          <a:p>
            <a:pPr>
              <a:lnSpc>
                <a:spcPct val="120000"/>
              </a:lnSpc>
            </a:pPr>
            <a:r>
              <a:rPr lang="zh-CN" altLang="en-US" sz="2000" b="1" dirty="0" smtClean="0">
                <a:latin typeface="黑体" panose="02010609060101010101" charset="-122"/>
                <a:ea typeface="黑体" panose="02010609060101010101" charset="-122"/>
              </a:rPr>
              <a:t>买头毛驴</a:t>
            </a:r>
            <a:endParaRPr lang="zh-CN" altLang="en-US" sz="2000" b="1" dirty="0">
              <a:latin typeface="黑体" panose="02010609060101010101" charset="-122"/>
              <a:ea typeface="黑体" panose="02010609060101010101" charset="-122"/>
            </a:endParaRPr>
          </a:p>
        </p:txBody>
      </p:sp>
      <p:sp>
        <p:nvSpPr>
          <p:cNvPr id="31" name="矩形 30"/>
          <p:cNvSpPr/>
          <p:nvPr/>
        </p:nvSpPr>
        <p:spPr>
          <a:xfrm>
            <a:off x="7747488" y="3332989"/>
            <a:ext cx="1217000" cy="707886"/>
          </a:xfrm>
          <a:prstGeom prst="rect">
            <a:avLst/>
          </a:prstGeom>
        </p:spPr>
        <p:txBody>
          <a:bodyPr wrap="none">
            <a:spAutoFit/>
          </a:bodyPr>
          <a:lstStyle/>
          <a:p>
            <a:r>
              <a:rPr lang="zh-CN" altLang="en-US" sz="2000" b="1" dirty="0" smtClean="0">
                <a:solidFill>
                  <a:srgbClr val="00B050"/>
                </a:solidFill>
                <a:latin typeface="黑体" panose="02010609060101010101" charset="-122"/>
                <a:ea typeface="黑体" panose="02010609060101010101" charset="-122"/>
              </a:rPr>
              <a:t>挚爱土地</a:t>
            </a:r>
            <a:endParaRPr lang="en-US" altLang="zh-CN" sz="2000" b="1" dirty="0" smtClean="0">
              <a:solidFill>
                <a:srgbClr val="00B050"/>
              </a:solidFill>
              <a:latin typeface="黑体" panose="02010609060101010101" charset="-122"/>
              <a:ea typeface="黑体" panose="02010609060101010101" charset="-122"/>
            </a:endParaRPr>
          </a:p>
          <a:p>
            <a:r>
              <a:rPr lang="zh-CN" altLang="en-US" sz="2000" b="1" dirty="0" smtClean="0">
                <a:solidFill>
                  <a:srgbClr val="00B050"/>
                </a:solidFill>
                <a:latin typeface="黑体" panose="02010609060101010101" charset="-122"/>
                <a:ea typeface="黑体" panose="02010609060101010101" charset="-122"/>
              </a:rPr>
              <a:t>向往美好</a:t>
            </a:r>
            <a:endParaRPr lang="zh-CN" altLang="en-US" sz="2000" b="1" dirty="0">
              <a:solidFill>
                <a:srgbClr val="00B050"/>
              </a:solidFill>
              <a:latin typeface="黑体" panose="02010609060101010101" charset="-122"/>
              <a:ea typeface="黑体" panose="02010609060101010101" charset="-122"/>
            </a:endParaRPr>
          </a:p>
        </p:txBody>
      </p:sp>
      <p:pic>
        <p:nvPicPr>
          <p:cNvPr id="33" name="Picture 2" descr="http://gss0.baidu.com/-Po3dSag_xI4khGko9WTAnF6hhy/zhidao/pic/item/00e93901213fb80e901fdfed3ed12f2eb938943a.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rot="10800000">
            <a:off x="5245798" y="4554125"/>
            <a:ext cx="157109" cy="864096"/>
          </a:xfrm>
          <a:prstGeom prst="rect">
            <a:avLst/>
          </a:prstGeom>
          <a:noFill/>
        </p:spPr>
      </p:pic>
      <p:sp>
        <p:nvSpPr>
          <p:cNvPr id="42" name="矩形 41"/>
          <p:cNvSpPr/>
          <p:nvPr/>
        </p:nvSpPr>
        <p:spPr>
          <a:xfrm>
            <a:off x="5461822" y="4773149"/>
            <a:ext cx="700833" cy="400110"/>
          </a:xfrm>
          <a:prstGeom prst="rect">
            <a:avLst/>
          </a:prstGeom>
        </p:spPr>
        <p:txBody>
          <a:bodyPr wrap="none">
            <a:spAutoFit/>
          </a:bodyPr>
          <a:lstStyle/>
          <a:p>
            <a:r>
              <a:rPr lang="zh-CN" altLang="en-US" sz="2000" b="1" dirty="0" smtClean="0">
                <a:latin typeface="黑体" panose="02010609060101010101" charset="-122"/>
                <a:ea typeface="黑体" panose="02010609060101010101" charset="-122"/>
              </a:rPr>
              <a:t>未来</a:t>
            </a:r>
            <a:endParaRPr lang="zh-CN" altLang="en-US" sz="2000" b="1" dirty="0">
              <a:latin typeface="黑体" panose="02010609060101010101" charset="-122"/>
              <a:ea typeface="黑体" panose="02010609060101010101" charset="-122"/>
            </a:endParaRPr>
          </a:p>
        </p:txBody>
      </p:sp>
      <p:pic>
        <p:nvPicPr>
          <p:cNvPr id="43" name="Picture 2" descr="http://gss0.baidu.com/-Po3dSag_xI4khGko9WTAnF6hhy/zhidao/pic/item/00e93901213fb80e901fdfed3ed12f2eb938943a.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355000" y="1316765"/>
            <a:ext cx="360040" cy="2304256"/>
          </a:xfrm>
          <a:prstGeom prst="rect">
            <a:avLst/>
          </a:prstGeom>
          <a:noFill/>
        </p:spPr>
      </p:pic>
      <p:pic>
        <p:nvPicPr>
          <p:cNvPr id="44" name="Picture 2" descr="http://gss0.baidu.com/-Po3dSag_xI4khGko9WTAnF6hhy/zhidao/pic/item/00e93901213fb80e901fdfed3ed12f2eb938943a.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4003072" y="4101075"/>
            <a:ext cx="288032" cy="1248139"/>
          </a:xfrm>
          <a:prstGeom prst="rect">
            <a:avLst/>
          </a:prstGeom>
          <a:noFill/>
        </p:spPr>
      </p:pic>
      <p:pic>
        <p:nvPicPr>
          <p:cNvPr id="45" name="Picture 2" descr="http://gss0.baidu.com/-Po3dSag_xI4khGko9WTAnF6hhy/zhidao/pic/item/00e93901213fb80e901fdfed3ed12f2eb938943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10784" y="2276872"/>
            <a:ext cx="432048" cy="4224469"/>
          </a:xfrm>
          <a:prstGeom prst="rect">
            <a:avLst/>
          </a:prstGeom>
          <a:noFill/>
        </p:spPr>
      </p:pic>
      <p:pic>
        <p:nvPicPr>
          <p:cNvPr id="46" name="Picture 2" descr="http://gss0.baidu.com/-Po3dSag_xI4khGko9WTAnF6hhy/zhidao/pic/item/00e93901213fb80e901fdfed3ed12f2eb938943a.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0800000">
            <a:off x="7531464" y="932723"/>
            <a:ext cx="288032" cy="547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fade">
                                      <p:cBhvr>
                                        <p:cTn id="32" dur="5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Effect transition="in" filter="fade">
                                      <p:cBhvr>
                                        <p:cTn id="37" dur="500"/>
                                        <p:tgtEl>
                                          <p:spTgt spid="2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xEl>
                                              <p:pRg st="3" end="3"/>
                                            </p:txEl>
                                          </p:spTgt>
                                        </p:tgtEl>
                                        <p:attrNameLst>
                                          <p:attrName>style.visibility</p:attrName>
                                        </p:attrNameLst>
                                      </p:cBhvr>
                                      <p:to>
                                        <p:strVal val="visible"/>
                                      </p:to>
                                    </p:set>
                                    <p:animEffect transition="in" filter="fade">
                                      <p:cBhvr>
                                        <p:cTn id="42" dur="500"/>
                                        <p:tgtEl>
                                          <p:spTgt spid="2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xEl>
                                              <p:pRg st="4" end="4"/>
                                            </p:txEl>
                                          </p:spTgt>
                                        </p:tgtEl>
                                        <p:attrNameLst>
                                          <p:attrName>style.visibility</p:attrName>
                                        </p:attrNameLst>
                                      </p:cBhvr>
                                      <p:to>
                                        <p:strVal val="visible"/>
                                      </p:to>
                                    </p:set>
                                    <p:animEffect transition="in" filter="fade">
                                      <p:cBhvr>
                                        <p:cTn id="47" dur="500"/>
                                        <p:tgtEl>
                                          <p:spTgt spid="2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
                                            <p:txEl>
                                              <p:pRg st="0" end="0"/>
                                            </p:txEl>
                                          </p:spTgt>
                                        </p:tgtEl>
                                        <p:attrNameLst>
                                          <p:attrName>style.visibility</p:attrName>
                                        </p:attrNameLst>
                                      </p:cBhvr>
                                      <p:to>
                                        <p:strVal val="visible"/>
                                      </p:to>
                                    </p:set>
                                    <p:animEffect transition="in" filter="fade">
                                      <p:cBhvr>
                                        <p:cTn id="62" dur="500"/>
                                        <p:tgtEl>
                                          <p:spTgt spid="2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
                                            <p:txEl>
                                              <p:pRg st="1" end="1"/>
                                            </p:txEl>
                                          </p:spTgt>
                                        </p:tgtEl>
                                        <p:attrNameLst>
                                          <p:attrName>style.visibility</p:attrName>
                                        </p:attrNameLst>
                                      </p:cBhvr>
                                      <p:to>
                                        <p:strVal val="visible"/>
                                      </p:to>
                                    </p:set>
                                    <p:animEffect transition="in" filter="fade">
                                      <p:cBhvr>
                                        <p:cTn id="67" dur="500"/>
                                        <p:tgtEl>
                                          <p:spTgt spid="2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
                                            <p:txEl>
                                              <p:pRg st="2" end="2"/>
                                            </p:txEl>
                                          </p:spTgt>
                                        </p:tgtEl>
                                        <p:attrNameLst>
                                          <p:attrName>style.visibility</p:attrName>
                                        </p:attrNameLst>
                                      </p:cBhvr>
                                      <p:to>
                                        <p:strVal val="visible"/>
                                      </p:to>
                                    </p:set>
                                    <p:animEffect transition="in" filter="fade">
                                      <p:cBhvr>
                                        <p:cTn id="72" dur="500"/>
                                        <p:tgtEl>
                                          <p:spTgt spid="2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nodeType="clickEffect">
                                  <p:stCondLst>
                                    <p:cond delay="0"/>
                                  </p:stCondLst>
                                  <p:childTnLst>
                                    <p:set>
                                      <p:cBhvr>
                                        <p:cTn id="91" dur="1" fill="hold">
                                          <p:stCondLst>
                                            <p:cond delay="0"/>
                                          </p:stCondLst>
                                        </p:cTn>
                                        <p:tgtEl>
                                          <p:spTgt spid="46"/>
                                        </p:tgtEl>
                                        <p:attrNameLst>
                                          <p:attrName>style.visibility</p:attrName>
                                        </p:attrNameLst>
                                      </p:cBhvr>
                                      <p:to>
                                        <p:strVal val="visible"/>
                                      </p:to>
                                    </p:set>
                                    <p:anim calcmode="lin" valueType="num">
                                      <p:cBhvr additive="base">
                                        <p:cTn id="92" dur="500" fill="hold"/>
                                        <p:tgtEl>
                                          <p:spTgt spid="46"/>
                                        </p:tgtEl>
                                        <p:attrNameLst>
                                          <p:attrName>ppt_x</p:attrName>
                                        </p:attrNameLst>
                                      </p:cBhvr>
                                      <p:tavLst>
                                        <p:tav tm="0">
                                          <p:val>
                                            <p:strVal val="1+#ppt_w/2"/>
                                          </p:val>
                                        </p:tav>
                                        <p:tav tm="100000">
                                          <p:val>
                                            <p:strVal val="#ppt_x"/>
                                          </p:val>
                                        </p:tav>
                                      </p:tavLst>
                                    </p:anim>
                                    <p:anim calcmode="lin" valueType="num">
                                      <p:cBhvr additive="base">
                                        <p:cTn id="9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additive="base">
                                        <p:cTn id="98" dur="500" fill="hold"/>
                                        <p:tgtEl>
                                          <p:spTgt spid="31"/>
                                        </p:tgtEl>
                                        <p:attrNameLst>
                                          <p:attrName>ppt_x</p:attrName>
                                        </p:attrNameLst>
                                      </p:cBhvr>
                                      <p:tavLst>
                                        <p:tav tm="0">
                                          <p:val>
                                            <p:strVal val="1+#ppt_w/2"/>
                                          </p:val>
                                        </p:tav>
                                        <p:tav tm="100000">
                                          <p:val>
                                            <p:strVal val="#ppt_x"/>
                                          </p:val>
                                        </p:tav>
                                      </p:tavLst>
                                    </p:anim>
                                    <p:anim calcmode="lin" valueType="num">
                                      <p:cBhvr additive="base">
                                        <p:cTn id="99"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3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组合 6"/>
          <p:cNvGrpSpPr/>
          <p:nvPr/>
        </p:nvGrpSpPr>
        <p:grpSpPr>
          <a:xfrm>
            <a:off x="770255" y="567266"/>
            <a:ext cx="1684020" cy="679027"/>
            <a:chOff x="1938544" y="2511380"/>
            <a:chExt cx="2245758" cy="679269"/>
          </a:xfrm>
        </p:grpSpPr>
        <p:cxnSp>
          <p:nvCxnSpPr>
            <p:cNvPr id="9" name="直接连接符 8"/>
            <p:cNvCxnSpPr/>
            <p:nvPr/>
          </p:nvCxnSpPr>
          <p:spPr>
            <a:xfrm>
              <a:off x="1966053" y="2511380"/>
              <a:ext cx="1874427"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974761" y="3190649"/>
              <a:ext cx="1875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TextBox 3"/>
            <p:cNvSpPr txBox="1">
              <a:spLocks noChangeArrowheads="1"/>
            </p:cNvSpPr>
            <p:nvPr/>
          </p:nvSpPr>
          <p:spPr bwMode="auto">
            <a:xfrm>
              <a:off x="1938544" y="2542905"/>
              <a:ext cx="2245758" cy="461830"/>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spc="375">
                  <a:solidFill>
                    <a:srgbClr val="000000"/>
                  </a:solidFill>
                  <a:latin typeface="黑体" panose="02010609060101010101" charset="-122"/>
                  <a:ea typeface="黑体" panose="02010609060101010101" charset="-122"/>
                </a:rPr>
                <a:t>图解课文</a:t>
              </a:r>
              <a:endParaRPr lang="zh-CN" altLang="en-US" sz="2400" b="1" spc="375" dirty="0">
                <a:solidFill>
                  <a:srgbClr val="000000"/>
                </a:solidFill>
                <a:latin typeface="黑体" panose="02010609060101010101" charset="-122"/>
                <a:ea typeface="黑体" panose="02010609060101010101" charset="-122"/>
              </a:endParaRPr>
            </a:p>
          </p:txBody>
        </p:sp>
        <p:cxnSp>
          <p:nvCxnSpPr>
            <p:cNvPr id="14" name="直接连接符 13"/>
            <p:cNvCxnSpPr/>
            <p:nvPr/>
          </p:nvCxnSpPr>
          <p:spPr>
            <a:xfrm>
              <a:off x="3831771" y="2511380"/>
              <a:ext cx="307047" cy="33528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49189" y="2828613"/>
              <a:ext cx="269966" cy="362036"/>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cstate="email"/>
          <a:stretch>
            <a:fillRect/>
          </a:stretch>
        </p:blipFill>
        <p:spPr>
          <a:xfrm>
            <a:off x="0" y="1661729"/>
            <a:ext cx="9144000" cy="39134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PPT上课课件\标3.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29449" y="145131"/>
            <a:ext cx="1800200" cy="832421"/>
          </a:xfrm>
          <a:prstGeom prst="rect">
            <a:avLst/>
          </a:prstGeom>
          <a:noFill/>
        </p:spPr>
      </p:pic>
      <p:sp>
        <p:nvSpPr>
          <p:cNvPr id="3" name="矩形 2"/>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主旨归纳</a:t>
            </a:r>
            <a:endParaRPr lang="zh-CN" altLang="en-US" sz="2000" b="1" spc="300" dirty="0">
              <a:latin typeface="微软雅黑" panose="020B0503020204020204" pitchFamily="34" charset="-122"/>
              <a:ea typeface="微软雅黑" panose="020B0503020204020204" pitchFamily="34" charset="-122"/>
            </a:endParaRPr>
          </a:p>
        </p:txBody>
      </p:sp>
      <p:sp>
        <p:nvSpPr>
          <p:cNvPr id="4" name="矩形 3"/>
          <p:cNvSpPr/>
          <p:nvPr/>
        </p:nvSpPr>
        <p:spPr>
          <a:xfrm>
            <a:off x="395536" y="1604798"/>
            <a:ext cx="8352928" cy="1615827"/>
          </a:xfrm>
          <a:prstGeom prst="rect">
            <a:avLst/>
          </a:prstGeom>
        </p:spPr>
        <p:txBody>
          <a:bodyPr wrap="square">
            <a:spAutoFit/>
          </a:bodyPr>
          <a:lstStyle/>
          <a:p>
            <a:pPr>
              <a:lnSpc>
                <a:spcPct val="150000"/>
              </a:lnSpc>
            </a:pPr>
            <a:r>
              <a:rPr lang="zh-CN" altLang="en-US" sz="2200" b="1" kern="0" dirty="0" smtClean="0">
                <a:latin typeface="楷体" panose="02010609060101010101" pitchFamily="49" charset="-122"/>
                <a:ea typeface="楷体" panose="02010609060101010101" pitchFamily="49" charset="-122"/>
              </a:rPr>
              <a:t>   </a:t>
            </a:r>
            <a:r>
              <a:rPr lang="en-US" altLang="zh-CN" sz="2200" b="1" kern="0" dirty="0" smtClean="0">
                <a:latin typeface="楷体" panose="02010609060101010101" pitchFamily="49" charset="-122"/>
                <a:ea typeface="楷体" panose="02010609060101010101" pitchFamily="49" charset="-122"/>
              </a:rPr>
              <a:t>《</a:t>
            </a:r>
            <a:r>
              <a:rPr lang="zh-CN" altLang="en-US" sz="2200" b="1" kern="0" dirty="0" smtClean="0">
                <a:latin typeface="楷体" panose="02010609060101010101" pitchFamily="49" charset="-122"/>
                <a:ea typeface="楷体" panose="02010609060101010101" pitchFamily="49" charset="-122"/>
              </a:rPr>
              <a:t>三黑和土地</a:t>
            </a:r>
            <a:r>
              <a:rPr lang="en-US" altLang="zh-CN" sz="2200" b="1" kern="0" dirty="0" smtClean="0">
                <a:latin typeface="楷体" panose="02010609060101010101" pitchFamily="49" charset="-122"/>
                <a:ea typeface="楷体" panose="02010609060101010101" pitchFamily="49" charset="-122"/>
              </a:rPr>
              <a:t>》</a:t>
            </a:r>
            <a:r>
              <a:rPr lang="zh-CN" altLang="en-US" sz="2200" b="1" kern="0" dirty="0" smtClean="0">
                <a:latin typeface="楷体" panose="02010609060101010101" pitchFamily="49" charset="-122"/>
                <a:ea typeface="楷体" panose="02010609060101010101" pitchFamily="49" charset="-122"/>
              </a:rPr>
              <a:t>用朴实的平时方言，简洁的句式，表现了以三黑为代表的农民们得到土地之后无边的幸福感，抒发了农民对土地的热爱和对未来美好生活的憧憬。</a:t>
            </a:r>
            <a:endParaRPr lang="zh-CN" altLang="en-US" sz="2200" dirty="0"/>
          </a:p>
        </p:txBody>
      </p:sp>
      <p:pic>
        <p:nvPicPr>
          <p:cNvPr id="5" name="Picture 2" descr="C:\Users\Administrator\Desktop\图片2.pn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5580112" y="3553011"/>
            <a:ext cx="3563888" cy="30443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PPT上课课件\标2.jpg"/>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395537" y="164638"/>
            <a:ext cx="1800199" cy="855132"/>
          </a:xfrm>
          <a:prstGeom prst="rect">
            <a:avLst/>
          </a:prstGeom>
          <a:noFill/>
        </p:spPr>
      </p:pic>
      <p:sp>
        <p:nvSpPr>
          <p:cNvPr id="3" name="矩形 2"/>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课前预习</a:t>
            </a:r>
            <a:endParaRPr lang="zh-CN" altLang="en-US" sz="2000" b="1" spc="300" dirty="0">
              <a:latin typeface="微软雅黑" panose="020B0503020204020204" pitchFamily="34" charset="-122"/>
              <a:ea typeface="微软雅黑" panose="020B0503020204020204" pitchFamily="34" charset="-122"/>
            </a:endParaRPr>
          </a:p>
        </p:txBody>
      </p:sp>
      <p:sp>
        <p:nvSpPr>
          <p:cNvPr id="4" name="MH_Entry_1">
            <a:hlinkClick r:id="" action="ppaction://noaction"/>
          </p:cNvPr>
          <p:cNvSpPr/>
          <p:nvPr>
            <p:custDataLst>
              <p:tags r:id="rId2"/>
            </p:custDataLst>
          </p:nvPr>
        </p:nvSpPr>
        <p:spPr>
          <a:xfrm>
            <a:off x="476384" y="1316766"/>
            <a:ext cx="2007384" cy="476663"/>
          </a:xfrm>
          <a:prstGeom prst="hexagon">
            <a:avLst>
              <a:gd name="adj" fmla="val 28234"/>
              <a:gd name="vf" fmla="val 115470"/>
            </a:avLst>
          </a:prstGeom>
          <a:solidFill>
            <a:schemeClr val="accent1"/>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noAutofit/>
          </a:bodyPr>
          <a:lstStyle/>
          <a:p>
            <a:pPr algn="ctr"/>
            <a:r>
              <a:rPr lang="zh-CN" altLang="en-US" sz="2000" b="1" dirty="0" smtClean="0">
                <a:ln>
                  <a:solidFill>
                    <a:schemeClr val="tx1">
                      <a:lumMod val="65000"/>
                      <a:lumOff val="35000"/>
                    </a:schemeClr>
                  </a:solidFill>
                </a:ln>
                <a:solidFill>
                  <a:srgbClr val="FFFFFF"/>
                </a:solidFill>
                <a:latin typeface="黑体" panose="02010609060101010101" charset="-122"/>
                <a:ea typeface="黑体" panose="02010609060101010101" charset="-122"/>
              </a:rPr>
              <a:t>作者介绍</a:t>
            </a:r>
            <a:endParaRPr lang="zh-CN" altLang="en-US" sz="2000" b="1" dirty="0">
              <a:ln>
                <a:solidFill>
                  <a:schemeClr val="tx1">
                    <a:lumMod val="65000"/>
                    <a:lumOff val="35000"/>
                  </a:schemeClr>
                </a:solidFill>
              </a:ln>
              <a:solidFill>
                <a:srgbClr val="FFFFFF"/>
              </a:solidFill>
              <a:latin typeface="黑体" panose="02010609060101010101" charset="-122"/>
              <a:ea typeface="黑体" panose="02010609060101010101" charset="-122"/>
            </a:endParaRPr>
          </a:p>
        </p:txBody>
      </p:sp>
      <p:sp>
        <p:nvSpPr>
          <p:cNvPr id="5" name="MH_Number_1">
            <a:hlinkClick r:id="" action="ppaction://noaction"/>
          </p:cNvPr>
          <p:cNvSpPr/>
          <p:nvPr>
            <p:custDataLst>
              <p:tags r:id="rId3"/>
            </p:custDataLst>
          </p:nvPr>
        </p:nvSpPr>
        <p:spPr>
          <a:xfrm>
            <a:off x="618115" y="1317289"/>
            <a:ext cx="411805" cy="475511"/>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a:solidFill>
                  <a:srgbClr val="FFFFFF"/>
                </a:solidFill>
                <a:ea typeface="华文细黑" panose="02010600040101010101" pitchFamily="2" charset="-122"/>
              </a:rPr>
              <a:t>1</a:t>
            </a:r>
            <a:endParaRPr lang="zh-CN" altLang="en-US" dirty="0">
              <a:solidFill>
                <a:srgbClr val="FFFFFF"/>
              </a:solidFill>
              <a:ea typeface="华文细黑" panose="02010600040101010101" pitchFamily="2" charset="-122"/>
            </a:endParaRPr>
          </a:p>
        </p:txBody>
      </p:sp>
      <p:sp>
        <p:nvSpPr>
          <p:cNvPr id="6" name="矩形 5"/>
          <p:cNvSpPr/>
          <p:nvPr/>
        </p:nvSpPr>
        <p:spPr>
          <a:xfrm>
            <a:off x="395536" y="1892830"/>
            <a:ext cx="6120680" cy="3323987"/>
          </a:xfrm>
          <a:prstGeom prst="rect">
            <a:avLst/>
          </a:prstGeom>
        </p:spPr>
        <p:txBody>
          <a:bodyPr wrap="square">
            <a:spAutoFit/>
          </a:bodyPr>
          <a:lstStyle/>
          <a:p>
            <a:pPr algn="just">
              <a:lnSpc>
                <a:spcPct val="150000"/>
              </a:lnSpc>
            </a:pPr>
            <a:r>
              <a:rPr lang="zh-CN" altLang="en-US" sz="2000" b="1" dirty="0" smtClean="0">
                <a:latin typeface="仿宋" panose="02010609060101010101" pitchFamily="49" charset="-122"/>
                <a:ea typeface="仿宋" panose="02010609060101010101" pitchFamily="49" charset="-122"/>
              </a:rPr>
              <a:t>    苏金伞</a:t>
            </a:r>
            <a:r>
              <a:rPr lang="en-US" altLang="zh-CN" sz="2000" b="1" dirty="0" smtClean="0">
                <a:latin typeface="仿宋" panose="02010609060101010101" pitchFamily="49" charset="-122"/>
                <a:ea typeface="仿宋" panose="02010609060101010101" pitchFamily="49" charset="-122"/>
              </a:rPr>
              <a:t>(1906-1997)</a:t>
            </a:r>
            <a:r>
              <a:rPr lang="zh-CN" altLang="en-US" sz="2000" b="1" dirty="0" smtClean="0">
                <a:latin typeface="仿宋" panose="02010609060101010101" pitchFamily="49" charset="-122"/>
                <a:ea typeface="仿宋" panose="02010609060101010101" pitchFamily="49" charset="-122"/>
              </a:rPr>
              <a:t>，原名苏鹤田，河南睢县人，是中国五四以来最杰出的诗人之一，</a:t>
            </a:r>
            <a:r>
              <a:rPr lang="en-US" altLang="zh-CN" sz="2000" b="1" dirty="0" smtClean="0">
                <a:latin typeface="仿宋" panose="02010609060101010101" pitchFamily="49" charset="-122"/>
                <a:ea typeface="仿宋" panose="02010609060101010101" pitchFamily="49" charset="-122"/>
              </a:rPr>
              <a:t>1932</a:t>
            </a:r>
            <a:r>
              <a:rPr lang="zh-CN" altLang="en-US" sz="2000" b="1" dirty="0" smtClean="0">
                <a:latin typeface="仿宋" panose="02010609060101010101" pitchFamily="49" charset="-122"/>
                <a:ea typeface="仿宋" panose="02010609060101010101" pitchFamily="49" charset="-122"/>
              </a:rPr>
              <a:t>年开始发表作品。</a:t>
            </a:r>
            <a:r>
              <a:rPr lang="en-US" altLang="zh-CN" sz="2000" b="1" dirty="0" smtClean="0">
                <a:latin typeface="仿宋" panose="02010609060101010101" pitchFamily="49" charset="-122"/>
                <a:ea typeface="仿宋" panose="02010609060101010101" pitchFamily="49" charset="-122"/>
              </a:rPr>
              <a:t>1946</a:t>
            </a:r>
            <a:r>
              <a:rPr lang="zh-CN" altLang="en-US" sz="2000" b="1" dirty="0" smtClean="0">
                <a:latin typeface="仿宋" panose="02010609060101010101" pitchFamily="49" charset="-122"/>
                <a:ea typeface="仿宋" panose="02010609060101010101" pitchFamily="49" charset="-122"/>
              </a:rPr>
              <a:t>年，</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大公报</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介绍苏金伞时说，</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他的诗讽刺深刻得体，当世无第二人</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a:t>
            </a:r>
            <a:endParaRPr lang="zh-CN" altLang="en-US" sz="2000" b="1" dirty="0" smtClean="0">
              <a:latin typeface="仿宋" panose="02010609060101010101" pitchFamily="49" charset="-122"/>
              <a:ea typeface="仿宋" panose="02010609060101010101" pitchFamily="49" charset="-122"/>
            </a:endParaRPr>
          </a:p>
          <a:p>
            <a:pPr algn="just">
              <a:lnSpc>
                <a:spcPct val="150000"/>
              </a:lnSpc>
            </a:pPr>
            <a:r>
              <a:rPr lang="en-US" altLang="zh-CN" sz="2000" b="1" dirty="0" smtClean="0">
                <a:latin typeface="仿宋" panose="02010609060101010101" pitchFamily="49" charset="-122"/>
                <a:ea typeface="仿宋" panose="02010609060101010101" pitchFamily="49" charset="-122"/>
              </a:rPr>
              <a:t>    1949</a:t>
            </a:r>
            <a:r>
              <a:rPr lang="zh-CN" altLang="en-US" sz="2000" b="1" dirty="0" smtClean="0">
                <a:latin typeface="仿宋" panose="02010609060101010101" pitchFamily="49" charset="-122"/>
                <a:ea typeface="仿宋" panose="02010609060101010101" pitchFamily="49" charset="-122"/>
              </a:rPr>
              <a:t>年加入中国作家协会，曾任河南省文联第一届主席，著有诗集</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地层厂</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窗外</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鹁鸪鸟</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苏金伞诗选</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苏金伞诗文集</a:t>
            </a:r>
            <a:r>
              <a:rPr lang="en-US" altLang="zh-CN" sz="2000" b="1" dirty="0" smtClean="0">
                <a:latin typeface="仿宋" panose="02010609060101010101" pitchFamily="49" charset="-122"/>
                <a:ea typeface="仿宋" panose="02010609060101010101" pitchFamily="49" charset="-122"/>
              </a:rPr>
              <a:t>》</a:t>
            </a:r>
            <a:r>
              <a:rPr lang="zh-CN" altLang="en-US" sz="2000" b="1" dirty="0" smtClean="0">
                <a:latin typeface="仿宋" panose="02010609060101010101" pitchFamily="49" charset="-122"/>
                <a:ea typeface="仿宋" panose="02010609060101010101" pitchFamily="49" charset="-122"/>
              </a:rPr>
              <a:t>等。</a:t>
            </a:r>
            <a:endParaRPr lang="zh-CN" altLang="en-US" sz="2000" b="1" dirty="0" smtClean="0">
              <a:latin typeface="仿宋" panose="02010609060101010101" pitchFamily="49" charset="-122"/>
              <a:ea typeface="仿宋" panose="02010609060101010101" pitchFamily="49" charset="-122"/>
            </a:endParaRPr>
          </a:p>
        </p:txBody>
      </p:sp>
      <p:pic>
        <p:nvPicPr>
          <p:cNvPr id="7" name="Picture 2" descr="https://p1.ssl.qhmsg.com/dr/220__/t011620b84c6e1a9897.jpg"/>
          <p:cNvPicPr>
            <a:picLocks noChangeAspect="1" noChangeArrowheads="1"/>
          </p:cNvPicPr>
          <p:nvPr/>
        </p:nvPicPr>
        <p:blipFill>
          <a:blip r:embed="rId4" cstate="print"/>
          <a:srcRect/>
          <a:stretch>
            <a:fillRect/>
          </a:stretch>
        </p:blipFill>
        <p:spPr bwMode="auto">
          <a:xfrm>
            <a:off x="6568554" y="1921928"/>
            <a:ext cx="2539950" cy="44834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ou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PPT上课课件\风车.png"/>
          <p:cNvPicPr>
            <a:picLocks noChangeAspect="1" noChangeArrowheads="1"/>
          </p:cNvPicPr>
          <p:nvPr/>
        </p:nvPicPr>
        <p:blipFill>
          <a:blip r:embed="rId1" cstate="email">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827584" y="479672"/>
            <a:ext cx="7416824" cy="6021669"/>
          </a:xfrm>
          <a:prstGeom prst="rect">
            <a:avLst/>
          </a:prstGeom>
          <a:noFill/>
        </p:spPr>
      </p:pic>
      <p:sp>
        <p:nvSpPr>
          <p:cNvPr id="2" name="MH_Entry_1">
            <a:hlinkClick r:id="" action="ppaction://noaction"/>
          </p:cNvPr>
          <p:cNvSpPr/>
          <p:nvPr>
            <p:custDataLst>
              <p:tags r:id="rId2"/>
            </p:custDataLst>
          </p:nvPr>
        </p:nvSpPr>
        <p:spPr>
          <a:xfrm>
            <a:off x="476384" y="593101"/>
            <a:ext cx="2007384" cy="476663"/>
          </a:xfrm>
          <a:prstGeom prst="hexagon">
            <a:avLst>
              <a:gd name="adj" fmla="val 28234"/>
              <a:gd name="vf" fmla="val 115470"/>
            </a:avLst>
          </a:prstGeom>
          <a:solidFill>
            <a:schemeClr val="accent2"/>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noAutofit/>
          </a:bodyPr>
          <a:lstStyle/>
          <a:p>
            <a:pPr algn="ctr"/>
            <a:r>
              <a:rPr lang="zh-CN" altLang="en-US" sz="2000" b="1" dirty="0" smtClean="0">
                <a:ln>
                  <a:solidFill>
                    <a:schemeClr val="tx1">
                      <a:lumMod val="65000"/>
                      <a:lumOff val="35000"/>
                    </a:schemeClr>
                  </a:solidFill>
                </a:ln>
                <a:solidFill>
                  <a:srgbClr val="FFFFFF"/>
                </a:solidFill>
                <a:latin typeface="黑体" panose="02010609060101010101" charset="-122"/>
                <a:ea typeface="黑体" panose="02010609060101010101" charset="-122"/>
              </a:rPr>
              <a:t>背景资料</a:t>
            </a:r>
            <a:endParaRPr lang="zh-CN" altLang="en-US" sz="2000" b="1" dirty="0">
              <a:ln>
                <a:solidFill>
                  <a:schemeClr val="tx1">
                    <a:lumMod val="65000"/>
                    <a:lumOff val="35000"/>
                  </a:schemeClr>
                </a:solidFill>
              </a:ln>
              <a:solidFill>
                <a:srgbClr val="FFFFFF"/>
              </a:solidFill>
              <a:latin typeface="黑体" panose="02010609060101010101" charset="-122"/>
              <a:ea typeface="黑体" panose="02010609060101010101" charset="-122"/>
            </a:endParaRPr>
          </a:p>
        </p:txBody>
      </p:sp>
      <p:sp>
        <p:nvSpPr>
          <p:cNvPr id="3" name="MH_Number_1">
            <a:hlinkClick r:id="" action="ppaction://noaction"/>
          </p:cNvPr>
          <p:cNvSpPr/>
          <p:nvPr>
            <p:custDataLst>
              <p:tags r:id="rId3"/>
            </p:custDataLst>
          </p:nvPr>
        </p:nvSpPr>
        <p:spPr>
          <a:xfrm>
            <a:off x="618115" y="593623"/>
            <a:ext cx="411805" cy="475511"/>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2"/>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smtClean="0">
                <a:solidFill>
                  <a:srgbClr val="FFFFFF"/>
                </a:solidFill>
                <a:ea typeface="华文细黑" panose="02010600040101010101" pitchFamily="2" charset="-122"/>
              </a:rPr>
              <a:t>2</a:t>
            </a:r>
            <a:endParaRPr lang="zh-CN" altLang="en-US" dirty="0">
              <a:solidFill>
                <a:srgbClr val="FFFFFF"/>
              </a:solidFill>
              <a:ea typeface="华文细黑" panose="02010600040101010101" pitchFamily="2" charset="-122"/>
            </a:endParaRPr>
          </a:p>
        </p:txBody>
      </p:sp>
      <p:sp>
        <p:nvSpPr>
          <p:cNvPr id="4" name="TextBox 3"/>
          <p:cNvSpPr txBox="1"/>
          <p:nvPr/>
        </p:nvSpPr>
        <p:spPr>
          <a:xfrm>
            <a:off x="323528" y="1261784"/>
            <a:ext cx="8496944" cy="3785652"/>
          </a:xfrm>
          <a:prstGeom prst="rect">
            <a:avLst/>
          </a:prstGeom>
          <a:noFill/>
        </p:spPr>
        <p:txBody>
          <a:bodyPr wrap="square" rtlCol="0">
            <a:spAutoFit/>
          </a:bodyPr>
          <a:lstStyle/>
          <a:p>
            <a:pPr algn="just">
              <a:lnSpc>
                <a:spcPct val="200000"/>
              </a:lnSpc>
            </a:pPr>
            <a:r>
              <a:rPr lang="zh-CN" altLang="en-US" sz="2000" b="1" dirty="0" smtClean="0">
                <a:latin typeface="黑体" panose="02010609060101010101" charset="-122"/>
                <a:ea typeface="黑体" panose="02010609060101010101" charset="-122"/>
              </a:rPr>
              <a:t>    本文选自</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苏金伞诗选</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（人民文学出版社</a:t>
            </a:r>
            <a:r>
              <a:rPr lang="en-US" altLang="zh-CN" sz="2000" b="1" dirty="0" smtClean="0">
                <a:latin typeface="黑体" panose="02010609060101010101" charset="-122"/>
                <a:ea typeface="黑体" panose="02010609060101010101" charset="-122"/>
              </a:rPr>
              <a:t>1983</a:t>
            </a:r>
            <a:r>
              <a:rPr lang="zh-CN" altLang="en-US" sz="2000" b="1" dirty="0" smtClean="0">
                <a:latin typeface="黑体" panose="02010609060101010101" charset="-122"/>
                <a:ea typeface="黑体" panose="02010609060101010101" charset="-122"/>
              </a:rPr>
              <a:t>年版），略有改动。苏金伞从小生长在农村，能深刻体会到农民对土地的渴求与挚爱。作为我国乡土诗派的代表人物，苏金伞晚年对乡土的回忆，几乎触处皆诗。新中国成立前夕，解放区进行的土地改革，使贫苦农民从地主手中夺回土地，让劳动人民获得了宝贵的土地，实现耕者有其田。本诗再现了以三黑为代表的农民们获得土地后的喜悦心情。</a:t>
            </a:r>
            <a:endParaRPr lang="zh-CN" altLang="en-US" sz="2000" b="1" dirty="0" smtClean="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Entry_1">
            <a:hlinkClick r:id="" action="ppaction://noaction"/>
          </p:cNvPr>
          <p:cNvSpPr/>
          <p:nvPr>
            <p:custDataLst>
              <p:tags r:id="rId1"/>
            </p:custDataLst>
          </p:nvPr>
        </p:nvSpPr>
        <p:spPr>
          <a:xfrm>
            <a:off x="476384" y="593101"/>
            <a:ext cx="2007384" cy="476663"/>
          </a:xfrm>
          <a:prstGeom prst="hexagon">
            <a:avLst>
              <a:gd name="adj" fmla="val 28234"/>
              <a:gd name="vf" fmla="val 115470"/>
            </a:avLst>
          </a:prstGeom>
          <a:solidFill>
            <a:srgbClr val="FFC000"/>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noAutofit/>
          </a:bodyPr>
          <a:lstStyle/>
          <a:p>
            <a:pPr algn="ctr"/>
            <a:r>
              <a:rPr lang="zh-CN" altLang="en-US" sz="2000" b="1" dirty="0" smtClean="0">
                <a:ln>
                  <a:solidFill>
                    <a:schemeClr val="tx1">
                      <a:lumMod val="65000"/>
                      <a:lumOff val="35000"/>
                    </a:schemeClr>
                  </a:solidFill>
                </a:ln>
                <a:solidFill>
                  <a:srgbClr val="FFFFFF"/>
                </a:solidFill>
                <a:latin typeface="黑体" panose="02010609060101010101" charset="-122"/>
                <a:ea typeface="黑体" panose="02010609060101010101" charset="-122"/>
              </a:rPr>
              <a:t>题目解说</a:t>
            </a:r>
            <a:endParaRPr lang="zh-CN" altLang="en-US" sz="2000" b="1" dirty="0" smtClean="0">
              <a:ln>
                <a:solidFill>
                  <a:schemeClr val="tx1">
                    <a:lumMod val="65000"/>
                    <a:lumOff val="35000"/>
                  </a:schemeClr>
                </a:solidFill>
              </a:ln>
              <a:solidFill>
                <a:srgbClr val="FFFFFF"/>
              </a:solidFill>
              <a:latin typeface="黑体" panose="02010609060101010101" charset="-122"/>
              <a:ea typeface="黑体" panose="02010609060101010101" charset="-122"/>
            </a:endParaRPr>
          </a:p>
        </p:txBody>
      </p:sp>
      <p:sp>
        <p:nvSpPr>
          <p:cNvPr id="12" name="MH_Number_1">
            <a:hlinkClick r:id="" action="ppaction://noaction"/>
          </p:cNvPr>
          <p:cNvSpPr/>
          <p:nvPr>
            <p:custDataLst>
              <p:tags r:id="rId2"/>
            </p:custDataLst>
          </p:nvPr>
        </p:nvSpPr>
        <p:spPr>
          <a:xfrm>
            <a:off x="618115" y="593623"/>
            <a:ext cx="411805" cy="475511"/>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rgbClr val="FFC000"/>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smtClean="0">
                <a:solidFill>
                  <a:srgbClr val="FFFFFF"/>
                </a:solidFill>
                <a:ea typeface="华文细黑" panose="02010600040101010101" pitchFamily="2" charset="-122"/>
              </a:rPr>
              <a:t>3</a:t>
            </a:r>
            <a:endParaRPr lang="zh-CN" altLang="en-US" dirty="0">
              <a:solidFill>
                <a:srgbClr val="FFFFFF"/>
              </a:solidFill>
              <a:ea typeface="华文细黑" panose="02010600040101010101" pitchFamily="2" charset="-122"/>
            </a:endParaRPr>
          </a:p>
        </p:txBody>
      </p:sp>
      <p:sp>
        <p:nvSpPr>
          <p:cNvPr id="15" name="矩形 14"/>
          <p:cNvSpPr/>
          <p:nvPr/>
        </p:nvSpPr>
        <p:spPr>
          <a:xfrm>
            <a:off x="3851920" y="1700809"/>
            <a:ext cx="1731564" cy="461665"/>
          </a:xfrm>
          <a:prstGeom prst="rect">
            <a:avLst/>
          </a:prstGeom>
        </p:spPr>
        <p:txBody>
          <a:bodyPr wrap="none">
            <a:spAutoFit/>
          </a:bodyPr>
          <a:lstStyle/>
          <a:p>
            <a:r>
              <a:rPr lang="zh-CN" altLang="en-US" sz="2400" b="1" dirty="0" smtClean="0">
                <a:latin typeface="仿宋" panose="02010609060101010101" pitchFamily="49" charset="-122"/>
                <a:ea typeface="仿宋" panose="02010609060101010101" pitchFamily="49" charset="-122"/>
                <a:cs typeface="黑体" panose="02010609060101010101" charset="-122"/>
              </a:rPr>
              <a:t>三黑和土地</a:t>
            </a:r>
            <a:endParaRPr lang="zh-CN" altLang="en-US" sz="2400" b="1" dirty="0">
              <a:latin typeface="仿宋" panose="02010609060101010101" pitchFamily="49" charset="-122"/>
              <a:ea typeface="仿宋" panose="02010609060101010101" pitchFamily="49" charset="-122"/>
              <a:cs typeface="黑体" panose="02010609060101010101" charset="-122"/>
            </a:endParaRPr>
          </a:p>
        </p:txBody>
      </p:sp>
      <p:sp>
        <p:nvSpPr>
          <p:cNvPr id="16" name="矩形 15"/>
          <p:cNvSpPr/>
          <p:nvPr/>
        </p:nvSpPr>
        <p:spPr>
          <a:xfrm>
            <a:off x="323528" y="2596647"/>
            <a:ext cx="8496944" cy="1200329"/>
          </a:xfrm>
          <a:prstGeom prst="rect">
            <a:avLst/>
          </a:prstGeom>
        </p:spPr>
        <p:txBody>
          <a:bodyPr wrap="square">
            <a:spAutoFit/>
          </a:bodyPr>
          <a:lstStyle/>
          <a:p>
            <a:pPr>
              <a:lnSpc>
                <a:spcPct val="150000"/>
              </a:lnSpc>
            </a:pPr>
            <a:r>
              <a:rPr lang="zh-CN" altLang="en-US" sz="2400" b="1" dirty="0" smtClean="0">
                <a:solidFill>
                  <a:srgbClr val="FF0000"/>
                </a:solidFill>
                <a:latin typeface="仿宋" panose="02010609060101010101" pitchFamily="49" charset="-122"/>
                <a:ea typeface="仿宋" panose="02010609060101010101" pitchFamily="49" charset="-122"/>
              </a:rPr>
              <a:t>    诗歌以“三黑和土地”为题，交代了写作对象，“三黑”是主人公，“土地”是三黑赖以生存的支柱。</a:t>
            </a:r>
            <a:endParaRPr lang="zh-CN" altLang="en-US" sz="2400" dirty="0">
              <a:solidFill>
                <a:srgbClr val="FF0000"/>
              </a:solidFill>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Entry_2">
            <a:hlinkClick r:id="rId1" action="ppaction://hlinksldjump"/>
          </p:cNvPr>
          <p:cNvSpPr/>
          <p:nvPr>
            <p:custDataLst>
              <p:tags r:id="rId2"/>
            </p:custDataLst>
          </p:nvPr>
        </p:nvSpPr>
        <p:spPr>
          <a:xfrm>
            <a:off x="395536" y="1190589"/>
            <a:ext cx="1296144" cy="414208"/>
          </a:xfrm>
          <a:prstGeom prst="hexagon">
            <a:avLst>
              <a:gd name="adj" fmla="val 28234"/>
              <a:gd name="vf" fmla="val 115470"/>
            </a:avLst>
          </a:prstGeom>
          <a:solidFill>
            <a:srgbClr val="92D050"/>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noAutofit/>
          </a:bodyPr>
          <a:lstStyle/>
          <a:p>
            <a:pPr algn="ctr"/>
            <a:r>
              <a:rPr lang="zh-CN" altLang="en-US" b="1" dirty="0" smtClean="0">
                <a:ln>
                  <a:solidFill>
                    <a:schemeClr val="tx1">
                      <a:lumMod val="65000"/>
                      <a:lumOff val="35000"/>
                    </a:schemeClr>
                  </a:solidFill>
                </a:ln>
                <a:solidFill>
                  <a:srgbClr val="FFFFFF"/>
                </a:solidFill>
                <a:latin typeface="黑体" panose="02010609060101010101" charset="-122"/>
                <a:ea typeface="黑体" panose="02010609060101010101" charset="-122"/>
              </a:rPr>
              <a:t>字词</a:t>
            </a:r>
            <a:endParaRPr lang="zh-CN" altLang="en-US" b="1" dirty="0">
              <a:ln>
                <a:solidFill>
                  <a:schemeClr val="tx1">
                    <a:lumMod val="65000"/>
                    <a:lumOff val="35000"/>
                  </a:schemeClr>
                </a:solidFill>
              </a:ln>
              <a:solidFill>
                <a:srgbClr val="FFFFFF"/>
              </a:solidFill>
              <a:latin typeface="黑体" panose="02010609060101010101" charset="-122"/>
              <a:ea typeface="黑体" panose="02010609060101010101" charset="-122"/>
            </a:endParaRPr>
          </a:p>
        </p:txBody>
      </p:sp>
      <p:sp>
        <p:nvSpPr>
          <p:cNvPr id="5" name="MH_Number_2">
            <a:hlinkClick r:id="rId1" action="ppaction://hlinksldjump"/>
          </p:cNvPr>
          <p:cNvSpPr/>
          <p:nvPr>
            <p:custDataLst>
              <p:tags r:id="rId3"/>
            </p:custDataLst>
          </p:nvPr>
        </p:nvSpPr>
        <p:spPr>
          <a:xfrm>
            <a:off x="537267" y="1191111"/>
            <a:ext cx="357849" cy="413207"/>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rgbClr val="92D050"/>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dirty="0" smtClean="0">
                <a:solidFill>
                  <a:srgbClr val="FFFFFF"/>
                </a:solidFill>
                <a:ea typeface="华文细黑" panose="02010600040101010101" pitchFamily="2" charset="-122"/>
              </a:rPr>
              <a:t>4</a:t>
            </a:r>
            <a:endParaRPr lang="zh-CN" altLang="en-US" dirty="0">
              <a:solidFill>
                <a:srgbClr val="FFFFFF"/>
              </a:solidFill>
              <a:ea typeface="华文细黑" panose="02010600040101010101" pitchFamily="2" charset="-122"/>
            </a:endParaRPr>
          </a:p>
        </p:txBody>
      </p:sp>
      <p:sp>
        <p:nvSpPr>
          <p:cNvPr id="6" name="TextBox 5"/>
          <p:cNvSpPr txBox="1"/>
          <p:nvPr/>
        </p:nvSpPr>
        <p:spPr>
          <a:xfrm>
            <a:off x="323528" y="1723258"/>
            <a:ext cx="8424936" cy="2431435"/>
          </a:xfrm>
          <a:prstGeom prst="rect">
            <a:avLst/>
          </a:prstGeom>
          <a:noFill/>
        </p:spPr>
        <p:txBody>
          <a:bodyPr wrap="square" rtlCol="0">
            <a:spAutoFit/>
          </a:bodyPr>
          <a:lstStyle/>
          <a:p>
            <a:pPr algn="just">
              <a:lnSpc>
                <a:spcPct val="200000"/>
              </a:lnSpc>
            </a:pPr>
            <a:r>
              <a:rPr lang="en-US" altLang="zh-CN" sz="2000" b="1" dirty="0" smtClean="0">
                <a:latin typeface="黑体" panose="02010609060101010101" charset="-122"/>
                <a:ea typeface="黑体" panose="02010609060101010101" charset="-122"/>
              </a:rPr>
              <a:t>1.</a:t>
            </a:r>
            <a:r>
              <a:rPr lang="zh-CN" altLang="en-US" sz="2000" b="1" dirty="0" smtClean="0">
                <a:latin typeface="黑体" panose="02010609060101010101" charset="-122"/>
                <a:ea typeface="黑体" panose="02010609060101010101" charset="-122"/>
              </a:rPr>
              <a:t>初读课文，完成：</a:t>
            </a:r>
            <a:endParaRPr lang="en-US" altLang="zh-CN" sz="2000" b="1" dirty="0" smtClean="0">
              <a:latin typeface="黑体" panose="02010609060101010101" charset="-122"/>
              <a:ea typeface="黑体" panose="02010609060101010101" charset="-122"/>
            </a:endParaRPr>
          </a:p>
          <a:p>
            <a:pPr algn="just">
              <a:lnSpc>
                <a:spcPct val="200000"/>
              </a:lnSpc>
            </a:pPr>
            <a:r>
              <a:rPr lang="zh-CN" altLang="en-US" b="1" dirty="0" smtClean="0">
                <a:latin typeface="楷体" panose="02010609060101010101" pitchFamily="49" charset="-122"/>
                <a:ea typeface="楷体" panose="02010609060101010101" pitchFamily="49" charset="-122"/>
              </a:rPr>
              <a:t>（</a:t>
            </a:r>
            <a:r>
              <a:rPr lang="en-US" altLang="zh-CN" b="1" dirty="0" smtClean="0">
                <a:latin typeface="楷体" panose="02010609060101010101" pitchFamily="49" charset="-122"/>
                <a:ea typeface="楷体" panose="02010609060101010101" pitchFamily="49" charset="-122"/>
              </a:rPr>
              <a:t>1</a:t>
            </a:r>
            <a:r>
              <a:rPr lang="zh-CN" altLang="en-US" b="1" dirty="0" smtClean="0">
                <a:latin typeface="楷体" panose="02010609060101010101" pitchFamily="49" charset="-122"/>
                <a:ea typeface="楷体" panose="02010609060101010101" pitchFamily="49" charset="-122"/>
              </a:rPr>
              <a:t>）自读课文，借助拼音，读准字音，并画出不理解的词语，注意把课文读通顺。</a:t>
            </a:r>
            <a:endParaRPr lang="zh-CN" altLang="en-US" b="1" dirty="0" smtClean="0">
              <a:latin typeface="楷体" panose="02010609060101010101" pitchFamily="49" charset="-122"/>
              <a:ea typeface="楷体" panose="02010609060101010101" pitchFamily="49" charset="-122"/>
            </a:endParaRPr>
          </a:p>
          <a:p>
            <a:pPr algn="just">
              <a:lnSpc>
                <a:spcPct val="200000"/>
              </a:lnSpc>
            </a:pPr>
            <a:r>
              <a:rPr lang="zh-CN" altLang="en-US" b="1" dirty="0" smtClean="0">
                <a:latin typeface="楷体" panose="02010609060101010101" pitchFamily="49" charset="-122"/>
                <a:ea typeface="楷体" panose="02010609060101010101" pitchFamily="49" charset="-122"/>
              </a:rPr>
              <a:t>（</a:t>
            </a:r>
            <a:r>
              <a:rPr lang="en-US" altLang="zh-CN" b="1" dirty="0" smtClean="0">
                <a:latin typeface="楷体" panose="02010609060101010101" pitchFamily="49" charset="-122"/>
                <a:ea typeface="楷体" panose="02010609060101010101" pitchFamily="49" charset="-122"/>
              </a:rPr>
              <a:t>2</a:t>
            </a:r>
            <a:r>
              <a:rPr lang="zh-CN" altLang="en-US" b="1" dirty="0" smtClean="0">
                <a:latin typeface="楷体" panose="02010609060101010101" pitchFamily="49" charset="-122"/>
                <a:ea typeface="楷体" panose="02010609060101010101" pitchFamily="49" charset="-122"/>
              </a:rPr>
              <a:t>）查字典或联系上下文理解词语。</a:t>
            </a:r>
            <a:endParaRPr lang="zh-CN" altLang="en-US" b="1" dirty="0" smtClean="0">
              <a:latin typeface="楷体" panose="02010609060101010101" pitchFamily="49" charset="-122"/>
              <a:ea typeface="楷体" panose="02010609060101010101" pitchFamily="49" charset="-122"/>
            </a:endParaRPr>
          </a:p>
          <a:p>
            <a:pPr algn="just">
              <a:lnSpc>
                <a:spcPct val="200000"/>
              </a:lnSpc>
            </a:pPr>
            <a:r>
              <a:rPr lang="en-US" altLang="zh-CN" sz="2000" b="1" dirty="0" smtClean="0">
                <a:latin typeface="黑体" panose="02010609060101010101" charset="-122"/>
                <a:ea typeface="黑体" panose="02010609060101010101" charset="-122"/>
              </a:rPr>
              <a:t>2.</a:t>
            </a:r>
            <a:r>
              <a:rPr lang="zh-CN" altLang="en-US" sz="2000" b="1" dirty="0" smtClean="0">
                <a:latin typeface="黑体" panose="02010609060101010101" charset="-122"/>
                <a:ea typeface="黑体" panose="02010609060101010101" charset="-122"/>
              </a:rPr>
              <a:t> 交流学习情况</a:t>
            </a:r>
            <a:endParaRPr lang="zh-CN" altLang="en-US" sz="2000" b="1" dirty="0" smtClean="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1024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13" name="矩形 12"/>
          <p:cNvSpPr/>
          <p:nvPr/>
        </p:nvSpPr>
        <p:spPr>
          <a:xfrm>
            <a:off x="3779912" y="836713"/>
            <a:ext cx="1107996"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多音字</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22" name="表格 21"/>
          <p:cNvGraphicFramePr>
            <a:graphicFrameLocks noGrp="1"/>
          </p:cNvGraphicFramePr>
          <p:nvPr/>
        </p:nvGraphicFramePr>
        <p:xfrm>
          <a:off x="539552" y="2564904"/>
          <a:ext cx="8064896" cy="2577888"/>
        </p:xfrm>
        <a:graphic>
          <a:graphicData uri="http://schemas.openxmlformats.org/drawingml/2006/table">
            <a:tbl>
              <a:tblPr firstRow="1" bandRow="1">
                <a:tableStyleId>{5940675A-B579-460E-94D1-54222C63F5DA}</a:tableStyleId>
              </a:tblPr>
              <a:tblGrid>
                <a:gridCol w="2032000"/>
                <a:gridCol w="2504504"/>
                <a:gridCol w="3528392"/>
              </a:tblGrid>
              <a:tr h="1248139">
                <a:tc rowSpan="2">
                  <a:txBody>
                    <a:bodyPr/>
                    <a:lstStyle/>
                    <a:p>
                      <a:endParaRPr lang="zh-CN" altLang="en-US" sz="1800" dirty="0"/>
                    </a:p>
                  </a:txBody>
                  <a:tcPr marT="60960" marB="60960"/>
                </a:tc>
                <a:tc>
                  <a:txBody>
                    <a:bodyPr/>
                    <a:lstStyle/>
                    <a:p>
                      <a:endParaRPr lang="zh-CN" altLang="en-US" sz="1800" dirty="0"/>
                    </a:p>
                  </a:txBody>
                  <a:tcPr marT="60960" marB="60960"/>
                </a:tc>
                <a:tc rowSpan="2">
                  <a:txBody>
                    <a:bodyPr/>
                    <a:lstStyle/>
                    <a:p>
                      <a:endParaRPr lang="zh-CN" altLang="en-US" sz="1800" dirty="0"/>
                    </a:p>
                  </a:txBody>
                  <a:tcPr marT="60960" marB="60960"/>
                </a:tc>
              </a:tr>
              <a:tr h="1329749">
                <a:tc vMerge="1">
                  <a:tcPr/>
                </a:tc>
                <a:tc>
                  <a:txBody>
                    <a:bodyPr/>
                    <a:lstStyle/>
                    <a:p>
                      <a:endParaRPr lang="zh-CN" altLang="en-US" sz="1800" dirty="0"/>
                    </a:p>
                  </a:txBody>
                  <a:tcPr marT="60960" marB="60960"/>
                </a:tc>
                <a:tc vMerge="1">
                  <a:tcPr/>
                </a:tc>
              </a:tr>
            </a:tbl>
          </a:graphicData>
        </a:graphic>
      </p:graphicFrame>
      <p:grpSp>
        <p:nvGrpSpPr>
          <p:cNvPr id="23" name="组合 22"/>
          <p:cNvGrpSpPr/>
          <p:nvPr/>
        </p:nvGrpSpPr>
        <p:grpSpPr>
          <a:xfrm>
            <a:off x="632363" y="2660915"/>
            <a:ext cx="1800200" cy="2400268"/>
            <a:chOff x="1244432" y="2317964"/>
            <a:chExt cx="1224000" cy="1224001"/>
          </a:xfrm>
        </p:grpSpPr>
        <p:sp>
          <p:nvSpPr>
            <p:cNvPr id="27" name="文本框 35"/>
            <p:cNvSpPr txBox="1"/>
            <p:nvPr/>
          </p:nvSpPr>
          <p:spPr>
            <a:xfrm>
              <a:off x="1312198" y="2317964"/>
              <a:ext cx="125603" cy="596405"/>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28" name="组合 67"/>
            <p:cNvGrpSpPr/>
            <p:nvPr/>
          </p:nvGrpSpPr>
          <p:grpSpPr bwMode="auto">
            <a:xfrm>
              <a:off x="1244432" y="2317965"/>
              <a:ext cx="1224000" cy="1224000"/>
              <a:chOff x="2570294" y="4004753"/>
              <a:chExt cx="1428080" cy="1428080"/>
            </a:xfrm>
          </p:grpSpPr>
          <p:sp>
            <p:nvSpPr>
              <p:cNvPr id="30" name="矩形 29"/>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31" name="组合 70"/>
              <p:cNvGrpSpPr/>
              <p:nvPr/>
            </p:nvGrpSpPr>
            <p:grpSpPr bwMode="auto">
              <a:xfrm>
                <a:off x="2570295" y="4004754"/>
                <a:ext cx="1428079" cy="1428079"/>
                <a:chOff x="2965248" y="4797909"/>
                <a:chExt cx="1428079" cy="1428079"/>
              </a:xfrm>
            </p:grpSpPr>
            <p:cxnSp>
              <p:nvCxnSpPr>
                <p:cNvPr id="32"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33"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34" name="矩形 33"/>
          <p:cNvSpPr/>
          <p:nvPr/>
        </p:nvSpPr>
        <p:spPr>
          <a:xfrm>
            <a:off x="714214" y="2674461"/>
            <a:ext cx="1659429" cy="1862048"/>
          </a:xfrm>
          <a:prstGeom prst="rect">
            <a:avLst/>
          </a:prstGeom>
        </p:spPr>
        <p:txBody>
          <a:bodyPr wrap="none">
            <a:spAutoFit/>
          </a:bodyPr>
          <a:lstStyle/>
          <a:p>
            <a:pPr algn="ctr"/>
            <a:r>
              <a:rPr lang="zh-CN" altLang="en-US" sz="11500" b="1" dirty="0" smtClean="0">
                <a:latin typeface="微软雅黑" panose="020B0503020204020204" pitchFamily="34" charset="-122"/>
                <a:ea typeface="微软雅黑" panose="020B0503020204020204" pitchFamily="34" charset="-122"/>
              </a:rPr>
              <a:t>逮</a:t>
            </a:r>
            <a:endParaRPr lang="zh-CN" altLang="en-US" sz="11500" b="1" dirty="0">
              <a:latin typeface="微软雅黑" panose="020B0503020204020204" pitchFamily="34" charset="-122"/>
              <a:ea typeface="微软雅黑" panose="020B0503020204020204" pitchFamily="34" charset="-122"/>
            </a:endParaRPr>
          </a:p>
        </p:txBody>
      </p:sp>
      <p:sp>
        <p:nvSpPr>
          <p:cNvPr id="36" name="矩形 35"/>
          <p:cNvSpPr/>
          <p:nvPr/>
        </p:nvSpPr>
        <p:spPr>
          <a:xfrm>
            <a:off x="2627784" y="3044957"/>
            <a:ext cx="1104790" cy="400110"/>
          </a:xfrm>
          <a:prstGeom prst="rect">
            <a:avLst/>
          </a:prstGeom>
        </p:spPr>
        <p:txBody>
          <a:bodyPr wrap="none">
            <a:spAutoFit/>
          </a:bodyPr>
          <a:lstStyle/>
          <a:p>
            <a:r>
              <a:rPr lang="en-US" altLang="zh-CN" sz="2000" b="1" dirty="0" err="1" smtClean="0">
                <a:solidFill>
                  <a:srgbClr val="FF0000"/>
                </a:solidFill>
                <a:latin typeface="宋体" panose="02010600030101010101" pitchFamily="2" charset="-122"/>
                <a:ea typeface="宋体" panose="02010600030101010101" pitchFamily="2" charset="-122"/>
              </a:rPr>
              <a:t>dǎi</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逮住</a:t>
            </a:r>
            <a:endParaRPr lang="zh-CN" altLang="en-US" b="1" dirty="0">
              <a:latin typeface="微软雅黑" panose="020B0503020204020204" pitchFamily="34" charset="-122"/>
              <a:ea typeface="微软雅黑" panose="020B0503020204020204" pitchFamily="34" charset="-122"/>
            </a:endParaRPr>
          </a:p>
        </p:txBody>
      </p:sp>
      <p:sp>
        <p:nvSpPr>
          <p:cNvPr id="16388" name="AutoShape 4" descr="http://img4.imgtn.bdimg.com/it/u=1310101428,132089764&amp;fm=26&amp;gp=0.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sp>
        <p:nvSpPr>
          <p:cNvPr id="37" name="矩形 36"/>
          <p:cNvSpPr/>
          <p:nvPr/>
        </p:nvSpPr>
        <p:spPr>
          <a:xfrm>
            <a:off x="2633444" y="4293096"/>
            <a:ext cx="1104790" cy="400110"/>
          </a:xfrm>
          <a:prstGeom prst="rect">
            <a:avLst/>
          </a:prstGeom>
        </p:spPr>
        <p:txBody>
          <a:bodyPr wrap="none">
            <a:spAutoFit/>
          </a:bodyPr>
          <a:lstStyle/>
          <a:p>
            <a:r>
              <a:rPr lang="en-US" altLang="zh-CN" sz="2000" b="1" dirty="0" err="1" smtClean="0">
                <a:solidFill>
                  <a:srgbClr val="FF0000"/>
                </a:solidFill>
                <a:latin typeface="宋体" panose="02010600030101010101" pitchFamily="2" charset="-122"/>
                <a:ea typeface="宋体" panose="02010600030101010101" pitchFamily="2" charset="-122"/>
              </a:rPr>
              <a:t>dài</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逮捕</a:t>
            </a:r>
            <a:endParaRPr lang="zh-CN" altLang="en-US" b="1" dirty="0">
              <a:latin typeface="微软雅黑" panose="020B0503020204020204" pitchFamily="34" charset="-122"/>
              <a:ea typeface="微软雅黑" panose="020B0503020204020204" pitchFamily="34" charset="-122"/>
            </a:endParaRPr>
          </a:p>
        </p:txBody>
      </p:sp>
      <p:sp>
        <p:nvSpPr>
          <p:cNvPr id="38" name="TextBox 37"/>
          <p:cNvSpPr txBox="1"/>
          <p:nvPr/>
        </p:nvSpPr>
        <p:spPr>
          <a:xfrm>
            <a:off x="5148064" y="2564904"/>
            <a:ext cx="3384376" cy="1938992"/>
          </a:xfrm>
          <a:prstGeom prst="rect">
            <a:avLst/>
          </a:prstGeom>
          <a:noFill/>
        </p:spPr>
        <p:txBody>
          <a:bodyPr wrap="square" rtlCol="0">
            <a:spAutoFit/>
          </a:bodyPr>
          <a:lstStyle/>
          <a:p>
            <a:pPr algn="just">
              <a:lnSpc>
                <a:spcPct val="150000"/>
              </a:lnSpc>
            </a:pPr>
            <a:r>
              <a:rPr lang="zh-CN" altLang="en-US" sz="2000" b="1" dirty="0" smtClean="0">
                <a:latin typeface="黑体" panose="02010609060101010101" charset="-122"/>
                <a:ea typeface="黑体" panose="02010609060101010101" charset="-122"/>
              </a:rPr>
              <a:t>例：这名被群众</a:t>
            </a:r>
            <a:r>
              <a:rPr lang="zh-CN" altLang="en-US" sz="2000" b="1" dirty="0" smtClean="0">
                <a:solidFill>
                  <a:srgbClr val="FF0000"/>
                </a:solidFill>
                <a:latin typeface="黑体" panose="02010609060101010101" charset="-122"/>
                <a:ea typeface="黑体" panose="02010609060101010101" charset="-122"/>
              </a:rPr>
              <a:t>逮（</a:t>
            </a:r>
            <a:r>
              <a:rPr lang="en-US" altLang="zh-CN" sz="2000" b="1" dirty="0" smtClean="0">
                <a:solidFill>
                  <a:srgbClr val="FF0000"/>
                </a:solidFill>
                <a:latin typeface="宋体" panose="02010600030101010101" pitchFamily="2" charset="-122"/>
                <a:ea typeface="宋体" panose="02010600030101010101" pitchFamily="2" charset="-122"/>
              </a:rPr>
              <a:t> </a:t>
            </a:r>
            <a:r>
              <a:rPr lang="en-US" altLang="zh-CN" sz="2000" b="1" dirty="0" err="1" smtClean="0">
                <a:solidFill>
                  <a:srgbClr val="FF0000"/>
                </a:solidFill>
                <a:latin typeface="宋体" panose="02010600030101010101" pitchFamily="2" charset="-122"/>
                <a:ea typeface="宋体" panose="02010600030101010101" pitchFamily="2" charset="-122"/>
              </a:rPr>
              <a:t>dǎi</a:t>
            </a:r>
            <a:r>
              <a:rPr lang="en-US" altLang="zh-CN" sz="2000" b="1" dirty="0" smtClean="0">
                <a:solidFill>
                  <a:srgbClr val="FF0000"/>
                </a:solidFill>
                <a:latin typeface="宋体" panose="02010600030101010101" pitchFamily="2" charset="-122"/>
                <a:ea typeface="宋体" panose="02010600030101010101" pitchFamily="2" charset="-122"/>
              </a:rPr>
              <a:t> </a:t>
            </a:r>
            <a:r>
              <a:rPr lang="zh-CN" altLang="en-US" sz="2000" b="1" dirty="0" smtClean="0">
                <a:solidFill>
                  <a:srgbClr val="FF0000"/>
                </a:solidFill>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住的犯罪嫌疑人因作案事实确凿，最后被公安机关</a:t>
            </a:r>
            <a:r>
              <a:rPr lang="zh-CN" altLang="en-US" sz="2000" b="1" dirty="0" smtClean="0">
                <a:solidFill>
                  <a:srgbClr val="FF0000"/>
                </a:solidFill>
                <a:latin typeface="黑体" panose="02010609060101010101" charset="-122"/>
                <a:ea typeface="黑体" panose="02010609060101010101" charset="-122"/>
              </a:rPr>
              <a:t>逮（</a:t>
            </a:r>
            <a:r>
              <a:rPr lang="en-US" altLang="zh-CN" sz="2000" b="1" dirty="0" smtClean="0">
                <a:solidFill>
                  <a:srgbClr val="FF0000"/>
                </a:solidFill>
                <a:latin typeface="宋体" panose="02010600030101010101" pitchFamily="2" charset="-122"/>
                <a:ea typeface="宋体" panose="02010600030101010101" pitchFamily="2" charset="-122"/>
              </a:rPr>
              <a:t> </a:t>
            </a:r>
            <a:r>
              <a:rPr lang="en-US" altLang="zh-CN" sz="2000" b="1" dirty="0" err="1" smtClean="0">
                <a:solidFill>
                  <a:srgbClr val="FF0000"/>
                </a:solidFill>
                <a:latin typeface="宋体" panose="02010600030101010101" pitchFamily="2" charset="-122"/>
                <a:ea typeface="宋体" panose="02010600030101010101" pitchFamily="2" charset="-122"/>
              </a:rPr>
              <a:t>dài</a:t>
            </a:r>
            <a:r>
              <a:rPr lang="en-US" altLang="zh-CN" sz="2000" b="1" dirty="0" smtClean="0">
                <a:solidFill>
                  <a:srgbClr val="FF0000"/>
                </a:solidFill>
                <a:latin typeface="宋体" panose="02010600030101010101" pitchFamily="2" charset="-122"/>
                <a:ea typeface="宋体" panose="02010600030101010101" pitchFamily="2" charset="-122"/>
              </a:rPr>
              <a:t> </a:t>
            </a:r>
            <a:r>
              <a:rPr lang="zh-CN" altLang="en-US" sz="2000" b="1" dirty="0" smtClean="0">
                <a:solidFill>
                  <a:srgbClr val="FF0000"/>
                </a:solidFill>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捕了。</a:t>
            </a:r>
            <a:endParaRPr lang="zh-CN" altLang="en-US" sz="2000" b="1" dirty="0" smtClean="0">
              <a:latin typeface="黑体" panose="02010609060101010101" charset="-122"/>
              <a:ea typeface="黑体" panose="02010609060101010101" charset="-122"/>
            </a:endParaRPr>
          </a:p>
        </p:txBody>
      </p:sp>
      <p:pic>
        <p:nvPicPr>
          <p:cNvPr id="4100" name="Picture 4" descr="http://pic207.nipic.com/file/20190228/15097685_165234234000_2.jpg"/>
          <p:cNvPicPr>
            <a:picLocks noChangeAspect="1" noChangeArrowheads="1"/>
          </p:cNvPicPr>
          <p:nvPr/>
        </p:nvPicPr>
        <p:blipFill>
          <a:blip r:embed="rId3" cstate="email"/>
          <a:srcRect/>
          <a:stretch>
            <a:fillRect/>
          </a:stretch>
        </p:blipFill>
        <p:spPr bwMode="auto">
          <a:xfrm>
            <a:off x="3823042" y="2802931"/>
            <a:ext cx="1152128" cy="883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1" name="Picture 5"/>
          <p:cNvPicPr>
            <a:picLocks noChangeAspect="1" noChangeArrowheads="1"/>
          </p:cNvPicPr>
          <p:nvPr/>
        </p:nvPicPr>
        <p:blipFill>
          <a:blip r:embed="rId4" cstate="email"/>
          <a:srcRect/>
          <a:stretch>
            <a:fillRect/>
          </a:stretch>
        </p:blipFill>
        <p:spPr bwMode="auto">
          <a:xfrm>
            <a:off x="4148578" y="3970561"/>
            <a:ext cx="732424" cy="1068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4" name="矩形 3"/>
          <p:cNvSpPr/>
          <p:nvPr/>
        </p:nvSpPr>
        <p:spPr>
          <a:xfrm>
            <a:off x="3563888" y="836713"/>
            <a:ext cx="1415772"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词语解释</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1858840" y="1743431"/>
            <a:ext cx="3671198" cy="369332"/>
          </a:xfrm>
          <a:prstGeom prst="rect">
            <a:avLst/>
          </a:prstGeom>
        </p:spPr>
        <p:txBody>
          <a:bodyPr wrap="none">
            <a:spAutoFit/>
          </a:bodyPr>
          <a:lstStyle/>
          <a:p>
            <a:r>
              <a:rPr lang="zh-CN" altLang="en-US" b="1" dirty="0" smtClean="0">
                <a:latin typeface="楷体" panose="02010609060101010101" pitchFamily="49" charset="-122"/>
                <a:ea typeface="楷体" panose="02010609060101010101" pitchFamily="49" charset="-122"/>
              </a:rPr>
              <a:t>急切希望（实现某事）；巴不得。</a:t>
            </a:r>
            <a:endParaRPr lang="zh-CN" altLang="en-US" dirty="0">
              <a:latin typeface="楷体" panose="02010609060101010101" pitchFamily="49" charset="-122"/>
              <a:ea typeface="楷体" panose="02010609060101010101" pitchFamily="49" charset="-122"/>
            </a:endParaRPr>
          </a:p>
        </p:txBody>
      </p:sp>
      <p:sp>
        <p:nvSpPr>
          <p:cNvPr id="12" name="矩形 11"/>
          <p:cNvSpPr/>
          <p:nvPr/>
        </p:nvSpPr>
        <p:spPr>
          <a:xfrm>
            <a:off x="1406650" y="2337479"/>
            <a:ext cx="4833374" cy="369332"/>
          </a:xfrm>
          <a:prstGeom prst="rect">
            <a:avLst/>
          </a:prstGeom>
        </p:spPr>
        <p:txBody>
          <a:bodyPr wrap="none">
            <a:spAutoFit/>
          </a:bodyPr>
          <a:lstStyle/>
          <a:p>
            <a:r>
              <a:rPr lang="zh-CN" altLang="en-US" b="1" dirty="0" smtClean="0">
                <a:latin typeface="楷体" panose="02010609060101010101" pitchFamily="49" charset="-122"/>
                <a:ea typeface="楷体" panose="02010609060101010101" pitchFamily="49" charset="-122"/>
              </a:rPr>
              <a:t>用耙子聚拢和散开柴草、谷物等或平整土地。</a:t>
            </a:r>
            <a:endParaRPr lang="zh-CN" altLang="en-US" dirty="0">
              <a:latin typeface="楷体" panose="02010609060101010101" pitchFamily="49" charset="-122"/>
              <a:ea typeface="楷体" panose="02010609060101010101" pitchFamily="49" charset="-122"/>
            </a:endParaRPr>
          </a:p>
        </p:txBody>
      </p:sp>
      <p:sp>
        <p:nvSpPr>
          <p:cNvPr id="13" name="矩形 12"/>
          <p:cNvSpPr/>
          <p:nvPr/>
        </p:nvSpPr>
        <p:spPr>
          <a:xfrm>
            <a:off x="1678364" y="2951034"/>
            <a:ext cx="3206327" cy="369332"/>
          </a:xfrm>
          <a:prstGeom prst="rect">
            <a:avLst/>
          </a:prstGeom>
        </p:spPr>
        <p:txBody>
          <a:bodyPr wrap="none">
            <a:spAutoFit/>
          </a:bodyPr>
          <a:lstStyle/>
          <a:p>
            <a:r>
              <a:rPr lang="zh-CN" altLang="en-US" b="1" dirty="0" smtClean="0">
                <a:latin typeface="楷体" panose="02010609060101010101" pitchFamily="49" charset="-122"/>
                <a:ea typeface="楷体" panose="02010609060101010101" pitchFamily="49" charset="-122"/>
              </a:rPr>
              <a:t>方向一致，有次序，不参差。</a:t>
            </a:r>
            <a:endParaRPr lang="zh-CN" altLang="en-US" dirty="0">
              <a:latin typeface="楷体" panose="02010609060101010101" pitchFamily="49" charset="-122"/>
              <a:ea typeface="楷体" panose="02010609060101010101" pitchFamily="49" charset="-122"/>
            </a:endParaRPr>
          </a:p>
        </p:txBody>
      </p:sp>
      <p:sp>
        <p:nvSpPr>
          <p:cNvPr id="14" name="矩形 13"/>
          <p:cNvSpPr/>
          <p:nvPr/>
        </p:nvSpPr>
        <p:spPr>
          <a:xfrm>
            <a:off x="1600729" y="3553722"/>
            <a:ext cx="2509020" cy="369332"/>
          </a:xfrm>
          <a:prstGeom prst="rect">
            <a:avLst/>
          </a:prstGeom>
        </p:spPr>
        <p:txBody>
          <a:bodyPr wrap="none">
            <a:spAutoFit/>
          </a:bodyPr>
          <a:lstStyle/>
          <a:p>
            <a:r>
              <a:rPr lang="zh-CN" altLang="en-US" b="1" dirty="0" smtClean="0">
                <a:latin typeface="楷体" panose="02010609060101010101" pitchFamily="49" charset="-122"/>
                <a:ea typeface="楷体" panose="02010609060101010101" pitchFamily="49" charset="-122"/>
              </a:rPr>
              <a:t>（事物结构）不紧密。</a:t>
            </a:r>
            <a:endParaRPr lang="zh-CN" altLang="en-US" dirty="0">
              <a:latin typeface="楷体" panose="02010609060101010101" pitchFamily="49" charset="-122"/>
              <a:ea typeface="楷体" panose="02010609060101010101" pitchFamily="49" charset="-122"/>
            </a:endParaRPr>
          </a:p>
        </p:txBody>
      </p:sp>
      <p:sp>
        <p:nvSpPr>
          <p:cNvPr id="15" name="矩形 14"/>
          <p:cNvSpPr/>
          <p:nvPr/>
        </p:nvSpPr>
        <p:spPr>
          <a:xfrm>
            <a:off x="1464032" y="4172295"/>
            <a:ext cx="4493756" cy="369332"/>
          </a:xfrm>
          <a:prstGeom prst="rect">
            <a:avLst/>
          </a:prstGeom>
        </p:spPr>
        <p:txBody>
          <a:bodyPr wrap="square">
            <a:spAutoFit/>
          </a:bodyPr>
          <a:lstStyle/>
          <a:p>
            <a:r>
              <a:rPr lang="zh-CN" altLang="en-US" b="1" dirty="0" smtClean="0">
                <a:latin typeface="楷体" panose="02010609060101010101" pitchFamily="49" charset="-122"/>
                <a:ea typeface="楷体" panose="02010609060101010101" pitchFamily="49" charset="-122"/>
              </a:rPr>
              <a:t>从潜水里走过去。本课指从麦地里走过去。</a:t>
            </a:r>
            <a:endParaRPr lang="zh-CN" altLang="en-US" dirty="0">
              <a:latin typeface="楷体" panose="02010609060101010101" pitchFamily="49" charset="-122"/>
              <a:ea typeface="楷体" panose="02010609060101010101" pitchFamily="49" charset="-122"/>
            </a:endParaRPr>
          </a:p>
        </p:txBody>
      </p:sp>
      <p:sp>
        <p:nvSpPr>
          <p:cNvPr id="16" name="矩形 15"/>
          <p:cNvSpPr/>
          <p:nvPr/>
        </p:nvSpPr>
        <p:spPr>
          <a:xfrm>
            <a:off x="1665805" y="4764370"/>
            <a:ext cx="881973" cy="369332"/>
          </a:xfrm>
          <a:prstGeom prst="rect">
            <a:avLst/>
          </a:prstGeom>
        </p:spPr>
        <p:txBody>
          <a:bodyPr wrap="none">
            <a:spAutoFit/>
          </a:bodyPr>
          <a:lstStyle/>
          <a:p>
            <a:r>
              <a:rPr lang="zh-CN" altLang="en-US" b="1" dirty="0" smtClean="0">
                <a:latin typeface="楷体" panose="02010609060101010101" pitchFamily="49" charset="-122"/>
                <a:ea typeface="楷体" panose="02010609060101010101" pitchFamily="49" charset="-122"/>
              </a:rPr>
              <a:t>呼唤。</a:t>
            </a:r>
            <a:endParaRPr lang="zh-CN" altLang="en-US" dirty="0">
              <a:latin typeface="楷体" panose="02010609060101010101" pitchFamily="49" charset="-122"/>
              <a:ea typeface="楷体" panose="02010609060101010101" pitchFamily="49" charset="-122"/>
            </a:endParaRPr>
          </a:p>
        </p:txBody>
      </p:sp>
      <p:sp>
        <p:nvSpPr>
          <p:cNvPr id="17" name="矩形 16"/>
          <p:cNvSpPr/>
          <p:nvPr/>
        </p:nvSpPr>
        <p:spPr>
          <a:xfrm>
            <a:off x="1639926" y="5374938"/>
            <a:ext cx="1579278" cy="369332"/>
          </a:xfrm>
          <a:prstGeom prst="rect">
            <a:avLst/>
          </a:prstGeom>
        </p:spPr>
        <p:txBody>
          <a:bodyPr wrap="none">
            <a:spAutoFit/>
          </a:bodyPr>
          <a:lstStyle/>
          <a:p>
            <a:r>
              <a:rPr lang="zh-CN" altLang="en-US" b="1" dirty="0" smtClean="0">
                <a:latin typeface="楷体" panose="02010609060101010101" pitchFamily="49" charset="-122"/>
                <a:ea typeface="楷体" panose="02010609060101010101" pitchFamily="49" charset="-122"/>
              </a:rPr>
              <a:t>考虑；计划。</a:t>
            </a:r>
            <a:endParaRPr lang="zh-CN" altLang="en-US" dirty="0">
              <a:latin typeface="楷体" panose="02010609060101010101" pitchFamily="49" charset="-122"/>
              <a:ea typeface="楷体" panose="02010609060101010101" pitchFamily="49" charset="-122"/>
            </a:endParaRPr>
          </a:p>
        </p:txBody>
      </p:sp>
      <p:sp>
        <p:nvSpPr>
          <p:cNvPr id="18" name="矩形 17"/>
          <p:cNvSpPr/>
          <p:nvPr/>
        </p:nvSpPr>
        <p:spPr>
          <a:xfrm>
            <a:off x="1665804" y="5974893"/>
            <a:ext cx="2509020" cy="369332"/>
          </a:xfrm>
          <a:prstGeom prst="rect">
            <a:avLst/>
          </a:prstGeom>
        </p:spPr>
        <p:txBody>
          <a:bodyPr wrap="none">
            <a:spAutoFit/>
          </a:bodyPr>
          <a:lstStyle/>
          <a:p>
            <a:r>
              <a:rPr lang="zh-CN" altLang="en-US" b="1" dirty="0" smtClean="0">
                <a:latin typeface="楷体" panose="02010609060101010101" pitchFamily="49" charset="-122"/>
                <a:ea typeface="楷体" panose="02010609060101010101" pitchFamily="49" charset="-122"/>
              </a:rPr>
              <a:t>合成一伙（做某事）。</a:t>
            </a:r>
            <a:endParaRPr lang="en-US" altLang="zh-CN" b="1" dirty="0" smtClean="0">
              <a:latin typeface="楷体" panose="02010609060101010101" pitchFamily="49" charset="-122"/>
              <a:ea typeface="楷体" panose="02010609060101010101" pitchFamily="49" charset="-122"/>
            </a:endParaRPr>
          </a:p>
        </p:txBody>
      </p:sp>
      <p:sp>
        <p:nvSpPr>
          <p:cNvPr id="19" name="矩形 18"/>
          <p:cNvSpPr/>
          <p:nvPr/>
        </p:nvSpPr>
        <p:spPr>
          <a:xfrm>
            <a:off x="827584" y="1484784"/>
            <a:ext cx="936104" cy="5062924"/>
          </a:xfrm>
          <a:prstGeom prst="rect">
            <a:avLst/>
          </a:prstGeom>
        </p:spPr>
        <p:txBody>
          <a:bodyPr wrap="square">
            <a:spAutoFit/>
          </a:bodyPr>
          <a:lstStyle/>
          <a:p>
            <a:pPr>
              <a:lnSpc>
                <a:spcPct val="200000"/>
              </a:lnSpc>
              <a:spcBef>
                <a:spcPts val="600"/>
              </a:spcBef>
            </a:pPr>
            <a:r>
              <a:rPr lang="zh-CN" altLang="en-US" b="1" dirty="0" smtClean="0">
                <a:solidFill>
                  <a:srgbClr val="FF0000"/>
                </a:solidFill>
                <a:latin typeface="微软雅黑" panose="020B0503020204020204" pitchFamily="34" charset="-122"/>
                <a:ea typeface="微软雅黑" panose="020B0503020204020204" pitchFamily="34" charset="-122"/>
              </a:rPr>
              <a:t>恨不得：</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nSpc>
                <a:spcPct val="200000"/>
              </a:lnSpc>
              <a:spcBef>
                <a:spcPts val="600"/>
              </a:spcBef>
            </a:pPr>
            <a:r>
              <a:rPr lang="zh-CN" altLang="en-US" b="1" dirty="0" smtClean="0">
                <a:solidFill>
                  <a:srgbClr val="FF0000"/>
                </a:solidFill>
                <a:latin typeface="微软雅黑" panose="020B0503020204020204" pitchFamily="34" charset="-122"/>
                <a:ea typeface="微软雅黑" panose="020B0503020204020204" pitchFamily="34" charset="-122"/>
              </a:rPr>
              <a:t>耙：</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nSpc>
                <a:spcPct val="200000"/>
              </a:lnSpc>
              <a:spcBef>
                <a:spcPts val="600"/>
              </a:spcBef>
            </a:pPr>
            <a:r>
              <a:rPr lang="zh-CN" altLang="en-US" b="1" dirty="0" smtClean="0">
                <a:solidFill>
                  <a:srgbClr val="FF0000"/>
                </a:solidFill>
                <a:latin typeface="微软雅黑" panose="020B0503020204020204" pitchFamily="34" charset="-122"/>
                <a:ea typeface="微软雅黑" panose="020B0503020204020204" pitchFamily="34" charset="-122"/>
              </a:rPr>
              <a:t>顺溜：</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nSpc>
                <a:spcPct val="200000"/>
              </a:lnSpc>
              <a:spcBef>
                <a:spcPts val="600"/>
              </a:spcBef>
            </a:pPr>
            <a:r>
              <a:rPr lang="zh-CN" altLang="en-US" b="1" dirty="0" smtClean="0">
                <a:solidFill>
                  <a:srgbClr val="FF0000"/>
                </a:solidFill>
                <a:latin typeface="微软雅黑" panose="020B0503020204020204" pitchFamily="34" charset="-122"/>
                <a:ea typeface="微软雅黑" panose="020B0503020204020204" pitchFamily="34" charset="-122"/>
              </a:rPr>
              <a:t>松散：</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nSpc>
                <a:spcPct val="200000"/>
              </a:lnSpc>
              <a:spcBef>
                <a:spcPts val="600"/>
              </a:spcBef>
            </a:pPr>
            <a:r>
              <a:rPr lang="zh-CN" altLang="en-US" b="1" dirty="0" smtClean="0">
                <a:solidFill>
                  <a:srgbClr val="FF0000"/>
                </a:solidFill>
                <a:latin typeface="微软雅黑" panose="020B0503020204020204" pitchFamily="34" charset="-122"/>
                <a:ea typeface="微软雅黑" panose="020B0503020204020204" pitchFamily="34" charset="-122"/>
              </a:rPr>
              <a:t>蹚：</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nSpc>
                <a:spcPct val="200000"/>
              </a:lnSpc>
              <a:spcBef>
                <a:spcPts val="600"/>
              </a:spcBef>
            </a:pPr>
            <a:r>
              <a:rPr lang="zh-CN" altLang="en-US" b="1" dirty="0" smtClean="0">
                <a:solidFill>
                  <a:srgbClr val="FF0000"/>
                </a:solidFill>
                <a:latin typeface="微软雅黑" panose="020B0503020204020204" pitchFamily="34" charset="-122"/>
                <a:ea typeface="微软雅黑" panose="020B0503020204020204" pitchFamily="34" charset="-122"/>
              </a:rPr>
              <a:t>招呼：</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nSpc>
                <a:spcPct val="200000"/>
              </a:lnSpc>
              <a:spcBef>
                <a:spcPts val="600"/>
              </a:spcBef>
            </a:pPr>
            <a:r>
              <a:rPr lang="zh-CN" altLang="en-US" b="1" dirty="0" smtClean="0">
                <a:solidFill>
                  <a:srgbClr val="FF0000"/>
                </a:solidFill>
                <a:latin typeface="微软雅黑" panose="020B0503020204020204" pitchFamily="34" charset="-122"/>
                <a:ea typeface="微软雅黑" panose="020B0503020204020204" pitchFamily="34" charset="-122"/>
              </a:rPr>
              <a:t>打算：</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nSpc>
                <a:spcPct val="200000"/>
              </a:lnSpc>
              <a:spcBef>
                <a:spcPts val="600"/>
              </a:spcBef>
            </a:pPr>
            <a:r>
              <a:rPr lang="zh-CN" altLang="en-US" b="1" dirty="0" smtClean="0">
                <a:solidFill>
                  <a:srgbClr val="FF0000"/>
                </a:solidFill>
                <a:latin typeface="微软雅黑" panose="020B0503020204020204" pitchFamily="34" charset="-122"/>
                <a:ea typeface="微软雅黑" panose="020B0503020204020204" pitchFamily="34" charset="-122"/>
              </a:rPr>
              <a:t>合伙：</a:t>
            </a:r>
            <a:endParaRPr lang="en-US" altLang="zh-CN"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4" name="矩形 3"/>
          <p:cNvSpPr/>
          <p:nvPr/>
        </p:nvSpPr>
        <p:spPr>
          <a:xfrm>
            <a:off x="3419873" y="836713"/>
            <a:ext cx="1723549"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词语对对碰</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460077" y="2276872"/>
          <a:ext cx="3480048" cy="3360373"/>
        </p:xfrm>
        <a:graphic>
          <a:graphicData uri="http://schemas.openxmlformats.org/drawingml/2006/table">
            <a:tbl>
              <a:tblPr firstRow="1" bandRow="1">
                <a:tableStyleId>{5940675A-B579-460E-94D1-54222C63F5DA}</a:tableStyleId>
              </a:tblPr>
              <a:tblGrid>
                <a:gridCol w="3480048"/>
              </a:tblGrid>
              <a:tr h="3360373">
                <a:tc>
                  <a:txBody>
                    <a:bodyPr/>
                    <a:lstStyle/>
                    <a:p>
                      <a:endParaRPr lang="zh-CN" altLang="en-US" sz="1800" dirty="0"/>
                    </a:p>
                  </a:txBody>
                  <a:tcPr marT="60960" marB="60960"/>
                </a:tc>
              </a:tr>
            </a:tbl>
          </a:graphicData>
        </a:graphic>
      </p:graphicFrame>
      <p:graphicFrame>
        <p:nvGraphicFramePr>
          <p:cNvPr id="7" name="表格 6"/>
          <p:cNvGraphicFramePr>
            <a:graphicFrameLocks noGrp="1"/>
          </p:cNvGraphicFramePr>
          <p:nvPr/>
        </p:nvGraphicFramePr>
        <p:xfrm>
          <a:off x="5076056" y="2276872"/>
          <a:ext cx="3480048" cy="3360373"/>
        </p:xfrm>
        <a:graphic>
          <a:graphicData uri="http://schemas.openxmlformats.org/drawingml/2006/table">
            <a:tbl>
              <a:tblPr firstRow="1" bandRow="1">
                <a:tableStyleId>{5940675A-B579-460E-94D1-54222C63F5DA}</a:tableStyleId>
              </a:tblPr>
              <a:tblGrid>
                <a:gridCol w="3480048"/>
              </a:tblGrid>
              <a:tr h="3360373">
                <a:tc>
                  <a:txBody>
                    <a:bodyPr/>
                    <a:lstStyle/>
                    <a:p>
                      <a:endParaRPr lang="zh-CN" altLang="en-US" sz="1800" dirty="0"/>
                    </a:p>
                  </a:txBody>
                  <a:tcPr marT="60960" marB="60960"/>
                </a:tc>
              </a:tr>
            </a:tbl>
          </a:graphicData>
        </a:graphic>
      </p:graphicFrame>
      <p:sp>
        <p:nvSpPr>
          <p:cNvPr id="9" name="矩形 8"/>
          <p:cNvSpPr/>
          <p:nvPr/>
        </p:nvSpPr>
        <p:spPr>
          <a:xfrm>
            <a:off x="1599139" y="2552515"/>
            <a:ext cx="877163" cy="369332"/>
          </a:xfrm>
          <a:prstGeom prst="rect">
            <a:avLst/>
          </a:prstGeom>
        </p:spPr>
        <p:txBody>
          <a:bodyPr wrap="none">
            <a:spAutoFit/>
          </a:bodyPr>
          <a:lstStyle/>
          <a:p>
            <a:pPr algn="just"/>
            <a:r>
              <a:rPr lang="zh-CN" altLang="en-US" b="1" dirty="0" smtClean="0">
                <a:solidFill>
                  <a:srgbClr val="FF0000"/>
                </a:solidFill>
                <a:latin typeface="微软雅黑" panose="020B0503020204020204" pitchFamily="34" charset="-122"/>
                <a:ea typeface="微软雅黑" panose="020B0503020204020204" pitchFamily="34" charset="-122"/>
              </a:rPr>
              <a:t>近义词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6516217" y="2372883"/>
            <a:ext cx="877163" cy="369332"/>
          </a:xfrm>
          <a:prstGeom prst="rect">
            <a:avLst/>
          </a:prstGeom>
        </p:spPr>
        <p:txBody>
          <a:bodyPr wrap="none">
            <a:spAutoFit/>
          </a:bodyPr>
          <a:lstStyle/>
          <a:p>
            <a:pPr algn="just"/>
            <a:r>
              <a:rPr lang="zh-CN" altLang="en-US" b="1" dirty="0" smtClean="0">
                <a:solidFill>
                  <a:srgbClr val="FF0000"/>
                </a:solidFill>
                <a:latin typeface="微软雅黑" panose="020B0503020204020204" pitchFamily="34" charset="-122"/>
                <a:ea typeface="微软雅黑" panose="020B0503020204020204" pitchFamily="34" charset="-122"/>
              </a:rPr>
              <a:t>反义词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395537" y="3051923"/>
            <a:ext cx="3592933" cy="1938992"/>
          </a:xfrm>
          <a:prstGeom prst="rect">
            <a:avLst/>
          </a:prstGeom>
        </p:spPr>
        <p:txBody>
          <a:bodyPr wrap="square">
            <a:spAutoFit/>
          </a:bodyPr>
          <a:lstStyle/>
          <a:p>
            <a:pPr algn="ctr">
              <a:lnSpc>
                <a:spcPct val="200000"/>
              </a:lnSpc>
            </a:pPr>
            <a:r>
              <a:rPr lang="zh-CN" altLang="en-US" sz="2000" b="1" dirty="0" smtClean="0">
                <a:latin typeface="黑体" panose="02010609060101010101" charset="-122"/>
                <a:ea typeface="黑体" panose="02010609060101010101" charset="-122"/>
              </a:rPr>
              <a:t>松散</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疏松  招呼</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呼唤</a:t>
            </a:r>
            <a:endParaRPr lang="en-US" altLang="zh-CN"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白霎霎</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白花花</a:t>
            </a:r>
            <a:endParaRPr lang="en-US" altLang="zh-CN"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笑嘻嘻</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笑眯眯</a:t>
            </a:r>
            <a:endParaRPr lang="zh-CN" altLang="en-US" sz="2000" b="1" dirty="0">
              <a:latin typeface="黑体" panose="02010609060101010101" charset="-122"/>
              <a:ea typeface="黑体" panose="02010609060101010101" charset="-122"/>
            </a:endParaRPr>
          </a:p>
        </p:txBody>
      </p:sp>
      <p:sp>
        <p:nvSpPr>
          <p:cNvPr id="13" name="矩形 12"/>
          <p:cNvSpPr/>
          <p:nvPr/>
        </p:nvSpPr>
        <p:spPr>
          <a:xfrm>
            <a:off x="5083524" y="3054711"/>
            <a:ext cx="3376909" cy="1938992"/>
          </a:xfrm>
          <a:prstGeom prst="rect">
            <a:avLst/>
          </a:prstGeom>
        </p:spPr>
        <p:txBody>
          <a:bodyPr wrap="square">
            <a:spAutoFit/>
          </a:bodyPr>
          <a:lstStyle/>
          <a:p>
            <a:pPr>
              <a:lnSpc>
                <a:spcPct val="200000"/>
              </a:lnSpc>
            </a:pPr>
            <a:r>
              <a:rPr lang="zh-CN" altLang="en-US" sz="2000" b="1" dirty="0" smtClean="0">
                <a:latin typeface="黑体" panose="02010609060101010101" charset="-122"/>
                <a:ea typeface="黑体" panose="02010609060101010101" charset="-122"/>
              </a:rPr>
              <a:t>松散</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紧实</a:t>
            </a:r>
            <a:endParaRPr lang="en-US" altLang="zh-CN"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白霎霎</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黑乎乎</a:t>
            </a:r>
            <a:endParaRPr lang="en-US" altLang="zh-CN" sz="2000" b="1" dirty="0" smtClean="0">
              <a:latin typeface="黑体" panose="02010609060101010101" charset="-122"/>
              <a:ea typeface="黑体" panose="02010609060101010101" charset="-122"/>
            </a:endParaRPr>
          </a:p>
          <a:p>
            <a:pPr>
              <a:lnSpc>
                <a:spcPct val="200000"/>
              </a:lnSpc>
            </a:pPr>
            <a:r>
              <a:rPr lang="zh-CN" altLang="en-US" sz="2000" b="1" dirty="0" smtClean="0">
                <a:latin typeface="黑体" panose="02010609060101010101" charset="-122"/>
                <a:ea typeface="黑体" panose="02010609060101010101" charset="-122"/>
              </a:rPr>
              <a:t>笑嘻嘻</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气冲冲</a:t>
            </a:r>
            <a:endParaRPr lang="zh-CN" altLang="en-US" sz="2000" b="1" dirty="0">
              <a:latin typeface="黑体" panose="02010609060101010101" charset="-122"/>
              <a:ea typeface="黑体" panose="02010609060101010101" charset="-122"/>
            </a:endParaRPr>
          </a:p>
        </p:txBody>
      </p:sp>
      <p:pic>
        <p:nvPicPr>
          <p:cNvPr id="14" name="图片 13"/>
          <p:cNvPicPr>
            <a:picLocks noChangeAspect="1"/>
          </p:cNvPicPr>
          <p:nvPr/>
        </p:nvPicPr>
        <p:blipFill>
          <a:blip r:embed="rId3" cstate="email"/>
          <a:stretch>
            <a:fillRect/>
          </a:stretch>
        </p:blipFill>
        <p:spPr>
          <a:xfrm>
            <a:off x="4041780" y="3140968"/>
            <a:ext cx="962268" cy="1692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2.xml><?xml version="1.0" encoding="utf-8"?>
<p:tagLst xmlns:p="http://schemas.openxmlformats.org/presentationml/2006/main">
  <p:tag name="MH" val="20170613110635"/>
  <p:tag name="MH_LIBRARY" val="CONTENTS"/>
  <p:tag name="MH_TYPE" val="ENTRY"/>
  <p:tag name="ID" val="545812"/>
  <p:tag name="MH_ORDER" val="1"/>
</p:tagLst>
</file>

<file path=ppt/tags/tag13.xml><?xml version="1.0" encoding="utf-8"?>
<p:tagLst xmlns:p="http://schemas.openxmlformats.org/presentationml/2006/main">
  <p:tag name="MH" val="20170613110635"/>
  <p:tag name="MH_LIBRARY" val="CONTENTS"/>
  <p:tag name="MH_TYPE" val="NUMBER"/>
  <p:tag name="ID" val="545812"/>
  <p:tag name="MH_ORDER" val="1"/>
</p:tagLst>
</file>

<file path=ppt/tags/tag14.xml><?xml version="1.0" encoding="utf-8"?>
<p:tagLst xmlns:p="http://schemas.openxmlformats.org/presentationml/2006/main">
  <p:tag name="MH" val="20170613110635"/>
  <p:tag name="MH_LIBRARY" val="CONTENTS"/>
  <p:tag name="MH_TYPE" val="ENTRY"/>
  <p:tag name="ID" val="545812"/>
  <p:tag name="MH_ORDER" val="1"/>
</p:tagLst>
</file>

<file path=ppt/tags/tag15.xml><?xml version="1.0" encoding="utf-8"?>
<p:tagLst xmlns:p="http://schemas.openxmlformats.org/presentationml/2006/main">
  <p:tag name="MH" val="20170613110635"/>
  <p:tag name="MH_LIBRARY" val="CONTENTS"/>
  <p:tag name="MH_TYPE" val="NUMBER"/>
  <p:tag name="ID" val="545812"/>
  <p:tag name="MH_ORDER" val="1"/>
</p:tagLst>
</file>

<file path=ppt/tags/tag16.xml><?xml version="1.0" encoding="utf-8"?>
<p:tagLst xmlns:p="http://schemas.openxmlformats.org/presentationml/2006/main">
  <p:tag name="MH" val="20170613110635"/>
  <p:tag name="MH_LIBRARY" val="CONTENTS"/>
  <p:tag name="MH_TYPE" val="ENTRY"/>
  <p:tag name="ID" val="545812"/>
  <p:tag name="MH_ORDER" val="1"/>
</p:tagLst>
</file>

<file path=ppt/tags/tag17.xml><?xml version="1.0" encoding="utf-8"?>
<p:tagLst xmlns:p="http://schemas.openxmlformats.org/presentationml/2006/main">
  <p:tag name="MH" val="20170613110635"/>
  <p:tag name="MH_LIBRARY" val="CONTENTS"/>
  <p:tag name="MH_TYPE" val="NUMBER"/>
  <p:tag name="ID" val="545812"/>
  <p:tag name="MH_ORDER" val="1"/>
</p:tagLst>
</file>

<file path=ppt/tags/tag18.xml><?xml version="1.0" encoding="utf-8"?>
<p:tagLst xmlns:p="http://schemas.openxmlformats.org/presentationml/2006/main">
  <p:tag name="MH" val="20170613110635"/>
  <p:tag name="MH_LIBRARY" val="CONTENTS"/>
  <p:tag name="MH_TYPE" val="ENTRY"/>
  <p:tag name="ID" val="545812"/>
  <p:tag name="MH_ORDER" val="2"/>
</p:tagLst>
</file>

<file path=ppt/tags/tag19.xml><?xml version="1.0" encoding="utf-8"?>
<p:tagLst xmlns:p="http://schemas.openxmlformats.org/presentationml/2006/main">
  <p:tag name="MH" val="20170613110635"/>
  <p:tag name="MH_LIBRARY" val="CONTENTS"/>
  <p:tag name="MH_TYPE" val="NUMBER"/>
  <p:tag name="ID" val="545812"/>
  <p:tag name="MH_ORDER"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2633</Words>
  <Application>WPS 演示</Application>
  <PresentationFormat>全屏显示(4:3)</PresentationFormat>
  <Paragraphs>312</Paragraphs>
  <Slides>26</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Calibri</vt:lpstr>
      <vt:lpstr>黑体</vt:lpstr>
      <vt:lpstr>楷体</vt:lpstr>
      <vt:lpstr>微软雅黑</vt:lpstr>
      <vt:lpstr>华文细黑</vt:lpstr>
      <vt:lpstr>仿宋</vt:lpstr>
      <vt:lpstr>Calibri</vt:lpstr>
      <vt:lpstr>Arial Unicode MS</vt:lpstr>
      <vt:lpstr>Arial</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123</cp:lastModifiedBy>
  <cp:revision>114</cp:revision>
  <dcterms:created xsi:type="dcterms:W3CDTF">2019-07-09T05:51:00Z</dcterms:created>
  <dcterms:modified xsi:type="dcterms:W3CDTF">2020-01-31T01:22:59Z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