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fonts/font1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fonts/font8.fntdata" ContentType="application/x-fontdata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  <p:sldMasterId id="2147483658" r:id="rId3"/>
  </p:sldMasterIdLst>
  <p:notesMasterIdLst>
    <p:notesMasterId r:id="rId38"/>
  </p:notesMasterIdLst>
  <p:sldIdLst>
    <p:sldId id="256" r:id="rId4"/>
    <p:sldId id="257" r:id="rId5"/>
    <p:sldId id="379" r:id="rId6"/>
    <p:sldId id="265" r:id="rId7"/>
    <p:sldId id="318" r:id="rId8"/>
    <p:sldId id="322" r:id="rId9"/>
    <p:sldId id="323" r:id="rId10"/>
    <p:sldId id="415" r:id="rId11"/>
    <p:sldId id="324" r:id="rId12"/>
    <p:sldId id="349" r:id="rId13"/>
    <p:sldId id="320" r:id="rId14"/>
    <p:sldId id="319" r:id="rId15"/>
    <p:sldId id="348" r:id="rId16"/>
    <p:sldId id="350" r:id="rId17"/>
    <p:sldId id="420" r:id="rId18"/>
    <p:sldId id="352" r:id="rId19"/>
    <p:sldId id="294" r:id="rId20"/>
    <p:sldId id="357" r:id="rId21"/>
    <p:sldId id="359" r:id="rId22"/>
    <p:sldId id="358" r:id="rId23"/>
    <p:sldId id="361" r:id="rId24"/>
    <p:sldId id="363" r:id="rId25"/>
    <p:sldId id="364" r:id="rId26"/>
    <p:sldId id="365" r:id="rId27"/>
    <p:sldId id="366" r:id="rId28"/>
    <p:sldId id="367" r:id="rId29"/>
    <p:sldId id="368" r:id="rId30"/>
    <p:sldId id="370" r:id="rId31"/>
    <p:sldId id="371" r:id="rId32"/>
    <p:sldId id="372" r:id="rId33"/>
    <p:sldId id="373" r:id="rId34"/>
    <p:sldId id="374" r:id="rId35"/>
    <p:sldId id="375" r:id="rId36"/>
    <p:sldId id="377" r:id="rId37"/>
  </p:sldIdLst>
  <p:sldSz cx="9144000" cy="6858000" type="screen4x3"/>
  <p:notesSz cx="6858000" cy="9144000"/>
  <p:embeddedFontLst>
    <p:embeddedFont>
      <p:font typeface="微软雅黑" panose="020B0503020204020204" pitchFamily="34" charset="-122"/>
      <p:regular r:id="rId42"/>
    </p:embeddedFont>
    <p:embeddedFont>
      <p:font typeface="楷体" panose="02010609060101010101" pitchFamily="49" charset="-122"/>
      <p:regular r:id="rId43"/>
    </p:embeddedFont>
    <p:embeddedFont>
      <p:font typeface="Pinyin Adjust" panose="02000500000000000000" pitchFamily="2" charset="0"/>
      <p:regular r:id="rId44"/>
    </p:embeddedFont>
    <p:embeddedFont>
      <p:font typeface="Calibri" panose="020F0502020204030204" charset="0"/>
      <p:regular r:id="rId45"/>
      <p:bold r:id="rId46"/>
      <p:italic r:id="rId47"/>
      <p:boldItalic r:id="rId48"/>
    </p:embeddedFont>
    <p:embeddedFont>
      <p:font typeface="黑体" panose="02010609060101010101" charset="-122"/>
      <p:regular r:id="rId49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E858C"/>
    <a:srgbClr val="A1C450"/>
    <a:srgbClr val="D57373"/>
    <a:srgbClr val="EDAE11"/>
    <a:srgbClr val="FF33CC"/>
    <a:srgbClr val="D60093"/>
    <a:srgbClr val="EA6C16"/>
    <a:srgbClr val="4DE3DC"/>
    <a:srgbClr val="9F9B9B"/>
    <a:srgbClr val="F0771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无样式，网格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652" autoAdjust="0"/>
    <p:restoredTop sz="94660"/>
  </p:normalViewPr>
  <p:slideViewPr>
    <p:cSldViewPr snapToGrid="0">
      <p:cViewPr>
        <p:scale>
          <a:sx n="100" d="100"/>
          <a:sy n="100" d="100"/>
        </p:scale>
        <p:origin x="-180" y="-264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24" d="100"/>
        <a:sy n="124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9" Type="http://schemas.openxmlformats.org/officeDocument/2006/relationships/font" Target="fonts/font8.fntdata"/><Relationship Id="rId48" Type="http://schemas.openxmlformats.org/officeDocument/2006/relationships/font" Target="fonts/font7.fntdata"/><Relationship Id="rId47" Type="http://schemas.openxmlformats.org/officeDocument/2006/relationships/font" Target="fonts/font6.fntdata"/><Relationship Id="rId46" Type="http://schemas.openxmlformats.org/officeDocument/2006/relationships/font" Target="fonts/font5.fntdata"/><Relationship Id="rId45" Type="http://schemas.openxmlformats.org/officeDocument/2006/relationships/font" Target="fonts/font4.fntdata"/><Relationship Id="rId44" Type="http://schemas.openxmlformats.org/officeDocument/2006/relationships/font" Target="fonts/font3.fntdata"/><Relationship Id="rId43" Type="http://schemas.openxmlformats.org/officeDocument/2006/relationships/font" Target="fonts/font2.fntdata"/><Relationship Id="rId42" Type="http://schemas.openxmlformats.org/officeDocument/2006/relationships/font" Target="fonts/font1.fntdata"/><Relationship Id="rId41" Type="http://schemas.openxmlformats.org/officeDocument/2006/relationships/tableStyles" Target="tableStyles.xml"/><Relationship Id="rId40" Type="http://schemas.openxmlformats.org/officeDocument/2006/relationships/viewProps" Target="viewProps.xml"/><Relationship Id="rId4" Type="http://schemas.openxmlformats.org/officeDocument/2006/relationships/slide" Target="slides/slide1.xml"/><Relationship Id="rId39" Type="http://schemas.openxmlformats.org/officeDocument/2006/relationships/presProps" Target="presProps.xml"/><Relationship Id="rId38" Type="http://schemas.openxmlformats.org/officeDocument/2006/relationships/notesMaster" Target="notesMasters/notesMaster1.xml"/><Relationship Id="rId37" Type="http://schemas.openxmlformats.org/officeDocument/2006/relationships/slide" Target="slides/slide34.xml"/><Relationship Id="rId36" Type="http://schemas.openxmlformats.org/officeDocument/2006/relationships/slide" Target="slides/slide33.xml"/><Relationship Id="rId35" Type="http://schemas.openxmlformats.org/officeDocument/2006/relationships/slide" Target="slides/slide32.xml"/><Relationship Id="rId34" Type="http://schemas.openxmlformats.org/officeDocument/2006/relationships/slide" Target="slides/slide31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C02CB87-F10C-4328-9CC3-60BB9E3280B6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09EF1A5-6E22-4DCF-AC8F-0F8FA39B2B3B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PT封面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73898" y="0"/>
            <a:ext cx="9206053" cy="685800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pic>
        <p:nvPicPr>
          <p:cNvPr id="318" name="图片 317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 flipH="1">
            <a:off x="3196488" y="936110"/>
            <a:ext cx="745402" cy="1134381"/>
          </a:xfrm>
          <a:prstGeom prst="rect">
            <a:avLst/>
          </a:prstGeom>
        </p:spPr>
      </p:pic>
      <p:sp>
        <p:nvSpPr>
          <p:cNvPr id="320" name="圆角矩形 319"/>
          <p:cNvSpPr/>
          <p:nvPr userDrawn="1"/>
        </p:nvSpPr>
        <p:spPr>
          <a:xfrm>
            <a:off x="1629132" y="2013141"/>
            <a:ext cx="5885737" cy="2616302"/>
          </a:xfrm>
          <a:prstGeom prst="roundRect">
            <a:avLst>
              <a:gd name="adj" fmla="val 50000"/>
            </a:avLst>
          </a:prstGeom>
          <a:solidFill>
            <a:srgbClr val="82A3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PT封面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73898" y="0"/>
            <a:ext cx="9206053" cy="685800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pic>
        <p:nvPicPr>
          <p:cNvPr id="318" name="图片 317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 flipH="1">
            <a:off x="3196488" y="936110"/>
            <a:ext cx="745402" cy="1134381"/>
          </a:xfrm>
          <a:prstGeom prst="rect">
            <a:avLst/>
          </a:prstGeom>
        </p:spPr>
      </p:pic>
      <p:sp>
        <p:nvSpPr>
          <p:cNvPr id="320" name="圆角矩形 319"/>
          <p:cNvSpPr/>
          <p:nvPr userDrawn="1"/>
        </p:nvSpPr>
        <p:spPr>
          <a:xfrm>
            <a:off x="1629132" y="2013141"/>
            <a:ext cx="5885737" cy="2616302"/>
          </a:xfrm>
          <a:prstGeom prst="roundRect">
            <a:avLst>
              <a:gd name="adj" fmla="val 50000"/>
            </a:avLst>
          </a:prstGeom>
          <a:solidFill>
            <a:srgbClr val="82A3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学习目标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73898" y="134080"/>
            <a:ext cx="9206053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pic>
        <p:nvPicPr>
          <p:cNvPr id="325" name="图片 324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 flipH="1">
            <a:off x="135278" y="21096"/>
            <a:ext cx="192215" cy="398541"/>
          </a:xfrm>
          <a:prstGeom prst="rect">
            <a:avLst/>
          </a:prstGeom>
        </p:spPr>
      </p:pic>
      <p:sp>
        <p:nvSpPr>
          <p:cNvPr id="2" name="圆角矩形 1"/>
          <p:cNvSpPr/>
          <p:nvPr userDrawn="1"/>
        </p:nvSpPr>
        <p:spPr>
          <a:xfrm>
            <a:off x="92596" y="351065"/>
            <a:ext cx="8964809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92596" y="346497"/>
            <a:ext cx="8964809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333447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学习目标</a:t>
            </a:r>
            <a:endParaRPr lang="zh-CN" altLang="en-US" sz="1600" b="1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3" name="图片 2" descr="图层1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0965" y="6461125"/>
            <a:ext cx="1343660" cy="35052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新课导入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矩形 315"/>
          <p:cNvSpPr/>
          <p:nvPr userDrawn="1"/>
        </p:nvSpPr>
        <p:spPr>
          <a:xfrm>
            <a:off x="333447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新课导入</a:t>
            </a:r>
            <a:endParaRPr lang="zh-CN" altLang="en-US" sz="1600" b="1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112378" y="16062"/>
            <a:ext cx="225287" cy="372115"/>
          </a:xfrm>
          <a:prstGeom prst="rect">
            <a:avLst/>
          </a:prstGeom>
        </p:spPr>
      </p:pic>
      <p:grpSp>
        <p:nvGrpSpPr>
          <p:cNvPr id="3" name="组合 2"/>
          <p:cNvGrpSpPr/>
          <p:nvPr userDrawn="1"/>
        </p:nvGrpSpPr>
        <p:grpSpPr>
          <a:xfrm>
            <a:off x="-73898" y="134080"/>
            <a:ext cx="9206053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351065"/>
            <a:ext cx="8964809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309" name="图片 308" descr="图层1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0965" y="6461125"/>
            <a:ext cx="1343660" cy="35052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助学资料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 flipH="1">
            <a:off x="130983" y="1847"/>
            <a:ext cx="241984" cy="398355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333447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助学资料</a:t>
            </a:r>
            <a:endParaRPr lang="zh-CN" altLang="en-US" sz="1600" b="1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5" name="组合 4"/>
          <p:cNvGrpSpPr/>
          <p:nvPr userDrawn="1"/>
        </p:nvGrpSpPr>
        <p:grpSpPr>
          <a:xfrm>
            <a:off x="-73898" y="134080"/>
            <a:ext cx="9206053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6" name="组合 5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8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3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0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5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8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6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7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3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9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5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6" name="组合 15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5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2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8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2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9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0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3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1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4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6" name="组合 25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8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4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0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9" name="组合 28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5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0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1" name="组合 30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3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5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9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1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5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9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1" name="圆角矩形 310"/>
          <p:cNvSpPr/>
          <p:nvPr userDrawn="1"/>
        </p:nvSpPr>
        <p:spPr>
          <a:xfrm>
            <a:off x="92596" y="351065"/>
            <a:ext cx="8964809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4" name="图片 3" descr="图层1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0965" y="6461125"/>
            <a:ext cx="1343660" cy="35052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学习字词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学习字词</a:t>
            </a:r>
            <a:endParaRPr lang="zh-CN" altLang="en-US" sz="1600" b="1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8" y="134080"/>
            <a:ext cx="9206053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 flipH="1">
            <a:off x="107466" y="-29219"/>
            <a:ext cx="273050" cy="415537"/>
          </a:xfrm>
          <a:prstGeom prst="rect">
            <a:avLst/>
          </a:prstGeom>
        </p:spPr>
      </p:pic>
      <p:sp>
        <p:nvSpPr>
          <p:cNvPr id="310" name="圆角矩形 309"/>
          <p:cNvSpPr/>
          <p:nvPr userDrawn="1"/>
        </p:nvSpPr>
        <p:spPr>
          <a:xfrm>
            <a:off x="92596" y="351065"/>
            <a:ext cx="8964809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2" name="图片 1" descr="图层1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0965" y="6461125"/>
            <a:ext cx="1343660" cy="35052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初读感知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" name="图片 316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123491" y="-42863"/>
            <a:ext cx="275759" cy="444487"/>
          </a:xfrm>
          <a:prstGeom prst="rect">
            <a:avLst/>
          </a:prstGeom>
        </p:spPr>
      </p:pic>
      <p:sp>
        <p:nvSpPr>
          <p:cNvPr id="2" name="矩形 1"/>
          <p:cNvSpPr/>
          <p:nvPr userDrawn="1"/>
        </p:nvSpPr>
        <p:spPr>
          <a:xfrm>
            <a:off x="333447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初读感知</a:t>
            </a:r>
            <a:endParaRPr lang="zh-CN" altLang="en-US" sz="1600" b="1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73898" y="134080"/>
            <a:ext cx="9206053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351065"/>
            <a:ext cx="8964809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309" name="图片 308" descr="图层1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0965" y="6461125"/>
            <a:ext cx="1343660" cy="35052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随堂练习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103144" y="-160888"/>
            <a:ext cx="281701" cy="526123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333447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随堂练习</a:t>
            </a:r>
            <a:endParaRPr lang="zh-CN" altLang="en-US" sz="1600" b="1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8" y="134080"/>
            <a:ext cx="9206053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351065"/>
            <a:ext cx="8964809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2" name="图片 1" descr="图层1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0965" y="6461125"/>
            <a:ext cx="1343660" cy="35052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小结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103144" y="-160888"/>
            <a:ext cx="281701" cy="526123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333447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课堂小结</a:t>
            </a:r>
            <a:endParaRPr lang="zh-CN" altLang="en-US" sz="1600" b="1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8" y="134080"/>
            <a:ext cx="9206053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351065"/>
            <a:ext cx="8964809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2" name="图片 1" descr="图层1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0965" y="6461125"/>
            <a:ext cx="1343660" cy="35052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外拓展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103144" y="-160888"/>
            <a:ext cx="281701" cy="526123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333447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课外拓展</a:t>
            </a:r>
            <a:endParaRPr lang="zh-CN" altLang="en-US" sz="1600" b="1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8" y="134080"/>
            <a:ext cx="9206053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351065"/>
            <a:ext cx="8964809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2" name="图片 1" descr="图层1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0965" y="6461125"/>
            <a:ext cx="1343660" cy="35052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学习目标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73898" y="134080"/>
            <a:ext cx="9206053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pic>
        <p:nvPicPr>
          <p:cNvPr id="325" name="图片 324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 flipH="1">
            <a:off x="135278" y="21096"/>
            <a:ext cx="192215" cy="398541"/>
          </a:xfrm>
          <a:prstGeom prst="rect">
            <a:avLst/>
          </a:prstGeom>
        </p:spPr>
      </p:pic>
      <p:sp>
        <p:nvSpPr>
          <p:cNvPr id="2" name="圆角矩形 1"/>
          <p:cNvSpPr/>
          <p:nvPr userDrawn="1"/>
        </p:nvSpPr>
        <p:spPr>
          <a:xfrm>
            <a:off x="92596" y="351065"/>
            <a:ext cx="8964809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92596" y="346497"/>
            <a:ext cx="8964809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333447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学习目标</a:t>
            </a:r>
            <a:endParaRPr lang="zh-CN" altLang="en-US" sz="1600" b="1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3" name="图片 2" descr="图层1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0965" y="6461125"/>
            <a:ext cx="1343660" cy="35052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新课导入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矩形 315"/>
          <p:cNvSpPr/>
          <p:nvPr userDrawn="1"/>
        </p:nvSpPr>
        <p:spPr>
          <a:xfrm>
            <a:off x="333447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新课导入</a:t>
            </a:r>
            <a:endParaRPr lang="zh-CN" altLang="en-US" sz="1600" b="1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112378" y="16062"/>
            <a:ext cx="225287" cy="372115"/>
          </a:xfrm>
          <a:prstGeom prst="rect">
            <a:avLst/>
          </a:prstGeom>
        </p:spPr>
      </p:pic>
      <p:grpSp>
        <p:nvGrpSpPr>
          <p:cNvPr id="3" name="组合 2"/>
          <p:cNvGrpSpPr/>
          <p:nvPr userDrawn="1"/>
        </p:nvGrpSpPr>
        <p:grpSpPr>
          <a:xfrm>
            <a:off x="-73898" y="134080"/>
            <a:ext cx="9206053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351065"/>
            <a:ext cx="8964809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309" name="图片 308" descr="图层1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0965" y="6461125"/>
            <a:ext cx="1343660" cy="35052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助学资料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 flipH="1">
            <a:off x="130983" y="1847"/>
            <a:ext cx="241984" cy="398355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333447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助学资料</a:t>
            </a:r>
            <a:endParaRPr lang="zh-CN" altLang="en-US" sz="1600" b="1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5" name="组合 4"/>
          <p:cNvGrpSpPr/>
          <p:nvPr userDrawn="1"/>
        </p:nvGrpSpPr>
        <p:grpSpPr>
          <a:xfrm>
            <a:off x="-73898" y="134080"/>
            <a:ext cx="9206053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6" name="组合 5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8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3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0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5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8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6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7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3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9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5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6" name="组合 15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5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2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8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2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9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0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3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1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4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6" name="组合 25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8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4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0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9" name="组合 28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5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0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1" name="组合 30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3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5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9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1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5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9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1" name="圆角矩形 310"/>
          <p:cNvSpPr/>
          <p:nvPr userDrawn="1"/>
        </p:nvSpPr>
        <p:spPr>
          <a:xfrm>
            <a:off x="92596" y="351065"/>
            <a:ext cx="8964809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4" name="图片 3" descr="图层1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0965" y="6461125"/>
            <a:ext cx="1343660" cy="35052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学习字词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学习字词</a:t>
            </a:r>
            <a:endParaRPr lang="zh-CN" altLang="en-US" sz="1600" b="1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8" y="134080"/>
            <a:ext cx="9206053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 flipH="1">
            <a:off x="107466" y="-29219"/>
            <a:ext cx="273050" cy="415537"/>
          </a:xfrm>
          <a:prstGeom prst="rect">
            <a:avLst/>
          </a:prstGeom>
        </p:spPr>
      </p:pic>
      <p:sp>
        <p:nvSpPr>
          <p:cNvPr id="310" name="圆角矩形 309"/>
          <p:cNvSpPr/>
          <p:nvPr userDrawn="1"/>
        </p:nvSpPr>
        <p:spPr>
          <a:xfrm>
            <a:off x="92596" y="351065"/>
            <a:ext cx="8964809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2" name="图片 1" descr="图层1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0965" y="6461125"/>
            <a:ext cx="1343660" cy="35052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初读感知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" name="图片 316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123491" y="-42863"/>
            <a:ext cx="275759" cy="444487"/>
          </a:xfrm>
          <a:prstGeom prst="rect">
            <a:avLst/>
          </a:prstGeom>
        </p:spPr>
      </p:pic>
      <p:sp>
        <p:nvSpPr>
          <p:cNvPr id="2" name="矩形 1"/>
          <p:cNvSpPr/>
          <p:nvPr userDrawn="1"/>
        </p:nvSpPr>
        <p:spPr>
          <a:xfrm>
            <a:off x="333447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初读感知</a:t>
            </a:r>
            <a:endParaRPr lang="zh-CN" altLang="en-US" sz="1600" b="1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73898" y="134080"/>
            <a:ext cx="9206053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351065"/>
            <a:ext cx="8964809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309" name="图片 308" descr="图层1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0965" y="6461125"/>
            <a:ext cx="1343660" cy="35052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随堂练习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103144" y="-160888"/>
            <a:ext cx="281701" cy="526123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333447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随堂练习</a:t>
            </a:r>
            <a:endParaRPr lang="zh-CN" altLang="en-US" sz="1600" b="1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8" y="134080"/>
            <a:ext cx="9206053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351065"/>
            <a:ext cx="8964809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2" name="图片 1" descr="图层1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0965" y="6461125"/>
            <a:ext cx="1343660" cy="35052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小结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103144" y="-160888"/>
            <a:ext cx="281701" cy="526123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333447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课堂小结</a:t>
            </a:r>
            <a:endParaRPr lang="zh-CN" altLang="en-US" sz="1600" b="1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8" y="134080"/>
            <a:ext cx="9206053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351065"/>
            <a:ext cx="8964809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2" name="图片 1" descr="图层1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0965" y="6461125"/>
            <a:ext cx="1343660" cy="35052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外拓展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103144" y="-160888"/>
            <a:ext cx="281701" cy="526123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333447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课外拓展</a:t>
            </a:r>
            <a:endParaRPr lang="zh-CN" altLang="en-US" sz="1600" b="1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8" y="134080"/>
            <a:ext cx="9206053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351065"/>
            <a:ext cx="8964809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2" name="图片 1" descr="图层1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0965" y="6461125"/>
            <a:ext cx="1343660" cy="350520"/>
          </a:xfrm>
          <a:prstGeom prst="rect">
            <a:avLst/>
          </a:prstGeom>
        </p:spPr>
      </p:pic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1" Type="http://schemas.openxmlformats.org/officeDocument/2006/relationships/theme" Target="../theme/theme1.xml"/><Relationship Id="rId10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.xml"/><Relationship Id="rId8" Type="http://schemas.openxmlformats.org/officeDocument/2006/relationships/slideLayout" Target="../slideLayouts/slideLayout17.xml"/><Relationship Id="rId7" Type="http://schemas.openxmlformats.org/officeDocument/2006/relationships/slideLayout" Target="../slideLayouts/slideLayout16.xml"/><Relationship Id="rId6" Type="http://schemas.openxmlformats.org/officeDocument/2006/relationships/slideLayout" Target="../slideLayouts/slideLayout15.xml"/><Relationship Id="rId5" Type="http://schemas.openxmlformats.org/officeDocument/2006/relationships/slideLayout" Target="../slideLayouts/slideLayout14.xml"/><Relationship Id="rId4" Type="http://schemas.openxmlformats.org/officeDocument/2006/relationships/slideLayout" Target="../slideLayouts/slideLayout13.xml"/><Relationship Id="rId3" Type="http://schemas.openxmlformats.org/officeDocument/2006/relationships/slideLayout" Target="../slideLayouts/slideLayout12.xml"/><Relationship Id="rId2" Type="http://schemas.openxmlformats.org/officeDocument/2006/relationships/slideLayout" Target="../slideLayouts/slideLayout11.xml"/><Relationship Id="rId11" Type="http://schemas.openxmlformats.org/officeDocument/2006/relationships/theme" Target="../theme/theme2.xml"/><Relationship Id="rId10" Type="http://schemas.openxmlformats.org/officeDocument/2006/relationships/image" Target="../media/image3.png"/><Relationship Id="rId1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C1D861-E942-4694-966D-F6A93EB1A689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294FA98-B1F0-4380-866C-E18380B9059D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309" name="图片 308" descr="图层1"/>
          <p:cNvPicPr>
            <a:picLocks noChangeAspect="1"/>
          </p:cNvPicPr>
          <p:nvPr userDrawn="1"/>
        </p:nvPicPr>
        <p:blipFill>
          <a:blip r:embed="rId10"/>
          <a:stretch>
            <a:fillRect/>
          </a:stretch>
        </p:blipFill>
        <p:spPr>
          <a:xfrm>
            <a:off x="100965" y="6461125"/>
            <a:ext cx="1343660" cy="350520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C1D861-E942-4694-966D-F6A93EB1A689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294FA98-B1F0-4380-866C-E18380B9059D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309" name="图片 308" descr="图层1"/>
          <p:cNvPicPr>
            <a:picLocks noChangeAspect="1"/>
          </p:cNvPicPr>
          <p:nvPr userDrawn="1"/>
        </p:nvPicPr>
        <p:blipFill>
          <a:blip r:embed="rId10"/>
          <a:stretch>
            <a:fillRect/>
          </a:stretch>
        </p:blipFill>
        <p:spPr>
          <a:xfrm>
            <a:off x="100965" y="6461125"/>
            <a:ext cx="1343660" cy="350520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15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16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17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image" Target="../media/image15.png"/><Relationship Id="rId1" Type="http://schemas.openxmlformats.org/officeDocument/2006/relationships/image" Target="../media/image1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image" Target="../media/image17.png"/><Relationship Id="rId1" Type="http://schemas.openxmlformats.org/officeDocument/2006/relationships/image" Target="../media/image19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20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21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22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23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17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24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23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23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23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17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23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17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8.xml"/><Relationship Id="rId1" Type="http://schemas.openxmlformats.org/officeDocument/2006/relationships/image" Target="../media/image25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8.xml"/><Relationship Id="rId1" Type="http://schemas.openxmlformats.org/officeDocument/2006/relationships/image" Target="../media/image2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image" Target="../media/image10.jpeg"/><Relationship Id="rId1" Type="http://schemas.openxmlformats.org/officeDocument/2006/relationships/image" Target="../media/image9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3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7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7.pn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9.xml"/><Relationship Id="rId1" Type="http://schemas.openxmlformats.org/officeDocument/2006/relationships/image" Target="../media/image2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image" Target="../media/image12.png"/><Relationship Id="rId1" Type="http://schemas.openxmlformats.org/officeDocument/2006/relationships/image" Target="../media/image11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1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 idx="4294967295"/>
          </p:nvPr>
        </p:nvSpPr>
        <p:spPr>
          <a:xfrm>
            <a:off x="0" y="2240686"/>
            <a:ext cx="9144000" cy="1603375"/>
          </a:xfrm>
          <a:prstGeom prst="rect">
            <a:avLst/>
          </a:prstGeom>
        </p:spPr>
        <p:txBody>
          <a:bodyPr>
            <a:normAutofit/>
          </a:bodyPr>
          <a:lstStyle/>
          <a:p>
            <a:pPr algn="ctr"/>
            <a:r>
              <a:rPr lang="en-US" altLang="zh-CN" sz="5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23.</a:t>
            </a:r>
            <a:r>
              <a:rPr lang="zh-CN" altLang="en-US" sz="5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京剧趣谈</a:t>
            </a:r>
            <a:endParaRPr lang="zh-CN" altLang="en-US" sz="5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  <a:sym typeface="+mn-ea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0" y="5789002"/>
            <a:ext cx="9144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部编</a:t>
            </a: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版语文六年级（上）</a:t>
            </a:r>
            <a:endParaRPr lang="zh-CN" altLang="en-US" sz="1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文本框 10"/>
          <p:cNvSpPr txBox="1"/>
          <p:nvPr/>
        </p:nvSpPr>
        <p:spPr>
          <a:xfrm>
            <a:off x="3179921" y="1111885"/>
            <a:ext cx="296747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5400" b="1" dirty="0"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京剧趣谈</a:t>
            </a:r>
            <a:endParaRPr lang="zh-CN" altLang="en-US" sz="5400" b="1" dirty="0"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</p:txBody>
      </p:sp>
      <p:sp>
        <p:nvSpPr>
          <p:cNvPr id="5" name="竖卷形 4"/>
          <p:cNvSpPr/>
          <p:nvPr/>
        </p:nvSpPr>
        <p:spPr>
          <a:xfrm>
            <a:off x="497681" y="1751330"/>
            <a:ext cx="1111568" cy="3853180"/>
          </a:xfrm>
          <a:prstGeom prst="verticalScroll">
            <a:avLst/>
          </a:prstGeom>
          <a:solidFill>
            <a:srgbClr val="A1C450"/>
          </a:solidFill>
          <a:ln w="25400" cap="flat" cmpd="sng" algn="ctr">
            <a:solidFill>
              <a:schemeClr val="tx2">
                <a:lumMod val="40000"/>
                <a:lumOff val="60000"/>
              </a:schemeClr>
            </a:solidFill>
            <a:prstDash val="solid"/>
          </a:ln>
          <a:effectLst/>
        </p:spPr>
        <p:style>
          <a:lnRef idx="2">
            <a:srgbClr val="4F81BD">
              <a:shade val="50000"/>
            </a:srgbClr>
          </a:lnRef>
          <a:fillRef idx="1">
            <a:srgbClr val="4F81BD"/>
          </a:fillRef>
          <a:effectRef idx="0">
            <a:srgbClr val="4F81B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760571" y="2154556"/>
            <a:ext cx="419100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4800" b="1" dirty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解读题目</a:t>
            </a:r>
            <a:endParaRPr lang="zh-CN" altLang="en-US" sz="4800" b="1" dirty="0">
              <a:solidFill>
                <a:schemeClr val="bg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1" name="圆角矩形标注 20"/>
          <p:cNvSpPr/>
          <p:nvPr/>
        </p:nvSpPr>
        <p:spPr>
          <a:xfrm>
            <a:off x="2907406" y="3531056"/>
            <a:ext cx="3242942" cy="1605429"/>
          </a:xfrm>
          <a:prstGeom prst="wedgeRoundRectCallout">
            <a:avLst>
              <a:gd name="adj1" fmla="val 60665"/>
              <a:gd name="adj2" fmla="val 33584"/>
              <a:gd name="adj3" fmla="val 16667"/>
            </a:avLst>
          </a:prstGeom>
          <a:solidFill>
            <a:srgbClr val="EE858C"/>
          </a:solidFill>
          <a:ln w="25400" cap="flat" cmpd="sng" algn="ctr">
            <a:noFill/>
            <a:prstDash val="solid"/>
          </a:ln>
          <a:effectLst/>
        </p:spPr>
        <p:style>
          <a:lnRef idx="2">
            <a:srgbClr val="4F81BD">
              <a:shade val="50000"/>
            </a:srgbClr>
          </a:lnRef>
          <a:fillRef idx="1">
            <a:srgbClr val="4F81BD"/>
          </a:fillRef>
          <a:effectRef idx="0">
            <a:srgbClr val="4F81B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3122827" y="3679328"/>
            <a:ext cx="3027521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课文从哪几个方面去写京剧的？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1" cstate="email"/>
          <a:stretch>
            <a:fillRect/>
          </a:stretch>
        </p:blipFill>
        <p:spPr>
          <a:xfrm>
            <a:off x="6721664" y="4145852"/>
            <a:ext cx="1605328" cy="210959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1"/>
      <p:bldP spid="5" grpId="0" animBg="1"/>
      <p:bldP spid="5" grpId="1" animBg="1"/>
      <p:bldP spid="13" grpId="0"/>
      <p:bldP spid="13" grpId="1"/>
      <p:bldP spid="21" grpId="0" animBg="1"/>
      <p:bldP spid="21" grpId="1" animBg="1"/>
      <p:bldP spid="14" grpId="0"/>
      <p:bldP spid="14" grpId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2851624" y="1046803"/>
            <a:ext cx="34676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3200" b="1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再读课文理清层次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2198263" y="2964369"/>
            <a:ext cx="5892641" cy="1532334"/>
          </a:xfrm>
          <a:prstGeom prst="wedgeRoundRectCallout">
            <a:avLst>
              <a:gd name="adj1" fmla="val -52469"/>
              <a:gd name="adj2" fmla="val 35803"/>
              <a:gd name="adj3" fmla="val 16667"/>
            </a:avLst>
          </a:prstGeom>
          <a:solidFill>
            <a:srgbClr val="EE858C"/>
          </a:solidFill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默读课文前半部分《马鞭》，想一想：每个自然段都讲了什么？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1" cstate="email"/>
          <a:stretch>
            <a:fillRect/>
          </a:stretch>
        </p:blipFill>
        <p:spPr>
          <a:xfrm>
            <a:off x="602931" y="4146998"/>
            <a:ext cx="1595331" cy="212710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671368" y="1547398"/>
            <a:ext cx="8060620" cy="991870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4000" b="1" dirty="0">
                <a:latin typeface="楷体" panose="02010609060101010101" pitchFamily="49" charset="-122"/>
                <a:ea typeface="楷体" panose="02010609060101010101" pitchFamily="49" charset="-122"/>
              </a:rPr>
              <a:t>    </a:t>
            </a:r>
            <a:endParaRPr lang="zh-CN" altLang="en-US" sz="40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3400863" y="943917"/>
            <a:ext cx="18261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3200" b="1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课文脉络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966828" y="2448757"/>
            <a:ext cx="7607282" cy="27757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zh-CN" altLang="en-US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第一自然段：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介绍了京剧中“马鞭”这一艺术表现形式的产生、作用，以及它的独特魅力。</a:t>
            </a:r>
            <a:endParaRPr lang="zh-CN" altLang="en-US" sz="2400" b="1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>
              <a:lnSpc>
                <a:spcPct val="150000"/>
              </a:lnSpc>
            </a:pPr>
            <a:r>
              <a:rPr lang="zh-CN" altLang="en-US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第二自然段：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介绍京剧中的虚拟道具一样可感觉可使用。</a:t>
            </a:r>
            <a:endParaRPr lang="en-US" altLang="zh-CN" sz="2400" b="1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>
              <a:lnSpc>
                <a:spcPct val="150000"/>
              </a:lnSpc>
            </a:pPr>
            <a:r>
              <a:rPr lang="zh-CN" altLang="en-US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第三自然段：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介绍虚拟道具妙处以及真道具表现夸张的特点。</a:t>
            </a:r>
            <a:endParaRPr lang="zh-CN" altLang="en-US" sz="2400" b="1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文本框 10"/>
          <p:cNvSpPr txBox="1"/>
          <p:nvPr/>
        </p:nvSpPr>
        <p:spPr>
          <a:xfrm>
            <a:off x="3491389" y="812166"/>
            <a:ext cx="18261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3200" b="1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主要内容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864359" y="1851767"/>
            <a:ext cx="7722629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2400" dirty="0">
                <a:latin typeface="楷体" panose="02010609060101010101" pitchFamily="49" charset="-122"/>
                <a:ea typeface="楷体" panose="02010609060101010101" pitchFamily="49" charset="-122"/>
              </a:rPr>
              <a:t>   </a:t>
            </a: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谁能用简洁的语言说一说《马鞭》这部分的主要内容？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1328355" y="2832765"/>
            <a:ext cx="5541169" cy="2221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   </a:t>
            </a:r>
            <a:r>
              <a:rPr lang="zh-CN" altLang="en-US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《马鞭》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介绍了京剧中“马鞭”这一艺术表现形式的产生、作用，以及它的独特魅力，同时也介绍了京剧中的虚拟道具的妙处。</a:t>
            </a:r>
            <a:endParaRPr lang="zh-CN" altLang="en-US" sz="2400" b="1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7027446" y="4683605"/>
            <a:ext cx="1361300" cy="143386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414566" y="2207875"/>
            <a:ext cx="1278731" cy="17995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" name="文本框 10"/>
          <p:cNvSpPr txBox="1"/>
          <p:nvPr/>
        </p:nvSpPr>
        <p:spPr>
          <a:xfrm>
            <a:off x="2970492" y="1138958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3200" b="1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探究学习第一自然段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2089087" y="2523750"/>
            <a:ext cx="5947330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</a:rPr>
              <a:t>   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</a:rPr>
              <a:t>京剧表演中的“马鞭”作为道具是为了解决什么问题？请你从原文中画出相关语句。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  <a:cs typeface="黑体" panose="02010609060101010101" charset="-122"/>
            </a:endParaRPr>
          </a:p>
        </p:txBody>
      </p:sp>
      <p:pic>
        <p:nvPicPr>
          <p:cNvPr id="13" name="图片 12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6721664" y="4145852"/>
            <a:ext cx="1605328" cy="210959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 cstate="email"/>
          <a:stretch>
            <a:fillRect/>
          </a:stretch>
        </p:blipFill>
        <p:spPr>
          <a:xfrm>
            <a:off x="1139390" y="1657349"/>
            <a:ext cx="6053853" cy="4361371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7365517" y="4928304"/>
            <a:ext cx="1361300" cy="1433860"/>
          </a:xfrm>
          <a:prstGeom prst="rect">
            <a:avLst/>
          </a:prstGeom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文本框 10"/>
          <p:cNvSpPr txBox="1"/>
          <p:nvPr/>
        </p:nvSpPr>
        <p:spPr>
          <a:xfrm>
            <a:off x="2134434" y="1097638"/>
            <a:ext cx="48013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带问题读精要句子，注意红色字体</a:t>
            </a:r>
            <a:endParaRPr lang="zh-CN" altLang="en-US" sz="2400" b="1" dirty="0"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1159027" y="1908007"/>
            <a:ext cx="6705963" cy="16677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24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    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京剧继承、发展了中国传统戏曲的表现手法，终于战胜了这种尴尬——用一根小小的马鞭就</a:t>
            </a:r>
            <a:r>
              <a:rPr lang="zh-CN" altLang="en-US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彻底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解决了，而且解决得</a:t>
            </a:r>
            <a:r>
              <a:rPr lang="zh-CN" altLang="en-US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无比漂亮</a:t>
            </a:r>
            <a:r>
              <a:rPr lang="zh-CN" altLang="en-US" sz="24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。</a:t>
            </a:r>
            <a:endParaRPr lang="zh-CN" altLang="en-US" sz="24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1518687" y="4415662"/>
            <a:ext cx="6269030" cy="4996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2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  <a:sym typeface="+mn-ea"/>
              </a:rPr>
              <a:t>    </a:t>
            </a:r>
            <a:r>
              <a:rPr lang="zh-CN" altLang="en-US" sz="2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  <a:sym typeface="+mn-ea"/>
              </a:rPr>
              <a:t>你从“彻底”和“无比漂亮”中读出了什么？</a:t>
            </a:r>
            <a:endParaRPr lang="zh-CN" altLang="en-US" sz="20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黑体" panose="02010609060101010101" charset="-122"/>
              <a:sym typeface="+mn-ea"/>
            </a:endParaRPr>
          </a:p>
        </p:txBody>
      </p:sp>
      <p:pic>
        <p:nvPicPr>
          <p:cNvPr id="14" name="图片 13"/>
          <p:cNvPicPr>
            <a:picLocks noChangeAspect="1"/>
          </p:cNvPicPr>
          <p:nvPr/>
        </p:nvPicPr>
        <p:blipFill>
          <a:blip r:embed="rId1" cstate="email"/>
          <a:stretch>
            <a:fillRect/>
          </a:stretch>
        </p:blipFill>
        <p:spPr>
          <a:xfrm>
            <a:off x="7111743" y="4607210"/>
            <a:ext cx="1762386" cy="185632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61913" y="1429514"/>
            <a:ext cx="6889460" cy="33297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   </a:t>
            </a:r>
            <a:r>
              <a:rPr lang="zh-CN" altLang="en-US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在读的过程中我感觉到从三个方面写用马鞭把问题完全解决了，而且解决得很完美：</a:t>
            </a:r>
            <a:endParaRPr lang="zh-CN" altLang="en-US" sz="24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1、表演方式符合中国的美学；</a:t>
            </a:r>
            <a:endParaRPr lang="en-US" altLang="zh-CN" sz="24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2、给演员以无穷无尽的表演自由；</a:t>
            </a:r>
            <a:endParaRPr lang="en-US" altLang="zh-CN" sz="24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3、马鞭本身具备一种装饰的美，而且不同人物在使用马鞭时，也各自形成了一套约定俗成的方法。</a:t>
            </a:r>
            <a:endParaRPr lang="zh-CN" altLang="en-US" sz="24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1" cstate="email"/>
          <a:stretch>
            <a:fillRect/>
          </a:stretch>
        </p:blipFill>
        <p:spPr>
          <a:xfrm>
            <a:off x="7535463" y="4750805"/>
            <a:ext cx="1492628" cy="157218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807680" y="880061"/>
            <a:ext cx="6926620" cy="5810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</a:rPr>
              <a:t>“马鞭”这种表现形式又具有怎样的魅力？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  <a:cs typeface="黑体" panose="02010609060101010101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1492071" y="1774076"/>
            <a:ext cx="6861810" cy="397031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>
              <a:lnSpc>
                <a:spcPct val="150000"/>
              </a:lnSpc>
            </a:pPr>
            <a:r>
              <a:rPr lang="zh-CN" altLang="en-US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“马鞭”这种表现形式的魅力：</a:t>
            </a:r>
            <a:r>
              <a:rPr lang="zh-CN" altLang="en-US" sz="2400" b="1" dirty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巨大的马匹被整个</a:t>
            </a:r>
            <a:r>
              <a:rPr lang="zh-CN" altLang="en-US" sz="2400" b="1" dirty="0" smtClean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省</a:t>
            </a:r>
            <a:r>
              <a:rPr lang="zh-CN" altLang="en-US" sz="2400" b="1" dirty="0" smtClean="0"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骑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马人那种特定和优美的姿态却鲜明地显现出来。同时这一根虚拟的马鞭，给演员以无穷无尽的表演自由：可以高扬，可以低垂；可以跑半天还在家门口，可以一抬手就走了一百里。马鞭本身具备一种装饰的美，而且不同人物在使用马鞭时，也各自形成了一套约定俗成的方法。</a:t>
            </a:r>
            <a:endParaRPr lang="zh-CN" altLang="en-US" sz="2400" b="1" dirty="0"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1" cstate="email"/>
          <a:stretch>
            <a:fillRect/>
          </a:stretch>
        </p:blipFill>
        <p:spPr>
          <a:xfrm>
            <a:off x="280548" y="4849446"/>
            <a:ext cx="1453002" cy="153044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2613212" y="1143274"/>
            <a:ext cx="475678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b="1" dirty="0"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</a:rPr>
              <a:t>研读第二部分《亮相》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  <a:cs typeface="黑体" panose="02010609060101010101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1633525" y="2909158"/>
            <a:ext cx="5939314" cy="15696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3200" b="1" dirty="0"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    </a:t>
            </a:r>
            <a:r>
              <a:rPr lang="zh-CN" altLang="en-US" sz="3200" b="1" dirty="0"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默读课文后半部分《亮相》，想一想：每个自然段都讲了什么？</a:t>
            </a:r>
            <a:endParaRPr lang="zh-CN" altLang="en-US" sz="3200" b="1" dirty="0"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1" cstate="email"/>
          <a:stretch>
            <a:fillRect/>
          </a:stretch>
        </p:blipFill>
        <p:spPr>
          <a:xfrm>
            <a:off x="7012607" y="4208970"/>
            <a:ext cx="1692261" cy="222383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副标题 2"/>
          <p:cNvSpPr>
            <a:spLocks noGrp="1"/>
          </p:cNvSpPr>
          <p:nvPr>
            <p:ph type="subTitle" idx="4294967295"/>
          </p:nvPr>
        </p:nvSpPr>
        <p:spPr>
          <a:xfrm>
            <a:off x="840347" y="1540927"/>
            <a:ext cx="7411641" cy="3700462"/>
          </a:xfrm>
          <a:prstGeom prst="rect">
            <a:avLst/>
          </a:prstGeom>
        </p:spPr>
        <p:txBody>
          <a:bodyPr>
            <a:noAutofit/>
          </a:bodyPr>
          <a:lstStyle/>
          <a:p>
            <a:pPr marL="355600" marR="0" lvl="0" indent="-355600" algn="l" defTabSz="4572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24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sym typeface="+mn-ea"/>
              </a:rPr>
              <a:t>1.</a:t>
            </a:r>
            <a:r>
              <a:rPr lang="zh-CN" altLang="en-US" sz="24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sym typeface="+mn-ea"/>
              </a:rPr>
              <a:t>会认本课生字，会写生字，理解生字组成的词语。</a:t>
            </a:r>
            <a:r>
              <a:rPr lang="zh-CN" altLang="en-US" sz="24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ea"/>
                <a:sym typeface="+mn-ea"/>
              </a:rPr>
              <a:t> </a:t>
            </a:r>
            <a:r>
              <a:rPr lang="en-US" altLang="zh-CN" sz="24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ea"/>
                <a:sym typeface="+mn-ea"/>
              </a:rPr>
              <a:t>(</a:t>
            </a:r>
            <a:r>
              <a:rPr lang="zh-CN" altLang="en-US" sz="24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ea"/>
                <a:sym typeface="+mn-ea"/>
              </a:rPr>
              <a:t>重点</a:t>
            </a:r>
            <a:r>
              <a:rPr lang="en-US" altLang="zh-CN" sz="24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ea"/>
                <a:sym typeface="+mn-ea"/>
              </a:rPr>
              <a:t>)</a:t>
            </a:r>
            <a:endParaRPr kumimoji="0" lang="en-US" altLang="zh-CN" sz="240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+mn-ea"/>
            </a:endParaRPr>
          </a:p>
          <a:p>
            <a:pPr marL="355600" marR="0" lvl="0" indent="-355600" algn="l" defTabSz="4572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24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sym typeface="+mn-ea"/>
              </a:rPr>
              <a:t>2.</a:t>
            </a:r>
            <a:r>
              <a:rPr lang="zh-CN" altLang="en-US" sz="24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sym typeface="+mn-ea"/>
              </a:rPr>
              <a:t>有感情地朗读课文，理清课文层次，感知京剧中“马鞭”与</a:t>
            </a:r>
            <a:r>
              <a:rPr lang="en-US" altLang="zh-CN" sz="24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sym typeface="+mn-ea"/>
              </a:rPr>
              <a:t>“</a:t>
            </a:r>
            <a:r>
              <a:rPr lang="zh-CN" altLang="en-US" sz="24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亮相</a:t>
            </a:r>
            <a:r>
              <a:rPr lang="en-US" altLang="zh-CN" sz="24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ea typeface="宋体" panose="02010600030101010101" pitchFamily="2" charset="-122"/>
                <a:sym typeface="+mn-ea"/>
              </a:rPr>
              <a:t>”</a:t>
            </a:r>
            <a:r>
              <a:rPr lang="zh-CN" altLang="en-US" sz="2400" dirty="0">
                <a:latin typeface="+mn-ea"/>
                <a:sym typeface="+mn-ea"/>
              </a:rPr>
              <a:t>这</a:t>
            </a:r>
            <a:r>
              <a:rPr lang="zh-CN" altLang="en-US" sz="24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sym typeface="+mn-ea"/>
              </a:rPr>
              <a:t>两部分的特点。</a:t>
            </a:r>
            <a:r>
              <a:rPr lang="en-US" altLang="zh-CN" sz="24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ea"/>
                <a:sym typeface="+mn-ea"/>
              </a:rPr>
              <a:t>(</a:t>
            </a:r>
            <a:r>
              <a:rPr lang="zh-CN" altLang="en-US" sz="24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ea"/>
                <a:sym typeface="+mn-ea"/>
              </a:rPr>
              <a:t>重点</a:t>
            </a:r>
            <a:r>
              <a:rPr lang="en-US" altLang="zh-CN" sz="24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ea"/>
                <a:sym typeface="+mn-ea"/>
              </a:rPr>
              <a:t>)</a:t>
            </a:r>
            <a:endParaRPr kumimoji="0" lang="en-US" altLang="zh-CN" sz="240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+mn-ea"/>
            </a:endParaRPr>
          </a:p>
          <a:p>
            <a:pPr marL="355600" marR="0" lvl="0" indent="-355600" algn="l" defTabSz="4572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24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sym typeface="+mn-ea"/>
              </a:rPr>
              <a:t>3.</a:t>
            </a:r>
            <a:r>
              <a:rPr lang="zh-CN" altLang="en-US" sz="2400" dirty="0">
                <a:solidFill>
                  <a:schemeClr val="tx1"/>
                </a:solidFill>
                <a:latin typeface="+mn-ea"/>
                <a:sym typeface="+mn-ea"/>
              </a:rPr>
              <a:t>边读课文边想象京剧特点，从而喜欢国粹精华，学习表演京剧</a:t>
            </a:r>
            <a:r>
              <a:rPr lang="zh-CN" altLang="en-US" sz="24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sym typeface="+mn-ea"/>
              </a:rPr>
              <a:t>。</a:t>
            </a:r>
            <a:r>
              <a:rPr lang="en-US" altLang="zh-CN" sz="24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ea"/>
                <a:sym typeface="+mn-ea"/>
              </a:rPr>
              <a:t>(</a:t>
            </a:r>
            <a:r>
              <a:rPr lang="zh-CN" altLang="en-US" sz="24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ea"/>
                <a:sym typeface="+mn-ea"/>
              </a:rPr>
              <a:t>难点</a:t>
            </a:r>
            <a:r>
              <a:rPr lang="en-US" altLang="zh-CN" sz="240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ea"/>
                <a:sym typeface="+mn-ea"/>
              </a:rPr>
              <a:t>)</a:t>
            </a:r>
            <a:endParaRPr kumimoji="0" lang="en-US" altLang="zh-CN" sz="240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2136189" y="883795"/>
            <a:ext cx="5999798" cy="5810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</a:rPr>
              <a:t>第二部分--《亮相》每一自然段内容</a:t>
            </a:r>
            <a:endParaRPr lang="zh-CN" altLang="en-US" sz="2400" b="1" dirty="0">
              <a:latin typeface="微软雅黑" panose="020B0503020204020204" pitchFamily="34" charset="-122"/>
              <a:ea typeface="微软雅黑" panose="020B0503020204020204" pitchFamily="34" charset="-122"/>
              <a:cs typeface="黑体" panose="02010609060101010101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1197105" y="1817264"/>
            <a:ext cx="7066598" cy="332975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    </a:t>
            </a:r>
            <a:r>
              <a:rPr lang="zh-CN" altLang="en-US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第一自然段：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介绍了京剧中“亮相”这一艺术表现形式的特点。</a:t>
            </a:r>
            <a:endParaRPr lang="zh-CN" altLang="en-US" sz="2400" b="1" dirty="0"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  <a:p>
            <a:pPr algn="l">
              <a:lnSpc>
                <a:spcPct val="150000"/>
              </a:lnSpc>
            </a:pPr>
            <a:r>
              <a:rPr lang="zh-CN" altLang="en-US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    第二自然段：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介绍“亮相”这一表现形式的高妙之处。</a:t>
            </a:r>
            <a:endParaRPr lang="zh-CN" altLang="en-US" sz="2400" b="1" dirty="0"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  <a:p>
            <a:pPr algn="l">
              <a:lnSpc>
                <a:spcPct val="150000"/>
              </a:lnSpc>
            </a:pPr>
            <a:r>
              <a:rPr lang="zh-CN" altLang="en-US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    第三自然段：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介绍了“刀（枪）下场”这一动态亮相的特点及艺术魅力。 </a:t>
            </a:r>
            <a:endParaRPr lang="zh-CN" altLang="en-US" sz="2400" b="1" dirty="0"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7891954" y="5473522"/>
            <a:ext cx="1137125" cy="119773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756994" y="999704"/>
            <a:ext cx="314134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b="1" dirty="0"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</a:rPr>
              <a:t>理清课文层次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  <a:cs typeface="黑体" panose="02010609060101010101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1894834" y="2225402"/>
            <a:ext cx="6049016" cy="222176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2400" b="1" dirty="0"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    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第1、2段：介绍了京剧中静态的“亮相”高妙之处。</a:t>
            </a:r>
            <a:endParaRPr lang="zh-CN" altLang="en-US" sz="2400" b="1" dirty="0"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  <a:p>
            <a:pPr algn="l">
              <a:lnSpc>
                <a:spcPct val="150000"/>
              </a:lnSpc>
            </a:pP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    第3自然段：介绍“刀（枪）下场”这一动态的“亮相” 。</a:t>
            </a:r>
            <a:endParaRPr lang="zh-CN" altLang="en-US" sz="2400" b="1" dirty="0"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1" cstate="email"/>
          <a:stretch>
            <a:fillRect/>
          </a:stretch>
        </p:blipFill>
        <p:spPr>
          <a:xfrm>
            <a:off x="593273" y="4333285"/>
            <a:ext cx="1407320" cy="187642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2251657" y="890198"/>
            <a:ext cx="47777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b="1" dirty="0"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</a:rPr>
              <a:t>探究学习课文第一自然段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  <a:cs typeface="黑体" panose="02010609060101010101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1714917" y="2830145"/>
            <a:ext cx="4720590" cy="203132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  <a:sym typeface="+mn-ea"/>
              </a:rPr>
              <a:t>    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  <a:sym typeface="+mn-ea"/>
              </a:rPr>
              <a:t>思考：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  <a:sym typeface="+mn-ea"/>
              </a:rPr>
              <a:t>“亮相”这一表现形式有什么特点？画出相关语句同座仔细体味。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  <a:cs typeface="黑体" panose="02010609060101010101" charset="-122"/>
              <a:sym typeface="+mn-ea"/>
            </a:endParaRP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1" cstate="email"/>
          <a:stretch>
            <a:fillRect/>
          </a:stretch>
        </p:blipFill>
        <p:spPr>
          <a:xfrm>
            <a:off x="6925675" y="3964271"/>
            <a:ext cx="1692261" cy="222383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/>
          <p:cNvSpPr txBox="1"/>
          <p:nvPr/>
        </p:nvSpPr>
        <p:spPr>
          <a:xfrm>
            <a:off x="1902611" y="2685023"/>
            <a:ext cx="4720590" cy="203132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  <a:sym typeface="+mn-ea"/>
              </a:rPr>
              <a:t>    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  <a:sym typeface="+mn-ea"/>
              </a:rPr>
              <a:t>思考：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  <a:sym typeface="+mn-ea"/>
              </a:rPr>
              <a:t>这种“亮相”表现形式有什么妙处呢？在书中做记号。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  <a:cs typeface="黑体" panose="02010609060101010101" charset="-122"/>
              <a:sym typeface="+mn-ea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1" cstate="email"/>
          <a:stretch>
            <a:fillRect/>
          </a:stretch>
        </p:blipFill>
        <p:spPr>
          <a:xfrm>
            <a:off x="6925675" y="3964271"/>
            <a:ext cx="1692261" cy="2223835"/>
          </a:xfrm>
          <a:prstGeom prst="rect">
            <a:avLst/>
          </a:prstGeom>
        </p:spPr>
      </p:pic>
      <p:sp>
        <p:nvSpPr>
          <p:cNvPr id="8" name="矩形 7"/>
          <p:cNvSpPr/>
          <p:nvPr/>
        </p:nvSpPr>
        <p:spPr>
          <a:xfrm>
            <a:off x="2251657" y="890199"/>
            <a:ext cx="426529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b="1" dirty="0"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</a:rPr>
              <a:t>探究学习课文第二自然段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  <a:cs typeface="黑体" panose="02010609060101010101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/>
          <p:cNvSpPr txBox="1"/>
          <p:nvPr/>
        </p:nvSpPr>
        <p:spPr>
          <a:xfrm>
            <a:off x="1680122" y="2314494"/>
            <a:ext cx="5554585" cy="212365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3200" b="1" dirty="0"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  <a:sym typeface="+mn-ea"/>
              </a:rPr>
              <a:t>     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  <a:sym typeface="+mn-ea"/>
              </a:rPr>
              <a:t>自由读课文第三自然段，边读边想：“刀（枪）下场”这一动态亮相有什么特点？有什么妙处？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  <a:cs typeface="黑体" panose="02010609060101010101" charset="-122"/>
              <a:sym typeface="+mn-ea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1" cstate="email"/>
          <a:stretch>
            <a:fillRect/>
          </a:stretch>
        </p:blipFill>
        <p:spPr>
          <a:xfrm>
            <a:off x="6925675" y="3964271"/>
            <a:ext cx="1692261" cy="2223835"/>
          </a:xfrm>
          <a:prstGeom prst="rect">
            <a:avLst/>
          </a:prstGeom>
        </p:spPr>
      </p:pic>
      <p:sp>
        <p:nvSpPr>
          <p:cNvPr id="8" name="矩形 7"/>
          <p:cNvSpPr/>
          <p:nvPr/>
        </p:nvSpPr>
        <p:spPr>
          <a:xfrm>
            <a:off x="2251657" y="890199"/>
            <a:ext cx="426529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b="1" dirty="0"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</a:rPr>
              <a:t>探究学习课文第三自然段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  <a:cs typeface="黑体" panose="02010609060101010101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070457" y="902970"/>
            <a:ext cx="426529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b="1" dirty="0"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</a:rPr>
              <a:t>思考后问答指导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  <a:cs typeface="黑体" panose="02010609060101010101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881452" y="1902263"/>
            <a:ext cx="7191375" cy="452431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32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    </a:t>
            </a:r>
            <a:r>
              <a:rPr lang="zh-CN" altLang="en-US" sz="32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亮相的特点：</a:t>
            </a:r>
            <a:r>
              <a:rPr lang="zh-CN" altLang="en-US" sz="3200" b="1" dirty="0"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双方正在交战，一方被打败，跑下去了。可胜利一方不紧追，反而留在原地，抡圆了胳膊把手中的兵器（刀或枪）耍了个风雨不透。</a:t>
            </a:r>
            <a:endParaRPr lang="zh-CN" altLang="en-US" sz="3200" b="1" dirty="0">
              <a:latin typeface="楷体" panose="02010609060101010101" pitchFamily="49" charset="-122"/>
              <a:ea typeface="楷体" panose="02010609060101010101" pitchFamily="49" charset="-122"/>
              <a:cs typeface="黑体" panose="02010609060101010101" charset="-122"/>
              <a:sym typeface="+mn-ea"/>
            </a:endParaRPr>
          </a:p>
          <a:p>
            <a:pPr algn="l">
              <a:lnSpc>
                <a:spcPct val="150000"/>
              </a:lnSpc>
            </a:pPr>
            <a:r>
              <a:rPr lang="zh-CN" altLang="en-US" sz="32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    妙处：</a:t>
            </a:r>
            <a:r>
              <a:rPr lang="zh-CN" altLang="en-US" sz="3200" b="1" dirty="0"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融合杂技成分的亮相表演，就是为了凸显人物的英雄气概。</a:t>
            </a:r>
            <a:endParaRPr lang="zh-CN" altLang="en-US" sz="3200" b="1" dirty="0">
              <a:latin typeface="楷体" panose="02010609060101010101" pitchFamily="49" charset="-122"/>
              <a:ea typeface="楷体" panose="02010609060101010101" pitchFamily="49" charset="-122"/>
              <a:cs typeface="黑体" panose="02010609060101010101" charset="-122"/>
              <a:sym typeface="+mn-ea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7558699" y="4982812"/>
            <a:ext cx="1336846" cy="140810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523645" y="1856519"/>
            <a:ext cx="434101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6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</a:rPr>
              <a:t>思考：</a:t>
            </a:r>
            <a:endParaRPr lang="zh-CN" altLang="en-US" sz="36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cs typeface="黑体" panose="02010609060101010101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1821126" y="1856519"/>
            <a:ext cx="5657374" cy="34163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3600" b="1" dirty="0"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    </a:t>
            </a:r>
            <a:r>
              <a:rPr lang="zh-CN" altLang="en-US" sz="3600" b="1" dirty="0"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画出文中描写静态和动态亮相的句子，思考这两种亮相方式各有什么妙处？</a:t>
            </a:r>
            <a:endParaRPr lang="zh-CN" altLang="en-US" sz="3600" b="1" dirty="0">
              <a:latin typeface="楷体" panose="02010609060101010101" pitchFamily="49" charset="-122"/>
              <a:ea typeface="楷体" panose="02010609060101010101" pitchFamily="49" charset="-122"/>
              <a:cs typeface="黑体" panose="02010609060101010101" charset="-122"/>
              <a:sym typeface="+mn-ea"/>
            </a:endParaRPr>
          </a:p>
        </p:txBody>
      </p:sp>
      <p:pic>
        <p:nvPicPr>
          <p:cNvPr id="9" name="图片 8"/>
          <p:cNvPicPr>
            <a:picLocks noChangeAspect="1"/>
          </p:cNvPicPr>
          <p:nvPr/>
        </p:nvPicPr>
        <p:blipFill>
          <a:blip r:embed="rId1" cstate="email"/>
          <a:stretch>
            <a:fillRect/>
          </a:stretch>
        </p:blipFill>
        <p:spPr>
          <a:xfrm>
            <a:off x="6925675" y="3964271"/>
            <a:ext cx="1692261" cy="222383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045015" y="948055"/>
            <a:ext cx="426529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b="1" dirty="0"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</a:rPr>
              <a:t>思考后问答指导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  <a:cs typeface="黑体" panose="02010609060101010101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1239679" y="1870075"/>
            <a:ext cx="6610350" cy="3222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28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    </a:t>
            </a:r>
            <a:r>
              <a:rPr lang="zh-CN" altLang="en-US" sz="28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静态亮相的目的：</a:t>
            </a:r>
            <a:r>
              <a:rPr lang="zh-CN" altLang="en-US" sz="2800" b="1" dirty="0"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“静，越发能显示武艺的高强，越发能显示必胜的信心。”</a:t>
            </a:r>
            <a:endParaRPr lang="zh-CN" altLang="en-US" sz="2800" b="1" dirty="0">
              <a:latin typeface="楷体" panose="02010609060101010101" pitchFamily="49" charset="-122"/>
              <a:ea typeface="楷体" panose="02010609060101010101" pitchFamily="49" charset="-122"/>
              <a:cs typeface="黑体" panose="02010609060101010101" charset="-122"/>
              <a:sym typeface="+mn-ea"/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    动态亮相的目的：</a:t>
            </a:r>
            <a:r>
              <a:rPr lang="zh-CN" altLang="en-US" sz="2800" b="1" dirty="0"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“它的存在，就是为了凸显人物的英雄气概。”</a:t>
            </a:r>
            <a:endParaRPr lang="zh-CN" altLang="en-US" sz="2800" b="1" dirty="0">
              <a:latin typeface="楷体" panose="02010609060101010101" pitchFamily="49" charset="-122"/>
              <a:ea typeface="楷体" panose="02010609060101010101" pitchFamily="49" charset="-122"/>
              <a:cs typeface="黑体" panose="02010609060101010101" charset="-122"/>
              <a:sym typeface="+mn-ea"/>
            </a:endParaRPr>
          </a:p>
        </p:txBody>
      </p:sp>
      <p:pic>
        <p:nvPicPr>
          <p:cNvPr id="9" name="图片 8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7558699" y="4982812"/>
            <a:ext cx="1336846" cy="140810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文本框 10"/>
          <p:cNvSpPr txBox="1"/>
          <p:nvPr/>
        </p:nvSpPr>
        <p:spPr>
          <a:xfrm>
            <a:off x="3033284" y="877168"/>
            <a:ext cx="296747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5400" b="1" dirty="0"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京剧趣谈</a:t>
            </a:r>
            <a:endParaRPr lang="zh-CN" altLang="en-US" sz="5400" b="1" dirty="0"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</p:txBody>
      </p:sp>
      <p:sp>
        <p:nvSpPr>
          <p:cNvPr id="21" name="圆角矩形标注 20"/>
          <p:cNvSpPr/>
          <p:nvPr/>
        </p:nvSpPr>
        <p:spPr>
          <a:xfrm>
            <a:off x="1496993" y="2575776"/>
            <a:ext cx="5545455" cy="2746903"/>
          </a:xfrm>
          <a:prstGeom prst="wedgeRoundRectCallout">
            <a:avLst>
              <a:gd name="adj1" fmla="val -53579"/>
              <a:gd name="adj2" fmla="val 35837"/>
              <a:gd name="adj3" fmla="val 16667"/>
            </a:avLst>
          </a:prstGeom>
          <a:solidFill>
            <a:srgbClr val="EE858C"/>
          </a:solidFill>
          <a:ln w="25400" cap="flat" cmpd="sng" algn="ctr">
            <a:noFill/>
            <a:prstDash val="solid"/>
          </a:ln>
          <a:effectLst/>
        </p:spPr>
        <p:style>
          <a:lnRef idx="2">
            <a:srgbClr val="4F81BD">
              <a:shade val="50000"/>
            </a:srgbClr>
          </a:lnRef>
          <a:fillRef idx="1">
            <a:srgbClr val="4F81BD"/>
          </a:fillRef>
          <a:effectRef idx="0">
            <a:srgbClr val="4F81B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4" name="文本框 13"/>
          <p:cNvSpPr txBox="1"/>
          <p:nvPr/>
        </p:nvSpPr>
        <p:spPr>
          <a:xfrm>
            <a:off x="1582242" y="2590200"/>
            <a:ext cx="5374958" cy="19303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zh-CN" altLang="en-US" sz="2800" b="1" dirty="0"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“马鞭”道具运用：</a:t>
            </a:r>
            <a:r>
              <a:rPr lang="zh-CN" altLang="en-US" sz="28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虚实相生</a:t>
            </a:r>
            <a:endParaRPr lang="zh-CN" altLang="en-US" sz="28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b="1" dirty="0"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“亮相”动作特点：</a:t>
            </a:r>
            <a:r>
              <a:rPr lang="zh-CN" altLang="en-US" sz="28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动静相宜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b="1" dirty="0"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  京剧的特点：</a:t>
            </a:r>
            <a:r>
              <a:rPr lang="zh-CN" altLang="en-US" sz="28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具有独特魅力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7316667" y="2854995"/>
            <a:ext cx="164702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28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喜爱京剧</a:t>
            </a:r>
            <a:endParaRPr lang="zh-CN" altLang="en-US" sz="28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 algn="l"/>
            <a:r>
              <a:rPr lang="zh-CN" altLang="en-US" sz="28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强烈的民族自豪感油然而生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9" name="圆角矩形 8"/>
          <p:cNvSpPr/>
          <p:nvPr/>
        </p:nvSpPr>
        <p:spPr bwMode="auto">
          <a:xfrm>
            <a:off x="7141509" y="2722598"/>
            <a:ext cx="1822187" cy="2326005"/>
          </a:xfrm>
          <a:prstGeom prst="roundRect">
            <a:avLst/>
          </a:prstGeom>
          <a:noFill/>
          <a:ln w="38100" cap="flat" cmpd="thickThin" algn="ctr">
            <a:solidFill>
              <a:srgbClr val="A1C450"/>
            </a:solidFill>
            <a:prstDash val="dashDot"/>
          </a:ln>
          <a:effectLst/>
        </p:spPr>
        <p:style>
          <a:lnRef idx="2">
            <a:srgbClr val="4F81BD">
              <a:shade val="50000"/>
            </a:srgbClr>
          </a:lnRef>
          <a:fillRef idx="1">
            <a:srgbClr val="4F81BD"/>
          </a:fillRef>
          <a:effectRef idx="0">
            <a:srgbClr val="4F81BD"/>
          </a:effectRef>
          <a:fontRef idx="minor">
            <a:sysClr val="window" lastClr="FFFFFF"/>
          </a:fontRef>
        </p:style>
        <p:txBody>
          <a:bodyPr lIns="91440" tIns="45720" rIns="91440" bIns="45720" anchor="ctr"/>
          <a:lstStyle/>
          <a:p>
            <a:pPr algn="ctr">
              <a:defRPr/>
            </a:pPr>
            <a:endParaRPr lang="zh-CN" altLang="en-US" sz="24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1" cstate="email"/>
          <a:stretch>
            <a:fillRect/>
          </a:stretch>
        </p:blipFill>
        <p:spPr>
          <a:xfrm>
            <a:off x="1" y="4726547"/>
            <a:ext cx="1397933" cy="186391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6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4" grpId="0"/>
      <p:bldP spid="5" grpId="0"/>
      <p:bldP spid="9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/>
          <p:cNvSpPr txBox="1"/>
          <p:nvPr/>
        </p:nvSpPr>
        <p:spPr>
          <a:xfrm>
            <a:off x="1609202" y="1224915"/>
            <a:ext cx="6948964" cy="3222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2800" b="1" dirty="0"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    </a:t>
            </a:r>
            <a:r>
              <a:rPr lang="zh-CN" altLang="en-US" sz="2800" b="1" dirty="0"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这篇课文通过讲解京剧表演之趣：“马鞭”道具运用“虚实相生”；“亮相”动作“动静相宜”的特点，</a:t>
            </a:r>
            <a:r>
              <a:rPr lang="zh-CN" altLang="en-US" sz="28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表现出京剧独特的魅力，激发读者对京剧的喜爱之情，以及强烈的民族自豪感。</a:t>
            </a:r>
            <a:endParaRPr lang="zh-CN" altLang="en-US" sz="28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cs typeface="黑体" panose="02010609060101010101" charset="-122"/>
              <a:sym typeface="+mn-ea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1" cstate="email"/>
          <a:stretch>
            <a:fillRect/>
          </a:stretch>
        </p:blipFill>
        <p:spPr>
          <a:xfrm>
            <a:off x="222348" y="4475757"/>
            <a:ext cx="1493105" cy="199080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748641" y="967740"/>
            <a:ext cx="8060620" cy="991870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4000" b="1" dirty="0">
                <a:latin typeface="楷体" panose="02010609060101010101" pitchFamily="49" charset="-122"/>
                <a:ea typeface="楷体" panose="02010609060101010101" pitchFamily="49" charset="-122"/>
              </a:rPr>
              <a:t>    </a:t>
            </a:r>
            <a:endParaRPr lang="zh-CN" altLang="en-US" sz="40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1674972" y="1547495"/>
            <a:ext cx="5794534" cy="2346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2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_GB2312" panose="02010609030101010101" charset="-122"/>
              </a:rPr>
              <a:t>    </a:t>
            </a:r>
            <a:r>
              <a:rPr lang="zh-CN" altLang="en-US" sz="2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_GB2312" panose="02010609030101010101" charset="-122"/>
              </a:rPr>
              <a:t>京剧</a:t>
            </a: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楷体_GB2312" panose="02010609030101010101" charset="-122"/>
              </a:rPr>
              <a:t>，被称为“国粹”, 在课前，大家已经搜集了一些关于京剧的知识，今天这节课，老师就带你们来认识京剧中“马鞭”和“亮相”这两种艺术表现形式。你们了解到了哪些京剧知识，等会儿就会请你们展示一番，让我们走进课文去探讨。</a:t>
            </a:r>
            <a:endParaRPr lang="zh-CN" altLang="en-US" sz="2000" dirty="0">
              <a:latin typeface="微软雅黑" panose="020B0503020204020204" pitchFamily="34" charset="-122"/>
              <a:ea typeface="微软雅黑" panose="020B0503020204020204" pitchFamily="34" charset="-122"/>
              <a:cs typeface="楷体_GB2312" panose="02010609030101010101" charset="-122"/>
            </a:endParaRPr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1"/>
          <a:srcRect/>
          <a:stretch>
            <a:fillRect/>
          </a:stretch>
        </p:blipFill>
        <p:spPr bwMode="auto">
          <a:xfrm>
            <a:off x="223838" y="967741"/>
            <a:ext cx="1400651" cy="2783205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" name="图片 11" descr="t01af60365d066fe369.jpg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7738587" y="3750946"/>
            <a:ext cx="1276826" cy="2085975"/>
          </a:xfrm>
          <a:prstGeom prst="ellipse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/>
          <p:cNvSpPr txBox="1"/>
          <p:nvPr/>
        </p:nvSpPr>
        <p:spPr>
          <a:xfrm>
            <a:off x="668085" y="830668"/>
            <a:ext cx="6171724" cy="49962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>
              <a:lnSpc>
                <a:spcPct val="150000"/>
              </a:lnSpc>
            </a:pP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  <a:sym typeface="+mn-ea"/>
              </a:rPr>
              <a:t>思考：本文在写作上有什么特色？</a:t>
            </a:r>
            <a:endParaRPr lang="zh-CN" altLang="en-US" sz="2000" b="1" dirty="0">
              <a:latin typeface="微软雅黑" panose="020B0503020204020204" pitchFamily="34" charset="-122"/>
              <a:ea typeface="微软雅黑" panose="020B0503020204020204" pitchFamily="34" charset="-122"/>
              <a:cs typeface="黑体" panose="02010609060101010101" charset="-122"/>
              <a:sym typeface="+mn-ea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395669" y="1785437"/>
            <a:ext cx="6716554" cy="240065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      </a:t>
            </a:r>
            <a:r>
              <a:rPr lang="en-US" altLang="zh-CN" sz="28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本文在写作上</a:t>
            </a:r>
            <a:r>
              <a:rPr lang="zh-CN" altLang="en-US" sz="28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的特色：</a:t>
            </a:r>
            <a:endParaRPr lang="en-US" altLang="zh-CN" sz="28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cs typeface="黑体" panose="02010609060101010101" charset="-122"/>
              <a:sym typeface="+mn-ea"/>
            </a:endParaRPr>
          </a:p>
          <a:p>
            <a:pPr algn="l">
              <a:lnSpc>
                <a:spcPct val="150000"/>
              </a:lnSpc>
            </a:pPr>
            <a:r>
              <a:rPr lang="en-US" altLang="zh-CN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     </a:t>
            </a:r>
            <a:r>
              <a:rPr lang="zh-CN" altLang="en-US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（1）语言通俗幽默，亲切自然。</a:t>
            </a:r>
            <a:endParaRPr lang="zh-CN" altLang="en-US" sz="24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cs typeface="黑体" panose="02010609060101010101" charset="-122"/>
              <a:sym typeface="+mn-ea"/>
            </a:endParaRPr>
          </a:p>
          <a:p>
            <a:pPr algn="l">
              <a:lnSpc>
                <a:spcPct val="150000"/>
              </a:lnSpc>
            </a:pPr>
            <a:r>
              <a:rPr lang="zh-CN" altLang="en-US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     （2）舞台场景描写生动传神。</a:t>
            </a:r>
            <a:endParaRPr lang="zh-CN" altLang="en-US" sz="24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cs typeface="黑体" panose="02010609060101010101" charset="-122"/>
              <a:sym typeface="+mn-ea"/>
            </a:endParaRPr>
          </a:p>
          <a:p>
            <a:pPr algn="l">
              <a:lnSpc>
                <a:spcPct val="150000"/>
              </a:lnSpc>
            </a:pPr>
            <a:r>
              <a:rPr lang="zh-CN" altLang="en-US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     （3）举例子的方法使文章更有说服力。</a:t>
            </a:r>
            <a:endParaRPr lang="zh-CN" altLang="en-US" sz="1200" dirty="0">
              <a:solidFill>
                <a:srgbClr val="FF0000"/>
              </a:solidFill>
            </a:endParaRPr>
          </a:p>
        </p:txBody>
      </p:sp>
      <p:pic>
        <p:nvPicPr>
          <p:cNvPr id="8" name="图片 7"/>
          <p:cNvPicPr>
            <a:picLocks noChangeAspect="1"/>
          </p:cNvPicPr>
          <p:nvPr/>
        </p:nvPicPr>
        <p:blipFill>
          <a:blip r:embed="rId1" cstate="email"/>
          <a:stretch>
            <a:fillRect/>
          </a:stretch>
        </p:blipFill>
        <p:spPr>
          <a:xfrm>
            <a:off x="7112224" y="4182173"/>
            <a:ext cx="1692261" cy="222383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656384" y="1496140"/>
            <a:ext cx="6177191" cy="304698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>
              <a:lnSpc>
                <a:spcPct val="150000"/>
              </a:lnSpc>
            </a:pPr>
            <a:r>
              <a:rPr lang="zh-CN" altLang="en-US" sz="3200" dirty="0"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  <a:sym typeface="+mn-ea"/>
              </a:rPr>
              <a:t>1、在黑板上书写本课生字比赛。</a:t>
            </a:r>
            <a:endParaRPr lang="zh-CN" altLang="en-US" sz="3200" dirty="0">
              <a:latin typeface="微软雅黑" panose="020B0503020204020204" pitchFamily="34" charset="-122"/>
              <a:ea typeface="微软雅黑" panose="020B0503020204020204" pitchFamily="34" charset="-122"/>
              <a:cs typeface="黑体" panose="02010609060101010101" charset="-122"/>
              <a:sym typeface="+mn-ea"/>
            </a:endParaRPr>
          </a:p>
          <a:p>
            <a:pPr algn="l">
              <a:lnSpc>
                <a:spcPct val="150000"/>
              </a:lnSpc>
            </a:pPr>
            <a:r>
              <a:rPr lang="zh-CN" altLang="en-US" sz="3200" dirty="0"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  <a:sym typeface="+mn-ea"/>
              </a:rPr>
              <a:t>2、上台讲一讲学习《京剧趣谈》之后，你对京剧有哪一些了解，并适度穿插表演京剧。</a:t>
            </a:r>
            <a:endParaRPr lang="zh-CN" altLang="en-US" sz="3200" dirty="0">
              <a:latin typeface="微软雅黑" panose="020B0503020204020204" pitchFamily="34" charset="-122"/>
              <a:ea typeface="微软雅黑" panose="020B0503020204020204" pitchFamily="34" charset="-122"/>
              <a:cs typeface="黑体" panose="02010609060101010101" charset="-122"/>
              <a:sym typeface="+mn-ea"/>
            </a:endParaRPr>
          </a:p>
        </p:txBody>
      </p:sp>
      <p:pic>
        <p:nvPicPr>
          <p:cNvPr id="8" name="图片 7"/>
          <p:cNvPicPr>
            <a:picLocks noChangeAspect="1"/>
          </p:cNvPicPr>
          <p:nvPr/>
        </p:nvPicPr>
        <p:blipFill>
          <a:blip r:embed="rId1" cstate="email"/>
          <a:stretch>
            <a:fillRect/>
          </a:stretch>
        </p:blipFill>
        <p:spPr>
          <a:xfrm>
            <a:off x="322817" y="3804465"/>
            <a:ext cx="1695947" cy="22612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901512" y="1802112"/>
            <a:ext cx="5866448" cy="304698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3200" dirty="0"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  <a:sym typeface="+mn-ea"/>
              </a:rPr>
              <a:t>    </a:t>
            </a:r>
            <a:r>
              <a:rPr lang="zh-CN" altLang="en-US" sz="3200" dirty="0"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  <a:sym typeface="+mn-ea"/>
              </a:rPr>
              <a:t>今天这节课，我们了解了一些有关京剧的知识，我们课前又补充了一些相关的资料，请同学们谈谈对京剧的新认识。</a:t>
            </a:r>
            <a:endParaRPr lang="zh-CN" altLang="en-US" sz="3200" dirty="0">
              <a:latin typeface="微软雅黑" panose="020B0503020204020204" pitchFamily="34" charset="-122"/>
              <a:ea typeface="微软雅黑" panose="020B0503020204020204" pitchFamily="34" charset="-122"/>
              <a:cs typeface="黑体" panose="02010609060101010101" charset="-122"/>
              <a:sym typeface="+mn-ea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1" cstate="email"/>
          <a:stretch>
            <a:fillRect/>
          </a:stretch>
        </p:blipFill>
        <p:spPr>
          <a:xfrm>
            <a:off x="351794" y="4023427"/>
            <a:ext cx="1695947" cy="22612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19240" y="1701433"/>
            <a:ext cx="6038850" cy="3222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2800" b="1" dirty="0"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  <a:sym typeface="+mn-ea"/>
              </a:rPr>
              <a:t>    </a:t>
            </a:r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  <a:sym typeface="+mn-ea"/>
              </a:rPr>
              <a:t>我们对京剧的新认识：</a:t>
            </a:r>
            <a:r>
              <a:rPr lang="zh-CN" altLang="en-US" sz="2800" b="1" dirty="0">
                <a:latin typeface="楷体" panose="02010609060101010101" pitchFamily="49" charset="-122"/>
                <a:ea typeface="楷体" panose="02010609060101010101" pitchFamily="49" charset="-122"/>
                <a:cs typeface="黑体" panose="02010609060101010101" charset="-122"/>
                <a:sym typeface="+mn-ea"/>
              </a:rPr>
              <a:t>京剧聚精荟萃，具有较高艺术魅力；与绘画艺术相结合；有文学艺术的支持，是高度综合和独特的艺术形式，所以具有永久的艺术光芒。</a:t>
            </a:r>
            <a:endParaRPr lang="zh-CN" altLang="en-US" sz="2800" b="1" dirty="0">
              <a:latin typeface="楷体" panose="02010609060101010101" pitchFamily="49" charset="-122"/>
              <a:ea typeface="楷体" panose="02010609060101010101" pitchFamily="49" charset="-122"/>
              <a:cs typeface="黑体" panose="02010609060101010101" charset="-122"/>
              <a:sym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1819852" y="1435233"/>
            <a:ext cx="6680205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defTabSz="1219200">
              <a:lnSpc>
                <a:spcPct val="150000"/>
              </a:lnSpc>
            </a:pPr>
            <a:r>
              <a:rPr lang="en-US" altLang="zh-CN" sz="3200" b="1" dirty="0">
                <a:solidFill>
                  <a:sysClr val="windowText" lastClr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1.</a:t>
            </a:r>
            <a:r>
              <a:rPr lang="zh-CN" altLang="en-US" sz="3200" b="1" dirty="0">
                <a:solidFill>
                  <a:sysClr val="windowText" lastClr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同桌朗读课文中喜欢的京剧部分并表演，教师指导学生上台展示。</a:t>
            </a:r>
            <a:endParaRPr lang="zh-CN" altLang="en-US" sz="3200" b="1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 defTabSz="1219200">
              <a:lnSpc>
                <a:spcPct val="150000"/>
              </a:lnSpc>
            </a:pPr>
            <a:r>
              <a:rPr lang="en-US" altLang="zh-CN" sz="3200" b="1" dirty="0">
                <a:solidFill>
                  <a:sysClr val="windowText" lastClr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2.</a:t>
            </a:r>
            <a:r>
              <a:rPr lang="zh-CN" altLang="en-US" sz="3200" b="1" dirty="0">
                <a:solidFill>
                  <a:sysClr val="windowText" lastClr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查阅有关京剧的资料讲给父母听。</a:t>
            </a:r>
            <a:endParaRPr lang="en-US" altLang="zh-CN" sz="3200" b="1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 defTabSz="1219200">
              <a:lnSpc>
                <a:spcPct val="150000"/>
              </a:lnSpc>
            </a:pPr>
            <a:r>
              <a:rPr lang="en-US" altLang="zh-CN" sz="3200" b="1" dirty="0">
                <a:solidFill>
                  <a:sysClr val="windowText" lastClr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3.</a:t>
            </a:r>
            <a:r>
              <a:rPr lang="zh-CN" altLang="en-US" sz="3200" b="1" dirty="0">
                <a:solidFill>
                  <a:sysClr val="windowText" lastClr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学听（学唱）一段京剧戏曲名段。</a:t>
            </a:r>
            <a:endParaRPr lang="zh-CN" altLang="en-US" sz="3200" b="1" dirty="0">
              <a:solidFill>
                <a:sysClr val="windowText" lastClr="000000"/>
              </a:solidFill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  <a:sym typeface="+mn-ea"/>
            </a:endParaRPr>
          </a:p>
          <a:p>
            <a:pPr algn="l" defTabSz="1219200">
              <a:lnSpc>
                <a:spcPct val="150000"/>
              </a:lnSpc>
            </a:pPr>
            <a:r>
              <a:rPr lang="en-US" altLang="zh-CN" sz="3200" b="1" dirty="0">
                <a:solidFill>
                  <a:sysClr val="windowText" lastClr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4.</a:t>
            </a:r>
            <a:r>
              <a:rPr lang="zh-CN" altLang="en-US" sz="3200" b="1" dirty="0">
                <a:solidFill>
                  <a:sysClr val="windowText" lastClr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看京剧学表演小组之间竞赛</a:t>
            </a:r>
            <a:r>
              <a:rPr lang="zh-CN" altLang="en-US" sz="3200" b="1" dirty="0" smtClean="0">
                <a:solidFill>
                  <a:sysClr val="windowText" lastClr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。 </a:t>
            </a:r>
            <a:endParaRPr lang="zh-CN" altLang="en-US" sz="3200" b="1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457216" y="645510"/>
            <a:ext cx="1134249" cy="157944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" dur="20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" dur="20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6" dur="20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905200" y="2761440"/>
            <a:ext cx="7070884" cy="27901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20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   </a:t>
            </a:r>
            <a:r>
              <a:rPr lang="zh-CN" altLang="en-US" sz="20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徐城北</a:t>
            </a:r>
            <a:r>
              <a:rPr lang="zh-CN" altLang="en-US" sz="20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，戏曲研究所研究员，1942年生于重庆，长于北京，肄业于中国戏曲学院戏曲文学系。曾在中国京剧院担任编剧，后转入学术研究，曾任该院研究部主任。中国作家协会会员、北京大学兼职教授。 主要成果:多年专注于对京剧艺术及其背景进行学术研究。著有《梅兰芳与20世纪》、《京剧与中国文化》、等各类著作共40余册</a:t>
            </a:r>
            <a:r>
              <a:rPr lang="zh-CN" altLang="en-US" sz="20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。  </a:t>
            </a:r>
            <a:endParaRPr lang="zh-CN" altLang="en-US" sz="20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</p:txBody>
      </p:sp>
      <p:sp>
        <p:nvSpPr>
          <p:cNvPr id="18" name="对角圆角矩形 17"/>
          <p:cNvSpPr/>
          <p:nvPr/>
        </p:nvSpPr>
        <p:spPr>
          <a:xfrm>
            <a:off x="839240" y="2342340"/>
            <a:ext cx="7202805" cy="4041140"/>
          </a:xfrm>
          <a:prstGeom prst="round2DiagRect">
            <a:avLst>
              <a:gd name="adj1" fmla="val 16667"/>
              <a:gd name="adj2" fmla="val 20396"/>
            </a:avLst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11" name="图片 10" descr="t01f90b9290628cf848.jpg"/>
          <p:cNvPicPr>
            <a:picLocks noChangeAspect="1"/>
          </p:cNvPicPr>
          <p:nvPr/>
        </p:nvPicPr>
        <p:blipFill>
          <a:blip r:embed="rId1" cstate="email"/>
          <a:stretch>
            <a:fillRect/>
          </a:stretch>
        </p:blipFill>
        <p:spPr>
          <a:xfrm>
            <a:off x="124301" y="515614"/>
            <a:ext cx="1220922" cy="1638307"/>
          </a:xfrm>
          <a:prstGeom prst="ellipse">
            <a:avLst/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12514" y="755016"/>
            <a:ext cx="947717" cy="1304925"/>
          </a:xfrm>
          <a:prstGeom prst="rect">
            <a:avLst/>
          </a:prstGeom>
        </p:spPr>
      </p:pic>
      <p:sp>
        <p:nvSpPr>
          <p:cNvPr id="3" name="矩形 2"/>
          <p:cNvSpPr/>
          <p:nvPr/>
        </p:nvSpPr>
        <p:spPr>
          <a:xfrm>
            <a:off x="3432064" y="1162080"/>
            <a:ext cx="208291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32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作者介绍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8" grpId="0" bldLvl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3250169" y="879378"/>
            <a:ext cx="26436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3200" b="1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开火车读词语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1613535" y="2034540"/>
            <a:ext cx="6508513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28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驰骋      戛然而止      约定俗成   </a:t>
            </a:r>
            <a:endParaRPr lang="zh-CN" altLang="en-US" sz="2800" b="1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/>
            <a:r>
              <a:rPr lang="zh-CN" altLang="en-US" sz="28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尴尬       绱鞋底       风雨不透</a:t>
            </a:r>
            <a:endParaRPr lang="zh-CN" altLang="en-US" sz="2800" b="1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/>
            <a:endParaRPr lang="zh-CN" altLang="en-US" sz="2800" b="1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/>
            <a:endParaRPr lang="zh-CN" altLang="en-US" sz="2800" b="1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/>
            <a:r>
              <a:rPr lang="zh-CN" altLang="en-US" sz="28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控制    彻底    鲜明    虚拟    </a:t>
            </a:r>
            <a:endParaRPr lang="zh-CN" altLang="en-US" sz="2800" b="1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/>
            <a:r>
              <a:rPr lang="zh-CN" altLang="en-US" sz="28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仆人    唯恐    凸显    无穷无尽</a:t>
            </a:r>
            <a:endParaRPr lang="zh-CN" altLang="en-US" sz="2800" b="1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1" cstate="email"/>
          <a:stretch>
            <a:fillRect/>
          </a:stretch>
        </p:blipFill>
        <p:spPr>
          <a:xfrm>
            <a:off x="362628" y="4743591"/>
            <a:ext cx="1342958" cy="141453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704831" y="954862"/>
            <a:ext cx="587359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3200" b="1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根据课文内容解释词语，并选择词语说话。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1448585" y="2380794"/>
            <a:ext cx="6452235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zh-CN" altLang="en-US" sz="32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彻底：全面的，充分的。</a:t>
            </a:r>
            <a:endParaRPr lang="zh-CN" altLang="en-US" sz="3200" b="1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>
              <a:lnSpc>
                <a:spcPct val="150000"/>
              </a:lnSpc>
            </a:pPr>
            <a:r>
              <a:rPr lang="zh-CN" altLang="en-US" sz="32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唯恐：唯独害怕；只怕。 </a:t>
            </a:r>
            <a:endParaRPr lang="zh-CN" altLang="en-US" sz="3200" b="1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>
              <a:lnSpc>
                <a:spcPct val="150000"/>
              </a:lnSpc>
            </a:pPr>
            <a:r>
              <a:rPr lang="zh-CN" altLang="en-US" sz="32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无穷无尽：没有止境，没有限度。</a:t>
            </a:r>
            <a:endParaRPr lang="zh-CN" altLang="en-US" sz="3200" b="1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3230880" y="672466"/>
            <a:ext cx="245078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3200" b="1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开火车朗读词语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5" name="爆炸形 1 4"/>
          <p:cNvSpPr/>
          <p:nvPr/>
        </p:nvSpPr>
        <p:spPr>
          <a:xfrm>
            <a:off x="1557814" y="1811973"/>
            <a:ext cx="1673066" cy="1604645"/>
          </a:xfrm>
          <a:prstGeom prst="irregularSeal1">
            <a:avLst/>
          </a:prstGeom>
          <a:solidFill>
            <a:srgbClr val="F07474">
              <a:lumMod val="20000"/>
              <a:lumOff val="80000"/>
            </a:srgbClr>
          </a:solidFill>
          <a:ln w="25400" cap="flat" cmpd="sng" algn="ctr">
            <a:solidFill>
              <a:srgbClr val="FF0000"/>
            </a:solidFill>
            <a:prstDash val="solid"/>
          </a:ln>
          <a:effectLst>
            <a:outerShdw blurRad="444500" dist="254000" dir="8100000" algn="tr" rotWithShape="0">
              <a:sysClr val="window" lastClr="FFFFFF">
                <a:alpha val="50000"/>
              </a:sysClr>
            </a:outerShdw>
          </a:effectLst>
        </p:spPr>
        <p:txBody>
          <a:bodyPr rtlCol="0" anchor="ctr"/>
          <a:lstStyle/>
          <a:p>
            <a:pPr lvl="0" algn="ctr">
              <a:defRPr/>
            </a:pPr>
            <a:r>
              <a:rPr lang="zh-CN" altLang="en-US" sz="3200" b="1" kern="0" dirty="0">
                <a:solidFill>
                  <a:sysClr val="windowText" lastClr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戛然而止</a:t>
            </a:r>
            <a:endParaRPr kumimoji="0" lang="zh-CN" altLang="en-US" sz="32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  <a:sym typeface="+mn-ea"/>
            </a:endParaRPr>
          </a:p>
        </p:txBody>
      </p:sp>
      <p:sp>
        <p:nvSpPr>
          <p:cNvPr id="13" name="爆炸形 1 12"/>
          <p:cNvSpPr/>
          <p:nvPr/>
        </p:nvSpPr>
        <p:spPr>
          <a:xfrm>
            <a:off x="3509487" y="1771651"/>
            <a:ext cx="1563529" cy="1475105"/>
          </a:xfrm>
          <a:prstGeom prst="irregularSeal1">
            <a:avLst/>
          </a:prstGeom>
          <a:solidFill>
            <a:srgbClr val="F07474">
              <a:lumMod val="20000"/>
              <a:lumOff val="80000"/>
            </a:srgbClr>
          </a:solidFill>
          <a:ln w="25400" cap="flat" cmpd="sng" algn="ctr">
            <a:solidFill>
              <a:srgbClr val="FF0000"/>
            </a:solidFill>
            <a:prstDash val="solid"/>
          </a:ln>
          <a:effectLst>
            <a:outerShdw blurRad="444500" dist="254000" dir="8100000" algn="tr" rotWithShape="0">
              <a:sysClr val="window" lastClr="FFFFFF">
                <a:alpha val="50000"/>
              </a:sysClr>
            </a:outerShdw>
          </a:effectLst>
        </p:spPr>
        <p:txBody>
          <a:bodyPr rtlCol="0" anchor="ctr"/>
          <a:lstStyle/>
          <a:p>
            <a:pPr lvl="0">
              <a:spcBef>
                <a:spcPct val="50000"/>
              </a:spcBef>
              <a:defRPr/>
            </a:pPr>
            <a:r>
              <a:rPr lang="zh-CN" altLang="en-US" sz="3200" b="1" kern="0" dirty="0">
                <a:solidFill>
                  <a:sysClr val="windowText" lastClr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驰骋</a:t>
            </a:r>
            <a:endParaRPr lang="zh-CN" altLang="en-US" sz="3200" b="1" kern="0" dirty="0">
              <a:solidFill>
                <a:sysClr val="windowText" lastClr="000000"/>
              </a:solidFill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  <a:sym typeface="+mn-ea"/>
            </a:endParaRPr>
          </a:p>
        </p:txBody>
      </p:sp>
      <p:sp>
        <p:nvSpPr>
          <p:cNvPr id="14" name="爆炸形 1 13"/>
          <p:cNvSpPr/>
          <p:nvPr/>
        </p:nvSpPr>
        <p:spPr>
          <a:xfrm>
            <a:off x="5681662" y="1953895"/>
            <a:ext cx="1947863" cy="1422400"/>
          </a:xfrm>
          <a:prstGeom prst="irregularSeal1">
            <a:avLst/>
          </a:prstGeom>
          <a:solidFill>
            <a:srgbClr val="F07474">
              <a:lumMod val="20000"/>
              <a:lumOff val="80000"/>
            </a:srgbClr>
          </a:solidFill>
          <a:ln w="25400" cap="flat" cmpd="sng" algn="ctr">
            <a:solidFill>
              <a:srgbClr val="FF0000"/>
            </a:solidFill>
            <a:prstDash val="solid"/>
          </a:ln>
          <a:effectLst>
            <a:outerShdw blurRad="444500" dist="254000" dir="8100000" algn="tr" rotWithShape="0">
              <a:sysClr val="window" lastClr="FFFFFF">
                <a:alpha val="50000"/>
              </a:sys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Times New Roman" panose="020206030504050203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5941219" y="2388871"/>
            <a:ext cx="168830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3200" b="1" kern="0" dirty="0">
                <a:solidFill>
                  <a:sysClr val="windowText" lastClr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约定俗成</a:t>
            </a:r>
            <a:endParaRPr lang="zh-CN" altLang="en-US" sz="24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爆炸形 1 15"/>
          <p:cNvSpPr/>
          <p:nvPr/>
        </p:nvSpPr>
        <p:spPr>
          <a:xfrm>
            <a:off x="1557814" y="4075693"/>
            <a:ext cx="1472565" cy="1352550"/>
          </a:xfrm>
          <a:prstGeom prst="irregularSeal1">
            <a:avLst/>
          </a:prstGeom>
          <a:solidFill>
            <a:srgbClr val="F07474">
              <a:lumMod val="20000"/>
              <a:lumOff val="80000"/>
            </a:srgbClr>
          </a:solidFill>
          <a:ln w="25400" cap="flat" cmpd="sng" algn="ctr">
            <a:solidFill>
              <a:srgbClr val="FF0000"/>
            </a:solidFill>
            <a:prstDash val="solid"/>
          </a:ln>
          <a:effectLst>
            <a:outerShdw blurRad="444500" dist="254000" dir="8100000" algn="tr" rotWithShape="0">
              <a:sysClr val="window" lastClr="FFFFFF">
                <a:alpha val="50000"/>
              </a:sys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Times New Roman" panose="020206030504050203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1834515" y="4459869"/>
            <a:ext cx="10086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3200" b="1" dirty="0">
                <a:latin typeface="楷体" panose="02010609060101010101" pitchFamily="49" charset="-122"/>
                <a:ea typeface="楷体" panose="02010609060101010101" pitchFamily="49" charset="-122"/>
              </a:rPr>
              <a:t>尴尬</a:t>
            </a:r>
            <a:endParaRPr lang="zh-CN" altLang="en-US" sz="32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8" name="爆炸形 1 17"/>
          <p:cNvSpPr/>
          <p:nvPr/>
        </p:nvSpPr>
        <p:spPr>
          <a:xfrm>
            <a:off x="3422809" y="3840744"/>
            <a:ext cx="1920716" cy="1609725"/>
          </a:xfrm>
          <a:prstGeom prst="irregularSeal1">
            <a:avLst/>
          </a:prstGeom>
          <a:solidFill>
            <a:srgbClr val="F07474">
              <a:lumMod val="20000"/>
              <a:lumOff val="80000"/>
            </a:srgbClr>
          </a:solidFill>
          <a:ln w="25400" cap="flat" cmpd="sng" algn="ctr">
            <a:solidFill>
              <a:srgbClr val="FF0000"/>
            </a:solidFill>
            <a:prstDash val="solid"/>
          </a:ln>
          <a:effectLst>
            <a:outerShdw blurRad="444500" dist="254000" dir="8100000" algn="tr" rotWithShape="0">
              <a:sysClr val="window" lastClr="FFFFFF">
                <a:alpha val="50000"/>
              </a:sys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Times New Roman" panose="020206030504050203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3716179" y="4353824"/>
            <a:ext cx="162734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3200" b="1" dirty="0">
                <a:latin typeface="楷体" panose="02010609060101010101" pitchFamily="49" charset="-122"/>
                <a:ea typeface="楷体" panose="02010609060101010101" pitchFamily="49" charset="-122"/>
              </a:rPr>
              <a:t>风雨不透</a:t>
            </a:r>
            <a:endParaRPr lang="zh-CN" altLang="en-US" sz="32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0" name="爆炸形 1 19"/>
          <p:cNvSpPr/>
          <p:nvPr/>
        </p:nvSpPr>
        <p:spPr>
          <a:xfrm>
            <a:off x="5623560" y="4075693"/>
            <a:ext cx="1963103" cy="1352550"/>
          </a:xfrm>
          <a:prstGeom prst="irregularSeal1">
            <a:avLst/>
          </a:prstGeom>
          <a:solidFill>
            <a:srgbClr val="F07474">
              <a:lumMod val="20000"/>
              <a:lumOff val="80000"/>
            </a:srgbClr>
          </a:solidFill>
          <a:ln w="25400" cap="flat" cmpd="sng" algn="ctr">
            <a:solidFill>
              <a:srgbClr val="FF0000"/>
            </a:solidFill>
            <a:prstDash val="solid"/>
          </a:ln>
          <a:effectLst>
            <a:outerShdw blurRad="444500" dist="254000" dir="8100000" algn="tr" rotWithShape="0">
              <a:sysClr val="window" lastClr="FFFFFF">
                <a:alpha val="50000"/>
              </a:sys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Times New Roman" panose="020206030504050203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5874068" y="4459869"/>
            <a:ext cx="136207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3200" b="1" dirty="0">
                <a:latin typeface="楷体" panose="02010609060101010101" pitchFamily="49" charset="-122"/>
                <a:ea typeface="楷体" panose="02010609060101010101" pitchFamily="49" charset="-122"/>
              </a:rPr>
              <a:t>无穷无尽</a:t>
            </a:r>
            <a:endParaRPr lang="zh-CN" altLang="en-US" sz="32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4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9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9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4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ldLvl="0" animBg="1"/>
      <p:bldP spid="13" grpId="0" bldLvl="0" animBg="1"/>
      <p:bldP spid="14" grpId="0" bldLvl="0" animBg="1"/>
      <p:bldP spid="15" grpId="0"/>
      <p:bldP spid="16" grpId="0" bldLvl="0" animBg="1"/>
      <p:bldP spid="17" grpId="0"/>
      <p:bldP spid="18" grpId="0" bldLvl="0" animBg="1"/>
      <p:bldP spid="19" grpId="0"/>
      <p:bldP spid="20" grpId="0" bldLvl="0" animBg="1"/>
      <p:bldP spid="2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3343752" y="1038861"/>
            <a:ext cx="35142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重点指导会认难字</a:t>
            </a:r>
            <a:endParaRPr lang="zh-CN" altLang="en-US" sz="2800" b="1" dirty="0"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graphicFrame>
        <p:nvGraphicFramePr>
          <p:cNvPr id="11" name="Group 12"/>
          <p:cNvGraphicFramePr>
            <a:graphicFrameLocks noGrp="1"/>
          </p:cNvGraphicFramePr>
          <p:nvPr/>
        </p:nvGraphicFramePr>
        <p:xfrm>
          <a:off x="1885950" y="2628266"/>
          <a:ext cx="1143000" cy="1600045"/>
        </p:xfrm>
        <a:graphic>
          <a:graphicData uri="http://schemas.openxmlformats.org/drawingml/2006/table">
            <a:tbl>
              <a:tblPr>
                <a:effectLst/>
                <a:tableStyleId>{5940675A-B579-460E-94D1-54222C63F5DA}</a:tableStyleId>
              </a:tblPr>
              <a:tblGrid>
                <a:gridCol w="571500"/>
                <a:gridCol w="571500"/>
              </a:tblGrid>
              <a:tr h="94615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zh-CN" altLang="zh-CN" sz="1100" b="0" i="0" u="none" strike="noStrike" cap="none" normalizeH="0" baseline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latin typeface="楷体" panose="02010609060101010101" pitchFamily="49" charset="-122"/>
                        <a:ea typeface="宋体" panose="02010600030101010101" pitchFamily="2" charset="-122"/>
                      </a:endParaRPr>
                    </a:p>
                  </a:txBody>
                  <a:tcPr marL="32636" marR="32636" marT="21719" marB="21719" horzOverflow="overflow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zh-CN" altLang="zh-CN" sz="1100" b="0" i="0" u="none" strike="noStrike" cap="none" normalizeH="0" baseline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latin typeface="楷体" panose="02010609060101010101" pitchFamily="49" charset="-122"/>
                        <a:ea typeface="宋体" panose="02010600030101010101" pitchFamily="2" charset="-122"/>
                      </a:endParaRPr>
                    </a:p>
                  </a:txBody>
                  <a:tcPr marL="32636" marR="32636" marT="21719" marB="21719" horzOverflow="overflow">
                    <a:lnL w="12700" cap="flat" cmpd="sng" algn="ctr">
                      <a:solidFill>
                        <a:sysClr val="windowText" lastClr="000000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653895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zh-CN" altLang="zh-CN" sz="1100" b="0" i="0" u="none" strike="noStrike" cap="none" normalizeH="0" baseline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latin typeface="楷体" panose="02010609060101010101" pitchFamily="49" charset="-122"/>
                        <a:ea typeface="宋体" panose="02010600030101010101" pitchFamily="2" charset="-122"/>
                      </a:endParaRPr>
                    </a:p>
                  </a:txBody>
                  <a:tcPr marL="32636" marR="32636" marT="21719" marB="21719" horzOverflow="overflow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zh-CN" altLang="zh-CN" sz="1100" b="0" i="0" u="none" strike="noStrike" cap="none" normalizeH="0" baseline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latin typeface="楷体" panose="02010609060101010101" pitchFamily="49" charset="-122"/>
                        <a:ea typeface="宋体" panose="02010600030101010101" pitchFamily="2" charset="-122"/>
                      </a:endParaRPr>
                    </a:p>
                  </a:txBody>
                  <a:tcPr marL="32636" marR="32636" marT="21719" marB="21719" horzOverflow="overflow">
                    <a:lnL w="12700" cap="flat" cmpd="sng" algn="ctr">
                      <a:solidFill>
                        <a:sysClr val="windowText" lastClr="000000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sp>
        <p:nvSpPr>
          <p:cNvPr id="22" name="文本框 21"/>
          <p:cNvSpPr txBox="1"/>
          <p:nvPr/>
        </p:nvSpPr>
        <p:spPr>
          <a:xfrm>
            <a:off x="1885950" y="2539365"/>
            <a:ext cx="1317990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8800" b="1" dirty="0">
                <a:latin typeface="楷体" panose="02010609060101010101" pitchFamily="49" charset="-122"/>
                <a:ea typeface="楷体" panose="02010609060101010101" pitchFamily="49" charset="-122"/>
              </a:rPr>
              <a:t>骋</a:t>
            </a:r>
            <a:endParaRPr lang="zh-CN" altLang="en-US" sz="88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3776913" y="2597898"/>
            <a:ext cx="2775109" cy="559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zh-CN" altLang="en-US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“骋”是后鼻音。</a:t>
            </a:r>
            <a:endParaRPr lang="zh-CN" altLang="en-US" sz="2400" b="1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2005965" y="4400551"/>
            <a:ext cx="10086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32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驰骋</a:t>
            </a:r>
            <a:endParaRPr lang="zh-CN" altLang="en-US" sz="32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855171" y="1832083"/>
            <a:ext cx="139974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zh-CN" sz="4400" b="1" dirty="0" err="1">
                <a:solidFill>
                  <a:srgbClr val="FF0000"/>
                </a:solidFill>
                <a:latin typeface="Pinyin Adjust" panose="02000500000000000000" pitchFamily="2" charset="0"/>
                <a:cs typeface="汉语拼音" pitchFamily="34" charset="0"/>
                <a:sym typeface="+mn-ea"/>
              </a:rPr>
              <a:t>chěng</a:t>
            </a:r>
            <a:endParaRPr lang="en-US" altLang="zh-CN" sz="4400" b="1" dirty="0" err="1">
              <a:solidFill>
                <a:srgbClr val="FF0000"/>
              </a:solidFill>
              <a:latin typeface="Pinyin Adjust" panose="02000500000000000000" pitchFamily="2" charset="0"/>
              <a:cs typeface="汉语拼音" pitchFamily="34" charset="0"/>
              <a:sym typeface="+mn-ea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3935173" y="3702220"/>
            <a:ext cx="4639849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zh-CN" altLang="en-US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造句：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马儿</a:t>
            </a:r>
            <a:r>
              <a:rPr lang="zh-CN" altLang="en-US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驰聘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在广阔的草原上。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3" name="图片 12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200004" y="4117719"/>
            <a:ext cx="1929208" cy="247590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4" grpId="0"/>
      <p:bldP spid="25" grpId="0"/>
      <p:bldP spid="3" grpId="0"/>
      <p:bldP spid="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3343752" y="1038861"/>
            <a:ext cx="29884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重点指导会认难字</a:t>
            </a:r>
            <a:endParaRPr lang="zh-CN" altLang="en-US" sz="2400" b="1" dirty="0"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graphicFrame>
        <p:nvGraphicFramePr>
          <p:cNvPr id="11" name="Group 12"/>
          <p:cNvGraphicFramePr>
            <a:graphicFrameLocks noGrp="1"/>
          </p:cNvGraphicFramePr>
          <p:nvPr/>
        </p:nvGraphicFramePr>
        <p:xfrm>
          <a:off x="1885950" y="2628266"/>
          <a:ext cx="1143000" cy="1600045"/>
        </p:xfrm>
        <a:graphic>
          <a:graphicData uri="http://schemas.openxmlformats.org/drawingml/2006/table">
            <a:tbl>
              <a:tblPr>
                <a:effectLst/>
                <a:tableStyleId>{5940675A-B579-460E-94D1-54222C63F5DA}</a:tableStyleId>
              </a:tblPr>
              <a:tblGrid>
                <a:gridCol w="571500"/>
                <a:gridCol w="571500"/>
              </a:tblGrid>
              <a:tr h="94615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zh-CN" altLang="zh-CN" sz="1100" b="0" i="0" u="none" strike="noStrike" cap="none" normalizeH="0" baseline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latin typeface="楷体" panose="02010609060101010101" pitchFamily="49" charset="-122"/>
                        <a:ea typeface="宋体" panose="02010600030101010101" pitchFamily="2" charset="-122"/>
                      </a:endParaRPr>
                    </a:p>
                  </a:txBody>
                  <a:tcPr marL="32636" marR="32636" marT="21719" marB="21719" horzOverflow="overflow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zh-CN" altLang="zh-CN" sz="1100" b="0" i="0" u="none" strike="noStrike" cap="none" normalizeH="0" baseline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latin typeface="楷体" panose="02010609060101010101" pitchFamily="49" charset="-122"/>
                        <a:ea typeface="宋体" panose="02010600030101010101" pitchFamily="2" charset="-122"/>
                      </a:endParaRPr>
                    </a:p>
                  </a:txBody>
                  <a:tcPr marL="32636" marR="32636" marT="21719" marB="21719" horzOverflow="overflow">
                    <a:lnL w="12700" cap="flat" cmpd="sng" algn="ctr">
                      <a:solidFill>
                        <a:sysClr val="windowText" lastClr="000000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653895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zh-CN" altLang="zh-CN" sz="1100" b="0" i="0" u="none" strike="noStrike" cap="none" normalizeH="0" baseline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latin typeface="楷体" panose="02010609060101010101" pitchFamily="49" charset="-122"/>
                        <a:ea typeface="宋体" panose="02010600030101010101" pitchFamily="2" charset="-122"/>
                      </a:endParaRPr>
                    </a:p>
                  </a:txBody>
                  <a:tcPr marL="32636" marR="32636" marT="21719" marB="21719" horzOverflow="overflow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zh-CN" altLang="zh-CN" sz="1100" b="0" i="0" u="none" strike="noStrike" cap="none" normalizeH="0" baseline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latin typeface="楷体" panose="02010609060101010101" pitchFamily="49" charset="-122"/>
                        <a:ea typeface="宋体" panose="02010600030101010101" pitchFamily="2" charset="-122"/>
                      </a:endParaRPr>
                    </a:p>
                  </a:txBody>
                  <a:tcPr marL="32636" marR="32636" marT="21719" marB="21719" horzOverflow="overflow">
                    <a:lnL w="12700" cap="flat" cmpd="sng" algn="ctr">
                      <a:solidFill>
                        <a:sysClr val="windowText" lastClr="000000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sp>
        <p:nvSpPr>
          <p:cNvPr id="22" name="文本框 21"/>
          <p:cNvSpPr txBox="1"/>
          <p:nvPr/>
        </p:nvSpPr>
        <p:spPr>
          <a:xfrm>
            <a:off x="1885950" y="2539365"/>
            <a:ext cx="1317990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8800" b="1" dirty="0">
                <a:latin typeface="楷体" panose="02010609060101010101" pitchFamily="49" charset="-122"/>
                <a:ea typeface="楷体" panose="02010609060101010101" pitchFamily="49" charset="-122"/>
              </a:rPr>
              <a:t>彻</a:t>
            </a:r>
            <a:endParaRPr lang="zh-CN" altLang="en-US" sz="88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3870960" y="2539366"/>
            <a:ext cx="2775109" cy="559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zh-CN" altLang="en-US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“彻”是翘舌音。</a:t>
            </a:r>
            <a:endParaRPr lang="zh-CN" altLang="en-US" sz="24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2011774" y="4435691"/>
            <a:ext cx="10086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dirty="0"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彻底</a:t>
            </a:r>
            <a:endParaRPr lang="zh-CN" altLang="en-US" sz="32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885949" y="1925505"/>
            <a:ext cx="113443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cs typeface="汉语拼音" pitchFamily="34" charset="0"/>
                <a:sym typeface="+mn-ea"/>
              </a:rPr>
              <a:t>chè</a:t>
            </a:r>
            <a:endParaRPr lang="en-US" altLang="zh-CN" sz="4000" b="1" dirty="0">
              <a:solidFill>
                <a:srgbClr val="FF0000"/>
              </a:solidFill>
              <a:latin typeface="Pinyin Adjust" panose="02000500000000000000" pitchFamily="2" charset="0"/>
              <a:cs typeface="汉语拼音" pitchFamily="34" charset="0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4013009" y="3702220"/>
            <a:ext cx="4638422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造句：田里的杂草</a:t>
            </a:r>
            <a:r>
              <a:rPr lang="zh-CN" altLang="en-US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彻底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清除干净。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7" name="图片 16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200004" y="4117719"/>
            <a:ext cx="1929208" cy="247590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4" grpId="0"/>
      <p:bldP spid="25" grpId="0"/>
      <p:bldP spid="3" grpId="0"/>
      <p:bldP spid="5" grpId="0"/>
    </p:bldLst>
  </p:timing>
</p:sld>
</file>

<file path=ppt/theme/theme1.xml><?xml version="1.0" encoding="utf-8"?>
<a:theme xmlns:a="http://schemas.openxmlformats.org/drawingml/2006/main" name="第一PPT模板网-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楷体">
      <a:majorFont>
        <a:latin typeface="GB Pinyinok-B"/>
        <a:ea typeface="楷体"/>
        <a:cs typeface=""/>
      </a:majorFont>
      <a:minorFont>
        <a:latin typeface="GB Pinyinok-B"/>
        <a:ea typeface="楷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第一PPT模板网-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楷体">
      <a:majorFont>
        <a:latin typeface="GB Pinyinok-B"/>
        <a:ea typeface="楷体"/>
        <a:cs typeface=""/>
      </a:majorFont>
      <a:minorFont>
        <a:latin typeface="GB Pinyinok-B"/>
        <a:ea typeface="楷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2434</Words>
  <Application>WPS 演示</Application>
  <PresentationFormat>全屏显示(4:3)</PresentationFormat>
  <Paragraphs>183</Paragraphs>
  <Slides>34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16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34</vt:i4>
      </vt:variant>
    </vt:vector>
  </HeadingPairs>
  <TitlesOfParts>
    <vt:vector size="52" baseType="lpstr">
      <vt:lpstr>Arial</vt:lpstr>
      <vt:lpstr>宋体</vt:lpstr>
      <vt:lpstr>Wingdings</vt:lpstr>
      <vt:lpstr>微软雅黑</vt:lpstr>
      <vt:lpstr>楷体</vt:lpstr>
      <vt:lpstr>楷体_GB2312</vt:lpstr>
      <vt:lpstr>新宋体</vt:lpstr>
      <vt:lpstr>Times New Roman</vt:lpstr>
      <vt:lpstr>Pinyin Adjust</vt:lpstr>
      <vt:lpstr>汉语拼音</vt:lpstr>
      <vt:lpstr>GB Pinyinok-B</vt:lpstr>
      <vt:lpstr>Segoe Print</vt:lpstr>
      <vt:lpstr>Arial Unicode MS</vt:lpstr>
      <vt:lpstr>Calibri</vt:lpstr>
      <vt:lpstr>黑体</vt:lpstr>
      <vt:lpstr>Arial</vt:lpstr>
      <vt:lpstr>第一PPT模板网-WWW.1PPT.COM</vt:lpstr>
      <vt:lpstr>1_第一PPT模板网-WWW.1PPT.COM</vt:lpstr>
      <vt:lpstr>23.京剧趣谈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第一PPT模板网-WWW.1PPT.COM</dc:title>
  <dc:creator>第一PPT模板网-WWW.1PPT.COM</dc:creator>
  <cp:keywords>第一PPT模板网-WWW.1PPT.COM</cp:keywords>
  <dc:subject>第一PPT模板网-WWW.1PPT.COM</dc:subject>
  <cp:lastModifiedBy>123</cp:lastModifiedBy>
  <cp:revision>4</cp:revision>
  <dcterms:created xsi:type="dcterms:W3CDTF">2019-08-06T05:12:00Z</dcterms:created>
  <dcterms:modified xsi:type="dcterms:W3CDTF">2020-01-31T04:00:09Z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2052-11.1.0.9058</vt:lpwstr>
  </property>
</Properties>
</file>