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29" r:id="rId6"/>
    <p:sldId id="258" r:id="rId7"/>
    <p:sldId id="260" r:id="rId8"/>
    <p:sldId id="261" r:id="rId9"/>
    <p:sldId id="262" r:id="rId10"/>
    <p:sldId id="334" r:id="rId11"/>
    <p:sldId id="335" r:id="rId12"/>
    <p:sldId id="336" r:id="rId13"/>
    <p:sldId id="267" r:id="rId14"/>
    <p:sldId id="288" r:id="rId15"/>
    <p:sldId id="328" r:id="rId16"/>
    <p:sldId id="331" r:id="rId17"/>
    <p:sldId id="332" r:id="rId18"/>
    <p:sldId id="333" r:id="rId19"/>
    <p:sldId id="337" r:id="rId20"/>
    <p:sldId id="275" r:id="rId21"/>
    <p:sldId id="276" r:id="rId22"/>
    <p:sldId id="277" r:id="rId23"/>
    <p:sldId id="338" r:id="rId24"/>
    <p:sldId id="339" r:id="rId25"/>
    <p:sldId id="340" r:id="rId26"/>
    <p:sldId id="342" r:id="rId27"/>
    <p:sldId id="361" r:id="rId28"/>
    <p:sldId id="351" r:id="rId29"/>
    <p:sldId id="350" r:id="rId30"/>
    <p:sldId id="343" r:id="rId31"/>
    <p:sldId id="354" r:id="rId32"/>
    <p:sldId id="345" r:id="rId33"/>
    <p:sldId id="346" r:id="rId34"/>
    <p:sldId id="347" r:id="rId35"/>
    <p:sldId id="348" r:id="rId36"/>
    <p:sldId id="349" r:id="rId37"/>
    <p:sldId id="357" r:id="rId38"/>
    <p:sldId id="358" r:id="rId39"/>
    <p:sldId id="359" r:id="rId40"/>
    <p:sldId id="362" r:id="rId41"/>
    <p:sldId id="363" r:id="rId42"/>
    <p:sldId id="365" r:id="rId43"/>
    <p:sldId id="367" r:id="rId44"/>
    <p:sldId id="368" r:id="rId45"/>
    <p:sldId id="355" r:id="rId46"/>
    <p:sldId id="369" r:id="rId47"/>
    <p:sldId id="370" r:id="rId48"/>
    <p:sldId id="371" r:id="rId49"/>
    <p:sldId id="382" r:id="rId50"/>
    <p:sldId id="383" r:id="rId51"/>
    <p:sldId id="372" r:id="rId52"/>
    <p:sldId id="387" r:id="rId53"/>
    <p:sldId id="356" r:id="rId54"/>
    <p:sldId id="384" r:id="rId55"/>
    <p:sldId id="385" r:id="rId56"/>
    <p:sldId id="373" r:id="rId57"/>
    <p:sldId id="388" r:id="rId58"/>
    <p:sldId id="389" r:id="rId59"/>
    <p:sldId id="380" r:id="rId60"/>
    <p:sldId id="390" r:id="rId61"/>
    <p:sldId id="392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35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D450DA5-776C-4A5A-BCEF-44CA19DB41CC}" type="datetimeFigureOut">
              <a:rPr lang="zh-CN" altLang="en-US"/>
            </a:fld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BEE0471F-A811-4C66-9312-ED8A35DEC71E}" type="slidenum">
              <a:rPr lang="zh-CN" altLang="en-US"/>
            </a:fld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40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ACE4F0-0492-41EE-9136-382CCB2EE54E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471F-A811-4C66-9312-ED8A35DEC71E}" type="slidenum">
              <a:rPr lang="zh-CN" altLang="en-US" smtClean="0"/>
            </a:fld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C37A504-B3B6-479D-9774-5BEBF07EA9A5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88B23C7-98F0-4847-B7A6-CC5278C70C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CC58E99-332D-4A09-8693-1A300C16C9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5820862-4CEF-4904-A61E-733D4029C8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1107F5D-EDF1-4A99-AA65-DA23EA38CD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B2D1361-88AE-472D-B5BC-AE20A0DF47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2159070-1478-45AE-8161-5C0D72CB06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C1DA822-E91D-458B-8280-5B3D2E08B2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4F6E3DE-CCA3-476C-AF3B-8F76B45D75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89ACABC-D05E-4E92-95AD-579E1FC7B0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5D0FCC-C500-4437-848D-5AA10E79D3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6D1EA50-7940-4178-A57D-152EC95603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200436" y="60967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3291D66-4CB2-473C-8679-F37648A448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06E383A-36A0-4D5F-AFF9-604F8DAB93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A85EA2-D895-4397-8F96-7008F45FC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6B754B0-40E9-41D2-952C-F76B037985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EA12463-E606-498B-A2B3-193DD6A0CA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9E66DF0-C23E-4DC9-801D-9882505B55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DDDE41A-A1DF-43D0-915E-99E62517F6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DDF4C46-F989-47F1-8422-E8C34DBB1D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8D3A1B5-0969-489C-904B-844FEAC372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4FFDAEF-75C6-49DF-A155-53FE22B130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C78B8D3-F501-4EDD-A483-BD4E715952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5789D4B-145C-4C3A-93F8-E99AB900B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399CAF3-C846-46E9-96E7-1ED4120B97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F3DA8D8-EBB7-483D-8A51-817CF400C8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4D2640E-E2E6-4078-8FED-288AF0FCC7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161FB5B-6972-43B6-A75F-8C2E5749CA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CDB75D9-429E-47F2-B745-261E4D4E1A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1DA2E36-AB86-41C9-B465-31B0ABD457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5673C61-62B3-4DB4-A340-41221845EE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A3BD145-682C-48C5-B0ED-AACB05D604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802FAB1-732A-4BC2-8DD7-2208FC8175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1E35B53-5F27-42DA-AC02-818FED69F5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E93ED14-CE27-4329-BA33-80738E379A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3C975AA-DF68-453E-B620-859D6DA707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B3FCFB9-A753-48E1-96A6-F80DC87CEA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1092D97-54DE-4171-9171-7EB784DC79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47C472E-EE35-4AC6-9E8F-DC25DE3C1E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196DFBC-80C8-46EB-96F9-D71FA3ECD0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B752687-8A3D-4AE3-80E9-BFBD80DAEB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C15FA7E-CA43-40D8-A29E-7DA07CEEE1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683E53E-0EC5-4454-898A-2B8F39982C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9CB6391-C505-4175-8C12-5560B32755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A6058CE-83BA-47EF-8BB5-087F5CF722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3CBF5F4-7CCF-4807-A8DC-34600292F2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AB933B9-CD2C-41A4-A17B-0FB8ADCECD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39E2EC0-606C-4D54-A1CD-4A0BC58BBF2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BE329BB-A8EC-431E-9ED0-9855E93989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DD8D567-2168-46E6-85D8-08452E48F7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62E2B4D-3DDD-4D32-B7EB-44A1387E4F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A38EFEC-768F-48D8-821A-C75A843153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5425B20-691A-4D34-B29C-CCA640CCC6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683EB52-19C3-46A7-BEA8-848DF5B786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9054928-ED24-4FCA-8C87-69E99945A7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531D27F-B4E6-46DA-93DA-7F905FD6D0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89572EE-EABC-4610-8825-56817034CA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ADC650-443A-4CC9-B38D-DC472A2EA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591B05F-C0BA-4D50-9AD0-CB97927FD5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89FF030-9E2E-4526-94E5-EE91C4B0D8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51CAC29-39DB-4273-8AC6-277854C5F8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E794631-6C21-41E8-8DA5-15D2B2CDA2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9" Type="http://schemas.openxmlformats.org/officeDocument/2006/relationships/theme" Target="../theme/theme1.xml"/><Relationship Id="rId68" Type="http://schemas.openxmlformats.org/officeDocument/2006/relationships/image" Target="../media/image1.png"/><Relationship Id="rId67" Type="http://schemas.openxmlformats.org/officeDocument/2006/relationships/tags" Target="../tags/tag189.xml"/><Relationship Id="rId66" Type="http://schemas.openxmlformats.org/officeDocument/2006/relationships/tags" Target="../tags/tag188.xml"/><Relationship Id="rId65" Type="http://schemas.openxmlformats.org/officeDocument/2006/relationships/tags" Target="../tags/tag187.xml"/><Relationship Id="rId64" Type="http://schemas.openxmlformats.org/officeDocument/2006/relationships/tags" Target="../tags/tag186.xml"/><Relationship Id="rId63" Type="http://schemas.openxmlformats.org/officeDocument/2006/relationships/tags" Target="../tags/tag185.xml"/><Relationship Id="rId62" Type="http://schemas.openxmlformats.org/officeDocument/2006/relationships/tags" Target="../tags/tag184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62"/>
            </p:custDataLst>
          </p:nvPr>
        </p:nvSpPr>
        <p:spPr bwMode="auto">
          <a:xfrm>
            <a:off x="501650" y="431801"/>
            <a:ext cx="814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63"/>
            </p:custDataLst>
          </p:nvPr>
        </p:nvSpPr>
        <p:spPr bwMode="auto">
          <a:xfrm>
            <a:off x="501650" y="1295400"/>
            <a:ext cx="8140700" cy="50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4"/>
            </p:custDataLst>
          </p:nvPr>
        </p:nvSpPr>
        <p:spPr>
          <a:xfrm>
            <a:off x="660401" y="6350001"/>
            <a:ext cx="2024063" cy="31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5"/>
            </p:custDataLst>
          </p:nvPr>
        </p:nvSpPr>
        <p:spPr>
          <a:xfrm>
            <a:off x="3087689" y="6350001"/>
            <a:ext cx="2968625" cy="31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9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6"/>
            </p:custDataLst>
          </p:nvPr>
        </p:nvSpPr>
        <p:spPr>
          <a:xfrm>
            <a:off x="6457950" y="6350001"/>
            <a:ext cx="2025650" cy="317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B4CCE91-3B85-4AFC-AF3A-C1042E75C453}" type="slidenum">
              <a:rPr lang="zh-CN" altLang="en-US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6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50" noProof="1"/>
          </a:p>
        </p:txBody>
      </p:sp>
      <p:pic>
        <p:nvPicPr>
          <p:cNvPr id="2" name="图片 1" descr="图层1"/>
          <p:cNvPicPr>
            <a:picLocks noChangeAspect="1"/>
          </p:cNvPicPr>
          <p:nvPr userDrawn="1"/>
        </p:nvPicPr>
        <p:blipFill>
          <a:blip r:embed="rId68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</p:sldLayoutIdLst>
  <p:txStyles>
    <p:titleStyle>
      <a:lvl1pPr algn="l" defTabSz="685800" rtl="0" fontAlgn="base">
        <a:spcBef>
          <a:spcPct val="0"/>
        </a:spcBef>
        <a:spcAft>
          <a:spcPct val="0"/>
        </a:spcAft>
        <a:defRPr sz="21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6.jpeg"/><Relationship Id="rId1" Type="http://schemas.openxmlformats.org/officeDocument/2006/relationships/hyperlink" Target="http://www.jledu.com.cn/jajb/tupian/yuwen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6.jpeg"/><Relationship Id="rId1" Type="http://schemas.openxmlformats.org/officeDocument/2006/relationships/hyperlink" Target="http://www.jledu.com.cn/jajb/tupian/yuwen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8.png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8.png"/><Relationship Id="rId1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8.png"/><Relationship Id="rId1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2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0" y="1905040"/>
            <a:ext cx="913584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fontAlgn="auto"/>
            <a:r>
              <a:rPr lang="en-US" altLang="zh-CN" sz="6000" b="1" noProof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 </a:t>
            </a:r>
            <a:r>
              <a:rPr lang="zh-CN" altLang="en-US" sz="6000" b="1" noProof="1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</a:t>
            </a:r>
            <a:r>
              <a:rPr lang="zh-CN" altLang="en-US" sz="6000" b="1" noProof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诗三首</a:t>
            </a:r>
            <a:endParaRPr lang="en-US" altLang="zh-CN" sz="6000" b="1" noProof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183563" y="6608233"/>
            <a:ext cx="825500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961314" y="3790951"/>
            <a:ext cx="954087" cy="164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9"/>
          <p:cNvGrpSpPr/>
          <p:nvPr/>
        </p:nvGrpSpPr>
        <p:grpSpPr bwMode="auto">
          <a:xfrm>
            <a:off x="6794501" y="4741334"/>
            <a:ext cx="633413" cy="1540933"/>
            <a:chOff x="162845" y="5707378"/>
            <a:chExt cx="325664" cy="968472"/>
          </a:xfrm>
        </p:grpSpPr>
        <p:grpSp>
          <p:nvGrpSpPr>
            <p:cNvPr id="3078" name="组合 20"/>
            <p:cNvGrpSpPr/>
            <p:nvPr/>
          </p:nvGrpSpPr>
          <p:grpSpPr bwMode="auto"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24" name="矩形 88"/>
              <p:cNvSpPr/>
              <p:nvPr/>
            </p:nvSpPr>
            <p:spPr>
              <a:xfrm>
                <a:off x="832225" y="4903546"/>
                <a:ext cx="222822" cy="698417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>
                <a:off x="780804" y="4633491"/>
                <a:ext cx="325664" cy="391114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26" name="弦形 25"/>
              <p:cNvSpPr/>
              <p:nvPr/>
            </p:nvSpPr>
            <p:spPr>
              <a:xfrm rot="5400000">
                <a:off x="823242" y="5129301"/>
                <a:ext cx="240787" cy="108554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27" name="矩形 3"/>
              <p:cNvSpPr/>
              <p:nvPr/>
            </p:nvSpPr>
            <p:spPr>
              <a:xfrm>
                <a:off x="851814" y="5180252"/>
                <a:ext cx="165688" cy="46561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28" name="弦形 27"/>
              <p:cNvSpPr/>
              <p:nvPr/>
            </p:nvSpPr>
            <p:spPr>
              <a:xfrm rot="5400000">
                <a:off x="813040" y="5318614"/>
                <a:ext cx="240787" cy="107738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</p:grpSp>
        <p:cxnSp>
          <p:nvCxnSpPr>
            <p:cNvPr id="22" name="直接连接符 21"/>
            <p:cNvCxnSpPr>
              <a:stCxn id="25" idx="1"/>
              <a:endCxn id="25" idx="5"/>
            </p:cNvCxnSpPr>
            <p:nvPr/>
          </p:nvCxnSpPr>
          <p:spPr>
            <a:xfrm>
              <a:off x="244465" y="5902935"/>
              <a:ext cx="162424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25" idx="1"/>
              <a:endCxn id="25" idx="5"/>
            </p:cNvCxnSpPr>
            <p:nvPr/>
          </p:nvCxnSpPr>
          <p:spPr>
            <a:xfrm flipV="1">
              <a:off x="206920" y="5989406"/>
              <a:ext cx="215477" cy="11973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23092" y="4849192"/>
            <a:ext cx="2220056" cy="1958849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04672" y="5756069"/>
            <a:ext cx="9440512" cy="1101931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1" name="文本框 70"/>
          <p:cNvSpPr txBox="1"/>
          <p:nvPr/>
        </p:nvSpPr>
        <p:spPr>
          <a:xfrm>
            <a:off x="609704" y="609674"/>
            <a:ext cx="3216265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/>
            <a:r>
              <a:rPr lang="zh-CN" altLang="en-US" sz="2400" b="1" noProof="1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zh-CN" altLang="en-US" sz="2400" b="1" noProof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编版小学语文五年级</a:t>
            </a:r>
            <a:endParaRPr lang="zh-CN" altLang="en-US" sz="2400" b="1" noProof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58507" y="5554293"/>
            <a:ext cx="2736105" cy="1303707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5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15000" y="3632200"/>
            <a:ext cx="3048000" cy="23759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矩形 1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319088" y="1092200"/>
            <a:ext cx="8382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微软雅黑" panose="020B0503020204020204" pitchFamily="34" charset="-122"/>
              </a:rPr>
              <a:t>陆游年仅三岁的时候，汴京就被金兵占领了，他从小就立下了抗金救国的志向，长大后他曾经亲自上战场，参加过抗金的战斗，直到他生命的最后一刻，他仍然坚信抗金必定胜利。当</a:t>
            </a:r>
            <a:r>
              <a:rPr lang="en-US" altLang="zh-CN" sz="2000" dirty="0">
                <a:latin typeface="微软雅黑" panose="020B0503020204020204" pitchFamily="34" charset="-122"/>
              </a:rPr>
              <a:t>85</a:t>
            </a:r>
            <a:r>
              <a:rPr lang="zh-CN" altLang="en-US" sz="2000" dirty="0">
                <a:latin typeface="微软雅黑" panose="020B0503020204020204" pitchFamily="34" charset="-122"/>
              </a:rPr>
              <a:t>岁高龄的陆游就要走完坎坷多难的人生旅途，他什么事都丢开了，惟独为一件事死不瞑目，这首诗是他重病生命垂危的时刻写给他儿子的临终遗言。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928688" y="1267884"/>
            <a:ext cx="4114800" cy="49784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4339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238376" y="1621367"/>
            <a:ext cx="1901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</a:rPr>
              <a:t>示儿</a:t>
            </a:r>
            <a:endParaRPr lang="en-US" altLang="zh-CN" sz="2400" dirty="0">
              <a:latin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</a:rPr>
              <a:t>          </a:t>
            </a:r>
            <a:r>
              <a:rPr lang="zh-CN" altLang="en-US" sz="2400" dirty="0">
                <a:latin typeface="微软雅黑" panose="020B0503020204020204" pitchFamily="34" charset="-122"/>
              </a:rPr>
              <a:t>陆游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4341" name="矩形 1"/>
          <p:cNvSpPr>
            <a:spLocks noChangeArrowheads="1"/>
          </p:cNvSpPr>
          <p:nvPr/>
        </p:nvSpPr>
        <p:spPr bwMode="auto">
          <a:xfrm>
            <a:off x="1905000" y="2571751"/>
            <a:ext cx="24384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</a:rPr>
              <a:t>死去元知万事空，</a:t>
            </a:r>
            <a:br>
              <a:rPr lang="zh-CN" altLang="en-US" sz="2400" dirty="0">
                <a:latin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</a:rPr>
              <a:t>但悲不见九州同。</a:t>
            </a:r>
            <a:br>
              <a:rPr lang="zh-CN" altLang="en-US" sz="2400" dirty="0">
                <a:latin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</a:rPr>
              <a:t>王师北定中原日，</a:t>
            </a:r>
            <a:br>
              <a:rPr lang="zh-CN" altLang="en-US" sz="2400" dirty="0">
                <a:latin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</a:rPr>
              <a:t>家祭无忘告乃翁。</a:t>
            </a:r>
            <a:br>
              <a:rPr lang="zh-CN" altLang="en-US" dirty="0">
                <a:ea typeface="隶书" pitchFamily="49" charset="-122"/>
              </a:rPr>
            </a:br>
            <a:endParaRPr lang="zh-CN" altLang="en-US" dirty="0">
              <a:ea typeface="隶书" pitchFamily="49" charset="-122"/>
            </a:endParaRPr>
          </a:p>
        </p:txBody>
      </p:sp>
      <p:pic>
        <p:nvPicPr>
          <p:cNvPr id="12" name="图片 1" descr="【素材】《示儿》（语文出版社）课文插图 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15000" y="1600200"/>
            <a:ext cx="2630488" cy="402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77800"/>
            <a:ext cx="828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示儿</a:t>
            </a:r>
            <a:r>
              <a:rPr lang="zh-CN" altLang="en-US" sz="2400" dirty="0">
                <a:latin typeface="微软雅黑" panose="020B0503020204020204" pitchFamily="34" charset="-122"/>
              </a:rPr>
              <a:t> </a:t>
            </a:r>
            <a:br>
              <a:rPr lang="zh-CN" altLang="en-US" sz="2400" dirty="0">
                <a:latin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</a:rPr>
              <a:t>死去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zh-CN" altLang="en-US" sz="2400" dirty="0">
                <a:latin typeface="微软雅黑" panose="020B0503020204020204" pitchFamily="34" charset="-122"/>
              </a:rPr>
              <a:t>知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万事空</a:t>
            </a:r>
            <a:r>
              <a:rPr lang="zh-CN" altLang="en-US" sz="2400" dirty="0">
                <a:latin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但</a:t>
            </a:r>
            <a:r>
              <a:rPr lang="zh-CN" altLang="en-US" sz="2400" dirty="0">
                <a:latin typeface="微软雅黑" panose="020B0503020204020204" pitchFamily="34" charset="-122"/>
              </a:rPr>
              <a:t>悲不见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九州同</a:t>
            </a:r>
            <a:r>
              <a:rPr lang="zh-CN" altLang="en-US" sz="2400" dirty="0">
                <a:latin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 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7" name="云形标注 16"/>
          <p:cNvSpPr>
            <a:spLocks noChangeArrowheads="1"/>
          </p:cNvSpPr>
          <p:nvPr/>
        </p:nvSpPr>
        <p:spPr bwMode="auto">
          <a:xfrm>
            <a:off x="6161088" y="431801"/>
            <a:ext cx="2057400" cy="853017"/>
          </a:xfrm>
          <a:prstGeom prst="cloudCallout">
            <a:avLst>
              <a:gd name="adj1" fmla="val -130384"/>
              <a:gd name="adj2" fmla="val -29528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2000">
                <a:latin typeface="微软雅黑" panose="020B0503020204020204" pitchFamily="34" charset="-122"/>
              </a:rPr>
              <a:t>给儿子看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00088" y="1837267"/>
            <a:ext cx="55530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词语注释：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 元：同“原”，本来。</a:t>
            </a:r>
            <a:b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</a:br>
            <a:r>
              <a:rPr lang="en-US" altLang="zh-CN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但：只。            </a:t>
            </a:r>
            <a:b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</a:br>
            <a:r>
              <a:rPr lang="en-US" altLang="zh-CN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4.</a:t>
            </a: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九州：古代中国分为九州，所以常用九州指代中国。</a:t>
            </a:r>
            <a:b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</a:br>
            <a:r>
              <a:rPr lang="en-US" altLang="zh-CN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5.</a:t>
            </a: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同：同“统”，统一。     </a:t>
            </a:r>
            <a:endParaRPr lang="en-US" altLang="zh-CN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280ADC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388939" y="1820334"/>
            <a:ext cx="5768975" cy="4436533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6353021" y="2209800"/>
            <a:ext cx="2803823" cy="3657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2590800" y="582084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王师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北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定中原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日，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家祭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无忘告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乃翁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22388" y="1746251"/>
            <a:ext cx="51752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词语注释：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王师：指南宋朝廷的军队。</a:t>
            </a:r>
            <a:br>
              <a:rPr lang="zh-CN" altLang="en-US" sz="2400" dirty="0">
                <a:solidFill>
                  <a:srgbClr val="280ADC"/>
                </a:solidFill>
                <a:latin typeface="微软雅黑" panose="020B0503020204020204" pitchFamily="34" charset="-122"/>
              </a:rPr>
            </a:br>
            <a:r>
              <a:rPr lang="en-US" altLang="zh-CN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定：收复、平定。       </a:t>
            </a:r>
            <a:endParaRPr lang="en-US" altLang="zh-CN" sz="2400" dirty="0">
              <a:solidFill>
                <a:srgbClr val="280ADC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中原：泛被金军占领的失地。 </a:t>
            </a:r>
            <a:endParaRPr lang="zh-CN" altLang="en-US" sz="2400" dirty="0">
              <a:solidFill>
                <a:srgbClr val="280ADC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4.</a:t>
            </a:r>
            <a:r>
              <a:rPr lang="zh-CN" altLang="en-US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家祭：家里祭拜祖先。     </a:t>
            </a:r>
            <a:endParaRPr lang="en-US" altLang="zh-CN" sz="2400" dirty="0">
              <a:solidFill>
                <a:srgbClr val="280ADC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5.</a:t>
            </a:r>
            <a:r>
              <a:rPr lang="zh-CN" altLang="en-US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乃翁</a:t>
            </a:r>
            <a:r>
              <a:rPr lang="en-US" altLang="zh-CN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:</a:t>
            </a:r>
            <a:r>
              <a:rPr lang="zh-CN" altLang="en-US" sz="2400" dirty="0">
                <a:solidFill>
                  <a:srgbClr val="280ADC"/>
                </a:solidFill>
                <a:latin typeface="微软雅黑" panose="020B0503020204020204" pitchFamily="34" charset="-122"/>
              </a:rPr>
              <a:t>你们的父亲。</a:t>
            </a:r>
            <a:endParaRPr lang="zh-CN" altLang="en-US" sz="2400" dirty="0"/>
          </a:p>
        </p:txBody>
      </p:sp>
      <p:sp>
        <p:nvSpPr>
          <p:cNvPr id="16" name="圆角矩形 15"/>
          <p:cNvSpPr/>
          <p:nvPr/>
        </p:nvSpPr>
        <p:spPr bwMode="auto">
          <a:xfrm>
            <a:off x="927100" y="1693333"/>
            <a:ext cx="5562600" cy="45550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89286" y="2354913"/>
            <a:ext cx="2590800" cy="33360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2646364" y="467784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</a:rPr>
              <a:t>用自己的话说说这首诗的意思。</a:t>
            </a:r>
            <a:endParaRPr lang="zh-CN" altLang="en-US" sz="2400" b="1"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85800" y="1833034"/>
            <a:ext cx="6477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本来就知道人死了就什么都没有了，</a:t>
            </a:r>
            <a:endParaRPr lang="en-US" altLang="zh-CN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只是因为看不到全国统一而感到悲伤。</a:t>
            </a:r>
            <a:endParaRPr lang="en-US" altLang="zh-CN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宋朝的军队向北方进军，收复中原的时候，</a:t>
            </a:r>
            <a:endParaRPr lang="en-US" altLang="zh-CN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祭祀祖宗时不要忘了把收复中原的事，告</a:t>
            </a:r>
            <a:endParaRPr lang="en-US" altLang="zh-CN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诉你的父亲。</a:t>
            </a:r>
            <a:endParaRPr lang="zh-CN" altLang="en-US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7412" name="Picture 5" descr="古诗两首3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584451"/>
            <a:ext cx="2514600" cy="285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533400" y="1458384"/>
            <a:ext cx="6400800" cy="45550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49275" y="2341034"/>
            <a:ext cx="5638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</a:rPr>
              <a:t>本诗的诗眼是什么？</a:t>
            </a:r>
            <a:endParaRPr lang="en-US" altLang="zh-CN" sz="240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悲。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</a:rPr>
              <a:t>陆游为什么悲？</a:t>
            </a:r>
            <a:endParaRPr lang="zh-CN" altLang="en-US" sz="240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为有生之年不能看到祖国统一而悲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409575" y="2239433"/>
            <a:ext cx="5759450" cy="37930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452438" y="963084"/>
            <a:ext cx="7772400" cy="10160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044575" y="1132418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</a:rPr>
              <a:t>再读诗歌，体会下面的问题。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1" cstate="email"/>
          <a:srcRect r="-5114"/>
          <a:stretch>
            <a:fillRect/>
          </a:stretch>
        </p:blipFill>
        <p:spPr bwMode="auto">
          <a:xfrm>
            <a:off x="6705601" y="2362200"/>
            <a:ext cx="22066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96963" y="1803400"/>
            <a:ext cx="39497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</a:rPr>
              <a:t>3.</a:t>
            </a:r>
            <a:r>
              <a:rPr lang="zh-CN" altLang="en-US" sz="2400">
                <a:latin typeface="微软雅黑" panose="020B0503020204020204" pitchFamily="34" charset="-122"/>
              </a:rPr>
              <a:t>陆游最大的牵挂是什么？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收复失地。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</a:rPr>
              <a:t>4.</a:t>
            </a:r>
            <a:r>
              <a:rPr lang="zh-CN" altLang="en-US" sz="2400">
                <a:latin typeface="微软雅黑" panose="020B0503020204020204" pitchFamily="34" charset="-122"/>
              </a:rPr>
              <a:t>陆游最大的愿望是什么？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统一祖国。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9459" name="Picture 2" descr="YW00075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1564218"/>
            <a:ext cx="2395538" cy="33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709613" y="1572684"/>
            <a:ext cx="4724400" cy="37930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62000" y="2313518"/>
            <a:ext cx="480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       陆游至死还不忘国家统一，可见，他是一个怎样的诗人？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热爱祖国，至死不渝。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533400" y="1803400"/>
            <a:ext cx="5257800" cy="37930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0484" name="文本框 4"/>
          <p:cNvSpPr txBox="1">
            <a:spLocks noChangeArrowheads="1"/>
          </p:cNvSpPr>
          <p:nvPr/>
        </p:nvSpPr>
        <p:spPr bwMode="auto">
          <a:xfrm>
            <a:off x="3162300" y="768351"/>
            <a:ext cx="212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</a:rPr>
              <a:t>理解诗人</a:t>
            </a:r>
            <a:endParaRPr lang="zh-CN" altLang="en-US" sz="2400" b="1">
              <a:latin typeface="微软雅黑" panose="020B0503020204020204" pitchFamily="34" charset="-122"/>
            </a:endParaRPr>
          </a:p>
        </p:txBody>
      </p:sp>
      <p:pic>
        <p:nvPicPr>
          <p:cNvPr id="20485" name="Picture 2" descr="YW00075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1803401"/>
            <a:ext cx="2681288" cy="350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层次梳理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40"/>
          <p:cNvSpPr/>
          <p:nvPr/>
        </p:nvSpPr>
        <p:spPr bwMode="auto">
          <a:xfrm>
            <a:off x="1431926" y="1458384"/>
            <a:ext cx="358775" cy="4171949"/>
          </a:xfrm>
          <a:prstGeom prst="leftBrace">
            <a:avLst>
              <a:gd name="adj1" fmla="val 70093"/>
              <a:gd name="adj2" fmla="val 50000"/>
            </a:avLst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9" tIns="34289" rIns="68579" bIns="34289" anchor="ctr"/>
          <a:lstStyle/>
          <a:p>
            <a:endParaRPr lang="zh-CN" altLang="en-US"/>
          </a:p>
        </p:txBody>
      </p:sp>
      <p:sp>
        <p:nvSpPr>
          <p:cNvPr id="27" name="TextBox 2"/>
          <p:cNvSpPr>
            <a:spLocks noChangeArrowheads="1"/>
          </p:cNvSpPr>
          <p:nvPr/>
        </p:nvSpPr>
        <p:spPr bwMode="auto">
          <a:xfrm flipH="1">
            <a:off x="685800" y="2616200"/>
            <a:ext cx="615950" cy="203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 anchor="ctr"/>
          <a:lstStyle/>
          <a:p>
            <a:r>
              <a:rPr lang="zh-CN" altLang="en-US" sz="2800">
                <a:latin typeface="微软雅黑" panose="020B0503020204020204" pitchFamily="34" charset="-122"/>
              </a:rPr>
              <a:t>示儿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5" name="AutoShape 2"/>
          <p:cNvSpPr/>
          <p:nvPr/>
        </p:nvSpPr>
        <p:spPr bwMode="auto">
          <a:xfrm flipH="1">
            <a:off x="5611814" y="1409700"/>
            <a:ext cx="295275" cy="4267200"/>
          </a:xfrm>
          <a:prstGeom prst="leftBrace">
            <a:avLst>
              <a:gd name="adj1" fmla="val 17061"/>
              <a:gd name="adj2" fmla="val 49329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79601" y="2241551"/>
            <a:ext cx="3228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</a:rPr>
              <a:t>毕生的心事   深深遗恨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0701" y="3917951"/>
            <a:ext cx="4824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</a:rPr>
              <a:t>嘱托与盼望  最后遗愿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411278" y="1701800"/>
            <a:ext cx="984885" cy="54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收</a:t>
            </a:r>
            <a:r>
              <a:rPr lang="zh-CN" altLang="en-US" sz="2400">
                <a:latin typeface="微软雅黑" panose="020B0503020204020204" pitchFamily="34" charset="-122"/>
              </a:rPr>
              <a:t>复失地统一祖国</a:t>
            </a:r>
            <a:endParaRPr lang="en-US" altLang="zh-CN" sz="2400">
              <a:latin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</a:rPr>
              <a:t>殷切希望深情嘱托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5" grpId="0" animBg="1"/>
      <p:bldP spid="7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主题归纳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609600" y="1498600"/>
            <a:ext cx="4114800" cy="7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922338" y="1473200"/>
            <a:ext cx="7086600" cy="32512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2532" name="AutoShape 2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22533" name="AutoShape 4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22534" name="AutoShape 6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31846" name="Text Box 6"/>
          <p:cNvSpPr txBox="1">
            <a:spLocks noChangeArrowheads="1"/>
          </p:cNvSpPr>
          <p:nvPr/>
        </p:nvSpPr>
        <p:spPr bwMode="auto">
          <a:xfrm>
            <a:off x="1295400" y="1631952"/>
            <a:ext cx="6172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　 </a:t>
            </a:r>
            <a:r>
              <a:rPr lang="en-US" altLang="zh-CN" sz="2400" dirty="0">
                <a:latin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</a:rPr>
              <a:t>示儿</a:t>
            </a:r>
            <a:r>
              <a:rPr lang="en-US" altLang="zh-CN" sz="2400" dirty="0">
                <a:latin typeface="微软雅黑" panose="020B0503020204020204" pitchFamily="34" charset="-122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</a:rPr>
              <a:t>通过描写诗人毕生的心事和无限的希望，表达了诗人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渴望收复失地、统一祖国</a:t>
            </a:r>
            <a:r>
              <a:rPr lang="zh-CN" altLang="en-US" sz="2400" dirty="0">
                <a:latin typeface="微软雅黑" panose="020B0503020204020204" pitchFamily="34" charset="-122"/>
              </a:rPr>
              <a:t>的强烈的爱国情感。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18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949618" y="726449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引入新课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609600" y="21082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      </a:t>
            </a:r>
            <a:r>
              <a:rPr lang="zh-CN" altLang="zh-CN" sz="2400" dirty="0">
                <a:latin typeface="微软雅黑" panose="020B0503020204020204" pitchFamily="34" charset="-122"/>
              </a:rPr>
              <a:t>同学们，中国是个文明古国，有着</a:t>
            </a:r>
            <a:r>
              <a:rPr lang="en-US" altLang="zh-CN" sz="2400" dirty="0">
                <a:latin typeface="微软雅黑" panose="020B0503020204020204" pitchFamily="34" charset="-122"/>
              </a:rPr>
              <a:t>5000</a:t>
            </a:r>
            <a:r>
              <a:rPr lang="zh-CN" altLang="zh-CN" sz="2400" dirty="0">
                <a:latin typeface="微软雅黑" panose="020B0503020204020204" pitchFamily="34" charset="-122"/>
              </a:rPr>
              <a:t>年的悠久历史和灿烂的文化，其中诗歌就是我国文化宝库中一颗璀璨的明珠</a:t>
            </a:r>
            <a:r>
              <a:rPr lang="zh-CN" altLang="en-US" sz="2400" dirty="0">
                <a:latin typeface="微软雅黑" panose="020B0503020204020204" pitchFamily="34" charset="-122"/>
              </a:rPr>
              <a:t>。</a:t>
            </a:r>
            <a:r>
              <a:rPr lang="zh-CN" altLang="zh-CN" sz="2400" dirty="0">
                <a:latin typeface="微软雅黑" panose="020B0503020204020204" pitchFamily="34" charset="-122"/>
              </a:rPr>
              <a:t>今天我们来学习</a:t>
            </a:r>
            <a:r>
              <a:rPr lang="zh-CN" altLang="en-US" sz="2400" dirty="0">
                <a:latin typeface="微软雅黑" panose="020B0503020204020204" pitchFamily="34" charset="-122"/>
              </a:rPr>
              <a:t>其中的古诗三首。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38405" y="99484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拓展延伸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4" name="矩形 7"/>
          <p:cNvSpPr>
            <a:spLocks noChangeArrowheads="1"/>
          </p:cNvSpPr>
          <p:nvPr/>
        </p:nvSpPr>
        <p:spPr bwMode="auto">
          <a:xfrm>
            <a:off x="1219200" y="35984"/>
            <a:ext cx="6477000" cy="10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</a:rPr>
              <a:t>                               </a:t>
            </a:r>
            <a:br>
              <a:rPr lang="zh-CN" altLang="en-US" sz="2000">
                <a:latin typeface="微软雅黑" panose="020B0503020204020204" pitchFamily="34" charset="-122"/>
              </a:rPr>
            </a:br>
            <a:r>
              <a:rPr lang="zh-CN" altLang="en-US" sz="2000">
                <a:latin typeface="微软雅黑" panose="020B0503020204020204" pitchFamily="34" charset="-122"/>
              </a:rPr>
              <a:t>　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23555" name="矩形 9"/>
          <p:cNvSpPr>
            <a:spLocks noChangeArrowheads="1"/>
          </p:cNvSpPr>
          <p:nvPr/>
        </p:nvSpPr>
        <p:spPr bwMode="auto">
          <a:xfrm>
            <a:off x="1981200" y="889001"/>
            <a:ext cx="55626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</a:rPr>
              <a:t>                       </a:t>
            </a:r>
            <a:endParaRPr lang="zh-CN" altLang="en-US" sz="240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14400" y="2413000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、位卑未敢忘忧国，事定犹须待盖棺      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陆游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病起书怀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》</a:t>
            </a:r>
            <a:b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、捐躯赴国难，视死忽如归。                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曹植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白马篇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》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、人生自古谁无死，留取丹心照汗青。  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文天祥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过零丁洋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》</a:t>
            </a:r>
            <a:b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、黄沙百战穿金甲，不破楼兰终不还。   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王昌龄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从军行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》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219450" y="916517"/>
            <a:ext cx="2476500" cy="8890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3558" name="文本框 1"/>
          <p:cNvSpPr txBox="1">
            <a:spLocks noChangeArrowheads="1"/>
          </p:cNvSpPr>
          <p:nvPr/>
        </p:nvSpPr>
        <p:spPr bwMode="auto">
          <a:xfrm>
            <a:off x="3297238" y="988484"/>
            <a:ext cx="27432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</a:rPr>
              <a:t>爱国诗句集锦 </a:t>
            </a:r>
            <a:b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 bwMode="auto">
          <a:xfrm>
            <a:off x="514350" y="2305051"/>
            <a:ext cx="8077200" cy="31580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引入新课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412750" y="1397000"/>
            <a:ext cx="8001000" cy="4470400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4579" name="矩形 1"/>
          <p:cNvSpPr>
            <a:spLocks noChangeArrowheads="1"/>
          </p:cNvSpPr>
          <p:nvPr/>
        </p:nvSpPr>
        <p:spPr bwMode="auto">
          <a:xfrm>
            <a:off x="533400" y="1621367"/>
            <a:ext cx="7848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       同学们，陆游在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示儿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这首诗中表达了苦苦期盼 “王师北定中原日”的愿望，这一天他盼到了吗？那些王师们都干什么去了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</a:rPr>
              <a:t>?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宋朝诗人林升写下了这样一首诗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</a:rPr>
              <a:t>——《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题临安邸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，做了很好的回答。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9000" y="2876551"/>
            <a:ext cx="1289050" cy="21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81194" y="287867"/>
            <a:ext cx="1061827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会读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3719514" y="2324100"/>
            <a:ext cx="407987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700">
                <a:latin typeface="微软雅黑" panose="020B0503020204020204" pitchFamily="34" charset="-122"/>
              </a:rPr>
              <a:t>熏</a:t>
            </a:r>
            <a:endParaRPr lang="zh-CN" altLang="en-US" sz="2700">
              <a:latin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600451" y="1498600"/>
            <a:ext cx="893763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xūn</a:t>
            </a:r>
            <a:endParaRPr lang="zh-CN" altLang="en-US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81401" y="3215217"/>
            <a:ext cx="906463" cy="7917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2100" noProof="1">
                <a:solidFill>
                  <a:srgbClr val="0606FA"/>
                </a:solidFill>
                <a:latin typeface="微软雅黑" panose="020B0503020204020204" pitchFamily="34" charset="-122"/>
              </a:rPr>
              <a:t>熏染</a:t>
            </a:r>
            <a:endParaRPr lang="en-US" altLang="zh-CN" sz="2100" noProof="1">
              <a:solidFill>
                <a:srgbClr val="0606FA"/>
              </a:solidFill>
              <a:latin typeface="微软雅黑" panose="020B0503020204020204" pitchFamily="34" charset="-122"/>
            </a:endParaRPr>
          </a:p>
          <a:p>
            <a:pPr fontAlgn="auto"/>
            <a:r>
              <a:rPr lang="zh-CN" altLang="en-US" sz="2100" noProof="1">
                <a:solidFill>
                  <a:srgbClr val="0606FA"/>
                </a:solidFill>
                <a:latin typeface="微软雅黑" panose="020B0503020204020204" pitchFamily="34" charset="-122"/>
              </a:rPr>
              <a:t>熏陶</a:t>
            </a:r>
            <a:endParaRPr lang="zh-CN" altLang="en-US" sz="2100" noProof="1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51189" y="2654301"/>
            <a:ext cx="1030287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图片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15201" y="3733800"/>
            <a:ext cx="1509713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81194" y="287867"/>
            <a:ext cx="1061827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会写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3217863" y="2654300"/>
            <a:ext cx="957262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熏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9" name="图片 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197475" y="2654301"/>
            <a:ext cx="1030288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文本框 102"/>
          <p:cNvSpPr txBox="1">
            <a:spLocks noChangeArrowheads="1"/>
          </p:cNvSpPr>
          <p:nvPr/>
        </p:nvSpPr>
        <p:spPr bwMode="auto">
          <a:xfrm>
            <a:off x="5268913" y="2582334"/>
            <a:ext cx="958850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杭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78451" y="1739900"/>
            <a:ext cx="849313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háng</a:t>
            </a:r>
            <a:endParaRPr lang="zh-CN" altLang="en-US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359151" y="1733551"/>
            <a:ext cx="893763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xūn</a:t>
            </a:r>
            <a:endParaRPr lang="zh-CN" altLang="en-US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311525" y="4552951"/>
            <a:ext cx="903288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熏陶</a:t>
            </a:r>
            <a:endParaRPr lang="zh-CN" altLang="en-US" sz="24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372100" y="4519084"/>
            <a:ext cx="9017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杭州</a:t>
            </a:r>
            <a:endParaRPr lang="zh-CN" altLang="en-US" sz="24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3" grpId="0"/>
      <p:bldP spid="30" grpId="0"/>
      <p:bldP spid="39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00913" y="3960285"/>
            <a:ext cx="1509712" cy="2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80400" y="287867"/>
            <a:ext cx="1061827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易错字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Group 12"/>
          <p:cNvGraphicFramePr>
            <a:graphicFrameLocks noGrp="1"/>
          </p:cNvGraphicFramePr>
          <p:nvPr/>
        </p:nvGraphicFramePr>
        <p:xfrm>
          <a:off x="1155700" y="3024718"/>
          <a:ext cx="1111250" cy="1528234"/>
        </p:xfrm>
        <a:graphic>
          <a:graphicData uri="http://schemas.openxmlformats.org/drawingml/2006/table">
            <a:tbl>
              <a:tblPr/>
              <a:tblGrid>
                <a:gridCol w="555625"/>
                <a:gridCol w="555625"/>
              </a:tblGrid>
              <a:tr h="778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39" marR="43539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39" marR="43539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01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39" marR="43539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39" marR="43539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184276" y="2927351"/>
            <a:ext cx="823913" cy="125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6" rIns="51433" bIns="25716">
            <a:spAutoFit/>
          </a:bodyPr>
          <a:lstStyle/>
          <a:p>
            <a:r>
              <a:rPr lang="zh-CN" altLang="en-US" sz="7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邸</a:t>
            </a:r>
            <a:endParaRPr lang="zh-CN" altLang="zh-CN" sz="7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0" name="Group 12"/>
          <p:cNvGraphicFramePr>
            <a:graphicFrameLocks noGrp="1"/>
          </p:cNvGraphicFramePr>
          <p:nvPr/>
        </p:nvGraphicFramePr>
        <p:xfrm>
          <a:off x="2760664" y="3067051"/>
          <a:ext cx="1101726" cy="1439333"/>
        </p:xfrm>
        <a:graphic>
          <a:graphicData uri="http://schemas.openxmlformats.org/drawingml/2006/table">
            <a:tbl>
              <a:tblPr/>
              <a:tblGrid>
                <a:gridCol w="550863"/>
                <a:gridCol w="550863"/>
              </a:tblGrid>
              <a:tr h="746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497" marR="43497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497" marR="43497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27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497" marR="43497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497" marR="43497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768601" y="2954867"/>
            <a:ext cx="823913" cy="125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6" rIns="51433" bIns="25716">
            <a:spAutoFit/>
          </a:bodyPr>
          <a:lstStyle/>
          <a:p>
            <a:r>
              <a:rPr lang="zh-CN" altLang="en-US" sz="7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熏</a:t>
            </a:r>
            <a:endParaRPr lang="zh-CN" altLang="en-US" sz="7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2971800" y="2311401"/>
            <a:ext cx="838200" cy="54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6" rIns="51433" bIns="25716">
            <a:spAutoFit/>
          </a:bodyPr>
          <a:lstStyle/>
          <a:p>
            <a:r>
              <a:rPr lang="en-US" altLang="zh-CN" sz="3200">
                <a:latin typeface="GB Pinyinok-B" pitchFamily="2" charset="-122"/>
                <a:ea typeface="GB Pinyinok-B" pitchFamily="2" charset="-122"/>
              </a:rPr>
              <a:t>xūn</a:t>
            </a:r>
            <a:endParaRPr lang="zh-CN" altLang="en-US" sz="3200"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0338" y="3896784"/>
            <a:ext cx="533400" cy="4064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6" rIns="51433" bIns="25716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矩形 14"/>
          <p:cNvSpPr/>
          <p:nvPr/>
        </p:nvSpPr>
        <p:spPr>
          <a:xfrm rot="5400000">
            <a:off x="3226858" y="3097743"/>
            <a:ext cx="251884" cy="9144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6" rIns="51433" bIns="25716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1" name="云形 20"/>
          <p:cNvSpPr/>
          <p:nvPr/>
        </p:nvSpPr>
        <p:spPr>
          <a:xfrm>
            <a:off x="4094164" y="2220384"/>
            <a:ext cx="4973637" cy="252941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2" name="文本框 3"/>
          <p:cNvSpPr txBox="1">
            <a:spLocks noChangeArrowheads="1"/>
          </p:cNvSpPr>
          <p:nvPr/>
        </p:nvSpPr>
        <p:spPr bwMode="auto">
          <a:xfrm>
            <a:off x="4495800" y="2645834"/>
            <a:ext cx="4114800" cy="136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latin typeface="微软雅黑" panose="020B0503020204020204" pitchFamily="34" charset="-122"/>
              </a:rPr>
              <a:t>“邸”不要少些下面的点；</a:t>
            </a:r>
            <a:endParaRPr lang="en-US" altLang="zh-CN" sz="21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latin typeface="微软雅黑" panose="020B0503020204020204" pitchFamily="34" charset="-122"/>
              </a:rPr>
              <a:t>“熏”第二笔的横要写得长一些。</a:t>
            </a:r>
            <a:endParaRPr lang="en-US" altLang="zh-CN" sz="2100">
              <a:latin typeface="微软雅黑" panose="020B0503020204020204" pitchFamily="34" charset="-122"/>
            </a:endParaRPr>
          </a:p>
          <a:p>
            <a:endParaRPr lang="zh-CN" altLang="en-US" sz="2100">
              <a:latin typeface="微软雅黑" panose="020B0503020204020204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95400" y="2311401"/>
            <a:ext cx="662680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r>
              <a:rPr lang="en-US" altLang="zh-CN" sz="3200">
                <a:latin typeface="GB Pinyinok-B" pitchFamily="2" charset="-122"/>
                <a:ea typeface="GB Pinyinok-B" pitchFamily="2" charset="-122"/>
              </a:rPr>
              <a:t>dǐ</a:t>
            </a:r>
            <a:r>
              <a:rPr lang="zh-CN" altLang="en-US" sz="3200">
                <a:latin typeface="汉语拼音" pitchFamily="34" charset="0"/>
              </a:rPr>
              <a:t> </a:t>
            </a:r>
            <a:endParaRPr lang="zh-CN" altLang="en-US" sz="3200">
              <a:latin typeface="汉语拼音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 bldLvl="0" animBg="1"/>
      <p:bldP spid="15" grpId="0" bldLvl="0" animBg="1"/>
      <p:bldP spid="21" grpId="0" bldLvl="0" animBg="1"/>
      <p:bldP spid="22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14400" y="990601"/>
            <a:ext cx="6457950" cy="473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图片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34288" y="3659718"/>
            <a:ext cx="1509712" cy="24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巧记生字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198814" y="853018"/>
            <a:ext cx="1887537" cy="577079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33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加一加</a:t>
            </a:r>
            <a:endParaRPr lang="zh-CN" altLang="en-US" sz="33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3132139" y="2616200"/>
            <a:ext cx="1622425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木</a:t>
            </a:r>
            <a:r>
              <a:rPr lang="en-US" altLang="zh-CN" sz="2400">
                <a:solidFill>
                  <a:srgbClr val="0606FA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亢</a:t>
            </a:r>
            <a:r>
              <a:rPr lang="en-US" altLang="zh-CN" sz="2400">
                <a:solidFill>
                  <a:srgbClr val="0606FA"/>
                </a:solidFill>
                <a:latin typeface="微软雅黑" panose="020B0503020204020204" pitchFamily="34" charset="-122"/>
              </a:rPr>
              <a:t>=</a:t>
            </a:r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杭</a:t>
            </a:r>
            <a:endParaRPr lang="zh-CN" altLang="en-US" sz="24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3151189" y="3384551"/>
            <a:ext cx="1527175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氐</a:t>
            </a:r>
            <a:r>
              <a:rPr lang="en-US" altLang="zh-CN" sz="2400">
                <a:solidFill>
                  <a:srgbClr val="3333FF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阝</a:t>
            </a:r>
            <a:r>
              <a:rPr lang="en-US" altLang="zh-CN" sz="2400">
                <a:solidFill>
                  <a:srgbClr val="3333FF"/>
                </a:solidFill>
                <a:latin typeface="微软雅黑" panose="020B0503020204020204" pitchFamily="34" charset="-122"/>
              </a:rPr>
              <a:t>=</a:t>
            </a:r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邸</a:t>
            </a:r>
            <a:endParaRPr lang="zh-CN" altLang="en-US" sz="2400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07976" y="1238251"/>
            <a:ext cx="5864225" cy="47328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29699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文本框 3"/>
          <p:cNvSpPr txBox="1">
            <a:spLocks noChangeArrowheads="1"/>
          </p:cNvSpPr>
          <p:nvPr/>
        </p:nvSpPr>
        <p:spPr bwMode="auto">
          <a:xfrm>
            <a:off x="585789" y="1397001"/>
            <a:ext cx="555148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sym typeface="Calibri" panose="020F0502020204030204" pitchFamily="34" charset="0"/>
              </a:rPr>
              <a:t>         </a:t>
            </a:r>
            <a:r>
              <a:rPr lang="zh-CN" altLang="en-US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林升，字云友，又名梦屏，温州横阳亲仁乡荪湖里林坳（今属苍南县繁枝林坳）人，生活在南宋孝宗朝（</a:t>
            </a:r>
            <a:r>
              <a:rPr lang="en-US" altLang="zh-CN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1106-1170</a:t>
            </a:r>
            <a:r>
              <a:rPr lang="zh-CN" altLang="en-US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年），是一位擅长诗文的士人。主要作品有</a:t>
            </a:r>
            <a:r>
              <a:rPr lang="en-US" altLang="zh-CN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题临安邸</a:t>
            </a:r>
            <a:r>
              <a:rPr lang="en-US" altLang="zh-CN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长相思</a:t>
            </a:r>
            <a:r>
              <a:rPr lang="en-US" altLang="zh-CN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洞仙歌</a:t>
            </a:r>
            <a:r>
              <a:rPr lang="en-US" altLang="zh-CN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sym typeface="Calibri" panose="020F0502020204030204" pitchFamily="34" charset="0"/>
              </a:rPr>
              <a:t>等。</a:t>
            </a:r>
            <a:endParaRPr lang="zh-CN" altLang="en-US" sz="2400" u="sng" dirty="0"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414854" y="1397001"/>
            <a:ext cx="2500547" cy="44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2" name="文本框 5"/>
          <p:cNvSpPr txBox="1">
            <a:spLocks noChangeArrowheads="1"/>
          </p:cNvSpPr>
          <p:nvPr/>
        </p:nvSpPr>
        <p:spPr bwMode="auto">
          <a:xfrm>
            <a:off x="2895601" y="194734"/>
            <a:ext cx="2562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作者简介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04800" y="1397000"/>
            <a:ext cx="8305800" cy="45720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0723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矩形 1"/>
          <p:cNvSpPr>
            <a:spLocks noChangeArrowheads="1"/>
          </p:cNvSpPr>
          <p:nvPr/>
        </p:nvSpPr>
        <p:spPr bwMode="auto">
          <a:xfrm>
            <a:off x="420689" y="1397001"/>
            <a:ext cx="80740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</a:rPr>
              <a:t>       这是一首写在临安城一家旅店墙壁上的诗，是一首政治讽刺诗。</a:t>
            </a:r>
            <a:br>
              <a:rPr lang="zh-CN" altLang="en-US" sz="2000" dirty="0">
                <a:latin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</a:rPr>
              <a:t>       公元</a:t>
            </a:r>
            <a:r>
              <a:rPr lang="en-US" altLang="zh-CN" sz="2000" dirty="0">
                <a:latin typeface="微软雅黑" panose="020B0503020204020204" pitchFamily="34" charset="-122"/>
              </a:rPr>
              <a:t>1126</a:t>
            </a:r>
            <a:r>
              <a:rPr lang="zh-CN" altLang="en-US" sz="2000" dirty="0">
                <a:latin typeface="微软雅黑" panose="020B0503020204020204" pitchFamily="34" charset="-122"/>
              </a:rPr>
              <a:t>年，金人攻陷北宋首都汴梁，俘虏了徽宗、钦宗两个皇帝，中原国土全被金人侵占。赵构逃到江南，在临安即位，史称南宋。南宋小朝廷并没有接受北宋亡国的惨痛教训而发愤图强，当政者不思收复中原失地，只求苟且偏安，对外屈膝投降，对内残酷迫害岳飞等爱国人士；政治上腐败无能，达官显贵一味纵情声色，寻欢作乐。这首诗就是针对这种黑暗现实而作。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  <p:sp>
        <p:nvSpPr>
          <p:cNvPr id="30725" name="文本框 2"/>
          <p:cNvSpPr txBox="1">
            <a:spLocks noChangeArrowheads="1"/>
          </p:cNvSpPr>
          <p:nvPr/>
        </p:nvSpPr>
        <p:spPr bwMode="auto">
          <a:xfrm>
            <a:off x="3124200" y="287867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写作背景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762000" y="1295400"/>
            <a:ext cx="4724400" cy="5048251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1747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85813" y="1836740"/>
            <a:ext cx="40116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600075" algn="ctr">
              <a:lnSpc>
                <a:spcPct val="200000"/>
              </a:lnSpc>
            </a:pPr>
            <a:r>
              <a:rPr lang="zh-CN" altLang="en-US" sz="2000">
                <a:solidFill>
                  <a:srgbClr val="1E1E1E"/>
                </a:solidFill>
                <a:latin typeface="微软雅黑" panose="020B0503020204020204" pitchFamily="34" charset="-122"/>
              </a:rPr>
              <a:t>题临安邸</a:t>
            </a:r>
            <a:endParaRPr lang="en-US" altLang="zh-CN" sz="2000">
              <a:solidFill>
                <a:srgbClr val="1E1E1E"/>
              </a:solidFill>
              <a:latin typeface="微软雅黑" panose="020B0503020204020204" pitchFamily="34" charset="-122"/>
            </a:endParaRPr>
          </a:p>
          <a:p>
            <a:pPr indent="600075" algn="ctr">
              <a:lnSpc>
                <a:spcPct val="200000"/>
              </a:lnSpc>
            </a:pPr>
            <a:r>
              <a:rPr lang="zh-CN" altLang="en-US" sz="2000">
                <a:solidFill>
                  <a:srgbClr val="1E1E1E"/>
                </a:solidFill>
                <a:latin typeface="微软雅黑" panose="020B0503020204020204" pitchFamily="34" charset="-122"/>
              </a:rPr>
              <a:t>   林升</a:t>
            </a:r>
            <a:endParaRPr lang="en-US" altLang="zh-CN" sz="2000">
              <a:solidFill>
                <a:srgbClr val="1E1E1E"/>
              </a:solidFill>
              <a:latin typeface="微软雅黑" panose="020B0503020204020204" pitchFamily="34" charset="-122"/>
            </a:endParaRPr>
          </a:p>
          <a:p>
            <a:pPr indent="600075" algn="ctr">
              <a:lnSpc>
                <a:spcPct val="200000"/>
              </a:lnSpc>
            </a:pPr>
            <a:r>
              <a:rPr lang="zh-CN" altLang="en-US" sz="2000">
                <a:solidFill>
                  <a:srgbClr val="1E1E1E"/>
                </a:solidFill>
                <a:latin typeface="微软雅黑" panose="020B0503020204020204" pitchFamily="34" charset="-122"/>
              </a:rPr>
              <a:t>山外青山楼外楼， </a:t>
            </a:r>
            <a:endParaRPr lang="en-US" altLang="zh-CN" sz="2000">
              <a:solidFill>
                <a:srgbClr val="1E1E1E"/>
              </a:solidFill>
              <a:latin typeface="微软雅黑" panose="020B0503020204020204" pitchFamily="34" charset="-122"/>
            </a:endParaRPr>
          </a:p>
          <a:p>
            <a:pPr indent="600075" algn="ctr">
              <a:lnSpc>
                <a:spcPct val="200000"/>
              </a:lnSpc>
            </a:pPr>
            <a:r>
              <a:rPr lang="zh-CN" altLang="en-US" sz="2000">
                <a:solidFill>
                  <a:srgbClr val="1E1E1E"/>
                </a:solidFill>
                <a:latin typeface="微软雅黑" panose="020B0503020204020204" pitchFamily="34" charset="-122"/>
              </a:rPr>
              <a:t>西湖歌舞几时休？ </a:t>
            </a:r>
            <a:endParaRPr lang="zh-CN" altLang="en-US" sz="2000">
              <a:latin typeface="微软雅黑" panose="020B0503020204020204" pitchFamily="34" charset="-122"/>
            </a:endParaRPr>
          </a:p>
          <a:p>
            <a:pPr indent="600075" algn="ctr">
              <a:lnSpc>
                <a:spcPct val="200000"/>
              </a:lnSpc>
            </a:pPr>
            <a:r>
              <a:rPr lang="zh-CN" altLang="en-US" sz="2000">
                <a:solidFill>
                  <a:srgbClr val="1E1E1E"/>
                </a:solidFill>
                <a:latin typeface="微软雅黑" panose="020B0503020204020204" pitchFamily="34" charset="-122"/>
              </a:rPr>
              <a:t>暖风熏得游人醉， </a:t>
            </a:r>
            <a:endParaRPr lang="en-US" altLang="zh-CN" sz="2000">
              <a:solidFill>
                <a:srgbClr val="1E1E1E"/>
              </a:solidFill>
              <a:latin typeface="微软雅黑" panose="020B0503020204020204" pitchFamily="34" charset="-122"/>
            </a:endParaRPr>
          </a:p>
          <a:p>
            <a:pPr indent="600075" algn="ctr">
              <a:lnSpc>
                <a:spcPct val="200000"/>
              </a:lnSpc>
            </a:pPr>
            <a:r>
              <a:rPr lang="zh-CN" altLang="en-US" sz="2000">
                <a:solidFill>
                  <a:srgbClr val="1E1E1E"/>
                </a:solidFill>
                <a:latin typeface="微软雅黑" panose="020B0503020204020204" pitchFamily="34" charset="-122"/>
              </a:rPr>
              <a:t>直把杭州作汴州。 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  <p:pic>
        <p:nvPicPr>
          <p:cNvPr id="9" name="图片 8" descr="【素材】《示儿》图片1（语文A版）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67400" y="1678517"/>
            <a:ext cx="2960688" cy="37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文本框 1"/>
          <p:cNvSpPr txBox="1">
            <a:spLocks noChangeArrowheads="1"/>
          </p:cNvSpPr>
          <p:nvPr/>
        </p:nvSpPr>
        <p:spPr bwMode="auto">
          <a:xfrm>
            <a:off x="3581400" y="266701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朗读诗歌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757238" y="1049867"/>
            <a:ext cx="8005762" cy="17272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2771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38250" y="939801"/>
            <a:ext cx="533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>
                <a:latin typeface="微软雅黑" panose="020B0503020204020204" pitchFamily="34" charset="-122"/>
              </a:rPr>
              <a:t>题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临安邸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>
                <a:latin typeface="微软雅黑" panose="020B0503020204020204" pitchFamily="34" charset="-122"/>
              </a:rPr>
              <a:t>山外青山楼外楼，西湖歌舞几时休。</a:t>
            </a:r>
            <a:endParaRPr lang="zh-CN" altLang="en-US" sz="2400">
              <a:latin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6248401" y="1049867"/>
            <a:ext cx="2060575" cy="804333"/>
          </a:xfrm>
          <a:custGeom>
            <a:avLst/>
            <a:gdLst>
              <a:gd name="connsiteX0" fmla="*/ 0 w 1107996"/>
              <a:gd name="connsiteY0" fmla="*/ 75467 h 452790"/>
              <a:gd name="connsiteX1" fmla="*/ 75467 w 1107996"/>
              <a:gd name="connsiteY1" fmla="*/ 0 h 452790"/>
              <a:gd name="connsiteX2" fmla="*/ 1032529 w 1107996"/>
              <a:gd name="connsiteY2" fmla="*/ 0 h 452790"/>
              <a:gd name="connsiteX3" fmla="*/ 1107996 w 1107996"/>
              <a:gd name="connsiteY3" fmla="*/ 75467 h 452790"/>
              <a:gd name="connsiteX4" fmla="*/ 1107996 w 1107996"/>
              <a:gd name="connsiteY4" fmla="*/ 377323 h 452790"/>
              <a:gd name="connsiteX5" fmla="*/ 1032529 w 1107996"/>
              <a:gd name="connsiteY5" fmla="*/ 452790 h 452790"/>
              <a:gd name="connsiteX6" fmla="*/ 75467 w 1107996"/>
              <a:gd name="connsiteY6" fmla="*/ 452790 h 452790"/>
              <a:gd name="connsiteX7" fmla="*/ 0 w 1107996"/>
              <a:gd name="connsiteY7" fmla="*/ 377323 h 452790"/>
              <a:gd name="connsiteX8" fmla="*/ 0 w 1107996"/>
              <a:gd name="connsiteY8" fmla="*/ 75467 h 45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996" h="452790">
                <a:moveTo>
                  <a:pt x="0" y="75467"/>
                </a:moveTo>
                <a:cubicBezTo>
                  <a:pt x="0" y="33788"/>
                  <a:pt x="33788" y="0"/>
                  <a:pt x="75467" y="0"/>
                </a:cubicBezTo>
                <a:lnTo>
                  <a:pt x="1032529" y="0"/>
                </a:lnTo>
                <a:cubicBezTo>
                  <a:pt x="1074208" y="0"/>
                  <a:pt x="1107996" y="33788"/>
                  <a:pt x="1107996" y="75467"/>
                </a:cubicBezTo>
                <a:lnTo>
                  <a:pt x="1107996" y="377323"/>
                </a:lnTo>
                <a:cubicBezTo>
                  <a:pt x="1107996" y="419002"/>
                  <a:pt x="1074208" y="452790"/>
                  <a:pt x="1032529" y="452790"/>
                </a:cubicBezTo>
                <a:lnTo>
                  <a:pt x="75467" y="452790"/>
                </a:lnTo>
                <a:cubicBezTo>
                  <a:pt x="33788" y="452790"/>
                  <a:pt x="0" y="419002"/>
                  <a:pt x="0" y="377323"/>
                </a:cubicBezTo>
                <a:lnTo>
                  <a:pt x="0" y="75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683" tIns="90683" rIns="90683" bIns="90683" spcCol="1270"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b="1" noProof="1">
                <a:latin typeface="黑体" panose="02010609060101010101" pitchFamily="49" charset="-122"/>
                <a:ea typeface="黑体" panose="02010609060101010101" pitchFamily="49" charset="-122"/>
              </a:rPr>
              <a:t>临安：南宋的京城，今杭州市。</a:t>
            </a:r>
            <a:endParaRPr lang="zh-CN" sz="20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807201" y="1873251"/>
            <a:ext cx="1711325" cy="802216"/>
          </a:xfrm>
          <a:custGeom>
            <a:avLst/>
            <a:gdLst>
              <a:gd name="connsiteX0" fmla="*/ 0 w 1107996"/>
              <a:gd name="connsiteY0" fmla="*/ 75467 h 452790"/>
              <a:gd name="connsiteX1" fmla="*/ 75467 w 1107996"/>
              <a:gd name="connsiteY1" fmla="*/ 0 h 452790"/>
              <a:gd name="connsiteX2" fmla="*/ 1032529 w 1107996"/>
              <a:gd name="connsiteY2" fmla="*/ 0 h 452790"/>
              <a:gd name="connsiteX3" fmla="*/ 1107996 w 1107996"/>
              <a:gd name="connsiteY3" fmla="*/ 75467 h 452790"/>
              <a:gd name="connsiteX4" fmla="*/ 1107996 w 1107996"/>
              <a:gd name="connsiteY4" fmla="*/ 377323 h 452790"/>
              <a:gd name="connsiteX5" fmla="*/ 1032529 w 1107996"/>
              <a:gd name="connsiteY5" fmla="*/ 452790 h 452790"/>
              <a:gd name="connsiteX6" fmla="*/ 75467 w 1107996"/>
              <a:gd name="connsiteY6" fmla="*/ 452790 h 452790"/>
              <a:gd name="connsiteX7" fmla="*/ 0 w 1107996"/>
              <a:gd name="connsiteY7" fmla="*/ 377323 h 452790"/>
              <a:gd name="connsiteX8" fmla="*/ 0 w 1107996"/>
              <a:gd name="connsiteY8" fmla="*/ 75467 h 45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996" h="452790">
                <a:moveTo>
                  <a:pt x="0" y="75467"/>
                </a:moveTo>
                <a:cubicBezTo>
                  <a:pt x="0" y="33788"/>
                  <a:pt x="33788" y="0"/>
                  <a:pt x="75467" y="0"/>
                </a:cubicBezTo>
                <a:lnTo>
                  <a:pt x="1032529" y="0"/>
                </a:lnTo>
                <a:cubicBezTo>
                  <a:pt x="1074208" y="0"/>
                  <a:pt x="1107996" y="33788"/>
                  <a:pt x="1107996" y="75467"/>
                </a:cubicBezTo>
                <a:lnTo>
                  <a:pt x="1107996" y="377323"/>
                </a:lnTo>
                <a:cubicBezTo>
                  <a:pt x="1107996" y="419002"/>
                  <a:pt x="1074208" y="452790"/>
                  <a:pt x="1032529" y="452790"/>
                </a:cubicBezTo>
                <a:lnTo>
                  <a:pt x="75467" y="452790"/>
                </a:lnTo>
                <a:cubicBezTo>
                  <a:pt x="33788" y="452790"/>
                  <a:pt x="0" y="419002"/>
                  <a:pt x="0" y="377323"/>
                </a:cubicBezTo>
                <a:lnTo>
                  <a:pt x="0" y="75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683" tIns="90683" rIns="90683" bIns="90683" spcCol="1270"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b="1" noProof="1">
                <a:latin typeface="黑体" panose="02010609060101010101" pitchFamily="49" charset="-122"/>
                <a:ea typeface="黑体" panose="02010609060101010101" pitchFamily="49" charset="-122"/>
              </a:rPr>
              <a:t>邸：高级官员的住所。</a:t>
            </a:r>
            <a:endParaRPr lang="zh-CN" sz="20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762001" y="3649133"/>
            <a:ext cx="7891463" cy="17272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00138" y="3996267"/>
            <a:ext cx="8056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暖风</a:t>
            </a:r>
            <a:r>
              <a:rPr lang="zh-CN" altLang="en-US" sz="2400">
                <a:latin typeface="微软雅黑" panose="020B0503020204020204" pitchFamily="34" charset="-122"/>
              </a:rPr>
              <a:t>熏得游人醉，直把杭州作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汴州</a:t>
            </a:r>
            <a:r>
              <a:rPr lang="zh-CN" altLang="en-US" sz="2400">
                <a:latin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66689" y="2914651"/>
            <a:ext cx="4257675" cy="1255183"/>
          </a:xfrm>
          <a:custGeom>
            <a:avLst/>
            <a:gdLst>
              <a:gd name="connsiteX0" fmla="*/ 0 w 1107996"/>
              <a:gd name="connsiteY0" fmla="*/ 75467 h 452790"/>
              <a:gd name="connsiteX1" fmla="*/ 75467 w 1107996"/>
              <a:gd name="connsiteY1" fmla="*/ 0 h 452790"/>
              <a:gd name="connsiteX2" fmla="*/ 1032529 w 1107996"/>
              <a:gd name="connsiteY2" fmla="*/ 0 h 452790"/>
              <a:gd name="connsiteX3" fmla="*/ 1107996 w 1107996"/>
              <a:gd name="connsiteY3" fmla="*/ 75467 h 452790"/>
              <a:gd name="connsiteX4" fmla="*/ 1107996 w 1107996"/>
              <a:gd name="connsiteY4" fmla="*/ 377323 h 452790"/>
              <a:gd name="connsiteX5" fmla="*/ 1032529 w 1107996"/>
              <a:gd name="connsiteY5" fmla="*/ 452790 h 452790"/>
              <a:gd name="connsiteX6" fmla="*/ 75467 w 1107996"/>
              <a:gd name="connsiteY6" fmla="*/ 452790 h 452790"/>
              <a:gd name="connsiteX7" fmla="*/ 0 w 1107996"/>
              <a:gd name="connsiteY7" fmla="*/ 377323 h 452790"/>
              <a:gd name="connsiteX8" fmla="*/ 0 w 1107996"/>
              <a:gd name="connsiteY8" fmla="*/ 75467 h 45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996" h="452790">
                <a:moveTo>
                  <a:pt x="0" y="75467"/>
                </a:moveTo>
                <a:cubicBezTo>
                  <a:pt x="0" y="33788"/>
                  <a:pt x="33788" y="0"/>
                  <a:pt x="75467" y="0"/>
                </a:cubicBezTo>
                <a:lnTo>
                  <a:pt x="1032529" y="0"/>
                </a:lnTo>
                <a:cubicBezTo>
                  <a:pt x="1074208" y="0"/>
                  <a:pt x="1107996" y="33788"/>
                  <a:pt x="1107996" y="75467"/>
                </a:cubicBezTo>
                <a:lnTo>
                  <a:pt x="1107996" y="377323"/>
                </a:lnTo>
                <a:cubicBezTo>
                  <a:pt x="1107996" y="419002"/>
                  <a:pt x="1074208" y="452790"/>
                  <a:pt x="1032529" y="452790"/>
                </a:cubicBezTo>
                <a:lnTo>
                  <a:pt x="75467" y="452790"/>
                </a:lnTo>
                <a:cubicBezTo>
                  <a:pt x="33788" y="452790"/>
                  <a:pt x="0" y="419002"/>
                  <a:pt x="0" y="377323"/>
                </a:cubicBezTo>
                <a:lnTo>
                  <a:pt x="0" y="75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683" tIns="90683" rIns="90683" bIns="90683" spcCol="1270"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b="1" noProof="1">
                <a:latin typeface="黑体" panose="02010609060101010101" pitchFamily="49" charset="-122"/>
                <a:ea typeface="黑体" panose="02010609060101010101" pitchFamily="49" charset="-122"/>
              </a:rPr>
              <a:t>暖风：温暖的风。喻指南宋朝廷苟且偷安、歌舞达旦的靡靡之风。</a:t>
            </a:r>
            <a:endParaRPr lang="zh-CN" sz="20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096001" y="4034367"/>
            <a:ext cx="2557463" cy="1206500"/>
          </a:xfrm>
          <a:custGeom>
            <a:avLst/>
            <a:gdLst>
              <a:gd name="connsiteX0" fmla="*/ 0 w 1107996"/>
              <a:gd name="connsiteY0" fmla="*/ 75467 h 452790"/>
              <a:gd name="connsiteX1" fmla="*/ 75467 w 1107996"/>
              <a:gd name="connsiteY1" fmla="*/ 0 h 452790"/>
              <a:gd name="connsiteX2" fmla="*/ 1032529 w 1107996"/>
              <a:gd name="connsiteY2" fmla="*/ 0 h 452790"/>
              <a:gd name="connsiteX3" fmla="*/ 1107996 w 1107996"/>
              <a:gd name="connsiteY3" fmla="*/ 75467 h 452790"/>
              <a:gd name="connsiteX4" fmla="*/ 1107996 w 1107996"/>
              <a:gd name="connsiteY4" fmla="*/ 377323 h 452790"/>
              <a:gd name="connsiteX5" fmla="*/ 1032529 w 1107996"/>
              <a:gd name="connsiteY5" fmla="*/ 452790 h 452790"/>
              <a:gd name="connsiteX6" fmla="*/ 75467 w 1107996"/>
              <a:gd name="connsiteY6" fmla="*/ 452790 h 452790"/>
              <a:gd name="connsiteX7" fmla="*/ 0 w 1107996"/>
              <a:gd name="connsiteY7" fmla="*/ 377323 h 452790"/>
              <a:gd name="connsiteX8" fmla="*/ 0 w 1107996"/>
              <a:gd name="connsiteY8" fmla="*/ 75467 h 45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996" h="452790">
                <a:moveTo>
                  <a:pt x="0" y="75467"/>
                </a:moveTo>
                <a:cubicBezTo>
                  <a:pt x="0" y="33788"/>
                  <a:pt x="33788" y="0"/>
                  <a:pt x="75467" y="0"/>
                </a:cubicBezTo>
                <a:lnTo>
                  <a:pt x="1032529" y="0"/>
                </a:lnTo>
                <a:cubicBezTo>
                  <a:pt x="1074208" y="0"/>
                  <a:pt x="1107996" y="33788"/>
                  <a:pt x="1107996" y="75467"/>
                </a:cubicBezTo>
                <a:lnTo>
                  <a:pt x="1107996" y="377323"/>
                </a:lnTo>
                <a:cubicBezTo>
                  <a:pt x="1107996" y="419002"/>
                  <a:pt x="1074208" y="452790"/>
                  <a:pt x="1032529" y="452790"/>
                </a:cubicBezTo>
                <a:lnTo>
                  <a:pt x="75467" y="452790"/>
                </a:lnTo>
                <a:cubicBezTo>
                  <a:pt x="33788" y="452790"/>
                  <a:pt x="0" y="419002"/>
                  <a:pt x="0" y="377323"/>
                </a:cubicBezTo>
                <a:lnTo>
                  <a:pt x="0" y="75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683" tIns="90683" rIns="90683" bIns="90683" spcCol="1270"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b="1" noProof="1">
                <a:latin typeface="黑体" panose="02010609060101010101" pitchFamily="49" charset="-122"/>
                <a:ea typeface="黑体" panose="02010609060101010101" pitchFamily="49" charset="-122"/>
              </a:rPr>
              <a:t>汴州：古时又称汴梁、汴京，北宋京城，今河南省开封市。</a:t>
            </a:r>
            <a:endParaRPr lang="zh-CN" altLang="en-US" sz="20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7" grpId="0" animBg="1"/>
      <p:bldP spid="8" grpId="0" animBg="1"/>
      <p:bldP spid="10" grpId="0" animBg="1"/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引入新课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5867400" y="3911600"/>
            <a:ext cx="3124200" cy="2946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04800" y="855134"/>
            <a:ext cx="8382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8605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    </a:t>
            </a:r>
            <a:r>
              <a:rPr lang="zh-CN" altLang="zh-CN" sz="2000" dirty="0">
                <a:latin typeface="微软雅黑" panose="020B0503020204020204" pitchFamily="34" charset="-122"/>
              </a:rPr>
              <a:t>一个风雨交加的夜晚，一间简陋的茅草屋里，烛光闪烁，忽明忽暗。床上躺着一位头发花白、奄奄一息的85岁的老人。他真切地感到自己将不久于人世，于是，他把儿子叫到床前，用微弱地语气交代遗嘱。这位老人就是我国南宋著名爱国志士、大诗人陆游。</a:t>
            </a:r>
            <a:endParaRPr lang="zh-CN" altLang="zh-CN" sz="2000" dirty="0">
              <a:latin typeface="微软雅黑" panose="020B0503020204020204" pitchFamily="34" charset="-122"/>
            </a:endParaRPr>
          </a:p>
          <a:p>
            <a:pPr indent="268605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     </a:t>
            </a:r>
            <a:r>
              <a:rPr lang="zh-CN" altLang="en-US" sz="2000" dirty="0">
                <a:latin typeface="微软雅黑" panose="020B0503020204020204" pitchFamily="34" charset="-122"/>
              </a:rPr>
              <a:t>陆游</a:t>
            </a:r>
            <a:r>
              <a:rPr lang="zh-CN" altLang="zh-CN" sz="2000" dirty="0">
                <a:latin typeface="微软雅黑" panose="020B0503020204020204" pitchFamily="34" charset="-122"/>
              </a:rPr>
              <a:t>临终那夜留给儿子的遗嘱到底是什么内容</a:t>
            </a:r>
            <a:r>
              <a:rPr lang="zh-CN" altLang="en-US" sz="2000" dirty="0">
                <a:latin typeface="微软雅黑" panose="020B0503020204020204" pitchFamily="34" charset="-122"/>
              </a:rPr>
              <a:t>呢？下面我们学习他的这首</a:t>
            </a:r>
            <a:r>
              <a:rPr lang="en-US" altLang="zh-CN" sz="2000" dirty="0">
                <a:latin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</a:rPr>
              <a:t>示儿</a:t>
            </a:r>
            <a:r>
              <a:rPr lang="en-US" altLang="zh-CN" sz="2000" dirty="0">
                <a:latin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</a:endParaRPr>
          </a:p>
          <a:p>
            <a:pPr indent="268605"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228600" y="1680633"/>
            <a:ext cx="6400800" cy="40640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3795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0376" y="1928284"/>
            <a:ext cx="6169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</a:rPr>
              <a:t>青山之外还是青山，高楼之外还是高楼，</a:t>
            </a:r>
            <a:endParaRPr lang="en-US" altLang="zh-CN" sz="240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</a:rPr>
              <a:t>西湖上的歌舞什么时候才能停止呢？</a:t>
            </a:r>
            <a:endParaRPr lang="en-US" altLang="zh-CN" sz="240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</a:rPr>
              <a:t>暖洋洋的春风吹得寻欢作乐的权贵醉生梦死，</a:t>
            </a:r>
            <a:endParaRPr lang="en-US" altLang="zh-CN" sz="240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</a:rPr>
              <a:t>简直把杭州当成了故都汴州了。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33797" name="文本框 2"/>
          <p:cNvSpPr txBox="1">
            <a:spLocks noChangeArrowheads="1"/>
          </p:cNvSpPr>
          <p:nvPr/>
        </p:nvSpPr>
        <p:spPr bwMode="auto">
          <a:xfrm>
            <a:off x="2295525" y="605367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用自己的语言说说诗歌大意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pic>
        <p:nvPicPr>
          <p:cNvPr id="33798" name="图片 7" descr="【素材】《示儿》图片1（语文A版）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61175" y="1928284"/>
            <a:ext cx="2141538" cy="35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838200" y="1363133"/>
            <a:ext cx="7467600" cy="12192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4819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矩形 1"/>
          <p:cNvSpPr>
            <a:spLocks noChangeArrowheads="1"/>
          </p:cNvSpPr>
          <p:nvPr/>
        </p:nvSpPr>
        <p:spPr bwMode="auto">
          <a:xfrm>
            <a:off x="1752601" y="1517651"/>
            <a:ext cx="5109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latin typeface="微软雅黑" panose="020B0503020204020204" pitchFamily="34" charset="-122"/>
              </a:rPr>
              <a:t>山外青山楼外楼，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西湖歌舞几时休</a:t>
            </a:r>
            <a:r>
              <a:rPr lang="zh-CN" altLang="en-US" sz="2400" dirty="0">
                <a:latin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95300" y="3071284"/>
            <a:ext cx="8153400" cy="2859616"/>
          </a:xfrm>
          <a:prstGeom prst="wedgeRoundRectCallout">
            <a:avLst>
              <a:gd name="adj1" fmla="val 16990"/>
              <a:gd name="adj2" fmla="val -80939"/>
              <a:gd name="adj3" fmla="val 16667"/>
            </a:avLst>
          </a:prstGeom>
          <a:solidFill>
            <a:srgbClr val="ECA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</a:pPr>
            <a:r>
              <a:rPr lang="zh-CN" altLang="en-US" sz="2400" b="1" noProof="1">
                <a:solidFill>
                  <a:srgbClr val="3333FF"/>
                </a:solidFill>
              </a:rPr>
              <a:t>       诗人</a:t>
            </a:r>
            <a:r>
              <a:rPr lang="zh-CN" altLang="en-US" sz="2400" b="1" noProof="1">
                <a:solidFill>
                  <a:srgbClr val="3333FF"/>
                </a:solidFill>
              </a:rPr>
              <a:t>用</a:t>
            </a:r>
            <a:r>
              <a:rPr lang="zh-CN" altLang="en-US" sz="2400" b="1" noProof="1">
                <a:solidFill>
                  <a:srgbClr val="FF0000"/>
                </a:solidFill>
              </a:rPr>
              <a:t>反问</a:t>
            </a:r>
            <a:r>
              <a:rPr lang="zh-CN" altLang="en-US" sz="2400" b="1" noProof="1">
                <a:solidFill>
                  <a:srgbClr val="3333FF"/>
                </a:solidFill>
              </a:rPr>
              <a:t>的语气质问那些醉生梦死的贵族统治者</a:t>
            </a:r>
            <a:r>
              <a:rPr lang="zh-CN" altLang="en-US" sz="2400" b="1" noProof="1">
                <a:solidFill>
                  <a:srgbClr val="3333FF"/>
                </a:solidFill>
              </a:rPr>
              <a:t>：</a:t>
            </a:r>
            <a:endParaRPr lang="en-US" altLang="zh-CN" sz="2400" b="1" noProof="1">
              <a:solidFill>
                <a:srgbClr val="3333FF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noProof="1">
                <a:solidFill>
                  <a:srgbClr val="3333FF"/>
                </a:solidFill>
              </a:rPr>
              <a:t> </a:t>
            </a:r>
            <a:r>
              <a:rPr lang="en-US" altLang="zh-CN" sz="2400" b="1" noProof="1">
                <a:solidFill>
                  <a:srgbClr val="3333FF"/>
                </a:solidFill>
              </a:rPr>
              <a:t>      </a:t>
            </a:r>
            <a:r>
              <a:rPr lang="zh-CN" altLang="en-US" sz="2400" b="1" noProof="1">
                <a:solidFill>
                  <a:srgbClr val="3333FF"/>
                </a:solidFill>
              </a:rPr>
              <a:t>你们</a:t>
            </a:r>
            <a:r>
              <a:rPr lang="zh-CN" altLang="en-US" sz="2400" b="1" noProof="1">
                <a:solidFill>
                  <a:srgbClr val="3333FF"/>
                </a:solidFill>
              </a:rPr>
              <a:t>在西湖边所过的听歌看舞的荒淫生活，到什么时候才会停止呢？</a:t>
            </a:r>
            <a:r>
              <a:rPr lang="zh-CN" altLang="en-US" sz="2400" b="1" noProof="1">
                <a:solidFill>
                  <a:srgbClr val="FF0000"/>
                </a:solidFill>
              </a:rPr>
              <a:t>表达了诗人极为愤慨的心情。</a:t>
            </a:r>
            <a:endParaRPr lang="zh-CN" altLang="en-US" sz="2400" b="1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023938" y="1043517"/>
            <a:ext cx="7239000" cy="10668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5843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84326" y="1155701"/>
            <a:ext cx="6118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暖风</a:t>
            </a:r>
            <a:r>
              <a:rPr lang="zh-CN" altLang="en-US" sz="2400">
                <a:latin typeface="微软雅黑" panose="020B0503020204020204" pitchFamily="34" charset="-122"/>
              </a:rPr>
              <a:t>熏得游人醉，直把杭州作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汴州</a:t>
            </a:r>
            <a:r>
              <a:rPr lang="zh-CN" altLang="en-US" sz="2400">
                <a:latin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2514600" y="182033"/>
            <a:ext cx="7683500" cy="747184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6800">
              <a:spcAft>
                <a:spcPct val="35000"/>
              </a:spcAft>
              <a:defRPr/>
            </a:pPr>
            <a:r>
              <a:rPr lang="zh-CN" altLang="en-US" sz="2400" b="1" noProof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“暖风”</a:t>
            </a:r>
            <a:r>
              <a:rPr lang="zh-CN" altLang="en-US" sz="2400" b="1" noProof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“游人”两词分别指</a:t>
            </a:r>
            <a:r>
              <a:rPr lang="zh-CN" altLang="en-US" sz="2400" b="1" noProof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什么呢？</a:t>
            </a:r>
            <a:endParaRPr lang="zh-CN" altLang="en-US" sz="2400" b="1" noProof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0226" y="2815167"/>
            <a:ext cx="82264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“暖风”一语双关，既指自然界的春风，又指社会上的淫靡之风。</a:t>
            </a:r>
            <a:r>
              <a:rPr lang="zh-CN" altLang="en-US" sz="2000">
                <a:solidFill>
                  <a:srgbClr val="3333FF"/>
                </a:solidFill>
                <a:latin typeface="微软雅黑" panose="020B0503020204020204" pitchFamily="34" charset="-122"/>
              </a:rPr>
              <a:t>正是这股“暖风”把人们的头脑吹得如醉如痴，像喝醉了酒似的。</a:t>
            </a:r>
            <a:endParaRPr lang="en-US" altLang="zh-CN" sz="200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3333FF"/>
                </a:solidFill>
                <a:latin typeface="微软雅黑" panose="020B0503020204020204" pitchFamily="34" charset="-122"/>
              </a:rPr>
              <a:t>    </a:t>
            </a:r>
            <a:r>
              <a:rPr lang="zh-CN" altLang="en-US" sz="2000">
                <a:solidFill>
                  <a:srgbClr val="3333FF"/>
                </a:solidFill>
                <a:latin typeface="微软雅黑" panose="020B0503020204020204" pitchFamily="34" charset="-122"/>
              </a:rPr>
              <a:t>“游人”不能理解为一般游客，它特指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那些忘了国难、苟且偷安、寻欢作乐的南宋统治阶级。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338138" y="2815167"/>
            <a:ext cx="8610600" cy="30564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609600" y="1092200"/>
            <a:ext cx="7772400" cy="9144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7891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矩形 5"/>
          <p:cNvSpPr>
            <a:spLocks noChangeArrowheads="1"/>
          </p:cNvSpPr>
          <p:nvPr/>
        </p:nvSpPr>
        <p:spPr bwMode="auto">
          <a:xfrm>
            <a:off x="1436689" y="1092201"/>
            <a:ext cx="6118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>
                <a:latin typeface="微软雅黑" panose="020B0503020204020204" pitchFamily="34" charset="-122"/>
              </a:rPr>
              <a:t>暖风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熏</a:t>
            </a:r>
            <a:r>
              <a:rPr lang="zh-CN" altLang="en-US" sz="2400">
                <a:latin typeface="微软雅黑" panose="020B0503020204020204" pitchFamily="34" charset="-122"/>
              </a:rPr>
              <a:t>得游人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醉</a:t>
            </a:r>
            <a:r>
              <a:rPr lang="zh-CN" altLang="en-US" sz="2400">
                <a:latin typeface="微软雅黑" panose="020B0503020204020204" pitchFamily="34" charset="-122"/>
              </a:rPr>
              <a:t>，直把杭州作汴州。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37893" name="文本框 1"/>
          <p:cNvSpPr txBox="1">
            <a:spLocks noChangeArrowheads="1"/>
          </p:cNvSpPr>
          <p:nvPr/>
        </p:nvSpPr>
        <p:spPr bwMode="auto">
          <a:xfrm>
            <a:off x="739776" y="2842684"/>
            <a:ext cx="78708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sz="2000">
                <a:solidFill>
                  <a:srgbClr val="3333FF"/>
                </a:solidFill>
                <a:latin typeface="微软雅黑" panose="020B0503020204020204" pitchFamily="34" charset="-122"/>
              </a:rPr>
              <a:t>诗中“熏”“醉”两字用得精妙无比。一个“熏”字，暗示了那些歌舞场面的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庞大与热闹</a:t>
            </a:r>
            <a:r>
              <a:rPr lang="zh-CN" altLang="en-US" sz="2000">
                <a:solidFill>
                  <a:srgbClr val="3333FF"/>
                </a:solidFill>
                <a:latin typeface="微软雅黑" panose="020B0503020204020204" pitchFamily="34" charset="-122"/>
              </a:rPr>
              <a:t>，为“游人们”营造了靡靡之音的氛围；接着一个“醉”字，把那些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纵情声色</a:t>
            </a:r>
            <a:r>
              <a:rPr lang="zh-CN" altLang="en-US" sz="2000">
                <a:solidFill>
                  <a:srgbClr val="3333FF"/>
                </a:solidFill>
                <a:latin typeface="微软雅黑" panose="020B0503020204020204" pitchFamily="34" charset="-122"/>
              </a:rPr>
              <a:t>的“游人们”的精神状态刻画得惟妙惟肖，在这“美好”的西湖环境中，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达官显贵丑态毕现。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7" name="圆角矩形 6"/>
          <p:cNvSpPr/>
          <p:nvPr/>
        </p:nvSpPr>
        <p:spPr bwMode="auto">
          <a:xfrm>
            <a:off x="598488" y="2448984"/>
            <a:ext cx="8229600" cy="37422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890588" y="980017"/>
            <a:ext cx="7162800" cy="9144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38915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1611313" y="1062567"/>
            <a:ext cx="4648200" cy="747184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noProof="1" smtClean="0">
                <a:solidFill>
                  <a:srgbClr val="3333FF"/>
                </a:solidFill>
                <a:latin typeface="微软雅黑" panose="020B0503020204020204" pitchFamily="34" charset="-122"/>
              </a:rPr>
              <a:t>诗歌最后一句有怎样的意思？</a:t>
            </a:r>
            <a:endParaRPr lang="zh-CN" altLang="en-US" sz="2400" noProof="1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85801" y="2220385"/>
            <a:ext cx="57689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       诗歌的最后一句直斥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南宋当局</a:t>
            </a:r>
            <a:r>
              <a:rPr lang="zh-CN" altLang="en-US" sz="2400">
                <a:latin typeface="微软雅黑" panose="020B0503020204020204" pitchFamily="34" charset="-122"/>
              </a:rPr>
              <a:t>忘了国恨家仇，把临时苟安的杭州简直当成了故都汴州。表达了诗人对那些苟且偷安、不思国政的南宋统治者的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愤慨，辛辣的讽刺蕴含着极大的愤怒和无穷的隐忧。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endParaRPr lang="zh-CN" altLang="en-US"/>
          </a:p>
        </p:txBody>
      </p:sp>
      <p:pic>
        <p:nvPicPr>
          <p:cNvPr id="38918" name="图片 6" descr="【素材】《示儿》图片1（语文A版）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05600" y="2514601"/>
            <a:ext cx="2141538" cy="359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层次梳理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40"/>
          <p:cNvSpPr/>
          <p:nvPr/>
        </p:nvSpPr>
        <p:spPr bwMode="auto">
          <a:xfrm>
            <a:off x="1431926" y="1458384"/>
            <a:ext cx="358775" cy="4171949"/>
          </a:xfrm>
          <a:prstGeom prst="leftBrace">
            <a:avLst>
              <a:gd name="adj1" fmla="val 70093"/>
              <a:gd name="adj2" fmla="val 50000"/>
            </a:avLst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9" tIns="34289" rIns="68579" bIns="34289" anchor="ctr"/>
          <a:lstStyle/>
          <a:p>
            <a:endParaRPr lang="zh-CN" altLang="en-US"/>
          </a:p>
        </p:txBody>
      </p:sp>
      <p:sp>
        <p:nvSpPr>
          <p:cNvPr id="27" name="TextBox 2"/>
          <p:cNvSpPr>
            <a:spLocks noChangeArrowheads="1"/>
          </p:cNvSpPr>
          <p:nvPr/>
        </p:nvSpPr>
        <p:spPr bwMode="auto">
          <a:xfrm flipH="1">
            <a:off x="685800" y="2262717"/>
            <a:ext cx="615950" cy="29379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 anchor="ctr"/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题临安邸</a:t>
            </a:r>
            <a:endParaRPr lang="en-US" altLang="zh-CN" sz="2400">
              <a:latin typeface="微软雅黑" panose="020B0503020204020204" pitchFamily="34" charset="-122"/>
            </a:endParaRPr>
          </a:p>
        </p:txBody>
      </p:sp>
      <p:sp>
        <p:nvSpPr>
          <p:cNvPr id="5" name="AutoShape 2"/>
          <p:cNvSpPr/>
          <p:nvPr/>
        </p:nvSpPr>
        <p:spPr bwMode="auto">
          <a:xfrm flipH="1">
            <a:off x="4953001" y="1363133"/>
            <a:ext cx="295275" cy="4267200"/>
          </a:xfrm>
          <a:prstGeom prst="leftBrace">
            <a:avLst>
              <a:gd name="adj1" fmla="val 17061"/>
              <a:gd name="adj2" fmla="val 49329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105026" y="2114551"/>
            <a:ext cx="7969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965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写景</a:t>
            </a:r>
            <a:endParaRPr lang="zh-CN" altLang="en-US" sz="2200" b="1">
              <a:solidFill>
                <a:srgbClr val="00965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105026" y="4381500"/>
            <a:ext cx="7969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965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抒情</a:t>
            </a:r>
            <a:endParaRPr lang="zh-CN" altLang="en-US" sz="2200" b="1">
              <a:solidFill>
                <a:srgbClr val="00965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右大括号 17"/>
          <p:cNvSpPr/>
          <p:nvPr/>
        </p:nvSpPr>
        <p:spPr>
          <a:xfrm rot="10800000">
            <a:off x="2965451" y="1689100"/>
            <a:ext cx="188913" cy="1845733"/>
          </a:xfrm>
          <a:prstGeom prst="rightBrac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381375" y="1458384"/>
            <a:ext cx="22860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 </a:t>
            </a:r>
            <a:endParaRPr lang="en-US" altLang="zh-CN" sz="2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楼</a:t>
            </a:r>
            <a:endParaRPr lang="en-US" altLang="zh-CN" sz="2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游人</a:t>
            </a:r>
            <a:endParaRPr lang="en-US" altLang="zh-CN" sz="2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右大括号 19"/>
          <p:cNvSpPr/>
          <p:nvPr/>
        </p:nvSpPr>
        <p:spPr>
          <a:xfrm rot="10800000">
            <a:off x="3027363" y="4182534"/>
            <a:ext cx="188912" cy="1335617"/>
          </a:xfrm>
          <a:prstGeom prst="rightBrac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381375" y="4087285"/>
            <a:ext cx="10358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把杭州</a:t>
            </a:r>
            <a:endParaRPr lang="en-US" altLang="zh-CN" sz="2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作汴州</a:t>
            </a:r>
            <a:endParaRPr lang="en-US" altLang="zh-CN" sz="2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667375" y="2611968"/>
            <a:ext cx="8002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忧民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忧国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9948" name="图片 13" descr="【素材】《示儿》图片1（语文A版）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162800" y="2313518"/>
            <a:ext cx="1562100" cy="276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5" grpId="0" animBg="1"/>
      <p:bldP spid="15" grpId="0"/>
      <p:bldP spid="17" grpId="0"/>
      <p:bldP spid="18" grpId="0" animBg="1"/>
      <p:bldP spid="19" grpId="0"/>
      <p:bldP spid="20" grpId="0" animBg="1"/>
      <p:bldP spid="21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0805" y="381000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主题归纳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2" name="矩形 3"/>
          <p:cNvSpPr>
            <a:spLocks noChangeArrowheads="1"/>
          </p:cNvSpPr>
          <p:nvPr/>
        </p:nvSpPr>
        <p:spPr bwMode="auto">
          <a:xfrm>
            <a:off x="609600" y="1498600"/>
            <a:ext cx="4114800" cy="7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609600" y="1483784"/>
            <a:ext cx="7696200" cy="38608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40964" name="AutoShape 2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40965" name="AutoShape 4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40966" name="AutoShape 6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31846" name="Text Box 6"/>
          <p:cNvSpPr txBox="1">
            <a:spLocks noChangeArrowheads="1"/>
          </p:cNvSpPr>
          <p:nvPr/>
        </p:nvSpPr>
        <p:spPr bwMode="auto">
          <a:xfrm>
            <a:off x="774700" y="1752601"/>
            <a:ext cx="75311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　 </a:t>
            </a:r>
            <a:r>
              <a:rPr lang="en-US" altLang="zh-CN" sz="2400">
                <a:latin typeface="微软雅黑" panose="020B0503020204020204" pitchFamily="34" charset="-122"/>
                <a:sym typeface="Calibri" panose="020F0502020204030204" pitchFamily="34" charset="0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sym typeface="Calibri" panose="020F0502020204030204" pitchFamily="34" charset="0"/>
              </a:rPr>
              <a:t>题临安邸</a:t>
            </a:r>
            <a:r>
              <a:rPr lang="en-US" altLang="zh-CN" sz="2400">
                <a:latin typeface="微软雅黑" panose="020B0503020204020204" pitchFamily="34" charset="-122"/>
                <a:sym typeface="Calibri" panose="020F0502020204030204" pitchFamily="34" charset="0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sym typeface="Calibri" panose="020F0502020204030204" pitchFamily="34" charset="0"/>
              </a:rPr>
              <a:t>通过描绘西湖边歌舞升平的景象，揭露了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南宋统治者苟且偷安的黑暗现实</a:t>
            </a:r>
            <a:r>
              <a:rPr lang="zh-CN" altLang="en-US" sz="2400">
                <a:latin typeface="微软雅黑" panose="020B0503020204020204" pitchFamily="34" charset="-122"/>
                <a:sym typeface="Calibri" panose="020F0502020204030204" pitchFamily="34" charset="0"/>
              </a:rPr>
              <a:t>，倾吐了郁结在广大人民心头的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义愤</a:t>
            </a:r>
            <a:r>
              <a:rPr lang="zh-CN" altLang="en-US" sz="2400">
                <a:latin typeface="微软雅黑" panose="020B0503020204020204" pitchFamily="34" charset="-122"/>
                <a:sym typeface="Calibri" panose="020F0502020204030204" pitchFamily="34" charset="0"/>
              </a:rPr>
              <a:t>，也表达了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诗人对国家、对民族命运的深切忧虑。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18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拓展延伸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81200" y="889001"/>
            <a:ext cx="55626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</a:rPr>
              <a:t>                       </a:t>
            </a:r>
            <a:endParaRPr lang="zh-CN" altLang="en-US" sz="2400"/>
          </a:p>
        </p:txBody>
      </p:sp>
      <p:sp>
        <p:nvSpPr>
          <p:cNvPr id="41987" name="矩形 1"/>
          <p:cNvSpPr>
            <a:spLocks noChangeArrowheads="1"/>
          </p:cNvSpPr>
          <p:nvPr/>
        </p:nvSpPr>
        <p:spPr bwMode="auto">
          <a:xfrm>
            <a:off x="1625600" y="990600"/>
            <a:ext cx="4648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01625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</a:rPr>
              <a:t>              </a:t>
            </a:r>
            <a:r>
              <a:rPr lang="zh-CN" altLang="zh-CN" sz="2400">
                <a:latin typeface="微软雅黑" panose="020B0503020204020204" pitchFamily="34" charset="-122"/>
              </a:rPr>
              <a:t>春望</a:t>
            </a:r>
            <a:endParaRPr lang="en-US" altLang="zh-CN" sz="2400">
              <a:latin typeface="微软雅黑" panose="020B0503020204020204" pitchFamily="34" charset="-122"/>
            </a:endParaRPr>
          </a:p>
          <a:p>
            <a:pPr indent="301625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</a:rPr>
              <a:t>                              </a:t>
            </a:r>
            <a:r>
              <a:rPr lang="zh-CN" altLang="zh-CN" sz="2400">
                <a:latin typeface="微软雅黑" panose="020B0503020204020204" pitchFamily="34" charset="-122"/>
              </a:rPr>
              <a:t>杜甫　</a:t>
            </a:r>
            <a:endParaRPr lang="zh-CN" altLang="zh-CN" sz="2400">
              <a:latin typeface="微软雅黑" panose="020B0503020204020204" pitchFamily="34" charset="-122"/>
            </a:endParaRPr>
          </a:p>
          <a:p>
            <a:pPr indent="301625">
              <a:lnSpc>
                <a:spcPct val="150000"/>
              </a:lnSpc>
            </a:pPr>
            <a:r>
              <a:rPr lang="zh-CN" altLang="zh-CN" sz="2400">
                <a:latin typeface="微软雅黑" panose="020B0503020204020204" pitchFamily="34" charset="-122"/>
              </a:rPr>
              <a:t>国破山河在，城春草木深。</a:t>
            </a:r>
            <a:endParaRPr lang="en-US" altLang="zh-CN" sz="2400">
              <a:latin typeface="微软雅黑" panose="020B0503020204020204" pitchFamily="34" charset="-122"/>
            </a:endParaRPr>
          </a:p>
          <a:p>
            <a:pPr indent="301625">
              <a:lnSpc>
                <a:spcPct val="150000"/>
              </a:lnSpc>
            </a:pPr>
            <a:r>
              <a:rPr lang="zh-CN" altLang="zh-CN" sz="2400">
                <a:latin typeface="微软雅黑" panose="020B0503020204020204" pitchFamily="34" charset="-122"/>
              </a:rPr>
              <a:t>感时花溅泪，恨别鸟惊心。</a:t>
            </a:r>
            <a:endParaRPr lang="zh-CN" altLang="zh-CN" sz="2400">
              <a:latin typeface="微软雅黑" panose="020B0503020204020204" pitchFamily="34" charset="-122"/>
            </a:endParaRPr>
          </a:p>
          <a:p>
            <a:pPr indent="301625">
              <a:lnSpc>
                <a:spcPct val="150000"/>
              </a:lnSpc>
            </a:pPr>
            <a:r>
              <a:rPr lang="zh-CN" altLang="zh-CN" sz="2400">
                <a:latin typeface="微软雅黑" panose="020B0503020204020204" pitchFamily="34" charset="-122"/>
              </a:rPr>
              <a:t>烽火连三月，家书抵万金。</a:t>
            </a:r>
            <a:endParaRPr lang="en-US" altLang="zh-CN" sz="2400">
              <a:latin typeface="微软雅黑" panose="020B0503020204020204" pitchFamily="34" charset="-122"/>
            </a:endParaRPr>
          </a:p>
          <a:p>
            <a:pPr indent="301625">
              <a:lnSpc>
                <a:spcPct val="150000"/>
              </a:lnSpc>
            </a:pPr>
            <a:r>
              <a:rPr lang="zh-CN" altLang="zh-CN" sz="2400">
                <a:latin typeface="微软雅黑" panose="020B0503020204020204" pitchFamily="34" charset="-122"/>
              </a:rPr>
              <a:t>白头搔更短，浑欲不胜簪。 </a:t>
            </a:r>
            <a:endParaRPr lang="zh-CN" altLang="zh-CN" sz="2400">
              <a:latin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600200" y="990600"/>
            <a:ext cx="4648200" cy="4658784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5715000" y="1570567"/>
            <a:ext cx="2649538" cy="13589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04025" y="1987551"/>
            <a:ext cx="157480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100" b="1">
                <a:latin typeface="微软雅黑" panose="020B0503020204020204" pitchFamily="34" charset="-122"/>
              </a:rPr>
              <a:t>读一读</a:t>
            </a:r>
            <a:endParaRPr lang="zh-CN" altLang="en-US" sz="2100" b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ldLvl="0" animBg="1"/>
      <p:bldP spid="7" grpId="0" bldLvl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引入新课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342900" y="1109133"/>
            <a:ext cx="8534400" cy="4470400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43011" name="文本框 11"/>
          <p:cNvSpPr txBox="1">
            <a:spLocks noChangeArrowheads="1"/>
          </p:cNvSpPr>
          <p:nvPr/>
        </p:nvSpPr>
        <p:spPr bwMode="auto">
          <a:xfrm>
            <a:off x="365126" y="1109133"/>
            <a:ext cx="85121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       这一年，是鸦片战争的前一年，曾经强盛的大清帝国行将没落；这一年，腐朽 没落的清政府 ，对外卑躬屈膝，对内大肆打压，官吏贪污腐败，百姓民不聊生；这一年，力主改革时弊龚自珍愤然辞官南下，将所见所闻、所思所想记录在了</a:t>
            </a:r>
            <a:r>
              <a:rPr lang="en-US" altLang="zh-CN" sz="2400" dirty="0">
                <a:latin typeface="微软雅黑" panose="020B0503020204020204" pitchFamily="34" charset="-122"/>
              </a:rPr>
              <a:t>315</a:t>
            </a:r>
            <a:r>
              <a:rPr lang="zh-CN" altLang="en-US" sz="2400" dirty="0">
                <a:latin typeface="微软雅黑" panose="020B0503020204020204" pitchFamily="34" charset="-122"/>
              </a:rPr>
              <a:t>首日记体组诗中；这一年是</a:t>
            </a:r>
            <a:r>
              <a:rPr lang="en-US" altLang="zh-CN" sz="2400" dirty="0">
                <a:latin typeface="微软雅黑" panose="020B0503020204020204" pitchFamily="34" charset="-122"/>
              </a:rPr>
              <a:t>1839</a:t>
            </a:r>
            <a:r>
              <a:rPr lang="zh-CN" altLang="en-US" sz="2400" dirty="0">
                <a:latin typeface="微软雅黑" panose="020B0503020204020204" pitchFamily="34" charset="-122"/>
              </a:rPr>
              <a:t>年，道光</a:t>
            </a:r>
            <a:r>
              <a:rPr lang="en-US" altLang="zh-CN" sz="2400" dirty="0">
                <a:latin typeface="微软雅黑" panose="020B0503020204020204" pitchFamily="34" charset="-122"/>
              </a:rPr>
              <a:t>19</a:t>
            </a:r>
            <a:r>
              <a:rPr lang="zh-CN" altLang="en-US" sz="2400" dirty="0">
                <a:latin typeface="微软雅黑" panose="020B0503020204020204" pitchFamily="34" charset="-122"/>
              </a:rPr>
              <a:t>年，农历己亥年。今天，我们就来学习龚自珍写于己亥年的杂诗当中的一首。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13675" y="3507318"/>
            <a:ext cx="1289050" cy="21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81194" y="287867"/>
            <a:ext cx="1061827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会读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5" name="文本框 6"/>
          <p:cNvSpPr txBox="1">
            <a:spLocks noChangeArrowheads="1"/>
          </p:cNvSpPr>
          <p:nvPr/>
        </p:nvSpPr>
        <p:spPr bwMode="auto">
          <a:xfrm>
            <a:off x="3000376" y="2332567"/>
            <a:ext cx="409575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700">
                <a:latin typeface="微软雅黑" panose="020B0503020204020204" pitchFamily="34" charset="-122"/>
              </a:rPr>
              <a:t>恃</a:t>
            </a:r>
            <a:endParaRPr lang="zh-CN" altLang="en-US" sz="2700">
              <a:latin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925764" y="1557867"/>
            <a:ext cx="79533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shì</a:t>
            </a:r>
            <a:r>
              <a:rPr lang="en-US" altLang="zh-CN" sz="2400">
                <a:solidFill>
                  <a:srgbClr val="FF0000"/>
                </a:solidFill>
                <a:latin typeface="汉语拼音" pitchFamily="34" charset="0"/>
                <a:sym typeface="微软雅黑" panose="020B0503020204020204" pitchFamily="34" charset="-122"/>
              </a:rPr>
              <a:t> </a:t>
            </a:r>
            <a:endParaRPr lang="en-US" altLang="zh-CN" sz="2400">
              <a:solidFill>
                <a:srgbClr val="FF0000"/>
              </a:solidFill>
              <a:latin typeface="汉语拼音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01926" y="3236384"/>
            <a:ext cx="1311275" cy="12003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2400" noProof="1">
                <a:solidFill>
                  <a:srgbClr val="3333FF"/>
                </a:solidFill>
                <a:latin typeface="微软雅黑" panose="020B0503020204020204" pitchFamily="34" charset="-122"/>
              </a:rPr>
              <a:t>依</a:t>
            </a:r>
            <a:r>
              <a:rPr lang="zh-CN" altLang="en-US" sz="2400" noProof="1">
                <a:solidFill>
                  <a:srgbClr val="3333FF"/>
                </a:solidFill>
                <a:latin typeface="微软雅黑" panose="020B0503020204020204" pitchFamily="34" charset="-122"/>
              </a:rPr>
              <a:t>恃</a:t>
            </a:r>
            <a:endParaRPr lang="en-US" altLang="zh-CN" sz="2400" noProof="1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 fontAlgn="auto"/>
            <a:r>
              <a:rPr lang="zh-CN" altLang="en-US" sz="2100" noProof="1">
                <a:solidFill>
                  <a:srgbClr val="0606FA"/>
                </a:solidFill>
                <a:latin typeface="微软雅黑" panose="020B0503020204020204" pitchFamily="34" charset="-122"/>
              </a:rPr>
              <a:t>恃强凌弱</a:t>
            </a:r>
            <a:endParaRPr lang="zh-CN" altLang="en-US" sz="2100" noProof="1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24000" y="3215217"/>
            <a:ext cx="838200" cy="791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2100" noProof="1">
                <a:solidFill>
                  <a:srgbClr val="0606FA"/>
                </a:solidFill>
                <a:latin typeface="微软雅黑" panose="020B0503020204020204" pitchFamily="34" charset="-122"/>
              </a:rPr>
              <a:t>己亥</a:t>
            </a:r>
            <a:endParaRPr lang="en-US" altLang="zh-CN" sz="2100" noProof="1">
              <a:solidFill>
                <a:srgbClr val="0606FA"/>
              </a:solidFill>
              <a:latin typeface="微软雅黑" panose="020B0503020204020204" pitchFamily="34" charset="-122"/>
            </a:endParaRPr>
          </a:p>
          <a:p>
            <a:pPr fontAlgn="auto"/>
            <a:r>
              <a:rPr lang="zh-CN" altLang="en-US" sz="2100" noProof="1">
                <a:solidFill>
                  <a:srgbClr val="0606FA"/>
                </a:solidFill>
                <a:latin typeface="微软雅黑" panose="020B0503020204020204" pitchFamily="34" charset="-122"/>
              </a:rPr>
              <a:t>辛亥</a:t>
            </a:r>
            <a:endParaRPr lang="zh-CN" altLang="en-US" sz="2100" noProof="1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039" name="文本框 3"/>
          <p:cNvSpPr txBox="1">
            <a:spLocks noChangeArrowheads="1"/>
          </p:cNvSpPr>
          <p:nvPr/>
        </p:nvSpPr>
        <p:spPr bwMode="auto">
          <a:xfrm>
            <a:off x="1676401" y="2324100"/>
            <a:ext cx="390525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700">
                <a:latin typeface="微软雅黑" panose="020B0503020204020204" pitchFamily="34" charset="-122"/>
              </a:rPr>
              <a:t>亥</a:t>
            </a:r>
            <a:endParaRPr lang="zh-CN" altLang="en-US" sz="2700">
              <a:latin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685925" y="1576918"/>
            <a:ext cx="763588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  <a:sym typeface="微软雅黑" panose="020B0503020204020204" pitchFamily="34" charset="-122"/>
              </a:rPr>
              <a:t>hài</a:t>
            </a:r>
            <a:endParaRPr lang="zh-CN" altLang="en-US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44041" name="文本框 12"/>
          <p:cNvSpPr txBox="1">
            <a:spLocks noChangeArrowheads="1"/>
          </p:cNvSpPr>
          <p:nvPr/>
        </p:nvSpPr>
        <p:spPr bwMode="auto">
          <a:xfrm>
            <a:off x="4387851" y="2324100"/>
            <a:ext cx="434975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700">
                <a:latin typeface="微软雅黑" panose="020B0503020204020204" pitchFamily="34" charset="-122"/>
              </a:rPr>
              <a:t>喑</a:t>
            </a:r>
            <a:endParaRPr lang="zh-CN" altLang="en-US" sz="2700">
              <a:latin typeface="微软雅黑" panose="020B0503020204020204" pitchFamily="34" charset="-122"/>
            </a:endParaRPr>
          </a:p>
        </p:txBody>
      </p:sp>
      <p:sp>
        <p:nvSpPr>
          <p:cNvPr id="44042" name="文本框 15"/>
          <p:cNvSpPr txBox="1">
            <a:spLocks noChangeArrowheads="1"/>
          </p:cNvSpPr>
          <p:nvPr/>
        </p:nvSpPr>
        <p:spPr bwMode="auto">
          <a:xfrm>
            <a:off x="5562601" y="2379133"/>
            <a:ext cx="409575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700">
                <a:latin typeface="微软雅黑" panose="020B0503020204020204" pitchFamily="34" charset="-122"/>
              </a:rPr>
              <a:t>擞</a:t>
            </a:r>
            <a:endParaRPr lang="zh-CN" altLang="en-US" sz="2700">
              <a:latin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10200" y="3401485"/>
            <a:ext cx="854075" cy="434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2100" noProof="1">
                <a:solidFill>
                  <a:srgbClr val="0606FA"/>
                </a:solidFill>
                <a:latin typeface="微软雅黑" panose="020B0503020204020204" pitchFamily="34" charset="-122"/>
              </a:rPr>
              <a:t>抖擞</a:t>
            </a:r>
            <a:endParaRPr lang="zh-CN" altLang="en-US" sz="2100" noProof="1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95776" y="3236384"/>
            <a:ext cx="854075" cy="8427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2100" noProof="1">
                <a:solidFill>
                  <a:srgbClr val="0606FA"/>
                </a:solidFill>
                <a:latin typeface="微软雅黑" panose="020B0503020204020204" pitchFamily="34" charset="-122"/>
              </a:rPr>
              <a:t>齐喑</a:t>
            </a:r>
            <a:endParaRPr lang="en-US" altLang="zh-CN" sz="2100" noProof="1">
              <a:solidFill>
                <a:srgbClr val="0606FA"/>
              </a:solidFill>
              <a:latin typeface="微软雅黑" panose="020B0503020204020204" pitchFamily="34" charset="-122"/>
            </a:endParaRPr>
          </a:p>
          <a:p>
            <a:pPr fontAlgn="auto"/>
            <a:r>
              <a:rPr lang="zh-CN" altLang="en-US" sz="2400" noProof="1">
                <a:solidFill>
                  <a:srgbClr val="3333FF"/>
                </a:solidFill>
                <a:latin typeface="微软雅黑" panose="020B0503020204020204" pitchFamily="34" charset="-122"/>
              </a:rPr>
              <a:t>喑哑</a:t>
            </a:r>
            <a:endParaRPr lang="zh-CN" altLang="en-US" sz="2100" noProof="1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244975" y="1557867"/>
            <a:ext cx="795338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yīn</a:t>
            </a:r>
            <a:r>
              <a:rPr lang="en-US" altLang="zh-CN" sz="2400">
                <a:solidFill>
                  <a:srgbClr val="FF0000"/>
                </a:solidFill>
                <a:latin typeface="汉语拼音" pitchFamily="34" charset="0"/>
                <a:sym typeface="微软雅黑" panose="020B0503020204020204" pitchFamily="34" charset="-122"/>
              </a:rPr>
              <a:t> </a:t>
            </a:r>
            <a:endParaRPr lang="en-US" altLang="zh-CN" sz="2400">
              <a:solidFill>
                <a:srgbClr val="FF0000"/>
              </a:solidFill>
              <a:latin typeface="汉语拼音" pitchFamily="34" charset="0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410200" y="1604433"/>
            <a:ext cx="79375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sǒu</a:t>
            </a:r>
            <a:r>
              <a:rPr lang="en-US" altLang="zh-CN" sz="2400">
                <a:solidFill>
                  <a:srgbClr val="FF0000"/>
                </a:solidFill>
                <a:latin typeface="汉语拼音" pitchFamily="34" charset="0"/>
                <a:sym typeface="微软雅黑" panose="020B0503020204020204" pitchFamily="34" charset="-122"/>
              </a:rPr>
              <a:t> </a:t>
            </a:r>
            <a:endParaRPr lang="en-US" altLang="zh-CN" sz="2400">
              <a:solidFill>
                <a:srgbClr val="FF0000"/>
              </a:solidFill>
              <a:latin typeface="汉语拼音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bldLvl="0" animBg="1"/>
      <p:bldP spid="20" grpId="0" bldLvl="0" animBg="1"/>
      <p:bldP spid="6" grpId="0"/>
      <p:bldP spid="17" grpId="0" bldLvl="0" animBg="1"/>
      <p:bldP spid="18" grpId="0" bldLvl="0" animBg="1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1800" y="1737785"/>
            <a:ext cx="1289050" cy="21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81194" y="287867"/>
            <a:ext cx="1061827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会读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文本框 7"/>
          <p:cNvSpPr txBox="1">
            <a:spLocks noChangeArrowheads="1"/>
          </p:cNvSpPr>
          <p:nvPr/>
        </p:nvSpPr>
        <p:spPr bwMode="auto">
          <a:xfrm>
            <a:off x="4110039" y="2093384"/>
            <a:ext cx="409575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4800">
                <a:latin typeface="微软雅黑" panose="020B0503020204020204" pitchFamily="34" charset="-122"/>
              </a:rPr>
              <a:t>乃</a:t>
            </a:r>
            <a:endParaRPr lang="zh-CN" altLang="en-US" sz="4800">
              <a:latin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2400" y="1217084"/>
            <a:ext cx="1066800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nǎi</a:t>
            </a:r>
            <a:endParaRPr lang="en-US" altLang="zh-CN" sz="4800" b="1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3" name="文本框 3"/>
          <p:cNvSpPr txBox="1">
            <a:spLocks noChangeArrowheads="1"/>
          </p:cNvSpPr>
          <p:nvPr/>
        </p:nvSpPr>
        <p:spPr bwMode="auto">
          <a:xfrm>
            <a:off x="2208214" y="2169584"/>
            <a:ext cx="409575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4800">
                <a:latin typeface="微软雅黑" panose="020B0503020204020204" pitchFamily="34" charset="-122"/>
              </a:rPr>
              <a:t>祭</a:t>
            </a:r>
            <a:endParaRPr lang="zh-CN" altLang="en-US" sz="4800">
              <a:latin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35201" y="1214966"/>
            <a:ext cx="904875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  <a:sym typeface="微软雅黑" panose="020B0503020204020204" pitchFamily="34" charset="-122"/>
              </a:rPr>
              <a:t>jì</a:t>
            </a:r>
            <a:endParaRPr lang="en-US" altLang="zh-CN" sz="4800" b="1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481763" y="2660652"/>
            <a:ext cx="1028700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图片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15201" y="3733800"/>
            <a:ext cx="1509713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81194" y="287867"/>
            <a:ext cx="1061827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会写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0" name="图片 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611314" y="2633134"/>
            <a:ext cx="1030287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文本框 102"/>
          <p:cNvSpPr txBox="1">
            <a:spLocks noChangeArrowheads="1"/>
          </p:cNvSpPr>
          <p:nvPr/>
        </p:nvSpPr>
        <p:spPr bwMode="auto">
          <a:xfrm>
            <a:off x="1644650" y="2607734"/>
            <a:ext cx="958850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亥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062" name="图片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86125" y="2671234"/>
            <a:ext cx="1028700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文本框 106"/>
          <p:cNvSpPr txBox="1">
            <a:spLocks noChangeArrowheads="1"/>
          </p:cNvSpPr>
          <p:nvPr/>
        </p:nvSpPr>
        <p:spPr bwMode="auto">
          <a:xfrm>
            <a:off x="3349626" y="2622551"/>
            <a:ext cx="957263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恃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064" name="图片 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964114" y="2671234"/>
            <a:ext cx="1030287" cy="13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文本框 110"/>
          <p:cNvSpPr txBox="1">
            <a:spLocks noChangeArrowheads="1"/>
          </p:cNvSpPr>
          <p:nvPr/>
        </p:nvSpPr>
        <p:spPr bwMode="auto">
          <a:xfrm>
            <a:off x="5040313" y="2692400"/>
            <a:ext cx="876300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哀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743075" y="1735667"/>
            <a:ext cx="763588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  <a:sym typeface="微软雅黑" panose="020B0503020204020204" pitchFamily="34" charset="-122"/>
              </a:rPr>
              <a:t>hài</a:t>
            </a:r>
            <a:endParaRPr lang="zh-CN" altLang="en-US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506789" y="1758951"/>
            <a:ext cx="79533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shì</a:t>
            </a:r>
            <a:r>
              <a:rPr lang="en-US" altLang="zh-CN" sz="2400">
                <a:solidFill>
                  <a:srgbClr val="FF0000"/>
                </a:solidFill>
                <a:latin typeface="汉语拼音" pitchFamily="34" charset="0"/>
                <a:sym typeface="微软雅黑" panose="020B0503020204020204" pitchFamily="34" charset="-122"/>
              </a:rPr>
              <a:t> </a:t>
            </a:r>
            <a:endParaRPr lang="en-US" altLang="zh-CN" sz="2400">
              <a:solidFill>
                <a:srgbClr val="FF0000"/>
              </a:solidFill>
              <a:latin typeface="汉语拼音" pitchFamily="34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192713" y="1775884"/>
            <a:ext cx="79375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  <a:sym typeface="微软雅黑" panose="020B0503020204020204" pitchFamily="34" charset="-122"/>
              </a:rPr>
              <a:t>āi</a:t>
            </a:r>
            <a:endParaRPr lang="en-US" altLang="zh-CN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743075" y="4394200"/>
            <a:ext cx="9017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己亥</a:t>
            </a:r>
            <a:endParaRPr lang="en-US" altLang="zh-CN" sz="24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181351" y="4394200"/>
            <a:ext cx="1560513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恃强凌弱</a:t>
            </a:r>
            <a:endParaRPr lang="en-US" altLang="zh-CN" sz="24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6696075" y="4394200"/>
            <a:ext cx="9017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拘束 </a:t>
            </a:r>
            <a:endParaRPr lang="en-US" altLang="zh-CN" sz="24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553200" y="2622552"/>
            <a:ext cx="958850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拘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35750" y="1773767"/>
            <a:ext cx="79375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jū</a:t>
            </a:r>
            <a:r>
              <a:rPr lang="en-US" altLang="zh-CN" sz="2400">
                <a:solidFill>
                  <a:srgbClr val="FF0000"/>
                </a:solidFill>
                <a:latin typeface="汉语拼音" pitchFamily="34" charset="0"/>
                <a:sym typeface="微软雅黑" panose="020B0503020204020204" pitchFamily="34" charset="-122"/>
              </a:rPr>
              <a:t> </a:t>
            </a:r>
            <a:endParaRPr lang="en-US" altLang="zh-CN" sz="2400">
              <a:solidFill>
                <a:srgbClr val="FF0000"/>
              </a:solidFill>
              <a:latin typeface="汉语拼音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37151" y="4360334"/>
            <a:ext cx="822325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哀叹</a:t>
            </a:r>
            <a:endParaRPr lang="zh-CN" altLang="en-US" sz="24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7" grpId="0"/>
      <p:bldP spid="111" grpId="0"/>
      <p:bldP spid="24" grpId="0"/>
      <p:bldP spid="25" grpId="0"/>
      <p:bldP spid="26" grpId="0"/>
      <p:bldP spid="29" grpId="0"/>
      <p:bldP spid="31" grpId="0"/>
      <p:bldP spid="37" grpId="0"/>
      <p:bldP spid="2" grpId="0"/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14400" y="990601"/>
            <a:ext cx="6457950" cy="473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图片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34288" y="3659718"/>
            <a:ext cx="1509712" cy="24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巧记生字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198814" y="853018"/>
            <a:ext cx="1887537" cy="577079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33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加一加</a:t>
            </a:r>
            <a:endParaRPr lang="zh-CN" altLang="en-US" sz="33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2895600" y="2616200"/>
            <a:ext cx="1525588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忄</a:t>
            </a:r>
            <a:r>
              <a:rPr lang="en-US" altLang="zh-CN" sz="2400">
                <a:solidFill>
                  <a:srgbClr val="3333FF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寺</a:t>
            </a:r>
            <a:r>
              <a:rPr lang="en-US" altLang="zh-CN" sz="2400">
                <a:solidFill>
                  <a:srgbClr val="3333FF"/>
                </a:solidFill>
                <a:latin typeface="微软雅黑" panose="020B0503020204020204" pitchFamily="34" charset="-122"/>
              </a:rPr>
              <a:t>=</a:t>
            </a:r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恃</a:t>
            </a:r>
            <a:endParaRPr lang="zh-CN" altLang="en-US" sz="2400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3"/>
          <p:cNvSpPr txBox="1">
            <a:spLocks noChangeArrowheads="1"/>
          </p:cNvSpPr>
          <p:nvPr/>
        </p:nvSpPr>
        <p:spPr bwMode="auto">
          <a:xfrm>
            <a:off x="2894013" y="3407833"/>
            <a:ext cx="19050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扌</a:t>
            </a:r>
            <a:r>
              <a:rPr lang="en-US" altLang="zh-CN" sz="2400">
                <a:solidFill>
                  <a:srgbClr val="3333FF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 句</a:t>
            </a:r>
            <a:r>
              <a:rPr lang="en-US" altLang="zh-CN" sz="2400">
                <a:solidFill>
                  <a:srgbClr val="3333FF"/>
                </a:solidFill>
                <a:latin typeface="微软雅黑" panose="020B0503020204020204" pitchFamily="34" charset="-122"/>
              </a:rPr>
              <a:t>=</a:t>
            </a:r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拘</a:t>
            </a:r>
            <a:endParaRPr lang="zh-CN" altLang="en-US" sz="2400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3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62000" y="1092200"/>
            <a:ext cx="6457950" cy="50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图片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34288" y="3659718"/>
            <a:ext cx="1509712" cy="24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巧记生字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260726" y="853018"/>
            <a:ext cx="1889125" cy="577079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33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多音字</a:t>
            </a:r>
            <a:endParaRPr lang="zh-CN" altLang="en-US" sz="33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98"/>
          <p:cNvSpPr txBox="1">
            <a:spLocks noChangeArrowheads="1"/>
          </p:cNvSpPr>
          <p:nvPr/>
        </p:nvSpPr>
        <p:spPr bwMode="auto">
          <a:xfrm>
            <a:off x="1938338" y="3196167"/>
            <a:ext cx="957262" cy="8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5000">
                <a:latin typeface="楷体" panose="02010609060101010101" pitchFamily="49" charset="-122"/>
                <a:ea typeface="楷体" panose="02010609060101010101" pitchFamily="49" charset="-122"/>
              </a:rPr>
              <a:t>降</a:t>
            </a:r>
            <a:endParaRPr lang="zh-CN" altLang="en-US" sz="5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352800" y="2717800"/>
            <a:ext cx="2751138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100">
                <a:solidFill>
                  <a:srgbClr val="0606FA"/>
                </a:solidFill>
                <a:latin typeface="微软雅黑" panose="020B0503020204020204" pitchFamily="34" charset="-122"/>
              </a:rPr>
              <a:t>xiáng</a:t>
            </a:r>
            <a:r>
              <a:rPr lang="en-US" altLang="zh-CN" sz="2400"/>
              <a:t> </a:t>
            </a:r>
            <a:r>
              <a:rPr lang="en-US" altLang="zh-CN" sz="2100"/>
              <a:t> </a:t>
            </a:r>
            <a:r>
              <a:rPr lang="en-US" altLang="zh-CN" sz="2400" b="1"/>
              <a:t>     </a:t>
            </a:r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投降</a:t>
            </a:r>
            <a:endParaRPr lang="zh-CN" altLang="en-US" sz="2100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341688" y="4328584"/>
            <a:ext cx="274955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100">
                <a:solidFill>
                  <a:srgbClr val="0606F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jiàng</a:t>
            </a:r>
            <a:r>
              <a:rPr lang="zh-CN" altLang="en-US" sz="2100">
                <a:solidFill>
                  <a:srgbClr val="0606F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100">
                <a:solidFill>
                  <a:srgbClr val="0606FA"/>
                </a:solidFill>
                <a:latin typeface="汉语拼音" pitchFamily="34" charset="0"/>
                <a:sym typeface="微软雅黑" panose="020B0503020204020204" pitchFamily="34" charset="-122"/>
              </a:rPr>
              <a:t>      </a:t>
            </a:r>
            <a:r>
              <a:rPr lang="zh-CN" altLang="en-US" sz="2100">
                <a:solidFill>
                  <a:srgbClr val="0606F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降临</a:t>
            </a:r>
            <a:r>
              <a:rPr lang="en-US" altLang="zh-CN" sz="2100"/>
              <a:t>  </a:t>
            </a:r>
            <a:r>
              <a:rPr lang="en-US" altLang="zh-CN" sz="2100">
                <a:solidFill>
                  <a:srgbClr val="0606FA"/>
                </a:solidFill>
                <a:latin typeface="汉语拼音" pitchFamily="34" charset="0"/>
              </a:rPr>
              <a:t> </a:t>
            </a:r>
            <a:r>
              <a:rPr lang="en-US" altLang="zh-CN" sz="2100">
                <a:solidFill>
                  <a:srgbClr val="0606FA"/>
                </a:solidFill>
                <a:latin typeface="微软雅黑" panose="020B0503020204020204" pitchFamily="34" charset="-122"/>
              </a:rPr>
              <a:t>    </a:t>
            </a:r>
            <a:endParaRPr lang="zh-CN" altLang="en-US" sz="21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765425" y="2874434"/>
            <a:ext cx="355600" cy="175048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4" grpId="0"/>
      <p:bldP spid="2" grpId="0"/>
      <p:bldP spid="20" grpId="0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07976" y="1193800"/>
            <a:ext cx="6245225" cy="48768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48131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2" name="文本框 5"/>
          <p:cNvSpPr txBox="1">
            <a:spLocks noChangeArrowheads="1"/>
          </p:cNvSpPr>
          <p:nvPr/>
        </p:nvSpPr>
        <p:spPr bwMode="auto">
          <a:xfrm>
            <a:off x="307976" y="1193800"/>
            <a:ext cx="6169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</a:rPr>
              <a:t>      龚自珍（</a:t>
            </a:r>
            <a:r>
              <a:rPr lang="en-US" altLang="zh-CN" sz="2400" dirty="0">
                <a:latin typeface="微软雅黑" panose="020B0503020204020204" pitchFamily="34" charset="-122"/>
              </a:rPr>
              <a:t>1792</a:t>
            </a:r>
            <a:r>
              <a:rPr lang="zh-CN" altLang="en-US" sz="2400" dirty="0">
                <a:latin typeface="微软雅黑" panose="020B0503020204020204" pitchFamily="34" charset="-122"/>
              </a:rPr>
              <a:t>～</a:t>
            </a:r>
            <a:r>
              <a:rPr lang="en-US" altLang="zh-CN" sz="2400" dirty="0">
                <a:latin typeface="微软雅黑" panose="020B0503020204020204" pitchFamily="34" charset="-122"/>
              </a:rPr>
              <a:t>1841</a:t>
            </a:r>
            <a:r>
              <a:rPr lang="zh-CN" altLang="en-US" sz="2400" dirty="0">
                <a:latin typeface="微软雅黑" panose="020B0503020204020204" pitchFamily="34" charset="-122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清代著名思想家、文学家，是近代思想启蒙的先驱。</a:t>
            </a:r>
            <a:r>
              <a:rPr lang="zh-CN" altLang="en-US" sz="2400" dirty="0">
                <a:latin typeface="微软雅黑" panose="020B0503020204020204" pitchFamily="34" charset="-122"/>
              </a:rPr>
              <a:t>又名巩祚，字璱人，号定庵，浙江仁和（今杭州）人。出身于世代官宦学者家庭。他和林则徐等人共同开启了抨击时弊，抗御外侮，通经致用的进步思想，被誉为“三百年来第一流”。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8133" name="文本框 9"/>
          <p:cNvSpPr txBox="1">
            <a:spLocks noChangeArrowheads="1"/>
          </p:cNvSpPr>
          <p:nvPr/>
        </p:nvSpPr>
        <p:spPr bwMode="auto">
          <a:xfrm>
            <a:off x="2743200" y="364067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</a:rPr>
              <a:t>作者简介</a:t>
            </a:r>
            <a:endParaRPr lang="zh-CN" altLang="en-US" sz="2400" b="1">
              <a:latin typeface="微软雅黑" panose="020B0503020204020204" pitchFamily="34" charset="-122"/>
            </a:endParaRPr>
          </a:p>
        </p:txBody>
      </p:sp>
      <p:pic>
        <p:nvPicPr>
          <p:cNvPr id="48134" name="Picture 8" descr="gongzizhen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05600" y="1610785"/>
            <a:ext cx="2114550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460376" y="874184"/>
            <a:ext cx="8302625" cy="5298016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49155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" name="文本框 1"/>
          <p:cNvSpPr txBox="1">
            <a:spLocks noChangeArrowheads="1"/>
          </p:cNvSpPr>
          <p:nvPr/>
        </p:nvSpPr>
        <p:spPr bwMode="auto">
          <a:xfrm>
            <a:off x="857250" y="1452034"/>
            <a:ext cx="73787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</a:rPr>
              <a:t>       龚自珍的时代是一个风雨飘摇的时代，正是这样的时代，产生了这位近代史上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启蒙思想家</a:t>
            </a:r>
            <a:r>
              <a:rPr lang="zh-CN" altLang="en-US" sz="2000">
                <a:latin typeface="微软雅黑" panose="020B0503020204020204" pitchFamily="34" charset="-122"/>
              </a:rPr>
              <a:t>。他意识到封建的闭关锁国政策行不通了，帝国主义的侵略更加暴露出封建主义衰朽没落的本质。他以其才华，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起而议政“医国”，宣传变革</a:t>
            </a:r>
            <a:r>
              <a:rPr lang="zh-CN" altLang="en-US" sz="2000">
                <a:latin typeface="微软雅黑" panose="020B0503020204020204" pitchFamily="34" charset="-122"/>
              </a:rPr>
              <a:t>，终因“动触时忌”，他于道光十九年己亥（</a:t>
            </a:r>
            <a:r>
              <a:rPr lang="en-US" altLang="zh-CN" sz="2000">
                <a:latin typeface="微软雅黑" panose="020B0503020204020204" pitchFamily="34" charset="-122"/>
              </a:rPr>
              <a:t>1839</a:t>
            </a:r>
            <a:r>
              <a:rPr lang="zh-CN" altLang="en-US" sz="2000">
                <a:latin typeface="微软雅黑" panose="020B0503020204020204" pitchFamily="34" charset="-122"/>
              </a:rPr>
              <a:t>）辞官南归，在途中写下三百一十五首</a:t>
            </a:r>
            <a:r>
              <a:rPr lang="en-US" altLang="zh-CN" sz="2000">
                <a:latin typeface="微软雅黑" panose="020B0503020204020204" pitchFamily="34" charset="-122"/>
              </a:rPr>
              <a:t>《</a:t>
            </a:r>
            <a:r>
              <a:rPr lang="zh-CN" altLang="en-US" sz="2000">
                <a:latin typeface="微软雅黑" panose="020B0503020204020204" pitchFamily="34" charset="-122"/>
              </a:rPr>
              <a:t>己亥杂诗</a:t>
            </a:r>
            <a:r>
              <a:rPr lang="en-US" altLang="zh-CN" sz="2000">
                <a:latin typeface="微软雅黑" panose="020B0503020204020204" pitchFamily="34" charset="-122"/>
              </a:rPr>
              <a:t>》</a:t>
            </a:r>
            <a:r>
              <a:rPr lang="zh-CN" altLang="en-US" sz="2000">
                <a:latin typeface="微软雅黑" panose="020B0503020204020204" pitchFamily="34" charset="-122"/>
              </a:rPr>
              <a:t>。这首诗是他在路过镇江时，应道士之请而写的祭神诗。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676400" y="1136651"/>
            <a:ext cx="4179888" cy="46736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0179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0" name="文本框 1"/>
          <p:cNvSpPr txBox="1">
            <a:spLocks noChangeArrowheads="1"/>
          </p:cNvSpPr>
          <p:nvPr/>
        </p:nvSpPr>
        <p:spPr bwMode="auto">
          <a:xfrm>
            <a:off x="2438401" y="1255184"/>
            <a:ext cx="29194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        </a:t>
            </a:r>
            <a:r>
              <a:rPr lang="zh-CN" altLang="en-US" sz="2400">
                <a:latin typeface="微软雅黑" panose="020B0503020204020204" pitchFamily="34" charset="-122"/>
              </a:rPr>
              <a:t>己亥杂诗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               龚自珍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九州生气恃风雷，</a:t>
            </a:r>
            <a:endParaRPr lang="en-US" altLang="zh-CN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万马齐喑究可哀。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我劝天公重抖擞，</a:t>
            </a:r>
            <a:endParaRPr lang="en-US" altLang="zh-CN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不拘一格降人才。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50181" name="文本框 2"/>
          <p:cNvSpPr txBox="1">
            <a:spLocks noChangeArrowheads="1"/>
          </p:cNvSpPr>
          <p:nvPr/>
        </p:nvSpPr>
        <p:spPr bwMode="auto">
          <a:xfrm>
            <a:off x="2590800" y="287867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朗读诗歌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pic>
        <p:nvPicPr>
          <p:cNvPr id="50182" name="Picture 5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48401" y="1701800"/>
            <a:ext cx="2163763" cy="374438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685800" y="2273301"/>
            <a:ext cx="5257800" cy="38227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1203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90600" y="2389717"/>
            <a:ext cx="4953000" cy="31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九州：中国。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生气：生气勃勃的局面。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恃</a:t>
            </a:r>
            <a:r>
              <a:rPr lang="en-US" altLang="zh-CN" sz="2400">
                <a:latin typeface="微软雅黑" panose="020B0503020204020204" pitchFamily="34" charset="-122"/>
              </a:rPr>
              <a:t>:</a:t>
            </a:r>
            <a:r>
              <a:rPr lang="zh-CN" altLang="en-US" sz="2400">
                <a:latin typeface="微软雅黑" panose="020B0503020204020204" pitchFamily="34" charset="-122"/>
              </a:rPr>
              <a:t>依靠。</a:t>
            </a:r>
            <a:endParaRPr lang="en-US" altLang="zh-CN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万马齐喑：比喻社会政局毫无生气。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究：终究，毕竟。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/>
          </a:p>
        </p:txBody>
      </p:sp>
      <p:sp>
        <p:nvSpPr>
          <p:cNvPr id="51205" name="矩形 2"/>
          <p:cNvSpPr>
            <a:spLocks noChangeArrowheads="1"/>
          </p:cNvSpPr>
          <p:nvPr/>
        </p:nvSpPr>
        <p:spPr bwMode="auto">
          <a:xfrm>
            <a:off x="1616076" y="1007534"/>
            <a:ext cx="5775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九州生气恃</a:t>
            </a:r>
            <a:r>
              <a:rPr lang="zh-CN" altLang="en-US" sz="2400">
                <a:latin typeface="微软雅黑" panose="020B0503020204020204" pitchFamily="34" charset="-122"/>
              </a:rPr>
              <a:t>风雷，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万马齐喑究</a:t>
            </a:r>
            <a:r>
              <a:rPr lang="zh-CN" altLang="en-US" sz="2400">
                <a:latin typeface="微软雅黑" panose="020B0503020204020204" pitchFamily="34" charset="-122"/>
              </a:rPr>
              <a:t>可哀。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143000" y="897467"/>
            <a:ext cx="6705600" cy="933451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pic>
        <p:nvPicPr>
          <p:cNvPr id="51207" name="Picture 8" descr="gongzizhen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69038" y="2273300"/>
            <a:ext cx="2571750" cy="37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927100" y="2413000"/>
            <a:ext cx="4191000" cy="31496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2227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19200" y="2650067"/>
            <a:ext cx="3886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天公：造物主，这里指皇帝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抖擞：振作精神</a:t>
            </a:r>
            <a:endParaRPr lang="zh-CN" altLang="en-US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降：降生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14500" y="939801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我劝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天公</a:t>
            </a:r>
            <a:r>
              <a:rPr lang="zh-CN" altLang="en-US" sz="2400">
                <a:latin typeface="微软雅黑" panose="020B0503020204020204" pitchFamily="34" charset="-122"/>
              </a:rPr>
              <a:t>重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抖擞</a:t>
            </a:r>
            <a:r>
              <a:rPr lang="zh-CN" altLang="en-US" sz="2400">
                <a:latin typeface="微软雅黑" panose="020B0503020204020204" pitchFamily="34" charset="-122"/>
              </a:rPr>
              <a:t>，不拘一格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降</a:t>
            </a:r>
            <a:r>
              <a:rPr lang="zh-CN" altLang="en-US" sz="2400">
                <a:latin typeface="微软雅黑" panose="020B0503020204020204" pitchFamily="34" charset="-122"/>
              </a:rPr>
              <a:t>人才。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246188" y="996951"/>
            <a:ext cx="5638800" cy="869949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pic>
        <p:nvPicPr>
          <p:cNvPr id="8" name="Picture 5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3601" y="2230967"/>
            <a:ext cx="2163763" cy="374438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928688" y="2302933"/>
            <a:ext cx="6705600" cy="31496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3251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2" name="文本框 5"/>
          <p:cNvSpPr txBox="1">
            <a:spLocks noChangeArrowheads="1"/>
          </p:cNvSpPr>
          <p:nvPr/>
        </p:nvSpPr>
        <p:spPr bwMode="auto">
          <a:xfrm>
            <a:off x="1752600" y="1092201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用自己的语言说说诗歌大意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sp>
        <p:nvSpPr>
          <p:cNvPr id="53253" name="矩形 6"/>
          <p:cNvSpPr>
            <a:spLocks noChangeArrowheads="1"/>
          </p:cNvSpPr>
          <p:nvPr/>
        </p:nvSpPr>
        <p:spPr bwMode="auto">
          <a:xfrm>
            <a:off x="1447800" y="2374901"/>
            <a:ext cx="647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中国大地要想生气勃勃就需要风雷激荡，</a:t>
            </a:r>
            <a:endParaRPr lang="en-US" altLang="zh-CN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这种万马无声的局面实在令人悲哀。</a:t>
            </a:r>
            <a:endParaRPr lang="en-US" altLang="zh-CN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我劝天帝能够重新振作</a:t>
            </a:r>
            <a:r>
              <a:rPr lang="zh-CN" altLang="en-US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精</a:t>
            </a:r>
            <a:r>
              <a:rPr lang="zh-CN" altLang="zh-CN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神，</a:t>
            </a:r>
            <a:endParaRPr lang="en-US" altLang="zh-CN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3333FF"/>
                </a:solidFill>
                <a:latin typeface="微软雅黑" panose="020B0503020204020204" pitchFamily="34" charset="-122"/>
              </a:rPr>
              <a:t>不限于一种规格或方式去选用治国的人才。</a:t>
            </a:r>
            <a:endParaRPr lang="zh-CN" altLang="zh-CN" sz="2400" dirty="0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647700" y="2260600"/>
            <a:ext cx="5213350" cy="31496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4275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5175" y="2667000"/>
            <a:ext cx="5289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</a:rPr>
              <a:t>       作者采用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语意双关</a:t>
            </a:r>
            <a:r>
              <a:rPr lang="zh-CN" altLang="en-US" sz="2400">
                <a:latin typeface="微软雅黑" panose="020B0503020204020204" pitchFamily="34" charset="-122"/>
              </a:rPr>
              <a:t>的手法，表面上祈求神灵给沉寂的大地带来新的生气，实际却是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对朝廷的呼吁</a:t>
            </a:r>
            <a:r>
              <a:rPr lang="zh-CN" altLang="en-US" sz="2400">
                <a:latin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54277" name="文本框 2"/>
          <p:cNvSpPr txBox="1">
            <a:spLocks noChangeArrowheads="1"/>
          </p:cNvSpPr>
          <p:nvPr/>
        </p:nvSpPr>
        <p:spPr bwMode="auto">
          <a:xfrm>
            <a:off x="1066800" y="1134534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读完这首诗，你感受到了什么？</a:t>
            </a:r>
            <a:endParaRPr lang="zh-CN" altLang="en-US" sz="2400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4278" name="Picture 8" descr="gongzizhen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48400" y="2260600"/>
            <a:ext cx="2514600" cy="33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34201" y="2779185"/>
            <a:ext cx="1509713" cy="2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81194" y="287867"/>
            <a:ext cx="1061827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会写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>
            <a:spLocks noChangeArrowheads="1"/>
          </p:cNvSpPr>
          <p:nvPr/>
        </p:nvSpPr>
        <p:spPr bwMode="auto">
          <a:xfrm>
            <a:off x="3351214" y="4222751"/>
            <a:ext cx="90328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祭奠</a:t>
            </a:r>
            <a:endParaRPr lang="zh-CN" altLang="en-US" sz="24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4386263" y="4222751"/>
            <a:ext cx="11430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400">
                <a:solidFill>
                  <a:srgbClr val="0606FA"/>
                </a:solidFill>
                <a:latin typeface="微软雅黑" panose="020B0503020204020204" pitchFamily="34" charset="-122"/>
              </a:rPr>
              <a:t>康乃馨</a:t>
            </a:r>
            <a:endParaRPr lang="zh-CN" altLang="en-US" sz="2400">
              <a:solidFill>
                <a:srgbClr val="0606FA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197" name="组合 13"/>
          <p:cNvGrpSpPr/>
          <p:nvPr/>
        </p:nvGrpSpPr>
        <p:grpSpPr bwMode="auto">
          <a:xfrm>
            <a:off x="3276600" y="2643718"/>
            <a:ext cx="2058988" cy="1352549"/>
            <a:chOff x="1076432" y="1897150"/>
            <a:chExt cx="2760332" cy="1362770"/>
          </a:xfrm>
        </p:grpSpPr>
        <p:pic>
          <p:nvPicPr>
            <p:cNvPr id="8198" name="图片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76432" y="1897151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图片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56598" y="1897150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文本框 98"/>
          <p:cNvSpPr txBox="1">
            <a:spLocks noChangeArrowheads="1"/>
          </p:cNvSpPr>
          <p:nvPr/>
        </p:nvSpPr>
        <p:spPr bwMode="auto">
          <a:xfrm>
            <a:off x="3351213" y="2618318"/>
            <a:ext cx="957262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祭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4375151" y="2618318"/>
            <a:ext cx="957263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乃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3481389" y="1786467"/>
            <a:ext cx="904875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  <a:sym typeface="微软雅黑" panose="020B0503020204020204" pitchFamily="34" charset="-122"/>
              </a:rPr>
              <a:t>jì</a:t>
            </a:r>
            <a:endParaRPr lang="zh-CN" altLang="en-US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4572000" y="1786467"/>
            <a:ext cx="10668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nǎi</a:t>
            </a:r>
            <a:endParaRPr lang="zh-CN" altLang="en-US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9" grpId="0"/>
      <p:bldP spid="100" grpId="0"/>
      <p:bldP spid="37" grpId="0"/>
      <p:bldP spid="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4"/>
          <p:cNvSpPr>
            <a:spLocks noChangeArrowheads="1"/>
          </p:cNvSpPr>
          <p:nvPr/>
        </p:nvSpPr>
        <p:spPr bwMode="auto">
          <a:xfrm>
            <a:off x="926511" y="287867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>
                <a:solidFill>
                  <a:srgbClr val="984807"/>
                </a:solidFill>
                <a:latin typeface="微软雅黑" panose="020B0503020204020204" pitchFamily="34" charset="-122"/>
              </a:rPr>
              <a:t>课文讲解</a:t>
            </a:r>
            <a:endParaRPr lang="zh-CN" altLang="en-US" sz="2400" b="1">
              <a:solidFill>
                <a:srgbClr val="984807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31813" y="2190751"/>
            <a:ext cx="8229600" cy="39708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299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1814" y="2330451"/>
            <a:ext cx="79898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       这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两句用了两个比喻，写出了诗人对当时中国形势的看法。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7030A0"/>
                </a:solidFill>
                <a:latin typeface="微软雅黑" panose="020B0503020204020204" pitchFamily="34" charset="-122"/>
              </a:rPr>
              <a:t>    </a:t>
            </a:r>
            <a:r>
              <a:rPr lang="zh-CN" altLang="zh-CN" sz="2400">
                <a:latin typeface="微软雅黑" panose="020B0503020204020204" pitchFamily="34" charset="-122"/>
              </a:rPr>
              <a:t>“万马齐喑”比喻在腐朽、残酷的反动统治下，思想被禁锢，人才被扼杀，到处是昏沉、庸俗、愚昧，一片死寂、令人窒息的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现实状况</a:t>
            </a:r>
            <a:r>
              <a:rPr lang="zh-CN" altLang="zh-CN" sz="2400">
                <a:latin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927100" y="1009652"/>
            <a:ext cx="6781800" cy="958849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30339" y="982134"/>
            <a:ext cx="5775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九州生气恃风雷，万马齐喑究可哀。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942975" y="1608667"/>
            <a:ext cx="4648200" cy="406611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6323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矩形 2"/>
          <p:cNvSpPr>
            <a:spLocks noChangeArrowheads="1"/>
          </p:cNvSpPr>
          <p:nvPr/>
        </p:nvSpPr>
        <p:spPr bwMode="auto">
          <a:xfrm>
            <a:off x="1095375" y="1917700"/>
            <a:ext cx="4343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</a:rPr>
              <a:t>    </a:t>
            </a:r>
            <a:r>
              <a:rPr lang="zh-CN" altLang="zh-CN" sz="2400">
                <a:latin typeface="微软雅黑" panose="020B0503020204020204" pitchFamily="34" charset="-122"/>
              </a:rPr>
              <a:t>“风雷”比喻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新兴的社会力量，比喻尖锐猛烈的改革。</a:t>
            </a:r>
            <a:r>
              <a:rPr lang="zh-CN" altLang="zh-CN" sz="2400">
                <a:latin typeface="微软雅黑" panose="020B0503020204020204" pitchFamily="34" charset="-122"/>
              </a:rPr>
              <a:t>从大处着眼、整体着眼、大气磅礴、雄浑深邃的艺术境界。</a:t>
            </a:r>
            <a:endParaRPr lang="zh-CN" altLang="en-US" sz="2400">
              <a:latin typeface="微软雅黑" panose="020B0503020204020204" pitchFamily="34" charset="-122"/>
            </a:endParaRPr>
          </a:p>
          <a:p>
            <a:endParaRPr lang="zh-CN" altLang="en-US" b="1">
              <a:solidFill>
                <a:srgbClr val="000000"/>
              </a:solidFill>
            </a:endParaRPr>
          </a:p>
        </p:txBody>
      </p:sp>
      <p:pic>
        <p:nvPicPr>
          <p:cNvPr id="56325" name="Picture 8" descr="gongzizhen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0" y="1600200"/>
            <a:ext cx="2514600" cy="39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33400" y="2209800"/>
            <a:ext cx="7315200" cy="39624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7347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5175" y="2652185"/>
            <a:ext cx="68516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     </a:t>
            </a:r>
            <a:r>
              <a:rPr lang="zh-CN" altLang="zh-CN" sz="2400">
                <a:latin typeface="微软雅黑" panose="020B0503020204020204" pitchFamily="34" charset="-122"/>
              </a:rPr>
              <a:t>愿望是那样的美好，而现实却又是那么可哀。那巨大的变革不是我们可以左右的啊！这“万马齐喑”死气沉沉的局面再不改变，要亡国了啊！</a:t>
            </a:r>
            <a:endParaRPr lang="zh-CN" altLang="zh-CN" sz="2400">
              <a:latin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927100" y="1009652"/>
            <a:ext cx="6781800" cy="958849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76043" y="1250951"/>
            <a:ext cx="480131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2400">
                <a:latin typeface="微软雅黑" panose="020B0503020204020204" pitchFamily="34" charset="-122"/>
              </a:rPr>
              <a:t>我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劝</a:t>
            </a:r>
            <a:r>
              <a:rPr lang="zh-CN" altLang="zh-CN" sz="2400">
                <a:latin typeface="微软雅黑" panose="020B0503020204020204" pitchFamily="34" charset="-122"/>
              </a:rPr>
              <a:t>天公重抖擞，不拘一格降人才</a:t>
            </a:r>
            <a:endParaRPr lang="zh-CN" altLang="zh-CN" sz="24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612775" y="1888067"/>
            <a:ext cx="7772400" cy="43688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8371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07975" y="1058334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“ 不拘一格”什么意思？在那个年代“拘”着什么“格”吗？</a:t>
            </a:r>
            <a:endParaRPr lang="zh-CN" altLang="en-US" sz="2400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47725" y="1888067"/>
            <a:ext cx="73025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“ 不拘一格”不要拘于一定规格，为人间降下更多的人才。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       清朝用死板、单一、陈旧的八股科举制度来选拔人才，用“四书五经”禁锢人们的思想。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这不拘一格降人才就是希望打破死板、 陈旧的制度，选拔任用各个方面的人才。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431801" y="2448985"/>
            <a:ext cx="8378825" cy="4008967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59395" name="AutoShape 2" descr="http://img2.imgtn.bdimg.com/it/u=1127707000,2673983986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3400" y="2717800"/>
            <a:ext cx="8001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   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诗人用奇特的想象表现了他热烈的希望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zh-CN" sz="2000" dirty="0">
                <a:latin typeface="微软雅黑" panose="020B0503020204020204" pitchFamily="34" charset="-122"/>
              </a:rPr>
              <a:t>他期待着优秀杰出人物的涌现，期待着改革大势形成新的“风雷”、新的生机，一扫笼罩九州的沉闷和迟滞的局面，既揭露矛盾、批判现实，更憧憬未来、充满理想。它独辟奇境，别开生面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，呼唤着变革，呼唤未来。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希望改变现状，期待人才辈出。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4800" y="891117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3333FF"/>
                </a:solidFill>
                <a:latin typeface="微软雅黑" panose="020B0503020204020204" pitchFamily="34" charset="-122"/>
              </a:rPr>
              <a:t>“我劝天公重抖擞，不拘一格降人才”是传诵的名句。</a:t>
            </a:r>
            <a:r>
              <a:rPr lang="zh-CN" altLang="en-US" sz="2400">
                <a:solidFill>
                  <a:srgbClr val="3333FF"/>
                </a:solidFill>
                <a:latin typeface="微软雅黑" panose="020B0503020204020204" pitchFamily="34" charset="-122"/>
              </a:rPr>
              <a:t>你从中感受到了作者什么样的情感？</a:t>
            </a:r>
            <a:endParaRPr lang="zh-CN" altLang="en-US" sz="2400">
              <a:solidFill>
                <a:srgbClr val="3333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层次梳理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7"/>
          <p:cNvSpPr>
            <a:spLocks noGrp="1" noChangeArrowheads="1"/>
          </p:cNvSpPr>
          <p:nvPr/>
        </p:nvSpPr>
        <p:spPr bwMode="auto">
          <a:xfrm>
            <a:off x="784226" y="1701801"/>
            <a:ext cx="4702175" cy="35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九州生气恃风雷，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万马齐喑究可哀。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我劝天公重抖擞，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不拘一格降人才。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778250" y="2000251"/>
            <a:ext cx="1600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政治昏暗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呼改革唤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778250" y="3604684"/>
            <a:ext cx="167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殷切希望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心底呼唤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AutoShape 2"/>
          <p:cNvSpPr/>
          <p:nvPr/>
        </p:nvSpPr>
        <p:spPr bwMode="auto">
          <a:xfrm flipH="1">
            <a:off x="5772151" y="1915584"/>
            <a:ext cx="295275" cy="2946400"/>
          </a:xfrm>
          <a:prstGeom prst="leftBrace">
            <a:avLst>
              <a:gd name="adj1" fmla="val 17116"/>
              <a:gd name="adj2" fmla="val 49329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331348" y="1915584"/>
            <a:ext cx="615553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</a:rPr>
              <a:t>希望改变现状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929835" y="1915584"/>
            <a:ext cx="615553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</a:rPr>
              <a:t>期待人才辈出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4" name="AutoShape 2"/>
          <p:cNvSpPr/>
          <p:nvPr/>
        </p:nvSpPr>
        <p:spPr bwMode="auto">
          <a:xfrm flipH="1">
            <a:off x="3313114" y="1915584"/>
            <a:ext cx="295275" cy="1310216"/>
          </a:xfrm>
          <a:prstGeom prst="leftBrace">
            <a:avLst>
              <a:gd name="adj1" fmla="val 17164"/>
              <a:gd name="adj2" fmla="val 49329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AutoShape 2"/>
          <p:cNvSpPr/>
          <p:nvPr/>
        </p:nvSpPr>
        <p:spPr bwMode="auto">
          <a:xfrm flipH="1">
            <a:off x="3332164" y="3649134"/>
            <a:ext cx="295275" cy="1308100"/>
          </a:xfrm>
          <a:prstGeom prst="leftBrace">
            <a:avLst>
              <a:gd name="adj1" fmla="val 17136"/>
              <a:gd name="adj2" fmla="val 49329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主题归纳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2" name="矩形 3"/>
          <p:cNvSpPr>
            <a:spLocks noChangeArrowheads="1"/>
          </p:cNvSpPr>
          <p:nvPr/>
        </p:nvSpPr>
        <p:spPr bwMode="auto">
          <a:xfrm>
            <a:off x="609600" y="1498600"/>
            <a:ext cx="4114800" cy="7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71600" y="1803400"/>
            <a:ext cx="6172200" cy="32512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sp>
        <p:nvSpPr>
          <p:cNvPr id="61444" name="AutoShape 2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1445" name="AutoShape 4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1446" name="AutoShape 6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1447" name="矩形 8"/>
          <p:cNvSpPr>
            <a:spLocks noChangeArrowheads="1"/>
          </p:cNvSpPr>
          <p:nvPr/>
        </p:nvSpPr>
        <p:spPr bwMode="auto">
          <a:xfrm>
            <a:off x="1524000" y="2258485"/>
            <a:ext cx="6019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     《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己亥杂诗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中的批判、呼唤、期望，集中反映了诗人高度关怀民族、国家命运的爱国激情。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8013" y="582084"/>
            <a:ext cx="82296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 1"/>
          <p:cNvSpPr/>
          <p:nvPr/>
        </p:nvSpPr>
        <p:spPr>
          <a:xfrm>
            <a:off x="360363" y="2048934"/>
            <a:ext cx="1841500" cy="13589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矩形 15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拓展延伸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74688" y="2402418"/>
            <a:ext cx="157480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100" b="1">
                <a:latin typeface="微软雅黑" panose="020B0503020204020204" pitchFamily="34" charset="-122"/>
              </a:rPr>
              <a:t>读一读</a:t>
            </a:r>
            <a:endParaRPr lang="zh-CN" altLang="en-US" sz="2100" b="1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47800" y="1092200"/>
            <a:ext cx="6477000" cy="10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</a:rPr>
              <a:t>                               </a:t>
            </a:r>
            <a:br>
              <a:rPr lang="zh-CN" altLang="en-US" sz="2000">
                <a:latin typeface="微软雅黑" panose="020B0503020204020204" pitchFamily="34" charset="-122"/>
              </a:rPr>
            </a:br>
            <a:r>
              <a:rPr lang="zh-CN" altLang="en-US" sz="2000">
                <a:latin typeface="微软雅黑" panose="020B0503020204020204" pitchFamily="34" charset="-122"/>
              </a:rPr>
              <a:t>　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81200" y="889001"/>
            <a:ext cx="55626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</a:rPr>
              <a:t>                       </a:t>
            </a:r>
            <a:endParaRPr lang="zh-CN" altLang="en-US" sz="2400"/>
          </a:p>
        </p:txBody>
      </p:sp>
      <p:sp>
        <p:nvSpPr>
          <p:cNvPr id="62471" name="矩形 2"/>
          <p:cNvSpPr>
            <a:spLocks noChangeArrowheads="1"/>
          </p:cNvSpPr>
          <p:nvPr/>
        </p:nvSpPr>
        <p:spPr bwMode="auto">
          <a:xfrm>
            <a:off x="2295525" y="1602317"/>
            <a:ext cx="457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己亥杂诗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         龚自珍</a:t>
            </a:r>
            <a:b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</a:b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浩荡离愁白日斜，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吟鞭东指即天涯。</a:t>
            </a:r>
            <a:b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</a:b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落红不是无情物，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化作春泥更护花。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8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346201" y="1314451"/>
            <a:ext cx="2428875" cy="13589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矩形 15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1" name="文本框 3"/>
          <p:cNvSpPr txBox="1">
            <a:spLocks noChangeArrowheads="1"/>
          </p:cNvSpPr>
          <p:nvPr/>
        </p:nvSpPr>
        <p:spPr bwMode="auto">
          <a:xfrm>
            <a:off x="1520825" y="1699684"/>
            <a:ext cx="227330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</a:rPr>
              <a:t>读拼音，写词语。</a:t>
            </a:r>
            <a:endParaRPr lang="zh-CN" altLang="en-US" sz="2100" b="1" dirty="0">
              <a:latin typeface="微软雅黑" panose="020B0503020204020204" pitchFamily="34" charset="-122"/>
            </a:endParaRPr>
          </a:p>
        </p:txBody>
      </p:sp>
      <p:sp>
        <p:nvSpPr>
          <p:cNvPr id="63492" name="文本框 5"/>
          <p:cNvSpPr txBox="1">
            <a:spLocks noChangeArrowheads="1"/>
          </p:cNvSpPr>
          <p:nvPr/>
        </p:nvSpPr>
        <p:spPr bwMode="auto">
          <a:xfrm>
            <a:off x="1512889" y="2921001"/>
            <a:ext cx="2763837" cy="11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汉语拼音" pitchFamily="34" charset="0"/>
              </a:rPr>
              <a:t>        </a:t>
            </a:r>
            <a:r>
              <a:rPr lang="en-US" altLang="zh-CN" sz="2400" dirty="0" err="1">
                <a:latin typeface="GB Pinyinok-B" pitchFamily="2" charset="-122"/>
                <a:ea typeface="GB Pinyinok-B" pitchFamily="2" charset="-122"/>
              </a:rPr>
              <a:t>jì</a:t>
            </a:r>
            <a:r>
              <a:rPr lang="en-US" altLang="zh-CN" sz="2400" dirty="0">
                <a:latin typeface="汉语拼音" pitchFamily="34" charset="0"/>
                <a:ea typeface="GB Pinyinok-B" pitchFamily="2" charset="-122"/>
              </a:rPr>
              <a:t> </a:t>
            </a:r>
            <a:r>
              <a:rPr lang="en-US" altLang="zh-CN" sz="2100" dirty="0">
                <a:latin typeface="汉语拼音" pitchFamily="34" charset="0"/>
              </a:rPr>
              <a:t> </a:t>
            </a:r>
            <a:endParaRPr lang="en-US" altLang="zh-CN" sz="2100" dirty="0">
              <a:latin typeface="汉语拼音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100" dirty="0">
                <a:latin typeface="汉语拼音" pitchFamily="34" charset="0"/>
              </a:rPr>
              <a:t>家</a:t>
            </a:r>
            <a:r>
              <a:rPr lang="zh-CN" altLang="en-US" sz="2100" dirty="0">
                <a:latin typeface="微软雅黑" panose="020B0503020204020204" pitchFamily="34" charset="-122"/>
              </a:rPr>
              <a:t>（     ）</a:t>
            </a:r>
            <a:endParaRPr lang="zh-CN" altLang="en-US" sz="2100" dirty="0">
              <a:latin typeface="微软雅黑" panose="020B0503020204020204" pitchFamily="34" charset="-122"/>
            </a:endParaRPr>
          </a:p>
        </p:txBody>
      </p:sp>
      <p:sp>
        <p:nvSpPr>
          <p:cNvPr id="63493" name="文本框 14"/>
          <p:cNvSpPr txBox="1">
            <a:spLocks noChangeArrowheads="1"/>
          </p:cNvSpPr>
          <p:nvPr/>
        </p:nvSpPr>
        <p:spPr bwMode="auto">
          <a:xfrm>
            <a:off x="3624263" y="2959101"/>
            <a:ext cx="1141412" cy="103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latin typeface="微软雅黑" panose="020B0503020204020204" pitchFamily="34" charset="-122"/>
              </a:rPr>
              <a:t>        </a:t>
            </a:r>
            <a:endParaRPr lang="en-US" altLang="zh-CN" sz="2100">
              <a:latin typeface="汉语拼音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100">
              <a:latin typeface="微软雅黑" panose="020B0503020204020204" pitchFamily="34" charset="-122"/>
            </a:endParaRPr>
          </a:p>
        </p:txBody>
      </p:sp>
      <p:sp>
        <p:nvSpPr>
          <p:cNvPr id="63494" name="文本框 18"/>
          <p:cNvSpPr txBox="1">
            <a:spLocks noChangeArrowheads="1"/>
          </p:cNvSpPr>
          <p:nvPr/>
        </p:nvSpPr>
        <p:spPr bwMode="auto">
          <a:xfrm>
            <a:off x="5667375" y="2838452"/>
            <a:ext cx="2762250" cy="11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latin typeface="汉语拼音" pitchFamily="34" charset="0"/>
              </a:rPr>
              <a:t>   </a:t>
            </a:r>
            <a:r>
              <a:rPr lang="en-US" altLang="zh-CN" sz="2400">
                <a:latin typeface="GB Pinyinok-B" pitchFamily="2" charset="-122"/>
                <a:ea typeface="GB Pinyinok-B" pitchFamily="2" charset="-122"/>
              </a:rPr>
              <a:t>háng</a:t>
            </a:r>
            <a:endParaRPr lang="zh-CN" altLang="en-US" sz="2100">
              <a:latin typeface="汉语拼音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latin typeface="微软雅黑" panose="020B0503020204020204" pitchFamily="34" charset="-122"/>
              </a:rPr>
              <a:t> （    ）   州</a:t>
            </a:r>
            <a:endParaRPr lang="zh-CN" altLang="en-US" sz="2100">
              <a:latin typeface="微软雅黑" panose="020B0503020204020204" pitchFamily="34" charset="-122"/>
            </a:endParaRPr>
          </a:p>
        </p:txBody>
      </p:sp>
      <p:sp>
        <p:nvSpPr>
          <p:cNvPr id="63495" name="文本框 20"/>
          <p:cNvSpPr txBox="1">
            <a:spLocks noChangeArrowheads="1"/>
          </p:cNvSpPr>
          <p:nvPr/>
        </p:nvSpPr>
        <p:spPr bwMode="auto">
          <a:xfrm>
            <a:off x="1468439" y="4423834"/>
            <a:ext cx="2763837" cy="103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latin typeface="微软雅黑" panose="020B0503020204020204" pitchFamily="34" charset="-122"/>
              </a:rPr>
              <a:t>      </a:t>
            </a:r>
            <a:r>
              <a:rPr lang="en-US" altLang="zh-CN" sz="2000">
                <a:latin typeface="GB Pinyinok-B" pitchFamily="2" charset="-122"/>
                <a:ea typeface="GB Pinyinok-B" pitchFamily="2" charset="-122"/>
              </a:rPr>
              <a:t>hài</a:t>
            </a:r>
            <a:endParaRPr lang="en-US" altLang="zh-CN" sz="2000"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latin typeface="微软雅黑" panose="020B0503020204020204" pitchFamily="34" charset="-122"/>
              </a:rPr>
              <a:t>己（      ）</a:t>
            </a:r>
            <a:endParaRPr lang="zh-CN" altLang="en-US" sz="2100">
              <a:latin typeface="微软雅黑" panose="020B0503020204020204" pitchFamily="34" charset="-122"/>
            </a:endParaRPr>
          </a:p>
        </p:txBody>
      </p:sp>
      <p:sp>
        <p:nvSpPr>
          <p:cNvPr id="63496" name="文本框 22"/>
          <p:cNvSpPr txBox="1">
            <a:spLocks noChangeArrowheads="1"/>
          </p:cNvSpPr>
          <p:nvPr/>
        </p:nvSpPr>
        <p:spPr bwMode="auto">
          <a:xfrm>
            <a:off x="3646488" y="4290485"/>
            <a:ext cx="2762250" cy="11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latin typeface="微软雅黑" panose="020B0503020204020204" pitchFamily="34" charset="-122"/>
              </a:rPr>
              <a:t>    </a:t>
            </a:r>
            <a:r>
              <a:rPr lang="en-US" altLang="zh-CN" sz="2400">
                <a:latin typeface="GB Pinyinok-B" pitchFamily="2" charset="-122"/>
                <a:ea typeface="GB Pinyinok-B" pitchFamily="2" charset="-122"/>
              </a:rPr>
              <a:t>nǎi</a:t>
            </a:r>
            <a:endParaRPr lang="en-US" altLang="zh-CN" sz="2100">
              <a:latin typeface="汉语拼音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latin typeface="微软雅黑" panose="020B0503020204020204" pitchFamily="34" charset="-122"/>
              </a:rPr>
              <a:t>（     ）翁</a:t>
            </a:r>
            <a:endParaRPr lang="zh-CN" altLang="en-US" sz="2100">
              <a:latin typeface="微软雅黑" panose="020B0503020204020204" pitchFamily="34" charset="-122"/>
            </a:endParaRPr>
          </a:p>
        </p:txBody>
      </p:sp>
      <p:sp>
        <p:nvSpPr>
          <p:cNvPr id="63497" name="文本框 23"/>
          <p:cNvSpPr txBox="1">
            <a:spLocks noChangeArrowheads="1"/>
          </p:cNvSpPr>
          <p:nvPr/>
        </p:nvSpPr>
        <p:spPr bwMode="auto">
          <a:xfrm>
            <a:off x="5849939" y="4379384"/>
            <a:ext cx="2763837" cy="11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latin typeface="微软雅黑" panose="020B0503020204020204" pitchFamily="34" charset="-122"/>
              </a:rPr>
              <a:t>     </a:t>
            </a:r>
            <a:r>
              <a:rPr lang="en-US" altLang="zh-CN" sz="2400">
                <a:latin typeface="GB Pinyinok-B" pitchFamily="2" charset="-122"/>
                <a:ea typeface="GB Pinyinok-B" pitchFamily="2" charset="-122"/>
              </a:rPr>
              <a:t>shì</a:t>
            </a:r>
            <a:endParaRPr lang="en-US" altLang="zh-CN" sz="240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汉语拼音" pitchFamily="34" charset="0"/>
              </a:rPr>
              <a:t>  </a:t>
            </a:r>
            <a:r>
              <a:rPr lang="zh-CN" altLang="en-US" sz="2100">
                <a:latin typeface="微软雅黑" panose="020B0503020204020204" pitchFamily="34" charset="-122"/>
              </a:rPr>
              <a:t>（     ）风雷</a:t>
            </a:r>
            <a:endParaRPr lang="zh-CN" altLang="en-US" sz="2100">
              <a:latin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027238" y="3638551"/>
            <a:ext cx="533400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</a:rPr>
              <a:t>祭    </a:t>
            </a:r>
            <a:endParaRPr lang="zh-CN" altLang="en-US" sz="21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849938" y="3604685"/>
            <a:ext cx="1225550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   杭  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049463" y="5060951"/>
            <a:ext cx="609600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亥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4024313" y="5012267"/>
            <a:ext cx="920750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乃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311900" y="5092700"/>
            <a:ext cx="685800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恃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63503" name="图片 16" descr="孩子和大铅笔-45334303[1]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7513" y="759884"/>
            <a:ext cx="912812" cy="22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4" name="矩形 17"/>
          <p:cNvSpPr>
            <a:spLocks noChangeArrowheads="1"/>
          </p:cNvSpPr>
          <p:nvPr/>
        </p:nvSpPr>
        <p:spPr bwMode="auto">
          <a:xfrm>
            <a:off x="3765551" y="2969685"/>
            <a:ext cx="600162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r>
              <a:rPr lang="en-US" altLang="zh-CN" sz="2400">
                <a:latin typeface="GB Pinyinok-B" pitchFamily="2" charset="-122"/>
                <a:ea typeface="GB Pinyinok-B" pitchFamily="2" charset="-122"/>
              </a:rPr>
              <a:t>xūn</a:t>
            </a:r>
            <a:endParaRPr lang="zh-CN" altLang="en-US" sz="2400"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63505" name="矩形 21"/>
          <p:cNvSpPr>
            <a:spLocks noChangeArrowheads="1"/>
          </p:cNvSpPr>
          <p:nvPr/>
        </p:nvSpPr>
        <p:spPr bwMode="auto">
          <a:xfrm>
            <a:off x="3529014" y="3733801"/>
            <a:ext cx="1267011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</a:rPr>
              <a:t>（    ）陶</a:t>
            </a:r>
            <a:endParaRPr lang="zh-CN" altLang="en-US" sz="21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9525" y="3708401"/>
            <a:ext cx="407802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熏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596900" y="1414377"/>
            <a:ext cx="7359650" cy="3149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矩形 15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38289" y="2311400"/>
            <a:ext cx="5476875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背写所学三首诗歌，并积累与爱国有关的其它诗歌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。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024563" y="3956051"/>
            <a:ext cx="1981200" cy="1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燕尾形 42"/>
          <p:cNvSpPr/>
          <p:nvPr/>
        </p:nvSpPr>
        <p:spPr>
          <a:xfrm rot="16200000" flipH="1" flipV="1">
            <a:off x="2544499" y="2789502"/>
            <a:ext cx="414867" cy="474663"/>
          </a:xfrm>
          <a:prstGeom prst="chevron">
            <a:avLst>
              <a:gd name="adj" fmla="val 3940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68579" tIns="34289" rIns="68579" bIns="34289" anchor="ctr"/>
          <a:lstStyle/>
          <a:p>
            <a:pPr algn="ctr" defTabSz="801370" fontAlgn="auto">
              <a:defRPr/>
            </a:pPr>
            <a:endParaRPr lang="zh-CN" altLang="en-US" sz="3000" kern="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1371601" y="1710268"/>
            <a:ext cx="6386513" cy="944033"/>
          </a:xfrm>
          <a:prstGeom prst="round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68579" tIns="34289" rIns="68579" bIns="34289" anchor="ctr"/>
          <a:lstStyle/>
          <a:p>
            <a:pPr algn="ctr" defTabSz="801370" fontAlgn="auto">
              <a:defRPr/>
            </a:pPr>
            <a:endParaRPr lang="zh-CN" altLang="en-US" sz="1500" kern="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图片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02463" y="3577167"/>
            <a:ext cx="1511300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巧记生字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689350" y="853018"/>
            <a:ext cx="1887538" cy="577079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33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结构分类</a:t>
            </a:r>
            <a:endParaRPr lang="zh-CN" altLang="en-US" sz="3300" b="1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64"/>
          <p:cNvSpPr txBox="1">
            <a:spLocks noChangeArrowheads="1"/>
          </p:cNvSpPr>
          <p:nvPr/>
        </p:nvSpPr>
        <p:spPr bwMode="auto">
          <a:xfrm>
            <a:off x="2057401" y="3327400"/>
            <a:ext cx="1662113" cy="3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6" rIns="51433" bIns="25716">
            <a:spAutoFit/>
          </a:bodyPr>
          <a:lstStyle/>
          <a:p>
            <a:r>
              <a:rPr lang="zh-CN" altLang="en-US" sz="2100">
                <a:solidFill>
                  <a:srgbClr val="C55A11"/>
                </a:solidFill>
                <a:latin typeface="微软雅黑" panose="020B0503020204020204" pitchFamily="34" charset="-122"/>
              </a:rPr>
              <a:t>上下  结构</a:t>
            </a:r>
            <a:endParaRPr lang="zh-CN" altLang="en-US" sz="2100">
              <a:solidFill>
                <a:srgbClr val="C55A1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文本框 64"/>
          <p:cNvSpPr txBox="1">
            <a:spLocks noChangeArrowheads="1"/>
          </p:cNvSpPr>
          <p:nvPr/>
        </p:nvSpPr>
        <p:spPr bwMode="auto">
          <a:xfrm>
            <a:off x="2384426" y="1693334"/>
            <a:ext cx="455613" cy="7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6" rIns="51433" bIns="25716">
            <a:spAutoFit/>
          </a:bodyPr>
          <a:lstStyle/>
          <a:p>
            <a:r>
              <a:rPr lang="zh-CN" altLang="en-US" sz="480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祭</a:t>
            </a:r>
            <a:endParaRPr lang="zh-CN" altLang="en-US" sz="480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燕尾形 6"/>
          <p:cNvSpPr/>
          <p:nvPr/>
        </p:nvSpPr>
        <p:spPr>
          <a:xfrm rot="16200000" flipH="1" flipV="1">
            <a:off x="5897299" y="2789502"/>
            <a:ext cx="414867" cy="474663"/>
          </a:xfrm>
          <a:prstGeom prst="chevron">
            <a:avLst>
              <a:gd name="adj" fmla="val 3940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68579" tIns="34289" rIns="68579" bIns="34289" anchor="ctr"/>
          <a:lstStyle/>
          <a:p>
            <a:pPr algn="ctr" defTabSz="801370" fontAlgn="auto">
              <a:defRPr/>
            </a:pPr>
            <a:endParaRPr lang="zh-CN" altLang="en-US" sz="3000" kern="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4"/>
          <p:cNvSpPr txBox="1">
            <a:spLocks noChangeArrowheads="1"/>
          </p:cNvSpPr>
          <p:nvPr/>
        </p:nvSpPr>
        <p:spPr bwMode="auto">
          <a:xfrm>
            <a:off x="5791201" y="3308351"/>
            <a:ext cx="1662113" cy="3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6" rIns="51433" bIns="25716">
            <a:spAutoFit/>
          </a:bodyPr>
          <a:lstStyle/>
          <a:p>
            <a:r>
              <a:rPr lang="zh-CN" altLang="en-US" sz="2100">
                <a:solidFill>
                  <a:srgbClr val="C55A11"/>
                </a:solidFill>
                <a:latin typeface="微软雅黑" panose="020B0503020204020204" pitchFamily="34" charset="-122"/>
              </a:rPr>
              <a:t>独体字</a:t>
            </a:r>
            <a:endParaRPr lang="zh-CN" altLang="en-US" sz="2100">
              <a:solidFill>
                <a:srgbClr val="C55A1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791200" y="1631951"/>
            <a:ext cx="957263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480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乃</a:t>
            </a:r>
            <a:endParaRPr lang="zh-CN" altLang="en-US" sz="480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5" grpId="0" animBg="1"/>
      <p:bldP spid="89" grpId="0"/>
      <p:bldP spid="37" grpId="0"/>
      <p:bldP spid="42" grpId="0"/>
      <p:bldP spid="7" grpId="0" animBg="1"/>
      <p:bldP spid="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88251" y="4392085"/>
            <a:ext cx="1509713" cy="2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26512" y="287867"/>
            <a:ext cx="1369604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巧记生字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578226" y="874184"/>
            <a:ext cx="1889125" cy="577079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auto"/>
            <a:r>
              <a:rPr lang="zh-CN" altLang="en-US" sz="33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易写错</a:t>
            </a:r>
            <a:endParaRPr lang="zh-CN" altLang="en-US" sz="33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Group 12"/>
          <p:cNvGraphicFramePr>
            <a:graphicFrameLocks noGrp="1"/>
          </p:cNvGraphicFramePr>
          <p:nvPr/>
        </p:nvGraphicFramePr>
        <p:xfrm>
          <a:off x="1155700" y="3024718"/>
          <a:ext cx="1111250" cy="1528234"/>
        </p:xfrm>
        <a:graphic>
          <a:graphicData uri="http://schemas.openxmlformats.org/drawingml/2006/table">
            <a:tbl>
              <a:tblPr/>
              <a:tblGrid>
                <a:gridCol w="555625"/>
                <a:gridCol w="555625"/>
              </a:tblGrid>
              <a:tr h="778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39" marR="43539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39" marR="43539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01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39" marR="43539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39" marR="43539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184276" y="2927351"/>
            <a:ext cx="823913" cy="128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6" rIns="51433" bIns="25716">
            <a:spAutoFit/>
          </a:bodyPr>
          <a:lstStyle/>
          <a:p>
            <a:r>
              <a:rPr lang="zh-CN" altLang="en-US" sz="8000">
                <a:latin typeface="楷体" panose="02010609060101010101" pitchFamily="49" charset="-122"/>
                <a:ea typeface="楷体" panose="02010609060101010101" pitchFamily="49" charset="-122"/>
              </a:rPr>
              <a:t>祭</a:t>
            </a:r>
            <a:endParaRPr lang="zh-CN" altLang="en-US" sz="8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0" name="Group 12"/>
          <p:cNvGraphicFramePr>
            <a:graphicFrameLocks noGrp="1"/>
          </p:cNvGraphicFramePr>
          <p:nvPr/>
        </p:nvGraphicFramePr>
        <p:xfrm>
          <a:off x="2760664" y="3067051"/>
          <a:ext cx="1125537" cy="1439333"/>
        </p:xfrm>
        <a:graphic>
          <a:graphicData uri="http://schemas.openxmlformats.org/drawingml/2006/table">
            <a:tbl>
              <a:tblPr/>
              <a:tblGrid>
                <a:gridCol w="592307"/>
                <a:gridCol w="533230"/>
              </a:tblGrid>
              <a:tr h="746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00" marR="43500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00" marR="43500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27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00" marR="43500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3500" marR="43500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1257300" y="3422651"/>
            <a:ext cx="533400" cy="4064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6" rIns="51433" bIns="25716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矩形 14"/>
          <p:cNvSpPr/>
          <p:nvPr/>
        </p:nvSpPr>
        <p:spPr>
          <a:xfrm rot="5400000">
            <a:off x="3192463" y="3556000"/>
            <a:ext cx="914400" cy="4572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6" rIns="51433" bIns="25716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1" name="云形 20"/>
          <p:cNvSpPr/>
          <p:nvPr/>
        </p:nvSpPr>
        <p:spPr>
          <a:xfrm>
            <a:off x="4154489" y="2360084"/>
            <a:ext cx="4797425" cy="253153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2" name="文本框 3"/>
          <p:cNvSpPr txBox="1">
            <a:spLocks noChangeArrowheads="1"/>
          </p:cNvSpPr>
          <p:nvPr/>
        </p:nvSpPr>
        <p:spPr bwMode="auto">
          <a:xfrm>
            <a:off x="4140200" y="2552701"/>
            <a:ext cx="4622800" cy="191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</a:rPr>
              <a:t>“祭”字共</a:t>
            </a:r>
            <a:r>
              <a:rPr lang="en-US" altLang="zh-CN" sz="2100" dirty="0">
                <a:latin typeface="微软雅黑" panose="020B0503020204020204" pitchFamily="34" charset="-122"/>
              </a:rPr>
              <a:t>11</a:t>
            </a:r>
            <a:r>
              <a:rPr lang="zh-CN" altLang="en-US" sz="2100" dirty="0">
                <a:latin typeface="微软雅黑" panose="020B0503020204020204" pitchFamily="34" charset="-122"/>
              </a:rPr>
              <a:t>画，上面结构的左边有两个捺。</a:t>
            </a:r>
            <a:endParaRPr lang="en-US" altLang="zh-CN" sz="210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</a:rPr>
              <a:t>“乃”字共两画，</a:t>
            </a:r>
            <a:r>
              <a:rPr lang="zh-CN" altLang="en-US" sz="2400" dirty="0">
                <a:latin typeface="微软雅黑" panose="020B0503020204020204" pitchFamily="34" charset="-122"/>
              </a:rPr>
              <a:t>第一画是折。</a:t>
            </a:r>
            <a:endParaRPr lang="en-US" altLang="zh-CN" sz="2400" dirty="0">
              <a:latin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511301" y="2042585"/>
            <a:ext cx="906463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  <a:sym typeface="微软雅黑" panose="020B0503020204020204" pitchFamily="34" charset="-122"/>
              </a:rPr>
              <a:t>jì</a:t>
            </a:r>
            <a:endParaRPr lang="zh-CN" altLang="en-US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084513" y="2059517"/>
            <a:ext cx="10668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GB Pinyinok-B" pitchFamily="2" charset="-122"/>
                <a:ea typeface="GB Pinyinok-B" pitchFamily="2" charset="-122"/>
              </a:rPr>
              <a:t>nǎi</a:t>
            </a:r>
            <a:endParaRPr lang="zh-CN" altLang="en-US" sz="2400">
              <a:solidFill>
                <a:srgbClr val="FF0000"/>
              </a:solidFill>
              <a:latin typeface="GB Pinyinok-B" pitchFamily="2" charset="-122"/>
              <a:ea typeface="GB Pinyinok-B" pitchFamily="2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05114" y="2872318"/>
            <a:ext cx="249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8000">
                <a:latin typeface="楷体" panose="02010609060101010101" pitchFamily="49" charset="-122"/>
                <a:ea typeface="楷体" panose="02010609060101010101" pitchFamily="49" charset="-122"/>
              </a:rPr>
              <a:t>乃</a:t>
            </a:r>
            <a:endParaRPr lang="zh-CN" altLang="en-US" sz="8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" grpId="0"/>
      <p:bldP spid="14" grpId="0" animBg="1"/>
      <p:bldP spid="15" grpId="0" animBg="1"/>
      <p:bldP spid="17" grpId="0"/>
      <p:bldP spid="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zh-CN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作者简介</a:t>
            </a:r>
            <a:endParaRPr lang="zh-CN" altLang="zh-CN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矩形 4"/>
          <p:cNvSpPr>
            <a:spLocks noChangeArrowheads="1"/>
          </p:cNvSpPr>
          <p:nvPr/>
        </p:nvSpPr>
        <p:spPr bwMode="auto">
          <a:xfrm>
            <a:off x="571501" y="1486738"/>
            <a:ext cx="62103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</a:rPr>
              <a:t>      </a:t>
            </a:r>
            <a:r>
              <a:rPr lang="zh-CN" altLang="en-US" sz="2400" dirty="0">
                <a:latin typeface="微软雅黑" panose="020B0503020204020204" pitchFamily="34" charset="-122"/>
              </a:rPr>
              <a:t>陆游（</a:t>
            </a:r>
            <a:r>
              <a:rPr lang="en-US" altLang="zh-CN" sz="2400" dirty="0">
                <a:latin typeface="微软雅黑" panose="020B0503020204020204" pitchFamily="34" charset="-122"/>
              </a:rPr>
              <a:t>1125-1210</a:t>
            </a:r>
            <a:r>
              <a:rPr lang="zh-CN" altLang="en-US" sz="2400" dirty="0">
                <a:latin typeface="微软雅黑" panose="020B0503020204020204" pitchFamily="34" charset="-122"/>
              </a:rPr>
              <a:t>）南宋诗人。字务观，号放翁，越州山阴（今浙江绍兴）人，他始终坚持抗金，在仕途上不断受到当权派的排斥打击。中年入蜀抗金，军事生活丰富了他的文学内容，作品吐露出万丈光芒，成为杰出诗人。词作量不如诗篇巨大，但和诗同样贯穿了爱国主义精神，“气吞残虏”。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342900" y="1013884"/>
            <a:ext cx="6324600" cy="49784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latin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81801" y="1193800"/>
            <a:ext cx="2192699" cy="4267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511" y="28786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zh-CN" altLang="en-US" sz="2400" b="1" noProof="1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写作背景</a:t>
            </a:r>
            <a:endParaRPr lang="zh-CN" altLang="en-US" sz="2400" b="1" noProof="1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0" name="矩形 3"/>
          <p:cNvSpPr>
            <a:spLocks noChangeArrowheads="1"/>
          </p:cNvSpPr>
          <p:nvPr/>
        </p:nvSpPr>
        <p:spPr bwMode="auto">
          <a:xfrm>
            <a:off x="373063" y="1312333"/>
            <a:ext cx="876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      </a:t>
            </a:r>
            <a:r>
              <a:rPr lang="zh-CN" altLang="en-US" sz="2000" dirty="0">
                <a:latin typeface="微软雅黑" panose="020B0503020204020204" pitchFamily="34" charset="-122"/>
              </a:rPr>
              <a:t>北宋</a:t>
            </a:r>
            <a:r>
              <a:rPr lang="en-US" altLang="zh-CN" sz="2000" dirty="0">
                <a:latin typeface="微软雅黑" panose="020B0503020204020204" pitchFamily="34" charset="-122"/>
              </a:rPr>
              <a:t>1127</a:t>
            </a:r>
            <a:r>
              <a:rPr lang="zh-CN" altLang="en-US" sz="2000" dirty="0">
                <a:latin typeface="微软雅黑" panose="020B0503020204020204" pitchFamily="34" charset="-122"/>
              </a:rPr>
              <a:t>年，金兵大举南侵，宋军节节败退，最后国都汴京（开封）都被金兵占领了，把先皇宋徽宗、当时皇帝宋钦宗一齐俘虏到北方去，这就是历史上的“靖康之变”。之后，宋钦宗的弟弟赵构在南京应天府（今河南商丘）重建小朝廷，历史上称南宋，赵构就是宋高宗。我们淮河就此成了南宋、金两国的分界线。从此山河破碎，不复统一。可悲的是南宋朝廷不思北上中原，收复失地，却向金屈膝投降，自称臣子、儿皇帝，苟且偷安，只求保住半壁江山，就心满意足了。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5133</Words>
  <Application>WPS 演示</Application>
  <PresentationFormat>全屏显示(4:3)</PresentationFormat>
  <Paragraphs>579</Paragraphs>
  <Slides>59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5" baseType="lpstr">
      <vt:lpstr>Arial</vt:lpstr>
      <vt:lpstr>宋体</vt:lpstr>
      <vt:lpstr>Wingdings</vt:lpstr>
      <vt:lpstr>微软雅黑</vt:lpstr>
      <vt:lpstr>Calibri</vt:lpstr>
      <vt:lpstr>Calibri</vt:lpstr>
      <vt:lpstr>GB Pinyinok-B</vt:lpstr>
      <vt:lpstr>楷体</vt:lpstr>
      <vt:lpstr>华文楷体</vt:lpstr>
      <vt:lpstr>Arial Unicode MS</vt:lpstr>
      <vt:lpstr>隶书</vt:lpstr>
      <vt:lpstr>汉语拼音</vt:lpstr>
      <vt:lpstr>黑体</vt:lpstr>
      <vt:lpstr>Segoe Print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212</cp:revision>
  <dcterms:created xsi:type="dcterms:W3CDTF">2006-08-16T00:00:00Z</dcterms:created>
  <dcterms:modified xsi:type="dcterms:W3CDTF">2019-10-24T08:35:13Z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