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97" r:id="rId6"/>
    <p:sldId id="334" r:id="rId7"/>
    <p:sldId id="335" r:id="rId8"/>
    <p:sldId id="336" r:id="rId9"/>
    <p:sldId id="337" r:id="rId10"/>
    <p:sldId id="342" r:id="rId11"/>
    <p:sldId id="343" r:id="rId12"/>
    <p:sldId id="340" r:id="rId13"/>
    <p:sldId id="341" r:id="rId14"/>
  </p:sldIdLst>
  <p:sldSz cx="9144000" cy="6858000" type="screen4x3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CC"/>
    <a:srgbClr val="0000FF"/>
    <a:srgbClr val="FF6699"/>
    <a:srgbClr val="FF3399"/>
    <a:srgbClr val="FF66CC"/>
    <a:srgbClr val="FFFF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40" autoAdjust="0"/>
    <p:restoredTop sz="85146" autoAdjust="0"/>
  </p:normalViewPr>
  <p:slideViewPr>
    <p:cSldViewPr snapToGrid="0" snapToObjects="1">
      <p:cViewPr>
        <p:scale>
          <a:sx n="100" d="100"/>
          <a:sy n="100" d="100"/>
        </p:scale>
        <p:origin x="-330" y="-264"/>
      </p:cViewPr>
      <p:guideLst>
        <p:guide orient="horz" pos="2167"/>
        <p:guide pos="30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ED1FB81-AC59-4185-84C0-BD1CD82BAE56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buFont typeface="Arial" panose="020B0604020202020204" pitchFamily="34" charset="0"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4FABDA6-FAAD-4339-A83C-07C6F32CFBD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word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om/jianli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excel/" TargetMode="Externa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355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59B174E-71A4-4FC2-95C3-F36F65FFE460}" type="slidenum">
              <a:rPr lang="zh-CN" altLang="en-US" smtClean="0">
                <a:solidFill>
                  <a:srgbClr val="000000"/>
                </a:solidFill>
              </a:rPr>
            </a:fld>
            <a:endParaRPr lang="en-US" altLang="zh-CN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Word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www.1ppt.com/word/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Excel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www.1ppt.com/excel/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个人简历：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www.1ppt.com/jianli/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FABDA6-FAAD-4339-A83C-07C6F32CFB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45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D3F66D2-12CF-4DBD-B073-94366AEF9FAE}" type="slidenum">
              <a:rPr lang="zh-CN" altLang="en-US" smtClean="0"/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C262845-48DE-46D4-8B67-942B8E288A38}" type="slidenum">
              <a:rPr lang="zh-CN" altLang="en-US" smtClean="0"/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7099994" y="945879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" name="图片 5" descr="图层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965" y="6461125"/>
            <a:ext cx="1343660" cy="3505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圆角矩形 18"/>
          <p:cNvSpPr/>
          <p:nvPr/>
        </p:nvSpPr>
        <p:spPr bwMode="auto">
          <a:xfrm>
            <a:off x="958850" y="1885950"/>
            <a:ext cx="7226300" cy="135467"/>
          </a:xfrm>
          <a:prstGeom prst="roundRect">
            <a:avLst/>
          </a:prstGeom>
          <a:gradFill>
            <a:gsLst>
              <a:gs pos="0">
                <a:srgbClr val="369434"/>
              </a:gs>
              <a:gs pos="100000">
                <a:srgbClr val="89C270"/>
              </a:gs>
            </a:gsLst>
          </a:gradFill>
          <a:ln>
            <a:solidFill>
              <a:srgbClr val="539F36"/>
            </a:solidFill>
          </a:ln>
          <a:effectLst>
            <a:outerShdw blurRad="40000" dist="2300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/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241675" y="713317"/>
            <a:ext cx="4254500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zh-CN" altLang="en-US" sz="6000" b="1" dirty="0">
                <a:solidFill>
                  <a:srgbClr val="CC0000"/>
                </a:solidFill>
                <a:latin typeface="+mn-lt"/>
                <a:ea typeface="黑体" panose="02010609060101010101" charset="-122"/>
                <a:cs typeface="黑体" panose="02010609060101010101" charset="-122"/>
              </a:rPr>
              <a:t>古诗词三首</a:t>
            </a:r>
            <a:endParaRPr lang="zh-CN" altLang="en-US" sz="6000" b="1" dirty="0">
              <a:solidFill>
                <a:srgbClr val="CC0000"/>
              </a:solidFill>
              <a:latin typeface="+mn-lt"/>
              <a:ea typeface="黑体" panose="02010609060101010101" charset="-122"/>
              <a:cs typeface="黑体" panose="02010609060101010101" charset="-122"/>
            </a:endParaRPr>
          </a:p>
        </p:txBody>
      </p:sp>
      <p:grpSp>
        <p:nvGrpSpPr>
          <p:cNvPr id="8196" name="组合 13337"/>
          <p:cNvGrpSpPr/>
          <p:nvPr/>
        </p:nvGrpSpPr>
        <p:grpSpPr bwMode="auto">
          <a:xfrm>
            <a:off x="1863726" y="552451"/>
            <a:ext cx="1298575" cy="1570567"/>
            <a:chOff x="380640" y="667701"/>
            <a:chExt cx="1299210" cy="1572054"/>
          </a:xfrm>
        </p:grpSpPr>
        <p:sp>
          <p:nvSpPr>
            <p:cNvPr id="8209" name="AutoShape 11"/>
            <p:cNvSpPr>
              <a:spLocks noChangeArrowheads="1"/>
            </p:cNvSpPr>
            <p:nvPr/>
          </p:nvSpPr>
          <p:spPr bwMode="gray">
            <a:xfrm>
              <a:off x="380640" y="667701"/>
              <a:ext cx="1299210" cy="1572054"/>
            </a:xfrm>
            <a:prstGeom prst="diamond">
              <a:avLst/>
            </a:prstGeom>
            <a:solidFill>
              <a:srgbClr val="236B2A"/>
            </a:solidFill>
            <a:ln w="38100">
              <a:solidFill>
                <a:schemeClr val="bg1"/>
              </a:solidFill>
              <a:miter lim="800000"/>
            </a:ln>
            <a:effectLst>
              <a:outerShdw sy="50000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altLang="ko-KR" sz="2800" b="1">
                <a:solidFill>
                  <a:srgbClr val="FFFFFF"/>
                </a:solidFill>
                <a:ea typeface="Gulim" pitchFamily="34" charset="-127"/>
              </a:endParaRPr>
            </a:p>
          </p:txBody>
        </p:sp>
        <p:sp>
          <p:nvSpPr>
            <p:cNvPr id="8210" name="文本框 13"/>
            <p:cNvSpPr txBox="1">
              <a:spLocks noChangeArrowheads="1"/>
            </p:cNvSpPr>
            <p:nvPr/>
          </p:nvSpPr>
          <p:spPr bwMode="auto">
            <a:xfrm>
              <a:off x="733059" y="697600"/>
              <a:ext cx="825801" cy="1109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6600" b="1">
                  <a:solidFill>
                    <a:schemeClr val="bg1"/>
                  </a:solidFill>
                  <a:latin typeface="方正大黑简体" pitchFamily="65" charset="-122"/>
                  <a:ea typeface="方正大黑简体" pitchFamily="65" charset="-122"/>
                </a:rPr>
                <a:t>3</a:t>
              </a:r>
              <a:endParaRPr lang="zh-CN" altLang="en-US" sz="6600" b="1">
                <a:solidFill>
                  <a:schemeClr val="bg1"/>
                </a:solidFill>
                <a:latin typeface="方正大黑简体" pitchFamily="65" charset="-122"/>
                <a:ea typeface="方正大黑简体" pitchFamily="65" charset="-122"/>
              </a:endParaRPr>
            </a:p>
          </p:txBody>
        </p:sp>
      </p:grpSp>
      <p:grpSp>
        <p:nvGrpSpPr>
          <p:cNvPr id="8197" name="组合 1"/>
          <p:cNvGrpSpPr/>
          <p:nvPr/>
        </p:nvGrpSpPr>
        <p:grpSpPr bwMode="auto">
          <a:xfrm>
            <a:off x="371475" y="4814630"/>
            <a:ext cx="8439150" cy="831851"/>
            <a:chOff x="371493" y="4067965"/>
            <a:chExt cx="8438685" cy="623888"/>
          </a:xfrm>
        </p:grpSpPr>
        <p:sp>
          <p:nvSpPr>
            <p:cNvPr id="31" name="任意多边形 30"/>
            <p:cNvSpPr/>
            <p:nvPr/>
          </p:nvSpPr>
          <p:spPr bwMode="auto">
            <a:xfrm>
              <a:off x="1015610" y="4133605"/>
              <a:ext cx="1579673" cy="558248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noFill/>
            <a:ln>
              <a:noFill/>
            </a:ln>
            <a:effectLst>
              <a:glow rad="101600">
                <a:schemeClr val="accent3">
                  <a:lumMod val="75000"/>
                  <a:alpha val="6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2400" b="1" dirty="0">
                  <a:ln w="18415" cmpd="sng">
                    <a:prstDash val="solid"/>
                  </a:ln>
                  <a:solidFill>
                    <a:schemeClr val="tx1"/>
                  </a:solidFill>
                  <a:effectLst>
                    <a:glow rad="139700">
                      <a:srgbClr val="FFFF00">
                        <a:alpha val="40000"/>
                      </a:srgb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品读释疑</a:t>
              </a:r>
              <a:endParaRPr lang="zh-CN" altLang="en-US" sz="2400" b="1" dirty="0">
                <a:ln w="18415" cmpd="sng">
                  <a:prstDash val="solid"/>
                </a:ln>
                <a:solidFill>
                  <a:schemeClr val="tx1"/>
                </a:solidFill>
                <a:effectLst>
                  <a:glow rad="139700">
                    <a:srgbClr val="FFFF00">
                      <a:alpha val="40000"/>
                    </a:srgb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任意多边形 31"/>
            <p:cNvSpPr/>
            <p:nvPr/>
          </p:nvSpPr>
          <p:spPr bwMode="auto">
            <a:xfrm>
              <a:off x="3119194" y="4133605"/>
              <a:ext cx="1655877" cy="558248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noFill/>
            <a:ln>
              <a:noFill/>
            </a:ln>
            <a:effectLst>
              <a:glow rad="101600">
                <a:schemeClr val="accent3">
                  <a:lumMod val="75000"/>
                  <a:alpha val="6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2400" b="1" dirty="0">
                  <a:ln w="18415" cmpd="sng">
                    <a:prstDash val="solid"/>
                  </a:ln>
                  <a:solidFill>
                    <a:schemeClr val="tx1"/>
                  </a:solidFill>
                  <a:effectLst>
                    <a:glow rad="139700">
                      <a:srgbClr val="FFFF00">
                        <a:alpha val="40000"/>
                      </a:srgb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结构主旨</a:t>
              </a:r>
              <a:endParaRPr lang="zh-CN" altLang="en-US" sz="2400" b="1" dirty="0">
                <a:ln w="18415" cmpd="sng">
                  <a:prstDash val="solid"/>
                </a:ln>
                <a:solidFill>
                  <a:schemeClr val="tx1"/>
                </a:solidFill>
                <a:effectLst>
                  <a:glow rad="139700">
                    <a:srgbClr val="FFFF00">
                      <a:alpha val="40000"/>
                    </a:srgb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任意多边形 32"/>
            <p:cNvSpPr/>
            <p:nvPr/>
          </p:nvSpPr>
          <p:spPr bwMode="auto">
            <a:xfrm>
              <a:off x="5179912" y="4116159"/>
              <a:ext cx="1713031" cy="575694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noFill/>
            <a:ln>
              <a:noFill/>
            </a:ln>
            <a:effectLst>
              <a:glow rad="101600">
                <a:schemeClr val="accent3">
                  <a:lumMod val="75000"/>
                  <a:alpha val="6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2400" b="1" dirty="0">
                  <a:ln w="18415" cmpd="sng">
                    <a:prstDash val="solid"/>
                  </a:ln>
                  <a:solidFill>
                    <a:schemeClr val="tx1"/>
                  </a:solidFill>
                  <a:effectLst>
                    <a:glow rad="139700">
                      <a:srgbClr val="FFFF00">
                        <a:alpha val="40000"/>
                      </a:srgb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课堂拓展</a:t>
              </a:r>
              <a:endParaRPr lang="zh-CN" altLang="en-US" sz="2400" b="1" dirty="0">
                <a:ln w="18415" cmpd="sng">
                  <a:prstDash val="solid"/>
                </a:ln>
                <a:solidFill>
                  <a:schemeClr val="tx1"/>
                </a:solidFill>
                <a:effectLst>
                  <a:glow rad="139700">
                    <a:srgbClr val="FFFF00">
                      <a:alpha val="40000"/>
                    </a:srgb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8204" name="图片 4" descr="小花2.png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371493" y="4067965"/>
              <a:ext cx="775436" cy="62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5" name="图片 4" descr="小花2.png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2523840" y="4067965"/>
              <a:ext cx="775436" cy="62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6" name="图片 4" descr="小花2.png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4677886" y="4067965"/>
              <a:ext cx="775436" cy="62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任意多边形 36"/>
            <p:cNvSpPr/>
            <p:nvPr/>
          </p:nvSpPr>
          <p:spPr bwMode="auto">
            <a:xfrm>
              <a:off x="7097147" y="4116159"/>
              <a:ext cx="1713031" cy="575694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noFill/>
            <a:ln>
              <a:noFill/>
            </a:ln>
            <a:effectLst>
              <a:glow rad="101600">
                <a:schemeClr val="accent3">
                  <a:lumMod val="75000"/>
                  <a:alpha val="6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2400" b="1" dirty="0">
                  <a:ln w="18415" cmpd="sng">
                    <a:prstDash val="solid"/>
                  </a:ln>
                  <a:solidFill>
                    <a:schemeClr val="tx1"/>
                  </a:solidFill>
                  <a:effectLst>
                    <a:glow rad="139700">
                      <a:srgbClr val="FFFF00">
                        <a:alpha val="40000"/>
                      </a:srgb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当堂检测</a:t>
              </a:r>
              <a:endParaRPr lang="en-US" altLang="zh-CN" sz="2400" b="1" dirty="0">
                <a:ln w="18415" cmpd="sng">
                  <a:prstDash val="solid"/>
                </a:ln>
                <a:solidFill>
                  <a:schemeClr val="tx1"/>
                </a:solidFill>
                <a:effectLst>
                  <a:glow rad="139700">
                    <a:srgbClr val="FFFF00">
                      <a:alpha val="40000"/>
                    </a:srgb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8208" name="图片 4" descr="小花2.png"/>
            <p:cNvPicPr>
              <a:picLocks noChangeAspect="1" noChangeArrowheads="1"/>
            </p:cNvPicPr>
            <p:nvPr/>
          </p:nvPicPr>
          <p:blipFill>
            <a:blip r:embed="rId1" cstate="email"/>
            <a:srcRect/>
            <a:stretch>
              <a:fillRect/>
            </a:stretch>
          </p:blipFill>
          <p:spPr bwMode="auto">
            <a:xfrm>
              <a:off x="6595121" y="4067965"/>
              <a:ext cx="775436" cy="62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图片 46" descr="枫叶副本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4451" y="2969034"/>
            <a:ext cx="1058863" cy="1352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矩形 17"/>
          <p:cNvSpPr/>
          <p:nvPr/>
        </p:nvSpPr>
        <p:spPr bwMode="auto">
          <a:xfrm>
            <a:off x="3055938" y="3108367"/>
            <a:ext cx="3186112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dist">
              <a:defRPr/>
            </a:pPr>
            <a:r>
              <a:rPr lang="zh-CN" altLang="en-US" sz="4000" b="1" dirty="0">
                <a:ln w="17780" cmpd="sng">
                  <a:noFill/>
                  <a:prstDash val="solid"/>
                  <a:miter lim="800000"/>
                </a:ln>
                <a:effectLst>
                  <a:glow rad="304800">
                    <a:schemeClr val="bg1">
                      <a:alpha val="6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</a:rPr>
              <a:t>第 二 课时</a:t>
            </a:r>
            <a:endParaRPr lang="zh-CN" altLang="en-US" sz="4000" b="1" dirty="0">
              <a:ln w="17780" cmpd="sng">
                <a:noFill/>
                <a:prstDash val="solid"/>
                <a:miter lim="800000"/>
              </a:ln>
              <a:effectLst>
                <a:glow rad="304800">
                  <a:schemeClr val="bg1">
                    <a:alpha val="60000"/>
                  </a:schemeClr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C:\Users\Administrator\Desktop\可改图标 - 副本\结构主旨22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368675" y="38101"/>
            <a:ext cx="2406650" cy="8509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1" name="组合 20"/>
          <p:cNvGrpSpPr/>
          <p:nvPr/>
        </p:nvGrpSpPr>
        <p:grpSpPr>
          <a:xfrm>
            <a:off x="392672" y="1133307"/>
            <a:ext cx="1772205" cy="672451"/>
            <a:chOff x="854820" y="1213040"/>
            <a:chExt cx="1772205" cy="50433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2" name="圆角矩形 21"/>
            <p:cNvSpPr/>
            <p:nvPr/>
          </p:nvSpPr>
          <p:spPr>
            <a:xfrm>
              <a:off x="906463" y="1213040"/>
              <a:ext cx="1667986" cy="398407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3">
                  <a:lumMod val="75000"/>
                </a:schemeClr>
              </a:solidFill>
            </a:ln>
            <a:effectLst>
              <a:softEdge rad="31750"/>
            </a:effectLst>
          </p:spPr>
          <p:txBody>
            <a:bodyPr wrap="none">
              <a:spAutoFit/>
            </a:bodyPr>
            <a:lstStyle/>
            <a:p>
              <a:pPr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2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课文结构</a:t>
              </a:r>
              <a:endParaRPr lang="zh-CN" altLang="en-US" sz="2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直线连接符 21"/>
            <p:cNvSpPr>
              <a:spLocks noChangeShapeType="1"/>
            </p:cNvSpPr>
            <p:nvPr/>
          </p:nvSpPr>
          <p:spPr bwMode="auto">
            <a:xfrm flipV="1">
              <a:off x="854820" y="1717378"/>
              <a:ext cx="1772205" cy="0"/>
            </a:xfrm>
            <a:prstGeom prst="line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5" name="左大括号 14"/>
          <p:cNvSpPr/>
          <p:nvPr/>
        </p:nvSpPr>
        <p:spPr>
          <a:xfrm>
            <a:off x="3176588" y="2455334"/>
            <a:ext cx="215900" cy="2874433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 sz="2000">
              <a:ln>
                <a:solidFill>
                  <a:schemeClr val="tx1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6" name="文本框 1"/>
          <p:cNvSpPr txBox="1">
            <a:spLocks noChangeArrowheads="1"/>
          </p:cNvSpPr>
          <p:nvPr/>
        </p:nvSpPr>
        <p:spPr bwMode="auto">
          <a:xfrm>
            <a:off x="3370263" y="2286001"/>
            <a:ext cx="830677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2000" b="1" dirty="0">
                <a:solidFill>
                  <a:srgbClr val="00965A"/>
                </a:solidFill>
                <a:latin typeface="+mj-ea"/>
                <a:ea typeface="+mj-ea"/>
              </a:rPr>
              <a:t>远处 </a:t>
            </a:r>
            <a:endParaRPr lang="zh-CN" altLang="en-US" sz="2000" b="1" dirty="0">
              <a:solidFill>
                <a:srgbClr val="00965A"/>
              </a:solidFill>
              <a:latin typeface="+mj-ea"/>
              <a:ea typeface="+mj-ea"/>
            </a:endParaRPr>
          </a:p>
        </p:txBody>
      </p:sp>
      <p:sp>
        <p:nvSpPr>
          <p:cNvPr id="17" name="左大括号 16"/>
          <p:cNvSpPr/>
          <p:nvPr/>
        </p:nvSpPr>
        <p:spPr>
          <a:xfrm>
            <a:off x="4165600" y="2006601"/>
            <a:ext cx="215900" cy="1310217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 sz="2000">
              <a:ln>
                <a:solidFill>
                  <a:schemeClr val="tx1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4340225" y="2753784"/>
            <a:ext cx="1409700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000" b="1" dirty="0">
                <a:solidFill>
                  <a:srgbClr val="0000FF"/>
                </a:solidFill>
                <a:latin typeface="+mj-ea"/>
                <a:ea typeface="+mj-ea"/>
              </a:rPr>
              <a:t>白雨跳珠</a:t>
            </a:r>
            <a:endParaRPr lang="zh-CN" altLang="en-US" sz="20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321175" y="1915584"/>
            <a:ext cx="1500188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000" b="1" dirty="0">
                <a:solidFill>
                  <a:srgbClr val="0000FF"/>
                </a:solidFill>
                <a:latin typeface="+mj-ea"/>
                <a:ea typeface="+mj-ea"/>
              </a:rPr>
              <a:t>黑云翻墨</a:t>
            </a:r>
            <a:endParaRPr lang="zh-CN" altLang="en-US" sz="20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/>
        </p:nvSpPr>
        <p:spPr bwMode="auto">
          <a:xfrm>
            <a:off x="3340101" y="4790018"/>
            <a:ext cx="700833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zh-CN" altLang="en-US" sz="2000" b="1" dirty="0">
                <a:solidFill>
                  <a:srgbClr val="00965A"/>
                </a:solidFill>
                <a:latin typeface="+mj-ea"/>
                <a:ea typeface="+mj-ea"/>
              </a:rPr>
              <a:t>近处</a:t>
            </a:r>
            <a:endParaRPr lang="zh-CN" altLang="en-US" sz="2000" b="1" dirty="0">
              <a:solidFill>
                <a:srgbClr val="00965A"/>
              </a:solidFill>
              <a:latin typeface="+mj-ea"/>
              <a:ea typeface="+mj-ea"/>
            </a:endParaRPr>
          </a:p>
        </p:txBody>
      </p:sp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4384675" y="5291667"/>
            <a:ext cx="1423988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000" b="1" dirty="0">
                <a:solidFill>
                  <a:srgbClr val="0000FF"/>
                </a:solidFill>
                <a:latin typeface="+mj-ea"/>
                <a:ea typeface="+mj-ea"/>
              </a:rPr>
              <a:t>水如天</a:t>
            </a:r>
            <a:endParaRPr lang="zh-CN" altLang="en-US" sz="20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25" name="左大括号 24"/>
          <p:cNvSpPr/>
          <p:nvPr/>
        </p:nvSpPr>
        <p:spPr>
          <a:xfrm>
            <a:off x="4178300" y="4392085"/>
            <a:ext cx="215900" cy="1511300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 sz="2000">
              <a:ln>
                <a:solidFill>
                  <a:schemeClr val="tx1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6" name="矩形 25"/>
          <p:cNvSpPr>
            <a:spLocks noChangeArrowheads="1"/>
          </p:cNvSpPr>
          <p:nvPr/>
        </p:nvSpPr>
        <p:spPr bwMode="auto">
          <a:xfrm>
            <a:off x="4408489" y="4440767"/>
            <a:ext cx="1412875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000" b="1" dirty="0">
                <a:solidFill>
                  <a:srgbClr val="0000FF"/>
                </a:solidFill>
                <a:latin typeface="+mj-ea"/>
                <a:ea typeface="+mj-ea"/>
              </a:rPr>
              <a:t>卷地风</a:t>
            </a:r>
            <a:endParaRPr lang="zh-CN" altLang="en-US" sz="20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27" name="右大括号 26"/>
          <p:cNvSpPr/>
          <p:nvPr/>
        </p:nvSpPr>
        <p:spPr>
          <a:xfrm>
            <a:off x="5741988" y="2099734"/>
            <a:ext cx="177800" cy="3788833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buFont typeface="Arial" panose="020B0604020202020204" pitchFamily="34" charset="0"/>
              <a:buNone/>
              <a:defRPr/>
            </a:pPr>
            <a:endParaRPr lang="zh-CN" altLang="en-US" sz="2000">
              <a:ln>
                <a:solidFill>
                  <a:schemeClr val="tx1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837239" y="3033184"/>
            <a:ext cx="26241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对大自然的热爱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471" name="TextBox 4"/>
          <p:cNvSpPr txBox="1">
            <a:spLocks noChangeArrowheads="1"/>
          </p:cNvSpPr>
          <p:nvPr/>
        </p:nvSpPr>
        <p:spPr bwMode="auto">
          <a:xfrm>
            <a:off x="436564" y="2973918"/>
            <a:ext cx="28908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 b="1">
                <a:solidFill>
                  <a:srgbClr val="FF0000"/>
                </a:solidFill>
              </a:rPr>
              <a:t>六月二十七日</a:t>
            </a:r>
            <a:endParaRPr lang="en-US" altLang="zh-CN" sz="2800" b="1">
              <a:solidFill>
                <a:srgbClr val="FF0000"/>
              </a:solidFill>
            </a:endParaRPr>
          </a:p>
          <a:p>
            <a:pPr algn="ctr" eaLnBrk="1" hangingPunct="1"/>
            <a:r>
              <a:rPr lang="zh-CN" altLang="en-US" sz="2800" b="1">
                <a:solidFill>
                  <a:srgbClr val="FF0000"/>
                </a:solidFill>
              </a:rPr>
              <a:t>望湖楼醉书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19" grpId="0"/>
      <p:bldP spid="20" grpId="0"/>
      <p:bldP spid="24" grpId="0"/>
      <p:bldP spid="25" grpId="0" animBg="1"/>
      <p:bldP spid="26" grpId="0"/>
      <p:bldP spid="27" grpId="0" animBg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445248" y="1292427"/>
            <a:ext cx="1772205" cy="672451"/>
            <a:chOff x="854820" y="1213040"/>
            <a:chExt cx="1772205" cy="50433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9" name="圆角矩形 8"/>
            <p:cNvSpPr/>
            <p:nvPr/>
          </p:nvSpPr>
          <p:spPr>
            <a:xfrm>
              <a:off x="906463" y="1213040"/>
              <a:ext cx="1667986" cy="398407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3">
                  <a:lumMod val="75000"/>
                </a:schemeClr>
              </a:solidFill>
            </a:ln>
            <a:effectLst>
              <a:softEdge rad="31750"/>
            </a:effectLst>
          </p:spPr>
          <p:txBody>
            <a:bodyPr wrap="none">
              <a:spAutoFit/>
            </a:bodyPr>
            <a:lstStyle/>
            <a:p>
              <a:pPr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2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课文主旨</a:t>
              </a:r>
              <a:endParaRPr lang="zh-CN" altLang="en-US" sz="2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直线连接符 21"/>
            <p:cNvSpPr>
              <a:spLocks noChangeShapeType="1"/>
            </p:cNvSpPr>
            <p:nvPr/>
          </p:nvSpPr>
          <p:spPr bwMode="auto">
            <a:xfrm flipV="1">
              <a:off x="854820" y="1717378"/>
              <a:ext cx="1772205" cy="0"/>
            </a:xfrm>
            <a:prstGeom prst="line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prstDash val="sys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20483" name="内容占位符 2"/>
          <p:cNvSpPr txBox="1">
            <a:spLocks noChangeArrowheads="1"/>
          </p:cNvSpPr>
          <p:nvPr/>
        </p:nvSpPr>
        <p:spPr bwMode="auto">
          <a:xfrm>
            <a:off x="587376" y="2256367"/>
            <a:ext cx="7820025" cy="280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6223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《六月二十七日望湖楼醉书》这首诗描写的是夏季的景象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描写的景物有黑云、雨、风、湖水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表达了诗人对大自然的无比热爱的情感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70"/>
          <p:cNvSpPr>
            <a:spLocks noChangeAspect="1" noChangeArrowheads="1" noTextEdit="1"/>
          </p:cNvSpPr>
          <p:nvPr/>
        </p:nvSpPr>
        <p:spPr bwMode="auto">
          <a:xfrm>
            <a:off x="-3943350" y="713317"/>
            <a:ext cx="1895475" cy="181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9219" name="Picture 72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-3943350" y="713317"/>
            <a:ext cx="1897062" cy="181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任意多边形 18"/>
          <p:cNvSpPr/>
          <p:nvPr/>
        </p:nvSpPr>
        <p:spPr bwMode="auto">
          <a:xfrm>
            <a:off x="1100139" y="1356785"/>
            <a:ext cx="1620957" cy="523220"/>
          </a:xfrm>
          <a:custGeom>
            <a:avLst/>
            <a:gdLst>
              <a:gd name="T0" fmla="*/ 0 w 258980"/>
              <a:gd name="T1" fmla="*/ 0 h 54733"/>
              <a:gd name="T2" fmla="*/ 2147483647 w 258980"/>
              <a:gd name="T3" fmla="*/ 0 h 54733"/>
              <a:gd name="T4" fmla="*/ 2147483647 w 258980"/>
              <a:gd name="T5" fmla="*/ 2147483647 h 54733"/>
              <a:gd name="T6" fmla="*/ 0 w 258980"/>
              <a:gd name="T7" fmla="*/ 2147483647 h 54733"/>
              <a:gd name="T8" fmla="*/ 0 w 258980"/>
              <a:gd name="T9" fmla="*/ 0 h 547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8980"/>
              <a:gd name="T16" fmla="*/ 0 h 54733"/>
              <a:gd name="T17" fmla="*/ 258980 w 258980"/>
              <a:gd name="T18" fmla="*/ 54733 h 547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8980" h="54733">
                <a:moveTo>
                  <a:pt x="0" y="0"/>
                </a:moveTo>
                <a:lnTo>
                  <a:pt x="258980" y="0"/>
                </a:lnTo>
                <a:lnTo>
                  <a:pt x="258980" y="54733"/>
                </a:lnTo>
                <a:lnTo>
                  <a:pt x="0" y="5473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学习目标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95544" y="1461535"/>
            <a:ext cx="443625" cy="495183"/>
          </a:xfrm>
          <a:prstGeom prst="roundRect">
            <a:avLst>
              <a:gd name="adj" fmla="val 10000"/>
            </a:avLst>
          </a:prstGeom>
          <a:blipFill>
            <a:blip r:embed="rId2" cstate="email"/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176" name="矩形 7"/>
          <p:cNvSpPr>
            <a:spLocks noChangeArrowheads="1"/>
          </p:cNvSpPr>
          <p:nvPr/>
        </p:nvSpPr>
        <p:spPr bwMode="auto">
          <a:xfrm>
            <a:off x="650875" y="2171701"/>
            <a:ext cx="77168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3855" indent="-363855">
              <a:lnSpc>
                <a:spcPct val="150000"/>
              </a:lnSpc>
              <a:defRPr/>
            </a:pP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读懂诗句，知道诗的大致意思。有感情地朗读并背诵古诗。</a:t>
            </a:r>
            <a:endParaRPr lang="en-US" altLang="zh-CN" sz="28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0850" indent="-450850">
              <a:lnSpc>
                <a:spcPct val="150000"/>
              </a:lnSpc>
              <a:defRPr/>
            </a:pP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感受作者对西湖忽晴忽雨的景色赞美之意。</a:t>
            </a:r>
            <a:endParaRPr lang="en-US" altLang="zh-CN" sz="28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450850" indent="-450850">
              <a:lnSpc>
                <a:spcPct val="150000"/>
              </a:lnSpc>
              <a:defRPr/>
            </a:pP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体会古诗的意境美。</a:t>
            </a:r>
            <a:endParaRPr lang="zh-CN" altLang="zh-CN" sz="28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4"/>
          <p:cNvSpPr>
            <a:spLocks noChangeArrowheads="1"/>
          </p:cNvSpPr>
          <p:nvPr/>
        </p:nvSpPr>
        <p:spPr bwMode="auto">
          <a:xfrm>
            <a:off x="2239169" y="1543050"/>
            <a:ext cx="6646862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532130">
              <a:lnSpc>
                <a:spcPct val="150000"/>
              </a:lnSpc>
            </a:pPr>
            <a:r>
              <a:rPr lang="zh-CN" altLang="zh-CN" sz="2400" b="1" dirty="0">
                <a:latin typeface="黑体" panose="02010609060101010101" charset="-122"/>
                <a:ea typeface="黑体" panose="02010609060101010101" charset="-122"/>
              </a:rPr>
              <a:t>苏轼</a:t>
            </a: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：北宋文学家、书画家。为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唐宋八大家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之一；诗清新豪健，善用夸张、比喻，艺术表现独具风格，与黄庭坚并称苏黄；词开豪放一派，对后世有巨大影响，与辛弃疾并称苏辛；书法擅长行书、楷书，能自创新意，与黄庭坚、米芾、蔡襄并称宋四家。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532130">
              <a:lnSpc>
                <a:spcPct val="150000"/>
              </a:lnSpc>
            </a:pPr>
            <a:r>
              <a:rPr lang="zh-CN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著有《苏东坡全集》和《东坡乐府》等。</a:t>
            </a:r>
            <a:endParaRPr lang="zh-CN" altLang="en-US" sz="24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1273" name="Picture 9" descr="C:\Users\Administrator\AppData\Roaming\Tencent\Users\56229019\QQ\WinTemp\RichOle\[L9V~AOB@BO%GF[UO_5~IOU.pn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14300" y="1754803"/>
            <a:ext cx="2320119" cy="28552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3333\助读资料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6150" y="205317"/>
            <a:ext cx="2171700" cy="75988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963613" y="1663701"/>
            <a:ext cx="7150100" cy="4519084"/>
          </a:xfrm>
          <a:custGeom>
            <a:avLst/>
            <a:gdLst>
              <a:gd name="connsiteX0" fmla="*/ 0 w 7150138"/>
              <a:gd name="connsiteY0" fmla="*/ 451959 h 4519594"/>
              <a:gd name="connsiteX1" fmla="*/ 451959 w 7150138"/>
              <a:gd name="connsiteY1" fmla="*/ 0 h 4519594"/>
              <a:gd name="connsiteX2" fmla="*/ 6698179 w 7150138"/>
              <a:gd name="connsiteY2" fmla="*/ 0 h 4519594"/>
              <a:gd name="connsiteX3" fmla="*/ 7150138 w 7150138"/>
              <a:gd name="connsiteY3" fmla="*/ 451959 h 4519594"/>
              <a:gd name="connsiteX4" fmla="*/ 7150138 w 7150138"/>
              <a:gd name="connsiteY4" fmla="*/ 4067635 h 4519594"/>
              <a:gd name="connsiteX5" fmla="*/ 6698179 w 7150138"/>
              <a:gd name="connsiteY5" fmla="*/ 4519594 h 4519594"/>
              <a:gd name="connsiteX6" fmla="*/ 451959 w 7150138"/>
              <a:gd name="connsiteY6" fmla="*/ 4519594 h 4519594"/>
              <a:gd name="connsiteX7" fmla="*/ 0 w 7150138"/>
              <a:gd name="connsiteY7" fmla="*/ 4067635 h 4519594"/>
              <a:gd name="connsiteX8" fmla="*/ 0 w 7150138"/>
              <a:gd name="connsiteY8" fmla="*/ 451959 h 4519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50138" h="4519594">
                <a:moveTo>
                  <a:pt x="0" y="451959"/>
                </a:moveTo>
                <a:cubicBezTo>
                  <a:pt x="0" y="202349"/>
                  <a:pt x="202349" y="0"/>
                  <a:pt x="451959" y="0"/>
                </a:cubicBezTo>
                <a:lnTo>
                  <a:pt x="6698179" y="0"/>
                </a:lnTo>
                <a:cubicBezTo>
                  <a:pt x="6947789" y="0"/>
                  <a:pt x="7150138" y="202349"/>
                  <a:pt x="7150138" y="451959"/>
                </a:cubicBezTo>
                <a:lnTo>
                  <a:pt x="7150138" y="4067635"/>
                </a:lnTo>
                <a:cubicBezTo>
                  <a:pt x="7150138" y="4317245"/>
                  <a:pt x="6947789" y="4519594"/>
                  <a:pt x="6698179" y="4519594"/>
                </a:cubicBezTo>
                <a:lnTo>
                  <a:pt x="451959" y="4519594"/>
                </a:lnTo>
                <a:cubicBezTo>
                  <a:pt x="202349" y="4519594"/>
                  <a:pt x="0" y="4317245"/>
                  <a:pt x="0" y="4067635"/>
                </a:cubicBezTo>
                <a:lnTo>
                  <a:pt x="0" y="451959"/>
                </a:lnTo>
                <a:close/>
              </a:path>
            </a:pathLst>
          </a:custGeom>
          <a:noFill/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56032" tIns="256032" rIns="256032" bIns="3419748" spcCol="1270" anchor="ctr">
            <a:scene3d>
              <a:camera prst="isometricOffAxis1Right"/>
              <a:lightRig rig="threePt" dir="t"/>
            </a:scene3d>
          </a:bodyPr>
          <a:lstStyle/>
          <a:p>
            <a:pPr defTabSz="1600200">
              <a:lnSpc>
                <a:spcPct val="90000"/>
              </a:lnSpc>
              <a:spcAft>
                <a:spcPct val="35000"/>
              </a:spcAft>
              <a:defRPr/>
            </a:pPr>
            <a:endParaRPr lang="zh-CN" altLang="en-US" sz="3600" b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1125538" y="2779184"/>
            <a:ext cx="6826250" cy="2980267"/>
          </a:xfrm>
          <a:custGeom>
            <a:avLst/>
            <a:gdLst>
              <a:gd name="connsiteX0" fmla="*/ 0 w 6826475"/>
              <a:gd name="connsiteY0" fmla="*/ 297922 h 2979224"/>
              <a:gd name="connsiteX1" fmla="*/ 297922 w 6826475"/>
              <a:gd name="connsiteY1" fmla="*/ 0 h 2979224"/>
              <a:gd name="connsiteX2" fmla="*/ 6528553 w 6826475"/>
              <a:gd name="connsiteY2" fmla="*/ 0 h 2979224"/>
              <a:gd name="connsiteX3" fmla="*/ 6826475 w 6826475"/>
              <a:gd name="connsiteY3" fmla="*/ 297922 h 2979224"/>
              <a:gd name="connsiteX4" fmla="*/ 6826475 w 6826475"/>
              <a:gd name="connsiteY4" fmla="*/ 2681302 h 2979224"/>
              <a:gd name="connsiteX5" fmla="*/ 6528553 w 6826475"/>
              <a:gd name="connsiteY5" fmla="*/ 2979224 h 2979224"/>
              <a:gd name="connsiteX6" fmla="*/ 297922 w 6826475"/>
              <a:gd name="connsiteY6" fmla="*/ 2979224 h 2979224"/>
              <a:gd name="connsiteX7" fmla="*/ 0 w 6826475"/>
              <a:gd name="connsiteY7" fmla="*/ 2681302 h 2979224"/>
              <a:gd name="connsiteX8" fmla="*/ 0 w 6826475"/>
              <a:gd name="connsiteY8" fmla="*/ 297922 h 2979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26475" h="2979224">
                <a:moveTo>
                  <a:pt x="0" y="297922"/>
                </a:moveTo>
                <a:cubicBezTo>
                  <a:pt x="0" y="133384"/>
                  <a:pt x="133384" y="0"/>
                  <a:pt x="297922" y="0"/>
                </a:cubicBezTo>
                <a:lnTo>
                  <a:pt x="6528553" y="0"/>
                </a:lnTo>
                <a:cubicBezTo>
                  <a:pt x="6693091" y="0"/>
                  <a:pt x="6826475" y="133384"/>
                  <a:pt x="6826475" y="297922"/>
                </a:cubicBezTo>
                <a:lnTo>
                  <a:pt x="6826475" y="2681302"/>
                </a:lnTo>
                <a:cubicBezTo>
                  <a:pt x="6826475" y="2845840"/>
                  <a:pt x="6693091" y="2979224"/>
                  <a:pt x="6528553" y="2979224"/>
                </a:cubicBezTo>
                <a:lnTo>
                  <a:pt x="297922" y="2979224"/>
                </a:lnTo>
                <a:cubicBezTo>
                  <a:pt x="133384" y="2979224"/>
                  <a:pt x="0" y="2845840"/>
                  <a:pt x="0" y="2681302"/>
                </a:cubicBezTo>
                <a:lnTo>
                  <a:pt x="0" y="297922"/>
                </a:lnTo>
                <a:close/>
              </a:path>
            </a:pathLst>
          </a:custGeom>
          <a:noFill/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5038" tIns="105038" rIns="105038" bIns="105038" spcCol="1270" anchor="ctr"/>
          <a:lstStyle/>
          <a:p>
            <a:pPr indent="800100" defTabSz="1244600">
              <a:lnSpc>
                <a:spcPct val="150000"/>
              </a:lnSpc>
              <a:spcAft>
                <a:spcPct val="35000"/>
              </a:spcAft>
              <a:defRPr/>
            </a:pPr>
            <a:endParaRPr lang="en-US" altLang="zh-CN" sz="28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292" name="矩形 2"/>
          <p:cNvSpPr>
            <a:spLocks noChangeArrowheads="1"/>
          </p:cNvSpPr>
          <p:nvPr/>
        </p:nvSpPr>
        <p:spPr bwMode="auto">
          <a:xfrm>
            <a:off x="992188" y="2652184"/>
            <a:ext cx="72183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4375" defTabSz="1244600">
              <a:lnSpc>
                <a:spcPct val="150000"/>
              </a:lnSpc>
              <a:spcAft>
                <a:spcPct val="35000"/>
              </a:spcAft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请同学们自由朗读古诗，努力读准字音、读通诗句。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293" name="组合 5"/>
          <p:cNvGrpSpPr/>
          <p:nvPr/>
        </p:nvGrpSpPr>
        <p:grpSpPr bwMode="auto">
          <a:xfrm>
            <a:off x="923925" y="1261534"/>
            <a:ext cx="2287588" cy="1109133"/>
            <a:chOff x="924035" y="907522"/>
            <a:chExt cx="2287080" cy="832905"/>
          </a:xfrm>
        </p:grpSpPr>
        <p:grpSp>
          <p:nvGrpSpPr>
            <p:cNvPr id="12294" name="组合 4"/>
            <p:cNvGrpSpPr/>
            <p:nvPr/>
          </p:nvGrpSpPr>
          <p:grpSpPr bwMode="auto">
            <a:xfrm>
              <a:off x="924035" y="907522"/>
              <a:ext cx="2287080" cy="832905"/>
              <a:chOff x="1314217" y="754602"/>
              <a:chExt cx="2287080" cy="832905"/>
            </a:xfrm>
          </p:grpSpPr>
          <p:pic>
            <p:nvPicPr>
              <p:cNvPr id="12298" name="Picture 10" descr="C:\Users\Administrator\Desktop\绿.png"/>
              <p:cNvPicPr>
                <a:picLocks noChangeAspect="1" noChangeArrowheads="1"/>
              </p:cNvPicPr>
              <p:nvPr/>
            </p:nvPicPr>
            <p:blipFill>
              <a:blip r:embed="rId1" cstate="email"/>
              <a:srcRect/>
              <a:stretch>
                <a:fillRect/>
              </a:stretch>
            </p:blipFill>
            <p:spPr bwMode="auto">
              <a:xfrm>
                <a:off x="1314219" y="1333230"/>
                <a:ext cx="2287078" cy="254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299" name="Picture 6"/>
              <p:cNvPicPr>
                <a:picLocks noChangeAspect="1" noChangeArrowheads="1"/>
              </p:cNvPicPr>
              <p:nvPr/>
            </p:nvPicPr>
            <p:blipFill>
              <a:blip r:embed="rId2" cstate="email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314217" y="754602"/>
                <a:ext cx="619094" cy="788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7" name="圆角矩形 16"/>
            <p:cNvSpPr/>
            <p:nvPr/>
          </p:nvSpPr>
          <p:spPr>
            <a:xfrm>
              <a:off x="1485979" y="1067895"/>
              <a:ext cx="1667616" cy="398912"/>
            </a:xfrm>
            <a:prstGeom prst="roundRect">
              <a:avLst/>
            </a:prstGeom>
            <a:noFill/>
            <a:effectLst>
              <a:softEdge rad="31750"/>
            </a:effectLst>
          </p:spPr>
          <p:txBody>
            <a:bodyPr wrap="none">
              <a:spAutoFit/>
            </a:bodyPr>
            <a:lstStyle/>
            <a:p>
              <a:pPr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2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自读提示</a:t>
              </a:r>
              <a:endParaRPr lang="zh-CN" altLang="en-US" sz="2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任意多边形 32"/>
          <p:cNvSpPr/>
          <p:nvPr/>
        </p:nvSpPr>
        <p:spPr>
          <a:xfrm>
            <a:off x="1004888" y="3024717"/>
            <a:ext cx="7339012" cy="1151467"/>
          </a:xfrm>
          <a:custGeom>
            <a:avLst/>
            <a:gdLst>
              <a:gd name="connsiteX0" fmla="*/ 0 w 6799134"/>
              <a:gd name="connsiteY0" fmla="*/ 0 h 976260"/>
              <a:gd name="connsiteX1" fmla="*/ 6799134 w 6799134"/>
              <a:gd name="connsiteY1" fmla="*/ 0 h 976260"/>
              <a:gd name="connsiteX2" fmla="*/ 6799134 w 6799134"/>
              <a:gd name="connsiteY2" fmla="*/ 976260 h 976260"/>
              <a:gd name="connsiteX3" fmla="*/ 0 w 6799134"/>
              <a:gd name="connsiteY3" fmla="*/ 976260 h 976260"/>
              <a:gd name="connsiteX4" fmla="*/ 0 w 6799134"/>
              <a:gd name="connsiteY4" fmla="*/ 0 h 97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99134" h="976260">
                <a:moveTo>
                  <a:pt x="0" y="0"/>
                </a:moveTo>
                <a:lnTo>
                  <a:pt x="6799134" y="0"/>
                </a:lnTo>
                <a:lnTo>
                  <a:pt x="6799134" y="976260"/>
                </a:lnTo>
                <a:lnTo>
                  <a:pt x="0" y="9762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37160" tIns="137160" rIns="137160" bIns="137160" spcCol="1270" anchor="ctr"/>
          <a:lstStyle/>
          <a:p>
            <a:pPr indent="812800" defTabSz="1600200">
              <a:lnSpc>
                <a:spcPct val="150000"/>
              </a:lnSpc>
              <a:spcAft>
                <a:spcPct val="35000"/>
              </a:spcAft>
              <a:defRPr/>
            </a:pPr>
            <a:r>
              <a:rPr lang="zh-CN" altLang="en-US" sz="2800" b="1" dirty="0">
                <a:latin typeface="+mj-ea"/>
                <a:ea typeface="+mj-ea"/>
              </a:rPr>
              <a:t>指名读古诗，同学互评：字音是否正确，句子是否通顺。  </a:t>
            </a:r>
            <a:endParaRPr lang="zh-CN" altLang="en-US" sz="2800" dirty="0">
              <a:latin typeface="+mj-ea"/>
              <a:ea typeface="+mj-ea"/>
            </a:endParaRPr>
          </a:p>
        </p:txBody>
      </p:sp>
      <p:grpSp>
        <p:nvGrpSpPr>
          <p:cNvPr id="13315" name="组合 1"/>
          <p:cNvGrpSpPr/>
          <p:nvPr/>
        </p:nvGrpSpPr>
        <p:grpSpPr bwMode="auto">
          <a:xfrm>
            <a:off x="541338" y="1392767"/>
            <a:ext cx="2845301" cy="924984"/>
            <a:chOff x="3739606" y="1084755"/>
            <a:chExt cx="2845568" cy="693772"/>
          </a:xfrm>
        </p:grpSpPr>
        <p:pic>
          <p:nvPicPr>
            <p:cNvPr id="13316" name="Picture 8"/>
            <p:cNvPicPr>
              <a:picLocks noChangeAspect="1" noChangeArrowheads="1"/>
            </p:cNvPicPr>
            <p:nvPr/>
          </p:nvPicPr>
          <p:blipFill>
            <a:blip r:embed="rId1" cstate="email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39606" y="1084755"/>
              <a:ext cx="511649" cy="688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3317" name="组合 10"/>
            <p:cNvGrpSpPr/>
            <p:nvPr/>
          </p:nvGrpSpPr>
          <p:grpSpPr bwMode="auto">
            <a:xfrm>
              <a:off x="4200604" y="1096470"/>
              <a:ext cx="2384570" cy="682057"/>
              <a:chOff x="847804" y="1058370"/>
              <a:chExt cx="2384570" cy="682057"/>
            </a:xfrm>
          </p:grpSpPr>
          <p:pic>
            <p:nvPicPr>
              <p:cNvPr id="13318" name="Picture 10" descr="C:\Users\Administrator\Desktop\绿.png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924037" y="1486150"/>
                <a:ext cx="2287078" cy="254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圆角矩形 12"/>
              <p:cNvSpPr/>
              <p:nvPr/>
            </p:nvSpPr>
            <p:spPr>
              <a:xfrm>
                <a:off x="847804" y="1058370"/>
                <a:ext cx="2384570" cy="398426"/>
              </a:xfrm>
              <a:prstGeom prst="roundRect">
                <a:avLst/>
              </a:prstGeom>
              <a:noFill/>
              <a:effectLst>
                <a:softEdge rad="31750"/>
              </a:effectLst>
            </p:spPr>
            <p:txBody>
              <a:bodyPr wrap="none">
                <a:spAutoFit/>
              </a:bodyPr>
              <a:lstStyle/>
              <a:p>
                <a:pPr defTabSz="16002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zh-CN" altLang="en-US" sz="28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检查自读情况</a:t>
                </a:r>
                <a:endParaRPr lang="zh-CN" altLang="en-US" sz="28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istrator\Desktop\可改图标 - 副本\品读释疑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509964" y="82552"/>
            <a:ext cx="2124075" cy="79163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4339" name="矩形 3"/>
          <p:cNvSpPr>
            <a:spLocks noChangeArrowheads="1"/>
          </p:cNvSpPr>
          <p:nvPr/>
        </p:nvSpPr>
        <p:spPr bwMode="auto">
          <a:xfrm>
            <a:off x="806450" y="935567"/>
            <a:ext cx="74803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latin typeface="黑体" panose="02010609060101010101" charset="-122"/>
                <a:ea typeface="黑体" panose="02010609060101010101" charset="-122"/>
              </a:rPr>
              <a:t>六月二十七日</a:t>
            </a:r>
            <a:r>
              <a:rPr lang="zh-CN" altLang="en-US" sz="2800" b="1" dirty="0">
                <a:solidFill>
                  <a:srgbClr val="FF33CC"/>
                </a:solidFill>
                <a:latin typeface="黑体" panose="02010609060101010101" charset="-122"/>
                <a:ea typeface="黑体" panose="02010609060101010101" charset="-122"/>
              </a:rPr>
              <a:t>望湖楼</a:t>
            </a:r>
            <a:r>
              <a:rPr lang="zh-CN" altLang="en-US" sz="2800" b="1" dirty="0">
                <a:latin typeface="黑体" panose="02010609060101010101" charset="-122"/>
                <a:ea typeface="黑体" panose="02010609060101010101" charset="-122"/>
              </a:rPr>
              <a:t>醉书</a:t>
            </a:r>
            <a:endParaRPr lang="en-US" altLang="zh-CN"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</a:rPr>
              <a:t>(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宋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</a:rPr>
              <a:t>)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苏轼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黑云</a:t>
            </a:r>
            <a:r>
              <a:rPr lang="zh-CN" altLang="en-US" sz="2800" b="1" dirty="0">
                <a:solidFill>
                  <a:srgbClr val="FF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翻墨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未遮山，</a:t>
            </a:r>
            <a:r>
              <a:rPr lang="zh-CN" altLang="en-US" sz="2800" b="1" dirty="0">
                <a:solidFill>
                  <a:srgbClr val="FF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白雨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跳珠乱入船。</a:t>
            </a:r>
            <a:endParaRPr lang="en-US" altLang="zh-CN" sz="2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750889" y="4565651"/>
            <a:ext cx="74961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622300">
              <a:defRPr/>
            </a:pPr>
            <a:r>
              <a:rPr lang="zh-CN" altLang="en-US" sz="2800" b="1" dirty="0">
                <a:solidFill>
                  <a:srgbClr val="0066FF"/>
                </a:solidFill>
                <a:latin typeface="+mj-ea"/>
                <a:ea typeface="+mj-ea"/>
              </a:rPr>
              <a:t>乌云上涌，就如墨汁泼下，却又在天边露出一段山峦，明丽清新，大雨激起的水花如白珠碎石，飞溅入船。</a:t>
            </a:r>
            <a:endParaRPr lang="zh-CN" altLang="en-US" sz="2800" b="1" dirty="0">
              <a:solidFill>
                <a:srgbClr val="0066FF"/>
              </a:solidFill>
              <a:latin typeface="+mj-ea"/>
              <a:ea typeface="+mj-ea"/>
            </a:endParaRPr>
          </a:p>
        </p:txBody>
      </p:sp>
      <p:sp>
        <p:nvSpPr>
          <p:cNvPr id="10" name="线形标注 2 9"/>
          <p:cNvSpPr/>
          <p:nvPr/>
        </p:nvSpPr>
        <p:spPr>
          <a:xfrm>
            <a:off x="6197601" y="279400"/>
            <a:ext cx="2741613" cy="838200"/>
          </a:xfrm>
          <a:prstGeom prst="borderCallout2">
            <a:avLst>
              <a:gd name="adj1" fmla="val 46364"/>
              <a:gd name="adj2" fmla="val 251"/>
              <a:gd name="adj3" fmla="val 50809"/>
              <a:gd name="adj4" fmla="val -13306"/>
              <a:gd name="adj5" fmla="val 107851"/>
              <a:gd name="adj6" fmla="val -29060"/>
            </a:avLst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2000" b="1" dirty="0">
                <a:solidFill>
                  <a:srgbClr val="FF00FF"/>
                </a:solidFill>
                <a:latin typeface="仿宋" panose="02010609060101010101" charset="-122"/>
                <a:ea typeface="仿宋" panose="02010609060101010101" charset="-122"/>
              </a:rPr>
              <a:t>古建筑名，又叫看经楼。位于杭州西湖畔。</a:t>
            </a:r>
            <a:endParaRPr lang="zh-CN" altLang="en-US" sz="2000" b="1" dirty="0">
              <a:solidFill>
                <a:srgbClr val="FF00FF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1" name="线形标注 1 10"/>
          <p:cNvSpPr/>
          <p:nvPr/>
        </p:nvSpPr>
        <p:spPr>
          <a:xfrm>
            <a:off x="6350" y="3473451"/>
            <a:ext cx="3181350" cy="920749"/>
          </a:xfrm>
          <a:prstGeom prst="borderCallout1">
            <a:avLst>
              <a:gd name="adj1" fmla="val -3625"/>
              <a:gd name="adj2" fmla="val 75975"/>
              <a:gd name="adj3" fmla="val -16389"/>
              <a:gd name="adj4" fmla="val 84749"/>
            </a:avLst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2000" b="1" dirty="0">
                <a:solidFill>
                  <a:srgbClr val="FF00FF"/>
                </a:solidFill>
                <a:latin typeface="仿宋" panose="02010609060101010101" charset="-122"/>
                <a:ea typeface="仿宋" panose="02010609060101010101" charset="-122"/>
              </a:rPr>
              <a:t>打翻的黑墨水，形容云层很黑。遮：遮盖，遮挡。</a:t>
            </a:r>
            <a:endParaRPr lang="zh-CN" altLang="en-US" sz="2000" b="1" dirty="0">
              <a:solidFill>
                <a:srgbClr val="FF00FF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2" name="线形标注 1 11"/>
          <p:cNvSpPr/>
          <p:nvPr/>
        </p:nvSpPr>
        <p:spPr>
          <a:xfrm>
            <a:off x="4300539" y="3543300"/>
            <a:ext cx="4656137" cy="920751"/>
          </a:xfrm>
          <a:prstGeom prst="borderCallout1">
            <a:avLst>
              <a:gd name="adj1" fmla="val 160"/>
              <a:gd name="adj2" fmla="val 26322"/>
              <a:gd name="adj3" fmla="val -25851"/>
              <a:gd name="adj4" fmla="val 13495"/>
            </a:avLst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2000" b="1" dirty="0">
                <a:solidFill>
                  <a:srgbClr val="FF00FF"/>
                </a:solidFill>
                <a:latin typeface="仿宋" panose="02010609060101010101" charset="-122"/>
                <a:ea typeface="仿宋" panose="02010609060101010101" charset="-122"/>
              </a:rPr>
              <a:t>指夏日阵雨的特殊景观，因雨点大而猛，在湖光山色的衬托下，显得白而透明。</a:t>
            </a:r>
            <a:endParaRPr lang="zh-CN" altLang="en-US" sz="2000" b="1" dirty="0">
              <a:solidFill>
                <a:srgbClr val="FF00FF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8"/>
          <p:cNvSpPr>
            <a:spLocks noChangeArrowheads="1"/>
          </p:cNvSpPr>
          <p:nvPr/>
        </p:nvSpPr>
        <p:spPr bwMode="auto">
          <a:xfrm>
            <a:off x="1792289" y="2256367"/>
            <a:ext cx="62499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卷地风来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忽吹散，望湖楼下</a:t>
            </a:r>
            <a:r>
              <a:rPr lang="zh-CN" altLang="en-US" sz="2800" b="1" dirty="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水如天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822325" y="4074585"/>
            <a:ext cx="73675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622300">
              <a:defRPr/>
            </a:pPr>
            <a:r>
              <a:rPr lang="zh-CN" altLang="en-US" sz="2800" b="1" dirty="0">
                <a:solidFill>
                  <a:srgbClr val="0066FF"/>
                </a:solidFill>
                <a:latin typeface="+mj-ea"/>
                <a:ea typeface="+mj-ea"/>
              </a:rPr>
              <a:t>忽然间狂风卷地而来，吹散了满天的乌云，而那西湖的湖水碧波如镜，明媚温柔。</a:t>
            </a:r>
            <a:endParaRPr lang="zh-CN" altLang="en-US" sz="2800" b="1" dirty="0">
              <a:solidFill>
                <a:srgbClr val="0066FF"/>
              </a:solidFill>
              <a:latin typeface="+mj-ea"/>
              <a:ea typeface="+mj-ea"/>
            </a:endParaRPr>
          </a:p>
        </p:txBody>
      </p:sp>
      <p:sp>
        <p:nvSpPr>
          <p:cNvPr id="9" name="线形标注 1 8"/>
          <p:cNvSpPr/>
          <p:nvPr/>
        </p:nvSpPr>
        <p:spPr>
          <a:xfrm>
            <a:off x="6291264" y="1147234"/>
            <a:ext cx="2435225" cy="836084"/>
          </a:xfrm>
          <a:prstGeom prst="borderCallout1">
            <a:avLst>
              <a:gd name="adj1" fmla="val 97850"/>
              <a:gd name="adj2" fmla="val 28146"/>
              <a:gd name="adj3" fmla="val 154131"/>
              <a:gd name="adj4" fmla="val 17994"/>
            </a:avLst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2000" b="1" dirty="0">
                <a:solidFill>
                  <a:srgbClr val="FF00FF"/>
                </a:solidFill>
                <a:latin typeface="仿宋" panose="02010609060101010101" charset="-122"/>
                <a:ea typeface="仿宋" panose="02010609060101010101" charset="-122"/>
              </a:rPr>
              <a:t>形容湖面像天空一般开阔而且平静。</a:t>
            </a:r>
            <a:endParaRPr lang="zh-CN" altLang="en-US" sz="2000" b="1" dirty="0">
              <a:solidFill>
                <a:srgbClr val="FF00FF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0" name="线形标注 2 9"/>
          <p:cNvSpPr/>
          <p:nvPr/>
        </p:nvSpPr>
        <p:spPr>
          <a:xfrm>
            <a:off x="390525" y="1496485"/>
            <a:ext cx="2027238" cy="571500"/>
          </a:xfrm>
          <a:prstGeom prst="borderCallout2">
            <a:avLst>
              <a:gd name="adj1" fmla="val 49961"/>
              <a:gd name="adj2" fmla="val 100919"/>
              <a:gd name="adj3" fmla="val 57743"/>
              <a:gd name="adj4" fmla="val 111613"/>
              <a:gd name="adj5" fmla="val 159729"/>
              <a:gd name="adj6" fmla="val 119841"/>
            </a:avLst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2000" b="1" dirty="0">
                <a:solidFill>
                  <a:srgbClr val="FF00FF"/>
                </a:solidFill>
                <a:latin typeface="仿宋" panose="02010609060101010101" charset="-122"/>
                <a:ea typeface="仿宋" panose="02010609060101010101" charset="-122"/>
              </a:rPr>
              <a:t>指狂风席地卷来。</a:t>
            </a:r>
            <a:endParaRPr lang="zh-CN" altLang="en-US" sz="2000" b="1" dirty="0">
              <a:solidFill>
                <a:srgbClr val="FF00FF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内容占位符 2"/>
          <p:cNvSpPr txBox="1">
            <a:spLocks noChangeArrowheads="1"/>
          </p:cNvSpPr>
          <p:nvPr/>
        </p:nvSpPr>
        <p:spPr bwMode="auto">
          <a:xfrm>
            <a:off x="450851" y="1559985"/>
            <a:ext cx="8372475" cy="1018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1950" indent="-3619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ts val="600"/>
              </a:spcAft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1.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这首诗描写了什么样的景物？</a:t>
            </a:r>
            <a:endParaRPr lang="zh-CN" altLang="en-US" sz="2800" b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847725" y="2546351"/>
            <a:ext cx="75819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175" indent="528955">
              <a:lnSpc>
                <a:spcPct val="150000"/>
              </a:lnSpc>
              <a:spcAft>
                <a:spcPts val="600"/>
              </a:spcAft>
            </a:pPr>
            <a:r>
              <a:rPr lang="zh-CN" altLang="en-US" sz="2800" b="1" dirty="0">
                <a:solidFill>
                  <a:srgbClr val="C00000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描写的是夏季的景象。描写的景物有黑云、雨、风、湖水。</a:t>
            </a:r>
            <a:endParaRPr lang="zh-CN" altLang="en-US" sz="2800" b="1" dirty="0">
              <a:solidFill>
                <a:srgbClr val="C00000"/>
              </a:solidFill>
              <a:latin typeface="宋体" panose="02010600030101010101" pitchFamily="2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内容占位符 2"/>
          <p:cNvSpPr txBox="1">
            <a:spLocks noChangeArrowheads="1"/>
          </p:cNvSpPr>
          <p:nvPr/>
        </p:nvSpPr>
        <p:spPr bwMode="auto">
          <a:xfrm>
            <a:off x="358776" y="1109134"/>
            <a:ext cx="8372475" cy="89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1950" indent="-3619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ts val="600"/>
              </a:spcAft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2.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 panose="020F0502020204030204" pitchFamily="34" charset="0"/>
              </a:rPr>
              <a:t>诗中的比喻有什么作用？</a:t>
            </a:r>
            <a:endParaRPr lang="zh-CN" altLang="en-US" sz="2800" b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 panose="020F0502020204030204" pitchFamily="34" charset="0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68350" y="1970617"/>
            <a:ext cx="75819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175" indent="528955">
              <a:lnSpc>
                <a:spcPct val="150000"/>
              </a:lnSpc>
              <a:spcAft>
                <a:spcPts val="600"/>
              </a:spcAft>
            </a:pPr>
            <a:r>
              <a:rPr lang="zh-CN" altLang="en-US" sz="2800" b="1" dirty="0">
                <a:solidFill>
                  <a:srgbClr val="C00000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诗用“翻墨”写出云的来势，用“跳珠”描绘雨的特点，说明是骤雨而不是久雨。“翻墨”与“跳珠”的比喻新颖而生动，绘色绘声绘形，极为传神。</a:t>
            </a:r>
            <a:endParaRPr lang="zh-CN" altLang="en-US" sz="2800" b="1" dirty="0">
              <a:solidFill>
                <a:srgbClr val="C00000"/>
              </a:solidFill>
              <a:latin typeface="宋体" panose="02010600030101010101" pitchFamily="2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748</Words>
  <Application>WPS 演示</Application>
  <PresentationFormat>全屏显示(4:3)</PresentationFormat>
  <Paragraphs>82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Calibri</vt:lpstr>
      <vt:lpstr>Arial</vt:lpstr>
      <vt:lpstr>黑体</vt:lpstr>
      <vt:lpstr>Gulim</vt:lpstr>
      <vt:lpstr>方正大黑简体</vt:lpstr>
      <vt:lpstr>微软雅黑</vt:lpstr>
      <vt:lpstr>仿宋</vt:lpstr>
      <vt:lpstr>Times New Roman</vt:lpstr>
      <vt:lpstr>楷体</vt:lpstr>
      <vt:lpstr>Arial Unicode MS</vt:lpstr>
      <vt:lpstr>Malgun Gothic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526</cp:revision>
  <dcterms:created xsi:type="dcterms:W3CDTF">2015-12-30T08:03:00Z</dcterms:created>
  <dcterms:modified xsi:type="dcterms:W3CDTF">2019-10-24T09:40:20Z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