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48"/>
  </p:handoutMasterIdLst>
  <p:sldIdLst>
    <p:sldId id="257" r:id="rId3"/>
    <p:sldId id="258" r:id="rId4"/>
    <p:sldId id="259" r:id="rId5"/>
    <p:sldId id="260" r:id="rId6"/>
    <p:sldId id="261" r:id="rId7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314" autoAdjust="0"/>
  </p:normalViewPr>
  <p:slideViewPr>
    <p:cSldViewPr snapToGrid="0">
      <p:cViewPr>
        <p:scale>
          <a:sx n="100" d="100"/>
          <a:sy n="100" d="100"/>
        </p:scale>
        <p:origin x="-366" y="-2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handoutMaster" Target="handoutMasters/handoutMaster1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6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2588282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2588282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808731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4511676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7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7" y="1296001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789043"/>
            <a:ext cx="39624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2" y="1296001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2" y="1789043"/>
            <a:ext cx="396243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7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9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1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层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18&#21482;&#26377;&#19968;&#20010;&#22320;&#29699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2.so.qhimg.com/bdr/_240_/t01f98f2d369e231e6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638309" y="1842378"/>
            <a:ext cx="3445969" cy="402209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椭圆 8"/>
          <p:cNvSpPr/>
          <p:nvPr/>
        </p:nvSpPr>
        <p:spPr>
          <a:xfrm>
            <a:off x="412971" y="2090966"/>
            <a:ext cx="717550" cy="9144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53940" y="2079960"/>
            <a:ext cx="666750" cy="9254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484978" y="2127164"/>
            <a:ext cx="583264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18  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只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有一个地球</a:t>
            </a:r>
            <a:endParaRPr lang="zh-CN" alt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33875" y="3389408"/>
            <a:ext cx="504063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副标题 2"/>
          <p:cNvSpPr txBox="1"/>
          <p:nvPr/>
        </p:nvSpPr>
        <p:spPr>
          <a:xfrm>
            <a:off x="300339" y="3760255"/>
            <a:ext cx="5381625" cy="584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buFont typeface="Arial" panose="020B0604020202020204" pitchFamily="34" charset="0"/>
            </a:pPr>
            <a:r>
              <a:rPr lang="en-US" altLang="zh-CN" sz="2665" b="1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RJ</a:t>
            </a:r>
            <a:r>
              <a:rPr lang="zh-CN" altLang="en-US" sz="2665" b="1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部编版</a:t>
            </a:r>
            <a:r>
              <a:rPr lang="en-US" altLang="zh-CN" sz="2665" b="1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·</a:t>
            </a:r>
            <a:r>
              <a:rPr lang="zh-CN" altLang="en-US" sz="2665" b="1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六年</a:t>
            </a:r>
            <a:r>
              <a:rPr lang="zh-CN" altLang="en-US" sz="2665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级上册</a:t>
            </a:r>
            <a:endParaRPr lang="zh-CN" altLang="en-US" sz="2665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571904" y="235488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毁坏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01288" y="235488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损坏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72300" y="235488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美丽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30259" y="235488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美好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90954" y="314697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目睹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01288" y="314070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看见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91350" y="314070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贡献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30259" y="314070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奉献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52854" y="429910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容易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01288" y="429910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困难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53250" y="429910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美丽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30259" y="429910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丑陋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71904" y="5084918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毁坏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01288" y="5084918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保护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72300" y="5084918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精心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30259" y="5084918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疏忽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1840" y="786962"/>
            <a:ext cx="2501006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zh-CN"/>
            </a:defPPr>
            <a:lvl1pPr>
              <a:defRPr sz="3600" b="1" u="dbl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u="sng" dirty="0">
                <a:sym typeface="+mn-ea"/>
              </a:rPr>
              <a:t>近、反义词</a:t>
            </a:r>
            <a:endParaRPr lang="zh-CN" altLang="en-US" u="sng" dirty="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2328" y="4299373"/>
            <a:ext cx="1627369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反义词：</a:t>
            </a:r>
            <a:endParaRPr lang="zh-CN" altLang="en-US" sz="2800" b="1" dirty="0" smtClean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1026" name="Picture 2" descr="G:\BaiduYunDownload\10000图标\PNG图标集08\png-0561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28981" y="839604"/>
            <a:ext cx="564456" cy="752608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1062328" y="2354580"/>
            <a:ext cx="1627369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近义词：</a:t>
            </a:r>
            <a:endParaRPr lang="zh-CN" altLang="en-US" sz="2800" b="1" dirty="0" smtClean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02020" y="702945"/>
            <a:ext cx="224452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同音字辨析</a:t>
            </a:r>
            <a:endParaRPr lang="zh-CN" altLang="en-US" sz="3200" b="1" u="dbl" dirty="0" smtClean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1347470" y="1763607"/>
          <a:ext cx="6448425" cy="274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199"/>
                <a:gridCol w="4477226"/>
              </a:tblGrid>
              <a:tr h="4699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dirty="0">
                        <a:latin typeface="+mn-ea"/>
                      </a:endParaRPr>
                    </a:p>
                  </a:txBody>
                  <a:tcPr>
                    <a:solidFill>
                      <a:srgbClr val="FFAF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+mn-ea"/>
                        </a:rPr>
                        <a:t>不同点</a:t>
                      </a:r>
                      <a:endParaRPr lang="zh-CN" altLang="en-US" sz="1800" dirty="0">
                        <a:latin typeface="+mn-ea"/>
                      </a:endParaRPr>
                    </a:p>
                  </a:txBody>
                  <a:tcPr>
                    <a:solidFill>
                      <a:srgbClr val="FFAF01"/>
                    </a:solidFill>
                  </a:tcPr>
                </a:tc>
              </a:tr>
              <a:tr h="1346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3200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</a:rPr>
                        <a:t>莹</a:t>
                      </a:r>
                      <a:endParaRPr lang="zh-CN" altLang="en-US" sz="3200" b="1" dirty="0" smtClean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000" b="1" dirty="0" smtClean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光洁像玉的石头；光洁，透明。如：莹白</a:t>
                      </a:r>
                      <a:endParaRPr lang="zh-CN" altLang="en-US" sz="2000" b="1" dirty="0" smtClean="0">
                        <a:solidFill>
                          <a:schemeClr val="tx1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</a:tr>
              <a:tr h="9290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</a:rPr>
                        <a:t>萤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昆虫，黄褐色，尾部有发光器。如：萤火虫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1684655" y="5357496"/>
            <a:ext cx="18473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sz="3200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3434949" y="4791393"/>
            <a:ext cx="92869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萤</a:t>
            </a:r>
            <a:endParaRPr lang="en-US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6348250" y="4791656"/>
            <a:ext cx="92869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莹莹</a:t>
            </a:r>
            <a:endParaRPr lang="en-US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78560" y="4791288"/>
            <a:ext cx="679069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夏天的晚上，（    ）火虫发出绿（        ）的光，漂亮极了！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 descr="G:\BaiduYunDownload\10000图标\PNG图标集08\png-0561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21361" y="702444"/>
            <a:ext cx="564456" cy="75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39498" y="1241620"/>
            <a:ext cx="6664960" cy="22594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265" b="1" dirty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en-US" sz="3735" b="1" dirty="0">
                <a:solidFill>
                  <a:schemeClr val="tx1"/>
                </a:solidFill>
                <a:latin typeface="+mn-ea"/>
                <a:ea typeface="+mn-ea"/>
              </a:rPr>
              <a:t>我们一起来听写词语吧！写完后认真看书写指导，用心复习哟！</a:t>
            </a:r>
            <a:endParaRPr lang="zh-CN" altLang="en-US" sz="3735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8676" y="639445"/>
            <a:ext cx="2383986" cy="74866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4265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听听写写</a:t>
            </a:r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33134" y="3345181"/>
            <a:ext cx="1469390" cy="9125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zh-CN" altLang="en-US" sz="2665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anose="02000600000000000000" charset="0"/>
                <a:ea typeface="微软雅黑" panose="020B0503020204020204" charset="-122"/>
                <a:sym typeface="+mn-ea"/>
                <a:hlinkClick r:id="rId1" action="ppaction://hlinkfile"/>
              </a:rPr>
              <a:t>点我听写</a:t>
            </a:r>
            <a:endParaRPr lang="zh-CN" altLang="en-US" sz="2665" b="1" i="1" dirty="0">
              <a:solidFill>
                <a:schemeClr val="accent6">
                  <a:lumMod val="60000"/>
                  <a:lumOff val="40000"/>
                </a:schemeClr>
              </a:solidFill>
              <a:latin typeface="Segoe Print" panose="02000600000000000000" charset="0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5"/>
          <p:cNvSpPr txBox="1"/>
          <p:nvPr/>
        </p:nvSpPr>
        <p:spPr>
          <a:xfrm>
            <a:off x="475905" y="1897216"/>
            <a:ext cx="77393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defTabSz="914400" eaLnBrk="1" hangingPunct="1">
              <a:spcBef>
                <a:spcPts val="1800"/>
              </a:spcBef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2800" b="1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1.课文是从哪几个方面说明有一个地球的</a:t>
            </a:r>
            <a:r>
              <a:rPr kumimoji="0" lang="zh-CN" altLang="en-US" sz="2800" b="1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？</a:t>
            </a:r>
            <a:endParaRPr kumimoji="0" lang="zh-CN" altLang="en-US" sz="2800" b="1" kern="1200" cap="none" spc="0" normalizeH="0" baseline="0" noProof="0" dirty="0"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</p:txBody>
      </p:sp>
      <p:sp>
        <p:nvSpPr>
          <p:cNvPr id="10254" name="TextBox 13"/>
          <p:cNvSpPr txBox="1"/>
          <p:nvPr/>
        </p:nvSpPr>
        <p:spPr>
          <a:xfrm>
            <a:off x="1625850" y="3039644"/>
            <a:ext cx="165618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地球渺小：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995" y="834602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初读</a:t>
            </a:r>
            <a:r>
              <a:rPr lang="zh-CN" altLang="zh-CN" sz="36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感知</a:t>
            </a:r>
            <a:endParaRPr lang="zh-CN" altLang="zh-CN" sz="36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4286250" y="3039534"/>
            <a:ext cx="323278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自然资源是有限的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3415065" y="4200084"/>
            <a:ext cx="165618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无法移居</a:t>
            </a:r>
            <a:endParaRPr lang="zh-CN" altLang="en-US" sz="28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3443829" y="3245242"/>
            <a:ext cx="640123" cy="348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0" name="右箭头 19"/>
          <p:cNvSpPr/>
          <p:nvPr/>
        </p:nvSpPr>
        <p:spPr>
          <a:xfrm>
            <a:off x="2674879" y="4423310"/>
            <a:ext cx="640123" cy="348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1026" name="Picture 2" descr="G:\BaiduYunDownload\10000图标\PNG图标集08\png-0561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28981" y="839604"/>
            <a:ext cx="564456" cy="75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254" grpId="0" bldLvl="0" animBg="1"/>
      <p:bldP spid="15" grpId="0" bldLvl="0" animBg="1"/>
      <p:bldP spid="17" grpId="0" bldLvl="0" animBg="1"/>
      <p:bldP spid="3" grpId="0" bldLvl="0" animBg="1"/>
      <p:bldP spid="2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2366" y="685057"/>
            <a:ext cx="7739380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2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.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 填空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本课从地球的</a:t>
            </a:r>
            <a:r>
              <a:rPr 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________________________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和</a:t>
            </a:r>
            <a:r>
              <a:rPr 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__________________________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两方面，阐明了人类的生存“只有一个地球”的道理，说明了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__________________________________________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的重要性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。</a:t>
            </a: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751945" y="3245665"/>
            <a:ext cx="74047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我们要精心地保护地球，保护地球的生态环境</a:t>
            </a:r>
            <a:endParaRPr lang="zh-CN" altLang="en-US" sz="2800" dirty="0" smtClean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702310" y="2002388"/>
            <a:ext cx="49898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地球所拥有的的自然资源有限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文本框 3"/>
          <p:cNvSpPr txBox="1"/>
          <p:nvPr/>
        </p:nvSpPr>
        <p:spPr>
          <a:xfrm>
            <a:off x="3790950" y="1420718"/>
            <a:ext cx="3802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地球在宇宙中的渺小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93775" y="730674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段落划分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7086" y="2040983"/>
            <a:ext cx="8072494" cy="1636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第一段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（1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-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2）：地球很小，地球上可供人类活动的范围更小。 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第二段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（3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-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4）：地球上的自然资源有限，有些资源已遭到人类的破坏。 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第三段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（5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-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7）：在宇宙之中，可供人类生存的星球是地球。 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第四段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（8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-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9）：号召我们精心保护地球，保护地球的生态环境。</a:t>
            </a:r>
            <a:endParaRPr lang="zh-CN" altLang="en-US" sz="20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pic>
        <p:nvPicPr>
          <p:cNvPr id="1026" name="Picture 2" descr="G:\BaiduYunDownload\10000图标\PNG图标集08\png-0561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07086" y="784571"/>
            <a:ext cx="564456" cy="75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" name="TextBox 1"/>
          <p:cNvSpPr txBox="1"/>
          <p:nvPr/>
        </p:nvSpPr>
        <p:spPr>
          <a:xfrm>
            <a:off x="412750" y="1874521"/>
            <a:ext cx="8317230" cy="982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800" b="1" dirty="0" smtClean="0">
                <a:latin typeface="+mn-ea"/>
                <a:cs typeface="+mn-ea"/>
              </a:rPr>
              <a:t>1.</a:t>
            </a:r>
            <a:r>
              <a:rPr lang="zh-CN" altLang="en-US" sz="2800" b="1" dirty="0" smtClean="0">
                <a:latin typeface="+mn-ea"/>
                <a:cs typeface="+mn-ea"/>
              </a:rPr>
              <a:t>默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读课文第一和第三段，找出表现地球可爱的句子和关键词。</a:t>
            </a:r>
            <a:endParaRPr lang="zh-CN" alt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3130" y="705697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课文解读</a:t>
            </a:r>
            <a:endParaRPr lang="zh-CN" altLang="en-US" sz="32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3900" y="3153833"/>
            <a:ext cx="7695565" cy="19303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映入眼帘的是一个晶莹透亮的球体，上面蓝色和白色的纹痕相互交错，周围裹着一层薄薄的水蓝色“纱衣”。地球，这位人类的母亲，这个生命的摇篮，是那样的美丽壮观，和蔼可亲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3270886" y="6010487"/>
            <a:ext cx="3382010" cy="467360"/>
          </a:xfrm>
          <a:prstGeom prst="wedgeRoundRectCallout">
            <a:avLst>
              <a:gd name="adj1" fmla="val -29909"/>
              <a:gd name="adj2" fmla="val -1284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</a:pPr>
            <a:r>
              <a:rPr lang="zh-CN" altLang="en-US" sz="2000" b="1" i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000" b="1" i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地球因美丽而可爱</a:t>
            </a:r>
            <a:endParaRPr lang="zh-CN" altLang="en-US" sz="2000" b="1" i="1" dirty="0" smtClean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25780" y="4474634"/>
            <a:ext cx="3004185" cy="646007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" name="圆角矩形 4"/>
          <p:cNvSpPr/>
          <p:nvPr/>
        </p:nvSpPr>
        <p:spPr>
          <a:xfrm>
            <a:off x="4405654" y="3259905"/>
            <a:ext cx="720080" cy="543043"/>
          </a:xfrm>
          <a:prstGeom prst="roundRect">
            <a:avLst/>
          </a:prstGeom>
          <a:noFill/>
          <a:ln w="12700"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圆角矩形 14"/>
          <p:cNvSpPr/>
          <p:nvPr/>
        </p:nvSpPr>
        <p:spPr>
          <a:xfrm>
            <a:off x="1413510" y="3931921"/>
            <a:ext cx="3308985" cy="542713"/>
          </a:xfrm>
          <a:prstGeom prst="roundRect">
            <a:avLst/>
          </a:prstGeom>
          <a:noFill/>
          <a:ln w="12700"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椭圆 7"/>
          <p:cNvSpPr/>
          <p:nvPr/>
        </p:nvSpPr>
        <p:spPr>
          <a:xfrm>
            <a:off x="3144520" y="1270847"/>
            <a:ext cx="2855595" cy="6477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地球的可爱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1026" name="Picture 2" descr="G:\BaiduYunDownload\10000图标\PNG图标集08\png-0561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12471" y="731231"/>
            <a:ext cx="564456" cy="75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" grpId="0"/>
      <p:bldP spid="4" grpId="0"/>
      <p:bldP spid="9" grpId="0" bldLvl="0" animBg="1"/>
      <p:bldP spid="3" grpId="0" bldLvl="0" animBg="1"/>
      <p:bldP spid="5" grpId="0" bldLvl="0" animBg="1"/>
      <p:bldP spid="15" grpId="0" bldLvl="0" animBg="1"/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"/>
          <p:cNvSpPr/>
          <p:nvPr/>
        </p:nvSpPr>
        <p:spPr>
          <a:xfrm>
            <a:off x="135862" y="1031798"/>
            <a:ext cx="8064530" cy="11957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地球是无私的，它向人类慷慨地提供矿产资源。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4516755" y="3960707"/>
            <a:ext cx="3200400" cy="848360"/>
          </a:xfrm>
          <a:prstGeom prst="wedgeRoundRectCallout">
            <a:avLst>
              <a:gd name="adj1" fmla="val -45131"/>
              <a:gd name="adj2" fmla="val 797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</a:pPr>
            <a:r>
              <a:rPr lang="zh-CN" altLang="en-US" sz="2400" b="1" i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地球因为无私而可爱</a:t>
            </a:r>
            <a:endParaRPr lang="zh-CN" altLang="en-US" sz="2400" b="1" i="1" dirty="0" smtClean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09231" y="1062278"/>
            <a:ext cx="720080" cy="75097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1983741" y="1150620"/>
            <a:ext cx="765175" cy="574040"/>
          </a:xfrm>
          <a:prstGeom prst="roundRect">
            <a:avLst/>
          </a:prstGeom>
          <a:noFill/>
          <a:ln w="12700"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2149476" y="2356338"/>
            <a:ext cx="2233930" cy="4221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4" grpId="0" bldLvl="0" animBg="1"/>
      <p:bldP spid="15" grpId="0" bldLvl="0" animBg="1"/>
      <p:bldP spid="1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652396" y="2910254"/>
            <a:ext cx="3839845" cy="3559126"/>
          </a:xfrm>
          <a:prstGeom prst="rect">
            <a:avLst/>
          </a:prstGeom>
        </p:spPr>
      </p:pic>
      <p:sp>
        <p:nvSpPr>
          <p:cNvPr id="15362" name="矩形 4"/>
          <p:cNvSpPr/>
          <p:nvPr/>
        </p:nvSpPr>
        <p:spPr>
          <a:xfrm>
            <a:off x="0" y="985976"/>
            <a:ext cx="9144000" cy="9466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zh-CN" altLang="en-US" sz="53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</a:t>
            </a:r>
            <a:r>
              <a:rPr lang="zh-CN" altLang="en-US" sz="53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爱的地球</a:t>
            </a:r>
            <a:endParaRPr lang="zh-CN" altLang="en-US" sz="5335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"/>
          <p:cNvSpPr/>
          <p:nvPr/>
        </p:nvSpPr>
        <p:spPr>
          <a:xfrm>
            <a:off x="571473" y="1108845"/>
            <a:ext cx="8064530" cy="11957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地球，这位人类的母亲，这个生命的摇篮，是那样的美丽壮观，和蔼可亲。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上箭头标注 6"/>
          <p:cNvSpPr/>
          <p:nvPr/>
        </p:nvSpPr>
        <p:spPr>
          <a:xfrm>
            <a:off x="759460" y="2500208"/>
            <a:ext cx="4736465" cy="195156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b="1" i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把</a:t>
            </a:r>
            <a:r>
              <a:rPr lang="en-US" altLang="zh-CN" sz="2400" b="1" i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______</a:t>
            </a:r>
            <a:r>
              <a:rPr lang="zh-CN" altLang="en-US" sz="2400" b="1" i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比作</a:t>
            </a:r>
            <a:r>
              <a:rPr lang="en-US" altLang="zh-CN" sz="2400" b="1" i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________________</a:t>
            </a:r>
            <a:endParaRPr lang="zh-CN" altLang="en-US" sz="2400" b="1" i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8274" y="3390063"/>
            <a:ext cx="1023938" cy="5256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地球</a:t>
            </a:r>
            <a:endParaRPr kumimoji="0" lang="zh-CN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25115" y="3390053"/>
            <a:ext cx="2390140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母亲和摇篮</a:t>
            </a:r>
            <a:endParaRPr kumimoji="0" lang="zh-CN" alt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7092316" y="2216574"/>
            <a:ext cx="1665605" cy="758613"/>
          </a:xfrm>
          <a:prstGeom prst="wedgeRoundRectCallout">
            <a:avLst>
              <a:gd name="adj1" fmla="val -45131"/>
              <a:gd name="adj2" fmla="val 797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</a:pPr>
            <a:r>
              <a:rPr lang="zh-CN" altLang="en-US" sz="2400" b="1" i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美丽和蔼</a:t>
            </a:r>
            <a:endParaRPr lang="zh-CN" altLang="en-US" sz="2400" b="1" i="1" dirty="0" smtClean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12001" y="1108845"/>
            <a:ext cx="720080" cy="75097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6093460" y="1286087"/>
            <a:ext cx="1761490" cy="574040"/>
          </a:xfrm>
          <a:prstGeom prst="roundRect">
            <a:avLst/>
          </a:prstGeom>
          <a:noFill/>
          <a:ln w="12700"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1348105" y="1190413"/>
            <a:ext cx="765175" cy="574040"/>
          </a:xfrm>
          <a:prstGeom prst="roundRect">
            <a:avLst/>
          </a:prstGeom>
          <a:noFill/>
          <a:ln w="12700"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5797550" y="3141133"/>
            <a:ext cx="2598420" cy="298196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" grpId="0" bldLvl="0" animBg="1"/>
      <p:bldP spid="8" grpId="0"/>
      <p:bldP spid="11" grpId="0"/>
      <p:bldP spid="14" grpId="0" bldLvl="0" animBg="1"/>
      <p:bldP spid="15" grpId="0" bldLvl="0" animBg="1"/>
      <p:bldP spid="18" grpId="0" bldLvl="0" animBg="1"/>
      <p:bldP spid="1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6" name="组合 1"/>
          <p:cNvGrpSpPr/>
          <p:nvPr/>
        </p:nvGrpSpPr>
        <p:grpSpPr>
          <a:xfrm>
            <a:off x="927827" y="672015"/>
            <a:ext cx="2234565" cy="840498"/>
            <a:chOff x="327046" y="-187351"/>
            <a:chExt cx="2234565" cy="842153"/>
          </a:xfrm>
        </p:grpSpPr>
        <p:sp>
          <p:nvSpPr>
            <p:cNvPr id="5236" name="文本框 13"/>
            <p:cNvSpPr txBox="1"/>
            <p:nvPr/>
          </p:nvSpPr>
          <p:spPr>
            <a:xfrm>
              <a:off x="327046" y="-187351"/>
              <a:ext cx="2234565" cy="7092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u="dbl" dirty="0" smtClean="0">
                  <a:solidFill>
                    <a:srgbClr val="92D050"/>
                  </a:solidFill>
                  <a:uFillTx/>
                  <a:latin typeface="黑体" panose="02010609060101010101" pitchFamily="2" charset="-122"/>
                  <a:ea typeface="黑体" panose="02010609060101010101" pitchFamily="2" charset="-122"/>
                </a:rPr>
                <a:t>助读资料</a:t>
              </a:r>
              <a:endParaRPr lang="zh-CN" altLang="en-US" sz="40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5238" name="Group 4"/>
            <p:cNvGrpSpPr>
              <a:grpSpLocks noChangeAspect="1"/>
            </p:cNvGrpSpPr>
            <p:nvPr/>
          </p:nvGrpSpPr>
          <p:grpSpPr>
            <a:xfrm>
              <a:off x="2105319" y="434013"/>
              <a:ext cx="368573" cy="220789"/>
              <a:chOff x="2511" y="1362"/>
              <a:chExt cx="539" cy="322"/>
            </a:xfrm>
          </p:grpSpPr>
          <p:sp>
            <p:nvSpPr>
              <p:cNvPr id="19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564233" y="2785885"/>
            <a:ext cx="8208912" cy="327628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地球上资源的种类共有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六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大类，分别是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土地资源、水资源、矿产资源、气候资源、海洋资源和生物资源。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自然资源是动态的，能够为人类提供生存、发展和享受的物质与空间。社会的发展和科学技术的进步，需要开发和利用越来越多的自然资源。</a:t>
            </a:r>
            <a:endParaRPr lang="zh-CN" altLang="en-US" sz="32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3779912" y="648057"/>
            <a:ext cx="4320480" cy="175099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altLang="zh-CN" sz="2400" b="1" dirty="0">
                <a:solidFill>
                  <a:srgbClr val="00B0F0"/>
                </a:solidFill>
                <a:latin typeface="汉仪旗黑-55" panose="00020600040101010101" charset="-122"/>
                <a:ea typeface="汉仪旗黑-55" panose="00020600040101010101" charset="-122"/>
                <a:sym typeface="+mn-ea"/>
              </a:rPr>
              <a:t>   </a:t>
            </a:r>
            <a:r>
              <a:rPr lang="en-US" altLang="zh-CN" sz="2400" b="1" i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 b="1" i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同学们，你们</a:t>
            </a:r>
            <a:r>
              <a:rPr lang="zh-CN" altLang="en-US" sz="2400" b="1" i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知道地球有哪些自然资源吗？</a:t>
            </a:r>
            <a:endParaRPr lang="zh-CN" altLang="en-US" sz="2400" b="1" i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1026" name="Picture 2" descr="G:\BaiduYunDownload\10000图标\PNG图标集08\png-0561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57556" y="701597"/>
            <a:ext cx="564456" cy="75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3163570" y="478367"/>
            <a:ext cx="2817495" cy="6477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地球的渺小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9940" y="3491653"/>
            <a:ext cx="7563485" cy="165122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地球是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渺小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的。它是一个半径只有六千三百多千米的星球。在群星璀璨的宇宙中，就像一叶扁舟。</a:t>
            </a:r>
            <a:endParaRPr lang="zh-CN" altLang="en-US" sz="3200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3631565" y="1586654"/>
            <a:ext cx="4699000" cy="1756833"/>
          </a:xfrm>
          <a:prstGeom prst="wedgeRoundRectCallout">
            <a:avLst>
              <a:gd name="adj1" fmla="val -37702"/>
              <a:gd name="adj2" fmla="val 717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 i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补充小知识</a:t>
            </a:r>
            <a:r>
              <a:rPr lang="zh-CN" altLang="en-US" sz="2000" b="1" i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：地球表面的面积是</a:t>
            </a:r>
            <a:r>
              <a:rPr lang="zh-CN" altLang="en-US" sz="2000" b="1" i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5.1</a:t>
            </a:r>
            <a:r>
              <a:rPr lang="zh-CN" altLang="en-US" sz="2000" b="1" i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亿平方公里，而人类生活的陆地大约只占其中的</a:t>
            </a:r>
            <a:r>
              <a:rPr lang="zh-CN" altLang="en-US" sz="2000" b="1" i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五分之一</a:t>
            </a:r>
            <a:r>
              <a:rPr lang="zh-CN" altLang="en-US" sz="2000" b="1" i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000" b="1" i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4"/>
          <p:cNvSpPr/>
          <p:nvPr/>
        </p:nvSpPr>
        <p:spPr>
          <a:xfrm>
            <a:off x="749301" y="2761827"/>
            <a:ext cx="7456805" cy="17866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地球是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渺小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的。它是一个半径只有六千三百多千米的星球。在群星璀璨的宇宙中，就像一叶扁舟。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3158490" y="1161628"/>
            <a:ext cx="4699000" cy="1474893"/>
          </a:xfrm>
          <a:prstGeom prst="wedgeRoundRectCallout">
            <a:avLst>
              <a:gd name="adj1" fmla="val -36297"/>
              <a:gd name="adj2" fmla="val 669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i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渺小：指非常微小或完全无关紧要，并且常指同类事物中相比时较卑贱微不足道的。</a:t>
            </a:r>
            <a:endParaRPr lang="zh-CN" altLang="en-US" sz="2400" b="1" i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上箭头标注 8"/>
          <p:cNvSpPr/>
          <p:nvPr/>
        </p:nvSpPr>
        <p:spPr>
          <a:xfrm>
            <a:off x="749301" y="5140114"/>
            <a:ext cx="7769225" cy="93641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</a:pPr>
            <a:r>
              <a:rPr lang="zh-CN" altLang="en-US" sz="2400" b="1" i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运用了列数字和打比方，写出了地球在宇宙中的渺小。</a:t>
            </a:r>
            <a:endParaRPr lang="zh-CN" altLang="en-US" sz="2400" b="1" i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5" grpId="0" bldLvl="0" animBg="1"/>
      <p:bldP spid="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"/>
          <p:cNvSpPr/>
          <p:nvPr/>
        </p:nvSpPr>
        <p:spPr>
          <a:xfrm>
            <a:off x="1122681" y="562188"/>
            <a:ext cx="7186930" cy="14909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4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地球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在群星璀璨的宇宙中，就像一叶扁舟。</a:t>
            </a:r>
            <a:endParaRPr lang="zh-CN" altLang="en-US" sz="4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>
            <a:lum bright="12000" contrast="12000"/>
          </a:blip>
          <a:stretch>
            <a:fillRect/>
          </a:stretch>
        </p:blipFill>
        <p:spPr>
          <a:xfrm>
            <a:off x="2422525" y="2633980"/>
            <a:ext cx="4586605" cy="38227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"/>
          <p:cNvSpPr/>
          <p:nvPr/>
        </p:nvSpPr>
        <p:spPr>
          <a:xfrm>
            <a:off x="553086" y="2678853"/>
            <a:ext cx="3228340" cy="1574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不加节制地开采资源，会造成资源的枯竭。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595880" y="669713"/>
            <a:ext cx="4098290" cy="6477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有限的自然资源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>
            <a:lum contrast="36000"/>
          </a:blip>
          <a:stretch>
            <a:fillRect/>
          </a:stretch>
        </p:blipFill>
        <p:spPr>
          <a:xfrm>
            <a:off x="4295140" y="1890608"/>
            <a:ext cx="4233545" cy="376512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4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"/>
          <p:cNvSpPr/>
          <p:nvPr/>
        </p:nvSpPr>
        <p:spPr>
          <a:xfrm>
            <a:off x="438786" y="1693334"/>
            <a:ext cx="3717290" cy="2608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人们随意毁坏自然资源，不顾后果的滥用化学品，会造成生态灾难，给人类生存带来严重的威胁 。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>
            <a:lum contrast="48000"/>
          </a:blip>
          <a:stretch>
            <a:fillRect/>
          </a:stretch>
        </p:blipFill>
        <p:spPr>
          <a:xfrm>
            <a:off x="4270375" y="1693334"/>
            <a:ext cx="4558665" cy="3928533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云形 11"/>
          <p:cNvSpPr/>
          <p:nvPr/>
        </p:nvSpPr>
        <p:spPr>
          <a:xfrm>
            <a:off x="1009015" y="554568"/>
            <a:ext cx="4676140" cy="117263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TextBox 12"/>
          <p:cNvSpPr txBox="1"/>
          <p:nvPr/>
        </p:nvSpPr>
        <p:spPr>
          <a:xfrm>
            <a:off x="1190625" y="792481"/>
            <a:ext cx="499046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列举生活中的“生态灾难”</a:t>
            </a:r>
            <a:endParaRPr lang="zh-CN" altLang="en-US" sz="2800" b="1" dirty="0" smtClean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>
            <a:lum contrast="36000"/>
          </a:blip>
          <a:stretch>
            <a:fillRect/>
          </a:stretch>
        </p:blipFill>
        <p:spPr>
          <a:xfrm>
            <a:off x="526415" y="1842348"/>
            <a:ext cx="3985260" cy="33316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lum contrast="18000"/>
          </a:blip>
          <a:stretch>
            <a:fillRect/>
          </a:stretch>
        </p:blipFill>
        <p:spPr>
          <a:xfrm>
            <a:off x="4746625" y="1842348"/>
            <a:ext cx="3561715" cy="3561927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526416" y="5404273"/>
            <a:ext cx="733361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 b="1" dirty="0" smtClean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地球因为“人为破坏”而容易破碎。</a:t>
            </a:r>
            <a:endParaRPr lang="zh-CN" altLang="en-US" sz="3200" b="1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363595" y="510541"/>
            <a:ext cx="2416810" cy="84666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无法移居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4470" y="1357228"/>
            <a:ext cx="86786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默</a:t>
            </a:r>
            <a:r>
              <a:rPr lang="zh-CN" altLang="en-US" sz="2800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读课文课文</a:t>
            </a:r>
            <a:r>
              <a:rPr lang="en-US" altLang="zh-CN" sz="2800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6-7</a:t>
            </a:r>
            <a:r>
              <a:rPr lang="zh-CN" altLang="en-US" sz="2800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自然段，作者运用了哪些说明方法，告诉我们人类无法移居？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2715260" y="5432214"/>
            <a:ext cx="2647950" cy="911013"/>
          </a:xfrm>
          <a:prstGeom prst="wedgeRoundRectCallout">
            <a:avLst>
              <a:gd name="adj1" fmla="val -17210"/>
              <a:gd name="adj2" fmla="val -859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</a:pPr>
            <a:r>
              <a:rPr lang="zh-CN" altLang="en-US" sz="2000" b="1" i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列数字、举例子。</a:t>
            </a:r>
            <a:endParaRPr lang="zh-CN" altLang="en-US" sz="2000" b="1" i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AutoShape 6" descr="http://img4.imgtn.bdimg.com/it/u=1686068834,2858622803&amp;fm=214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760095" y="2683934"/>
            <a:ext cx="7933690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科学家已经证明，至少在以地球为中心的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40万亿公里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的范围内，没有适合人类居住的第二个星球。</a:t>
            </a:r>
            <a:endParaRPr lang="zh-CN" altLang="en-US" sz="20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4996" y="3930227"/>
            <a:ext cx="8270240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例如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，在火星或者月球上建造移民基地。但是，即使这些设想能实现，也是遥远的事情。再说，又有多少人能够去居住呢？</a:t>
            </a:r>
            <a:endParaRPr lang="zh-CN" altLang="en-US" sz="20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/>
      <p:bldP spid="7" grpId="0" bldLvl="0" animBg="1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978738" y="1705318"/>
            <a:ext cx="732028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1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、</a:t>
            </a:r>
            <a:r>
              <a:rPr lang="zh-CN" altLang="en-US" sz="24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科学家已经证明，在以地球为中心的40万亿千米的范围内，没有适合人类居住的第二个星球</a:t>
            </a:r>
            <a:r>
              <a:rPr lang="zh-CN" altLang="en-US" sz="24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。”</a:t>
            </a:r>
            <a:endParaRPr lang="en-US" altLang="zh-CN" sz="2400" b="1" dirty="0" smtClean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8438" name="矩形 2"/>
          <p:cNvSpPr/>
          <p:nvPr/>
        </p:nvSpPr>
        <p:spPr>
          <a:xfrm>
            <a:off x="755008" y="752478"/>
            <a:ext cx="183255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比较句子</a:t>
            </a:r>
            <a:endParaRPr lang="zh-CN" altLang="en-US" sz="3200" b="1" dirty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581" y="4435687"/>
            <a:ext cx="7289165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“至少”体现了说明的严谨性。同时，“至少”是“最少”的意思，又进一步说明了距离的遥远，易于理解，又让人信服。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/>
            <a:endParaRPr lang="zh-CN" altLang="en-US" sz="2400" b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8738" y="2887661"/>
            <a:ext cx="7186821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2</a:t>
            </a:r>
            <a:r>
              <a:rPr lang="zh-CN" altLang="en-US" sz="24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、科学家已经证明，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至少</a:t>
            </a:r>
            <a:r>
              <a:rPr lang="zh-CN" altLang="en-US" sz="24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在以地球为中心的40万亿千米的范围内，没有适合人类居住的第二个星球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940435" y="1538393"/>
            <a:ext cx="7357745" cy="245618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004820" y="311574"/>
            <a:ext cx="2832735" cy="84666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地球的自述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837556" y="2777913"/>
            <a:ext cx="2292985" cy="2122593"/>
          </a:xfrm>
          <a:prstGeom prst="wedgeRoundRectCallout">
            <a:avLst>
              <a:gd name="adj1" fmla="val -68388"/>
              <a:gd name="adj2" fmla="val 221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</a:pPr>
            <a:r>
              <a:rPr lang="zh-CN" altLang="en-US" sz="2000" b="1" i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满目疮疼、伤痕累累的地球，已经不再永久造福于人类了。</a:t>
            </a:r>
            <a:endParaRPr lang="zh-CN" altLang="en-US" sz="2000" b="1" i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4852" y="1785832"/>
            <a:ext cx="51792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rcRect b="2490"/>
          <a:stretch>
            <a:fillRect/>
          </a:stretch>
        </p:blipFill>
        <p:spPr>
          <a:xfrm>
            <a:off x="817881" y="1702647"/>
            <a:ext cx="4478020" cy="4272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413701" y="1317281"/>
            <a:ext cx="8106124" cy="11331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在人类生活日益富足的今天，我们的地球母亲却止不住发出了悲惨的哭声。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看了这些，你想说什么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？</a:t>
            </a:r>
            <a:endParaRPr lang="en-US" altLang="zh-CN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381" y="3020060"/>
            <a:ext cx="7527925" cy="209191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B0F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看到美丽可爱的地球妈妈如今已伤痕累累，我们禁不住心疼、心酸，我们禁不住伤心落泪，我们禁不住想起了宇航员发出的那句感叹：“地球太可爱了，也太容易破碎了”。</a:t>
            </a:r>
            <a:endParaRPr lang="zh-CN" altLang="en-US" sz="2800" b="1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标注 4"/>
          <p:cNvSpPr/>
          <p:nvPr/>
        </p:nvSpPr>
        <p:spPr>
          <a:xfrm>
            <a:off x="3724911" y="3018367"/>
            <a:ext cx="1854835" cy="2908300"/>
          </a:xfrm>
          <a:prstGeom prst="wedgeRectCallout">
            <a:avLst>
              <a:gd name="adj1" fmla="val 67888"/>
              <a:gd name="adj2" fmla="val 21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标注 3"/>
          <p:cNvSpPr/>
          <p:nvPr/>
        </p:nvSpPr>
        <p:spPr>
          <a:xfrm>
            <a:off x="2074645" y="963763"/>
            <a:ext cx="6079250" cy="1059844"/>
          </a:xfrm>
          <a:prstGeom prst="wedgeRectCallout">
            <a:avLst>
              <a:gd name="adj1" fmla="val -38678"/>
              <a:gd name="adj2" fmla="val 80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38" name="Group 4"/>
          <p:cNvGrpSpPr>
            <a:grpSpLocks noChangeAspect="1"/>
          </p:cNvGrpSpPr>
          <p:nvPr/>
        </p:nvGrpSpPr>
        <p:grpSpPr>
          <a:xfrm>
            <a:off x="2706370" y="1292014"/>
            <a:ext cx="368300" cy="220133"/>
            <a:chOff x="2511" y="1362"/>
            <a:chExt cx="539" cy="322"/>
          </a:xfrm>
        </p:grpSpPr>
        <p:sp>
          <p:nvSpPr>
            <p:cNvPr id="19" name="Freeform 8"/>
            <p:cNvSpPr/>
            <p:nvPr/>
          </p:nvSpPr>
          <p:spPr bwMode="auto">
            <a:xfrm>
              <a:off x="2954" y="1362"/>
              <a:ext cx="5" cy="0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E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2943" y="1497"/>
              <a:ext cx="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78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2511" y="1362"/>
              <a:ext cx="539" cy="322"/>
            </a:xfrm>
            <a:custGeom>
              <a:avLst/>
              <a:gdLst>
                <a:gd name="T0" fmla="*/ 7 w 309"/>
                <a:gd name="T1" fmla="*/ 184 h 184"/>
                <a:gd name="T2" fmla="*/ 9 w 309"/>
                <a:gd name="T3" fmla="*/ 184 h 184"/>
                <a:gd name="T4" fmla="*/ 9 w 309"/>
                <a:gd name="T5" fmla="*/ 178 h 184"/>
                <a:gd name="T6" fmla="*/ 8 w 309"/>
                <a:gd name="T7" fmla="*/ 180 h 184"/>
                <a:gd name="T8" fmla="*/ 9 w 309"/>
                <a:gd name="T9" fmla="*/ 178 h 184"/>
                <a:gd name="T10" fmla="*/ 34 w 309"/>
                <a:gd name="T11" fmla="*/ 174 h 184"/>
                <a:gd name="T12" fmla="*/ 34 w 309"/>
                <a:gd name="T13" fmla="*/ 179 h 184"/>
                <a:gd name="T14" fmla="*/ 36 w 309"/>
                <a:gd name="T15" fmla="*/ 176 h 184"/>
                <a:gd name="T16" fmla="*/ 38 w 309"/>
                <a:gd name="T17" fmla="*/ 176 h 184"/>
                <a:gd name="T18" fmla="*/ 84 w 309"/>
                <a:gd name="T19" fmla="*/ 144 h 184"/>
                <a:gd name="T20" fmla="*/ 85 w 309"/>
                <a:gd name="T21" fmla="*/ 145 h 184"/>
                <a:gd name="T22" fmla="*/ 84 w 309"/>
                <a:gd name="T23" fmla="*/ 144 h 184"/>
                <a:gd name="T24" fmla="*/ 0 w 309"/>
                <a:gd name="T25" fmla="*/ 135 h 184"/>
                <a:gd name="T26" fmla="*/ 1 w 309"/>
                <a:gd name="T27" fmla="*/ 135 h 184"/>
                <a:gd name="T28" fmla="*/ 138 w 309"/>
                <a:gd name="T29" fmla="*/ 123 h 184"/>
                <a:gd name="T30" fmla="*/ 139 w 309"/>
                <a:gd name="T31" fmla="*/ 123 h 184"/>
                <a:gd name="T32" fmla="*/ 154 w 309"/>
                <a:gd name="T33" fmla="*/ 115 h 184"/>
                <a:gd name="T34" fmla="*/ 154 w 309"/>
                <a:gd name="T35" fmla="*/ 116 h 184"/>
                <a:gd name="T36" fmla="*/ 154 w 309"/>
                <a:gd name="T37" fmla="*/ 115 h 184"/>
                <a:gd name="T38" fmla="*/ 50 w 309"/>
                <a:gd name="T39" fmla="*/ 113 h 184"/>
                <a:gd name="T40" fmla="*/ 53 w 309"/>
                <a:gd name="T41" fmla="*/ 115 h 184"/>
                <a:gd name="T42" fmla="*/ 146 w 309"/>
                <a:gd name="T43" fmla="*/ 113 h 184"/>
                <a:gd name="T44" fmla="*/ 147 w 309"/>
                <a:gd name="T45" fmla="*/ 114 h 184"/>
                <a:gd name="T46" fmla="*/ 146 w 309"/>
                <a:gd name="T47" fmla="*/ 113 h 184"/>
                <a:gd name="T48" fmla="*/ 149 w 309"/>
                <a:gd name="T49" fmla="*/ 111 h 184"/>
                <a:gd name="T50" fmla="*/ 151 w 309"/>
                <a:gd name="T51" fmla="*/ 111 h 184"/>
                <a:gd name="T52" fmla="*/ 165 w 309"/>
                <a:gd name="T53" fmla="*/ 109 h 184"/>
                <a:gd name="T54" fmla="*/ 162 w 309"/>
                <a:gd name="T55" fmla="*/ 113 h 184"/>
                <a:gd name="T56" fmla="*/ 166 w 309"/>
                <a:gd name="T57" fmla="*/ 111 h 184"/>
                <a:gd name="T58" fmla="*/ 184 w 309"/>
                <a:gd name="T59" fmla="*/ 107 h 184"/>
                <a:gd name="T60" fmla="*/ 184 w 309"/>
                <a:gd name="T61" fmla="*/ 109 h 184"/>
                <a:gd name="T62" fmla="*/ 184 w 309"/>
                <a:gd name="T63" fmla="*/ 107 h 184"/>
                <a:gd name="T64" fmla="*/ 50 w 309"/>
                <a:gd name="T65" fmla="*/ 109 h 184"/>
                <a:gd name="T66" fmla="*/ 53 w 309"/>
                <a:gd name="T67" fmla="*/ 111 h 184"/>
                <a:gd name="T68" fmla="*/ 53 w 309"/>
                <a:gd name="T69" fmla="*/ 107 h 184"/>
                <a:gd name="T70" fmla="*/ 248 w 309"/>
                <a:gd name="T71" fmla="*/ 77 h 184"/>
                <a:gd name="T72" fmla="*/ 249 w 309"/>
                <a:gd name="T73" fmla="*/ 77 h 184"/>
                <a:gd name="T74" fmla="*/ 249 w 309"/>
                <a:gd name="T75" fmla="*/ 75 h 184"/>
                <a:gd name="T76" fmla="*/ 252 w 309"/>
                <a:gd name="T77" fmla="*/ 67 h 184"/>
                <a:gd name="T78" fmla="*/ 252 w 309"/>
                <a:gd name="T79" fmla="*/ 70 h 184"/>
                <a:gd name="T80" fmla="*/ 268 w 309"/>
                <a:gd name="T81" fmla="*/ 64 h 184"/>
                <a:gd name="T82" fmla="*/ 266 w 309"/>
                <a:gd name="T83" fmla="*/ 66 h 184"/>
                <a:gd name="T84" fmla="*/ 268 w 309"/>
                <a:gd name="T85" fmla="*/ 66 h 184"/>
                <a:gd name="T86" fmla="*/ 276 w 309"/>
                <a:gd name="T87" fmla="*/ 54 h 184"/>
                <a:gd name="T88" fmla="*/ 276 w 309"/>
                <a:gd name="T89" fmla="*/ 55 h 184"/>
                <a:gd name="T90" fmla="*/ 276 w 309"/>
                <a:gd name="T91" fmla="*/ 54 h 184"/>
                <a:gd name="T92" fmla="*/ 307 w 309"/>
                <a:gd name="T93" fmla="*/ 17 h 184"/>
                <a:gd name="T94" fmla="*/ 309 w 309"/>
                <a:gd name="T95" fmla="*/ 17 h 184"/>
                <a:gd name="T96" fmla="*/ 254 w 309"/>
                <a:gd name="T97" fmla="*/ 11 h 184"/>
                <a:gd name="T98" fmla="*/ 254 w 309"/>
                <a:gd name="T99" fmla="*/ 12 h 184"/>
                <a:gd name="T100" fmla="*/ 254 w 309"/>
                <a:gd name="T101" fmla="*/ 11 h 184"/>
                <a:gd name="T102" fmla="*/ 304 w 309"/>
                <a:gd name="T103" fmla="*/ 12 h 184"/>
                <a:gd name="T104" fmla="*/ 308 w 309"/>
                <a:gd name="T105" fmla="*/ 14 h 184"/>
                <a:gd name="T106" fmla="*/ 307 w 309"/>
                <a:gd name="T107" fmla="*/ 11 h 184"/>
                <a:gd name="T108" fmla="*/ 305 w 309"/>
                <a:gd name="T109" fmla="*/ 10 h 184"/>
                <a:gd name="T110" fmla="*/ 245 w 309"/>
                <a:gd name="T111" fmla="*/ 12 h 184"/>
                <a:gd name="T112" fmla="*/ 245 w 309"/>
                <a:gd name="T113" fmla="*/ 10 h 184"/>
                <a:gd name="T114" fmla="*/ 257 w 309"/>
                <a:gd name="T115" fmla="*/ 0 h 184"/>
                <a:gd name="T116" fmla="*/ 254 w 309"/>
                <a:gd name="T117" fmla="*/ 1 h 184"/>
                <a:gd name="T118" fmla="*/ 255 w 309"/>
                <a:gd name="T119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" h="184">
                  <a:moveTo>
                    <a:pt x="8" y="183"/>
                  </a:moveTo>
                  <a:cubicBezTo>
                    <a:pt x="7" y="183"/>
                    <a:pt x="7" y="183"/>
                    <a:pt x="7" y="184"/>
                  </a:cubicBezTo>
                  <a:cubicBezTo>
                    <a:pt x="7" y="184"/>
                    <a:pt x="8" y="184"/>
                    <a:pt x="8" y="184"/>
                  </a:cubicBezTo>
                  <a:cubicBezTo>
                    <a:pt x="8" y="184"/>
                    <a:pt x="9" y="184"/>
                    <a:pt x="9" y="184"/>
                  </a:cubicBezTo>
                  <a:cubicBezTo>
                    <a:pt x="9" y="183"/>
                    <a:pt x="8" y="183"/>
                    <a:pt x="8" y="183"/>
                  </a:cubicBezTo>
                  <a:moveTo>
                    <a:pt x="9" y="178"/>
                  </a:moveTo>
                  <a:cubicBezTo>
                    <a:pt x="8" y="178"/>
                    <a:pt x="7" y="180"/>
                    <a:pt x="8" y="180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9" y="180"/>
                    <a:pt x="10" y="178"/>
                    <a:pt x="9" y="178"/>
                  </a:cubicBezTo>
                  <a:cubicBezTo>
                    <a:pt x="9" y="178"/>
                    <a:pt x="9" y="178"/>
                    <a:pt x="9" y="178"/>
                  </a:cubicBezTo>
                  <a:moveTo>
                    <a:pt x="35" y="171"/>
                  </a:moveTo>
                  <a:cubicBezTo>
                    <a:pt x="35" y="171"/>
                    <a:pt x="34" y="172"/>
                    <a:pt x="34" y="174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3" y="175"/>
                    <a:pt x="32" y="179"/>
                    <a:pt x="34" y="179"/>
                  </a:cubicBezTo>
                  <a:cubicBezTo>
                    <a:pt x="34" y="179"/>
                    <a:pt x="34" y="179"/>
                    <a:pt x="35" y="179"/>
                  </a:cubicBezTo>
                  <a:cubicBezTo>
                    <a:pt x="35" y="178"/>
                    <a:pt x="36" y="177"/>
                    <a:pt x="36" y="176"/>
                  </a:cubicBezTo>
                  <a:cubicBezTo>
                    <a:pt x="37" y="176"/>
                    <a:pt x="37" y="176"/>
                    <a:pt x="38" y="176"/>
                  </a:cubicBezTo>
                  <a:cubicBezTo>
                    <a:pt x="38" y="176"/>
                    <a:pt x="38" y="176"/>
                    <a:pt x="38" y="176"/>
                  </a:cubicBezTo>
                  <a:cubicBezTo>
                    <a:pt x="39" y="176"/>
                    <a:pt x="37" y="171"/>
                    <a:pt x="35" y="171"/>
                  </a:cubicBezTo>
                  <a:moveTo>
                    <a:pt x="84" y="144"/>
                  </a:moveTo>
                  <a:cubicBezTo>
                    <a:pt x="84" y="144"/>
                    <a:pt x="84" y="144"/>
                    <a:pt x="84" y="145"/>
                  </a:cubicBezTo>
                  <a:cubicBezTo>
                    <a:pt x="84" y="145"/>
                    <a:pt x="84" y="145"/>
                    <a:pt x="85" y="145"/>
                  </a:cubicBezTo>
                  <a:cubicBezTo>
                    <a:pt x="85" y="145"/>
                    <a:pt x="85" y="145"/>
                    <a:pt x="86" y="145"/>
                  </a:cubicBezTo>
                  <a:cubicBezTo>
                    <a:pt x="86" y="145"/>
                    <a:pt x="85" y="144"/>
                    <a:pt x="84" y="144"/>
                  </a:cubicBezTo>
                  <a:moveTo>
                    <a:pt x="1" y="134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4"/>
                    <a:pt x="1" y="134"/>
                    <a:pt x="1" y="134"/>
                  </a:cubicBezTo>
                  <a:moveTo>
                    <a:pt x="138" y="123"/>
                  </a:moveTo>
                  <a:cubicBezTo>
                    <a:pt x="137" y="123"/>
                    <a:pt x="136" y="124"/>
                    <a:pt x="137" y="125"/>
                  </a:cubicBezTo>
                  <a:cubicBezTo>
                    <a:pt x="138" y="124"/>
                    <a:pt x="139" y="125"/>
                    <a:pt x="139" y="123"/>
                  </a:cubicBezTo>
                  <a:cubicBezTo>
                    <a:pt x="139" y="123"/>
                    <a:pt x="138" y="123"/>
                    <a:pt x="138" y="123"/>
                  </a:cubicBezTo>
                  <a:moveTo>
                    <a:pt x="154" y="115"/>
                  </a:moveTo>
                  <a:cubicBezTo>
                    <a:pt x="154" y="115"/>
                    <a:pt x="153" y="115"/>
                    <a:pt x="153" y="115"/>
                  </a:cubicBezTo>
                  <a:cubicBezTo>
                    <a:pt x="153" y="116"/>
                    <a:pt x="154" y="116"/>
                    <a:pt x="154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5" y="115"/>
                    <a:pt x="155" y="115"/>
                    <a:pt x="154" y="115"/>
                  </a:cubicBezTo>
                  <a:moveTo>
                    <a:pt x="50" y="113"/>
                  </a:moveTo>
                  <a:cubicBezTo>
                    <a:pt x="50" y="113"/>
                    <a:pt x="50" y="113"/>
                    <a:pt x="50" y="113"/>
                  </a:cubicBezTo>
                  <a:cubicBezTo>
                    <a:pt x="50" y="114"/>
                    <a:pt x="52" y="115"/>
                    <a:pt x="52" y="115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3" y="114"/>
                    <a:pt x="51" y="113"/>
                    <a:pt x="50" y="113"/>
                  </a:cubicBezTo>
                  <a:moveTo>
                    <a:pt x="146" y="113"/>
                  </a:moveTo>
                  <a:cubicBezTo>
                    <a:pt x="146" y="113"/>
                    <a:pt x="146" y="113"/>
                    <a:pt x="146" y="113"/>
                  </a:cubicBezTo>
                  <a:cubicBezTo>
                    <a:pt x="145" y="114"/>
                    <a:pt x="146" y="114"/>
                    <a:pt x="147" y="114"/>
                  </a:cubicBezTo>
                  <a:cubicBezTo>
                    <a:pt x="147" y="114"/>
                    <a:pt x="147" y="114"/>
                    <a:pt x="147" y="113"/>
                  </a:cubicBezTo>
                  <a:cubicBezTo>
                    <a:pt x="148" y="113"/>
                    <a:pt x="147" y="113"/>
                    <a:pt x="146" y="113"/>
                  </a:cubicBezTo>
                  <a:moveTo>
                    <a:pt x="150" y="110"/>
                  </a:moveTo>
                  <a:cubicBezTo>
                    <a:pt x="149" y="110"/>
                    <a:pt x="149" y="110"/>
                    <a:pt x="149" y="111"/>
                  </a:cubicBezTo>
                  <a:cubicBezTo>
                    <a:pt x="149" y="111"/>
                    <a:pt x="150" y="111"/>
                    <a:pt x="150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0" y="110"/>
                    <a:pt x="150" y="110"/>
                  </a:cubicBezTo>
                  <a:moveTo>
                    <a:pt x="165" y="109"/>
                  </a:moveTo>
                  <a:cubicBezTo>
                    <a:pt x="165" y="109"/>
                    <a:pt x="163" y="110"/>
                    <a:pt x="162" y="111"/>
                  </a:cubicBezTo>
                  <a:cubicBezTo>
                    <a:pt x="161" y="112"/>
                    <a:pt x="161" y="113"/>
                    <a:pt x="162" y="113"/>
                  </a:cubicBezTo>
                  <a:cubicBezTo>
                    <a:pt x="162" y="113"/>
                    <a:pt x="163" y="113"/>
                    <a:pt x="164" y="113"/>
                  </a:cubicBez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09"/>
                    <a:pt x="165" y="109"/>
                  </a:cubicBezTo>
                  <a:moveTo>
                    <a:pt x="184" y="107"/>
                  </a:moveTo>
                  <a:cubicBezTo>
                    <a:pt x="184" y="107"/>
                    <a:pt x="183" y="109"/>
                    <a:pt x="184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109"/>
                    <a:pt x="185" y="107"/>
                    <a:pt x="184" y="107"/>
                  </a:cubicBezTo>
                  <a:cubicBezTo>
                    <a:pt x="184" y="107"/>
                    <a:pt x="184" y="107"/>
                    <a:pt x="184" y="107"/>
                  </a:cubicBezTo>
                  <a:moveTo>
                    <a:pt x="53" y="107"/>
                  </a:moveTo>
                  <a:cubicBezTo>
                    <a:pt x="51" y="107"/>
                    <a:pt x="50" y="108"/>
                    <a:pt x="50" y="109"/>
                  </a:cubicBezTo>
                  <a:cubicBezTo>
                    <a:pt x="50" y="110"/>
                    <a:pt x="50" y="111"/>
                    <a:pt x="51" y="111"/>
                  </a:cubicBezTo>
                  <a:cubicBezTo>
                    <a:pt x="52" y="111"/>
                    <a:pt x="52" y="111"/>
                    <a:pt x="53" y="111"/>
                  </a:cubicBezTo>
                  <a:cubicBezTo>
                    <a:pt x="54" y="111"/>
                    <a:pt x="54" y="108"/>
                    <a:pt x="54" y="107"/>
                  </a:cubicBezTo>
                  <a:cubicBezTo>
                    <a:pt x="53" y="107"/>
                    <a:pt x="53" y="107"/>
                    <a:pt x="53" y="107"/>
                  </a:cubicBezTo>
                  <a:moveTo>
                    <a:pt x="249" y="75"/>
                  </a:moveTo>
                  <a:cubicBezTo>
                    <a:pt x="249" y="75"/>
                    <a:pt x="249" y="76"/>
                    <a:pt x="248" y="77"/>
                  </a:cubicBezTo>
                  <a:cubicBezTo>
                    <a:pt x="248" y="77"/>
                    <a:pt x="248" y="77"/>
                    <a:pt x="248" y="77"/>
                  </a:cubicBezTo>
                  <a:cubicBezTo>
                    <a:pt x="249" y="77"/>
                    <a:pt x="249" y="77"/>
                    <a:pt x="249" y="77"/>
                  </a:cubicBezTo>
                  <a:cubicBezTo>
                    <a:pt x="250" y="77"/>
                    <a:pt x="250" y="76"/>
                    <a:pt x="251" y="76"/>
                  </a:cubicBezTo>
                  <a:cubicBezTo>
                    <a:pt x="250" y="76"/>
                    <a:pt x="250" y="75"/>
                    <a:pt x="249" y="75"/>
                  </a:cubicBezTo>
                  <a:moveTo>
                    <a:pt x="253" y="66"/>
                  </a:moveTo>
                  <a:cubicBezTo>
                    <a:pt x="252" y="67"/>
                    <a:pt x="252" y="67"/>
                    <a:pt x="252" y="67"/>
                  </a:cubicBezTo>
                  <a:cubicBezTo>
                    <a:pt x="250" y="67"/>
                    <a:pt x="250" y="67"/>
                    <a:pt x="250" y="67"/>
                  </a:cubicBezTo>
                  <a:cubicBezTo>
                    <a:pt x="250" y="70"/>
                    <a:pt x="251" y="70"/>
                    <a:pt x="252" y="70"/>
                  </a:cubicBezTo>
                  <a:cubicBezTo>
                    <a:pt x="254" y="70"/>
                    <a:pt x="258" y="66"/>
                    <a:pt x="253" y="66"/>
                  </a:cubicBezTo>
                  <a:moveTo>
                    <a:pt x="268" y="64"/>
                  </a:moveTo>
                  <a:cubicBezTo>
                    <a:pt x="268" y="64"/>
                    <a:pt x="268" y="65"/>
                    <a:pt x="268" y="65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7" y="67"/>
                  </a:cubicBezTo>
                  <a:cubicBezTo>
                    <a:pt x="267" y="67"/>
                    <a:pt x="268" y="67"/>
                    <a:pt x="268" y="66"/>
                  </a:cubicBezTo>
                  <a:cubicBezTo>
                    <a:pt x="269" y="66"/>
                    <a:pt x="269" y="64"/>
                    <a:pt x="268" y="64"/>
                  </a:cubicBezTo>
                  <a:moveTo>
                    <a:pt x="276" y="54"/>
                  </a:moveTo>
                  <a:cubicBezTo>
                    <a:pt x="276" y="54"/>
                    <a:pt x="275" y="55"/>
                    <a:pt x="276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5"/>
                    <a:pt x="277" y="54"/>
                    <a:pt x="276" y="54"/>
                  </a:cubicBezTo>
                  <a:cubicBezTo>
                    <a:pt x="276" y="54"/>
                    <a:pt x="276" y="54"/>
                    <a:pt x="276" y="54"/>
                  </a:cubicBezTo>
                  <a:moveTo>
                    <a:pt x="308" y="17"/>
                  </a:moveTo>
                  <a:cubicBezTo>
                    <a:pt x="308" y="17"/>
                    <a:pt x="307" y="17"/>
                    <a:pt x="307" y="17"/>
                  </a:cubicBezTo>
                  <a:cubicBezTo>
                    <a:pt x="307" y="18"/>
                    <a:pt x="308" y="18"/>
                    <a:pt x="308" y="18"/>
                  </a:cubicBezTo>
                  <a:cubicBezTo>
                    <a:pt x="309" y="18"/>
                    <a:pt x="309" y="18"/>
                    <a:pt x="309" y="17"/>
                  </a:cubicBezTo>
                  <a:cubicBezTo>
                    <a:pt x="309" y="17"/>
                    <a:pt x="308" y="17"/>
                    <a:pt x="308" y="17"/>
                  </a:cubicBezTo>
                  <a:moveTo>
                    <a:pt x="254" y="11"/>
                  </a:moveTo>
                  <a:cubicBezTo>
                    <a:pt x="253" y="11"/>
                    <a:pt x="253" y="11"/>
                    <a:pt x="253" y="11"/>
                  </a:cubicBezTo>
                  <a:cubicBezTo>
                    <a:pt x="253" y="11"/>
                    <a:pt x="254" y="12"/>
                    <a:pt x="254" y="12"/>
                  </a:cubicBezTo>
                  <a:cubicBezTo>
                    <a:pt x="254" y="12"/>
                    <a:pt x="255" y="12"/>
                    <a:pt x="255" y="11"/>
                  </a:cubicBezTo>
                  <a:cubicBezTo>
                    <a:pt x="255" y="11"/>
                    <a:pt x="254" y="11"/>
                    <a:pt x="254" y="11"/>
                  </a:cubicBezTo>
                  <a:moveTo>
                    <a:pt x="305" y="10"/>
                  </a:moveTo>
                  <a:cubicBezTo>
                    <a:pt x="304" y="10"/>
                    <a:pt x="304" y="11"/>
                    <a:pt x="304" y="12"/>
                  </a:cubicBezTo>
                  <a:cubicBezTo>
                    <a:pt x="305" y="13"/>
                    <a:pt x="306" y="14"/>
                    <a:pt x="307" y="14"/>
                  </a:cubicBezTo>
                  <a:cubicBezTo>
                    <a:pt x="307" y="14"/>
                    <a:pt x="308" y="14"/>
                    <a:pt x="308" y="14"/>
                  </a:cubicBezTo>
                  <a:cubicBezTo>
                    <a:pt x="308" y="14"/>
                    <a:pt x="308" y="14"/>
                    <a:pt x="308" y="14"/>
                  </a:cubicBezTo>
                  <a:cubicBezTo>
                    <a:pt x="308" y="13"/>
                    <a:pt x="308" y="12"/>
                    <a:pt x="307" y="11"/>
                  </a:cubicBezTo>
                  <a:cubicBezTo>
                    <a:pt x="307" y="11"/>
                    <a:pt x="306" y="10"/>
                    <a:pt x="306" y="10"/>
                  </a:cubicBezTo>
                  <a:cubicBezTo>
                    <a:pt x="306" y="10"/>
                    <a:pt x="306" y="10"/>
                    <a:pt x="305" y="10"/>
                  </a:cubicBezTo>
                  <a:moveTo>
                    <a:pt x="245" y="10"/>
                  </a:moveTo>
                  <a:cubicBezTo>
                    <a:pt x="244" y="10"/>
                    <a:pt x="243" y="12"/>
                    <a:pt x="245" y="12"/>
                  </a:cubicBezTo>
                  <a:cubicBezTo>
                    <a:pt x="245" y="12"/>
                    <a:pt x="245" y="12"/>
                    <a:pt x="245" y="12"/>
                  </a:cubicBezTo>
                  <a:cubicBezTo>
                    <a:pt x="246" y="12"/>
                    <a:pt x="247" y="10"/>
                    <a:pt x="245" y="10"/>
                  </a:cubicBezTo>
                  <a:cubicBezTo>
                    <a:pt x="245" y="10"/>
                    <a:pt x="245" y="10"/>
                    <a:pt x="245" y="10"/>
                  </a:cubicBezTo>
                  <a:moveTo>
                    <a:pt x="257" y="0"/>
                  </a:moveTo>
                  <a:cubicBezTo>
                    <a:pt x="256" y="0"/>
                    <a:pt x="255" y="0"/>
                    <a:pt x="255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2"/>
                    <a:pt x="254" y="3"/>
                    <a:pt x="255" y="3"/>
                  </a:cubicBezTo>
                  <a:cubicBezTo>
                    <a:pt x="256" y="3"/>
                    <a:pt x="258" y="1"/>
                    <a:pt x="257" y="0"/>
                  </a:cubicBezTo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074645" y="963164"/>
            <a:ext cx="6264696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海洋资源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：随着生产的发展和生活的提高对资源的需求量日益增加。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3731260" y="3180081"/>
            <a:ext cx="184848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矿产资源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是人类社会最重要的物质生产资料来源之一。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>
            <a:lum contrast="30000"/>
          </a:blip>
          <a:stretch>
            <a:fillRect/>
          </a:stretch>
        </p:blipFill>
        <p:spPr>
          <a:xfrm>
            <a:off x="414655" y="2566248"/>
            <a:ext cx="2977515" cy="29777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lum bright="6000" contrast="24000"/>
          </a:blip>
          <a:stretch>
            <a:fillRect/>
          </a:stretch>
        </p:blipFill>
        <p:spPr>
          <a:xfrm>
            <a:off x="6128385" y="3018367"/>
            <a:ext cx="2095500" cy="279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  <p:bldP spid="2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85445" y="804333"/>
            <a:ext cx="2339340" cy="6959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畅所欲言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5190" y="3090334"/>
            <a:ext cx="8007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AutoShape 2" descr="http://img0.imgtn.bdimg.com/it/u=374308313,2287124959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>
            <a:lum contrast="12000"/>
          </a:blip>
          <a:stretch>
            <a:fillRect/>
          </a:stretch>
        </p:blipFill>
        <p:spPr>
          <a:xfrm>
            <a:off x="5648961" y="2998894"/>
            <a:ext cx="3420110" cy="268054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Text Box 4"/>
          <p:cNvSpPr txBox="1"/>
          <p:nvPr/>
        </p:nvSpPr>
        <p:spPr>
          <a:xfrm>
            <a:off x="756340" y="1705339"/>
            <a:ext cx="8135938" cy="13849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“我们这个地球太可爱了，同时有太容易破碎了！”从环保的角度，谈一谈你应该向人类提出怎样的倡议？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83260" y="3447628"/>
            <a:ext cx="4965700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人类应该珍惜地球上宝贵而又有限的资源，合理规划和利用生态资源，才能把我们的家园建设得更加美好。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7" grpId="0"/>
      <p:bldP spid="10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26522" y="1061369"/>
            <a:ext cx="2436495" cy="6477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总结全文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6120" y="2246272"/>
            <a:ext cx="7731125" cy="181588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1" hangingPunct="1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地球太可爱了，也太容易破碎了，我们应该从现在开始、从自己做起，为保护地球母亲做贡献，让我们的家园的天空更蓝，空气更清新，处处山青水秀、鸟语花香。</a:t>
            </a:r>
            <a:endParaRPr lang="zh-CN" altLang="en-US" sz="2800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左大括号 13"/>
          <p:cNvSpPr/>
          <p:nvPr/>
        </p:nvSpPr>
        <p:spPr>
          <a:xfrm>
            <a:off x="2413636" y="2315634"/>
            <a:ext cx="234950" cy="2548467"/>
          </a:xfrm>
          <a:prstGeom prst="leftBrace">
            <a:avLst>
              <a:gd name="adj1" fmla="val 79956"/>
              <a:gd name="adj2" fmla="val 5000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3057" y="1919962"/>
            <a:ext cx="1555633" cy="637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可爱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左大括号 16"/>
          <p:cNvSpPr/>
          <p:nvPr/>
        </p:nvSpPr>
        <p:spPr>
          <a:xfrm flipH="1">
            <a:off x="5026660" y="2316480"/>
            <a:ext cx="285750" cy="2547620"/>
          </a:xfrm>
          <a:prstGeom prst="leftBrace">
            <a:avLst>
              <a:gd name="adj1" fmla="val 88163"/>
              <a:gd name="adj2" fmla="val 5000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6" name="TextBox 7"/>
          <p:cNvSpPr txBox="1"/>
          <p:nvPr/>
        </p:nvSpPr>
        <p:spPr>
          <a:xfrm>
            <a:off x="5420220" y="2553428"/>
            <a:ext cx="1046440" cy="219076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保护地球造福人类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1879" y="784860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32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3293" y="3038725"/>
            <a:ext cx="1420780" cy="637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易碎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84220" y="4157134"/>
            <a:ext cx="1359535" cy="637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唯一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1668781" y="2038774"/>
            <a:ext cx="638810" cy="24191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只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地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球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 descr="G:\BaiduYunDownload\10000图标\PNG图标集08\png-0561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07086" y="784571"/>
            <a:ext cx="564456" cy="75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7" grpId="0" bldLvl="0" animBg="1"/>
      <p:bldP spid="22536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1"/>
          <p:cNvSpPr/>
          <p:nvPr/>
        </p:nvSpPr>
        <p:spPr>
          <a:xfrm>
            <a:off x="2154187" y="1561872"/>
            <a:ext cx="4836142" cy="71558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学习说明文的列数据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6821" y="2544769"/>
            <a:ext cx="8270875" cy="2424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536575">
              <a:lnSpc>
                <a:spcPct val="13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列数据也叫列数字，是说明文中从数量上说明事物特征或事理的说明方法。为了使所要说明的事物具体化，还可以采用列数字的方法，以便读者理解。需要注意的是，引用的数字，一定要准确无误，不准确的数字绝对不能用，即使是估计的数字也要有可靠的根据，并力求近似。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864916" y="783675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说明方法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26" name="Picture 2" descr="G:\BaiduYunDownload\10000图标\PNG图标集08\png-0561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07086" y="784571"/>
            <a:ext cx="564456" cy="75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6574" y="784571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拓展延伸</a:t>
            </a:r>
            <a:endParaRPr lang="zh-CN" altLang="en-US" sz="32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AutoShape 4" descr="http://img3.imgtn.bdimg.com/it/u=196495108,44693111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" name="TextBox 3"/>
          <p:cNvSpPr txBox="1"/>
          <p:nvPr/>
        </p:nvSpPr>
        <p:spPr>
          <a:xfrm>
            <a:off x="412652" y="1905129"/>
            <a:ext cx="4973955" cy="35144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由于人们对工业高度发达的负面影响预料不够，预防不利，导致了全球性的三大危机：资源短缺、环境污染、生态破坏。扰乱和破坏了生态系统和人类的正常生产和生活条件。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rcRect l="7787" r="18693" b="14948"/>
          <a:stretch>
            <a:fillRect/>
          </a:stretch>
        </p:blipFill>
        <p:spPr>
          <a:xfrm>
            <a:off x="5434330" y="1927860"/>
            <a:ext cx="3501390" cy="3434927"/>
          </a:xfrm>
          <a:prstGeom prst="rect">
            <a:avLst/>
          </a:prstGeom>
        </p:spPr>
      </p:pic>
      <p:pic>
        <p:nvPicPr>
          <p:cNvPr id="1026" name="Picture 2" descr="G:\BaiduYunDownload\10000图标\PNG图标集08\png-056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086" y="784571"/>
            <a:ext cx="564456" cy="75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内容占位符 2"/>
          <p:cNvSpPr txBox="1"/>
          <p:nvPr/>
        </p:nvSpPr>
        <p:spPr>
          <a:xfrm>
            <a:off x="662224" y="1618402"/>
            <a:ext cx="4465637" cy="792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zh-CN" altLang="en-US" sz="32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一、看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拼音，写词语。</a:t>
            </a:r>
            <a:endParaRPr lang="en-US" altLang="zh-CN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7902" y="75628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课堂练习</a:t>
            </a:r>
            <a:endParaRPr lang="zh-CN" altLang="en-US" sz="40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4385" y="2763521"/>
            <a:ext cx="7751445" cy="26161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+mn-ea"/>
                <a:sym typeface="+mn-ea"/>
              </a:rPr>
              <a:t> </a:t>
            </a:r>
            <a:r>
              <a:rPr lang="zh-CN" altLang="en-US" sz="3200" b="1" dirty="0">
                <a:latin typeface="+mn-ea"/>
                <a:sym typeface="+mn-ea"/>
              </a:rPr>
              <a:t>kānɡ kǎi jīnɡ yínɡ  hé’ǎi    mù dǔ</a:t>
            </a:r>
            <a:endParaRPr lang="zh-CN" altLang="en-US" sz="3200" b="1" dirty="0">
              <a:latin typeface="+mn-ea"/>
              <a:sym typeface="+mn-ea"/>
            </a:endParaRPr>
          </a:p>
          <a:p>
            <a:r>
              <a:rPr lang="zh-CN" altLang="en-US" sz="3200" b="1" dirty="0">
                <a:latin typeface="+mn-ea"/>
                <a:sym typeface="+mn-ea"/>
              </a:rPr>
              <a:t>（    ）  （    ）  （    ）  （    ）</a:t>
            </a:r>
            <a:endParaRPr lang="zh-CN" altLang="en-US" sz="3200" b="1" dirty="0">
              <a:latin typeface="+mn-ea"/>
              <a:sym typeface="+mn-ea"/>
            </a:endParaRPr>
          </a:p>
          <a:p>
            <a:r>
              <a:rPr lang="zh-CN" altLang="en-US" sz="3200" b="1" dirty="0">
                <a:latin typeface="+mn-ea"/>
                <a:sym typeface="+mn-ea"/>
              </a:rPr>
              <a:t> zī yuán   jī dì    làn yònɡ   bāo ɡuǒ</a:t>
            </a:r>
            <a:endParaRPr lang="zh-CN" altLang="en-US" sz="3200" b="1" dirty="0">
              <a:latin typeface="+mn-ea"/>
              <a:sym typeface="+mn-ea"/>
            </a:endParaRPr>
          </a:p>
          <a:p>
            <a:r>
              <a:rPr lang="zh-CN" altLang="en-US" sz="3200" b="1" dirty="0">
                <a:latin typeface="+mn-ea"/>
                <a:sym typeface="+mn-ea"/>
              </a:rPr>
              <a:t>（    ）  （    ）  （    ）  （    ）</a:t>
            </a:r>
            <a:endParaRPr lang="zh-CN" altLang="en-US" sz="3200" b="1" dirty="0">
              <a:latin typeface="+mn-ea"/>
              <a:sym typeface="+mn-ea"/>
            </a:endParaRPr>
          </a:p>
          <a:p>
            <a:endParaRPr lang="zh-CN" altLang="en-US" sz="3600" b="1" dirty="0">
              <a:solidFill>
                <a:srgbClr val="FF00FF"/>
              </a:solidFill>
              <a:latin typeface="+mn-ea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4" name="文本框 5"/>
          <p:cNvSpPr txBox="1"/>
          <p:nvPr/>
        </p:nvSpPr>
        <p:spPr>
          <a:xfrm>
            <a:off x="1062577" y="3128888"/>
            <a:ext cx="108013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hangingPunct="1">
              <a:lnSpc>
                <a:spcPct val="150000"/>
              </a:lnSpc>
              <a:spcBef>
                <a:spcPts val="24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慷慨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6"/>
          <p:cNvSpPr txBox="1"/>
          <p:nvPr/>
        </p:nvSpPr>
        <p:spPr>
          <a:xfrm>
            <a:off x="2688509" y="3125501"/>
            <a:ext cx="1344612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hangingPunct="1">
              <a:lnSpc>
                <a:spcPct val="150000"/>
              </a:lnSpc>
              <a:spcBef>
                <a:spcPts val="24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晶莹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4524866" y="3125501"/>
            <a:ext cx="1344612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hangingPunct="1">
              <a:lnSpc>
                <a:spcPct val="150000"/>
              </a:lnSpc>
              <a:spcBef>
                <a:spcPts val="24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和蔼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17595" y="296545"/>
            <a:ext cx="184731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" name="文本框 5"/>
          <p:cNvSpPr txBox="1"/>
          <p:nvPr/>
        </p:nvSpPr>
        <p:spPr>
          <a:xfrm>
            <a:off x="6431165" y="3129373"/>
            <a:ext cx="108013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hangingPunct="1">
              <a:lnSpc>
                <a:spcPct val="150000"/>
              </a:lnSpc>
              <a:spcBef>
                <a:spcPts val="24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目睹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6"/>
          <p:cNvSpPr txBox="1"/>
          <p:nvPr/>
        </p:nvSpPr>
        <p:spPr>
          <a:xfrm>
            <a:off x="930492" y="4152146"/>
            <a:ext cx="1344612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hangingPunct="1">
              <a:lnSpc>
                <a:spcPct val="150000"/>
              </a:lnSpc>
              <a:spcBef>
                <a:spcPts val="24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资源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6"/>
          <p:cNvSpPr txBox="1"/>
          <p:nvPr/>
        </p:nvSpPr>
        <p:spPr>
          <a:xfrm>
            <a:off x="2690014" y="4188553"/>
            <a:ext cx="1344612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hangingPunct="1">
              <a:lnSpc>
                <a:spcPct val="150000"/>
              </a:lnSpc>
              <a:spcBef>
                <a:spcPts val="24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基地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4495656" y="4204154"/>
            <a:ext cx="1344612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hangingPunct="1">
              <a:lnSpc>
                <a:spcPct val="150000"/>
              </a:lnSpc>
              <a:spcBef>
                <a:spcPts val="24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滥用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6"/>
          <p:cNvSpPr txBox="1"/>
          <p:nvPr/>
        </p:nvSpPr>
        <p:spPr>
          <a:xfrm>
            <a:off x="6287626" y="4204154"/>
            <a:ext cx="1344612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hangingPunct="1">
              <a:lnSpc>
                <a:spcPct val="150000"/>
              </a:lnSpc>
              <a:spcBef>
                <a:spcPts val="24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包裹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3" grpId="0"/>
      <p:bldP spid="14" grpId="0"/>
      <p:bldP spid="15" grpId="0"/>
      <p:bldP spid="12" grpId="0"/>
      <p:bldP spid="17" grpId="0"/>
      <p:bldP spid="23" grpId="0"/>
      <p:bldP spid="24" grpId="0"/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内容占位符 2"/>
          <p:cNvSpPr txBox="1"/>
          <p:nvPr/>
        </p:nvSpPr>
        <p:spPr>
          <a:xfrm>
            <a:off x="500034" y="761982"/>
            <a:ext cx="5728151" cy="792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二、选字填空。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8789" y="2108319"/>
            <a:ext cx="7786742" cy="3222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楷体_GB2312" panose="02010609030101010101" charset="-122"/>
                <a:ea typeface="楷体_GB2312" panose="02010609030101010101" charset="-122"/>
              </a:rPr>
              <a:t>          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篮  蓝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    ）色    菜（    ）    蔚（    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    ）球    （    ）天    摇（    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32382" y="2854746"/>
            <a:ext cx="545342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蓝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60111" y="2855226"/>
            <a:ext cx="545342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篮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5" name="文本框 13"/>
          <p:cNvSpPr txBox="1"/>
          <p:nvPr/>
        </p:nvSpPr>
        <p:spPr>
          <a:xfrm>
            <a:off x="6607984" y="2854846"/>
            <a:ext cx="9739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蓝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7" name="文本框 13"/>
          <p:cNvSpPr txBox="1"/>
          <p:nvPr/>
        </p:nvSpPr>
        <p:spPr>
          <a:xfrm>
            <a:off x="1232451" y="4163902"/>
            <a:ext cx="9739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蓝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" name="文本框 13"/>
          <p:cNvSpPr txBox="1"/>
          <p:nvPr/>
        </p:nvSpPr>
        <p:spPr>
          <a:xfrm>
            <a:off x="3698156" y="4163902"/>
            <a:ext cx="9739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蓝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3" name="文本框 13"/>
          <p:cNvSpPr txBox="1"/>
          <p:nvPr/>
        </p:nvSpPr>
        <p:spPr>
          <a:xfrm>
            <a:off x="6495331" y="4163902"/>
            <a:ext cx="9739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篮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12" grpId="0"/>
      <p:bldP spid="13" grpId="0"/>
      <p:bldP spid="14" grpId="0"/>
      <p:bldP spid="15" grpId="0"/>
      <p:bldP spid="7" grpId="0"/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内容占位符 2"/>
          <p:cNvSpPr txBox="1"/>
          <p:nvPr/>
        </p:nvSpPr>
        <p:spPr>
          <a:xfrm>
            <a:off x="500034" y="761982"/>
            <a:ext cx="5512127" cy="792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三、根据课文填上合适的关联词。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500" y="1996767"/>
            <a:ext cx="7786742" cy="25766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楷体_GB2312" panose="02010609030101010101" charset="-122"/>
                <a:ea typeface="楷体_GB2312" panose="02010609030101010101" charset="-122"/>
              </a:rPr>
              <a:t> </a:t>
            </a:r>
            <a:r>
              <a:rPr lang="en-US" altLang="zh-CN" sz="2800" dirty="0" smtClean="0">
                <a:latin typeface="楷体_GB2312" panose="02010609030101010101" charset="-122"/>
                <a:ea typeface="楷体_GB2312" panose="02010609030101010101" charset="-122"/>
              </a:rPr>
              <a:t>   （    ）人们随意毁坏自然资源，不顾后果地滥用化学品，（    ）使它们不能再生，（    ）造成了一系列生态灾难，给人类生存带来了严重的威胁。</a:t>
            </a:r>
            <a:endParaRPr lang="zh-CN" altLang="en-US" sz="2800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15351" y="1996767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因为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18066" y="2761881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不但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7" name="文本框 13"/>
          <p:cNvSpPr txBox="1"/>
          <p:nvPr/>
        </p:nvSpPr>
        <p:spPr>
          <a:xfrm>
            <a:off x="1217754" y="3378816"/>
            <a:ext cx="90194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还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12" grpId="0"/>
      <p:bldP spid="13" grpId="0"/>
      <p:bldP spid="14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Box 2"/>
          <p:cNvSpPr txBox="1"/>
          <p:nvPr/>
        </p:nvSpPr>
        <p:spPr>
          <a:xfrm>
            <a:off x="359128" y="1258797"/>
            <a:ext cx="8424863" cy="115339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宋体" panose="02010600030101010101" pitchFamily="2" charset="-122"/>
              </a:rPr>
              <a:t>   </a:t>
            </a:r>
            <a:r>
              <a:rPr lang="en-US" altLang="zh-CN" sz="2800" b="1" dirty="0">
                <a:latin typeface="宋体" panose="02010600030101010101" pitchFamily="2" charset="-122"/>
              </a:rPr>
              <a:t>1. 默读课文，结合关键句，说说课文讲了哪几个方面的内容。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615" y="2972322"/>
            <a:ext cx="8423910" cy="29774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）默读课文。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默读时，我们要做到以下三点：一是不发声读，不动嘴唇，不用手指着读，还要边读边思考；二是要做到眼到、心到、手到。眼到，要认清每一个字，读懂每一句话；三是还要注意速度，默读时不能把注意力放在词字上，而要放在对内容的理解上。</a:t>
            </a:r>
            <a:endParaRPr lang="zh-CN" altLang="en-US" sz="2800" b="1" dirty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7740" y="684741"/>
            <a:ext cx="3480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课后习题参考答案</a:t>
            </a:r>
            <a:endParaRPr lang="zh-CN" altLang="en-US" sz="32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26" name="Picture 2" descr="G:\BaiduYunDownload\10000图标\PNG图标集08\png-0561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07086" y="784571"/>
            <a:ext cx="564456" cy="75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4549" y="2237416"/>
            <a:ext cx="7263765" cy="15038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比如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：默读这篇课文，我们边读边要思考，课文写了“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地球的样子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地球上的资源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呼吁保护地球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”等几个方面的内容。</a:t>
            </a:r>
            <a:endParaRPr lang="zh-CN" altLang="en-US" sz="2800" b="1" dirty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61061" y="695114"/>
            <a:ext cx="1728358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40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会写字</a:t>
            </a:r>
            <a:endParaRPr lang="zh-CN" altLang="en-US" sz="40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grpSp>
        <p:nvGrpSpPr>
          <p:cNvPr id="252" name="组合 7"/>
          <p:cNvGrpSpPr/>
          <p:nvPr/>
        </p:nvGrpSpPr>
        <p:grpSpPr>
          <a:xfrm>
            <a:off x="1465756" y="2254662"/>
            <a:ext cx="836613" cy="1134533"/>
            <a:chOff x="2437" y="2032"/>
            <a:chExt cx="1244" cy="1264"/>
          </a:xfrm>
        </p:grpSpPr>
        <p:sp>
          <p:nvSpPr>
            <p:cNvPr id="25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5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5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56" name="文本框 64"/>
          <p:cNvSpPr txBox="1"/>
          <p:nvPr/>
        </p:nvSpPr>
        <p:spPr>
          <a:xfrm>
            <a:off x="1478774" y="2255509"/>
            <a:ext cx="81121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5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莹</a:t>
            </a:r>
            <a:endParaRPr lang="zh-CN" altLang="en-US" sz="5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57" name="组合 7"/>
          <p:cNvGrpSpPr/>
          <p:nvPr/>
        </p:nvGrpSpPr>
        <p:grpSpPr>
          <a:xfrm>
            <a:off x="3632695" y="2250429"/>
            <a:ext cx="836612" cy="1134533"/>
            <a:chOff x="2437" y="2032"/>
            <a:chExt cx="1244" cy="1264"/>
          </a:xfrm>
        </p:grpSpPr>
        <p:sp>
          <p:nvSpPr>
            <p:cNvPr id="25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5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61" name="文本框 92"/>
          <p:cNvSpPr txBox="1"/>
          <p:nvPr/>
        </p:nvSpPr>
        <p:spPr>
          <a:xfrm>
            <a:off x="3646664" y="2260166"/>
            <a:ext cx="81121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5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篮</a:t>
            </a:r>
            <a:endParaRPr lang="zh-CN" altLang="en-US" sz="5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2" name="组合 7"/>
          <p:cNvGrpSpPr/>
          <p:nvPr/>
        </p:nvGrpSpPr>
        <p:grpSpPr>
          <a:xfrm>
            <a:off x="2553195" y="2252546"/>
            <a:ext cx="836612" cy="1134533"/>
            <a:chOff x="2437" y="2032"/>
            <a:chExt cx="1244" cy="1264"/>
          </a:xfrm>
        </p:grpSpPr>
        <p:cxnSp>
          <p:nvCxnSpPr>
            <p:cNvPr id="26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sp>
          <p:nvSpPr>
            <p:cNvPr id="26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6" name="组合 7"/>
          <p:cNvGrpSpPr/>
          <p:nvPr/>
        </p:nvGrpSpPr>
        <p:grpSpPr>
          <a:xfrm>
            <a:off x="4713781" y="2252546"/>
            <a:ext cx="836613" cy="1134533"/>
            <a:chOff x="2437" y="2032"/>
            <a:chExt cx="1244" cy="1264"/>
          </a:xfrm>
        </p:grpSpPr>
        <p:sp>
          <p:nvSpPr>
            <p:cNvPr id="267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6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70" name="文本框 64"/>
          <p:cNvSpPr txBox="1"/>
          <p:nvPr/>
        </p:nvSpPr>
        <p:spPr>
          <a:xfrm>
            <a:off x="4727434" y="2285989"/>
            <a:ext cx="81121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5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蔼</a:t>
            </a:r>
            <a:endParaRPr lang="zh-CN" altLang="en-US" sz="5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71" name="组合 7"/>
          <p:cNvGrpSpPr/>
          <p:nvPr/>
        </p:nvGrpSpPr>
        <p:grpSpPr>
          <a:xfrm>
            <a:off x="5793281" y="2254661"/>
            <a:ext cx="836613" cy="1143000"/>
            <a:chOff x="2437" y="2023"/>
            <a:chExt cx="1245" cy="1274"/>
          </a:xfrm>
        </p:grpSpPr>
        <p:sp>
          <p:nvSpPr>
            <p:cNvPr id="272" name="矩形 1"/>
            <p:cNvSpPr/>
            <p:nvPr/>
          </p:nvSpPr>
          <p:spPr>
            <a:xfrm>
              <a:off x="2437" y="2023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7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7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75" name="文本框 86"/>
          <p:cNvSpPr txBox="1"/>
          <p:nvPr/>
        </p:nvSpPr>
        <p:spPr>
          <a:xfrm>
            <a:off x="5806617" y="2251700"/>
            <a:ext cx="811213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5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资</a:t>
            </a:r>
            <a:endParaRPr lang="zh-CN" altLang="en-US" sz="5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6" name="文本框 86"/>
          <p:cNvSpPr txBox="1"/>
          <p:nvPr/>
        </p:nvSpPr>
        <p:spPr>
          <a:xfrm>
            <a:off x="2566529" y="2247042"/>
            <a:ext cx="81121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5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裹</a:t>
            </a:r>
            <a:endParaRPr lang="zh-CN" altLang="en-US" sz="5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77" name="组合 7"/>
          <p:cNvGrpSpPr/>
          <p:nvPr/>
        </p:nvGrpSpPr>
        <p:grpSpPr>
          <a:xfrm>
            <a:off x="6874369" y="2250429"/>
            <a:ext cx="836612" cy="1134533"/>
            <a:chOff x="2437" y="2032"/>
            <a:chExt cx="1244" cy="1264"/>
          </a:xfrm>
        </p:grpSpPr>
        <p:sp>
          <p:nvSpPr>
            <p:cNvPr id="27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7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8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81" name="文本框 64"/>
          <p:cNvSpPr txBox="1"/>
          <p:nvPr/>
        </p:nvSpPr>
        <p:spPr>
          <a:xfrm>
            <a:off x="6888021" y="2291493"/>
            <a:ext cx="811213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5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慷</a:t>
            </a:r>
            <a:endParaRPr lang="zh-CN" altLang="en-US" sz="5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8" name="组合 7"/>
          <p:cNvGrpSpPr/>
          <p:nvPr/>
        </p:nvGrpSpPr>
        <p:grpSpPr>
          <a:xfrm>
            <a:off x="6370986" y="3844721"/>
            <a:ext cx="836613" cy="1134533"/>
            <a:chOff x="2437" y="2032"/>
            <a:chExt cx="1244" cy="1264"/>
          </a:xfrm>
        </p:grpSpPr>
        <p:sp>
          <p:nvSpPr>
            <p:cNvPr id="5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6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1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62" name="文本框 64"/>
          <p:cNvSpPr txBox="1"/>
          <p:nvPr/>
        </p:nvSpPr>
        <p:spPr>
          <a:xfrm>
            <a:off x="6384224" y="3845144"/>
            <a:ext cx="81121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5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睹</a:t>
            </a:r>
            <a:endParaRPr lang="zh-CN" altLang="en-US" sz="5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3" name="组合 7"/>
          <p:cNvGrpSpPr/>
          <p:nvPr/>
        </p:nvGrpSpPr>
        <p:grpSpPr>
          <a:xfrm>
            <a:off x="2035033" y="3829474"/>
            <a:ext cx="836613" cy="1134533"/>
            <a:chOff x="2437" y="2032"/>
            <a:chExt cx="1244" cy="1264"/>
          </a:xfrm>
        </p:grpSpPr>
        <p:sp>
          <p:nvSpPr>
            <p:cNvPr id="6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6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67" name="文本框 64"/>
          <p:cNvSpPr txBox="1"/>
          <p:nvPr/>
        </p:nvSpPr>
        <p:spPr>
          <a:xfrm>
            <a:off x="2048686" y="3868421"/>
            <a:ext cx="81121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5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慨</a:t>
            </a:r>
            <a:endParaRPr lang="zh-CN" altLang="en-US" sz="5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8" name="组合 7"/>
          <p:cNvGrpSpPr/>
          <p:nvPr/>
        </p:nvGrpSpPr>
        <p:grpSpPr>
          <a:xfrm>
            <a:off x="4201972" y="3825241"/>
            <a:ext cx="836612" cy="1134533"/>
            <a:chOff x="2437" y="2032"/>
            <a:chExt cx="1244" cy="1264"/>
          </a:xfrm>
        </p:grpSpPr>
        <p:sp>
          <p:nvSpPr>
            <p:cNvPr id="6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7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1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72" name="文本框 92"/>
          <p:cNvSpPr txBox="1"/>
          <p:nvPr/>
        </p:nvSpPr>
        <p:spPr>
          <a:xfrm>
            <a:off x="4228641" y="3821432"/>
            <a:ext cx="81121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5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滥</a:t>
            </a:r>
            <a:endParaRPr lang="zh-CN" altLang="en-US" sz="5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3" name="组合 7"/>
          <p:cNvGrpSpPr/>
          <p:nvPr/>
        </p:nvGrpSpPr>
        <p:grpSpPr>
          <a:xfrm>
            <a:off x="3122472" y="3827358"/>
            <a:ext cx="836612" cy="1134533"/>
            <a:chOff x="2437" y="2032"/>
            <a:chExt cx="1244" cy="1264"/>
          </a:xfrm>
        </p:grpSpPr>
        <p:cxnSp>
          <p:nvCxnSpPr>
            <p:cNvPr id="7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sp>
          <p:nvSpPr>
            <p:cNvPr id="7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7" name="组合 7"/>
          <p:cNvGrpSpPr/>
          <p:nvPr/>
        </p:nvGrpSpPr>
        <p:grpSpPr>
          <a:xfrm>
            <a:off x="5283058" y="3827358"/>
            <a:ext cx="836613" cy="1134533"/>
            <a:chOff x="2437" y="2032"/>
            <a:chExt cx="1244" cy="1264"/>
          </a:xfrm>
        </p:grpSpPr>
        <p:sp>
          <p:nvSpPr>
            <p:cNvPr id="7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7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81" name="文本框 64"/>
          <p:cNvSpPr txBox="1"/>
          <p:nvPr/>
        </p:nvSpPr>
        <p:spPr>
          <a:xfrm>
            <a:off x="5297346" y="3824394"/>
            <a:ext cx="81121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5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</a:t>
            </a:r>
            <a:endParaRPr lang="zh-CN" altLang="en-US" sz="5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3135806" y="3845561"/>
            <a:ext cx="81121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5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贡</a:t>
            </a:r>
            <a:endParaRPr lang="zh-CN" altLang="en-US" sz="5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261" grpId="0"/>
      <p:bldP spid="270" grpId="0"/>
      <p:bldP spid="275" grpId="0"/>
      <p:bldP spid="276" grpId="0"/>
      <p:bldP spid="281" grpId="0"/>
      <p:bldP spid="62" grpId="0"/>
      <p:bldP spid="67" grpId="0"/>
      <p:bldP spid="72" grpId="0"/>
      <p:bldP spid="81" grpId="0"/>
      <p:bldP spid="8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8940" y="455507"/>
            <a:ext cx="8393430" cy="47089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（2）主要内容。</a:t>
            </a:r>
            <a:endParaRPr lang="zh-CN" altLang="en-US" sz="3200" b="1" dirty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</a:t>
            </a:r>
            <a:r>
              <a:rPr lang="zh-CN" altLang="en-US" sz="2400" b="1" dirty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从宇航员在太空遥望地球所看到的景象写起，引出了对地球的介绍；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接着</a:t>
            </a:r>
            <a:r>
              <a:rPr lang="zh-CN" altLang="en-US" sz="2400" b="1" dirty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从地球在宇宙中的渺小、地球所拥有的自然资源有限，而又被不加节制地开采或随意毁坏等方面，说明地球面临着资源枯竭的威胁；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然后</a:t>
            </a:r>
            <a:r>
              <a:rPr lang="zh-CN" altLang="en-US" sz="2400" b="1" dirty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用科学家研究的成果证明，当地球资源枯竭时，人类目前无法移居到第二个适合的星球上；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最后</a:t>
            </a:r>
            <a:r>
              <a:rPr lang="zh-CN" altLang="en-US" sz="2400" b="1" dirty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告诉读者：人类应该精心保护地球，保护地球的生态环境。</a:t>
            </a:r>
            <a:endParaRPr lang="zh-CN" altLang="en-US" sz="2400" b="1" dirty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421762" y="645028"/>
            <a:ext cx="8208963" cy="115339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buClrTx/>
              <a:buSzTx/>
            </a:pPr>
            <a:r>
              <a:rPr lang="en-US" altLang="zh-CN" sz="2800" b="1" dirty="0" smtClean="0">
                <a:latin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宋体" panose="02010600030101010101" pitchFamily="2" charset="-122"/>
              </a:rPr>
              <a:t>2. “我们要精心地保护地球，保护地球的生态环境”这一结论是怎样一步一步得出的？</a:t>
            </a:r>
            <a:endParaRPr lang="en-US" altLang="zh-CN" sz="2800" b="1" dirty="0">
              <a:latin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740" y="2396913"/>
            <a:ext cx="8476615" cy="28782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文先从地球在宇宙中的渺小、地球所拥有的自然资源有限，而又被不加节制地开采或随意毁坏等方面，说明地球面临着资源枯竭的威胁；然后用科学家研究的成果证明，当地球资源枯竭时，人类目前无法移居到第二个适合的星球上。从而得出“我们要精心地保护地球，保护地球的生态环境。”这个结论。 </a:t>
            </a:r>
            <a:endParaRPr lang="zh-CN" altLang="en-US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6108" y="927643"/>
            <a:ext cx="8091173" cy="3675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3. 读下面的句子时,你想到了生活中的哪些现象?针对这些现象设计一两条保护环境或节约资源的宣传语,和同学交流。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因为人们随意毁坏自然源,不顾后果地滥用化学品,不但使它们不能再生,还造成了一系列生态突难,给人类生存带来了严重的成胁。</a:t>
            </a:r>
            <a:endParaRPr lang="zh-CN" altLang="en-US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>
            <a:lum contrast="12000"/>
          </a:blip>
          <a:stretch>
            <a:fillRect/>
          </a:stretch>
        </p:blipFill>
        <p:spPr>
          <a:xfrm>
            <a:off x="1900555" y="2271608"/>
            <a:ext cx="5342890" cy="465412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735658" y="1051257"/>
            <a:ext cx="8091173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（1）我想到了人们随意地乱砍滥伐、随地吐痰、随地乱扔果皮纸屑、随地乱倒垃圾、随意排放废气、废水、废物，等现象</a:t>
            </a:r>
            <a:r>
              <a:rPr lang="zh-CN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en-US" altLang="zh-CN" sz="32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lum bright="-6000" contrast="18000"/>
          </a:blip>
          <a:stretch>
            <a:fillRect/>
          </a:stretch>
        </p:blipFill>
        <p:spPr>
          <a:xfrm>
            <a:off x="4307840" y="254000"/>
            <a:ext cx="4762500" cy="635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文本框 2"/>
          <p:cNvSpPr txBox="1"/>
          <p:nvPr/>
        </p:nvSpPr>
        <p:spPr>
          <a:xfrm>
            <a:off x="459740" y="1187027"/>
            <a:ext cx="3848100" cy="35394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304800"/>
            <a:r>
              <a:rPr 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（2）宣传语：</a:t>
            </a:r>
            <a:endParaRPr lang="zh-CN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/>
            <a:r>
              <a:rPr 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保护环境，人人有责！</a:t>
            </a:r>
            <a:endParaRPr 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/>
            <a:endParaRPr 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/>
            <a:r>
              <a:rPr 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青青的小草也有眼泪，请不要让它心碎！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02006" y="608332"/>
            <a:ext cx="1728358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多音字</a:t>
            </a:r>
            <a:endParaRPr lang="zh-CN" altLang="en-US" sz="4000" b="1" u="dbl" dirty="0" smtClean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7080" y="3434948"/>
            <a:ext cx="8009866" cy="12741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那个墙洞只（     ）能容得下一只（     ）小狗爬进爬出。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2158348" y="1903717"/>
            <a:ext cx="288290" cy="108013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1400158" y="2152001"/>
            <a:ext cx="5911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只</a:t>
            </a:r>
            <a:endParaRPr lang="en-US" altLang="zh-CN" sz="36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95750" y="1903717"/>
            <a:ext cx="7170553" cy="107721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FF"/>
                </a:solidFill>
                <a:latin typeface="+mn-ea"/>
                <a:cs typeface="+mn-ea"/>
              </a:rPr>
              <a:t> </a:t>
            </a:r>
            <a:r>
              <a:rPr lang="zh-CN" altLang="en-US" sz="3200" b="1" dirty="0">
                <a:solidFill>
                  <a:srgbClr val="FF00FF"/>
                </a:solidFill>
                <a:latin typeface="+mn-ea"/>
                <a:cs typeface="+mn-ea"/>
              </a:rPr>
              <a:t>  </a:t>
            </a: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  <a:cs typeface="+mn-ea"/>
                <a:sym typeface="+mn-ea"/>
              </a:rPr>
              <a:t>zhǐ</a:t>
            </a:r>
            <a:r>
              <a:rPr lang="zh-CN" altLang="en-US" sz="3200" dirty="0" smtClean="0">
                <a:latin typeface="宋体" panose="02010600030101010101" pitchFamily="2" charset="-122"/>
                <a:cs typeface="+mn-ea"/>
                <a:sym typeface="+mn-ea"/>
              </a:rPr>
              <a:t>（只有）（只能）（只要）</a:t>
            </a:r>
            <a:endParaRPr lang="zh-CN" altLang="en-US" sz="3200" b="1" dirty="0" smtClean="0">
              <a:latin typeface="楷体_GB2312" panose="02010609030101010101" charset="-122"/>
              <a:ea typeface="楷体_GB2312" panose="02010609030101010101" charset="-122"/>
              <a:cs typeface="+mn-ea"/>
              <a:sym typeface="+mn-ea"/>
            </a:endParaRPr>
          </a:p>
          <a:p>
            <a:pPr algn="l"/>
            <a:r>
              <a:rPr lang="en-US" altLang="zh-CN" sz="3200" b="1" dirty="0" smtClean="0">
                <a:solidFill>
                  <a:srgbClr val="FF0000"/>
                </a:solidFill>
                <a:latin typeface="宋体" panose="02010600030101010101" pitchFamily="2" charset="-122"/>
                <a:cs typeface="+mn-ea"/>
                <a:sym typeface="+mn-ea"/>
              </a:rPr>
              <a:t>  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宋体" panose="02010600030101010101" pitchFamily="2" charset="-122"/>
                <a:cs typeface="+mn-ea"/>
                <a:sym typeface="+mn-ea"/>
              </a:rPr>
              <a:t>zhī</a:t>
            </a:r>
            <a:r>
              <a:rPr lang="en-US" altLang="zh-CN" sz="3200" dirty="0" err="1" smtClean="0">
                <a:latin typeface="宋体" panose="02010600030101010101" pitchFamily="2" charset="-122"/>
                <a:cs typeface="+mn-ea"/>
                <a:sym typeface="+mn-ea"/>
              </a:rPr>
              <a:t>（一只</a:t>
            </a:r>
            <a:r>
              <a:rPr lang="en-US" altLang="zh-CN" sz="3200" dirty="0" smtClean="0">
                <a:latin typeface="宋体" panose="02010600030101010101" pitchFamily="2" charset="-122"/>
                <a:cs typeface="+mn-ea"/>
                <a:sym typeface="+mn-ea"/>
              </a:rPr>
              <a:t>）（只身）（形单影只）</a:t>
            </a:r>
            <a:endParaRPr lang="en-US" altLang="zh-CN" sz="3200" dirty="0" smtClean="0">
              <a:latin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20600" y="3530600"/>
            <a:ext cx="119697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cs typeface="楷体" panose="02010609060101010101" pitchFamily="49" charset="-122"/>
                <a:sym typeface="+mn-ea"/>
              </a:rPr>
              <a:t>zhǐ</a:t>
            </a:r>
            <a:endParaRPr lang="en-US" altLang="zh-CN" sz="2400" b="1" dirty="0" smtClean="0">
              <a:solidFill>
                <a:srgbClr val="FF0000"/>
              </a:solidFill>
              <a:latin typeface="宋体" panose="02010600030101010101" pitchFamily="2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23880" y="3530599"/>
            <a:ext cx="198945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cs typeface="楷体" panose="02010609060101010101" pitchFamily="49" charset="-122"/>
                <a:sym typeface="+mn-ea"/>
              </a:rPr>
              <a:t>zhī</a:t>
            </a:r>
            <a:endParaRPr lang="en-US" altLang="zh-CN" sz="2400" b="1" dirty="0" smtClean="0">
              <a:solidFill>
                <a:srgbClr val="FF0000"/>
              </a:solidFill>
              <a:latin typeface="宋体" panose="02010600030101010101" pitchFamily="2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ldLvl="0" animBg="1"/>
      <p:bldP spid="7" grpId="0"/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0100" y="3312181"/>
            <a:ext cx="7500990" cy="11957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分别的时候，我们互相（       ）交换了相（       ）片。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2167237" y="1540497"/>
            <a:ext cx="288290" cy="108013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1409049" y="1788781"/>
            <a:ext cx="5911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相</a:t>
            </a:r>
            <a:endParaRPr lang="zh-CN" altLang="en-US" sz="36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00234" y="1500476"/>
            <a:ext cx="7377341" cy="107721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FF"/>
                </a:solidFill>
                <a:latin typeface="+mn-ea"/>
                <a:cs typeface="+mn-ea"/>
              </a:rPr>
              <a:t> </a:t>
            </a:r>
            <a:r>
              <a:rPr lang="zh-CN" altLang="en-US" sz="3200" b="1" dirty="0">
                <a:solidFill>
                  <a:srgbClr val="FF00FF"/>
                </a:solidFill>
                <a:latin typeface="+mn-ea"/>
                <a:cs typeface="+mn-ea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  <a:cs typeface="+mn-ea"/>
                <a:sym typeface="+mn-ea"/>
              </a:rPr>
              <a:t>xiānɡ</a:t>
            </a:r>
            <a:r>
              <a:rPr lang="zh-CN" altLang="en-US" sz="3200" dirty="0" smtClean="0">
                <a:latin typeface="宋体" panose="02010600030101010101" pitchFamily="2" charset="-122"/>
                <a:cs typeface="+mn-ea"/>
                <a:sym typeface="+mn-ea"/>
              </a:rPr>
              <a:t>（相互）（相等）（相依为命）</a:t>
            </a:r>
            <a:endParaRPr lang="zh-CN" altLang="en-US" sz="3200" b="1" dirty="0" smtClean="0">
              <a:latin typeface="楷体_GB2312" panose="02010609030101010101" charset="-122"/>
              <a:ea typeface="楷体_GB2312" panose="02010609030101010101" charset="-122"/>
              <a:cs typeface="+mn-ea"/>
              <a:sym typeface="+mn-ea"/>
            </a:endParaRPr>
          </a:p>
          <a:p>
            <a:r>
              <a:rPr lang="en-US" altLang="zh-CN" sz="3200" b="1" dirty="0"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宋体" panose="02010600030101010101" pitchFamily="2" charset="-122"/>
                <a:cs typeface="+mn-ea"/>
                <a:sym typeface="+mn-ea"/>
              </a:rPr>
              <a:t>xiànɡ</a:t>
            </a:r>
            <a:r>
              <a:rPr lang="en-US" altLang="zh-CN" sz="3200" dirty="0" err="1">
                <a:latin typeface="宋体" panose="02010600030101010101" pitchFamily="2" charset="-122"/>
                <a:cs typeface="+mn-ea"/>
                <a:sym typeface="+mn-ea"/>
              </a:rPr>
              <a:t>（照相</a:t>
            </a:r>
            <a:r>
              <a:rPr lang="en-US" altLang="zh-CN" sz="3200" dirty="0">
                <a:latin typeface="宋体" panose="02010600030101010101" pitchFamily="2" charset="-122"/>
                <a:cs typeface="+mn-ea"/>
                <a:sym typeface="+mn-ea"/>
              </a:rPr>
              <a:t>）（相片）（拜相封侯）</a:t>
            </a:r>
            <a:endParaRPr lang="en-US" altLang="zh-CN" sz="3200" dirty="0">
              <a:latin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98720" y="3433234"/>
            <a:ext cx="129921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楷体" panose="02010609060101010101" pitchFamily="49" charset="-122"/>
                <a:sym typeface="+mn-ea"/>
              </a:rPr>
              <a:t>xiānɡ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80821" y="4150361"/>
            <a:ext cx="198945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楷体" panose="02010609060101010101" pitchFamily="49" charset="-122"/>
                <a:sym typeface="+mn-ea"/>
              </a:rPr>
              <a:t>xiànɡ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ldLvl="0" animBg="1"/>
      <p:bldP spid="7" grpId="0"/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3" y="7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50900" y="615316"/>
            <a:ext cx="2242922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词语解释</a:t>
            </a:r>
            <a:endParaRPr lang="zh-CN" altLang="en-US" sz="4000" b="1" u="dbl" dirty="0" smtClean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8" name="矩形 2"/>
          <p:cNvSpPr>
            <a:spLocks noChangeArrowheads="1"/>
          </p:cNvSpPr>
          <p:nvPr/>
        </p:nvSpPr>
        <p:spPr bwMode="auto">
          <a:xfrm>
            <a:off x="756204" y="1477169"/>
            <a:ext cx="11128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晶莹：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" name="矩形 2"/>
          <p:cNvSpPr>
            <a:spLocks noChangeArrowheads="1"/>
          </p:cNvSpPr>
          <p:nvPr/>
        </p:nvSpPr>
        <p:spPr bwMode="auto">
          <a:xfrm>
            <a:off x="760896" y="2397250"/>
            <a:ext cx="11128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壮观：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873137" y="2299035"/>
            <a:ext cx="4042500" cy="49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雄奇伟观的事物或风景。</a:t>
            </a:r>
            <a:endParaRPr lang="zh-CN" altLang="en-US" sz="2400" b="1" dirty="0">
              <a:latin typeface="+mn-ea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3137" y="1381495"/>
            <a:ext cx="6775257" cy="49795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+mn-ea"/>
              </a:rPr>
              <a:t>形容光亮而透明,多数是指露珠等球型物体。 </a:t>
            </a:r>
            <a:endParaRPr lang="en-US" altLang="zh-CN" sz="2400" b="1" dirty="0"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63246" y="3427308"/>
            <a:ext cx="6202740" cy="227075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latin typeface="+mn-ea"/>
              </a:rPr>
              <a:t>1</a:t>
            </a:r>
            <a:r>
              <a:rPr lang="zh-CN" altLang="en-US" sz="2400" b="1" dirty="0">
                <a:latin typeface="+mn-ea"/>
              </a:rPr>
              <a:t>、供婴儿睡觉的家具，形状略像篮子，多用竹或藤制成，可以左右摇动，使婴儿容易入睡。</a:t>
            </a:r>
            <a:endParaRPr lang="zh-CN" altLang="en-US" sz="2400" b="1" dirty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+mn-ea"/>
              </a:rPr>
              <a:t>2.形容人才成长的处所或重要事物的发源地。本文指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。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24" name="矩形 2"/>
          <p:cNvSpPr>
            <a:spLocks noChangeArrowheads="1"/>
          </p:cNvSpPr>
          <p:nvPr/>
        </p:nvSpPr>
        <p:spPr bwMode="auto">
          <a:xfrm>
            <a:off x="766422" y="3515276"/>
            <a:ext cx="11128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摇篮：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3" y="7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18" name="矩形 2"/>
          <p:cNvSpPr>
            <a:spLocks noChangeArrowheads="1"/>
          </p:cNvSpPr>
          <p:nvPr/>
        </p:nvSpPr>
        <p:spPr bwMode="auto">
          <a:xfrm>
            <a:off x="766365" y="1479709"/>
            <a:ext cx="11128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和蔼：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" name="矩形 2"/>
          <p:cNvSpPr>
            <a:spLocks noChangeArrowheads="1"/>
          </p:cNvSpPr>
          <p:nvPr/>
        </p:nvSpPr>
        <p:spPr bwMode="auto">
          <a:xfrm>
            <a:off x="766611" y="2397250"/>
            <a:ext cx="11128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资源：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873251" y="2299547"/>
            <a:ext cx="660019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是指一国或一定地区内拥有的物力、财力、人</a:t>
            </a:r>
            <a:endParaRPr lang="zh-CN" altLang="en-US" sz="2400" b="1" dirty="0">
              <a:latin typeface="+mn-ea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力等各种物质要素的总称。</a:t>
            </a:r>
            <a:endParaRPr lang="zh-CN" altLang="en-US" sz="2400" b="1" dirty="0">
              <a:latin typeface="+mn-ea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3137" y="1381495"/>
            <a:ext cx="6775257" cy="5355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+mn-ea"/>
              </a:rPr>
              <a:t>指人性情温和，态度可亲，让人心里感到温暖。 </a:t>
            </a:r>
            <a:endParaRPr lang="en-US" altLang="zh-CN" sz="2400" b="1" dirty="0"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73406" y="3808308"/>
            <a:ext cx="6202740" cy="5355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+mn-ea"/>
              </a:rPr>
              <a:t>只是顾集体的利益，没有私心。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24" name="矩形 2"/>
          <p:cNvSpPr>
            <a:spLocks noChangeArrowheads="1"/>
          </p:cNvSpPr>
          <p:nvPr/>
        </p:nvSpPr>
        <p:spPr bwMode="auto">
          <a:xfrm>
            <a:off x="766422" y="3906436"/>
            <a:ext cx="11128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无私：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766422" y="4920742"/>
            <a:ext cx="11128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慷慨：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TextBox 22"/>
          <p:cNvSpPr txBox="1"/>
          <p:nvPr/>
        </p:nvSpPr>
        <p:spPr>
          <a:xfrm>
            <a:off x="1873406" y="4822615"/>
            <a:ext cx="6202740" cy="5355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+mn-ea"/>
              </a:rPr>
              <a:t>大方；不吝啬。</a:t>
            </a:r>
            <a:endParaRPr lang="zh-CN" altLang="en-US" sz="24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3" y="767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/>
          </a:p>
        </p:txBody>
      </p:sp>
      <p:sp>
        <p:nvSpPr>
          <p:cNvPr id="18" name="矩形 2"/>
          <p:cNvSpPr>
            <a:spLocks noChangeArrowheads="1"/>
          </p:cNvSpPr>
          <p:nvPr/>
        </p:nvSpPr>
        <p:spPr bwMode="auto">
          <a:xfrm>
            <a:off x="798750" y="1479709"/>
            <a:ext cx="11128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毁坏：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" name="矩形 2"/>
          <p:cNvSpPr>
            <a:spLocks noChangeArrowheads="1"/>
          </p:cNvSpPr>
          <p:nvPr/>
        </p:nvSpPr>
        <p:spPr bwMode="auto">
          <a:xfrm>
            <a:off x="798996" y="2297344"/>
            <a:ext cx="11128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破碎：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905636" y="2247900"/>
            <a:ext cx="6600190" cy="49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破成碎块。</a:t>
            </a:r>
            <a:endParaRPr lang="zh-CN" altLang="en-US" sz="2400" b="1" dirty="0">
              <a:latin typeface="+mn-ea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3137" y="1381495"/>
            <a:ext cx="6775257" cy="49795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+mn-ea"/>
              </a:rPr>
              <a:t>指损坏；破坏。 </a:t>
            </a:r>
            <a:endParaRPr lang="en-US" altLang="zh-CN" sz="2400" b="1" dirty="0"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73406" y="3136055"/>
            <a:ext cx="6202740" cy="49795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+mn-ea"/>
              </a:rPr>
              <a:t>作为某种事业基础的地区。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24" name="矩形 2"/>
          <p:cNvSpPr>
            <a:spLocks noChangeArrowheads="1"/>
          </p:cNvSpPr>
          <p:nvPr/>
        </p:nvSpPr>
        <p:spPr bwMode="auto">
          <a:xfrm>
            <a:off x="798807" y="3234182"/>
            <a:ext cx="11128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基地：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798807" y="4059682"/>
            <a:ext cx="11128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矿产：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TextBox 22"/>
          <p:cNvSpPr txBox="1"/>
          <p:nvPr/>
        </p:nvSpPr>
        <p:spPr>
          <a:xfrm>
            <a:off x="1873406" y="3971715"/>
            <a:ext cx="6202740" cy="1384353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+mn-ea"/>
              </a:rPr>
              <a:t>泛指一切埋藏在地下(或分布于地表的、或岩石风化的、或岩石沉积的)可供人类利用的天然矿物或岩石资源。</a:t>
            </a:r>
            <a:endParaRPr lang="zh-CN" altLang="en-US" sz="24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5" grpId="0"/>
      <p:bldP spid="6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模板网-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3823</Words>
  <Application>WPS 演示</Application>
  <PresentationFormat>全屏显示(4:3)</PresentationFormat>
  <Paragraphs>400</Paragraphs>
  <Slides>44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8" baseType="lpstr">
      <vt:lpstr>Arial</vt:lpstr>
      <vt:lpstr>宋体</vt:lpstr>
      <vt:lpstr>Wingdings</vt:lpstr>
      <vt:lpstr>微软雅黑</vt:lpstr>
      <vt:lpstr>黑体</vt:lpstr>
      <vt:lpstr>楷体</vt:lpstr>
      <vt:lpstr>汉仪旗黑-55</vt:lpstr>
      <vt:lpstr>楷体_GB2312</vt:lpstr>
      <vt:lpstr>新宋体</vt:lpstr>
      <vt:lpstr>Arial Unicode MS</vt:lpstr>
      <vt:lpstr>Segoe Print</vt:lpstr>
      <vt:lpstr>Arial</vt:lpstr>
      <vt:lpstr>Calibri</vt:lpstr>
      <vt:lpstr>第一PPT模板网-WWW.1PPT.COM​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123</cp:lastModifiedBy>
  <cp:revision>29</cp:revision>
  <dcterms:created xsi:type="dcterms:W3CDTF">2019-06-19T02:08:00Z</dcterms:created>
  <dcterms:modified xsi:type="dcterms:W3CDTF">2020-01-31T01:11:06Z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