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35"/>
  </p:handoutMasterIdLst>
  <p:sldIdLst>
    <p:sldId id="257" r:id="rId3"/>
    <p:sldId id="258" r:id="rId4"/>
    <p:sldId id="259" r:id="rId5"/>
    <p:sldId id="260" r:id="rId6"/>
    <p:sldId id="261" r:id="rId7"/>
    <p:sldId id="262" r:id="rId8"/>
    <p:sldId id="263" r:id="rId9"/>
    <p:sldId id="264" r:id="rId10"/>
    <p:sldId id="265" r:id="rId11"/>
    <p:sldId id="266" r:id="rId12"/>
    <p:sldId id="267" r:id="rId13"/>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p:scale>
          <a:sx n="100" d="100"/>
          <a:sy n="100" d="100"/>
        </p:scale>
        <p:origin x="-366" y="-264"/>
      </p:cViewPr>
      <p:guideLst>
        <p:guide orient="horz" pos="2160"/>
        <p:guide pos="2880"/>
      </p:guideLst>
    </p:cSldViewPr>
  </p:slideViewPr>
  <p:notesTextViewPr>
    <p:cViewPr>
      <p:scale>
        <a:sx n="3" d="2"/>
        <a:sy n="3" d="2"/>
      </p:scale>
      <p:origin x="0" y="0"/>
    </p:cViewPr>
  </p:notesTextViewPr>
  <p:sorterViewPr>
    <p:cViewPr>
      <p:scale>
        <a:sx n="124" d="100"/>
        <a:sy n="124"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handoutMaster" Target="handoutMasters/handoutMaster1.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371600" y="1143000"/>
            <a:ext cx="4114800" cy="3086100"/>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502412" y="2588282"/>
            <a:ext cx="8139178"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502412" y="3566160"/>
            <a:ext cx="8139178"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502448" y="952508"/>
            <a:ext cx="8139178"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502412" y="2588282"/>
            <a:ext cx="8139178"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12" y="432000"/>
            <a:ext cx="8139178"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502412" y="1296000"/>
            <a:ext cx="8139178"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48" y="3808731"/>
            <a:ext cx="8139178"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502444" y="4511676"/>
            <a:ext cx="8139178"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12" y="432000"/>
            <a:ext cx="8139178"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502447" y="1296000"/>
            <a:ext cx="396243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4679158" y="1296000"/>
            <a:ext cx="396243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1" name="矩形 10"/>
          <p:cNvSpPr/>
          <p:nvPr userDrawn="1"/>
        </p:nvSpPr>
        <p:spPr>
          <a:xfrm>
            <a:off x="4956869" y="1326879"/>
            <a:ext cx="735006" cy="241289"/>
          </a:xfrm>
          <a:prstGeom prst="rect">
            <a:avLst/>
          </a:prstGeom>
          <a:no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模板：</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www.1ppt.com/moban/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素材：</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www.1ppt.com/sucai/</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背景：</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www.1ppt.com/beijing/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图表：</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www.1ppt.com/tubiao/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www.1ppt.com/xiazai/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教程： </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www.1ppt.com/powerpoint/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资料下载：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www.1ppt.com/ziliao/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范文下载：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www.1ppt.com/fanwen/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试卷下载：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www.1ppt.com/shiti/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教案下载：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www.1ppt.com/jiaoan/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论坛：</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www.1ppt.cn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语文课件：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www.1ppt.com/kejian/yuwen/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数学课件：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www.1ppt.com/kejian/shuxue/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英语课件：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www.1ppt.com/kejian/yingyu/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美术课件：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www.1ppt.com/kejian/meishu/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科学课件：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www.1ppt.com/kejian/kexue/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物理课件：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www.1ppt.com/kejian/wuli/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化学课件：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www.1ppt.com/kejian/huaxue/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生物课件：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www.1ppt.com/kejian/shengwu/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地理课件：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www.1ppt.com/kejian/dili/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历史课件：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www.1ppt.com/kejian/lishi/        </a:t>
            </a:r>
            <a:endPar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endParaRPr>
          </a:p>
        </p:txBody>
      </p:sp>
      <p:sp>
        <p:nvSpPr>
          <p:cNvPr id="2" name="标题 1"/>
          <p:cNvSpPr>
            <a:spLocks noGrp="1"/>
          </p:cNvSpPr>
          <p:nvPr>
            <p:ph type="title"/>
            <p:custDataLst>
              <p:tags r:id="rId2"/>
            </p:custDataLst>
          </p:nvPr>
        </p:nvSpPr>
        <p:spPr>
          <a:xfrm>
            <a:off x="502412" y="432000"/>
            <a:ext cx="8139178"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502447" y="1296001"/>
            <a:ext cx="396243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502444" y="1789043"/>
            <a:ext cx="39624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4676812" y="1296001"/>
            <a:ext cx="396243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4676812" y="1789043"/>
            <a:ext cx="396243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502447" y="1296000"/>
            <a:ext cx="396243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4679194" y="1296000"/>
            <a:ext cx="396243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7928351" y="952509"/>
            <a:ext cx="713238"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502444" y="952501"/>
            <a:ext cx="7371076"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png"/><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502412" y="432000"/>
            <a:ext cx="8139178"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502412" y="1296000"/>
            <a:ext cx="8139178"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59807" y="6349833"/>
            <a:ext cx="2025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3087000" y="6349833"/>
            <a:ext cx="297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6457950" y="6349833"/>
            <a:ext cx="2025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descr="图层1"/>
          <p:cNvPicPr>
            <a:picLocks noChangeAspect="1"/>
          </p:cNvPicPr>
          <p:nvPr userDrawn="1"/>
        </p:nvPicPr>
        <p:blipFill>
          <a:blip r:embed="rId18"/>
          <a:stretch>
            <a:fillRect/>
          </a:stretch>
        </p:blipFill>
        <p:spPr>
          <a:xfrm>
            <a:off x="100965" y="6461125"/>
            <a:ext cx="1343660" cy="35052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2386926" y="2400121"/>
            <a:ext cx="717550" cy="914400"/>
          </a:xfrm>
          <a:prstGeom prst="ellipse">
            <a:avLst/>
          </a:prstGeom>
          <a:solidFill>
            <a:srgbClr val="FFC000"/>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9pPr>
          </a:lstStyle>
          <a:p>
            <a:pPr algn="ctr"/>
            <a:endParaRPr lang="zh-CN" altLang="en-US" sz="2400">
              <a:ln>
                <a:solidFill>
                  <a:schemeClr val="accent4">
                    <a:lumMod val="60000"/>
                    <a:lumOff val="40000"/>
                  </a:schemeClr>
                </a:solidFill>
              </a:ln>
              <a:solidFill>
                <a:schemeClr val="accent4"/>
              </a:solidFill>
              <a:effectLst/>
              <a:latin typeface="Arial" panose="020B0604020202020204" pitchFamily="34" charset="0"/>
              <a:ea typeface="微软雅黑" panose="020B0503020204020204" charset="-122"/>
              <a:sym typeface="Arial" panose="020B0604020202020204" pitchFamily="34" charset="0"/>
            </a:endParaRPr>
          </a:p>
        </p:txBody>
      </p:sp>
      <p:sp>
        <p:nvSpPr>
          <p:cNvPr id="10" name="椭圆 9"/>
          <p:cNvSpPr/>
          <p:nvPr/>
        </p:nvSpPr>
        <p:spPr>
          <a:xfrm>
            <a:off x="2527895" y="2389115"/>
            <a:ext cx="666750" cy="925407"/>
          </a:xfrm>
          <a:prstGeom prst="ellipse">
            <a:avLst/>
          </a:prstGeom>
          <a:solidFill>
            <a:schemeClr val="bg1">
              <a:lumMod val="95000"/>
            </a:schemeClr>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lt1"/>
                </a:solidFill>
                <a:latin typeface="+mn-lt"/>
                <a:ea typeface="+mn-ea"/>
                <a:cs typeface="+mn-cs"/>
              </a:defRPr>
            </a:lvl9pPr>
          </a:lstStyle>
          <a:p>
            <a:pPr algn="ctr"/>
            <a:endParaRPr lang="zh-CN" altLang="en-US" sz="2400">
              <a:solidFill>
                <a:schemeClr val="accent2">
                  <a:lumMod val="75000"/>
                </a:schemeClr>
              </a:solidFill>
              <a:latin typeface="Arial" panose="020B0604020202020204" pitchFamily="34" charset="0"/>
              <a:ea typeface="微软雅黑" panose="020B0503020204020204" charset="-122"/>
              <a:sym typeface="Arial" panose="020B0604020202020204" pitchFamily="34" charset="0"/>
            </a:endParaRPr>
          </a:p>
        </p:txBody>
      </p:sp>
      <p:sp>
        <p:nvSpPr>
          <p:cNvPr id="11" name="TextBox 23"/>
          <p:cNvSpPr txBox="1"/>
          <p:nvPr/>
        </p:nvSpPr>
        <p:spPr>
          <a:xfrm>
            <a:off x="2286243" y="2105837"/>
            <a:ext cx="5067057" cy="1323439"/>
          </a:xfrm>
          <a:prstGeom prst="rect">
            <a:avLst/>
          </a:prstGeom>
          <a:noFill/>
          <a:ln w="9525">
            <a:noFill/>
          </a:ln>
        </p:spPr>
        <p:txBody>
          <a:bodyPr wrap="square">
            <a:spAutoFit/>
          </a:bodyPr>
          <a:ls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a:lstStyle>
          <a:p>
            <a:r>
              <a:rPr lang="en-US" altLang="zh-CN" sz="6400" b="1" dirty="0" smtClean="0">
                <a:solidFill>
                  <a:srgbClr val="FF0000"/>
                </a:solidFill>
                <a:latin typeface="楷体_GB2312" panose="02010609030101010101" charset="-122"/>
                <a:ea typeface="楷体_GB2312" panose="02010609030101010101" charset="-122"/>
              </a:rPr>
              <a:t>14</a:t>
            </a:r>
            <a:r>
              <a:rPr lang="en-US" altLang="zh-CN" sz="8000" dirty="0">
                <a:solidFill>
                  <a:srgbClr val="FF0000"/>
                </a:solidFill>
                <a:latin typeface="楷体_GB2312" panose="02010609030101010101" charset="-122"/>
                <a:ea typeface="楷体_GB2312" panose="02010609030101010101" charset="-122"/>
              </a:rPr>
              <a:t> </a:t>
            </a:r>
            <a:r>
              <a:rPr lang="zh-CN" altLang="en-US" sz="7200" b="1" dirty="0" smtClean="0">
                <a:solidFill>
                  <a:srgbClr val="FF0000"/>
                </a:solidFill>
                <a:latin typeface="楷体_GB2312" panose="02010609030101010101" charset="-122"/>
                <a:ea typeface="楷体_GB2312" panose="02010609030101010101" charset="-122"/>
              </a:rPr>
              <a:t>在</a:t>
            </a:r>
            <a:r>
              <a:rPr lang="zh-CN" altLang="en-US" sz="7200" b="1" dirty="0" smtClean="0">
                <a:solidFill>
                  <a:srgbClr val="FF0000"/>
                </a:solidFill>
                <a:latin typeface="楷体_GB2312" panose="02010609030101010101" charset="-122"/>
                <a:ea typeface="楷体_GB2312" panose="02010609030101010101" charset="-122"/>
              </a:rPr>
              <a:t>柏林</a:t>
            </a:r>
            <a:endParaRPr lang="zh-CN" altLang="en-US" sz="7200" b="1" dirty="0" smtClean="0">
              <a:solidFill>
                <a:srgbClr val="FF0000"/>
              </a:solidFill>
              <a:latin typeface="楷体_GB2312" panose="02010609030101010101" charset="-122"/>
              <a:ea typeface="楷体_GB2312" panose="02010609030101010101" charset="-122"/>
            </a:endParaRPr>
          </a:p>
        </p:txBody>
      </p:sp>
      <p:cxnSp>
        <p:nvCxnSpPr>
          <p:cNvPr id="12" name="直接连接符 11"/>
          <p:cNvCxnSpPr/>
          <p:nvPr/>
        </p:nvCxnSpPr>
        <p:spPr>
          <a:xfrm>
            <a:off x="2195666" y="3737603"/>
            <a:ext cx="5040630"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13" name="副标题 2"/>
          <p:cNvSpPr txBox="1"/>
          <p:nvPr/>
        </p:nvSpPr>
        <p:spPr>
          <a:xfrm>
            <a:off x="1830300" y="3825061"/>
            <a:ext cx="5381625" cy="584200"/>
          </a:xfrm>
          <a:prstGeom prst="rect">
            <a:avLst/>
          </a:prstGeom>
          <a:noFill/>
          <a:ln w="9525">
            <a:noFill/>
          </a:ln>
        </p:spPr>
        <p:txBody>
          <a:bodyPr/>
          <a:ls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ctr" eaLnBrk="1" hangingPunct="1">
              <a:buFont typeface="Arial" panose="020B0604020202020204" pitchFamily="34" charset="0"/>
            </a:pPr>
            <a:r>
              <a:rPr lang="en-US" altLang="zh-CN" sz="2665" b="1" dirty="0" smtClean="0">
                <a:solidFill>
                  <a:srgbClr val="000000"/>
                </a:solidFill>
                <a:latin typeface="黑体" panose="02010609060101010101" pitchFamily="2" charset="-122"/>
                <a:ea typeface="黑体" panose="02010609060101010101" pitchFamily="2" charset="-122"/>
              </a:rPr>
              <a:t>RJ</a:t>
            </a:r>
            <a:r>
              <a:rPr lang="zh-CN" altLang="en-US" sz="2665" b="1" dirty="0" smtClean="0">
                <a:solidFill>
                  <a:srgbClr val="000000"/>
                </a:solidFill>
                <a:latin typeface="黑体" panose="02010609060101010101" pitchFamily="2" charset="-122"/>
                <a:ea typeface="黑体" panose="02010609060101010101" pitchFamily="2" charset="-122"/>
              </a:rPr>
              <a:t>部编版</a:t>
            </a:r>
            <a:r>
              <a:rPr lang="en-US" altLang="zh-CN" sz="2665" b="1" dirty="0" smtClean="0">
                <a:solidFill>
                  <a:srgbClr val="000000"/>
                </a:solidFill>
                <a:latin typeface="黑体" panose="02010609060101010101" pitchFamily="2" charset="-122"/>
                <a:ea typeface="黑体" panose="02010609060101010101" pitchFamily="2" charset="-122"/>
              </a:rPr>
              <a:t>·</a:t>
            </a:r>
            <a:r>
              <a:rPr lang="zh-CN" altLang="en-US" sz="2665" b="1" dirty="0" smtClean="0">
                <a:solidFill>
                  <a:srgbClr val="000000"/>
                </a:solidFill>
                <a:latin typeface="黑体" panose="02010609060101010101" pitchFamily="2" charset="-122"/>
                <a:ea typeface="黑体" panose="02010609060101010101" pitchFamily="2" charset="-122"/>
              </a:rPr>
              <a:t>六年</a:t>
            </a:r>
            <a:r>
              <a:rPr lang="zh-CN" altLang="en-US" sz="2665" b="1" dirty="0">
                <a:solidFill>
                  <a:srgbClr val="000000"/>
                </a:solidFill>
                <a:latin typeface="黑体" panose="02010609060101010101" pitchFamily="2" charset="-122"/>
                <a:ea typeface="黑体" panose="02010609060101010101" pitchFamily="2" charset="-122"/>
              </a:rPr>
              <a:t>级上册</a:t>
            </a:r>
            <a:endParaRPr lang="zh-CN" altLang="en-US" sz="2665" b="1" dirty="0">
              <a:solidFill>
                <a:srgbClr val="000000"/>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056005" y="803349"/>
            <a:ext cx="2242922" cy="707886"/>
          </a:xfrm>
          <a:prstGeom prst="rect">
            <a:avLst/>
          </a:prstGeom>
          <a:noFill/>
        </p:spPr>
        <p:txBody>
          <a:bodyPr wrap="none" rtlCol="0">
            <a:spAutoFit/>
          </a:bodyPr>
          <a:lstStyle/>
          <a:p>
            <a:pPr algn="l"/>
            <a:r>
              <a:rPr lang="zh-CN" altLang="en-US" sz="4000" b="1" u="dbl" dirty="0" smtClean="0">
                <a:solidFill>
                  <a:srgbClr val="92D050"/>
                </a:solidFill>
                <a:latin typeface="黑体" panose="02010609060101010101" pitchFamily="2" charset="-122"/>
                <a:ea typeface="黑体" panose="02010609060101010101" pitchFamily="2" charset="-122"/>
              </a:rPr>
              <a:t>词语</a:t>
            </a:r>
            <a:r>
              <a:rPr lang="zh-CN" altLang="en-US" sz="4000" b="1" u="dbl" dirty="0" smtClean="0">
                <a:solidFill>
                  <a:srgbClr val="92D050"/>
                </a:solidFill>
                <a:latin typeface="黑体" panose="02010609060101010101" pitchFamily="2" charset="-122"/>
                <a:ea typeface="黑体" panose="02010609060101010101" pitchFamily="2" charset="-122"/>
                <a:sym typeface="+mn-ea"/>
              </a:rPr>
              <a:t>积累</a:t>
            </a:r>
            <a:endParaRPr lang="zh-CN" altLang="en-US" sz="4000" b="1" u="dbl" dirty="0" smtClean="0">
              <a:solidFill>
                <a:srgbClr val="92D050"/>
              </a:solidFill>
              <a:latin typeface="黑体" panose="02010609060101010101" pitchFamily="2" charset="-122"/>
              <a:ea typeface="黑体" panose="02010609060101010101" pitchFamily="2" charset="-122"/>
            </a:endParaRPr>
          </a:p>
        </p:txBody>
      </p:sp>
      <p:sp>
        <p:nvSpPr>
          <p:cNvPr id="128" name="TextBox 127"/>
          <p:cNvSpPr txBox="1"/>
          <p:nvPr/>
        </p:nvSpPr>
        <p:spPr>
          <a:xfrm>
            <a:off x="1622088" y="2085368"/>
            <a:ext cx="5572164" cy="1916230"/>
          </a:xfrm>
          <a:prstGeom prst="rect">
            <a:avLst/>
          </a:prstGeom>
          <a:noFill/>
          <a:ln w="9525">
            <a:noFill/>
          </a:ln>
        </p:spPr>
        <p:txBody>
          <a:bodyPr wrap="square" rtlCol="0">
            <a:spAutoFit/>
          </a:bodyPr>
          <a:lstStyle/>
          <a:p>
            <a:pPr>
              <a:lnSpc>
                <a:spcPts val="5000"/>
              </a:lnSpc>
            </a:pPr>
            <a:r>
              <a:rPr lang="zh-CN" altLang="en-US" sz="2800" b="1" dirty="0" smtClean="0">
                <a:latin typeface="楷体" panose="02010609060101010101" pitchFamily="49" charset="-122"/>
                <a:ea typeface="楷体" panose="02010609060101010101" pitchFamily="49" charset="-122"/>
              </a:rPr>
              <a:t>形容人</a:t>
            </a:r>
            <a:r>
              <a:rPr lang="zh-CN" altLang="en-US" sz="2800" b="1" dirty="0" smtClean="0">
                <a:solidFill>
                  <a:srgbClr val="FF0000"/>
                </a:solidFill>
                <a:latin typeface="楷体" panose="02010609060101010101" pitchFamily="49" charset="-122"/>
                <a:ea typeface="楷体" panose="02010609060101010101" pitchFamily="49" charset="-122"/>
              </a:rPr>
              <a:t>敏捷</a:t>
            </a:r>
            <a:r>
              <a:rPr lang="zh-CN" altLang="en-US" sz="2800" b="1" dirty="0" smtClean="0">
                <a:latin typeface="楷体" panose="02010609060101010101" pitchFamily="49" charset="-122"/>
                <a:ea typeface="楷体" panose="02010609060101010101" pitchFamily="49" charset="-122"/>
              </a:rPr>
              <a:t>的成语：</a:t>
            </a:r>
            <a:endParaRPr lang="en-US" altLang="zh-CN" sz="2800" b="1" dirty="0" smtClean="0">
              <a:latin typeface="楷体" panose="02010609060101010101" pitchFamily="49" charset="-122"/>
              <a:ea typeface="楷体" panose="02010609060101010101" pitchFamily="49" charset="-122"/>
            </a:endParaRPr>
          </a:p>
          <a:p>
            <a:pPr>
              <a:lnSpc>
                <a:spcPts val="5000"/>
              </a:lnSpc>
            </a:pPr>
            <a:r>
              <a:rPr lang="zh-CN" altLang="en-US" sz="2800" b="1" dirty="0" smtClean="0">
                <a:latin typeface="楷体" panose="02010609060101010101" pitchFamily="49" charset="-122"/>
                <a:ea typeface="楷体" panose="02010609060101010101" pitchFamily="49" charset="-122"/>
              </a:rPr>
              <a:t>不假思索   捷足先登  出口成章 动如脱兔   斗酒百篇  手疾眼快</a:t>
            </a:r>
            <a:endParaRPr lang="en-US" altLang="zh-CN" sz="2800" b="1" dirty="0" smtClean="0">
              <a:latin typeface="楷体" panose="02010609060101010101" pitchFamily="49" charset="-122"/>
              <a:ea typeface="楷体" panose="02010609060101010101" pitchFamily="49" charset="-122"/>
              <a:cs typeface="楷体" panose="02010609060101010101" pitchFamily="49" charset="-122"/>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590906" y="858231"/>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8"/>
                                        </p:tgtEl>
                                        <p:attrNameLst>
                                          <p:attrName>style.visibility</p:attrName>
                                        </p:attrNameLst>
                                      </p:cBhvr>
                                      <p:to>
                                        <p:strVal val="visible"/>
                                      </p:to>
                                    </p:set>
                                    <p:animEffect transition="in" filter="fade">
                                      <p:cBhvr>
                                        <p:cTn id="7" dur="1000"/>
                                        <p:tgtEl>
                                          <p:spTgt spid="128"/>
                                        </p:tgtEl>
                                      </p:cBhvr>
                                    </p:animEffect>
                                    <p:anim calcmode="lin" valueType="num">
                                      <p:cBhvr>
                                        <p:cTn id="8" dur="1000" fill="hold"/>
                                        <p:tgtEl>
                                          <p:spTgt spid="128"/>
                                        </p:tgtEl>
                                        <p:attrNameLst>
                                          <p:attrName>ppt_x</p:attrName>
                                        </p:attrNameLst>
                                      </p:cBhvr>
                                      <p:tavLst>
                                        <p:tav tm="0">
                                          <p:val>
                                            <p:strVal val="#ppt_x"/>
                                          </p:val>
                                        </p:tav>
                                        <p:tav tm="100000">
                                          <p:val>
                                            <p:strVal val="#ppt_x"/>
                                          </p:val>
                                        </p:tav>
                                      </p:tavLst>
                                    </p:anim>
                                    <p:anim calcmode="lin" valueType="num">
                                      <p:cBhvr>
                                        <p:cTn id="9" dur="1000" fill="hold"/>
                                        <p:tgtEl>
                                          <p:spTgt spid="1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5"/>
          <p:cNvSpPr txBox="1"/>
          <p:nvPr/>
        </p:nvSpPr>
        <p:spPr>
          <a:xfrm>
            <a:off x="803073" y="1730832"/>
            <a:ext cx="7739380" cy="523220"/>
          </a:xfrm>
          <a:prstGeom prst="rect">
            <a:avLst/>
          </a:prstGeom>
          <a:noFill/>
        </p:spPr>
        <p:txBody>
          <a:bodyPr wrap="square" lIns="91440" tIns="45720" rIns="91440" bIns="45720">
            <a:spAutoFit/>
          </a:bodyPr>
          <a:lstStyle/>
          <a:p>
            <a:pPr marR="0" defTabSz="914400" eaLnBrk="1" hangingPunct="1">
              <a:spcBef>
                <a:spcPts val="1800"/>
              </a:spcBef>
              <a:buClrTx/>
              <a:buSzTx/>
              <a:buFont typeface="Wingdings" panose="05000000000000000000" pitchFamily="2" charset="2"/>
              <a:defRPr/>
            </a:pPr>
            <a:r>
              <a:rPr kumimoji="0" lang="zh-CN" altLang="en-US" sz="2800" b="1" kern="1200" cap="none" spc="0" normalizeH="0" baseline="0" noProof="0" dirty="0" smtClean="0">
                <a:latin typeface="黑体" panose="02010609060101010101" pitchFamily="2" charset="-122"/>
                <a:ea typeface="黑体" panose="02010609060101010101" pitchFamily="2" charset="-122"/>
                <a:cs typeface="+mn-ea"/>
              </a:rPr>
              <a:t>快速默读课文，试着用一两句话概括主要内容？</a:t>
            </a:r>
            <a:endParaRPr kumimoji="0" lang="zh-CN" altLang="en-US" sz="2800" b="1" kern="1200" cap="none" spc="0" normalizeH="0" baseline="0" noProof="0" dirty="0">
              <a:latin typeface="黑体" panose="02010609060101010101" pitchFamily="2" charset="-122"/>
              <a:ea typeface="黑体" panose="02010609060101010101" pitchFamily="2" charset="-122"/>
              <a:cs typeface="+mn-ea"/>
            </a:endParaRPr>
          </a:p>
        </p:txBody>
      </p:sp>
      <p:sp>
        <p:nvSpPr>
          <p:cNvPr id="2" name="文本框 1"/>
          <p:cNvSpPr txBox="1"/>
          <p:nvPr/>
        </p:nvSpPr>
        <p:spPr>
          <a:xfrm>
            <a:off x="899795" y="633096"/>
            <a:ext cx="2037737" cy="646331"/>
          </a:xfrm>
          <a:prstGeom prst="rect">
            <a:avLst/>
          </a:prstGeom>
          <a:noFill/>
        </p:spPr>
        <p:txBody>
          <a:bodyPr wrap="none" rtlCol="0">
            <a:spAutoFit/>
          </a:bodyPr>
          <a:lstStyle/>
          <a:p>
            <a:r>
              <a:rPr lang="zh-CN" altLang="en-US" sz="3600" b="1" u="dbl" dirty="0" smtClean="0">
                <a:solidFill>
                  <a:srgbClr val="92D050"/>
                </a:solidFill>
                <a:uFillTx/>
                <a:latin typeface="黑体" panose="02010609060101010101" pitchFamily="2" charset="-122"/>
                <a:ea typeface="黑体" panose="02010609060101010101" pitchFamily="2" charset="-122"/>
              </a:rPr>
              <a:t>初读</a:t>
            </a:r>
            <a:r>
              <a:rPr lang="zh-CN" altLang="zh-CN" sz="3600" b="1" u="dbl" dirty="0" smtClean="0">
                <a:solidFill>
                  <a:srgbClr val="92D050"/>
                </a:solidFill>
                <a:uFillTx/>
                <a:latin typeface="黑体" panose="02010609060101010101" pitchFamily="2" charset="-122"/>
                <a:ea typeface="黑体" panose="02010609060101010101" pitchFamily="2" charset="-122"/>
              </a:rPr>
              <a:t>感知</a:t>
            </a:r>
            <a:endParaRPr lang="zh-CN" altLang="zh-CN" sz="3600" b="1" u="dbl" dirty="0" smtClean="0">
              <a:solidFill>
                <a:srgbClr val="92D050"/>
              </a:solidFill>
              <a:uFillTx/>
              <a:latin typeface="黑体" panose="02010609060101010101" pitchFamily="2" charset="-122"/>
              <a:ea typeface="黑体" panose="02010609060101010101" pitchFamily="2" charset="-122"/>
            </a:endParaRPr>
          </a:p>
        </p:txBody>
      </p:sp>
      <p:sp>
        <p:nvSpPr>
          <p:cNvPr id="22" name="TextBox 21"/>
          <p:cNvSpPr txBox="1"/>
          <p:nvPr/>
        </p:nvSpPr>
        <p:spPr>
          <a:xfrm>
            <a:off x="697866" y="2723728"/>
            <a:ext cx="7575550" cy="1815882"/>
          </a:xfrm>
          <a:prstGeom prst="rect">
            <a:avLst/>
          </a:prstGeom>
          <a:noFill/>
          <a:ln w="9525">
            <a:noFill/>
          </a:ln>
        </p:spPr>
        <p:txBody>
          <a:bodyPr wrap="square" rtlCol="0">
            <a:spAutoFit/>
          </a:bodyPr>
          <a:lstStyle/>
          <a:p>
            <a:pPr eaLnBrk="1" hangingPunct="1"/>
            <a:r>
              <a:rPr lang="zh-CN" altLang="en-US" sz="2800" b="1" dirty="0" smtClean="0">
                <a:solidFill>
                  <a:srgbClr val="FF0000"/>
                </a:solidFill>
                <a:latin typeface="楷体" panose="02010609060101010101" pitchFamily="49" charset="-122"/>
                <a:ea typeface="楷体" panose="02010609060101010101" pitchFamily="49" charset="-122"/>
              </a:rPr>
              <a:t>    一个在战争中失去三个儿子的老兵，在重返战场之前，将他神志不清的妻子送往精神病院。在车厢里，老妇人奇怪的举动引起了姑娘的嘲笑。老兵倒出原因后，车厢里一片寂静。</a:t>
            </a:r>
            <a:endParaRPr lang="zh-CN" altLang="en-US" sz="2800" b="1" dirty="0">
              <a:solidFill>
                <a:srgbClr val="FF0000"/>
              </a:solidFill>
              <a:latin typeface="楷体" panose="02010609060101010101" pitchFamily="49" charset="-122"/>
              <a:ea typeface="楷体" panose="02010609060101010101" pitchFamily="49" charset="-122"/>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335001" y="687204"/>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1000"/>
                                        <p:tgtEl>
                                          <p:spTgt spid="22"/>
                                        </p:tgtEl>
                                      </p:cBhvr>
                                    </p:animEffect>
                                    <p:anim calcmode="lin" valueType="num">
                                      <p:cBhvr>
                                        <p:cTn id="13" dur="1000" fill="hold"/>
                                        <p:tgtEl>
                                          <p:spTgt spid="22"/>
                                        </p:tgtEl>
                                        <p:attrNameLst>
                                          <p:attrName>ppt_x</p:attrName>
                                        </p:attrNameLst>
                                      </p:cBhvr>
                                      <p:tavLst>
                                        <p:tav tm="0">
                                          <p:val>
                                            <p:strVal val="#ppt_x"/>
                                          </p:val>
                                        </p:tav>
                                        <p:tav tm="100000">
                                          <p:val>
                                            <p:strVal val="#ppt_x"/>
                                          </p:val>
                                        </p:tav>
                                      </p:tavLst>
                                    </p:anim>
                                    <p:anim calcmode="lin" valueType="num">
                                      <p:cBhvr>
                                        <p:cTn id="1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47368" y="682414"/>
            <a:ext cx="2242922" cy="707886"/>
          </a:xfrm>
          <a:prstGeom prst="rect">
            <a:avLst/>
          </a:prstGeom>
          <a:noFill/>
        </p:spPr>
        <p:txBody>
          <a:bodyPr wrap="none" rtlCol="0">
            <a:spAutoFit/>
          </a:bodyPr>
          <a:lstStyle/>
          <a:p>
            <a:pPr algn="ctr"/>
            <a:r>
              <a:rPr lang="zh-CN" altLang="en-US" sz="4000" b="1" u="dbl" dirty="0" smtClean="0">
                <a:solidFill>
                  <a:srgbClr val="92D050"/>
                </a:solidFill>
                <a:uFillTx/>
                <a:latin typeface="黑体" panose="02010609060101010101" pitchFamily="2" charset="-122"/>
                <a:ea typeface="黑体" panose="02010609060101010101" pitchFamily="2" charset="-122"/>
              </a:rPr>
              <a:t>段落划分</a:t>
            </a:r>
            <a:endParaRPr lang="zh-CN" altLang="en-US" sz="4000" b="1" u="dbl" dirty="0" smtClean="0">
              <a:solidFill>
                <a:srgbClr val="92D050"/>
              </a:solidFill>
              <a:uFillTx/>
              <a:latin typeface="黑体" panose="02010609060101010101" pitchFamily="2" charset="-122"/>
              <a:ea typeface="黑体" panose="02010609060101010101" pitchFamily="2" charset="-122"/>
            </a:endParaRPr>
          </a:p>
        </p:txBody>
      </p:sp>
      <p:sp>
        <p:nvSpPr>
          <p:cNvPr id="6" name="文本框 5"/>
          <p:cNvSpPr txBox="1"/>
          <p:nvPr/>
        </p:nvSpPr>
        <p:spPr>
          <a:xfrm>
            <a:off x="683568" y="1316765"/>
            <a:ext cx="8072494" cy="3865289"/>
          </a:xfrm>
          <a:prstGeom prst="rect">
            <a:avLst/>
          </a:prstGeom>
          <a:noFill/>
          <a:ln w="9525">
            <a:noFill/>
          </a:ln>
        </p:spPr>
        <p:txBody>
          <a:bodyPr wrap="square">
            <a:spAutoFit/>
          </a:bodyPr>
          <a:lstStyle/>
          <a:p>
            <a:pPr>
              <a:lnSpc>
                <a:spcPct val="130000"/>
              </a:lnSpc>
            </a:pPr>
            <a:r>
              <a:rPr lang="zh-CN" altLang="en-US" sz="2400" b="1" dirty="0" smtClean="0">
                <a:solidFill>
                  <a:srgbClr val="FF0000"/>
                </a:solidFill>
                <a:latin typeface="楷体" panose="02010609060101010101" pitchFamily="49" charset="-122"/>
                <a:ea typeface="楷体" panose="02010609060101010101" pitchFamily="49" charset="-122"/>
                <a:cs typeface="+mn-ea"/>
              </a:rPr>
              <a:t>第一部分</a:t>
            </a:r>
            <a:r>
              <a:rPr lang="zh-CN" altLang="en-US" sz="2400" b="1" dirty="0" smtClean="0">
                <a:latin typeface="楷体" panose="02010609060101010101" pitchFamily="49" charset="-122"/>
                <a:ea typeface="楷体" panose="02010609060101010101" pitchFamily="49" charset="-122"/>
                <a:cs typeface="+mn-ea"/>
              </a:rPr>
              <a:t>：小说的开端，</a:t>
            </a:r>
            <a:r>
              <a:rPr lang="zh-CN" altLang="zh-CN" sz="2400" b="1" dirty="0" smtClean="0">
                <a:latin typeface="楷体" panose="02010609060101010101" pitchFamily="49" charset="-122"/>
                <a:ea typeface="楷体" panose="02010609060101010101" pitchFamily="49" charset="-122"/>
              </a:rPr>
              <a:t>写在一列驶出德国柏林的列车上，两个小姑娘嘲笑一个身体虚弱且举动奇特的老妇人。</a:t>
            </a:r>
            <a:endParaRPr lang="zh-CN" altLang="zh-CN" sz="2400" b="1" dirty="0" smtClean="0">
              <a:latin typeface="楷体" panose="02010609060101010101" pitchFamily="49" charset="-122"/>
              <a:ea typeface="楷体" panose="02010609060101010101" pitchFamily="49" charset="-122"/>
            </a:endParaRPr>
          </a:p>
          <a:p>
            <a:pPr>
              <a:lnSpc>
                <a:spcPct val="130000"/>
              </a:lnSpc>
            </a:pPr>
            <a:r>
              <a:rPr lang="zh-CN" altLang="en-US" sz="2400" b="1" dirty="0" smtClean="0">
                <a:solidFill>
                  <a:srgbClr val="FF0000"/>
                </a:solidFill>
                <a:latin typeface="楷体" panose="02010609060101010101" pitchFamily="49" charset="-122"/>
                <a:ea typeface="楷体" panose="02010609060101010101" pitchFamily="49" charset="-122"/>
                <a:cs typeface="+mn-ea"/>
              </a:rPr>
              <a:t>第二部分</a:t>
            </a:r>
            <a:r>
              <a:rPr lang="zh-CN" altLang="en-US" sz="2400" b="1" dirty="0" smtClean="0">
                <a:latin typeface="楷体" panose="02010609060101010101" pitchFamily="49" charset="-122"/>
                <a:ea typeface="楷体" panose="02010609060101010101" pitchFamily="49" charset="-122"/>
                <a:cs typeface="+mn-ea"/>
              </a:rPr>
              <a:t>：</a:t>
            </a:r>
            <a:r>
              <a:rPr lang="zh-CN" altLang="zh-CN" sz="2400" b="1" dirty="0" smtClean="0">
                <a:latin typeface="楷体" panose="02010609060101010101" pitchFamily="49" charset="-122"/>
                <a:ea typeface="楷体" panose="02010609060101010101" pitchFamily="49" charset="-122"/>
              </a:rPr>
              <a:t>是小说的发展，写两个小姑娘再次嘲笑神志不清的老妇人。</a:t>
            </a:r>
            <a:endParaRPr lang="en-US" altLang="zh-CN" sz="2400" b="1" dirty="0" smtClean="0">
              <a:latin typeface="楷体" panose="02010609060101010101" pitchFamily="49" charset="-122"/>
              <a:ea typeface="楷体" panose="02010609060101010101" pitchFamily="49" charset="-122"/>
              <a:cs typeface="+mn-ea"/>
            </a:endParaRPr>
          </a:p>
          <a:p>
            <a:pPr>
              <a:lnSpc>
                <a:spcPct val="130000"/>
              </a:lnSpc>
            </a:pPr>
            <a:r>
              <a:rPr lang="zh-CN" altLang="en-US" sz="2400" b="1" dirty="0" smtClean="0">
                <a:solidFill>
                  <a:srgbClr val="FF0000"/>
                </a:solidFill>
                <a:latin typeface="楷体" panose="02010609060101010101" pitchFamily="49" charset="-122"/>
                <a:ea typeface="楷体" panose="02010609060101010101" pitchFamily="49" charset="-122"/>
                <a:cs typeface="+mn-ea"/>
              </a:rPr>
              <a:t>第三部分</a:t>
            </a:r>
            <a:r>
              <a:rPr lang="zh-CN" altLang="en-US" sz="2400" b="1" dirty="0" smtClean="0">
                <a:latin typeface="楷体" panose="02010609060101010101" pitchFamily="49" charset="-122"/>
                <a:ea typeface="楷体" panose="02010609060101010101" pitchFamily="49" charset="-122"/>
                <a:cs typeface="+mn-ea"/>
              </a:rPr>
              <a:t>：</a:t>
            </a:r>
            <a:r>
              <a:rPr lang="zh-CN" altLang="zh-CN" sz="2400" b="1" dirty="0" smtClean="0">
                <a:latin typeface="楷体" panose="02010609060101010101" pitchFamily="49" charset="-122"/>
                <a:ea typeface="楷体" panose="02010609060101010101" pitchFamily="49" charset="-122"/>
              </a:rPr>
              <a:t>是小说的高潮，写老兵强忍着心中的悲愤，讲述了残酷的战争给他们一家人带来的毁灭性的灾难。</a:t>
            </a:r>
            <a:endParaRPr lang="en-US" altLang="zh-CN" sz="2400" b="1" dirty="0" smtClean="0">
              <a:latin typeface="楷体" panose="02010609060101010101" pitchFamily="49" charset="-122"/>
              <a:ea typeface="楷体" panose="02010609060101010101" pitchFamily="49" charset="-122"/>
              <a:cs typeface="+mn-ea"/>
            </a:endParaRPr>
          </a:p>
          <a:p>
            <a:pPr>
              <a:lnSpc>
                <a:spcPct val="130000"/>
              </a:lnSpc>
            </a:pPr>
            <a:r>
              <a:rPr lang="zh-CN" altLang="en-US" sz="2400" b="1" dirty="0" smtClean="0">
                <a:solidFill>
                  <a:srgbClr val="FF0000"/>
                </a:solidFill>
                <a:latin typeface="楷体" panose="02010609060101010101" pitchFamily="49" charset="-122"/>
                <a:ea typeface="楷体" panose="02010609060101010101" pitchFamily="49" charset="-122"/>
                <a:cs typeface="+mn-ea"/>
              </a:rPr>
              <a:t>第四部分</a:t>
            </a:r>
            <a:r>
              <a:rPr lang="zh-CN" altLang="en-US" sz="2400" b="1" dirty="0" smtClean="0">
                <a:latin typeface="楷体" panose="02010609060101010101" pitchFamily="49" charset="-122"/>
                <a:ea typeface="楷体" panose="02010609060101010101" pitchFamily="49" charset="-122"/>
                <a:cs typeface="+mn-ea"/>
              </a:rPr>
              <a:t>：</a:t>
            </a:r>
            <a:r>
              <a:rPr lang="zh-CN" altLang="zh-CN" sz="2400" b="1" dirty="0" smtClean="0">
                <a:latin typeface="楷体" panose="02010609060101010101" pitchFamily="49" charset="-122"/>
                <a:ea typeface="楷体" panose="02010609060101010101" pitchFamily="49" charset="-122"/>
              </a:rPr>
              <a:t>是小说的结局，写车厢里一片寂静，每一人都在反思战争的残酷性。 </a:t>
            </a:r>
            <a:endParaRPr lang="en-US" altLang="zh-CN" sz="2400" b="1" dirty="0" smtClean="0">
              <a:latin typeface="楷体" panose="02010609060101010101" pitchFamily="49" charset="-122"/>
              <a:ea typeface="楷体" panose="02010609060101010101" pitchFamily="49" charset="-122"/>
              <a:cs typeface="+mn-ea"/>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385166" y="736311"/>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ppt_w*0.05"/>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anim calcmode="lin" valueType="num">
                                      <p:cBhvr>
                                        <p:cTn id="9" dur="500" fill="hold"/>
                                        <p:tgtEl>
                                          <p:spTgt spid="6"/>
                                        </p:tgtEl>
                                        <p:attrNameLst>
                                          <p:attrName>ppt_x</p:attrName>
                                        </p:attrNameLst>
                                      </p:cBhvr>
                                      <p:tavLst>
                                        <p:tav tm="0">
                                          <p:val>
                                            <p:strVal val="#ppt_x-.2"/>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47115" y="755652"/>
            <a:ext cx="2242922" cy="707886"/>
          </a:xfrm>
          <a:prstGeom prst="rect">
            <a:avLst/>
          </a:prstGeom>
          <a:noFill/>
        </p:spPr>
        <p:txBody>
          <a:bodyPr wrap="none" rtlCol="0">
            <a:spAutoFit/>
          </a:bodyPr>
          <a:lstStyle/>
          <a:p>
            <a:r>
              <a:rPr lang="zh-CN" altLang="en-US" sz="4000" b="1" u="dbl" dirty="0" smtClean="0">
                <a:solidFill>
                  <a:srgbClr val="92D050"/>
                </a:solidFill>
                <a:uFillTx/>
                <a:latin typeface="黑体" panose="02010609060101010101" pitchFamily="2" charset="-122"/>
                <a:ea typeface="黑体" panose="02010609060101010101" pitchFamily="2" charset="-122"/>
              </a:rPr>
              <a:t>课文解读</a:t>
            </a:r>
            <a:endParaRPr lang="zh-CN" altLang="en-US" sz="4000" b="1" u="dbl" dirty="0" smtClean="0">
              <a:solidFill>
                <a:srgbClr val="92D050"/>
              </a:solidFill>
              <a:uFillTx/>
              <a:latin typeface="黑体" panose="02010609060101010101" pitchFamily="2" charset="-122"/>
              <a:ea typeface="黑体" panose="02010609060101010101" pitchFamily="2" charset="-122"/>
            </a:endParaRPr>
          </a:p>
        </p:txBody>
      </p:sp>
      <p:sp>
        <p:nvSpPr>
          <p:cNvPr id="4" name="文本框 3"/>
          <p:cNvSpPr txBox="1"/>
          <p:nvPr/>
        </p:nvSpPr>
        <p:spPr>
          <a:xfrm>
            <a:off x="660455" y="1737944"/>
            <a:ext cx="8200149" cy="1077218"/>
          </a:xfrm>
          <a:prstGeom prst="rect">
            <a:avLst/>
          </a:prstGeom>
          <a:noFill/>
          <a:ln w="9525">
            <a:noFill/>
          </a:ln>
        </p:spPr>
        <p:txBody>
          <a:bodyPr wrap="square">
            <a:spAutoFit/>
          </a:bodyPr>
          <a:lstStyle/>
          <a:p>
            <a:r>
              <a:rPr lang="zh-CN" altLang="en-US" sz="3200" b="1" dirty="0" smtClean="0">
                <a:latin typeface="楷体" panose="02010609060101010101" pitchFamily="49" charset="-122"/>
                <a:ea typeface="楷体" panose="02010609060101010101" pitchFamily="49" charset="-122"/>
                <a:sym typeface="+mn-ea"/>
              </a:rPr>
              <a:t>   一</a:t>
            </a:r>
            <a:r>
              <a:rPr lang="zh-CN" altLang="en-US" sz="3200" b="1" dirty="0">
                <a:latin typeface="楷体" panose="02010609060101010101" pitchFamily="49" charset="-122"/>
                <a:ea typeface="楷体" panose="02010609060101010101" pitchFamily="49" charset="-122"/>
                <a:sym typeface="+mn-ea"/>
              </a:rPr>
              <a:t>列火车缓慢地驶出柏林，车厢里</a:t>
            </a:r>
            <a:r>
              <a:rPr lang="zh-CN" altLang="en-US" sz="3200" b="1" dirty="0">
                <a:solidFill>
                  <a:srgbClr val="FF0000"/>
                </a:solidFill>
                <a:latin typeface="楷体" panose="02010609060101010101" pitchFamily="49" charset="-122"/>
                <a:ea typeface="楷体" panose="02010609060101010101" pitchFamily="49" charset="-122"/>
                <a:sym typeface="+mn-ea"/>
              </a:rPr>
              <a:t>尽是</a:t>
            </a:r>
            <a:r>
              <a:rPr lang="zh-CN" altLang="en-US" sz="3200" b="1" dirty="0">
                <a:latin typeface="楷体" panose="02010609060101010101" pitchFamily="49" charset="-122"/>
                <a:ea typeface="楷体" panose="02010609060101010101" pitchFamily="49" charset="-122"/>
                <a:sym typeface="+mn-ea"/>
              </a:rPr>
              <a:t>妇女和孩子，</a:t>
            </a:r>
            <a:r>
              <a:rPr lang="zh-CN" altLang="en-US" sz="3200" b="1" dirty="0">
                <a:solidFill>
                  <a:srgbClr val="FF0000"/>
                </a:solidFill>
                <a:latin typeface="楷体" panose="02010609060101010101" pitchFamily="49" charset="-122"/>
                <a:ea typeface="楷体" panose="02010609060101010101" pitchFamily="49" charset="-122"/>
                <a:sym typeface="+mn-ea"/>
              </a:rPr>
              <a:t>几乎</a:t>
            </a:r>
            <a:r>
              <a:rPr lang="zh-CN" altLang="en-US" sz="3200" b="1" dirty="0">
                <a:latin typeface="楷体" panose="02010609060101010101" pitchFamily="49" charset="-122"/>
                <a:ea typeface="楷体" panose="02010609060101010101" pitchFamily="49" charset="-122"/>
                <a:sym typeface="+mn-ea"/>
              </a:rPr>
              <a:t>看不到一个健壮的男子。</a:t>
            </a:r>
            <a:endParaRPr lang="zh-CN" altLang="en-US" sz="3600" b="1" dirty="0">
              <a:latin typeface="黑体" panose="02010609060101010101" pitchFamily="2" charset="-122"/>
              <a:ea typeface="黑体" panose="02010609060101010101" pitchFamily="2" charset="-122"/>
            </a:endParaRPr>
          </a:p>
        </p:txBody>
      </p:sp>
      <p:sp>
        <p:nvSpPr>
          <p:cNvPr id="7" name="TextBox 6"/>
          <p:cNvSpPr txBox="1"/>
          <p:nvPr/>
        </p:nvSpPr>
        <p:spPr>
          <a:xfrm>
            <a:off x="482784" y="3121482"/>
            <a:ext cx="799288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eaLnBrk="1" hangingPunct="1"/>
            <a:r>
              <a:rPr lang="zh-CN" altLang="en-US" sz="2400" dirty="0" smtClean="0">
                <a:latin typeface="黑体" panose="02010609060101010101" pitchFamily="2" charset="-122"/>
                <a:ea typeface="黑体" panose="02010609060101010101" pitchFamily="2" charset="-122"/>
              </a:rPr>
              <a:t>   车厢里“几乎看不到一个健壮的男子”这说明了什么？</a:t>
            </a:r>
            <a:endParaRPr lang="zh-CN" altLang="en-US" sz="2400" dirty="0">
              <a:latin typeface="黑体" panose="02010609060101010101" pitchFamily="2" charset="-122"/>
              <a:ea typeface="黑体" panose="02010609060101010101" pitchFamily="2" charset="-122"/>
            </a:endParaRPr>
          </a:p>
        </p:txBody>
      </p:sp>
      <p:sp>
        <p:nvSpPr>
          <p:cNvPr id="8" name="矩形 7"/>
          <p:cNvSpPr/>
          <p:nvPr/>
        </p:nvSpPr>
        <p:spPr>
          <a:xfrm>
            <a:off x="956945" y="4099561"/>
            <a:ext cx="6945630" cy="133780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nSpc>
                <a:spcPct val="140000"/>
              </a:lnSpc>
            </a:pPr>
            <a:r>
              <a:rPr lang="en-US" altLang="zh-CN" sz="2000" dirty="0" smtClean="0"/>
              <a:t>       </a:t>
            </a:r>
            <a:r>
              <a:rPr lang="zh-CN" altLang="zh-CN" sz="2000" b="1" dirty="0" smtClean="0">
                <a:solidFill>
                  <a:srgbClr val="FF0000"/>
                </a:solidFill>
              </a:rPr>
              <a:t>对</a:t>
            </a:r>
            <a:r>
              <a:rPr lang="zh-CN" altLang="zh-CN" sz="2000" b="1" dirty="0">
                <a:solidFill>
                  <a:srgbClr val="FF0000"/>
                </a:solidFill>
              </a:rPr>
              <a:t>车厢环境的描写，从侧面烘托了残酷的战争给德国人民带来的严重灾难——健壮的男子都上了战场，很多人在战争中已经死去，国内剩下的只是些老弱病残的人们。</a:t>
            </a:r>
            <a:endParaRPr lang="zh-CN" altLang="zh-CN" sz="2000" b="1" dirty="0">
              <a:solidFill>
                <a:srgbClr val="FF0000"/>
              </a:solidFill>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482321" y="810817"/>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bldLvl="0" animBg="1"/>
      <p:bldP spid="8"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矩形 4"/>
          <p:cNvSpPr/>
          <p:nvPr/>
        </p:nvSpPr>
        <p:spPr>
          <a:xfrm>
            <a:off x="467544" y="809989"/>
            <a:ext cx="8352928" cy="2246769"/>
          </a:xfrm>
          <a:prstGeom prst="rect">
            <a:avLst/>
          </a:prstGeom>
          <a:noFill/>
          <a:ln w="9525">
            <a:noFill/>
          </a:ln>
        </p:spPr>
        <p:txBody>
          <a:bodyPr wrap="square">
            <a:spAutoFit/>
          </a:bodyPr>
          <a:lstStyle/>
          <a:p>
            <a:pPr>
              <a:spcBef>
                <a:spcPct val="50000"/>
              </a:spcBef>
            </a:pPr>
            <a:r>
              <a:rPr lang="zh-CN" altLang="en-US" sz="2800" b="1" dirty="0" smtClean="0">
                <a:latin typeface="楷体" panose="02010609060101010101" pitchFamily="49" charset="-122"/>
                <a:ea typeface="楷体" panose="02010609060101010101" pitchFamily="49" charset="-122"/>
              </a:rPr>
              <a:t>    在</a:t>
            </a:r>
            <a:r>
              <a:rPr lang="zh-CN" altLang="en-US" sz="2800" b="1" dirty="0">
                <a:latin typeface="楷体" panose="02010609060101010101" pitchFamily="49" charset="-122"/>
                <a:ea typeface="楷体" panose="02010609060101010101" pitchFamily="49" charset="-122"/>
              </a:rPr>
              <a:t>一节车厢里，坐着一位头发灰白的战时后备役</a:t>
            </a:r>
            <a:r>
              <a:rPr lang="zh-CN" altLang="en-US" sz="2800" b="1" dirty="0">
                <a:solidFill>
                  <a:srgbClr val="FF0000"/>
                </a:solidFill>
                <a:latin typeface="楷体" panose="02010609060101010101" pitchFamily="49" charset="-122"/>
                <a:ea typeface="楷体" panose="02010609060101010101" pitchFamily="49" charset="-122"/>
              </a:rPr>
              <a:t>老兵</a:t>
            </a:r>
            <a:r>
              <a:rPr lang="zh-CN" altLang="en-US" sz="2800" b="1" dirty="0">
                <a:latin typeface="楷体" panose="02010609060101010101" pitchFamily="49" charset="-122"/>
                <a:ea typeface="楷体" panose="02010609060101010101" pitchFamily="49" charset="-122"/>
              </a:rPr>
              <a:t>，坐在他身旁的是个身体虚弱而多病的</a:t>
            </a:r>
            <a:r>
              <a:rPr lang="zh-CN" altLang="en-US" sz="2800" b="1" dirty="0">
                <a:solidFill>
                  <a:srgbClr val="FF0000"/>
                </a:solidFill>
                <a:latin typeface="楷体" panose="02010609060101010101" pitchFamily="49" charset="-122"/>
                <a:ea typeface="楷体" panose="02010609060101010101" pitchFamily="49" charset="-122"/>
              </a:rPr>
              <a:t>老妇人</a:t>
            </a:r>
            <a:r>
              <a:rPr lang="zh-CN" altLang="en-US" sz="2800" b="1" dirty="0" smtClean="0">
                <a:latin typeface="楷体" panose="02010609060101010101" pitchFamily="49" charset="-122"/>
                <a:ea typeface="楷体" panose="02010609060101010101" pitchFamily="49" charset="-122"/>
              </a:rPr>
              <a:t>。显然</a:t>
            </a:r>
            <a:r>
              <a:rPr lang="zh-CN" altLang="en-US" sz="2800" b="1" dirty="0">
                <a:latin typeface="楷体" panose="02010609060101010101" pitchFamily="49" charset="-122"/>
                <a:ea typeface="楷体" panose="02010609060101010101" pitchFamily="49" charset="-122"/>
              </a:rPr>
              <a:t>她在独自沉思，旅客们听到</a:t>
            </a:r>
            <a:r>
              <a:rPr lang="zh-CN" altLang="en-US" sz="2800" b="1" dirty="0">
                <a:solidFill>
                  <a:srgbClr val="FF0000"/>
                </a:solidFill>
                <a:latin typeface="楷体" panose="02010609060101010101" pitchFamily="49" charset="-122"/>
                <a:ea typeface="楷体" panose="02010609060101010101" pitchFamily="49" charset="-122"/>
              </a:rPr>
              <a:t>她在数着</a:t>
            </a:r>
            <a:r>
              <a:rPr lang="zh-CN" altLang="en-US" sz="2800" b="1" dirty="0">
                <a:latin typeface="楷体" panose="02010609060101010101" pitchFamily="49" charset="-122"/>
                <a:ea typeface="楷体" panose="02010609060101010101" pitchFamily="49" charset="-122"/>
              </a:rPr>
              <a:t>：“一、二、三</a:t>
            </a:r>
            <a:r>
              <a:rPr lang="en-US" altLang="zh-CN" sz="2800" b="1" dirty="0">
                <a:latin typeface="楷体" panose="02010609060101010101" pitchFamily="49" charset="-122"/>
                <a:ea typeface="楷体" panose="02010609060101010101" pitchFamily="49" charset="-122"/>
              </a:rPr>
              <a:t>……”</a:t>
            </a:r>
            <a:r>
              <a:rPr lang="zh-CN" altLang="en-US" sz="2800" b="1" dirty="0">
                <a:latin typeface="楷体" panose="02010609060101010101" pitchFamily="49" charset="-122"/>
                <a:ea typeface="楷体" panose="02010609060101010101" pitchFamily="49" charset="-122"/>
              </a:rPr>
              <a:t>声音盖过了车轮的“咔嚓咔嚓”声。停顿了一会儿，她</a:t>
            </a:r>
            <a:r>
              <a:rPr lang="zh-CN" altLang="en-US" sz="2800" b="1" dirty="0">
                <a:solidFill>
                  <a:srgbClr val="FF0000"/>
                </a:solidFill>
                <a:latin typeface="楷体" panose="02010609060101010101" pitchFamily="49" charset="-122"/>
                <a:ea typeface="楷体" panose="02010609060101010101" pitchFamily="49" charset="-122"/>
              </a:rPr>
              <a:t>又</a:t>
            </a:r>
            <a:r>
              <a:rPr lang="zh-CN" altLang="en-US" sz="2800" b="1" dirty="0">
                <a:latin typeface="楷体" panose="02010609060101010101" pitchFamily="49" charset="-122"/>
                <a:ea typeface="楷体" panose="02010609060101010101" pitchFamily="49" charset="-122"/>
              </a:rPr>
              <a:t>不时重复数起来。</a:t>
            </a:r>
            <a:endParaRPr lang="zh-CN" altLang="en-US" sz="2800" b="1" dirty="0">
              <a:solidFill>
                <a:srgbClr val="0070C0"/>
              </a:solidFill>
              <a:latin typeface="楷体" panose="02010609060101010101" pitchFamily="49" charset="-122"/>
              <a:ea typeface="楷体" panose="02010609060101010101" pitchFamily="49" charset="-122"/>
            </a:endParaRPr>
          </a:p>
        </p:txBody>
      </p:sp>
      <p:sp>
        <p:nvSpPr>
          <p:cNvPr id="6" name="TextBox 5"/>
          <p:cNvSpPr txBox="1"/>
          <p:nvPr/>
        </p:nvSpPr>
        <p:spPr>
          <a:xfrm>
            <a:off x="492849" y="4022990"/>
            <a:ext cx="8302318"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eaLnBrk="1" hangingPunct="1"/>
            <a:r>
              <a:rPr lang="zh-CN" altLang="en-US" sz="2800" dirty="0" smtClean="0">
                <a:latin typeface="黑体" panose="02010609060101010101" pitchFamily="2" charset="-122"/>
                <a:ea typeface="黑体" panose="02010609060101010101" pitchFamily="2" charset="-122"/>
              </a:rPr>
              <a:t> 从哪里看出她的反常？车厢里人们是怎样的反应？</a:t>
            </a:r>
            <a:endParaRPr lang="zh-CN" altLang="en-US" sz="2800" dirty="0">
              <a:latin typeface="黑体" panose="02010609060101010101" pitchFamily="2" charset="-122"/>
              <a:ea typeface="黑体" panose="02010609060101010101" pitchFamily="2" charset="-122"/>
            </a:endParaRPr>
          </a:p>
        </p:txBody>
      </p:sp>
      <p:sp>
        <p:nvSpPr>
          <p:cNvPr id="2" name="矩形 1"/>
          <p:cNvSpPr/>
          <p:nvPr/>
        </p:nvSpPr>
        <p:spPr>
          <a:xfrm>
            <a:off x="782955" y="5093547"/>
            <a:ext cx="772287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zh-CN" altLang="zh-CN" b="1" dirty="0" smtClean="0">
                <a:solidFill>
                  <a:srgbClr val="FF0000"/>
                </a:solidFill>
              </a:rPr>
              <a:t>老</a:t>
            </a:r>
            <a:r>
              <a:rPr lang="zh-CN" altLang="zh-CN" b="1" dirty="0" smtClean="0">
                <a:solidFill>
                  <a:srgbClr val="FF0000"/>
                </a:solidFill>
              </a:rPr>
              <a:t>妇人看起来在沉思着什么，但嘴里却数着简单的数字，而且声音非常大。</a:t>
            </a:r>
            <a:endParaRPr lang="zh-CN" altLang="en-US" sz="2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circle(in)">
                                      <p:cBhvr>
                                        <p:cTn id="11" dur="2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down)">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P spid="6" grpId="0" bldLvl="0" animBg="1"/>
      <p:bldP spid="2"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矩形 4"/>
          <p:cNvSpPr/>
          <p:nvPr/>
        </p:nvSpPr>
        <p:spPr>
          <a:xfrm>
            <a:off x="441979" y="1227479"/>
            <a:ext cx="8352928" cy="1569660"/>
          </a:xfrm>
          <a:prstGeom prst="rect">
            <a:avLst/>
          </a:prstGeom>
          <a:noFill/>
          <a:ln w="9525">
            <a:noFill/>
          </a:ln>
        </p:spPr>
        <p:txBody>
          <a:bodyPr wrap="square">
            <a:spAutoFit/>
          </a:bodyPr>
          <a:lstStyle/>
          <a:p>
            <a:pPr>
              <a:spcBef>
                <a:spcPct val="50000"/>
              </a:spcBef>
            </a:pPr>
            <a:r>
              <a:rPr lang="zh-CN" altLang="en-US" sz="3200" b="1" dirty="0" smtClean="0">
                <a:latin typeface="楷体" panose="02010609060101010101" pitchFamily="49" charset="-122"/>
                <a:ea typeface="楷体" panose="02010609060101010101" pitchFamily="49" charset="-122"/>
              </a:rPr>
              <a:t>   两</a:t>
            </a:r>
            <a:r>
              <a:rPr lang="zh-CN" altLang="en-US" sz="3200" b="1" dirty="0">
                <a:latin typeface="楷体" panose="02010609060101010101" pitchFamily="49" charset="-122"/>
                <a:ea typeface="楷体" panose="02010609060101010101" pitchFamily="49" charset="-122"/>
              </a:rPr>
              <a:t>个小姑娘看到这奇特的举动，指手画脚，不假思索地嗤笑起来</a:t>
            </a:r>
            <a:r>
              <a:rPr lang="zh-CN" altLang="en-US" sz="3200" b="1" dirty="0" smtClean="0">
                <a:latin typeface="楷体" panose="02010609060101010101" pitchFamily="49" charset="-122"/>
                <a:ea typeface="楷体" panose="02010609060101010101" pitchFamily="49" charset="-122"/>
              </a:rPr>
              <a:t>。一</a:t>
            </a:r>
            <a:r>
              <a:rPr lang="zh-CN" altLang="en-US" sz="3200" b="1" dirty="0">
                <a:latin typeface="楷体" panose="02010609060101010101" pitchFamily="49" charset="-122"/>
                <a:ea typeface="楷体" panose="02010609060101010101" pitchFamily="49" charset="-122"/>
              </a:rPr>
              <a:t>个老头</a:t>
            </a:r>
            <a:r>
              <a:rPr lang="zh-CN" altLang="en-US" sz="3200" b="1" dirty="0">
                <a:solidFill>
                  <a:srgbClr val="FF0000"/>
                </a:solidFill>
                <a:latin typeface="楷体" panose="02010609060101010101" pitchFamily="49" charset="-122"/>
                <a:ea typeface="楷体" panose="02010609060101010101" pitchFamily="49" charset="-122"/>
              </a:rPr>
              <a:t>狠狠扫</a:t>
            </a:r>
            <a:r>
              <a:rPr lang="zh-CN" altLang="en-US" sz="3200" b="1" dirty="0">
                <a:latin typeface="楷体" panose="02010609060101010101" pitchFamily="49" charset="-122"/>
                <a:ea typeface="楷体" panose="02010609060101010101" pitchFamily="49" charset="-122"/>
              </a:rPr>
              <a:t>了她们一眼，随即车厢里平静了</a:t>
            </a:r>
            <a:r>
              <a:rPr lang="zh-CN" altLang="en-US" sz="3200" b="1" dirty="0" smtClean="0">
                <a:latin typeface="楷体" panose="02010609060101010101" pitchFamily="49" charset="-122"/>
                <a:ea typeface="楷体" panose="02010609060101010101" pitchFamily="49" charset="-122"/>
              </a:rPr>
              <a:t>。</a:t>
            </a:r>
            <a:endParaRPr lang="zh-CN" altLang="en-US" sz="3200" b="1" dirty="0">
              <a:solidFill>
                <a:srgbClr val="0070C0"/>
              </a:solidFill>
              <a:latin typeface="楷体" panose="02010609060101010101" pitchFamily="49" charset="-122"/>
              <a:ea typeface="楷体" panose="02010609060101010101" pitchFamily="49" charset="-122"/>
            </a:endParaRPr>
          </a:p>
        </p:txBody>
      </p:sp>
      <p:sp>
        <p:nvSpPr>
          <p:cNvPr id="10" name="圆角矩形标注 9"/>
          <p:cNvSpPr/>
          <p:nvPr/>
        </p:nvSpPr>
        <p:spPr>
          <a:xfrm>
            <a:off x="4618443" y="3307701"/>
            <a:ext cx="3672408" cy="2018421"/>
          </a:xfrm>
          <a:prstGeom prst="wedgeRoundRectCallout">
            <a:avLst>
              <a:gd name="adj1" fmla="val -26348"/>
              <a:gd name="adj2" fmla="val -10514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b="1" i="1" dirty="0">
                <a:solidFill>
                  <a:srgbClr val="0070C0"/>
                </a:solidFill>
                <a:latin typeface="宋体" panose="02010600030101010101" pitchFamily="2" charset="-122"/>
                <a:ea typeface="宋体" panose="02010600030101010101" pitchFamily="2" charset="-122"/>
                <a:cs typeface="宋体" panose="02010600030101010101" pitchFamily="2" charset="-122"/>
              </a:rPr>
              <a:t>“狠狠”“扫”，说明两个小姑娘的不礼貌行为，激起了旁边一个老头的不满和愤怒。</a:t>
            </a:r>
            <a:endParaRPr lang="zh-CN" altLang="en-US" sz="2400" b="1" i="1" dirty="0">
              <a:solidFill>
                <a:srgbClr val="0070C0"/>
              </a:solidFill>
              <a:latin typeface="宋体" panose="02010600030101010101" pitchFamily="2" charset="-122"/>
              <a:ea typeface="宋体" panose="02010600030101010101" pitchFamily="2" charset="-122"/>
              <a:cs typeface="宋体" panose="02010600030101010101" pitchFamily="2" charset="-122"/>
            </a:endParaRPr>
          </a:p>
        </p:txBody>
      </p:sp>
      <p:cxnSp>
        <p:nvCxnSpPr>
          <p:cNvPr id="3" name="直接连接符 2"/>
          <p:cNvCxnSpPr/>
          <p:nvPr/>
        </p:nvCxnSpPr>
        <p:spPr>
          <a:xfrm>
            <a:off x="1115616" y="1700808"/>
            <a:ext cx="748883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611560" y="2276872"/>
            <a:ext cx="23042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611436" y="3640667"/>
            <a:ext cx="3888432" cy="1015663"/>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altLang="zh-CN" sz="2000" b="1" dirty="0" smtClean="0">
                <a:solidFill>
                  <a:srgbClr val="FF0000"/>
                </a:solidFill>
              </a:rPr>
              <a:t>       </a:t>
            </a:r>
            <a:r>
              <a:rPr lang="zh-CN" altLang="zh-CN" sz="2000" b="1" dirty="0" smtClean="0">
                <a:solidFill>
                  <a:srgbClr val="FF0000"/>
                </a:solidFill>
              </a:rPr>
              <a:t>两个小姑娘对此很不理解，她们对老妇人指指点点，加以讽刺和嘲笑。</a:t>
            </a:r>
            <a:endParaRPr lang="zh-CN" altLang="en-US"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500"/>
                                        <p:tgtEl>
                                          <p:spTgt spid="3"/>
                                        </p:tgtEl>
                                      </p:cBhvr>
                                    </p:animEffect>
                                  </p:childTnLst>
                                </p:cTn>
                              </p:par>
                              <p:par>
                                <p:cTn id="12" presetID="16" presetClass="entr" presetSubtype="21"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checkerboard(across)">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P spid="10" grpId="0" bldLvl="0" animBg="1"/>
      <p:bldP spid="9"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
          <p:cNvSpPr txBox="1"/>
          <p:nvPr/>
        </p:nvSpPr>
        <p:spPr>
          <a:xfrm>
            <a:off x="446001" y="1725277"/>
            <a:ext cx="8106124" cy="1384995"/>
          </a:xfrm>
          <a:prstGeom prst="rect">
            <a:avLst/>
          </a:prstGeom>
          <a:noFill/>
          <a:ln w="9525">
            <a:noFill/>
          </a:ln>
        </p:spPr>
        <p:txBody>
          <a:bodyPr wrap="square">
            <a:spAutoFit/>
          </a:bodyPr>
          <a:lstStyle/>
          <a:p>
            <a:pPr eaLnBrk="1" hangingPunct="1"/>
            <a:r>
              <a:rPr lang="en-US" altLang="zh-CN" sz="2800" b="1" dirty="0" smtClean="0">
                <a:latin typeface="黑体" panose="02010609060101010101" pitchFamily="2" charset="-122"/>
                <a:ea typeface="黑体" panose="02010609060101010101" pitchFamily="2" charset="-122"/>
                <a:cs typeface="+mn-ea"/>
              </a:rPr>
              <a:t>    </a:t>
            </a:r>
            <a:r>
              <a:rPr lang="zh-CN" altLang="en-US" sz="2800" b="1" dirty="0" smtClean="0">
                <a:latin typeface="黑体" panose="02010609060101010101" pitchFamily="2" charset="-122"/>
                <a:ea typeface="黑体" panose="02010609060101010101" pitchFamily="2" charset="-122"/>
                <a:cs typeface="+mn-ea"/>
              </a:rPr>
              <a:t>当神志不清的老妇人又一次重复数数时，两个姑娘又再次傻笑起来，说明了什么？老妇人为什么翻来覆去地数数？</a:t>
            </a:r>
            <a:endParaRPr lang="zh-CN" altLang="en-US" sz="2800" b="1" dirty="0">
              <a:solidFill>
                <a:schemeClr val="tx1">
                  <a:lumMod val="95000"/>
                  <a:lumOff val="5000"/>
                </a:schemeClr>
              </a:solidFill>
              <a:latin typeface="黑体" panose="02010609060101010101" pitchFamily="2" charset="-122"/>
              <a:ea typeface="黑体" panose="02010609060101010101" pitchFamily="2" charset="-122"/>
              <a:cs typeface="+mn-ea"/>
            </a:endParaRPr>
          </a:p>
        </p:txBody>
      </p:sp>
      <p:sp>
        <p:nvSpPr>
          <p:cNvPr id="2" name="TextBox 1"/>
          <p:cNvSpPr txBox="1"/>
          <p:nvPr/>
        </p:nvSpPr>
        <p:spPr>
          <a:xfrm>
            <a:off x="993140" y="3992033"/>
            <a:ext cx="6513195"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eaLnBrk="1" hangingPunct="1"/>
            <a:r>
              <a:rPr lang="zh-CN" altLang="zh-CN" b="1" dirty="0" smtClean="0">
                <a:solidFill>
                  <a:srgbClr val="FF0000"/>
                </a:solidFill>
              </a:rPr>
              <a:t>说明了小姑娘缺乏关怀之心和同情之心，幼稚浅薄无知。</a:t>
            </a:r>
            <a:endParaRPr lang="zh-CN" altLang="en-US" sz="2000" b="1" dirty="0">
              <a:solidFill>
                <a:srgbClr val="FF0000"/>
              </a:solidFill>
              <a:latin typeface="仿宋" panose="02010609060101010101" pitchFamily="49" charset="-122"/>
              <a:ea typeface="仿宋" panose="02010609060101010101" pitchFamily="49" charset="-122"/>
            </a:endParaRPr>
          </a:p>
        </p:txBody>
      </p:sp>
      <p:sp>
        <p:nvSpPr>
          <p:cNvPr id="8" name="TextBox 7"/>
          <p:cNvSpPr txBox="1"/>
          <p:nvPr/>
        </p:nvSpPr>
        <p:spPr>
          <a:xfrm>
            <a:off x="811537" y="4843869"/>
            <a:ext cx="7211498"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eaLnBrk="1" hangingPunct="1"/>
            <a:r>
              <a:rPr lang="zh-CN" altLang="zh-CN" b="1" dirty="0" smtClean="0">
                <a:solidFill>
                  <a:srgbClr val="FF0000"/>
                </a:solidFill>
              </a:rPr>
              <a:t>这是老妇人对失去三个儿子的痛苦诉说，也表现了作者对战争的罪恶的强烈控诉。</a:t>
            </a:r>
            <a:endParaRPr lang="zh-CN" altLang="en-US" sz="2000" b="1" dirty="0">
              <a:solidFill>
                <a:srgbClr val="FF0000"/>
              </a:solidFill>
              <a:latin typeface="仿宋" panose="02010609060101010101" pitchFamily="49" charset="-122"/>
              <a:ea typeface="仿宋" panose="02010609060101010101" pitchFamily="49" charset="-122"/>
            </a:endParaRPr>
          </a:p>
        </p:txBody>
      </p:sp>
      <p:sp>
        <p:nvSpPr>
          <p:cNvPr id="9" name="椭圆 8"/>
          <p:cNvSpPr/>
          <p:nvPr/>
        </p:nvSpPr>
        <p:spPr>
          <a:xfrm>
            <a:off x="993021" y="683226"/>
            <a:ext cx="3397370" cy="921617"/>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r>
              <a:rPr lang="zh-CN" altLang="en-US" sz="2800" b="1" dirty="0" smtClean="0">
                <a:solidFill>
                  <a:schemeClr val="tx1"/>
                </a:solidFill>
                <a:latin typeface="黑体" panose="02010609060101010101" pitchFamily="2" charset="-122"/>
                <a:ea typeface="黑体" panose="02010609060101010101" pitchFamily="2" charset="-122"/>
                <a:sym typeface="+mn-ea"/>
              </a:rPr>
              <a:t>研读二</a:t>
            </a:r>
            <a:r>
              <a:rPr lang="zh-CN" altLang="en-US" sz="2800" b="1" dirty="0">
                <a:solidFill>
                  <a:schemeClr val="tx1"/>
                </a:solidFill>
                <a:latin typeface="黑体" panose="02010609060101010101" pitchFamily="2" charset="-122"/>
                <a:ea typeface="黑体" panose="02010609060101010101" pitchFamily="2" charset="-122"/>
                <a:sym typeface="+mn-ea"/>
              </a:rPr>
              <a:t>、三段</a:t>
            </a:r>
            <a:endParaRPr lang="zh-CN" altLang="en-US" sz="2800" b="1" dirty="0">
              <a:solidFill>
                <a:schemeClr val="tx1"/>
              </a:solidFill>
              <a:latin typeface="黑体" panose="02010609060101010101" pitchFamily="2" charset="-122"/>
              <a:ea typeface="黑体" panose="0201060906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heel(1)">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bldLvl="0" animBg="1"/>
      <p:bldP spid="8" grpId="0" bldLvl="0" animBg="1"/>
      <p:bldP spid="9"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69290" y="1062567"/>
            <a:ext cx="7804785" cy="2246769"/>
          </a:xfrm>
          <a:prstGeom prst="rect">
            <a:avLst/>
          </a:prstGeom>
        </p:spPr>
        <p:txBody>
          <a:bodyPr wrap="square">
            <a:spAutoFit/>
          </a:bodyPr>
          <a:lstStyle/>
          <a:p>
            <a:r>
              <a:rPr lang="zh-CN" altLang="en-US" sz="2800" b="1" dirty="0" smtClean="0">
                <a:latin typeface="楷体" panose="02010609060101010101" pitchFamily="49" charset="-122"/>
                <a:ea typeface="楷体" panose="02010609060101010101" pitchFamily="49" charset="-122"/>
              </a:rPr>
              <a:t>   “小姐，”</a:t>
            </a:r>
            <a:r>
              <a:rPr lang="zh-CN" altLang="en-US" sz="2800" b="1" dirty="0">
                <a:latin typeface="楷体" panose="02010609060101010101" pitchFamily="49" charset="-122"/>
                <a:ea typeface="楷体" panose="02010609060101010101" pitchFamily="49" charset="-122"/>
              </a:rPr>
              <a:t>他说，“当我告诉你们这位可怜的夫人就是我的妻子时，你们大概不会再笑了</a:t>
            </a:r>
            <a:r>
              <a:rPr lang="zh-CN" altLang="en-US" sz="2800" b="1" dirty="0" smtClean="0">
                <a:latin typeface="楷体" panose="02010609060101010101" pitchFamily="49" charset="-122"/>
                <a:ea typeface="楷体" panose="02010609060101010101" pitchFamily="49" charset="-122"/>
              </a:rPr>
              <a:t>。我们</a:t>
            </a:r>
            <a:r>
              <a:rPr lang="zh-CN" altLang="en-US" sz="2800" b="1" dirty="0">
                <a:latin typeface="楷体" panose="02010609060101010101" pitchFamily="49" charset="-122"/>
                <a:ea typeface="楷体" panose="02010609060101010101" pitchFamily="49" charset="-122"/>
              </a:rPr>
              <a:t>刚刚失去了三个儿子，他们是在战争中死去的</a:t>
            </a:r>
            <a:r>
              <a:rPr lang="zh-CN" altLang="en-US" sz="2800" b="1" dirty="0" smtClean="0">
                <a:latin typeface="楷体" panose="02010609060101010101" pitchFamily="49" charset="-122"/>
                <a:ea typeface="楷体" panose="02010609060101010101" pitchFamily="49" charset="-122"/>
              </a:rPr>
              <a:t>。现在</a:t>
            </a:r>
            <a:r>
              <a:rPr lang="zh-CN" altLang="en-US" sz="2800" b="1" dirty="0">
                <a:latin typeface="楷体" panose="02010609060101010101" pitchFamily="49" charset="-122"/>
                <a:ea typeface="楷体" panose="02010609060101010101" pitchFamily="49" charset="-122"/>
              </a:rPr>
              <a:t>轮到我上前线了</a:t>
            </a:r>
            <a:r>
              <a:rPr lang="zh-CN" altLang="en-US" sz="2800" b="1" dirty="0" smtClean="0">
                <a:latin typeface="楷体" panose="02010609060101010101" pitchFamily="49" charset="-122"/>
                <a:ea typeface="楷体" panose="02010609060101010101" pitchFamily="49" charset="-122"/>
              </a:rPr>
              <a:t>。走</a:t>
            </a:r>
            <a:r>
              <a:rPr lang="zh-CN" altLang="en-US" sz="2800" b="1" dirty="0">
                <a:latin typeface="楷体" panose="02010609060101010101" pitchFamily="49" charset="-122"/>
                <a:ea typeface="楷体" panose="02010609060101010101" pitchFamily="49" charset="-122"/>
              </a:rPr>
              <a:t>之前，我总得把他们的母亲送进疯人院啊！</a:t>
            </a:r>
            <a:endParaRPr lang="zh-CN" altLang="en-US" sz="2800" dirty="0"/>
          </a:p>
        </p:txBody>
      </p:sp>
      <p:sp>
        <p:nvSpPr>
          <p:cNvPr id="3" name="TextBox 2"/>
          <p:cNvSpPr txBox="1"/>
          <p:nvPr/>
        </p:nvSpPr>
        <p:spPr>
          <a:xfrm>
            <a:off x="1045816" y="4293097"/>
            <a:ext cx="7503392" cy="523220"/>
          </a:xfrm>
          <a:prstGeom prst="rect">
            <a:avLst/>
          </a:prstGeom>
          <a:noFill/>
          <a:ln w="9525">
            <a:noFill/>
          </a:ln>
        </p:spPr>
        <p:txBody>
          <a:bodyPr wrap="square" rtlCol="0">
            <a:spAutoFit/>
          </a:bodyPr>
          <a:lstStyle/>
          <a:p>
            <a:pPr eaLnBrk="1" hangingPunct="1"/>
            <a:r>
              <a:rPr lang="zh-CN" altLang="en-US" sz="2800" b="1" dirty="0" smtClean="0">
                <a:latin typeface="黑体" panose="02010609060101010101" pitchFamily="2" charset="-122"/>
                <a:ea typeface="黑体" panose="02010609060101010101" pitchFamily="2" charset="-122"/>
              </a:rPr>
              <a:t>从这几句话中，你知道了哪些信息？</a:t>
            </a:r>
            <a:endParaRPr lang="zh-CN" altLang="en-US" sz="2800" b="1" dirty="0">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42315" y="1255607"/>
            <a:ext cx="7658735" cy="369909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nSpc>
                <a:spcPct val="110000"/>
              </a:lnSpc>
            </a:pPr>
            <a:r>
              <a:rPr lang="en-US" altLang="zh-CN" sz="2400" b="1" dirty="0" smtClean="0">
                <a:latin typeface="楷体" panose="02010609060101010101" pitchFamily="49" charset="-122"/>
                <a:ea typeface="楷体" panose="02010609060101010101" pitchFamily="49" charset="-122"/>
              </a:rPr>
              <a:t>   </a:t>
            </a:r>
            <a:r>
              <a:rPr lang="en-US" altLang="zh-CN" sz="2400" b="1" dirty="0" smtClean="0">
                <a:solidFill>
                  <a:schemeClr val="tx1"/>
                </a:solidFill>
                <a:latin typeface="楷体" panose="02010609060101010101" pitchFamily="49" charset="-122"/>
                <a:ea typeface="楷体" panose="02010609060101010101" pitchFamily="49" charset="-122"/>
              </a:rPr>
              <a:t> </a:t>
            </a:r>
            <a:r>
              <a:rPr lang="en-US" altLang="zh-CN" sz="2400" b="1" dirty="0" smtClean="0">
                <a:solidFill>
                  <a:schemeClr val="tx1"/>
                </a:solidFill>
                <a:latin typeface="仿宋" panose="02010609060101010101" pitchFamily="49" charset="-122"/>
                <a:ea typeface="仿宋" panose="02010609060101010101" pitchFamily="49" charset="-122"/>
              </a:rPr>
              <a:t>1.</a:t>
            </a:r>
            <a:r>
              <a:rPr lang="zh-CN" altLang="en-US" sz="2400" b="1" dirty="0" smtClean="0">
                <a:solidFill>
                  <a:schemeClr val="tx1"/>
                </a:solidFill>
                <a:latin typeface="仿宋" panose="02010609060101010101" pitchFamily="49" charset="-122"/>
                <a:ea typeface="仿宋" panose="02010609060101010101" pitchFamily="49" charset="-122"/>
              </a:rPr>
              <a:t>老兵</a:t>
            </a:r>
            <a:r>
              <a:rPr lang="zh-CN" altLang="en-US" sz="2400" b="1" dirty="0">
                <a:solidFill>
                  <a:schemeClr val="tx1"/>
                </a:solidFill>
                <a:latin typeface="仿宋" panose="02010609060101010101" pitchFamily="49" charset="-122"/>
                <a:ea typeface="仿宋" panose="02010609060101010101" pitchFamily="49" charset="-122"/>
              </a:rPr>
              <a:t>心中充满愤懑，但说话还是彬彬有礼</a:t>
            </a:r>
            <a:r>
              <a:rPr lang="zh-CN" altLang="en-US" sz="2400" b="1" dirty="0" smtClean="0">
                <a:solidFill>
                  <a:schemeClr val="tx1"/>
                </a:solidFill>
                <a:latin typeface="仿宋" panose="02010609060101010101" pitchFamily="49" charset="-122"/>
                <a:ea typeface="仿宋" panose="02010609060101010101" pitchFamily="49" charset="-122"/>
              </a:rPr>
              <a:t>。</a:t>
            </a:r>
            <a:endParaRPr lang="en-US" altLang="zh-CN" sz="2400" b="1" dirty="0" smtClean="0">
              <a:solidFill>
                <a:schemeClr val="tx1"/>
              </a:solidFill>
              <a:latin typeface="仿宋" panose="02010609060101010101" pitchFamily="49" charset="-122"/>
              <a:ea typeface="仿宋" panose="02010609060101010101" pitchFamily="49" charset="-122"/>
            </a:endParaRPr>
          </a:p>
          <a:p>
            <a:pPr>
              <a:lnSpc>
                <a:spcPct val="110000"/>
              </a:lnSpc>
            </a:pPr>
            <a:r>
              <a:rPr lang="en-US" altLang="zh-CN" sz="2400" b="1" dirty="0" smtClean="0">
                <a:solidFill>
                  <a:schemeClr val="tx1"/>
                </a:solidFill>
                <a:latin typeface="仿宋" panose="02010609060101010101" pitchFamily="49" charset="-122"/>
                <a:ea typeface="仿宋" panose="02010609060101010101" pitchFamily="49" charset="-122"/>
              </a:rPr>
              <a:t>    2.</a:t>
            </a:r>
            <a:r>
              <a:rPr lang="zh-CN" altLang="en-US" sz="2400" b="1" dirty="0" smtClean="0">
                <a:solidFill>
                  <a:schemeClr val="tx1"/>
                </a:solidFill>
                <a:latin typeface="仿宋" panose="02010609060101010101" pitchFamily="49" charset="-122"/>
                <a:ea typeface="仿宋" panose="02010609060101010101" pitchFamily="49" charset="-122"/>
              </a:rPr>
              <a:t>“</a:t>
            </a:r>
            <a:r>
              <a:rPr lang="zh-CN" altLang="en-US" sz="2400" b="1" dirty="0">
                <a:solidFill>
                  <a:schemeClr val="tx1"/>
                </a:solidFill>
                <a:latin typeface="仿宋" panose="02010609060101010101" pitchFamily="49" charset="-122"/>
                <a:ea typeface="仿宋" panose="02010609060101010101" pitchFamily="49" charset="-122"/>
              </a:rPr>
              <a:t>这位可怜的夫人就是我的妻子”交代了两人的关系和身份</a:t>
            </a:r>
            <a:r>
              <a:rPr lang="zh-CN" altLang="en-US" sz="2400" b="1" dirty="0" smtClean="0">
                <a:solidFill>
                  <a:schemeClr val="tx1"/>
                </a:solidFill>
                <a:latin typeface="仿宋" panose="02010609060101010101" pitchFamily="49" charset="-122"/>
                <a:ea typeface="仿宋" panose="02010609060101010101" pitchFamily="49" charset="-122"/>
              </a:rPr>
              <a:t>。</a:t>
            </a:r>
            <a:endParaRPr lang="en-US" altLang="zh-CN" sz="2400" b="1" dirty="0" smtClean="0">
              <a:solidFill>
                <a:schemeClr val="tx1"/>
              </a:solidFill>
              <a:latin typeface="仿宋" panose="02010609060101010101" pitchFamily="49" charset="-122"/>
              <a:ea typeface="仿宋" panose="02010609060101010101" pitchFamily="49" charset="-122"/>
            </a:endParaRPr>
          </a:p>
          <a:p>
            <a:pPr>
              <a:lnSpc>
                <a:spcPct val="110000"/>
              </a:lnSpc>
            </a:pPr>
            <a:r>
              <a:rPr lang="en-US" altLang="zh-CN" sz="2400" b="1" dirty="0" smtClean="0">
                <a:solidFill>
                  <a:schemeClr val="tx1"/>
                </a:solidFill>
                <a:latin typeface="仿宋" panose="02010609060101010101" pitchFamily="49" charset="-122"/>
                <a:ea typeface="仿宋" panose="02010609060101010101" pitchFamily="49" charset="-122"/>
              </a:rPr>
              <a:t>    3.</a:t>
            </a:r>
            <a:r>
              <a:rPr lang="zh-CN" altLang="en-US" sz="2400" b="1" dirty="0" smtClean="0">
                <a:solidFill>
                  <a:schemeClr val="tx1"/>
                </a:solidFill>
                <a:latin typeface="仿宋" panose="02010609060101010101" pitchFamily="49" charset="-122"/>
                <a:ea typeface="仿宋" panose="02010609060101010101" pitchFamily="49" charset="-122"/>
              </a:rPr>
              <a:t>“</a:t>
            </a:r>
            <a:r>
              <a:rPr lang="zh-CN" altLang="en-US" sz="2400" b="1" dirty="0">
                <a:solidFill>
                  <a:schemeClr val="tx1"/>
                </a:solidFill>
                <a:latin typeface="仿宋" panose="02010609060101010101" pitchFamily="49" charset="-122"/>
                <a:ea typeface="仿宋" panose="02010609060101010101" pitchFamily="49" charset="-122"/>
              </a:rPr>
              <a:t>刚刚失去了三个儿子”是让老妇人变得神志不清的主要原因。</a:t>
            </a:r>
            <a:endParaRPr lang="zh-CN" altLang="en-US" sz="2400" b="1" dirty="0">
              <a:solidFill>
                <a:schemeClr val="tx1"/>
              </a:solidFill>
              <a:latin typeface="仿宋" panose="02010609060101010101" pitchFamily="49" charset="-122"/>
              <a:ea typeface="仿宋" panose="02010609060101010101" pitchFamily="49" charset="-122"/>
            </a:endParaRPr>
          </a:p>
          <a:p>
            <a:pPr>
              <a:lnSpc>
                <a:spcPct val="110000"/>
              </a:lnSpc>
            </a:pPr>
            <a:r>
              <a:rPr lang="en-US" altLang="zh-CN" sz="2400" b="1" dirty="0" smtClean="0">
                <a:solidFill>
                  <a:schemeClr val="tx1"/>
                </a:solidFill>
                <a:latin typeface="仿宋" panose="02010609060101010101" pitchFamily="49" charset="-122"/>
                <a:ea typeface="仿宋" panose="02010609060101010101" pitchFamily="49" charset="-122"/>
              </a:rPr>
              <a:t>    4.</a:t>
            </a:r>
            <a:r>
              <a:rPr lang="zh-CN" altLang="en-US" sz="2400" b="1" dirty="0" smtClean="0">
                <a:solidFill>
                  <a:schemeClr val="tx1"/>
                </a:solidFill>
                <a:latin typeface="仿宋" panose="02010609060101010101" pitchFamily="49" charset="-122"/>
                <a:ea typeface="仿宋" panose="02010609060101010101" pitchFamily="49" charset="-122"/>
              </a:rPr>
              <a:t>三</a:t>
            </a:r>
            <a:r>
              <a:rPr lang="zh-CN" altLang="en-US" sz="2400" b="1" dirty="0">
                <a:solidFill>
                  <a:schemeClr val="tx1"/>
                </a:solidFill>
                <a:latin typeface="仿宋" panose="02010609060101010101" pitchFamily="49" charset="-122"/>
                <a:ea typeface="仿宋" panose="02010609060101010101" pitchFamily="49" charset="-122"/>
              </a:rPr>
              <a:t>个儿子战死了，当母亲的由于悲痛过度变疯了，现在当父亲的也即将走上战场。这一家人死的死，疯的疯，活着的人前途和命运未卜，这一切，都是残酷的战争导致的悲惨的结果。</a:t>
            </a:r>
            <a:endParaRPr lang="zh-CN" altLang="en-US" sz="2400" b="1" dirty="0">
              <a:solidFill>
                <a:schemeClr val="tx1"/>
              </a:solidFill>
              <a:latin typeface="仿宋" panose="02010609060101010101" pitchFamily="49" charset="-122"/>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4"/>
          <p:cNvSpPr/>
          <p:nvPr/>
        </p:nvSpPr>
        <p:spPr>
          <a:xfrm>
            <a:off x="590872" y="1590577"/>
            <a:ext cx="7960968" cy="151079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20000"/>
              </a:lnSpc>
              <a:spcBef>
                <a:spcPct val="50000"/>
              </a:spcBef>
            </a:pPr>
            <a:r>
              <a:rPr lang="en-US" altLang="zh-CN" sz="3200" b="1" i="1" dirty="0" smtClean="0">
                <a:solidFill>
                  <a:srgbClr val="FF0000"/>
                </a:solidFill>
                <a:latin typeface="仿宋" panose="02010609060101010101" pitchFamily="49" charset="-122"/>
                <a:ea typeface="仿宋" panose="02010609060101010101" pitchFamily="49" charset="-122"/>
              </a:rPr>
              <a:t>    </a:t>
            </a:r>
            <a:r>
              <a:rPr lang="en-US" altLang="zh-CN" sz="2400" b="1" dirty="0" smtClean="0">
                <a:solidFill>
                  <a:schemeClr val="tx1"/>
                </a:solidFill>
                <a:latin typeface="仿宋" panose="02010609060101010101" pitchFamily="49" charset="-122"/>
                <a:ea typeface="仿宋" panose="02010609060101010101" pitchFamily="49" charset="-122"/>
              </a:rPr>
              <a:t>5.“总得”表现了老兵的无可奈何。没有人来照顾因为失去儿子而变疯了的母亲，老兵只好把她送进疯人院，这是多么让人悲伤和心痛的现实呀！</a:t>
            </a:r>
            <a:endParaRPr lang="en-US" altLang="zh-CN" sz="2400" b="1" dirty="0" smtClean="0">
              <a:solidFill>
                <a:schemeClr val="tx1"/>
              </a:solidFill>
              <a:latin typeface="仿宋" panose="02010609060101010101" pitchFamily="49" charset="-122"/>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linds(horizontal)">
                                      <p:cBhvr>
                                        <p:cTn id="7"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1"/>
          <p:cNvGrpSpPr/>
          <p:nvPr/>
        </p:nvGrpSpPr>
        <p:grpSpPr>
          <a:xfrm>
            <a:off x="839904" y="649817"/>
            <a:ext cx="2234769" cy="862696"/>
            <a:chOff x="239123" y="-209593"/>
            <a:chExt cx="2234769" cy="864395"/>
          </a:xfrm>
        </p:grpSpPr>
        <p:sp>
          <p:nvSpPr>
            <p:cNvPr id="5236" name="文本框 13"/>
            <p:cNvSpPr txBox="1"/>
            <p:nvPr/>
          </p:nvSpPr>
          <p:spPr>
            <a:xfrm>
              <a:off x="239123" y="-209593"/>
              <a:ext cx="2234565" cy="709280"/>
            </a:xfrm>
            <a:prstGeom prst="rect">
              <a:avLst/>
            </a:prstGeom>
            <a:noFill/>
            <a:ln w="9525">
              <a:noFill/>
            </a:ln>
          </p:spPr>
          <p:txBody>
            <a:bodyPr wrap="square">
              <a:spAutoFit/>
            </a:bodyPr>
            <a:lstStyle/>
            <a:p>
              <a:pPr algn="ctr"/>
              <a:r>
                <a:rPr lang="zh-CN" altLang="en-US" sz="4000" b="1" u="dbl" dirty="0" smtClean="0">
                  <a:solidFill>
                    <a:srgbClr val="92D050"/>
                  </a:solidFill>
                  <a:uFillTx/>
                  <a:latin typeface="黑体" panose="02010609060101010101" pitchFamily="2" charset="-122"/>
                  <a:ea typeface="黑体" panose="02010609060101010101" pitchFamily="2" charset="-122"/>
                </a:rPr>
                <a:t>作者简介</a:t>
              </a:r>
              <a:endParaRPr lang="zh-CN" altLang="en-US" sz="4000" b="1" u="dbl" dirty="0" smtClean="0">
                <a:solidFill>
                  <a:srgbClr val="92D050"/>
                </a:solidFill>
                <a:uFillTx/>
                <a:latin typeface="黑体" panose="02010609060101010101" pitchFamily="2" charset="-122"/>
                <a:ea typeface="黑体" panose="02010609060101010101" pitchFamily="2" charset="-122"/>
              </a:endParaRPr>
            </a:p>
          </p:txBody>
        </p:sp>
        <p:grpSp>
          <p:nvGrpSpPr>
            <p:cNvPr id="5" name="Group 4"/>
            <p:cNvGrpSpPr>
              <a:grpSpLocks noChangeAspect="1"/>
            </p:cNvGrpSpPr>
            <p:nvPr/>
          </p:nvGrpSpPr>
          <p:grpSpPr>
            <a:xfrm>
              <a:off x="2105319" y="434013"/>
              <a:ext cx="368573" cy="220789"/>
              <a:chOff x="2511" y="1362"/>
              <a:chExt cx="539" cy="322"/>
            </a:xfrm>
          </p:grpSpPr>
          <p:sp>
            <p:nvSpPr>
              <p:cNvPr id="19" name="Freeform 8"/>
              <p:cNvSpPr/>
              <p:nvPr/>
            </p:nvSpPr>
            <p:spPr bwMode="auto">
              <a:xfrm>
                <a:off x="2954" y="1362"/>
                <a:ext cx="5" cy="0"/>
              </a:xfrm>
              <a:custGeom>
                <a:avLst/>
                <a:gdLst>
                  <a:gd name="T0" fmla="*/ 2 w 2"/>
                  <a:gd name="T1" fmla="*/ 0 h 1"/>
                  <a:gd name="T2" fmla="*/ 0 w 2"/>
                  <a:gd name="T3" fmla="*/ 1 h 1"/>
                  <a:gd name="T4" fmla="*/ 2 w 2"/>
                  <a:gd name="T5" fmla="*/ 0 h 1"/>
                  <a:gd name="T6" fmla="*/ 2 w 2"/>
                  <a:gd name="T7" fmla="*/ 0 h 1"/>
                </a:gdLst>
                <a:ahLst/>
                <a:cxnLst>
                  <a:cxn ang="0">
                    <a:pos x="T0" y="T1"/>
                  </a:cxn>
                  <a:cxn ang="0">
                    <a:pos x="T2" y="T3"/>
                  </a:cxn>
                  <a:cxn ang="0">
                    <a:pos x="T4" y="T5"/>
                  </a:cxn>
                  <a:cxn ang="0">
                    <a:pos x="T6" y="T7"/>
                  </a:cxn>
                </a:cxnLst>
                <a:rect l="0" t="0" r="r" b="b"/>
                <a:pathLst>
                  <a:path w="2" h="1">
                    <a:moveTo>
                      <a:pt x="2" y="0"/>
                    </a:moveTo>
                    <a:cubicBezTo>
                      <a:pt x="1" y="0"/>
                      <a:pt x="0" y="0"/>
                      <a:pt x="0" y="1"/>
                    </a:cubicBezTo>
                    <a:cubicBezTo>
                      <a:pt x="0" y="0"/>
                      <a:pt x="1" y="0"/>
                      <a:pt x="2" y="0"/>
                    </a:cubicBezTo>
                    <a:cubicBezTo>
                      <a:pt x="2" y="0"/>
                      <a:pt x="2" y="0"/>
                      <a:pt x="2" y="0"/>
                    </a:cubicBezTo>
                  </a:path>
                </a:pathLst>
              </a:custGeom>
              <a:solidFill>
                <a:srgbClr val="EEEB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0" name="Freeform 9"/>
              <p:cNvSpPr/>
              <p:nvPr/>
            </p:nvSpPr>
            <p:spPr bwMode="auto">
              <a:xfrm>
                <a:off x="2943" y="1497"/>
                <a:ext cx="2" cy="0"/>
              </a:xfrm>
              <a:custGeom>
                <a:avLst/>
                <a:gdLst>
                  <a:gd name="T0" fmla="*/ 1 w 1"/>
                  <a:gd name="T1" fmla="*/ 0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0" y="0"/>
                    </a:cubicBezTo>
                    <a:cubicBezTo>
                      <a:pt x="0" y="0"/>
                      <a:pt x="0" y="0"/>
                      <a:pt x="0" y="0"/>
                    </a:cubicBezTo>
                    <a:cubicBezTo>
                      <a:pt x="1" y="0"/>
                      <a:pt x="1" y="0"/>
                      <a:pt x="1" y="0"/>
                    </a:cubicBezTo>
                  </a:path>
                </a:pathLst>
              </a:custGeom>
              <a:solidFill>
                <a:srgbClr val="578C94"/>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1" name="Freeform 10"/>
              <p:cNvSpPr>
                <a:spLocks noEditPoints="1"/>
              </p:cNvSpPr>
              <p:nvPr/>
            </p:nvSpPr>
            <p:spPr bwMode="auto">
              <a:xfrm>
                <a:off x="2511" y="1362"/>
                <a:ext cx="539" cy="322"/>
              </a:xfrm>
              <a:custGeom>
                <a:avLst/>
                <a:gdLst>
                  <a:gd name="T0" fmla="*/ 7 w 309"/>
                  <a:gd name="T1" fmla="*/ 184 h 184"/>
                  <a:gd name="T2" fmla="*/ 9 w 309"/>
                  <a:gd name="T3" fmla="*/ 184 h 184"/>
                  <a:gd name="T4" fmla="*/ 9 w 309"/>
                  <a:gd name="T5" fmla="*/ 178 h 184"/>
                  <a:gd name="T6" fmla="*/ 8 w 309"/>
                  <a:gd name="T7" fmla="*/ 180 h 184"/>
                  <a:gd name="T8" fmla="*/ 9 w 309"/>
                  <a:gd name="T9" fmla="*/ 178 h 184"/>
                  <a:gd name="T10" fmla="*/ 34 w 309"/>
                  <a:gd name="T11" fmla="*/ 174 h 184"/>
                  <a:gd name="T12" fmla="*/ 34 w 309"/>
                  <a:gd name="T13" fmla="*/ 179 h 184"/>
                  <a:gd name="T14" fmla="*/ 36 w 309"/>
                  <a:gd name="T15" fmla="*/ 176 h 184"/>
                  <a:gd name="T16" fmla="*/ 38 w 309"/>
                  <a:gd name="T17" fmla="*/ 176 h 184"/>
                  <a:gd name="T18" fmla="*/ 84 w 309"/>
                  <a:gd name="T19" fmla="*/ 144 h 184"/>
                  <a:gd name="T20" fmla="*/ 85 w 309"/>
                  <a:gd name="T21" fmla="*/ 145 h 184"/>
                  <a:gd name="T22" fmla="*/ 84 w 309"/>
                  <a:gd name="T23" fmla="*/ 144 h 184"/>
                  <a:gd name="T24" fmla="*/ 0 w 309"/>
                  <a:gd name="T25" fmla="*/ 135 h 184"/>
                  <a:gd name="T26" fmla="*/ 1 w 309"/>
                  <a:gd name="T27" fmla="*/ 135 h 184"/>
                  <a:gd name="T28" fmla="*/ 138 w 309"/>
                  <a:gd name="T29" fmla="*/ 123 h 184"/>
                  <a:gd name="T30" fmla="*/ 139 w 309"/>
                  <a:gd name="T31" fmla="*/ 123 h 184"/>
                  <a:gd name="T32" fmla="*/ 154 w 309"/>
                  <a:gd name="T33" fmla="*/ 115 h 184"/>
                  <a:gd name="T34" fmla="*/ 154 w 309"/>
                  <a:gd name="T35" fmla="*/ 116 h 184"/>
                  <a:gd name="T36" fmla="*/ 154 w 309"/>
                  <a:gd name="T37" fmla="*/ 115 h 184"/>
                  <a:gd name="T38" fmla="*/ 50 w 309"/>
                  <a:gd name="T39" fmla="*/ 113 h 184"/>
                  <a:gd name="T40" fmla="*/ 53 w 309"/>
                  <a:gd name="T41" fmla="*/ 115 h 184"/>
                  <a:gd name="T42" fmla="*/ 146 w 309"/>
                  <a:gd name="T43" fmla="*/ 113 h 184"/>
                  <a:gd name="T44" fmla="*/ 147 w 309"/>
                  <a:gd name="T45" fmla="*/ 114 h 184"/>
                  <a:gd name="T46" fmla="*/ 146 w 309"/>
                  <a:gd name="T47" fmla="*/ 113 h 184"/>
                  <a:gd name="T48" fmla="*/ 149 w 309"/>
                  <a:gd name="T49" fmla="*/ 111 h 184"/>
                  <a:gd name="T50" fmla="*/ 151 w 309"/>
                  <a:gd name="T51" fmla="*/ 111 h 184"/>
                  <a:gd name="T52" fmla="*/ 165 w 309"/>
                  <a:gd name="T53" fmla="*/ 109 h 184"/>
                  <a:gd name="T54" fmla="*/ 162 w 309"/>
                  <a:gd name="T55" fmla="*/ 113 h 184"/>
                  <a:gd name="T56" fmla="*/ 166 w 309"/>
                  <a:gd name="T57" fmla="*/ 111 h 184"/>
                  <a:gd name="T58" fmla="*/ 184 w 309"/>
                  <a:gd name="T59" fmla="*/ 107 h 184"/>
                  <a:gd name="T60" fmla="*/ 184 w 309"/>
                  <a:gd name="T61" fmla="*/ 109 h 184"/>
                  <a:gd name="T62" fmla="*/ 184 w 309"/>
                  <a:gd name="T63" fmla="*/ 107 h 184"/>
                  <a:gd name="T64" fmla="*/ 50 w 309"/>
                  <a:gd name="T65" fmla="*/ 109 h 184"/>
                  <a:gd name="T66" fmla="*/ 53 w 309"/>
                  <a:gd name="T67" fmla="*/ 111 h 184"/>
                  <a:gd name="T68" fmla="*/ 53 w 309"/>
                  <a:gd name="T69" fmla="*/ 107 h 184"/>
                  <a:gd name="T70" fmla="*/ 248 w 309"/>
                  <a:gd name="T71" fmla="*/ 77 h 184"/>
                  <a:gd name="T72" fmla="*/ 249 w 309"/>
                  <a:gd name="T73" fmla="*/ 77 h 184"/>
                  <a:gd name="T74" fmla="*/ 249 w 309"/>
                  <a:gd name="T75" fmla="*/ 75 h 184"/>
                  <a:gd name="T76" fmla="*/ 252 w 309"/>
                  <a:gd name="T77" fmla="*/ 67 h 184"/>
                  <a:gd name="T78" fmla="*/ 252 w 309"/>
                  <a:gd name="T79" fmla="*/ 70 h 184"/>
                  <a:gd name="T80" fmla="*/ 268 w 309"/>
                  <a:gd name="T81" fmla="*/ 64 h 184"/>
                  <a:gd name="T82" fmla="*/ 266 w 309"/>
                  <a:gd name="T83" fmla="*/ 66 h 184"/>
                  <a:gd name="T84" fmla="*/ 268 w 309"/>
                  <a:gd name="T85" fmla="*/ 66 h 184"/>
                  <a:gd name="T86" fmla="*/ 276 w 309"/>
                  <a:gd name="T87" fmla="*/ 54 h 184"/>
                  <a:gd name="T88" fmla="*/ 276 w 309"/>
                  <a:gd name="T89" fmla="*/ 55 h 184"/>
                  <a:gd name="T90" fmla="*/ 276 w 309"/>
                  <a:gd name="T91" fmla="*/ 54 h 184"/>
                  <a:gd name="T92" fmla="*/ 307 w 309"/>
                  <a:gd name="T93" fmla="*/ 17 h 184"/>
                  <a:gd name="T94" fmla="*/ 309 w 309"/>
                  <a:gd name="T95" fmla="*/ 17 h 184"/>
                  <a:gd name="T96" fmla="*/ 254 w 309"/>
                  <a:gd name="T97" fmla="*/ 11 h 184"/>
                  <a:gd name="T98" fmla="*/ 254 w 309"/>
                  <a:gd name="T99" fmla="*/ 12 h 184"/>
                  <a:gd name="T100" fmla="*/ 254 w 309"/>
                  <a:gd name="T101" fmla="*/ 11 h 184"/>
                  <a:gd name="T102" fmla="*/ 304 w 309"/>
                  <a:gd name="T103" fmla="*/ 12 h 184"/>
                  <a:gd name="T104" fmla="*/ 308 w 309"/>
                  <a:gd name="T105" fmla="*/ 14 h 184"/>
                  <a:gd name="T106" fmla="*/ 307 w 309"/>
                  <a:gd name="T107" fmla="*/ 11 h 184"/>
                  <a:gd name="T108" fmla="*/ 305 w 309"/>
                  <a:gd name="T109" fmla="*/ 10 h 184"/>
                  <a:gd name="T110" fmla="*/ 245 w 309"/>
                  <a:gd name="T111" fmla="*/ 12 h 184"/>
                  <a:gd name="T112" fmla="*/ 245 w 309"/>
                  <a:gd name="T113" fmla="*/ 10 h 184"/>
                  <a:gd name="T114" fmla="*/ 257 w 309"/>
                  <a:gd name="T115" fmla="*/ 0 h 184"/>
                  <a:gd name="T116" fmla="*/ 254 w 309"/>
                  <a:gd name="T117" fmla="*/ 1 h 184"/>
                  <a:gd name="T118" fmla="*/ 255 w 309"/>
                  <a:gd name="T119" fmla="*/ 3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9" h="184">
                    <a:moveTo>
                      <a:pt x="8" y="183"/>
                    </a:moveTo>
                    <a:cubicBezTo>
                      <a:pt x="7" y="183"/>
                      <a:pt x="7" y="183"/>
                      <a:pt x="7" y="184"/>
                    </a:cubicBezTo>
                    <a:cubicBezTo>
                      <a:pt x="7" y="184"/>
                      <a:pt x="8" y="184"/>
                      <a:pt x="8" y="184"/>
                    </a:cubicBezTo>
                    <a:cubicBezTo>
                      <a:pt x="8" y="184"/>
                      <a:pt x="9" y="184"/>
                      <a:pt x="9" y="184"/>
                    </a:cubicBezTo>
                    <a:cubicBezTo>
                      <a:pt x="9" y="183"/>
                      <a:pt x="8" y="183"/>
                      <a:pt x="8" y="183"/>
                    </a:cubicBezTo>
                    <a:moveTo>
                      <a:pt x="9" y="178"/>
                    </a:moveTo>
                    <a:cubicBezTo>
                      <a:pt x="8" y="178"/>
                      <a:pt x="7" y="180"/>
                      <a:pt x="8" y="180"/>
                    </a:cubicBezTo>
                    <a:cubicBezTo>
                      <a:pt x="8" y="180"/>
                      <a:pt x="8" y="180"/>
                      <a:pt x="8" y="180"/>
                    </a:cubicBezTo>
                    <a:cubicBezTo>
                      <a:pt x="9" y="180"/>
                      <a:pt x="10" y="178"/>
                      <a:pt x="9" y="178"/>
                    </a:cubicBezTo>
                    <a:cubicBezTo>
                      <a:pt x="9" y="178"/>
                      <a:pt x="9" y="178"/>
                      <a:pt x="9" y="178"/>
                    </a:cubicBezTo>
                    <a:moveTo>
                      <a:pt x="35" y="171"/>
                    </a:moveTo>
                    <a:cubicBezTo>
                      <a:pt x="35" y="171"/>
                      <a:pt x="34" y="172"/>
                      <a:pt x="34" y="174"/>
                    </a:cubicBezTo>
                    <a:cubicBezTo>
                      <a:pt x="34" y="174"/>
                      <a:pt x="34" y="174"/>
                      <a:pt x="34" y="174"/>
                    </a:cubicBezTo>
                    <a:cubicBezTo>
                      <a:pt x="33" y="175"/>
                      <a:pt x="32" y="179"/>
                      <a:pt x="34" y="179"/>
                    </a:cubicBezTo>
                    <a:cubicBezTo>
                      <a:pt x="34" y="179"/>
                      <a:pt x="34" y="179"/>
                      <a:pt x="35" y="179"/>
                    </a:cubicBezTo>
                    <a:cubicBezTo>
                      <a:pt x="35" y="178"/>
                      <a:pt x="36" y="177"/>
                      <a:pt x="36" y="176"/>
                    </a:cubicBezTo>
                    <a:cubicBezTo>
                      <a:pt x="37" y="176"/>
                      <a:pt x="37" y="176"/>
                      <a:pt x="38" y="176"/>
                    </a:cubicBezTo>
                    <a:cubicBezTo>
                      <a:pt x="38" y="176"/>
                      <a:pt x="38" y="176"/>
                      <a:pt x="38" y="176"/>
                    </a:cubicBezTo>
                    <a:cubicBezTo>
                      <a:pt x="39" y="176"/>
                      <a:pt x="37" y="171"/>
                      <a:pt x="35" y="171"/>
                    </a:cubicBezTo>
                    <a:moveTo>
                      <a:pt x="84" y="144"/>
                    </a:moveTo>
                    <a:cubicBezTo>
                      <a:pt x="84" y="144"/>
                      <a:pt x="84" y="144"/>
                      <a:pt x="84" y="145"/>
                    </a:cubicBezTo>
                    <a:cubicBezTo>
                      <a:pt x="84" y="145"/>
                      <a:pt x="84" y="145"/>
                      <a:pt x="85" y="145"/>
                    </a:cubicBezTo>
                    <a:cubicBezTo>
                      <a:pt x="85" y="145"/>
                      <a:pt x="85" y="145"/>
                      <a:pt x="86" y="145"/>
                    </a:cubicBezTo>
                    <a:cubicBezTo>
                      <a:pt x="86" y="145"/>
                      <a:pt x="85" y="144"/>
                      <a:pt x="84" y="144"/>
                    </a:cubicBezTo>
                    <a:moveTo>
                      <a:pt x="1" y="134"/>
                    </a:moveTo>
                    <a:cubicBezTo>
                      <a:pt x="0" y="135"/>
                      <a:pt x="0" y="135"/>
                      <a:pt x="0" y="135"/>
                    </a:cubicBezTo>
                    <a:cubicBezTo>
                      <a:pt x="0" y="135"/>
                      <a:pt x="0" y="135"/>
                      <a:pt x="1" y="135"/>
                    </a:cubicBezTo>
                    <a:cubicBezTo>
                      <a:pt x="1" y="135"/>
                      <a:pt x="1" y="135"/>
                      <a:pt x="1" y="135"/>
                    </a:cubicBezTo>
                    <a:cubicBezTo>
                      <a:pt x="1" y="134"/>
                      <a:pt x="1" y="134"/>
                      <a:pt x="1" y="134"/>
                    </a:cubicBezTo>
                    <a:moveTo>
                      <a:pt x="138" y="123"/>
                    </a:moveTo>
                    <a:cubicBezTo>
                      <a:pt x="137" y="123"/>
                      <a:pt x="136" y="124"/>
                      <a:pt x="137" y="125"/>
                    </a:cubicBezTo>
                    <a:cubicBezTo>
                      <a:pt x="138" y="124"/>
                      <a:pt x="139" y="125"/>
                      <a:pt x="139" y="123"/>
                    </a:cubicBezTo>
                    <a:cubicBezTo>
                      <a:pt x="139" y="123"/>
                      <a:pt x="138" y="123"/>
                      <a:pt x="138" y="123"/>
                    </a:cubicBezTo>
                    <a:moveTo>
                      <a:pt x="154" y="115"/>
                    </a:moveTo>
                    <a:cubicBezTo>
                      <a:pt x="154" y="115"/>
                      <a:pt x="153" y="115"/>
                      <a:pt x="153" y="115"/>
                    </a:cubicBezTo>
                    <a:cubicBezTo>
                      <a:pt x="153" y="116"/>
                      <a:pt x="154" y="116"/>
                      <a:pt x="154" y="116"/>
                    </a:cubicBezTo>
                    <a:cubicBezTo>
                      <a:pt x="155" y="116"/>
                      <a:pt x="155" y="116"/>
                      <a:pt x="155" y="116"/>
                    </a:cubicBezTo>
                    <a:cubicBezTo>
                      <a:pt x="155" y="115"/>
                      <a:pt x="155" y="115"/>
                      <a:pt x="154" y="115"/>
                    </a:cubicBezTo>
                    <a:moveTo>
                      <a:pt x="50" y="113"/>
                    </a:moveTo>
                    <a:cubicBezTo>
                      <a:pt x="50" y="113"/>
                      <a:pt x="50" y="113"/>
                      <a:pt x="50" y="113"/>
                    </a:cubicBezTo>
                    <a:cubicBezTo>
                      <a:pt x="50" y="114"/>
                      <a:pt x="52" y="115"/>
                      <a:pt x="52" y="115"/>
                    </a:cubicBezTo>
                    <a:cubicBezTo>
                      <a:pt x="53" y="115"/>
                      <a:pt x="53" y="115"/>
                      <a:pt x="53" y="115"/>
                    </a:cubicBezTo>
                    <a:cubicBezTo>
                      <a:pt x="53" y="114"/>
                      <a:pt x="51" y="113"/>
                      <a:pt x="50" y="113"/>
                    </a:cubicBezTo>
                    <a:moveTo>
                      <a:pt x="146" y="113"/>
                    </a:moveTo>
                    <a:cubicBezTo>
                      <a:pt x="146" y="113"/>
                      <a:pt x="146" y="113"/>
                      <a:pt x="146" y="113"/>
                    </a:cubicBezTo>
                    <a:cubicBezTo>
                      <a:pt x="145" y="114"/>
                      <a:pt x="146" y="114"/>
                      <a:pt x="147" y="114"/>
                    </a:cubicBezTo>
                    <a:cubicBezTo>
                      <a:pt x="147" y="114"/>
                      <a:pt x="147" y="114"/>
                      <a:pt x="147" y="113"/>
                    </a:cubicBezTo>
                    <a:cubicBezTo>
                      <a:pt x="148" y="113"/>
                      <a:pt x="147" y="113"/>
                      <a:pt x="146" y="113"/>
                    </a:cubicBezTo>
                    <a:moveTo>
                      <a:pt x="150" y="110"/>
                    </a:moveTo>
                    <a:cubicBezTo>
                      <a:pt x="149" y="110"/>
                      <a:pt x="149" y="110"/>
                      <a:pt x="149" y="111"/>
                    </a:cubicBezTo>
                    <a:cubicBezTo>
                      <a:pt x="149" y="111"/>
                      <a:pt x="150" y="111"/>
                      <a:pt x="150" y="111"/>
                    </a:cubicBezTo>
                    <a:cubicBezTo>
                      <a:pt x="151" y="111"/>
                      <a:pt x="151" y="111"/>
                      <a:pt x="151" y="111"/>
                    </a:cubicBezTo>
                    <a:cubicBezTo>
                      <a:pt x="151" y="111"/>
                      <a:pt x="150" y="110"/>
                      <a:pt x="150" y="110"/>
                    </a:cubicBezTo>
                    <a:moveTo>
                      <a:pt x="165" y="109"/>
                    </a:moveTo>
                    <a:cubicBezTo>
                      <a:pt x="165" y="109"/>
                      <a:pt x="163" y="110"/>
                      <a:pt x="162" y="111"/>
                    </a:cubicBezTo>
                    <a:cubicBezTo>
                      <a:pt x="161" y="112"/>
                      <a:pt x="161" y="113"/>
                      <a:pt x="162" y="113"/>
                    </a:cubicBezTo>
                    <a:cubicBezTo>
                      <a:pt x="162" y="113"/>
                      <a:pt x="163" y="113"/>
                      <a:pt x="164" y="113"/>
                    </a:cubicBezTo>
                    <a:cubicBezTo>
                      <a:pt x="166" y="111"/>
                      <a:pt x="166" y="111"/>
                      <a:pt x="166" y="111"/>
                    </a:cubicBezTo>
                    <a:cubicBezTo>
                      <a:pt x="166" y="110"/>
                      <a:pt x="166" y="109"/>
                      <a:pt x="165" y="109"/>
                    </a:cubicBezTo>
                    <a:moveTo>
                      <a:pt x="184" y="107"/>
                    </a:moveTo>
                    <a:cubicBezTo>
                      <a:pt x="184" y="107"/>
                      <a:pt x="183" y="109"/>
                      <a:pt x="184" y="109"/>
                    </a:cubicBezTo>
                    <a:cubicBezTo>
                      <a:pt x="184" y="109"/>
                      <a:pt x="184" y="109"/>
                      <a:pt x="184" y="109"/>
                    </a:cubicBezTo>
                    <a:cubicBezTo>
                      <a:pt x="184" y="109"/>
                      <a:pt x="185" y="107"/>
                      <a:pt x="184" y="107"/>
                    </a:cubicBezTo>
                    <a:cubicBezTo>
                      <a:pt x="184" y="107"/>
                      <a:pt x="184" y="107"/>
                      <a:pt x="184" y="107"/>
                    </a:cubicBezTo>
                    <a:moveTo>
                      <a:pt x="53" y="107"/>
                    </a:moveTo>
                    <a:cubicBezTo>
                      <a:pt x="51" y="107"/>
                      <a:pt x="50" y="108"/>
                      <a:pt x="50" y="109"/>
                    </a:cubicBezTo>
                    <a:cubicBezTo>
                      <a:pt x="50" y="110"/>
                      <a:pt x="50" y="111"/>
                      <a:pt x="51" y="111"/>
                    </a:cubicBezTo>
                    <a:cubicBezTo>
                      <a:pt x="52" y="111"/>
                      <a:pt x="52" y="111"/>
                      <a:pt x="53" y="111"/>
                    </a:cubicBezTo>
                    <a:cubicBezTo>
                      <a:pt x="54" y="111"/>
                      <a:pt x="54" y="108"/>
                      <a:pt x="54" y="107"/>
                    </a:cubicBezTo>
                    <a:cubicBezTo>
                      <a:pt x="53" y="107"/>
                      <a:pt x="53" y="107"/>
                      <a:pt x="53" y="107"/>
                    </a:cubicBezTo>
                    <a:moveTo>
                      <a:pt x="249" y="75"/>
                    </a:moveTo>
                    <a:cubicBezTo>
                      <a:pt x="249" y="75"/>
                      <a:pt x="249" y="76"/>
                      <a:pt x="248" y="77"/>
                    </a:cubicBezTo>
                    <a:cubicBezTo>
                      <a:pt x="248" y="77"/>
                      <a:pt x="248" y="77"/>
                      <a:pt x="248" y="77"/>
                    </a:cubicBezTo>
                    <a:cubicBezTo>
                      <a:pt x="249" y="77"/>
                      <a:pt x="249" y="77"/>
                      <a:pt x="249" y="77"/>
                    </a:cubicBezTo>
                    <a:cubicBezTo>
                      <a:pt x="250" y="77"/>
                      <a:pt x="250" y="76"/>
                      <a:pt x="251" y="76"/>
                    </a:cubicBezTo>
                    <a:cubicBezTo>
                      <a:pt x="250" y="76"/>
                      <a:pt x="250" y="75"/>
                      <a:pt x="249" y="75"/>
                    </a:cubicBezTo>
                    <a:moveTo>
                      <a:pt x="253" y="66"/>
                    </a:moveTo>
                    <a:cubicBezTo>
                      <a:pt x="252" y="67"/>
                      <a:pt x="252" y="67"/>
                      <a:pt x="252" y="67"/>
                    </a:cubicBezTo>
                    <a:cubicBezTo>
                      <a:pt x="250" y="67"/>
                      <a:pt x="250" y="67"/>
                      <a:pt x="250" y="67"/>
                    </a:cubicBezTo>
                    <a:cubicBezTo>
                      <a:pt x="250" y="70"/>
                      <a:pt x="251" y="70"/>
                      <a:pt x="252" y="70"/>
                    </a:cubicBezTo>
                    <a:cubicBezTo>
                      <a:pt x="254" y="70"/>
                      <a:pt x="258" y="66"/>
                      <a:pt x="253" y="66"/>
                    </a:cubicBezTo>
                    <a:moveTo>
                      <a:pt x="268" y="64"/>
                    </a:moveTo>
                    <a:cubicBezTo>
                      <a:pt x="268" y="64"/>
                      <a:pt x="268" y="65"/>
                      <a:pt x="268" y="65"/>
                    </a:cubicBezTo>
                    <a:cubicBezTo>
                      <a:pt x="266" y="66"/>
                      <a:pt x="266" y="66"/>
                      <a:pt x="266" y="66"/>
                    </a:cubicBezTo>
                    <a:cubicBezTo>
                      <a:pt x="266" y="67"/>
                      <a:pt x="266" y="67"/>
                      <a:pt x="267" y="67"/>
                    </a:cubicBezTo>
                    <a:cubicBezTo>
                      <a:pt x="267" y="67"/>
                      <a:pt x="268" y="67"/>
                      <a:pt x="268" y="66"/>
                    </a:cubicBezTo>
                    <a:cubicBezTo>
                      <a:pt x="269" y="66"/>
                      <a:pt x="269" y="64"/>
                      <a:pt x="268" y="64"/>
                    </a:cubicBezTo>
                    <a:moveTo>
                      <a:pt x="276" y="54"/>
                    </a:moveTo>
                    <a:cubicBezTo>
                      <a:pt x="276" y="54"/>
                      <a:pt x="275" y="55"/>
                      <a:pt x="276" y="55"/>
                    </a:cubicBezTo>
                    <a:cubicBezTo>
                      <a:pt x="276" y="55"/>
                      <a:pt x="276" y="55"/>
                      <a:pt x="276" y="55"/>
                    </a:cubicBezTo>
                    <a:cubicBezTo>
                      <a:pt x="276" y="55"/>
                      <a:pt x="277" y="54"/>
                      <a:pt x="276" y="54"/>
                    </a:cubicBezTo>
                    <a:cubicBezTo>
                      <a:pt x="276" y="54"/>
                      <a:pt x="276" y="54"/>
                      <a:pt x="276" y="54"/>
                    </a:cubicBezTo>
                    <a:moveTo>
                      <a:pt x="308" y="17"/>
                    </a:moveTo>
                    <a:cubicBezTo>
                      <a:pt x="308" y="17"/>
                      <a:pt x="307" y="17"/>
                      <a:pt x="307" y="17"/>
                    </a:cubicBezTo>
                    <a:cubicBezTo>
                      <a:pt x="307" y="18"/>
                      <a:pt x="308" y="18"/>
                      <a:pt x="308" y="18"/>
                    </a:cubicBezTo>
                    <a:cubicBezTo>
                      <a:pt x="309" y="18"/>
                      <a:pt x="309" y="18"/>
                      <a:pt x="309" y="17"/>
                    </a:cubicBezTo>
                    <a:cubicBezTo>
                      <a:pt x="309" y="17"/>
                      <a:pt x="308" y="17"/>
                      <a:pt x="308" y="17"/>
                    </a:cubicBezTo>
                    <a:moveTo>
                      <a:pt x="254" y="11"/>
                    </a:moveTo>
                    <a:cubicBezTo>
                      <a:pt x="253" y="11"/>
                      <a:pt x="253" y="11"/>
                      <a:pt x="253" y="11"/>
                    </a:cubicBezTo>
                    <a:cubicBezTo>
                      <a:pt x="253" y="11"/>
                      <a:pt x="254" y="12"/>
                      <a:pt x="254" y="12"/>
                    </a:cubicBezTo>
                    <a:cubicBezTo>
                      <a:pt x="254" y="12"/>
                      <a:pt x="255" y="12"/>
                      <a:pt x="255" y="11"/>
                    </a:cubicBezTo>
                    <a:cubicBezTo>
                      <a:pt x="255" y="11"/>
                      <a:pt x="254" y="11"/>
                      <a:pt x="254" y="11"/>
                    </a:cubicBezTo>
                    <a:moveTo>
                      <a:pt x="305" y="10"/>
                    </a:moveTo>
                    <a:cubicBezTo>
                      <a:pt x="304" y="10"/>
                      <a:pt x="304" y="11"/>
                      <a:pt x="304" y="12"/>
                    </a:cubicBezTo>
                    <a:cubicBezTo>
                      <a:pt x="305" y="13"/>
                      <a:pt x="306" y="14"/>
                      <a:pt x="307" y="14"/>
                    </a:cubicBezTo>
                    <a:cubicBezTo>
                      <a:pt x="307" y="14"/>
                      <a:pt x="308" y="14"/>
                      <a:pt x="308" y="14"/>
                    </a:cubicBezTo>
                    <a:cubicBezTo>
                      <a:pt x="308" y="14"/>
                      <a:pt x="308" y="14"/>
                      <a:pt x="308" y="14"/>
                    </a:cubicBezTo>
                    <a:cubicBezTo>
                      <a:pt x="308" y="13"/>
                      <a:pt x="308" y="12"/>
                      <a:pt x="307" y="11"/>
                    </a:cubicBezTo>
                    <a:cubicBezTo>
                      <a:pt x="307" y="11"/>
                      <a:pt x="306" y="10"/>
                      <a:pt x="306" y="10"/>
                    </a:cubicBezTo>
                    <a:cubicBezTo>
                      <a:pt x="306" y="10"/>
                      <a:pt x="306" y="10"/>
                      <a:pt x="305" y="10"/>
                    </a:cubicBezTo>
                    <a:moveTo>
                      <a:pt x="245" y="10"/>
                    </a:moveTo>
                    <a:cubicBezTo>
                      <a:pt x="244" y="10"/>
                      <a:pt x="243" y="12"/>
                      <a:pt x="245" y="12"/>
                    </a:cubicBezTo>
                    <a:cubicBezTo>
                      <a:pt x="245" y="12"/>
                      <a:pt x="245" y="12"/>
                      <a:pt x="245" y="12"/>
                    </a:cubicBezTo>
                    <a:cubicBezTo>
                      <a:pt x="246" y="12"/>
                      <a:pt x="247" y="10"/>
                      <a:pt x="245" y="10"/>
                    </a:cubicBezTo>
                    <a:cubicBezTo>
                      <a:pt x="245" y="10"/>
                      <a:pt x="245" y="10"/>
                      <a:pt x="245" y="10"/>
                    </a:cubicBezTo>
                    <a:moveTo>
                      <a:pt x="257" y="0"/>
                    </a:moveTo>
                    <a:cubicBezTo>
                      <a:pt x="256" y="0"/>
                      <a:pt x="255" y="0"/>
                      <a:pt x="255" y="1"/>
                    </a:cubicBezTo>
                    <a:cubicBezTo>
                      <a:pt x="254" y="1"/>
                      <a:pt x="254" y="1"/>
                      <a:pt x="254" y="1"/>
                    </a:cubicBezTo>
                    <a:cubicBezTo>
                      <a:pt x="254" y="1"/>
                      <a:pt x="254" y="1"/>
                      <a:pt x="254" y="1"/>
                    </a:cubicBezTo>
                    <a:cubicBezTo>
                      <a:pt x="254" y="2"/>
                      <a:pt x="254" y="3"/>
                      <a:pt x="255" y="3"/>
                    </a:cubicBezTo>
                    <a:cubicBezTo>
                      <a:pt x="256" y="3"/>
                      <a:pt x="258" y="1"/>
                      <a:pt x="257" y="0"/>
                    </a:cubicBezTo>
                  </a:path>
                </a:pathLst>
              </a:custGeom>
              <a:solidFill>
                <a:srgbClr val="66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grpSp>
      </p:grpSp>
      <p:sp>
        <p:nvSpPr>
          <p:cNvPr id="2" name="文本框 1"/>
          <p:cNvSpPr txBox="1"/>
          <p:nvPr/>
        </p:nvSpPr>
        <p:spPr>
          <a:xfrm>
            <a:off x="2926582" y="1384445"/>
            <a:ext cx="5723552" cy="4524315"/>
          </a:xfrm>
          <a:prstGeom prst="rect">
            <a:avLst/>
          </a:prstGeom>
          <a:noFill/>
          <a:ln w="9525">
            <a:noFill/>
          </a:ln>
        </p:spPr>
        <p:txBody>
          <a:bodyPr wrap="square" anchor="t">
            <a:spAutoFit/>
          </a:bodyPr>
          <a:lstStyle/>
          <a:p>
            <a:r>
              <a:rPr lang="zh-CN" altLang="en-US" sz="3200" b="1" dirty="0" smtClean="0">
                <a:solidFill>
                  <a:srgbClr val="FF0000"/>
                </a:solidFill>
                <a:latin typeface="楷体" panose="02010609060101010101" pitchFamily="49" charset="-122"/>
                <a:ea typeface="楷体" panose="02010609060101010101" pitchFamily="49" charset="-122"/>
                <a:cs typeface="楷体" panose="02010609060101010101" pitchFamily="49" charset="-122"/>
              </a:rPr>
              <a:t>奥莱尔</a:t>
            </a:r>
            <a:r>
              <a:rPr lang="en-US" altLang="zh-CN" sz="3200" b="1" dirty="0" smtClean="0">
                <a:latin typeface="楷体" panose="02010609060101010101" pitchFamily="49" charset="-122"/>
                <a:ea typeface="楷体" panose="02010609060101010101" pitchFamily="49" charset="-122"/>
                <a:cs typeface="楷体" panose="02010609060101010101" pitchFamily="49" charset="-122"/>
              </a:rPr>
              <a:t>(1873</a:t>
            </a:r>
            <a:r>
              <a:rPr lang="zh-CN" altLang="en-US" sz="3200" b="1" dirty="0" smtClean="0">
                <a:latin typeface="楷体" panose="02010609060101010101" pitchFamily="49" charset="-122"/>
                <a:ea typeface="楷体" panose="02010609060101010101" pitchFamily="49" charset="-122"/>
                <a:cs typeface="楷体" panose="02010609060101010101" pitchFamily="49" charset="-122"/>
              </a:rPr>
              <a:t>～</a:t>
            </a:r>
            <a:r>
              <a:rPr lang="en-US" altLang="zh-CN" sz="3200" b="1" dirty="0" smtClean="0">
                <a:latin typeface="楷体" panose="02010609060101010101" pitchFamily="49" charset="-122"/>
                <a:ea typeface="楷体" panose="02010609060101010101" pitchFamily="49" charset="-122"/>
                <a:cs typeface="楷体" panose="02010609060101010101" pitchFamily="49" charset="-122"/>
              </a:rPr>
              <a:t>1939</a:t>
            </a:r>
            <a:r>
              <a:rPr lang="zh-CN" altLang="en-US" sz="3200" b="1" dirty="0" smtClean="0">
                <a:latin typeface="楷体" panose="02010609060101010101" pitchFamily="49" charset="-122"/>
                <a:ea typeface="楷体" panose="02010609060101010101" pitchFamily="49" charset="-122"/>
                <a:cs typeface="楷体" panose="02010609060101010101" pitchFamily="49" charset="-122"/>
              </a:rPr>
              <a:t>）美国作家，记者。其微型小说</a:t>
            </a:r>
            <a:r>
              <a:rPr lang="en-US" altLang="zh-CN" sz="3200" b="1" dirty="0" smtClean="0">
                <a:latin typeface="楷体" panose="02010609060101010101" pitchFamily="49" charset="-122"/>
                <a:ea typeface="楷体" panose="02010609060101010101" pitchFamily="49" charset="-122"/>
                <a:cs typeface="楷体" panose="02010609060101010101" pitchFamily="49" charset="-122"/>
              </a:rPr>
              <a:t>《</a:t>
            </a:r>
            <a:r>
              <a:rPr lang="zh-CN" altLang="en-US" sz="3200" b="1" dirty="0" smtClean="0">
                <a:latin typeface="楷体" panose="02010609060101010101" pitchFamily="49" charset="-122"/>
                <a:ea typeface="楷体" panose="02010609060101010101" pitchFamily="49" charset="-122"/>
                <a:cs typeface="楷体" panose="02010609060101010101" pitchFamily="49" charset="-122"/>
              </a:rPr>
              <a:t>在柏林</a:t>
            </a:r>
            <a:r>
              <a:rPr lang="en-US" altLang="zh-CN" sz="3200" b="1" dirty="0" smtClean="0">
                <a:latin typeface="楷体" panose="02010609060101010101" pitchFamily="49" charset="-122"/>
                <a:ea typeface="楷体" panose="02010609060101010101" pitchFamily="49" charset="-122"/>
                <a:cs typeface="楷体" panose="02010609060101010101" pitchFamily="49" charset="-122"/>
              </a:rPr>
              <a:t>》</a:t>
            </a:r>
            <a:r>
              <a:rPr lang="zh-CN" altLang="en-US" sz="3200" b="1" dirty="0" smtClean="0">
                <a:latin typeface="楷体" panose="02010609060101010101" pitchFamily="49" charset="-122"/>
                <a:ea typeface="楷体" panose="02010609060101010101" pitchFamily="49" charset="-122"/>
                <a:cs typeface="楷体" panose="02010609060101010101" pitchFamily="49" charset="-122"/>
              </a:rPr>
              <a:t>堪称名篇中的精品，很值得大家欣赏与体会。它以第一次世界大战为背景，以一列从柏林驶出的火车上的小插曲为故事材料，却以极小的篇幅来深刻地反映战争这个人类永恒而又沉重的话题。</a:t>
            </a:r>
            <a:endParaRPr lang="zh-CN" altLang="en-US" sz="3200"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4" name="AutoShape 2" descr="http://img3.imgtn.bdimg.com/it/u=3343580228,2194602021&amp;fm=214&amp;gp=0.jpg"/>
          <p:cNvSpPr>
            <a:spLocks noChangeAspect="1" noChangeArrowheads="1"/>
          </p:cNvSpPr>
          <p:nvPr/>
        </p:nvSpPr>
        <p:spPr bwMode="auto">
          <a:xfrm>
            <a:off x="155575" y="-192617"/>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lstStyle/>
          <a:p>
            <a:endParaRPr lang="zh-CN" altLang="en-US" sz="2400"/>
          </a:p>
        </p:txBody>
      </p:sp>
      <p:pic>
        <p:nvPicPr>
          <p:cNvPr id="1027" name="Picture 3"/>
          <p:cNvPicPr>
            <a:picLocks noChangeAspect="1" noChangeArrowheads="1"/>
          </p:cNvPicPr>
          <p:nvPr/>
        </p:nvPicPr>
        <p:blipFill>
          <a:blip r:embed="rId1" cstate="email"/>
          <a:srcRect/>
          <a:stretch>
            <a:fillRect/>
          </a:stretch>
        </p:blipFill>
        <p:spPr bwMode="auto">
          <a:xfrm>
            <a:off x="544551" y="1737927"/>
            <a:ext cx="2305799" cy="40100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descr="G:\BaiduYunDownload\10000图标\PNG图标集08\png-0561.png"/>
          <p:cNvPicPr>
            <a:picLocks noChangeAspect="1" noChangeArrowheads="1"/>
          </p:cNvPicPr>
          <p:nvPr/>
        </p:nvPicPr>
        <p:blipFill>
          <a:blip r:embed="rId2" cstate="email"/>
          <a:srcRect/>
          <a:stretch>
            <a:fillRect/>
          </a:stretch>
        </p:blipFill>
        <p:spPr bwMode="auto">
          <a:xfrm>
            <a:off x="395326" y="757477"/>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barn(inVertical)">
                                      <p:cBhvr>
                                        <p:cTn id="7" dur="5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4"/>
          <p:cNvSpPr/>
          <p:nvPr/>
        </p:nvSpPr>
        <p:spPr>
          <a:xfrm>
            <a:off x="575556" y="932723"/>
            <a:ext cx="7960968" cy="1786643"/>
          </a:xfrm>
          <a:prstGeom prst="rect">
            <a:avLst/>
          </a:prstGeom>
          <a:noFill/>
          <a:ln w="9525">
            <a:noFill/>
          </a:ln>
        </p:spPr>
        <p:txBody>
          <a:bodyPr wrap="square">
            <a:spAutoFit/>
          </a:bodyPr>
          <a:lstStyle/>
          <a:p>
            <a:pPr>
              <a:lnSpc>
                <a:spcPct val="120000"/>
              </a:lnSpc>
              <a:spcBef>
                <a:spcPct val="50000"/>
              </a:spcBef>
            </a:pPr>
            <a:r>
              <a:rPr lang="zh-CN" altLang="en-US" sz="3200" dirty="0" smtClean="0">
                <a:latin typeface="黑体" panose="02010609060101010101" pitchFamily="2" charset="-122"/>
                <a:ea typeface="黑体" panose="02010609060101010101" pitchFamily="2" charset="-122"/>
              </a:rPr>
              <a:t>    老兵说的“走</a:t>
            </a:r>
            <a:r>
              <a:rPr lang="zh-CN" altLang="en-US" sz="3200" dirty="0">
                <a:latin typeface="黑体" panose="02010609060101010101" pitchFamily="2" charset="-122"/>
                <a:ea typeface="黑体" panose="02010609060101010101" pitchFamily="2" charset="-122"/>
              </a:rPr>
              <a:t>之前，我总得把他们的母亲送</a:t>
            </a:r>
            <a:r>
              <a:rPr lang="zh-CN" altLang="en-US" sz="3200" dirty="0" smtClean="0">
                <a:latin typeface="黑体" panose="02010609060101010101" pitchFamily="2" charset="-122"/>
                <a:ea typeface="黑体" panose="02010609060101010101" pitchFamily="2" charset="-122"/>
              </a:rPr>
              <a:t>进疯人院</a:t>
            </a:r>
            <a:r>
              <a:rPr lang="zh-CN" altLang="en-US" sz="3200" dirty="0">
                <a:latin typeface="黑体" panose="02010609060101010101" pitchFamily="2" charset="-122"/>
                <a:ea typeface="黑体" panose="02010609060101010101" pitchFamily="2" charset="-122"/>
              </a:rPr>
              <a:t>啊</a:t>
            </a:r>
            <a:r>
              <a:rPr lang="zh-CN" altLang="en-US" sz="3200" dirty="0" smtClean="0">
                <a:latin typeface="黑体" panose="02010609060101010101" pitchFamily="2" charset="-122"/>
                <a:ea typeface="黑体" panose="02010609060101010101" pitchFamily="2" charset="-122"/>
              </a:rPr>
              <a:t>！”，“他们的母亲”改成“她”好不好？</a:t>
            </a:r>
            <a:r>
              <a:rPr lang="en-US" altLang="zh-CN" sz="3200" dirty="0" smtClean="0">
                <a:latin typeface="黑体" panose="02010609060101010101" pitchFamily="2" charset="-122"/>
                <a:ea typeface="黑体" panose="02010609060101010101" pitchFamily="2" charset="-122"/>
              </a:rPr>
              <a:t>”</a:t>
            </a:r>
            <a:endParaRPr lang="zh-CN" altLang="en-US" sz="3200" dirty="0">
              <a:latin typeface="黑体" panose="02010609060101010101" pitchFamily="2" charset="-122"/>
              <a:ea typeface="黑体" panose="02010609060101010101" pitchFamily="2" charset="-122"/>
            </a:endParaRPr>
          </a:p>
        </p:txBody>
      </p:sp>
      <p:sp>
        <p:nvSpPr>
          <p:cNvPr id="2" name="TextBox 1"/>
          <p:cNvSpPr txBox="1"/>
          <p:nvPr/>
        </p:nvSpPr>
        <p:spPr>
          <a:xfrm>
            <a:off x="575201" y="3166424"/>
            <a:ext cx="7744944" cy="175586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eaLnBrk="1" hangingPunct="1">
              <a:lnSpc>
                <a:spcPct val="140000"/>
              </a:lnSpc>
            </a:pPr>
            <a:r>
              <a:rPr lang="zh-CN" altLang="en-US" sz="3200" b="1" dirty="0" smtClean="0">
                <a:solidFill>
                  <a:srgbClr val="FF0000"/>
                </a:solidFill>
                <a:latin typeface="仿宋" panose="02010609060101010101" pitchFamily="49" charset="-122"/>
                <a:ea typeface="仿宋" panose="02010609060101010101" pitchFamily="49" charset="-122"/>
              </a:rPr>
              <a:t>    </a:t>
            </a:r>
            <a:r>
              <a:rPr lang="zh-CN" altLang="zh-CN" sz="2400" b="1" dirty="0" smtClean="0">
                <a:solidFill>
                  <a:srgbClr val="FF0000"/>
                </a:solidFill>
              </a:rPr>
              <a:t>不好，“他们的母亲”揭示了老妇人和阵亡儿子之间的关系，用“他们的母亲”的称法更直指人心，失去三个孩子的母亲所承受的痛苦，更给人以强烈的冲击。</a:t>
            </a:r>
            <a:endParaRPr lang="zh-CN" altLang="zh-CN" sz="2400" b="1" dirty="0" smtClean="0">
              <a:solidFill>
                <a:srgbClr val="FF0000"/>
              </a:solidFill>
              <a:latin typeface="仿宋" panose="02010609060101010101" pitchFamily="49" charset="-122"/>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linds(horizontal)">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2"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61068" y="2852937"/>
            <a:ext cx="7632848" cy="584775"/>
          </a:xfrm>
          <a:prstGeom prst="rect">
            <a:avLst/>
          </a:prstGeom>
        </p:spPr>
        <p:txBody>
          <a:bodyPr wrap="square">
            <a:spAutoFit/>
          </a:bodyPr>
          <a:lstStyle/>
          <a:p>
            <a:r>
              <a:rPr lang="zh-CN" altLang="en-US" sz="3200" b="1" dirty="0" smtClean="0">
                <a:latin typeface="黑体" panose="02010609060101010101" pitchFamily="2" charset="-122"/>
                <a:ea typeface="黑体" panose="02010609060101010101" pitchFamily="2" charset="-122"/>
              </a:rPr>
              <a:t>车厢里为什么一片寂静？如何理解这句话？</a:t>
            </a:r>
            <a:endParaRPr lang="zh-CN" altLang="en-US" sz="3200" b="1" dirty="0">
              <a:latin typeface="黑体" panose="02010609060101010101" pitchFamily="2" charset="-122"/>
              <a:ea typeface="黑体" panose="02010609060101010101" pitchFamily="2" charset="-122"/>
            </a:endParaRPr>
          </a:p>
        </p:txBody>
      </p:sp>
      <p:sp>
        <p:nvSpPr>
          <p:cNvPr id="5" name="矩形 4"/>
          <p:cNvSpPr/>
          <p:nvPr/>
        </p:nvSpPr>
        <p:spPr>
          <a:xfrm>
            <a:off x="469056" y="3829977"/>
            <a:ext cx="8205181" cy="153144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20000"/>
              </a:lnSpc>
            </a:pPr>
            <a:r>
              <a:rPr lang="zh-CN" altLang="en-US" sz="3200" dirty="0" smtClean="0">
                <a:solidFill>
                  <a:srgbClr val="FF0000"/>
                </a:solidFill>
              </a:rPr>
              <a:t>      </a:t>
            </a:r>
            <a:r>
              <a:rPr lang="zh-CN" altLang="zh-CN" sz="2400" b="1" dirty="0" smtClean="0">
                <a:solidFill>
                  <a:srgbClr val="FF0000"/>
                </a:solidFill>
              </a:rPr>
              <a:t>这一家人的悲惨遭遇，就是当时德国千万个家庭真实的缩影。车厢里每一个人都在反思战争的残酷性，所以“车厢里一片寂静，静得可怕。”</a:t>
            </a:r>
            <a:endParaRPr lang="zh-CN" altLang="en-US" sz="2400" dirty="0">
              <a:solidFill>
                <a:srgbClr val="FF0000"/>
              </a:solidFill>
            </a:endParaRPr>
          </a:p>
        </p:txBody>
      </p:sp>
      <p:sp>
        <p:nvSpPr>
          <p:cNvPr id="7" name="椭圆 6"/>
          <p:cNvSpPr/>
          <p:nvPr/>
        </p:nvSpPr>
        <p:spPr>
          <a:xfrm>
            <a:off x="960727" y="758654"/>
            <a:ext cx="3397370" cy="921617"/>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r>
              <a:rPr lang="zh-CN" altLang="en-US" sz="3200" b="1" dirty="0" smtClean="0">
                <a:solidFill>
                  <a:schemeClr val="tx1"/>
                </a:solidFill>
                <a:latin typeface="黑体" panose="02010609060101010101" pitchFamily="2" charset="-122"/>
                <a:ea typeface="黑体" panose="02010609060101010101" pitchFamily="2" charset="-122"/>
                <a:sym typeface="+mn-ea"/>
              </a:rPr>
              <a:t>研读第四段</a:t>
            </a:r>
            <a:endParaRPr lang="zh-CN" altLang="en-US" sz="3200" b="1" dirty="0">
              <a:solidFill>
                <a:schemeClr val="tx1"/>
              </a:solidFill>
              <a:latin typeface="黑体" panose="02010609060101010101" pitchFamily="2" charset="-122"/>
              <a:ea typeface="黑体" panose="02010609060101010101" pitchFamily="2" charset="-122"/>
              <a:sym typeface="+mn-ea"/>
            </a:endParaRPr>
          </a:p>
        </p:txBody>
      </p:sp>
      <p:sp>
        <p:nvSpPr>
          <p:cNvPr id="8" name="矩形 7"/>
          <p:cNvSpPr/>
          <p:nvPr/>
        </p:nvSpPr>
        <p:spPr>
          <a:xfrm>
            <a:off x="1043608" y="1874583"/>
            <a:ext cx="6119192" cy="646331"/>
          </a:xfrm>
          <a:prstGeom prst="rect">
            <a:avLst/>
          </a:prstGeom>
        </p:spPr>
        <p:txBody>
          <a:bodyPr wrap="square">
            <a:spAutoFit/>
          </a:bodyPr>
          <a:lstStyle/>
          <a:p>
            <a:r>
              <a:rPr lang="zh-CN" altLang="en-US" sz="3600" b="1" dirty="0">
                <a:latin typeface="楷体" panose="02010609060101010101" pitchFamily="49" charset="-122"/>
                <a:ea typeface="楷体" panose="02010609060101010101" pitchFamily="49" charset="-122"/>
              </a:rPr>
              <a:t>车厢里一片寂静，静得可怕。</a:t>
            </a:r>
            <a:endParaRPr lang="zh-CN" altLang="en-US" sz="3600" b="1"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fltVal val="0"/>
                                          </p:val>
                                        </p:tav>
                                        <p:tav tm="100000">
                                          <p:val>
                                            <p:strVal val="#ppt_w"/>
                                          </p:val>
                                        </p:tav>
                                      </p:tavLst>
                                    </p:anim>
                                    <p:anim calcmode="lin" valueType="num">
                                      <p:cBhvr>
                                        <p:cTn id="13" dur="1000" fill="hold"/>
                                        <p:tgtEl>
                                          <p:spTgt spid="8"/>
                                        </p:tgtEl>
                                        <p:attrNameLst>
                                          <p:attrName>ppt_h</p:attrName>
                                        </p:attrNameLst>
                                      </p:cBhvr>
                                      <p:tavLst>
                                        <p:tav tm="0">
                                          <p:val>
                                            <p:fltVal val="0"/>
                                          </p:val>
                                        </p:tav>
                                        <p:tav tm="100000">
                                          <p:val>
                                            <p:strVal val="#ppt_h"/>
                                          </p:val>
                                        </p:tav>
                                      </p:tavLst>
                                    </p:anim>
                                    <p:anim calcmode="lin" valueType="num">
                                      <p:cBhvr>
                                        <p:cTn id="14" dur="1000" fill="hold"/>
                                        <p:tgtEl>
                                          <p:spTgt spid="8"/>
                                        </p:tgtEl>
                                        <p:attrNameLst>
                                          <p:attrName>style.rotation</p:attrName>
                                        </p:attrNameLst>
                                      </p:cBhvr>
                                      <p:tavLst>
                                        <p:tav tm="0">
                                          <p:val>
                                            <p:fltVal val="90"/>
                                          </p:val>
                                        </p:tav>
                                        <p:tav tm="100000">
                                          <p:val>
                                            <p:fltVal val="0"/>
                                          </p:val>
                                        </p:tav>
                                      </p:tavLst>
                                    </p:anim>
                                    <p:animEffect transition="in" filter="fade">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1000" fill="hold"/>
                                        <p:tgtEl>
                                          <p:spTgt spid="4"/>
                                        </p:tgtEl>
                                        <p:attrNameLst>
                                          <p:attrName>ppt_w</p:attrName>
                                        </p:attrNameLst>
                                      </p:cBhvr>
                                      <p:tavLst>
                                        <p:tav tm="0">
                                          <p:val>
                                            <p:fltVal val="0"/>
                                          </p:val>
                                        </p:tav>
                                        <p:tav tm="100000">
                                          <p:val>
                                            <p:strVal val="#ppt_w"/>
                                          </p:val>
                                        </p:tav>
                                      </p:tavLst>
                                    </p:anim>
                                    <p:anim calcmode="lin" valueType="num">
                                      <p:cBhvr>
                                        <p:cTn id="21" dur="1000" fill="hold"/>
                                        <p:tgtEl>
                                          <p:spTgt spid="4"/>
                                        </p:tgtEl>
                                        <p:attrNameLst>
                                          <p:attrName>ppt_h</p:attrName>
                                        </p:attrNameLst>
                                      </p:cBhvr>
                                      <p:tavLst>
                                        <p:tav tm="0">
                                          <p:val>
                                            <p:fltVal val="0"/>
                                          </p:val>
                                        </p:tav>
                                        <p:tav tm="100000">
                                          <p:val>
                                            <p:strVal val="#ppt_h"/>
                                          </p:val>
                                        </p:tav>
                                      </p:tavLst>
                                    </p:anim>
                                    <p:anim calcmode="lin" valueType="num">
                                      <p:cBhvr>
                                        <p:cTn id="22" dur="1000" fill="hold"/>
                                        <p:tgtEl>
                                          <p:spTgt spid="4"/>
                                        </p:tgtEl>
                                        <p:attrNameLst>
                                          <p:attrName>style.rotation</p:attrName>
                                        </p:attrNameLst>
                                      </p:cBhvr>
                                      <p:tavLst>
                                        <p:tav tm="0">
                                          <p:val>
                                            <p:fltVal val="90"/>
                                          </p:val>
                                        </p:tav>
                                        <p:tav tm="100000">
                                          <p:val>
                                            <p:fltVal val="0"/>
                                          </p:val>
                                        </p:tav>
                                      </p:tavLst>
                                    </p:anim>
                                    <p:animEffect transition="in" filter="fade">
                                      <p:cBhvr>
                                        <p:cTn id="23" dur="10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7" grpId="0" bldLvl="0" animBg="1"/>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611560" y="894940"/>
            <a:ext cx="8205181" cy="1569660"/>
          </a:xfrm>
          <a:prstGeom prst="rect">
            <a:avLst/>
          </a:prstGeom>
        </p:spPr>
        <p:txBody>
          <a:bodyPr wrap="square">
            <a:spAutoFit/>
          </a:bodyPr>
          <a:lstStyle/>
          <a:p>
            <a:r>
              <a:rPr lang="zh-CN" altLang="en-US" sz="3200" b="1" dirty="0" smtClean="0">
                <a:solidFill>
                  <a:srgbClr val="FF0000"/>
                </a:solidFill>
                <a:latin typeface="黑体" panose="02010609060101010101" pitchFamily="2" charset="-122"/>
                <a:ea typeface="黑体" panose="02010609060101010101" pitchFamily="2" charset="-122"/>
              </a:rPr>
              <a:t>思考：</a:t>
            </a:r>
            <a:endParaRPr lang="en-US" altLang="zh-CN" sz="3200" b="1" dirty="0" smtClean="0">
              <a:solidFill>
                <a:srgbClr val="00B050"/>
              </a:solidFill>
              <a:latin typeface="黑体" panose="02010609060101010101" pitchFamily="2" charset="-122"/>
              <a:ea typeface="黑体" panose="02010609060101010101" pitchFamily="2" charset="-122"/>
            </a:endParaRPr>
          </a:p>
          <a:p>
            <a:r>
              <a:rPr lang="zh-CN" altLang="en-US" sz="3200" dirty="0" smtClean="0">
                <a:latin typeface="黑体" panose="02010609060101010101" pitchFamily="2" charset="-122"/>
                <a:ea typeface="黑体" panose="02010609060101010101" pitchFamily="2" charset="-122"/>
              </a:rPr>
              <a:t>    小说写的是一个车厢里发生的故事，为何以“在柏林”为题？</a:t>
            </a:r>
            <a:endParaRPr lang="zh-CN" altLang="en-US" sz="3200" dirty="0">
              <a:latin typeface="黑体" panose="02010609060101010101" pitchFamily="2" charset="-122"/>
              <a:ea typeface="黑体" panose="02010609060101010101" pitchFamily="2" charset="-122"/>
            </a:endParaRPr>
          </a:p>
        </p:txBody>
      </p:sp>
      <p:sp>
        <p:nvSpPr>
          <p:cNvPr id="2" name="TextBox 1"/>
          <p:cNvSpPr/>
          <p:nvPr/>
        </p:nvSpPr>
        <p:spPr>
          <a:xfrm>
            <a:off x="611193" y="3352040"/>
            <a:ext cx="7848872" cy="1974643"/>
          </a:xfrm>
          <a:prstGeom prst="rect">
            <a:avLst/>
          </a:prstGeom>
        </p:spPr>
        <p:style>
          <a:lnRef idx="2">
            <a:schemeClr val="accent1"/>
          </a:lnRef>
          <a:fillRef idx="1">
            <a:schemeClr val="lt1"/>
          </a:fillRef>
          <a:effectRef idx="0">
            <a:schemeClr val="accent1"/>
          </a:effectRef>
          <a:fontRef idx="minor">
            <a:schemeClr val="dk1"/>
          </a:fontRef>
        </p:style>
        <p:txBody>
          <a:bodyPr vertOverflow="overflow" horzOverflow="overflow" vert="horz" wrap="square" numCol="1" spcCol="0" rtlCol="0" fromWordArt="0" anchor="ctr" anchorCtr="0" forceAA="0" compatLnSpc="1">
            <a:spAutoFit/>
          </a:bodyPr>
          <a:lstStyle/>
          <a:p>
            <a:pPr lvl="0" algn="l">
              <a:lnSpc>
                <a:spcPct val="120000"/>
              </a:lnSpc>
              <a:buClrTx/>
              <a:buSzTx/>
            </a:pPr>
            <a:r>
              <a:rPr lang="zh-CN" altLang="en-US" sz="3200" dirty="0" smtClean="0">
                <a:solidFill>
                  <a:srgbClr val="FF0000"/>
                </a:solidFill>
                <a:sym typeface="+mn-ea"/>
              </a:rPr>
              <a:t>      </a:t>
            </a:r>
            <a:r>
              <a:rPr lang="zh-CN" altLang="zh-CN" sz="2400" b="1" dirty="0" smtClean="0">
                <a:solidFill>
                  <a:srgbClr val="FF0000"/>
                </a:solidFill>
                <a:sym typeface="+mn-ea"/>
              </a:rPr>
              <a:t>一方面“在柏林”揭示了一个一战背景下特定的社会环境；另一方面以一个车厢里发生的小事折射出柏林大的社会环境，以小见大，侧面反映出战争给人民带来的肉体痛苦和对人民心灵的沉重打击。</a:t>
            </a:r>
            <a:endParaRPr lang="zh-CN" altLang="zh-CN" sz="2400" b="1" dirty="0" smtClean="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683569" y="836713"/>
            <a:ext cx="7992888" cy="2062103"/>
          </a:xfrm>
          <a:prstGeom prst="rect">
            <a:avLst/>
          </a:prstGeom>
        </p:spPr>
        <p:txBody>
          <a:bodyPr wrap="square">
            <a:spAutoFit/>
          </a:bodyPr>
          <a:lstStyle/>
          <a:p>
            <a:r>
              <a:rPr lang="zh-CN" altLang="en-US" sz="3200" dirty="0" smtClean="0">
                <a:solidFill>
                  <a:srgbClr val="FF0000"/>
                </a:solidFill>
                <a:latin typeface="黑体" panose="02010609060101010101" pitchFamily="2" charset="-122"/>
                <a:ea typeface="黑体" panose="02010609060101010101" pitchFamily="2" charset="-122"/>
              </a:rPr>
              <a:t>想一想：</a:t>
            </a:r>
            <a:endParaRPr lang="en-US" altLang="zh-CN" sz="3200" dirty="0" smtClean="0">
              <a:solidFill>
                <a:srgbClr val="00B050"/>
              </a:solidFill>
              <a:latin typeface="黑体" panose="02010609060101010101" pitchFamily="2" charset="-122"/>
              <a:ea typeface="黑体" panose="02010609060101010101" pitchFamily="2" charset="-122"/>
            </a:endParaRPr>
          </a:p>
          <a:p>
            <a:r>
              <a:rPr lang="en-US" altLang="zh-CN" sz="3200" dirty="0">
                <a:solidFill>
                  <a:srgbClr val="00B050"/>
                </a:solidFill>
                <a:latin typeface="黑体" panose="02010609060101010101" pitchFamily="2" charset="-122"/>
                <a:ea typeface="黑体" panose="02010609060101010101" pitchFamily="2" charset="-122"/>
              </a:rPr>
              <a:t> </a:t>
            </a:r>
            <a:r>
              <a:rPr lang="en-US" altLang="zh-CN" sz="3200" dirty="0" smtClean="0">
                <a:solidFill>
                  <a:srgbClr val="00B050"/>
                </a:solidFill>
                <a:latin typeface="黑体" panose="02010609060101010101" pitchFamily="2" charset="-122"/>
                <a:ea typeface="黑体" panose="02010609060101010101" pitchFamily="2" charset="-122"/>
              </a:rPr>
              <a:t>   </a:t>
            </a:r>
            <a:r>
              <a:rPr lang="zh-CN" altLang="en-US" sz="3200" dirty="0" smtClean="0">
                <a:latin typeface="黑体" panose="02010609060101010101" pitchFamily="2" charset="-122"/>
                <a:ea typeface="黑体" panose="02010609060101010101" pitchFamily="2" charset="-122"/>
              </a:rPr>
              <a:t>第一节最后一句“随即车厢里平静了”，与文末“车厢里一片寂静，静得可怕”，两处“静”有何不同？</a:t>
            </a:r>
            <a:endParaRPr lang="zh-CN" altLang="en-US" sz="3200" dirty="0">
              <a:latin typeface="黑体" panose="02010609060101010101" pitchFamily="2" charset="-122"/>
              <a:ea typeface="黑体" panose="02010609060101010101" pitchFamily="2" charset="-122"/>
            </a:endParaRPr>
          </a:p>
        </p:txBody>
      </p:sp>
      <p:sp>
        <p:nvSpPr>
          <p:cNvPr id="2" name="TextBox 1"/>
          <p:cNvSpPr/>
          <p:nvPr/>
        </p:nvSpPr>
        <p:spPr>
          <a:xfrm>
            <a:off x="755577" y="3536187"/>
            <a:ext cx="7560839" cy="1717393"/>
          </a:xfrm>
          <a:prstGeom prst="rect">
            <a:avLst/>
          </a:prstGeom>
        </p:spPr>
        <p:style>
          <a:lnRef idx="2">
            <a:schemeClr val="accent1"/>
          </a:lnRef>
          <a:fillRef idx="1">
            <a:schemeClr val="lt1"/>
          </a:fillRef>
          <a:effectRef idx="0">
            <a:schemeClr val="accent1"/>
          </a:effectRef>
          <a:fontRef idx="minor">
            <a:schemeClr val="dk1"/>
          </a:fontRef>
        </p:style>
        <p:txBody>
          <a:bodyPr vertOverflow="overflow" horzOverflow="overflow" vert="horz" wrap="square" numCol="1" spcCol="0" rtlCol="0" fromWordArt="0" anchor="ctr" anchorCtr="0" forceAA="0" compatLnSpc="1">
            <a:spAutoFit/>
          </a:bodyPr>
          <a:lstStyle/>
          <a:p>
            <a:pPr lvl="0" algn="l">
              <a:lnSpc>
                <a:spcPct val="120000"/>
              </a:lnSpc>
              <a:buClrTx/>
              <a:buSzTx/>
            </a:pPr>
            <a:r>
              <a:rPr lang="zh-CN" altLang="en-US" sz="3200" dirty="0" smtClean="0">
                <a:solidFill>
                  <a:srgbClr val="FF0000"/>
                </a:solidFill>
                <a:sym typeface="+mn-ea"/>
              </a:rPr>
              <a:t>      </a:t>
            </a:r>
            <a:r>
              <a:rPr lang="zh-CN" altLang="zh-CN" sz="2800" b="1" dirty="0" smtClean="0">
                <a:solidFill>
                  <a:srgbClr val="FF0000"/>
                </a:solidFill>
                <a:sym typeface="+mn-ea"/>
              </a:rPr>
              <a:t>第一节中“静”是人们看了老人眼光的威慑力，是外在的；结尾处“静”是摄入人心的震惊和痛，是内心的流血。</a:t>
            </a:r>
            <a:endParaRPr lang="zh-CN" altLang="en-US" sz="3200" dirty="0" smtClean="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ircle(in)">
                                      <p:cBhvr>
                                        <p:cTn id="1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p:nvPr/>
        </p:nvSpPr>
        <p:spPr>
          <a:xfrm>
            <a:off x="611560" y="1892830"/>
            <a:ext cx="8135938" cy="2813655"/>
          </a:xfrm>
          <a:prstGeom prst="rect">
            <a:avLst/>
          </a:prstGeom>
          <a:noFill/>
          <a:ln w="9525">
            <a:noFill/>
          </a:ln>
        </p:spPr>
        <p:txBody>
          <a:bodyPr>
            <a:spAutoFit/>
          </a:bodyPr>
          <a:lstStyle/>
          <a:p>
            <a:pPr>
              <a:lnSpc>
                <a:spcPct val="130000"/>
              </a:lnSpc>
            </a:pPr>
            <a:r>
              <a:rPr lang="en-US" altLang="zh-CN" sz="2800" b="1" dirty="0" smtClean="0">
                <a:latin typeface="楷体" panose="02010609060101010101" pitchFamily="49" charset="-122"/>
                <a:ea typeface="楷体" panose="02010609060101010101" pitchFamily="49" charset="-122"/>
              </a:rPr>
              <a:t>    </a:t>
            </a:r>
            <a:r>
              <a:rPr lang="zh-CN" altLang="zh-CN" sz="2800" b="1" dirty="0" smtClean="0">
                <a:latin typeface="黑体" panose="02010609060101010101" pitchFamily="2" charset="-122"/>
                <a:ea typeface="黑体" panose="02010609060101010101" pitchFamily="2" charset="-122"/>
              </a:rPr>
              <a:t>课文以二战为背景，以一列从柏林驶出的火车上的小插曲为故事材料，却以极小的篇幅深刻地反映战争这个人类永恒而又沉重的话题。这个故事虽然讲述的是战争中一个家庭的毁灭，但更是千万个家庭的缩影，说明了战争的残酷性。</a:t>
            </a:r>
            <a:endParaRPr lang="zh-CN" altLang="en-US" sz="2800" b="1" dirty="0">
              <a:latin typeface="黑体" panose="02010609060101010101" pitchFamily="2" charset="-122"/>
              <a:ea typeface="黑体" panose="02010609060101010101" pitchFamily="2" charset="-122"/>
            </a:endParaRPr>
          </a:p>
        </p:txBody>
      </p:sp>
      <p:sp>
        <p:nvSpPr>
          <p:cNvPr id="6" name="椭圆 5"/>
          <p:cNvSpPr/>
          <p:nvPr/>
        </p:nvSpPr>
        <p:spPr>
          <a:xfrm>
            <a:off x="611307" y="920823"/>
            <a:ext cx="2436495" cy="6477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eaLnBrk="1" hangingPunct="1"/>
            <a:r>
              <a:rPr lang="zh-CN" altLang="en-US" sz="2800" b="1" dirty="0" smtClean="0">
                <a:solidFill>
                  <a:schemeClr val="tx1"/>
                </a:solidFill>
                <a:latin typeface="黑体" panose="02010609060101010101" pitchFamily="2" charset="-122"/>
                <a:ea typeface="黑体" panose="02010609060101010101" pitchFamily="2" charset="-122"/>
                <a:sym typeface="+mn-ea"/>
              </a:rPr>
              <a:t>总结全文</a:t>
            </a:r>
            <a:endParaRPr lang="zh-CN" altLang="en-US" sz="2800" b="1" dirty="0">
              <a:solidFill>
                <a:schemeClr val="tx1"/>
              </a:solidFill>
              <a:latin typeface="黑体" panose="02010609060101010101" pitchFamily="2" charset="-122"/>
              <a:ea typeface="黑体" panose="0201060906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左大括号 13"/>
          <p:cNvSpPr/>
          <p:nvPr/>
        </p:nvSpPr>
        <p:spPr>
          <a:xfrm>
            <a:off x="1793272" y="2033029"/>
            <a:ext cx="237880" cy="3108077"/>
          </a:xfrm>
          <a:prstGeom prst="leftBrace">
            <a:avLst>
              <a:gd name="adj1" fmla="val 79956"/>
              <a:gd name="adj2" fmla="val 50000"/>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15" name="TextBox 14"/>
          <p:cNvSpPr txBox="1"/>
          <p:nvPr/>
        </p:nvSpPr>
        <p:spPr>
          <a:xfrm>
            <a:off x="2103160" y="1396690"/>
            <a:ext cx="1555633" cy="646331"/>
          </a:xfrm>
          <a:prstGeom prst="rect">
            <a:avLst/>
          </a:prstGeom>
          <a:noFill/>
          <a:ln w="9525">
            <a:noFill/>
          </a:ln>
        </p:spPr>
        <p:txBody>
          <a:bodyPr wrap="square">
            <a:spAutoFit/>
          </a:bodyPr>
          <a:lstStyle/>
          <a:p>
            <a:pPr>
              <a:lnSpc>
                <a:spcPct val="150000"/>
              </a:lnSpc>
            </a:pPr>
            <a:r>
              <a:rPr lang="zh-CN" altLang="en-US" sz="2400" b="1" dirty="0" smtClean="0">
                <a:latin typeface="楷体" panose="02010609060101010101" pitchFamily="49" charset="-122"/>
                <a:ea typeface="楷体" panose="02010609060101010101" pitchFamily="49" charset="-122"/>
              </a:rPr>
              <a:t>开端</a:t>
            </a:r>
            <a:endParaRPr lang="zh-CN" altLang="en-US" sz="2400" b="1" dirty="0">
              <a:latin typeface="楷体" panose="02010609060101010101" pitchFamily="49" charset="-122"/>
              <a:ea typeface="楷体" panose="02010609060101010101" pitchFamily="49" charset="-122"/>
            </a:endParaRPr>
          </a:p>
        </p:txBody>
      </p:sp>
      <p:sp>
        <p:nvSpPr>
          <p:cNvPr id="22534" name="TextBox 18"/>
          <p:cNvSpPr txBox="1"/>
          <p:nvPr/>
        </p:nvSpPr>
        <p:spPr>
          <a:xfrm>
            <a:off x="1128462" y="2789946"/>
            <a:ext cx="664797" cy="1595485"/>
          </a:xfrm>
          <a:prstGeom prst="rect">
            <a:avLst/>
          </a:prstGeom>
          <a:noFill/>
          <a:ln w="9525">
            <a:noFill/>
          </a:ln>
        </p:spPr>
        <p:txBody>
          <a:bodyPr vert="eaVert" wrap="square">
            <a:spAutoFit/>
          </a:bodyPr>
          <a:lstStyle/>
          <a:p>
            <a:pPr>
              <a:lnSpc>
                <a:spcPct val="130000"/>
              </a:lnSpc>
            </a:pPr>
            <a:r>
              <a:rPr lang="zh-CN" altLang="en-US" sz="2400" b="1" dirty="0" smtClean="0">
                <a:latin typeface="楷体" panose="02010609060101010101" pitchFamily="49" charset="-122"/>
                <a:ea typeface="楷体" panose="02010609060101010101" pitchFamily="49" charset="-122"/>
              </a:rPr>
              <a:t>在柏林</a:t>
            </a:r>
            <a:endParaRPr lang="zh-CN" altLang="en-US" sz="2400" b="1" dirty="0">
              <a:latin typeface="楷体" panose="02010609060101010101" pitchFamily="49" charset="-122"/>
              <a:ea typeface="楷体" panose="02010609060101010101" pitchFamily="49" charset="-122"/>
            </a:endParaRPr>
          </a:p>
        </p:txBody>
      </p:sp>
      <p:sp>
        <p:nvSpPr>
          <p:cNvPr id="2" name="文本框 1"/>
          <p:cNvSpPr txBox="1"/>
          <p:nvPr/>
        </p:nvSpPr>
        <p:spPr>
          <a:xfrm>
            <a:off x="1098271" y="748453"/>
            <a:ext cx="1627369" cy="523220"/>
          </a:xfrm>
          <a:prstGeom prst="rect">
            <a:avLst/>
          </a:prstGeom>
          <a:noFill/>
        </p:spPr>
        <p:txBody>
          <a:bodyPr wrap="none" rtlCol="0">
            <a:spAutoFit/>
          </a:bodyPr>
          <a:lstStyle/>
          <a:p>
            <a:pPr algn="ctr"/>
            <a:r>
              <a:rPr lang="zh-CN" altLang="en-US" sz="2800" b="1" u="dbl" dirty="0" smtClean="0">
                <a:solidFill>
                  <a:srgbClr val="92D050"/>
                </a:solidFill>
                <a:uFillTx/>
                <a:latin typeface="黑体" panose="02010609060101010101" pitchFamily="2" charset="-122"/>
                <a:ea typeface="黑体" panose="02010609060101010101" pitchFamily="2" charset="-122"/>
              </a:rPr>
              <a:t>板书设计</a:t>
            </a:r>
            <a:endParaRPr lang="zh-CN" altLang="en-US" sz="2800" b="1" u="dbl" dirty="0" smtClean="0">
              <a:solidFill>
                <a:srgbClr val="92D050"/>
              </a:solidFill>
              <a:uFillTx/>
              <a:latin typeface="黑体" panose="02010609060101010101" pitchFamily="2" charset="-122"/>
              <a:ea typeface="黑体" panose="02010609060101010101" pitchFamily="2" charset="-122"/>
            </a:endParaRPr>
          </a:p>
        </p:txBody>
      </p:sp>
      <p:sp>
        <p:nvSpPr>
          <p:cNvPr id="9" name="TextBox 8"/>
          <p:cNvSpPr txBox="1"/>
          <p:nvPr/>
        </p:nvSpPr>
        <p:spPr>
          <a:xfrm>
            <a:off x="2031152" y="2932861"/>
            <a:ext cx="1227066" cy="646331"/>
          </a:xfrm>
          <a:prstGeom prst="rect">
            <a:avLst/>
          </a:prstGeom>
          <a:noFill/>
          <a:ln w="9525">
            <a:noFill/>
          </a:ln>
        </p:spPr>
        <p:txBody>
          <a:bodyPr wrap="square">
            <a:spAutoFit/>
          </a:bodyPr>
          <a:lstStyle/>
          <a:p>
            <a:pPr>
              <a:lnSpc>
                <a:spcPct val="150000"/>
              </a:lnSpc>
            </a:pPr>
            <a:r>
              <a:rPr lang="zh-CN" altLang="en-US" sz="2400" b="1" dirty="0" smtClean="0">
                <a:latin typeface="楷体" panose="02010609060101010101" pitchFamily="49" charset="-122"/>
                <a:ea typeface="楷体" panose="02010609060101010101" pitchFamily="49" charset="-122"/>
              </a:rPr>
              <a:t>发展</a:t>
            </a:r>
            <a:endParaRPr lang="zh-CN" altLang="en-US" sz="2400" b="1" dirty="0">
              <a:latin typeface="楷体" panose="02010609060101010101" pitchFamily="49" charset="-122"/>
              <a:ea typeface="楷体" panose="02010609060101010101" pitchFamily="49" charset="-122"/>
            </a:endParaRPr>
          </a:p>
        </p:txBody>
      </p:sp>
      <p:sp>
        <p:nvSpPr>
          <p:cNvPr id="6" name="矩形 5"/>
          <p:cNvSpPr/>
          <p:nvPr/>
        </p:nvSpPr>
        <p:spPr>
          <a:xfrm>
            <a:off x="3255288" y="916637"/>
            <a:ext cx="4045042" cy="646331"/>
          </a:xfrm>
          <a:prstGeom prst="rect">
            <a:avLst/>
          </a:prstGeom>
          <a:noFill/>
          <a:ln w="9525">
            <a:noFill/>
          </a:ln>
        </p:spPr>
        <p:txBody>
          <a:bodyPr wrap="square">
            <a:spAutoFit/>
          </a:bodyPr>
          <a:lstStyle/>
          <a:p>
            <a:pPr>
              <a:lnSpc>
                <a:spcPct val="150000"/>
              </a:lnSpc>
            </a:pPr>
            <a:r>
              <a:rPr lang="zh-CN" altLang="zh-CN" sz="2400" dirty="0" smtClean="0">
                <a:latin typeface="楷体" panose="02010609060101010101" pitchFamily="49" charset="-122"/>
                <a:ea typeface="楷体" panose="02010609060101010101" pitchFamily="49" charset="-122"/>
              </a:rPr>
              <a:t>老妇人——举动奇特</a:t>
            </a:r>
            <a:endParaRPr lang="zh-CN" altLang="zh-CN" sz="2400" b="1" dirty="0">
              <a:latin typeface="楷体" panose="02010609060101010101" pitchFamily="49" charset="-122"/>
              <a:ea typeface="楷体" panose="02010609060101010101" pitchFamily="49" charset="-122"/>
            </a:endParaRPr>
          </a:p>
        </p:txBody>
      </p:sp>
      <p:sp>
        <p:nvSpPr>
          <p:cNvPr id="7" name="矩形 6"/>
          <p:cNvSpPr/>
          <p:nvPr/>
        </p:nvSpPr>
        <p:spPr>
          <a:xfrm>
            <a:off x="3327297" y="1780733"/>
            <a:ext cx="3452635" cy="461665"/>
          </a:xfrm>
          <a:prstGeom prst="rect">
            <a:avLst/>
          </a:prstGeom>
          <a:noFill/>
          <a:ln w="9525">
            <a:noFill/>
          </a:ln>
        </p:spPr>
        <p:txBody>
          <a:bodyPr wrap="square">
            <a:spAutoFit/>
          </a:bodyPr>
          <a:lstStyle/>
          <a:p>
            <a:r>
              <a:rPr lang="zh-CN" altLang="zh-CN" sz="2400" dirty="0" smtClean="0">
                <a:latin typeface="楷体" panose="02010609060101010101" pitchFamily="49" charset="-122"/>
                <a:ea typeface="楷体" panose="02010609060101010101" pitchFamily="49" charset="-122"/>
              </a:rPr>
              <a:t>小姑娘——无理嗤笑</a:t>
            </a:r>
            <a:endParaRPr lang="zh-CN" altLang="zh-CN" sz="2400" dirty="0">
              <a:latin typeface="楷体" panose="02010609060101010101" pitchFamily="49" charset="-122"/>
              <a:ea typeface="楷体" panose="02010609060101010101" pitchFamily="49" charset="-122"/>
            </a:endParaRPr>
          </a:p>
        </p:txBody>
      </p:sp>
      <p:sp>
        <p:nvSpPr>
          <p:cNvPr id="8" name="矩形 7"/>
          <p:cNvSpPr/>
          <p:nvPr/>
        </p:nvSpPr>
        <p:spPr>
          <a:xfrm>
            <a:off x="3183280" y="2548818"/>
            <a:ext cx="4028699" cy="646331"/>
          </a:xfrm>
          <a:prstGeom prst="rect">
            <a:avLst/>
          </a:prstGeom>
          <a:noFill/>
          <a:ln w="9525">
            <a:noFill/>
          </a:ln>
        </p:spPr>
        <p:txBody>
          <a:bodyPr wrap="square">
            <a:spAutoFit/>
          </a:bodyPr>
          <a:lstStyle/>
          <a:p>
            <a:pPr>
              <a:lnSpc>
                <a:spcPct val="150000"/>
              </a:lnSpc>
            </a:pPr>
            <a:r>
              <a:rPr lang="zh-CN" altLang="zh-CN" sz="2400" dirty="0" smtClean="0">
                <a:latin typeface="楷体" panose="02010609060101010101" pitchFamily="49" charset="-122"/>
                <a:ea typeface="楷体" panose="02010609060101010101" pitchFamily="49" charset="-122"/>
              </a:rPr>
              <a:t>老妇人——神志不清</a:t>
            </a:r>
            <a:r>
              <a:rPr lang="en-US" altLang="zh-CN" sz="2400" b="1" dirty="0" smtClean="0">
                <a:latin typeface="楷体" panose="02010609060101010101" pitchFamily="49" charset="-122"/>
                <a:ea typeface="楷体" panose="02010609060101010101" pitchFamily="49" charset="-122"/>
              </a:rPr>
              <a:t> </a:t>
            </a:r>
            <a:endParaRPr lang="zh-CN" altLang="en-US" sz="2400" b="1" dirty="0">
              <a:latin typeface="楷体" panose="02010609060101010101" pitchFamily="49" charset="-122"/>
              <a:ea typeface="楷体" panose="02010609060101010101" pitchFamily="49" charset="-122"/>
            </a:endParaRPr>
          </a:p>
        </p:txBody>
      </p:sp>
      <p:sp>
        <p:nvSpPr>
          <p:cNvPr id="10" name="矩形 9"/>
          <p:cNvSpPr/>
          <p:nvPr/>
        </p:nvSpPr>
        <p:spPr>
          <a:xfrm>
            <a:off x="3183280" y="3220893"/>
            <a:ext cx="3816424" cy="646331"/>
          </a:xfrm>
          <a:prstGeom prst="rect">
            <a:avLst/>
          </a:prstGeom>
          <a:noFill/>
          <a:ln w="9525">
            <a:noFill/>
          </a:ln>
        </p:spPr>
        <p:txBody>
          <a:bodyPr wrap="square">
            <a:spAutoFit/>
          </a:bodyPr>
          <a:lstStyle/>
          <a:p>
            <a:pPr>
              <a:lnSpc>
                <a:spcPct val="150000"/>
              </a:lnSpc>
            </a:pPr>
            <a:r>
              <a:rPr lang="zh-CN" altLang="zh-CN" sz="2400" dirty="0" smtClean="0">
                <a:latin typeface="楷体" panose="02010609060101010101" pitchFamily="49" charset="-122"/>
                <a:ea typeface="楷体" panose="02010609060101010101" pitchFamily="49" charset="-122"/>
              </a:rPr>
              <a:t>小姑娘——再次傻笑</a:t>
            </a:r>
            <a:endParaRPr lang="zh-CN" altLang="zh-CN" sz="2400" b="1" dirty="0">
              <a:latin typeface="楷体" panose="02010609060101010101" pitchFamily="49" charset="-122"/>
              <a:ea typeface="楷体" panose="02010609060101010101" pitchFamily="49" charset="-122"/>
            </a:endParaRPr>
          </a:p>
        </p:txBody>
      </p:sp>
      <p:sp>
        <p:nvSpPr>
          <p:cNvPr id="11" name="矩形 10"/>
          <p:cNvSpPr/>
          <p:nvPr/>
        </p:nvSpPr>
        <p:spPr>
          <a:xfrm>
            <a:off x="3255289" y="3988978"/>
            <a:ext cx="2448272" cy="646331"/>
          </a:xfrm>
          <a:prstGeom prst="rect">
            <a:avLst/>
          </a:prstGeom>
          <a:noFill/>
          <a:ln w="9525">
            <a:noFill/>
          </a:ln>
        </p:spPr>
        <p:txBody>
          <a:bodyPr wrap="square">
            <a:spAutoFit/>
          </a:bodyPr>
          <a:lstStyle/>
          <a:p>
            <a:pPr>
              <a:lnSpc>
                <a:spcPct val="150000"/>
              </a:lnSpc>
            </a:pPr>
            <a:r>
              <a:rPr lang="zh-CN" altLang="zh-CN" sz="2400" dirty="0" smtClean="0">
                <a:latin typeface="楷体" panose="02010609060101010101" pitchFamily="49" charset="-122"/>
                <a:ea typeface="楷体" panose="02010609060101010101" pitchFamily="49" charset="-122"/>
              </a:rPr>
              <a:t>失去三个儿子</a:t>
            </a:r>
            <a:endParaRPr lang="zh-CN" altLang="en-US" sz="2400" b="1" dirty="0">
              <a:latin typeface="楷体" panose="02010609060101010101" pitchFamily="49" charset="-122"/>
              <a:ea typeface="楷体" panose="02010609060101010101" pitchFamily="49" charset="-122"/>
            </a:endParaRPr>
          </a:p>
        </p:txBody>
      </p:sp>
      <p:sp>
        <p:nvSpPr>
          <p:cNvPr id="18" name="左大括号 17"/>
          <p:cNvSpPr/>
          <p:nvPr/>
        </p:nvSpPr>
        <p:spPr>
          <a:xfrm>
            <a:off x="3111273" y="1396690"/>
            <a:ext cx="144016" cy="960107"/>
          </a:xfrm>
          <a:prstGeom prst="leftBrace">
            <a:avLst>
              <a:gd name="adj1" fmla="val 79956"/>
              <a:gd name="adj2" fmla="val 50000"/>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4" name="TextBox 23"/>
          <p:cNvSpPr txBox="1"/>
          <p:nvPr/>
        </p:nvSpPr>
        <p:spPr>
          <a:xfrm>
            <a:off x="2103160" y="4469032"/>
            <a:ext cx="1227066" cy="646331"/>
          </a:xfrm>
          <a:prstGeom prst="rect">
            <a:avLst/>
          </a:prstGeom>
          <a:noFill/>
          <a:ln w="9525">
            <a:noFill/>
          </a:ln>
        </p:spPr>
        <p:txBody>
          <a:bodyPr wrap="square">
            <a:spAutoFit/>
          </a:bodyPr>
          <a:lstStyle/>
          <a:p>
            <a:pPr>
              <a:lnSpc>
                <a:spcPct val="150000"/>
              </a:lnSpc>
            </a:pPr>
            <a:r>
              <a:rPr lang="zh-CN" altLang="en-US" sz="2400" b="1" dirty="0" smtClean="0">
                <a:latin typeface="楷体" panose="02010609060101010101" pitchFamily="49" charset="-122"/>
                <a:ea typeface="楷体" panose="02010609060101010101" pitchFamily="49" charset="-122"/>
              </a:rPr>
              <a:t>高潮</a:t>
            </a:r>
            <a:endParaRPr lang="zh-CN" altLang="en-US" sz="2400" b="1" dirty="0">
              <a:latin typeface="楷体" panose="02010609060101010101" pitchFamily="49" charset="-122"/>
              <a:ea typeface="楷体" panose="02010609060101010101" pitchFamily="49" charset="-122"/>
            </a:endParaRPr>
          </a:p>
        </p:txBody>
      </p:sp>
      <p:sp>
        <p:nvSpPr>
          <p:cNvPr id="25" name="左大括号 24"/>
          <p:cNvSpPr/>
          <p:nvPr/>
        </p:nvSpPr>
        <p:spPr>
          <a:xfrm>
            <a:off x="2967256" y="3028871"/>
            <a:ext cx="180511" cy="1032940"/>
          </a:xfrm>
          <a:prstGeom prst="leftBrace">
            <a:avLst>
              <a:gd name="adj1" fmla="val 79956"/>
              <a:gd name="adj2" fmla="val 50000"/>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6" name="矩形 25"/>
          <p:cNvSpPr/>
          <p:nvPr/>
        </p:nvSpPr>
        <p:spPr>
          <a:xfrm>
            <a:off x="3255288" y="4757064"/>
            <a:ext cx="2031325" cy="461665"/>
          </a:xfrm>
          <a:prstGeom prst="rect">
            <a:avLst/>
          </a:prstGeom>
        </p:spPr>
        <p:txBody>
          <a:bodyPr wrap="none">
            <a:spAutoFit/>
          </a:bodyPr>
          <a:lstStyle/>
          <a:p>
            <a:r>
              <a:rPr lang="zh-CN" altLang="zh-CN" sz="2400" dirty="0" smtClean="0">
                <a:latin typeface="楷体" panose="02010609060101010101" pitchFamily="49" charset="-122"/>
                <a:ea typeface="楷体" panose="02010609060101010101" pitchFamily="49" charset="-122"/>
              </a:rPr>
              <a:t>轮到我上前线</a:t>
            </a:r>
            <a:endParaRPr lang="zh-CN" altLang="en-US" sz="2400" dirty="0">
              <a:latin typeface="楷体" panose="02010609060101010101" pitchFamily="49" charset="-122"/>
              <a:ea typeface="楷体" panose="02010609060101010101" pitchFamily="49" charset="-122"/>
            </a:endParaRPr>
          </a:p>
        </p:txBody>
      </p:sp>
      <p:sp>
        <p:nvSpPr>
          <p:cNvPr id="11274" name="Rectangle 10"/>
          <p:cNvSpPr>
            <a:spLocks noChangeArrowheads="1"/>
          </p:cNvSpPr>
          <p:nvPr/>
        </p:nvSpPr>
        <p:spPr bwMode="auto">
          <a:xfrm>
            <a:off x="2967256" y="5531730"/>
            <a:ext cx="3024336" cy="492443"/>
          </a:xfrm>
          <a:prstGeom prst="rect">
            <a:avLst/>
          </a:prstGeom>
          <a:noFill/>
          <a:ln w="9525">
            <a:noFill/>
            <a:miter lim="800000"/>
          </a:ln>
          <a:effectLst/>
        </p:spPr>
        <p:txBody>
          <a:bodyPr vert="horz" wrap="square" lIns="121920" tIns="60960" rIns="121920" bIns="60960" numCol="1" anchor="ctr" anchorCtr="0" compatLnSpc="1">
            <a:spAutoFit/>
          </a:bodyPr>
          <a:lstStyle/>
          <a:p>
            <a:pPr marL="0" marR="0" lvl="0" indent="304800" algn="l" defTabSz="914400" rtl="0" eaLnBrk="1" fontAlgn="base" latinLnBrk="0" hangingPunct="1">
              <a:lnSpc>
                <a:spcPct val="100000"/>
              </a:lnSpc>
              <a:spcBef>
                <a:spcPct val="0"/>
              </a:spcBef>
              <a:spcAft>
                <a:spcPct val="0"/>
              </a:spcAft>
              <a:buClrTx/>
              <a:buSzTx/>
              <a:buFontTx/>
              <a:buNone/>
            </a:pPr>
            <a:r>
              <a:rPr kumimoji="0" lang="zh-CN" sz="2400" b="0"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Times New Roman" panose="02020603050405020304" pitchFamily="18" charset="0"/>
              </a:rPr>
              <a:t>母亲送疯人院</a:t>
            </a:r>
            <a:endParaRPr kumimoji="0" lang="zh-CN" sz="2400" b="0" i="0" u="none" strike="noStrike" cap="none" normalizeH="0" baseline="0" dirty="0" smtClean="0">
              <a:ln>
                <a:noFill/>
              </a:ln>
              <a:solidFill>
                <a:schemeClr val="tx1"/>
              </a:solidFill>
              <a:effectLst/>
              <a:latin typeface="楷体" panose="02010609060101010101" pitchFamily="49" charset="-122"/>
              <a:ea typeface="楷体" panose="02010609060101010101" pitchFamily="49" charset="-122"/>
              <a:cs typeface="宋体" panose="02010600030101010101" pitchFamily="2" charset="-122"/>
            </a:endParaRPr>
          </a:p>
        </p:txBody>
      </p:sp>
      <p:sp>
        <p:nvSpPr>
          <p:cNvPr id="28" name="左大括号 27"/>
          <p:cNvSpPr/>
          <p:nvPr/>
        </p:nvSpPr>
        <p:spPr>
          <a:xfrm>
            <a:off x="3039264" y="4565042"/>
            <a:ext cx="216024" cy="1248139"/>
          </a:xfrm>
          <a:prstGeom prst="leftBrace">
            <a:avLst>
              <a:gd name="adj1" fmla="val 79956"/>
              <a:gd name="adj2" fmla="val 50000"/>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483591" y="748164"/>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534"/>
                                        </p:tgtEl>
                                        <p:attrNameLst>
                                          <p:attrName>style.visibility</p:attrName>
                                        </p:attrNameLst>
                                      </p:cBhvr>
                                      <p:to>
                                        <p:strVal val="visible"/>
                                      </p:to>
                                    </p:set>
                                    <p:animEffect transition="in" filter="checkerboard(across)">
                                      <p:cBhvr>
                                        <p:cTn id="7" dur="500"/>
                                        <p:tgtEl>
                                          <p:spTgt spid="225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15">
                                            <p:txEl>
                                              <p:pRg st="0" end="0"/>
                                            </p:txEl>
                                          </p:spTgt>
                                        </p:tgtEl>
                                        <p:attrNameLst>
                                          <p:attrName>style.visibility</p:attrName>
                                        </p:attrNameLst>
                                      </p:cBhvr>
                                      <p:to>
                                        <p:strVal val="visible"/>
                                      </p:to>
                                    </p:set>
                                    <p:animEffect transition="in" filter="fade">
                                      <p:cBhvr>
                                        <p:cTn id="17" dur="1000"/>
                                        <p:tgtEl>
                                          <p:spTgt spid="15">
                                            <p:txEl>
                                              <p:pRg st="0" end="0"/>
                                            </p:txEl>
                                          </p:spTgt>
                                        </p:tgtEl>
                                      </p:cBhvr>
                                    </p:animEffect>
                                    <p:anim calcmode="lin" valueType="num">
                                      <p:cBhvr>
                                        <p:cTn id="18"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down)">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down)">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down)">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1000"/>
                                        <p:tgtEl>
                                          <p:spTgt spid="9">
                                            <p:txEl>
                                              <p:pRg st="0" end="0"/>
                                            </p:txEl>
                                          </p:spTgt>
                                        </p:tgtEl>
                                      </p:cBhvr>
                                    </p:animEffect>
                                    <p:anim calcmode="lin" valueType="num">
                                      <p:cBhvr>
                                        <p:cTn id="40"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41"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wipe(down)">
                                      <p:cBhvr>
                                        <p:cTn id="46" dur="500"/>
                                        <p:tgtEl>
                                          <p:spTgt spid="25"/>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down)">
                                      <p:cBhvr>
                                        <p:cTn id="51" dur="5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wipe(down)">
                                      <p:cBhvr>
                                        <p:cTn id="56" dur="500"/>
                                        <p:tgtEl>
                                          <p:spTgt spid="10"/>
                                        </p:tgtEl>
                                      </p:cBhvr>
                                    </p:animEffect>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24">
                                            <p:txEl>
                                              <p:pRg st="0" end="0"/>
                                            </p:txEl>
                                          </p:spTgt>
                                        </p:tgtEl>
                                        <p:attrNameLst>
                                          <p:attrName>style.visibility</p:attrName>
                                        </p:attrNameLst>
                                      </p:cBhvr>
                                      <p:to>
                                        <p:strVal val="visible"/>
                                      </p:to>
                                    </p:set>
                                    <p:animEffect transition="in" filter="fade">
                                      <p:cBhvr>
                                        <p:cTn id="61" dur="1000"/>
                                        <p:tgtEl>
                                          <p:spTgt spid="24">
                                            <p:txEl>
                                              <p:pRg st="0" end="0"/>
                                            </p:txEl>
                                          </p:spTgt>
                                        </p:tgtEl>
                                      </p:cBhvr>
                                    </p:animEffect>
                                    <p:anim calcmode="lin" valueType="num">
                                      <p:cBhvr>
                                        <p:cTn id="62"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wipe(down)">
                                      <p:cBhvr>
                                        <p:cTn id="68" dur="500"/>
                                        <p:tgtEl>
                                          <p:spTgt spid="28"/>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wipe(down)">
                                      <p:cBhvr>
                                        <p:cTn id="73" dur="500"/>
                                        <p:tgtEl>
                                          <p:spTgt spid="11"/>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26"/>
                                        </p:tgtEl>
                                        <p:attrNameLst>
                                          <p:attrName>style.visibility</p:attrName>
                                        </p:attrNameLst>
                                      </p:cBhvr>
                                      <p:to>
                                        <p:strVal val="visible"/>
                                      </p:to>
                                    </p:set>
                                    <p:animEffect transition="in" filter="wipe(down)">
                                      <p:cBhvr>
                                        <p:cTn id="78" dur="500"/>
                                        <p:tgtEl>
                                          <p:spTgt spid="26"/>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grpId="0" nodeType="clickEffect">
                                  <p:stCondLst>
                                    <p:cond delay="0"/>
                                  </p:stCondLst>
                                  <p:childTnLst>
                                    <p:set>
                                      <p:cBhvr>
                                        <p:cTn id="82" dur="1" fill="hold">
                                          <p:stCondLst>
                                            <p:cond delay="0"/>
                                          </p:stCondLst>
                                        </p:cTn>
                                        <p:tgtEl>
                                          <p:spTgt spid="11274"/>
                                        </p:tgtEl>
                                        <p:attrNameLst>
                                          <p:attrName>style.visibility</p:attrName>
                                        </p:attrNameLst>
                                      </p:cBhvr>
                                      <p:to>
                                        <p:strVal val="visible"/>
                                      </p:to>
                                    </p:set>
                                    <p:animEffect transition="in" filter="wipe(down)">
                                      <p:cBhvr>
                                        <p:cTn id="83" dur="500"/>
                                        <p:tgtEl>
                                          <p:spTgt spid="11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22534" grpId="0"/>
      <p:bldP spid="6" grpId="0"/>
      <p:bldP spid="7" grpId="0"/>
      <p:bldP spid="8" grpId="0"/>
      <p:bldP spid="10" grpId="0"/>
      <p:bldP spid="11" grpId="0"/>
      <p:bldP spid="18" grpId="0" bldLvl="0" animBg="1"/>
      <p:bldP spid="25" grpId="0" bldLvl="0" animBg="1"/>
      <p:bldP spid="26" grpId="0"/>
      <p:bldP spid="11274" grpId="0" bldLvl="0" animBg="1"/>
      <p:bldP spid="28"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1"/>
          <p:cNvSpPr/>
          <p:nvPr/>
        </p:nvSpPr>
        <p:spPr>
          <a:xfrm>
            <a:off x="2785110" y="1233594"/>
            <a:ext cx="3573780" cy="637675"/>
          </a:xfrm>
          <a:prstGeom prst="rect">
            <a:avLst/>
          </a:prstGeom>
          <a:noFill/>
          <a:ln w="9525">
            <a:noFill/>
          </a:ln>
        </p:spPr>
        <p:txBody>
          <a:bodyPr wrap="square" anchor="t">
            <a:spAutoFit/>
          </a:bodyPr>
          <a:lstStyle/>
          <a:p>
            <a:pPr algn="ctr">
              <a:lnSpc>
                <a:spcPct val="150000"/>
              </a:lnSpc>
            </a:pPr>
            <a:r>
              <a:rPr lang="zh-CN" altLang="en-US" sz="2800" b="1" dirty="0" smtClean="0">
                <a:solidFill>
                  <a:srgbClr val="FF0000"/>
                </a:solidFill>
                <a:latin typeface="黑体" panose="02010609060101010101" pitchFamily="2" charset="-122"/>
                <a:ea typeface="黑体" panose="02010609060101010101" pitchFamily="2" charset="-122"/>
              </a:rPr>
              <a:t>学习</a:t>
            </a:r>
            <a:r>
              <a:rPr lang="zh-CN" altLang="zh-CN" sz="2800" b="1" dirty="0" smtClean="0">
                <a:solidFill>
                  <a:srgbClr val="FF0000"/>
                </a:solidFill>
                <a:latin typeface="黑体" panose="02010609060101010101" pitchFamily="2" charset="-122"/>
                <a:ea typeface="黑体" panose="02010609060101010101" pitchFamily="2" charset="-122"/>
              </a:rPr>
              <a:t>对比的写作手法</a:t>
            </a:r>
            <a:endParaRPr lang="zh-CN" altLang="en-US" sz="2800" b="1" dirty="0">
              <a:solidFill>
                <a:srgbClr val="FF0000"/>
              </a:solidFill>
              <a:latin typeface="黑体" panose="02010609060101010101" pitchFamily="2" charset="-122"/>
              <a:ea typeface="黑体" panose="02010609060101010101" pitchFamily="2" charset="-122"/>
            </a:endParaRPr>
          </a:p>
        </p:txBody>
      </p:sp>
      <p:sp>
        <p:nvSpPr>
          <p:cNvPr id="6" name="矩形 5"/>
          <p:cNvSpPr/>
          <p:nvPr/>
        </p:nvSpPr>
        <p:spPr>
          <a:xfrm>
            <a:off x="395536" y="2104159"/>
            <a:ext cx="8270875" cy="3539430"/>
          </a:xfrm>
          <a:prstGeom prst="rect">
            <a:avLst/>
          </a:prstGeom>
          <a:noFill/>
          <a:ln w="9525">
            <a:noFill/>
          </a:ln>
        </p:spPr>
        <p:txBody>
          <a:bodyPr wrap="square" anchor="t">
            <a:spAutoFit/>
          </a:bodyPr>
          <a:lstStyle/>
          <a:p>
            <a:r>
              <a:rPr lang="en-US" altLang="zh-CN" sz="2800" dirty="0" smtClean="0">
                <a:solidFill>
                  <a:srgbClr val="FF0000"/>
                </a:solidFill>
                <a:latin typeface="楷体" panose="02010609060101010101" pitchFamily="49" charset="-122"/>
                <a:ea typeface="楷体" panose="02010609060101010101" pitchFamily="49" charset="-122"/>
              </a:rPr>
              <a:t>    </a:t>
            </a:r>
            <a:r>
              <a:rPr lang="zh-CN" altLang="en-US" sz="2800" dirty="0" smtClean="0">
                <a:solidFill>
                  <a:schemeClr val="tx1"/>
                </a:solidFill>
                <a:latin typeface="楷体" panose="02010609060101010101" pitchFamily="49" charset="-122"/>
                <a:ea typeface="楷体" panose="02010609060101010101" pitchFamily="49" charset="-122"/>
              </a:rPr>
              <a:t>【</a:t>
            </a:r>
            <a:r>
              <a:rPr lang="zh-CN" altLang="zh-CN" sz="2800" dirty="0" smtClean="0">
                <a:solidFill>
                  <a:srgbClr val="FF0000"/>
                </a:solidFill>
                <a:latin typeface="楷体" panose="02010609060101010101" pitchFamily="49" charset="-122"/>
                <a:ea typeface="楷体" panose="02010609060101010101" pitchFamily="49" charset="-122"/>
              </a:rPr>
              <a:t>对比</a:t>
            </a:r>
            <a:r>
              <a:rPr lang="zh-CN" altLang="zh-CN" sz="2800" b="1" dirty="0" smtClean="0">
                <a:solidFill>
                  <a:schemeClr val="tx1"/>
                </a:solidFill>
                <a:latin typeface="楷体" panose="02010609060101010101" pitchFamily="49" charset="-122"/>
                <a:ea typeface="楷体" panose="02010609060101010101" pitchFamily="49" charset="-122"/>
              </a:rPr>
              <a:t>】</a:t>
            </a:r>
            <a:r>
              <a:rPr lang="zh-CN" altLang="zh-CN" sz="2800" b="1" dirty="0" smtClean="0">
                <a:latin typeface="楷体" panose="02010609060101010101" pitchFamily="49" charset="-122"/>
                <a:ea typeface="楷体" panose="02010609060101010101" pitchFamily="49" charset="-122"/>
              </a:rPr>
              <a:t>是把具有明显差异、矛盾和对立的双方安排在一起，进行对照比较的表现手法。</a:t>
            </a:r>
            <a:r>
              <a:rPr lang="zh-CN" altLang="zh-CN" sz="2800" b="1" dirty="0" smtClean="0">
                <a:solidFill>
                  <a:schemeClr val="tx1"/>
                </a:solidFill>
                <a:latin typeface="楷体" panose="02010609060101010101" pitchFamily="49" charset="-122"/>
                <a:ea typeface="楷体" panose="02010609060101010101" pitchFamily="49" charset="-122"/>
              </a:rPr>
              <a:t>例如，课文中老妇人神志不清地数着“一、二、三”与两个小姑娘一而再再而三地嘲笑，形成了鲜明的对比，渲染了战争给人们带来的灾难和痛苦，有力地衬托了战争的残酷性。</a:t>
            </a:r>
            <a:endParaRPr lang="en-US" altLang="zh-CN" sz="2800" b="1" dirty="0" smtClean="0">
              <a:solidFill>
                <a:schemeClr val="tx1"/>
              </a:solidFill>
              <a:latin typeface="楷体" panose="02010609060101010101" pitchFamily="49" charset="-122"/>
              <a:ea typeface="楷体" panose="02010609060101010101" pitchFamily="49" charset="-122"/>
            </a:endParaRPr>
          </a:p>
          <a:p>
            <a:r>
              <a:rPr lang="en-US" altLang="zh-CN" sz="2800" b="1" dirty="0" smtClean="0">
                <a:latin typeface="楷体" panose="02010609060101010101" pitchFamily="49" charset="-122"/>
                <a:ea typeface="楷体" panose="02010609060101010101" pitchFamily="49" charset="-122"/>
              </a:rPr>
              <a:t>    </a:t>
            </a:r>
            <a:r>
              <a:rPr lang="zh-CN" altLang="zh-CN" sz="2800" b="1" dirty="0" smtClean="0">
                <a:latin typeface="楷体" panose="02010609060101010101" pitchFamily="49" charset="-122"/>
                <a:ea typeface="楷体" panose="02010609060101010101" pitchFamily="49" charset="-122"/>
              </a:rPr>
              <a:t>我们可以把这种写法运用于习作中，如，描写一个学习认真的同学，可以拿贪玩的同学与之对比</a:t>
            </a:r>
            <a:r>
              <a:rPr lang="zh-CN" altLang="en-US" sz="2800" b="1" dirty="0" smtClean="0">
                <a:latin typeface="楷体" panose="02010609060101010101" pitchFamily="49" charset="-122"/>
                <a:ea typeface="楷体" panose="02010609060101010101" pitchFamily="49" charset="-122"/>
              </a:rPr>
              <a:t>。</a:t>
            </a:r>
            <a:endParaRPr lang="zh-CN" altLang="zh-CN" sz="2800" b="1" dirty="0">
              <a:latin typeface="楷体" panose="02010609060101010101" pitchFamily="49" charset="-122"/>
              <a:ea typeface="楷体" panose="02010609060101010101" pitchFamily="49" charset="-122"/>
            </a:endParaRPr>
          </a:p>
        </p:txBody>
      </p:sp>
      <p:sp>
        <p:nvSpPr>
          <p:cNvPr id="7" name="文本框 1"/>
          <p:cNvSpPr txBox="1"/>
          <p:nvPr/>
        </p:nvSpPr>
        <p:spPr>
          <a:xfrm>
            <a:off x="874799" y="697315"/>
            <a:ext cx="1832553" cy="584775"/>
          </a:xfrm>
          <a:prstGeom prst="rect">
            <a:avLst/>
          </a:prstGeom>
          <a:noFill/>
        </p:spPr>
        <p:txBody>
          <a:bodyPr wrap="none" rtlCol="0">
            <a:spAutoFit/>
          </a:bodyPr>
          <a:lstStyle/>
          <a:p>
            <a:pPr algn="ctr"/>
            <a:r>
              <a:rPr lang="zh-CN" altLang="en-US" sz="3200" b="1" u="dbl" dirty="0" smtClean="0">
                <a:solidFill>
                  <a:srgbClr val="92D050"/>
                </a:solidFill>
                <a:uFillTx/>
                <a:latin typeface="黑体" panose="02010609060101010101" pitchFamily="2" charset="-122"/>
                <a:ea typeface="黑体" panose="02010609060101010101" pitchFamily="2" charset="-122"/>
              </a:rPr>
              <a:t>写作手法</a:t>
            </a:r>
            <a:endParaRPr lang="zh-CN" altLang="en-US" sz="3200" b="1" u="dbl" dirty="0" smtClean="0">
              <a:solidFill>
                <a:srgbClr val="92D050"/>
              </a:solidFill>
              <a:uFillTx/>
              <a:latin typeface="黑体" panose="02010609060101010101" pitchFamily="2" charset="-122"/>
              <a:ea typeface="黑体" panose="02010609060101010101" pitchFamily="2" charset="-122"/>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395326" y="697364"/>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wipe(left)">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wipe(left)">
                                      <p:cBhvr>
                                        <p:cTn id="18"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32120" y="732579"/>
            <a:ext cx="1832553" cy="584775"/>
          </a:xfrm>
          <a:prstGeom prst="rect">
            <a:avLst/>
          </a:prstGeom>
          <a:noFill/>
        </p:spPr>
        <p:txBody>
          <a:bodyPr wrap="none" rtlCol="0">
            <a:spAutoFit/>
          </a:bodyPr>
          <a:lstStyle/>
          <a:p>
            <a:pPr algn="ctr"/>
            <a:r>
              <a:rPr lang="zh-CN" altLang="en-US" sz="3200" b="1" u="dbl" dirty="0" smtClean="0">
                <a:solidFill>
                  <a:srgbClr val="92D050"/>
                </a:solidFill>
                <a:uFillTx/>
                <a:latin typeface="黑体" panose="02010609060101010101" pitchFamily="2" charset="-122"/>
                <a:ea typeface="黑体" panose="02010609060101010101" pitchFamily="2" charset="-122"/>
              </a:rPr>
              <a:t>拓展延伸</a:t>
            </a:r>
            <a:endParaRPr lang="zh-CN" altLang="en-US" sz="3200" b="1" u="dbl" dirty="0" smtClean="0">
              <a:solidFill>
                <a:srgbClr val="92D050"/>
              </a:solidFill>
              <a:uFillTx/>
              <a:latin typeface="黑体" panose="02010609060101010101" pitchFamily="2" charset="-122"/>
              <a:ea typeface="黑体" panose="02010609060101010101" pitchFamily="2" charset="-122"/>
            </a:endParaRPr>
          </a:p>
        </p:txBody>
      </p:sp>
      <p:sp>
        <p:nvSpPr>
          <p:cNvPr id="3" name="AutoShape 4" descr="http://img3.imgtn.bdimg.com/it/u=196495108,44693111&amp;fm=26&amp;gp=0.jpg"/>
          <p:cNvSpPr>
            <a:spLocks noChangeAspect="1" noChangeArrowheads="1"/>
          </p:cNvSpPr>
          <p:nvPr/>
        </p:nvSpPr>
        <p:spPr bwMode="auto">
          <a:xfrm>
            <a:off x="155575" y="-192617"/>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lstStyle/>
          <a:p>
            <a:endParaRPr lang="zh-CN" altLang="en-US" sz="2400"/>
          </a:p>
        </p:txBody>
      </p:sp>
      <p:sp>
        <p:nvSpPr>
          <p:cNvPr id="5" name="TextBox 3"/>
          <p:cNvSpPr txBox="1"/>
          <p:nvPr/>
        </p:nvSpPr>
        <p:spPr>
          <a:xfrm>
            <a:off x="356871" y="1498601"/>
            <a:ext cx="8430260" cy="3826240"/>
          </a:xfrm>
          <a:prstGeom prst="rect">
            <a:avLst/>
          </a:prstGeom>
          <a:noFill/>
          <a:ln w="9525">
            <a:noFill/>
          </a:ln>
        </p:spPr>
        <p:txBody>
          <a:bodyPr wrap="square">
            <a:spAutoFit/>
          </a:bodyPr>
          <a:lstStyle/>
          <a:p>
            <a:pPr>
              <a:lnSpc>
                <a:spcPct val="110000"/>
              </a:lnSpc>
            </a:pPr>
            <a:r>
              <a:rPr lang="en-US" altLang="zh-CN" sz="2800" b="1" dirty="0" smtClean="0">
                <a:solidFill>
                  <a:srgbClr val="FF0000"/>
                </a:solidFill>
                <a:latin typeface="楷体" panose="02010609060101010101" pitchFamily="49" charset="-122"/>
                <a:ea typeface="楷体" panose="02010609060101010101" pitchFamily="49" charset="-122"/>
              </a:rPr>
              <a:t>    </a:t>
            </a:r>
            <a:r>
              <a:rPr lang="zh-CN" altLang="zh-CN" sz="2800" b="1" dirty="0" smtClean="0">
                <a:solidFill>
                  <a:srgbClr val="FF0000"/>
                </a:solidFill>
                <a:latin typeface="楷体" panose="02010609060101010101" pitchFamily="49" charset="-122"/>
                <a:ea typeface="楷体" panose="02010609060101010101" pitchFamily="49" charset="-122"/>
              </a:rPr>
              <a:t>二战“绞肉机战役”——斯大林格勒保卫战</a:t>
            </a:r>
            <a:endParaRPr lang="zh-CN" altLang="zh-CN" sz="2800" dirty="0" smtClean="0">
              <a:solidFill>
                <a:srgbClr val="FF0000"/>
              </a:solidFill>
              <a:latin typeface="楷体" panose="02010609060101010101" pitchFamily="49" charset="-122"/>
              <a:ea typeface="楷体" panose="02010609060101010101" pitchFamily="49" charset="-122"/>
            </a:endParaRPr>
          </a:p>
          <a:p>
            <a:pPr>
              <a:lnSpc>
                <a:spcPct val="110000"/>
              </a:lnSpc>
            </a:pPr>
            <a:r>
              <a:rPr lang="en-US" altLang="zh-CN" sz="2800" dirty="0" smtClean="0">
                <a:latin typeface="楷体" panose="02010609060101010101" pitchFamily="49" charset="-122"/>
                <a:ea typeface="楷体" panose="02010609060101010101" pitchFamily="49" charset="-122"/>
              </a:rPr>
              <a:t>    </a:t>
            </a:r>
            <a:r>
              <a:rPr lang="zh-CN" altLang="zh-CN" sz="2800" b="1" dirty="0" smtClean="0">
                <a:latin typeface="楷体" panose="02010609060101010101" pitchFamily="49" charset="-122"/>
                <a:ea typeface="楷体" panose="02010609060101010101" pitchFamily="49" charset="-122"/>
              </a:rPr>
              <a:t>斯大林格勒战役是举世闻名的战役，也是反法西斯战争史上的一个奇迹。这场战役被称为二战“绞肉机战役”，战斗方双分别是苏联军队和德国军队，战争是围绕着重要的战略据点斯大林格勒展开的，总共打了接近八个月，这场战争苏联伤亡</a:t>
            </a:r>
            <a:r>
              <a:rPr lang="en-US" altLang="zh-CN" sz="2800" b="1" dirty="0" smtClean="0">
                <a:latin typeface="楷体" panose="02010609060101010101" pitchFamily="49" charset="-122"/>
                <a:ea typeface="楷体" panose="02010609060101010101" pitchFamily="49" charset="-122"/>
              </a:rPr>
              <a:t>113</a:t>
            </a:r>
            <a:r>
              <a:rPr lang="zh-CN" altLang="zh-CN" sz="2800" b="1" dirty="0" smtClean="0">
                <a:latin typeface="楷体" panose="02010609060101010101" pitchFamily="49" charset="-122"/>
                <a:ea typeface="楷体" panose="02010609060101010101" pitchFamily="49" charset="-122"/>
              </a:rPr>
              <a:t>万人，德军伤亡</a:t>
            </a:r>
            <a:r>
              <a:rPr lang="en-US" altLang="zh-CN" sz="2800" b="1" dirty="0" smtClean="0">
                <a:latin typeface="楷体" panose="02010609060101010101" pitchFamily="49" charset="-122"/>
                <a:ea typeface="楷体" panose="02010609060101010101" pitchFamily="49" charset="-122"/>
              </a:rPr>
              <a:t>150</a:t>
            </a:r>
            <a:r>
              <a:rPr lang="zh-CN" altLang="zh-CN" sz="2800" b="1" dirty="0" smtClean="0">
                <a:latin typeface="楷体" panose="02010609060101010101" pitchFamily="49" charset="-122"/>
                <a:ea typeface="楷体" panose="02010609060101010101" pitchFamily="49" charset="-122"/>
              </a:rPr>
              <a:t>万人，这场战役也是反法西斯战争的转折点，给予德国重创。</a:t>
            </a:r>
            <a:r>
              <a:rPr lang="en-US" altLang="zh-CN" sz="2800" b="1" dirty="0" smtClean="0">
                <a:latin typeface="楷体" panose="02010609060101010101" pitchFamily="49" charset="-122"/>
                <a:ea typeface="楷体" panose="02010609060101010101" pitchFamily="49" charset="-122"/>
              </a:rPr>
              <a:t> </a:t>
            </a:r>
            <a:endParaRPr lang="zh-CN" altLang="zh-CN" sz="2800" b="1" dirty="0">
              <a:latin typeface="楷体" panose="02010609060101010101" pitchFamily="49" charset="-122"/>
              <a:ea typeface="楷体" panose="02010609060101010101" pitchFamily="49" charset="-122"/>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476606" y="745624"/>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http://img3.imgtn.bdimg.com/it/u=196495108,44693111&amp;fm=26&amp;gp=0.jpg"/>
          <p:cNvSpPr>
            <a:spLocks noChangeAspect="1" noChangeArrowheads="1"/>
          </p:cNvSpPr>
          <p:nvPr/>
        </p:nvSpPr>
        <p:spPr bwMode="auto">
          <a:xfrm>
            <a:off x="155575" y="-192617"/>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lstStyle/>
          <a:p>
            <a:endParaRPr lang="zh-CN" altLang="en-US" sz="2400"/>
          </a:p>
        </p:txBody>
      </p:sp>
      <p:sp>
        <p:nvSpPr>
          <p:cNvPr id="5" name="TextBox 3"/>
          <p:cNvSpPr txBox="1"/>
          <p:nvPr/>
        </p:nvSpPr>
        <p:spPr>
          <a:xfrm>
            <a:off x="467545" y="836712"/>
            <a:ext cx="8223695" cy="3970318"/>
          </a:xfrm>
          <a:prstGeom prst="rect">
            <a:avLst/>
          </a:prstGeom>
          <a:noFill/>
          <a:ln w="9525">
            <a:noFill/>
          </a:ln>
        </p:spPr>
        <p:txBody>
          <a:bodyPr wrap="square">
            <a:spAutoFit/>
          </a:bodyPr>
          <a:lstStyle/>
          <a:p>
            <a:r>
              <a:rPr lang="en-US" altLang="zh-CN" sz="2800" dirty="0" smtClean="0">
                <a:latin typeface="楷体" panose="02010609060101010101" pitchFamily="49" charset="-122"/>
                <a:ea typeface="楷体" panose="02010609060101010101" pitchFamily="49" charset="-122"/>
              </a:rPr>
              <a:t>    </a:t>
            </a:r>
            <a:r>
              <a:rPr lang="zh-CN" altLang="zh-CN" sz="2800" b="1" dirty="0" smtClean="0">
                <a:latin typeface="楷体" panose="02010609060101010101" pitchFamily="49" charset="-122"/>
                <a:ea typeface="楷体" panose="02010609060101010101" pitchFamily="49" charset="-122"/>
              </a:rPr>
              <a:t>学者估计</a:t>
            </a:r>
            <a:r>
              <a:rPr lang="en-US" altLang="zh-CN" sz="2800" b="1" dirty="0" err="1" smtClean="0">
                <a:latin typeface="楷体" panose="02010609060101010101" pitchFamily="49" charset="-122"/>
                <a:ea typeface="楷体" panose="02010609060101010101" pitchFamily="49" charset="-122"/>
              </a:rPr>
              <a:t>轴心国</a:t>
            </a:r>
            <a:r>
              <a:rPr lang="zh-CN" altLang="zh-CN" sz="2800" b="1" dirty="0" smtClean="0">
                <a:latin typeface="楷体" panose="02010609060101010101" pitchFamily="49" charset="-122"/>
                <a:ea typeface="楷体" panose="02010609060101010101" pitchFamily="49" charset="-122"/>
              </a:rPr>
              <a:t>联军（德军以及其盟友）约伤亡</a:t>
            </a:r>
            <a:r>
              <a:rPr lang="en-US" altLang="zh-CN" sz="2800" b="1" dirty="0" smtClean="0">
                <a:latin typeface="楷体" panose="02010609060101010101" pitchFamily="49" charset="-122"/>
                <a:ea typeface="楷体" panose="02010609060101010101" pitchFamily="49" charset="-122"/>
              </a:rPr>
              <a:t>841,000</a:t>
            </a:r>
            <a:r>
              <a:rPr lang="zh-CN" altLang="zh-CN" sz="2800" b="1" dirty="0" smtClean="0">
                <a:latin typeface="楷体" panose="02010609060101010101" pitchFamily="49" charset="-122"/>
                <a:ea typeface="楷体" panose="02010609060101010101" pitchFamily="49" charset="-122"/>
              </a:rPr>
              <a:t>人（死亡、受伤或被俘），其中德国阵亡</a:t>
            </a:r>
            <a:r>
              <a:rPr lang="en-US" altLang="zh-CN" sz="2800" b="1" dirty="0" smtClean="0">
                <a:latin typeface="楷体" panose="02010609060101010101" pitchFamily="49" charset="-122"/>
                <a:ea typeface="楷体" panose="02010609060101010101" pitchFamily="49" charset="-122"/>
              </a:rPr>
              <a:t>200,000</a:t>
            </a:r>
            <a:r>
              <a:rPr lang="zh-CN" altLang="zh-CN" sz="2800" b="1" dirty="0" smtClean="0">
                <a:latin typeface="楷体" panose="02010609060101010101" pitchFamily="49" charset="-122"/>
                <a:ea typeface="楷体" panose="02010609060101010101" pitchFamily="49" charset="-122"/>
              </a:rPr>
              <a:t>—</a:t>
            </a:r>
            <a:r>
              <a:rPr lang="en-US" altLang="zh-CN" sz="2800" b="1" dirty="0" smtClean="0">
                <a:latin typeface="楷体" panose="02010609060101010101" pitchFamily="49" charset="-122"/>
                <a:ea typeface="楷体" panose="02010609060101010101" pitchFamily="49" charset="-122"/>
              </a:rPr>
              <a:t>240,000</a:t>
            </a:r>
            <a:r>
              <a:rPr lang="zh-CN" altLang="zh-CN" sz="2800" b="1" dirty="0" smtClean="0">
                <a:latin typeface="楷体" panose="02010609060101010101" pitchFamily="49" charset="-122"/>
                <a:ea typeface="楷体" panose="02010609060101010101" pitchFamily="49" charset="-122"/>
              </a:rPr>
              <a:t>人、受伤</a:t>
            </a:r>
            <a:r>
              <a:rPr lang="en-US" altLang="zh-CN" sz="2800" b="1" dirty="0" smtClean="0">
                <a:latin typeface="楷体" panose="02010609060101010101" pitchFamily="49" charset="-122"/>
                <a:ea typeface="楷体" panose="02010609060101010101" pitchFamily="49" charset="-122"/>
              </a:rPr>
              <a:t>500,000</a:t>
            </a:r>
            <a:r>
              <a:rPr lang="zh-CN" altLang="zh-CN" sz="2800" b="1" dirty="0" smtClean="0">
                <a:latin typeface="楷体" panose="02010609060101010101" pitchFamily="49" charset="-122"/>
                <a:ea typeface="楷体" panose="02010609060101010101" pitchFamily="49" charset="-122"/>
              </a:rPr>
              <a:t>人，被俘</a:t>
            </a:r>
            <a:r>
              <a:rPr lang="en-US" altLang="zh-CN" sz="2800" b="1" dirty="0" smtClean="0">
                <a:latin typeface="楷体" panose="02010609060101010101" pitchFamily="49" charset="-122"/>
                <a:ea typeface="楷体" panose="02010609060101010101" pitchFamily="49" charset="-122"/>
              </a:rPr>
              <a:t>110,000</a:t>
            </a:r>
            <a:r>
              <a:rPr lang="zh-CN" altLang="zh-CN" sz="2800" b="1" dirty="0" smtClean="0">
                <a:latin typeface="楷体" panose="02010609060101010101" pitchFamily="49" charset="-122"/>
                <a:ea typeface="楷体" panose="02010609060101010101" pitchFamily="49" charset="-122"/>
              </a:rPr>
              <a:t>人，罗马尼亚阵亡、受伤、被俘</a:t>
            </a:r>
            <a:r>
              <a:rPr lang="en-US" altLang="zh-CN" sz="2800" b="1" dirty="0" smtClean="0">
                <a:latin typeface="楷体" panose="02010609060101010101" pitchFamily="49" charset="-122"/>
                <a:ea typeface="楷体" panose="02010609060101010101" pitchFamily="49" charset="-122"/>
              </a:rPr>
              <a:t>120,000</a:t>
            </a:r>
            <a:r>
              <a:rPr lang="zh-CN" altLang="zh-CN" sz="2800" b="1" dirty="0" smtClean="0">
                <a:latin typeface="楷体" panose="02010609060101010101" pitchFamily="49" charset="-122"/>
                <a:ea typeface="楷体" panose="02010609060101010101" pitchFamily="49" charset="-122"/>
              </a:rPr>
              <a:t>人、匈牙利阵亡、受伤、被俘</a:t>
            </a:r>
            <a:r>
              <a:rPr lang="en-US" altLang="zh-CN" sz="2800" b="1" dirty="0" smtClean="0">
                <a:latin typeface="楷体" panose="02010609060101010101" pitchFamily="49" charset="-122"/>
                <a:ea typeface="楷体" panose="02010609060101010101" pitchFamily="49" charset="-122"/>
              </a:rPr>
              <a:t>120,000</a:t>
            </a:r>
            <a:r>
              <a:rPr lang="zh-CN" altLang="zh-CN" sz="2800" b="1" dirty="0" smtClean="0">
                <a:latin typeface="楷体" panose="02010609060101010101" pitchFamily="49" charset="-122"/>
                <a:ea typeface="楷体" panose="02010609060101010101" pitchFamily="49" charset="-122"/>
              </a:rPr>
              <a:t>人，意大利阵亡、受伤、被俘</a:t>
            </a:r>
            <a:r>
              <a:rPr lang="en-US" altLang="zh-CN" sz="2800" b="1" dirty="0" smtClean="0">
                <a:latin typeface="楷体" panose="02010609060101010101" pitchFamily="49" charset="-122"/>
                <a:ea typeface="楷体" panose="02010609060101010101" pitchFamily="49" charset="-122"/>
              </a:rPr>
              <a:t>120,000</a:t>
            </a:r>
            <a:r>
              <a:rPr lang="zh-CN" altLang="zh-CN" sz="2800" b="1" dirty="0" smtClean="0">
                <a:latin typeface="楷体" panose="02010609060101010101" pitchFamily="49" charset="-122"/>
                <a:ea typeface="楷体" panose="02010609060101010101" pitchFamily="49" charset="-122"/>
              </a:rPr>
              <a:t>人。根据档案资料显示，苏军总伤亡人数共</a:t>
            </a:r>
            <a:r>
              <a:rPr lang="en-US" altLang="zh-CN" sz="2800" b="1" dirty="0" smtClean="0">
                <a:latin typeface="楷体" panose="02010609060101010101" pitchFamily="49" charset="-122"/>
                <a:ea typeface="楷体" panose="02010609060101010101" pitchFamily="49" charset="-122"/>
              </a:rPr>
              <a:t> 1,129,619 </a:t>
            </a:r>
            <a:r>
              <a:rPr lang="zh-CN" altLang="zh-CN" sz="2800" b="1" dirty="0" smtClean="0">
                <a:latin typeface="楷体" panose="02010609060101010101" pitchFamily="49" charset="-122"/>
                <a:ea typeface="楷体" panose="02010609060101010101" pitchFamily="49" charset="-122"/>
              </a:rPr>
              <a:t>人，其中有</a:t>
            </a:r>
            <a:r>
              <a:rPr lang="en-US" altLang="zh-CN" sz="2800" b="1" dirty="0" smtClean="0">
                <a:latin typeface="楷体" panose="02010609060101010101" pitchFamily="49" charset="-122"/>
                <a:ea typeface="楷体" panose="02010609060101010101" pitchFamily="49" charset="-122"/>
              </a:rPr>
              <a:t>478,741</a:t>
            </a:r>
            <a:r>
              <a:rPr lang="zh-CN" altLang="zh-CN" sz="2800" b="1" dirty="0" smtClean="0">
                <a:latin typeface="楷体" panose="02010609060101010101" pitchFamily="49" charset="-122"/>
                <a:ea typeface="楷体" panose="02010609060101010101" pitchFamily="49" charset="-122"/>
              </a:rPr>
              <a:t>人阵亡、</a:t>
            </a:r>
            <a:r>
              <a:rPr lang="en-US" altLang="zh-CN" sz="2800" b="1" dirty="0" smtClean="0">
                <a:latin typeface="楷体" panose="02010609060101010101" pitchFamily="49" charset="-122"/>
                <a:ea typeface="楷体" panose="02010609060101010101" pitchFamily="49" charset="-122"/>
              </a:rPr>
              <a:t>650,878</a:t>
            </a:r>
            <a:r>
              <a:rPr lang="zh-CN" altLang="zh-CN" sz="2800" b="1" dirty="0" smtClean="0">
                <a:latin typeface="楷体" panose="02010609060101010101" pitchFamily="49" charset="-122"/>
                <a:ea typeface="楷体" panose="02010609060101010101" pitchFamily="49" charset="-122"/>
              </a:rPr>
              <a:t>人受伤或生病。整个斯大林格勒地区共约有</a:t>
            </a:r>
            <a:r>
              <a:rPr lang="en-US" altLang="zh-CN" sz="2800" b="1" dirty="0" smtClean="0">
                <a:latin typeface="楷体" panose="02010609060101010101" pitchFamily="49" charset="-122"/>
                <a:ea typeface="楷体" panose="02010609060101010101" pitchFamily="49" charset="-122"/>
              </a:rPr>
              <a:t>750,000</a:t>
            </a:r>
            <a:r>
              <a:rPr lang="zh-CN" altLang="zh-CN" sz="2800" b="1" dirty="0" smtClean="0">
                <a:latin typeface="楷体" panose="02010609060101010101" pitchFamily="49" charset="-122"/>
                <a:ea typeface="楷体" panose="02010609060101010101" pitchFamily="49" charset="-122"/>
              </a:rPr>
              <a:t>名平民死亡、受伤或被俘。</a:t>
            </a:r>
            <a:endParaRPr lang="zh-CN" altLang="zh-CN" sz="2800" b="1"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8" name="内容占位符 2"/>
          <p:cNvSpPr txBox="1"/>
          <p:nvPr/>
        </p:nvSpPr>
        <p:spPr>
          <a:xfrm>
            <a:off x="539553" y="1604798"/>
            <a:ext cx="7480497" cy="792163"/>
          </a:xfrm>
          <a:prstGeom prst="rect">
            <a:avLst/>
          </a:prstGeom>
          <a:noFill/>
          <a:ln w="9525">
            <a:noFill/>
          </a:ln>
        </p:spPr>
        <p:txBody>
          <a:bodyPr/>
          <a:lstStyle/>
          <a:p>
            <a:r>
              <a:rPr lang="zh-CN" altLang="en-US" sz="3200" dirty="0" smtClean="0">
                <a:latin typeface="黑体" panose="02010609060101010101" pitchFamily="2" charset="-122"/>
                <a:ea typeface="黑体" panose="02010609060101010101" pitchFamily="2" charset="-122"/>
              </a:rPr>
              <a:t>一、</a:t>
            </a:r>
            <a:r>
              <a:rPr lang="zh-CN" altLang="zh-CN" sz="3200" b="1" dirty="0" smtClean="0"/>
              <a:t>用“</a:t>
            </a:r>
            <a:r>
              <a:rPr lang="en-US" altLang="zh-CN" sz="3200" b="1" dirty="0" smtClean="0"/>
              <a:t>√</a:t>
            </a:r>
            <a:r>
              <a:rPr lang="zh-CN" altLang="zh-CN" sz="3200" b="1" dirty="0" smtClean="0"/>
              <a:t>”给加点字选择正确的读音。</a:t>
            </a:r>
            <a:endParaRPr lang="zh-CN" altLang="zh-CN" sz="3200" b="1" dirty="0"/>
          </a:p>
        </p:txBody>
      </p:sp>
      <p:sp>
        <p:nvSpPr>
          <p:cNvPr id="2" name="文本框 1"/>
          <p:cNvSpPr txBox="1"/>
          <p:nvPr/>
        </p:nvSpPr>
        <p:spPr>
          <a:xfrm>
            <a:off x="1039992" y="281306"/>
            <a:ext cx="2242922" cy="707886"/>
          </a:xfrm>
          <a:prstGeom prst="rect">
            <a:avLst/>
          </a:prstGeom>
          <a:noFill/>
        </p:spPr>
        <p:txBody>
          <a:bodyPr wrap="none" rtlCol="0">
            <a:spAutoFit/>
          </a:bodyPr>
          <a:lstStyle/>
          <a:p>
            <a:pPr algn="ctr"/>
            <a:r>
              <a:rPr lang="zh-CN" altLang="en-US" sz="4000" b="1" u="dbl" dirty="0" smtClean="0">
                <a:solidFill>
                  <a:srgbClr val="92D050"/>
                </a:solidFill>
                <a:uFillTx/>
                <a:latin typeface="黑体" panose="02010609060101010101" pitchFamily="2" charset="-122"/>
                <a:ea typeface="黑体" panose="02010609060101010101" pitchFamily="2" charset="-122"/>
              </a:rPr>
              <a:t>课堂练习</a:t>
            </a:r>
            <a:endParaRPr lang="zh-CN" altLang="en-US" sz="4000" b="1" u="dbl" dirty="0" smtClean="0">
              <a:solidFill>
                <a:srgbClr val="92D050"/>
              </a:solidFill>
              <a:uFillTx/>
              <a:latin typeface="黑体" panose="02010609060101010101" pitchFamily="2" charset="-122"/>
              <a:ea typeface="黑体" panose="02010609060101010101" pitchFamily="2" charset="-122"/>
            </a:endParaRPr>
          </a:p>
        </p:txBody>
      </p:sp>
      <p:sp>
        <p:nvSpPr>
          <p:cNvPr id="3" name="文本框 2"/>
          <p:cNvSpPr txBox="1"/>
          <p:nvPr/>
        </p:nvSpPr>
        <p:spPr>
          <a:xfrm>
            <a:off x="773292" y="2678356"/>
            <a:ext cx="7662242" cy="2062103"/>
          </a:xfrm>
          <a:prstGeom prst="rect">
            <a:avLst/>
          </a:prstGeom>
          <a:noFill/>
          <a:ln w="9525">
            <a:noFill/>
          </a:ln>
        </p:spPr>
        <p:txBody>
          <a:bodyPr wrap="square">
            <a:spAutoFit/>
          </a:bodyPr>
          <a:lstStyle/>
          <a:p>
            <a:pPr>
              <a:lnSpc>
                <a:spcPct val="200000"/>
              </a:lnSpc>
            </a:pPr>
            <a:r>
              <a:rPr lang="zh-CN" altLang="zh-CN" sz="3200" dirty="0" smtClean="0"/>
              <a:t>柏林（</a:t>
            </a:r>
            <a:r>
              <a:rPr lang="en-US" altLang="zh-CN" sz="3200" dirty="0" smtClean="0"/>
              <a:t>b</a:t>
            </a:r>
            <a:r>
              <a:rPr lang="zh-CN" altLang="zh-CN" sz="3200" dirty="0" smtClean="0"/>
              <a:t>ǎ</a:t>
            </a:r>
            <a:r>
              <a:rPr lang="en-US" altLang="zh-CN" sz="3200" dirty="0" err="1" smtClean="0"/>
              <a:t>i</a:t>
            </a:r>
            <a:r>
              <a:rPr lang="en-US" altLang="zh-CN" sz="3200" dirty="0" smtClean="0"/>
              <a:t>  b</a:t>
            </a:r>
            <a:r>
              <a:rPr lang="zh-CN" altLang="zh-CN" sz="3200" dirty="0" smtClean="0"/>
              <a:t>ó）</a:t>
            </a:r>
            <a:r>
              <a:rPr lang="en-US" altLang="zh-CN" sz="3200" dirty="0" smtClean="0"/>
              <a:t>    </a:t>
            </a:r>
            <a:r>
              <a:rPr lang="zh-CN" altLang="zh-CN" sz="3200" dirty="0" smtClean="0"/>
              <a:t>不假思索（</a:t>
            </a:r>
            <a:r>
              <a:rPr lang="en-US" altLang="zh-CN" sz="3200" dirty="0" err="1" smtClean="0"/>
              <a:t>ji</a:t>
            </a:r>
            <a:r>
              <a:rPr lang="zh-CN" altLang="zh-CN" sz="3200" dirty="0" smtClean="0"/>
              <a:t>ǎ</a:t>
            </a:r>
            <a:r>
              <a:rPr lang="en-US" altLang="zh-CN" sz="3200" dirty="0" smtClean="0"/>
              <a:t>  </a:t>
            </a:r>
            <a:r>
              <a:rPr lang="en-US" altLang="zh-CN" sz="3200" dirty="0" err="1" smtClean="0"/>
              <a:t>ji</a:t>
            </a:r>
            <a:r>
              <a:rPr lang="zh-CN" altLang="zh-CN" sz="3200" dirty="0" smtClean="0"/>
              <a:t>à）</a:t>
            </a:r>
            <a:endParaRPr lang="zh-CN" altLang="zh-CN" sz="3200" dirty="0" smtClean="0"/>
          </a:p>
          <a:p>
            <a:pPr>
              <a:lnSpc>
                <a:spcPct val="200000"/>
              </a:lnSpc>
            </a:pPr>
            <a:r>
              <a:rPr lang="zh-CN" altLang="zh-CN" sz="3200" dirty="0" smtClean="0"/>
              <a:t>总得（</a:t>
            </a:r>
            <a:r>
              <a:rPr lang="en-US" altLang="zh-CN" sz="3200" dirty="0" smtClean="0"/>
              <a:t>d</a:t>
            </a:r>
            <a:r>
              <a:rPr lang="zh-CN" altLang="zh-CN" sz="3200" dirty="0" smtClean="0"/>
              <a:t>é</a:t>
            </a:r>
            <a:r>
              <a:rPr lang="en-US" altLang="zh-CN" sz="3200" dirty="0" smtClean="0"/>
              <a:t>  d</a:t>
            </a:r>
            <a:r>
              <a:rPr lang="zh-CN" altLang="zh-CN" sz="3200" dirty="0" smtClean="0"/>
              <a:t>ě</a:t>
            </a:r>
            <a:r>
              <a:rPr lang="en-US" altLang="zh-CN" sz="3200" dirty="0" err="1" smtClean="0"/>
              <a:t>i</a:t>
            </a:r>
            <a:r>
              <a:rPr lang="zh-CN" altLang="zh-CN" sz="3200" dirty="0" smtClean="0"/>
              <a:t>）</a:t>
            </a:r>
            <a:r>
              <a:rPr lang="en-US" altLang="zh-CN" sz="3200" dirty="0" smtClean="0"/>
              <a:t>    </a:t>
            </a:r>
            <a:r>
              <a:rPr lang="zh-CN" altLang="zh-CN" sz="3200" dirty="0" smtClean="0"/>
              <a:t>重复（</a:t>
            </a:r>
            <a:r>
              <a:rPr lang="en-US" altLang="zh-CN" sz="3200" dirty="0" err="1" smtClean="0"/>
              <a:t>ch</a:t>
            </a:r>
            <a:r>
              <a:rPr lang="zh-CN" altLang="zh-CN" sz="3200" dirty="0" smtClean="0"/>
              <a:t>ó</a:t>
            </a:r>
            <a:r>
              <a:rPr lang="en-US" altLang="zh-CN" sz="3200" dirty="0" smtClean="0"/>
              <a:t>n</a:t>
            </a:r>
            <a:r>
              <a:rPr lang="zh-CN" altLang="zh-CN" sz="3200" dirty="0" smtClean="0"/>
              <a:t>ɡ</a:t>
            </a:r>
            <a:r>
              <a:rPr lang="en-US" altLang="zh-CN" sz="3200" dirty="0" smtClean="0"/>
              <a:t>  </a:t>
            </a:r>
            <a:r>
              <a:rPr lang="en-US" altLang="zh-CN" sz="3200" dirty="0" err="1" smtClean="0"/>
              <a:t>zh</a:t>
            </a:r>
            <a:r>
              <a:rPr lang="zh-CN" altLang="zh-CN" sz="3200" dirty="0" smtClean="0"/>
              <a:t>ò</a:t>
            </a:r>
            <a:r>
              <a:rPr lang="en-US" altLang="zh-CN" sz="3200" dirty="0" smtClean="0"/>
              <a:t>n</a:t>
            </a:r>
            <a:r>
              <a:rPr lang="zh-CN" altLang="zh-CN" sz="3200" dirty="0" smtClean="0"/>
              <a:t>ɡ）</a:t>
            </a:r>
            <a:endParaRPr lang="zh-CN" altLang="zh-CN" sz="3200" dirty="0"/>
          </a:p>
        </p:txBody>
      </p:sp>
      <p:sp>
        <p:nvSpPr>
          <p:cNvPr id="14" name="文本框 5"/>
          <p:cNvSpPr txBox="1"/>
          <p:nvPr/>
        </p:nvSpPr>
        <p:spPr>
          <a:xfrm>
            <a:off x="2483768" y="2852937"/>
            <a:ext cx="1080135" cy="735394"/>
          </a:xfrm>
          <a:prstGeom prst="rect">
            <a:avLst/>
          </a:prstGeom>
          <a:noFill/>
          <a:ln w="9525">
            <a:noFill/>
          </a:ln>
        </p:spPr>
        <p:txBody>
          <a:bodyPr wrap="square">
            <a:spAutoFit/>
          </a:bodyPr>
          <a:lstStyle/>
          <a:p>
            <a:pPr algn="ctr">
              <a:lnSpc>
                <a:spcPct val="150000"/>
              </a:lnSpc>
              <a:spcBef>
                <a:spcPts val="2400"/>
              </a:spcBef>
            </a:pPr>
            <a:r>
              <a:rPr lang="en-US" altLang="zh-CN" sz="3200" dirty="0" smtClean="0">
                <a:solidFill>
                  <a:srgbClr val="FF0000"/>
                </a:solidFill>
              </a:rPr>
              <a:t>√</a:t>
            </a:r>
            <a:endParaRPr lang="zh-CN" altLang="en-US" sz="3200" b="1" dirty="0">
              <a:solidFill>
                <a:srgbClr val="FF0000"/>
              </a:solidFill>
              <a:latin typeface="楷体" panose="02010609060101010101" pitchFamily="49" charset="-122"/>
              <a:ea typeface="楷体" panose="02010609060101010101" pitchFamily="49" charset="-122"/>
            </a:endParaRPr>
          </a:p>
        </p:txBody>
      </p:sp>
      <p:sp>
        <p:nvSpPr>
          <p:cNvPr id="13" name="文本框 5"/>
          <p:cNvSpPr txBox="1"/>
          <p:nvPr/>
        </p:nvSpPr>
        <p:spPr>
          <a:xfrm>
            <a:off x="5436096" y="2852937"/>
            <a:ext cx="1080135" cy="735394"/>
          </a:xfrm>
          <a:prstGeom prst="rect">
            <a:avLst/>
          </a:prstGeom>
          <a:noFill/>
          <a:ln w="9525">
            <a:noFill/>
          </a:ln>
        </p:spPr>
        <p:txBody>
          <a:bodyPr wrap="square">
            <a:spAutoFit/>
          </a:bodyPr>
          <a:lstStyle/>
          <a:p>
            <a:pPr algn="ctr">
              <a:lnSpc>
                <a:spcPct val="150000"/>
              </a:lnSpc>
              <a:spcBef>
                <a:spcPts val="2400"/>
              </a:spcBef>
            </a:pPr>
            <a:r>
              <a:rPr lang="en-US" altLang="zh-CN" sz="3200" dirty="0" smtClean="0">
                <a:solidFill>
                  <a:srgbClr val="FF0000"/>
                </a:solidFill>
              </a:rPr>
              <a:t>√</a:t>
            </a:r>
            <a:endParaRPr lang="zh-CN" altLang="en-US" sz="3200" b="1" dirty="0">
              <a:solidFill>
                <a:srgbClr val="FF0000"/>
              </a:solidFill>
              <a:latin typeface="楷体" panose="02010609060101010101" pitchFamily="49" charset="-122"/>
              <a:ea typeface="楷体" panose="02010609060101010101" pitchFamily="49" charset="-122"/>
            </a:endParaRPr>
          </a:p>
        </p:txBody>
      </p:sp>
      <p:sp>
        <p:nvSpPr>
          <p:cNvPr id="16" name="文本框 5"/>
          <p:cNvSpPr txBox="1"/>
          <p:nvPr/>
        </p:nvSpPr>
        <p:spPr>
          <a:xfrm>
            <a:off x="2555776" y="4005065"/>
            <a:ext cx="1080135" cy="735394"/>
          </a:xfrm>
          <a:prstGeom prst="rect">
            <a:avLst/>
          </a:prstGeom>
          <a:noFill/>
          <a:ln w="9525">
            <a:noFill/>
          </a:ln>
        </p:spPr>
        <p:txBody>
          <a:bodyPr wrap="square">
            <a:spAutoFit/>
          </a:bodyPr>
          <a:lstStyle/>
          <a:p>
            <a:pPr algn="ctr">
              <a:lnSpc>
                <a:spcPct val="150000"/>
              </a:lnSpc>
              <a:spcBef>
                <a:spcPts val="2400"/>
              </a:spcBef>
            </a:pPr>
            <a:r>
              <a:rPr lang="en-US" altLang="zh-CN" sz="3200" dirty="0" smtClean="0">
                <a:solidFill>
                  <a:srgbClr val="FF0000"/>
                </a:solidFill>
              </a:rPr>
              <a:t>√</a:t>
            </a:r>
            <a:endParaRPr lang="zh-CN" altLang="en-US" sz="3200" b="1" dirty="0">
              <a:solidFill>
                <a:srgbClr val="FF0000"/>
              </a:solidFill>
              <a:latin typeface="楷体" panose="02010609060101010101" pitchFamily="49" charset="-122"/>
              <a:ea typeface="楷体" panose="02010609060101010101" pitchFamily="49" charset="-122"/>
            </a:endParaRPr>
          </a:p>
        </p:txBody>
      </p:sp>
      <p:sp>
        <p:nvSpPr>
          <p:cNvPr id="19" name="文本框 5"/>
          <p:cNvSpPr txBox="1"/>
          <p:nvPr/>
        </p:nvSpPr>
        <p:spPr>
          <a:xfrm>
            <a:off x="5004048" y="4005065"/>
            <a:ext cx="1080135" cy="735394"/>
          </a:xfrm>
          <a:prstGeom prst="rect">
            <a:avLst/>
          </a:prstGeom>
          <a:noFill/>
          <a:ln w="9525">
            <a:noFill/>
          </a:ln>
        </p:spPr>
        <p:txBody>
          <a:bodyPr wrap="square">
            <a:spAutoFit/>
          </a:bodyPr>
          <a:lstStyle/>
          <a:p>
            <a:pPr algn="ctr">
              <a:lnSpc>
                <a:spcPct val="150000"/>
              </a:lnSpc>
              <a:spcBef>
                <a:spcPts val="2400"/>
              </a:spcBef>
            </a:pPr>
            <a:r>
              <a:rPr lang="en-US" altLang="zh-CN" sz="3200" dirty="0" smtClean="0">
                <a:solidFill>
                  <a:srgbClr val="FF0000"/>
                </a:solidFill>
              </a:rPr>
              <a:t>√</a:t>
            </a:r>
            <a:endParaRPr lang="zh-CN" altLang="en-US" sz="3200" b="1" dirty="0">
              <a:solidFill>
                <a:srgbClr val="FF0000"/>
              </a:solidFill>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5608"/>
                                        </p:tgtEl>
                                        <p:attrNameLst>
                                          <p:attrName>style.visibility</p:attrName>
                                        </p:attrNameLst>
                                      </p:cBhvr>
                                      <p:to>
                                        <p:strVal val="visible"/>
                                      </p:to>
                                    </p:set>
                                    <p:animEffect transition="in" filter="wipe(down)">
                                      <p:cBhvr>
                                        <p:cTn id="7" dur="500"/>
                                        <p:tgtEl>
                                          <p:spTgt spid="2560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1000"/>
                                        <p:tgtEl>
                                          <p:spTgt spid="14"/>
                                        </p:tgtEl>
                                      </p:cBhvr>
                                    </p:animEffect>
                                    <p:anim calcmode="lin" valueType="num">
                                      <p:cBhvr>
                                        <p:cTn id="18" dur="1000" fill="hold"/>
                                        <p:tgtEl>
                                          <p:spTgt spid="14"/>
                                        </p:tgtEl>
                                        <p:attrNameLst>
                                          <p:attrName>ppt_x</p:attrName>
                                        </p:attrNameLst>
                                      </p:cBhvr>
                                      <p:tavLst>
                                        <p:tav tm="0">
                                          <p:val>
                                            <p:strVal val="#ppt_x"/>
                                          </p:val>
                                        </p:tav>
                                        <p:tav tm="100000">
                                          <p:val>
                                            <p:strVal val="#ppt_x"/>
                                          </p:val>
                                        </p:tav>
                                      </p:tavLst>
                                    </p:anim>
                                    <p:anim calcmode="lin" valueType="num">
                                      <p:cBhvr>
                                        <p:cTn id="1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1000"/>
                                        <p:tgtEl>
                                          <p:spTgt spid="13"/>
                                        </p:tgtEl>
                                      </p:cBhvr>
                                    </p:animEffect>
                                    <p:anim calcmode="lin" valueType="num">
                                      <p:cBhvr>
                                        <p:cTn id="25" dur="1000" fill="hold"/>
                                        <p:tgtEl>
                                          <p:spTgt spid="13"/>
                                        </p:tgtEl>
                                        <p:attrNameLst>
                                          <p:attrName>ppt_x</p:attrName>
                                        </p:attrNameLst>
                                      </p:cBhvr>
                                      <p:tavLst>
                                        <p:tav tm="0">
                                          <p:val>
                                            <p:strVal val="#ppt_x"/>
                                          </p:val>
                                        </p:tav>
                                        <p:tav tm="100000">
                                          <p:val>
                                            <p:strVal val="#ppt_x"/>
                                          </p:val>
                                        </p:tav>
                                      </p:tavLst>
                                    </p:anim>
                                    <p:anim calcmode="lin" valueType="num">
                                      <p:cBhvr>
                                        <p:cTn id="2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anim calcmode="lin" valueType="num">
                                      <p:cBhvr>
                                        <p:cTn id="32" dur="1000" fill="hold"/>
                                        <p:tgtEl>
                                          <p:spTgt spid="16"/>
                                        </p:tgtEl>
                                        <p:attrNameLst>
                                          <p:attrName>ppt_x</p:attrName>
                                        </p:attrNameLst>
                                      </p:cBhvr>
                                      <p:tavLst>
                                        <p:tav tm="0">
                                          <p:val>
                                            <p:strVal val="#ppt_x"/>
                                          </p:val>
                                        </p:tav>
                                        <p:tav tm="100000">
                                          <p:val>
                                            <p:strVal val="#ppt_x"/>
                                          </p:val>
                                        </p:tav>
                                      </p:tavLst>
                                    </p:anim>
                                    <p:anim calcmode="lin" valueType="num">
                                      <p:cBhvr>
                                        <p:cTn id="3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1000"/>
                                        <p:tgtEl>
                                          <p:spTgt spid="19"/>
                                        </p:tgtEl>
                                      </p:cBhvr>
                                    </p:animEffect>
                                    <p:anim calcmode="lin" valueType="num">
                                      <p:cBhvr>
                                        <p:cTn id="39" dur="1000" fill="hold"/>
                                        <p:tgtEl>
                                          <p:spTgt spid="19"/>
                                        </p:tgtEl>
                                        <p:attrNameLst>
                                          <p:attrName>ppt_x</p:attrName>
                                        </p:attrNameLst>
                                      </p:cBhvr>
                                      <p:tavLst>
                                        <p:tav tm="0">
                                          <p:val>
                                            <p:strVal val="#ppt_x"/>
                                          </p:val>
                                        </p:tav>
                                        <p:tav tm="100000">
                                          <p:val>
                                            <p:strVal val="#ppt_x"/>
                                          </p:val>
                                        </p:tav>
                                      </p:tavLst>
                                    </p:anim>
                                    <p:anim calcmode="lin" valueType="num">
                                      <p:cBhvr>
                                        <p:cTn id="4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8" grpId="0"/>
      <p:bldP spid="3" grpId="0"/>
      <p:bldP spid="14" grpId="0"/>
      <p:bldP spid="13" grpId="0"/>
      <p:bldP spid="16"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6" name="组合 1"/>
          <p:cNvGrpSpPr/>
          <p:nvPr/>
        </p:nvGrpSpPr>
        <p:grpSpPr>
          <a:xfrm>
            <a:off x="777675" y="649817"/>
            <a:ext cx="2296999" cy="862696"/>
            <a:chOff x="176893" y="-209593"/>
            <a:chExt cx="2296999" cy="864395"/>
          </a:xfrm>
        </p:grpSpPr>
        <p:sp>
          <p:nvSpPr>
            <p:cNvPr id="5236" name="文本框 13"/>
            <p:cNvSpPr txBox="1"/>
            <p:nvPr/>
          </p:nvSpPr>
          <p:spPr>
            <a:xfrm>
              <a:off x="176893" y="-209593"/>
              <a:ext cx="2234565" cy="709280"/>
            </a:xfrm>
            <a:prstGeom prst="rect">
              <a:avLst/>
            </a:prstGeom>
            <a:noFill/>
            <a:ln w="9525">
              <a:noFill/>
            </a:ln>
          </p:spPr>
          <p:txBody>
            <a:bodyPr wrap="square">
              <a:spAutoFit/>
            </a:bodyPr>
            <a:lstStyle/>
            <a:p>
              <a:pPr algn="ctr"/>
              <a:r>
                <a:rPr lang="zh-CN" altLang="en-US" sz="4000" b="1" u="dbl" dirty="0" smtClean="0">
                  <a:solidFill>
                    <a:srgbClr val="92D050"/>
                  </a:solidFill>
                  <a:uFillTx/>
                  <a:latin typeface="黑体" panose="02010609060101010101" pitchFamily="2" charset="-122"/>
                  <a:ea typeface="黑体" panose="02010609060101010101" pitchFamily="2" charset="-122"/>
                </a:rPr>
                <a:t>助读资料</a:t>
              </a:r>
              <a:endParaRPr lang="zh-CN" altLang="en-US" sz="4000" b="1" u="dbl" dirty="0" smtClean="0">
                <a:solidFill>
                  <a:srgbClr val="92D050"/>
                </a:solidFill>
                <a:uFillTx/>
                <a:latin typeface="黑体" panose="02010609060101010101" pitchFamily="2" charset="-122"/>
                <a:ea typeface="黑体" panose="02010609060101010101" pitchFamily="2" charset="-122"/>
              </a:endParaRPr>
            </a:p>
          </p:txBody>
        </p:sp>
        <p:grpSp>
          <p:nvGrpSpPr>
            <p:cNvPr id="5238" name="Group 4"/>
            <p:cNvGrpSpPr>
              <a:grpSpLocks noChangeAspect="1"/>
            </p:cNvGrpSpPr>
            <p:nvPr/>
          </p:nvGrpSpPr>
          <p:grpSpPr>
            <a:xfrm>
              <a:off x="2105319" y="434013"/>
              <a:ext cx="368573" cy="220789"/>
              <a:chOff x="2511" y="1362"/>
              <a:chExt cx="539" cy="322"/>
            </a:xfrm>
          </p:grpSpPr>
          <p:sp>
            <p:nvSpPr>
              <p:cNvPr id="19" name="Freeform 8"/>
              <p:cNvSpPr/>
              <p:nvPr/>
            </p:nvSpPr>
            <p:spPr bwMode="auto">
              <a:xfrm>
                <a:off x="2954" y="1362"/>
                <a:ext cx="5" cy="0"/>
              </a:xfrm>
              <a:custGeom>
                <a:avLst/>
                <a:gdLst>
                  <a:gd name="T0" fmla="*/ 2 w 2"/>
                  <a:gd name="T1" fmla="*/ 0 h 1"/>
                  <a:gd name="T2" fmla="*/ 0 w 2"/>
                  <a:gd name="T3" fmla="*/ 1 h 1"/>
                  <a:gd name="T4" fmla="*/ 2 w 2"/>
                  <a:gd name="T5" fmla="*/ 0 h 1"/>
                  <a:gd name="T6" fmla="*/ 2 w 2"/>
                  <a:gd name="T7" fmla="*/ 0 h 1"/>
                </a:gdLst>
                <a:ahLst/>
                <a:cxnLst>
                  <a:cxn ang="0">
                    <a:pos x="T0" y="T1"/>
                  </a:cxn>
                  <a:cxn ang="0">
                    <a:pos x="T2" y="T3"/>
                  </a:cxn>
                  <a:cxn ang="0">
                    <a:pos x="T4" y="T5"/>
                  </a:cxn>
                  <a:cxn ang="0">
                    <a:pos x="T6" y="T7"/>
                  </a:cxn>
                </a:cxnLst>
                <a:rect l="0" t="0" r="r" b="b"/>
                <a:pathLst>
                  <a:path w="2" h="1">
                    <a:moveTo>
                      <a:pt x="2" y="0"/>
                    </a:moveTo>
                    <a:cubicBezTo>
                      <a:pt x="1" y="0"/>
                      <a:pt x="0" y="0"/>
                      <a:pt x="0" y="1"/>
                    </a:cubicBezTo>
                    <a:cubicBezTo>
                      <a:pt x="0" y="0"/>
                      <a:pt x="1" y="0"/>
                      <a:pt x="2" y="0"/>
                    </a:cubicBezTo>
                    <a:cubicBezTo>
                      <a:pt x="2" y="0"/>
                      <a:pt x="2" y="0"/>
                      <a:pt x="2" y="0"/>
                    </a:cubicBezTo>
                  </a:path>
                </a:pathLst>
              </a:custGeom>
              <a:solidFill>
                <a:srgbClr val="EEEB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0" name="Freeform 9"/>
              <p:cNvSpPr/>
              <p:nvPr/>
            </p:nvSpPr>
            <p:spPr bwMode="auto">
              <a:xfrm>
                <a:off x="2943" y="1497"/>
                <a:ext cx="2" cy="0"/>
              </a:xfrm>
              <a:custGeom>
                <a:avLst/>
                <a:gdLst>
                  <a:gd name="T0" fmla="*/ 1 w 1"/>
                  <a:gd name="T1" fmla="*/ 0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0" y="0"/>
                    </a:cubicBezTo>
                    <a:cubicBezTo>
                      <a:pt x="0" y="0"/>
                      <a:pt x="0" y="0"/>
                      <a:pt x="0" y="0"/>
                    </a:cubicBezTo>
                    <a:cubicBezTo>
                      <a:pt x="1" y="0"/>
                      <a:pt x="1" y="0"/>
                      <a:pt x="1" y="0"/>
                    </a:cubicBezTo>
                  </a:path>
                </a:pathLst>
              </a:custGeom>
              <a:solidFill>
                <a:srgbClr val="578C94"/>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21" name="Freeform 10"/>
              <p:cNvSpPr>
                <a:spLocks noEditPoints="1"/>
              </p:cNvSpPr>
              <p:nvPr/>
            </p:nvSpPr>
            <p:spPr bwMode="auto">
              <a:xfrm>
                <a:off x="2511" y="1362"/>
                <a:ext cx="539" cy="322"/>
              </a:xfrm>
              <a:custGeom>
                <a:avLst/>
                <a:gdLst>
                  <a:gd name="T0" fmla="*/ 7 w 309"/>
                  <a:gd name="T1" fmla="*/ 184 h 184"/>
                  <a:gd name="T2" fmla="*/ 9 w 309"/>
                  <a:gd name="T3" fmla="*/ 184 h 184"/>
                  <a:gd name="T4" fmla="*/ 9 w 309"/>
                  <a:gd name="T5" fmla="*/ 178 h 184"/>
                  <a:gd name="T6" fmla="*/ 8 w 309"/>
                  <a:gd name="T7" fmla="*/ 180 h 184"/>
                  <a:gd name="T8" fmla="*/ 9 w 309"/>
                  <a:gd name="T9" fmla="*/ 178 h 184"/>
                  <a:gd name="T10" fmla="*/ 34 w 309"/>
                  <a:gd name="T11" fmla="*/ 174 h 184"/>
                  <a:gd name="T12" fmla="*/ 34 w 309"/>
                  <a:gd name="T13" fmla="*/ 179 h 184"/>
                  <a:gd name="T14" fmla="*/ 36 w 309"/>
                  <a:gd name="T15" fmla="*/ 176 h 184"/>
                  <a:gd name="T16" fmla="*/ 38 w 309"/>
                  <a:gd name="T17" fmla="*/ 176 h 184"/>
                  <a:gd name="T18" fmla="*/ 84 w 309"/>
                  <a:gd name="T19" fmla="*/ 144 h 184"/>
                  <a:gd name="T20" fmla="*/ 85 w 309"/>
                  <a:gd name="T21" fmla="*/ 145 h 184"/>
                  <a:gd name="T22" fmla="*/ 84 w 309"/>
                  <a:gd name="T23" fmla="*/ 144 h 184"/>
                  <a:gd name="T24" fmla="*/ 0 w 309"/>
                  <a:gd name="T25" fmla="*/ 135 h 184"/>
                  <a:gd name="T26" fmla="*/ 1 w 309"/>
                  <a:gd name="T27" fmla="*/ 135 h 184"/>
                  <a:gd name="T28" fmla="*/ 138 w 309"/>
                  <a:gd name="T29" fmla="*/ 123 h 184"/>
                  <a:gd name="T30" fmla="*/ 139 w 309"/>
                  <a:gd name="T31" fmla="*/ 123 h 184"/>
                  <a:gd name="T32" fmla="*/ 154 w 309"/>
                  <a:gd name="T33" fmla="*/ 115 h 184"/>
                  <a:gd name="T34" fmla="*/ 154 w 309"/>
                  <a:gd name="T35" fmla="*/ 116 h 184"/>
                  <a:gd name="T36" fmla="*/ 154 w 309"/>
                  <a:gd name="T37" fmla="*/ 115 h 184"/>
                  <a:gd name="T38" fmla="*/ 50 w 309"/>
                  <a:gd name="T39" fmla="*/ 113 h 184"/>
                  <a:gd name="T40" fmla="*/ 53 w 309"/>
                  <a:gd name="T41" fmla="*/ 115 h 184"/>
                  <a:gd name="T42" fmla="*/ 146 w 309"/>
                  <a:gd name="T43" fmla="*/ 113 h 184"/>
                  <a:gd name="T44" fmla="*/ 147 w 309"/>
                  <a:gd name="T45" fmla="*/ 114 h 184"/>
                  <a:gd name="T46" fmla="*/ 146 w 309"/>
                  <a:gd name="T47" fmla="*/ 113 h 184"/>
                  <a:gd name="T48" fmla="*/ 149 w 309"/>
                  <a:gd name="T49" fmla="*/ 111 h 184"/>
                  <a:gd name="T50" fmla="*/ 151 w 309"/>
                  <a:gd name="T51" fmla="*/ 111 h 184"/>
                  <a:gd name="T52" fmla="*/ 165 w 309"/>
                  <a:gd name="T53" fmla="*/ 109 h 184"/>
                  <a:gd name="T54" fmla="*/ 162 w 309"/>
                  <a:gd name="T55" fmla="*/ 113 h 184"/>
                  <a:gd name="T56" fmla="*/ 166 w 309"/>
                  <a:gd name="T57" fmla="*/ 111 h 184"/>
                  <a:gd name="T58" fmla="*/ 184 w 309"/>
                  <a:gd name="T59" fmla="*/ 107 h 184"/>
                  <a:gd name="T60" fmla="*/ 184 w 309"/>
                  <a:gd name="T61" fmla="*/ 109 h 184"/>
                  <a:gd name="T62" fmla="*/ 184 w 309"/>
                  <a:gd name="T63" fmla="*/ 107 h 184"/>
                  <a:gd name="T64" fmla="*/ 50 w 309"/>
                  <a:gd name="T65" fmla="*/ 109 h 184"/>
                  <a:gd name="T66" fmla="*/ 53 w 309"/>
                  <a:gd name="T67" fmla="*/ 111 h 184"/>
                  <a:gd name="T68" fmla="*/ 53 w 309"/>
                  <a:gd name="T69" fmla="*/ 107 h 184"/>
                  <a:gd name="T70" fmla="*/ 248 w 309"/>
                  <a:gd name="T71" fmla="*/ 77 h 184"/>
                  <a:gd name="T72" fmla="*/ 249 w 309"/>
                  <a:gd name="T73" fmla="*/ 77 h 184"/>
                  <a:gd name="T74" fmla="*/ 249 w 309"/>
                  <a:gd name="T75" fmla="*/ 75 h 184"/>
                  <a:gd name="T76" fmla="*/ 252 w 309"/>
                  <a:gd name="T77" fmla="*/ 67 h 184"/>
                  <a:gd name="T78" fmla="*/ 252 w 309"/>
                  <a:gd name="T79" fmla="*/ 70 h 184"/>
                  <a:gd name="T80" fmla="*/ 268 w 309"/>
                  <a:gd name="T81" fmla="*/ 64 h 184"/>
                  <a:gd name="T82" fmla="*/ 266 w 309"/>
                  <a:gd name="T83" fmla="*/ 66 h 184"/>
                  <a:gd name="T84" fmla="*/ 268 w 309"/>
                  <a:gd name="T85" fmla="*/ 66 h 184"/>
                  <a:gd name="T86" fmla="*/ 276 w 309"/>
                  <a:gd name="T87" fmla="*/ 54 h 184"/>
                  <a:gd name="T88" fmla="*/ 276 w 309"/>
                  <a:gd name="T89" fmla="*/ 55 h 184"/>
                  <a:gd name="T90" fmla="*/ 276 w 309"/>
                  <a:gd name="T91" fmla="*/ 54 h 184"/>
                  <a:gd name="T92" fmla="*/ 307 w 309"/>
                  <a:gd name="T93" fmla="*/ 17 h 184"/>
                  <a:gd name="T94" fmla="*/ 309 w 309"/>
                  <a:gd name="T95" fmla="*/ 17 h 184"/>
                  <a:gd name="T96" fmla="*/ 254 w 309"/>
                  <a:gd name="T97" fmla="*/ 11 h 184"/>
                  <a:gd name="T98" fmla="*/ 254 w 309"/>
                  <a:gd name="T99" fmla="*/ 12 h 184"/>
                  <a:gd name="T100" fmla="*/ 254 w 309"/>
                  <a:gd name="T101" fmla="*/ 11 h 184"/>
                  <a:gd name="T102" fmla="*/ 304 w 309"/>
                  <a:gd name="T103" fmla="*/ 12 h 184"/>
                  <a:gd name="T104" fmla="*/ 308 w 309"/>
                  <a:gd name="T105" fmla="*/ 14 h 184"/>
                  <a:gd name="T106" fmla="*/ 307 w 309"/>
                  <a:gd name="T107" fmla="*/ 11 h 184"/>
                  <a:gd name="T108" fmla="*/ 305 w 309"/>
                  <a:gd name="T109" fmla="*/ 10 h 184"/>
                  <a:gd name="T110" fmla="*/ 245 w 309"/>
                  <a:gd name="T111" fmla="*/ 12 h 184"/>
                  <a:gd name="T112" fmla="*/ 245 w 309"/>
                  <a:gd name="T113" fmla="*/ 10 h 184"/>
                  <a:gd name="T114" fmla="*/ 257 w 309"/>
                  <a:gd name="T115" fmla="*/ 0 h 184"/>
                  <a:gd name="T116" fmla="*/ 254 w 309"/>
                  <a:gd name="T117" fmla="*/ 1 h 184"/>
                  <a:gd name="T118" fmla="*/ 255 w 309"/>
                  <a:gd name="T119" fmla="*/ 3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9" h="184">
                    <a:moveTo>
                      <a:pt x="8" y="183"/>
                    </a:moveTo>
                    <a:cubicBezTo>
                      <a:pt x="7" y="183"/>
                      <a:pt x="7" y="183"/>
                      <a:pt x="7" y="184"/>
                    </a:cubicBezTo>
                    <a:cubicBezTo>
                      <a:pt x="7" y="184"/>
                      <a:pt x="8" y="184"/>
                      <a:pt x="8" y="184"/>
                    </a:cubicBezTo>
                    <a:cubicBezTo>
                      <a:pt x="8" y="184"/>
                      <a:pt x="9" y="184"/>
                      <a:pt x="9" y="184"/>
                    </a:cubicBezTo>
                    <a:cubicBezTo>
                      <a:pt x="9" y="183"/>
                      <a:pt x="8" y="183"/>
                      <a:pt x="8" y="183"/>
                    </a:cubicBezTo>
                    <a:moveTo>
                      <a:pt x="9" y="178"/>
                    </a:moveTo>
                    <a:cubicBezTo>
                      <a:pt x="8" y="178"/>
                      <a:pt x="7" y="180"/>
                      <a:pt x="8" y="180"/>
                    </a:cubicBezTo>
                    <a:cubicBezTo>
                      <a:pt x="8" y="180"/>
                      <a:pt x="8" y="180"/>
                      <a:pt x="8" y="180"/>
                    </a:cubicBezTo>
                    <a:cubicBezTo>
                      <a:pt x="9" y="180"/>
                      <a:pt x="10" y="178"/>
                      <a:pt x="9" y="178"/>
                    </a:cubicBezTo>
                    <a:cubicBezTo>
                      <a:pt x="9" y="178"/>
                      <a:pt x="9" y="178"/>
                      <a:pt x="9" y="178"/>
                    </a:cubicBezTo>
                    <a:moveTo>
                      <a:pt x="35" y="171"/>
                    </a:moveTo>
                    <a:cubicBezTo>
                      <a:pt x="35" y="171"/>
                      <a:pt x="34" y="172"/>
                      <a:pt x="34" y="174"/>
                    </a:cubicBezTo>
                    <a:cubicBezTo>
                      <a:pt x="34" y="174"/>
                      <a:pt x="34" y="174"/>
                      <a:pt x="34" y="174"/>
                    </a:cubicBezTo>
                    <a:cubicBezTo>
                      <a:pt x="33" y="175"/>
                      <a:pt x="32" y="179"/>
                      <a:pt x="34" y="179"/>
                    </a:cubicBezTo>
                    <a:cubicBezTo>
                      <a:pt x="34" y="179"/>
                      <a:pt x="34" y="179"/>
                      <a:pt x="35" y="179"/>
                    </a:cubicBezTo>
                    <a:cubicBezTo>
                      <a:pt x="35" y="178"/>
                      <a:pt x="36" y="177"/>
                      <a:pt x="36" y="176"/>
                    </a:cubicBezTo>
                    <a:cubicBezTo>
                      <a:pt x="37" y="176"/>
                      <a:pt x="37" y="176"/>
                      <a:pt x="38" y="176"/>
                    </a:cubicBezTo>
                    <a:cubicBezTo>
                      <a:pt x="38" y="176"/>
                      <a:pt x="38" y="176"/>
                      <a:pt x="38" y="176"/>
                    </a:cubicBezTo>
                    <a:cubicBezTo>
                      <a:pt x="39" y="176"/>
                      <a:pt x="37" y="171"/>
                      <a:pt x="35" y="171"/>
                    </a:cubicBezTo>
                    <a:moveTo>
                      <a:pt x="84" y="144"/>
                    </a:moveTo>
                    <a:cubicBezTo>
                      <a:pt x="84" y="144"/>
                      <a:pt x="84" y="144"/>
                      <a:pt x="84" y="145"/>
                    </a:cubicBezTo>
                    <a:cubicBezTo>
                      <a:pt x="84" y="145"/>
                      <a:pt x="84" y="145"/>
                      <a:pt x="85" y="145"/>
                    </a:cubicBezTo>
                    <a:cubicBezTo>
                      <a:pt x="85" y="145"/>
                      <a:pt x="85" y="145"/>
                      <a:pt x="86" y="145"/>
                    </a:cubicBezTo>
                    <a:cubicBezTo>
                      <a:pt x="86" y="145"/>
                      <a:pt x="85" y="144"/>
                      <a:pt x="84" y="144"/>
                    </a:cubicBezTo>
                    <a:moveTo>
                      <a:pt x="1" y="134"/>
                    </a:moveTo>
                    <a:cubicBezTo>
                      <a:pt x="0" y="135"/>
                      <a:pt x="0" y="135"/>
                      <a:pt x="0" y="135"/>
                    </a:cubicBezTo>
                    <a:cubicBezTo>
                      <a:pt x="0" y="135"/>
                      <a:pt x="0" y="135"/>
                      <a:pt x="1" y="135"/>
                    </a:cubicBezTo>
                    <a:cubicBezTo>
                      <a:pt x="1" y="135"/>
                      <a:pt x="1" y="135"/>
                      <a:pt x="1" y="135"/>
                    </a:cubicBezTo>
                    <a:cubicBezTo>
                      <a:pt x="1" y="134"/>
                      <a:pt x="1" y="134"/>
                      <a:pt x="1" y="134"/>
                    </a:cubicBezTo>
                    <a:moveTo>
                      <a:pt x="138" y="123"/>
                    </a:moveTo>
                    <a:cubicBezTo>
                      <a:pt x="137" y="123"/>
                      <a:pt x="136" y="124"/>
                      <a:pt x="137" y="125"/>
                    </a:cubicBezTo>
                    <a:cubicBezTo>
                      <a:pt x="138" y="124"/>
                      <a:pt x="139" y="125"/>
                      <a:pt x="139" y="123"/>
                    </a:cubicBezTo>
                    <a:cubicBezTo>
                      <a:pt x="139" y="123"/>
                      <a:pt x="138" y="123"/>
                      <a:pt x="138" y="123"/>
                    </a:cubicBezTo>
                    <a:moveTo>
                      <a:pt x="154" y="115"/>
                    </a:moveTo>
                    <a:cubicBezTo>
                      <a:pt x="154" y="115"/>
                      <a:pt x="153" y="115"/>
                      <a:pt x="153" y="115"/>
                    </a:cubicBezTo>
                    <a:cubicBezTo>
                      <a:pt x="153" y="116"/>
                      <a:pt x="154" y="116"/>
                      <a:pt x="154" y="116"/>
                    </a:cubicBezTo>
                    <a:cubicBezTo>
                      <a:pt x="155" y="116"/>
                      <a:pt x="155" y="116"/>
                      <a:pt x="155" y="116"/>
                    </a:cubicBezTo>
                    <a:cubicBezTo>
                      <a:pt x="155" y="115"/>
                      <a:pt x="155" y="115"/>
                      <a:pt x="154" y="115"/>
                    </a:cubicBezTo>
                    <a:moveTo>
                      <a:pt x="50" y="113"/>
                    </a:moveTo>
                    <a:cubicBezTo>
                      <a:pt x="50" y="113"/>
                      <a:pt x="50" y="113"/>
                      <a:pt x="50" y="113"/>
                    </a:cubicBezTo>
                    <a:cubicBezTo>
                      <a:pt x="50" y="114"/>
                      <a:pt x="52" y="115"/>
                      <a:pt x="52" y="115"/>
                    </a:cubicBezTo>
                    <a:cubicBezTo>
                      <a:pt x="53" y="115"/>
                      <a:pt x="53" y="115"/>
                      <a:pt x="53" y="115"/>
                    </a:cubicBezTo>
                    <a:cubicBezTo>
                      <a:pt x="53" y="114"/>
                      <a:pt x="51" y="113"/>
                      <a:pt x="50" y="113"/>
                    </a:cubicBezTo>
                    <a:moveTo>
                      <a:pt x="146" y="113"/>
                    </a:moveTo>
                    <a:cubicBezTo>
                      <a:pt x="146" y="113"/>
                      <a:pt x="146" y="113"/>
                      <a:pt x="146" y="113"/>
                    </a:cubicBezTo>
                    <a:cubicBezTo>
                      <a:pt x="145" y="114"/>
                      <a:pt x="146" y="114"/>
                      <a:pt x="147" y="114"/>
                    </a:cubicBezTo>
                    <a:cubicBezTo>
                      <a:pt x="147" y="114"/>
                      <a:pt x="147" y="114"/>
                      <a:pt x="147" y="113"/>
                    </a:cubicBezTo>
                    <a:cubicBezTo>
                      <a:pt x="148" y="113"/>
                      <a:pt x="147" y="113"/>
                      <a:pt x="146" y="113"/>
                    </a:cubicBezTo>
                    <a:moveTo>
                      <a:pt x="150" y="110"/>
                    </a:moveTo>
                    <a:cubicBezTo>
                      <a:pt x="149" y="110"/>
                      <a:pt x="149" y="110"/>
                      <a:pt x="149" y="111"/>
                    </a:cubicBezTo>
                    <a:cubicBezTo>
                      <a:pt x="149" y="111"/>
                      <a:pt x="150" y="111"/>
                      <a:pt x="150" y="111"/>
                    </a:cubicBezTo>
                    <a:cubicBezTo>
                      <a:pt x="151" y="111"/>
                      <a:pt x="151" y="111"/>
                      <a:pt x="151" y="111"/>
                    </a:cubicBezTo>
                    <a:cubicBezTo>
                      <a:pt x="151" y="111"/>
                      <a:pt x="150" y="110"/>
                      <a:pt x="150" y="110"/>
                    </a:cubicBezTo>
                    <a:moveTo>
                      <a:pt x="165" y="109"/>
                    </a:moveTo>
                    <a:cubicBezTo>
                      <a:pt x="165" y="109"/>
                      <a:pt x="163" y="110"/>
                      <a:pt x="162" y="111"/>
                    </a:cubicBezTo>
                    <a:cubicBezTo>
                      <a:pt x="161" y="112"/>
                      <a:pt x="161" y="113"/>
                      <a:pt x="162" y="113"/>
                    </a:cubicBezTo>
                    <a:cubicBezTo>
                      <a:pt x="162" y="113"/>
                      <a:pt x="163" y="113"/>
                      <a:pt x="164" y="113"/>
                    </a:cubicBezTo>
                    <a:cubicBezTo>
                      <a:pt x="166" y="111"/>
                      <a:pt x="166" y="111"/>
                      <a:pt x="166" y="111"/>
                    </a:cubicBezTo>
                    <a:cubicBezTo>
                      <a:pt x="166" y="110"/>
                      <a:pt x="166" y="109"/>
                      <a:pt x="165" y="109"/>
                    </a:cubicBezTo>
                    <a:moveTo>
                      <a:pt x="184" y="107"/>
                    </a:moveTo>
                    <a:cubicBezTo>
                      <a:pt x="184" y="107"/>
                      <a:pt x="183" y="109"/>
                      <a:pt x="184" y="109"/>
                    </a:cubicBezTo>
                    <a:cubicBezTo>
                      <a:pt x="184" y="109"/>
                      <a:pt x="184" y="109"/>
                      <a:pt x="184" y="109"/>
                    </a:cubicBezTo>
                    <a:cubicBezTo>
                      <a:pt x="184" y="109"/>
                      <a:pt x="185" y="107"/>
                      <a:pt x="184" y="107"/>
                    </a:cubicBezTo>
                    <a:cubicBezTo>
                      <a:pt x="184" y="107"/>
                      <a:pt x="184" y="107"/>
                      <a:pt x="184" y="107"/>
                    </a:cubicBezTo>
                    <a:moveTo>
                      <a:pt x="53" y="107"/>
                    </a:moveTo>
                    <a:cubicBezTo>
                      <a:pt x="51" y="107"/>
                      <a:pt x="50" y="108"/>
                      <a:pt x="50" y="109"/>
                    </a:cubicBezTo>
                    <a:cubicBezTo>
                      <a:pt x="50" y="110"/>
                      <a:pt x="50" y="111"/>
                      <a:pt x="51" y="111"/>
                    </a:cubicBezTo>
                    <a:cubicBezTo>
                      <a:pt x="52" y="111"/>
                      <a:pt x="52" y="111"/>
                      <a:pt x="53" y="111"/>
                    </a:cubicBezTo>
                    <a:cubicBezTo>
                      <a:pt x="54" y="111"/>
                      <a:pt x="54" y="108"/>
                      <a:pt x="54" y="107"/>
                    </a:cubicBezTo>
                    <a:cubicBezTo>
                      <a:pt x="53" y="107"/>
                      <a:pt x="53" y="107"/>
                      <a:pt x="53" y="107"/>
                    </a:cubicBezTo>
                    <a:moveTo>
                      <a:pt x="249" y="75"/>
                    </a:moveTo>
                    <a:cubicBezTo>
                      <a:pt x="249" y="75"/>
                      <a:pt x="249" y="76"/>
                      <a:pt x="248" y="77"/>
                    </a:cubicBezTo>
                    <a:cubicBezTo>
                      <a:pt x="248" y="77"/>
                      <a:pt x="248" y="77"/>
                      <a:pt x="248" y="77"/>
                    </a:cubicBezTo>
                    <a:cubicBezTo>
                      <a:pt x="249" y="77"/>
                      <a:pt x="249" y="77"/>
                      <a:pt x="249" y="77"/>
                    </a:cubicBezTo>
                    <a:cubicBezTo>
                      <a:pt x="250" y="77"/>
                      <a:pt x="250" y="76"/>
                      <a:pt x="251" y="76"/>
                    </a:cubicBezTo>
                    <a:cubicBezTo>
                      <a:pt x="250" y="76"/>
                      <a:pt x="250" y="75"/>
                      <a:pt x="249" y="75"/>
                    </a:cubicBezTo>
                    <a:moveTo>
                      <a:pt x="253" y="66"/>
                    </a:moveTo>
                    <a:cubicBezTo>
                      <a:pt x="252" y="67"/>
                      <a:pt x="252" y="67"/>
                      <a:pt x="252" y="67"/>
                    </a:cubicBezTo>
                    <a:cubicBezTo>
                      <a:pt x="250" y="67"/>
                      <a:pt x="250" y="67"/>
                      <a:pt x="250" y="67"/>
                    </a:cubicBezTo>
                    <a:cubicBezTo>
                      <a:pt x="250" y="70"/>
                      <a:pt x="251" y="70"/>
                      <a:pt x="252" y="70"/>
                    </a:cubicBezTo>
                    <a:cubicBezTo>
                      <a:pt x="254" y="70"/>
                      <a:pt x="258" y="66"/>
                      <a:pt x="253" y="66"/>
                    </a:cubicBezTo>
                    <a:moveTo>
                      <a:pt x="268" y="64"/>
                    </a:moveTo>
                    <a:cubicBezTo>
                      <a:pt x="268" y="64"/>
                      <a:pt x="268" y="65"/>
                      <a:pt x="268" y="65"/>
                    </a:cubicBezTo>
                    <a:cubicBezTo>
                      <a:pt x="266" y="66"/>
                      <a:pt x="266" y="66"/>
                      <a:pt x="266" y="66"/>
                    </a:cubicBezTo>
                    <a:cubicBezTo>
                      <a:pt x="266" y="67"/>
                      <a:pt x="266" y="67"/>
                      <a:pt x="267" y="67"/>
                    </a:cubicBezTo>
                    <a:cubicBezTo>
                      <a:pt x="267" y="67"/>
                      <a:pt x="268" y="67"/>
                      <a:pt x="268" y="66"/>
                    </a:cubicBezTo>
                    <a:cubicBezTo>
                      <a:pt x="269" y="66"/>
                      <a:pt x="269" y="64"/>
                      <a:pt x="268" y="64"/>
                    </a:cubicBezTo>
                    <a:moveTo>
                      <a:pt x="276" y="54"/>
                    </a:moveTo>
                    <a:cubicBezTo>
                      <a:pt x="276" y="54"/>
                      <a:pt x="275" y="55"/>
                      <a:pt x="276" y="55"/>
                    </a:cubicBezTo>
                    <a:cubicBezTo>
                      <a:pt x="276" y="55"/>
                      <a:pt x="276" y="55"/>
                      <a:pt x="276" y="55"/>
                    </a:cubicBezTo>
                    <a:cubicBezTo>
                      <a:pt x="276" y="55"/>
                      <a:pt x="277" y="54"/>
                      <a:pt x="276" y="54"/>
                    </a:cubicBezTo>
                    <a:cubicBezTo>
                      <a:pt x="276" y="54"/>
                      <a:pt x="276" y="54"/>
                      <a:pt x="276" y="54"/>
                    </a:cubicBezTo>
                    <a:moveTo>
                      <a:pt x="308" y="17"/>
                    </a:moveTo>
                    <a:cubicBezTo>
                      <a:pt x="308" y="17"/>
                      <a:pt x="307" y="17"/>
                      <a:pt x="307" y="17"/>
                    </a:cubicBezTo>
                    <a:cubicBezTo>
                      <a:pt x="307" y="18"/>
                      <a:pt x="308" y="18"/>
                      <a:pt x="308" y="18"/>
                    </a:cubicBezTo>
                    <a:cubicBezTo>
                      <a:pt x="309" y="18"/>
                      <a:pt x="309" y="18"/>
                      <a:pt x="309" y="17"/>
                    </a:cubicBezTo>
                    <a:cubicBezTo>
                      <a:pt x="309" y="17"/>
                      <a:pt x="308" y="17"/>
                      <a:pt x="308" y="17"/>
                    </a:cubicBezTo>
                    <a:moveTo>
                      <a:pt x="254" y="11"/>
                    </a:moveTo>
                    <a:cubicBezTo>
                      <a:pt x="253" y="11"/>
                      <a:pt x="253" y="11"/>
                      <a:pt x="253" y="11"/>
                    </a:cubicBezTo>
                    <a:cubicBezTo>
                      <a:pt x="253" y="11"/>
                      <a:pt x="254" y="12"/>
                      <a:pt x="254" y="12"/>
                    </a:cubicBezTo>
                    <a:cubicBezTo>
                      <a:pt x="254" y="12"/>
                      <a:pt x="255" y="12"/>
                      <a:pt x="255" y="11"/>
                    </a:cubicBezTo>
                    <a:cubicBezTo>
                      <a:pt x="255" y="11"/>
                      <a:pt x="254" y="11"/>
                      <a:pt x="254" y="11"/>
                    </a:cubicBezTo>
                    <a:moveTo>
                      <a:pt x="305" y="10"/>
                    </a:moveTo>
                    <a:cubicBezTo>
                      <a:pt x="304" y="10"/>
                      <a:pt x="304" y="11"/>
                      <a:pt x="304" y="12"/>
                    </a:cubicBezTo>
                    <a:cubicBezTo>
                      <a:pt x="305" y="13"/>
                      <a:pt x="306" y="14"/>
                      <a:pt x="307" y="14"/>
                    </a:cubicBezTo>
                    <a:cubicBezTo>
                      <a:pt x="307" y="14"/>
                      <a:pt x="308" y="14"/>
                      <a:pt x="308" y="14"/>
                    </a:cubicBezTo>
                    <a:cubicBezTo>
                      <a:pt x="308" y="14"/>
                      <a:pt x="308" y="14"/>
                      <a:pt x="308" y="14"/>
                    </a:cubicBezTo>
                    <a:cubicBezTo>
                      <a:pt x="308" y="13"/>
                      <a:pt x="308" y="12"/>
                      <a:pt x="307" y="11"/>
                    </a:cubicBezTo>
                    <a:cubicBezTo>
                      <a:pt x="307" y="11"/>
                      <a:pt x="306" y="10"/>
                      <a:pt x="306" y="10"/>
                    </a:cubicBezTo>
                    <a:cubicBezTo>
                      <a:pt x="306" y="10"/>
                      <a:pt x="306" y="10"/>
                      <a:pt x="305" y="10"/>
                    </a:cubicBezTo>
                    <a:moveTo>
                      <a:pt x="245" y="10"/>
                    </a:moveTo>
                    <a:cubicBezTo>
                      <a:pt x="244" y="10"/>
                      <a:pt x="243" y="12"/>
                      <a:pt x="245" y="12"/>
                    </a:cubicBezTo>
                    <a:cubicBezTo>
                      <a:pt x="245" y="12"/>
                      <a:pt x="245" y="12"/>
                      <a:pt x="245" y="12"/>
                    </a:cubicBezTo>
                    <a:cubicBezTo>
                      <a:pt x="246" y="12"/>
                      <a:pt x="247" y="10"/>
                      <a:pt x="245" y="10"/>
                    </a:cubicBezTo>
                    <a:cubicBezTo>
                      <a:pt x="245" y="10"/>
                      <a:pt x="245" y="10"/>
                      <a:pt x="245" y="10"/>
                    </a:cubicBezTo>
                    <a:moveTo>
                      <a:pt x="257" y="0"/>
                    </a:moveTo>
                    <a:cubicBezTo>
                      <a:pt x="256" y="0"/>
                      <a:pt x="255" y="0"/>
                      <a:pt x="255" y="1"/>
                    </a:cubicBezTo>
                    <a:cubicBezTo>
                      <a:pt x="254" y="1"/>
                      <a:pt x="254" y="1"/>
                      <a:pt x="254" y="1"/>
                    </a:cubicBezTo>
                    <a:cubicBezTo>
                      <a:pt x="254" y="1"/>
                      <a:pt x="254" y="1"/>
                      <a:pt x="254" y="1"/>
                    </a:cubicBezTo>
                    <a:cubicBezTo>
                      <a:pt x="254" y="2"/>
                      <a:pt x="254" y="3"/>
                      <a:pt x="255" y="3"/>
                    </a:cubicBezTo>
                    <a:cubicBezTo>
                      <a:pt x="256" y="3"/>
                      <a:pt x="258" y="1"/>
                      <a:pt x="257" y="0"/>
                    </a:cubicBezTo>
                  </a:path>
                </a:pathLst>
              </a:custGeom>
              <a:solidFill>
                <a:srgbClr val="66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mn-lt"/>
                  <a:ea typeface="+mn-ea"/>
                  <a:cs typeface="+mn-cs"/>
                </a:endParaRPr>
              </a:p>
            </p:txBody>
          </p:sp>
        </p:grpSp>
      </p:grpSp>
      <p:sp>
        <p:nvSpPr>
          <p:cNvPr id="2" name="文本框 1"/>
          <p:cNvSpPr txBox="1"/>
          <p:nvPr/>
        </p:nvSpPr>
        <p:spPr>
          <a:xfrm>
            <a:off x="467360" y="2564553"/>
            <a:ext cx="8256270" cy="2677656"/>
          </a:xfrm>
          <a:prstGeom prst="rect">
            <a:avLst/>
          </a:prstGeom>
          <a:noFill/>
          <a:ln w="9525">
            <a:noFill/>
          </a:ln>
        </p:spPr>
        <p:txBody>
          <a:bodyPr wrap="square" anchor="t">
            <a:spAutoFit/>
          </a:bodyPr>
          <a:lstStyle/>
          <a:p>
            <a:r>
              <a:rPr lang="en-US" altLang="zh-CN" sz="2400" dirty="0" smtClean="0">
                <a:latin typeface="楷体" panose="02010609060101010101" pitchFamily="49" charset="-122"/>
                <a:ea typeface="楷体" panose="02010609060101010101" pitchFamily="49" charset="-122"/>
              </a:rPr>
              <a:t>    </a:t>
            </a:r>
            <a:r>
              <a:rPr lang="zh-CN" altLang="zh-CN" sz="2400" dirty="0" smtClean="0">
                <a:latin typeface="楷体" panose="02010609060101010101" pitchFamily="49" charset="-122"/>
                <a:ea typeface="楷体" panose="02010609060101010101" pitchFamily="49" charset="-122"/>
              </a:rPr>
              <a:t>第二次世界大战，简称二战，是继一战之后发生的人类史上最大规模的战争。战火燃及欧洲、亚洲、非洲和大洋洲。战争分西、东两大战场，即欧洲北非战场和亚洲太平洋战场。</a:t>
            </a:r>
            <a:r>
              <a:rPr lang="en-US" altLang="zh-CN" sz="2400" dirty="0" smtClean="0">
                <a:latin typeface="楷体" panose="02010609060101010101" pitchFamily="49" charset="-122"/>
                <a:ea typeface="楷体" panose="02010609060101010101" pitchFamily="49" charset="-122"/>
              </a:rPr>
              <a:t>1939</a:t>
            </a:r>
            <a:r>
              <a:rPr lang="zh-CN" altLang="zh-CN" sz="2400" dirty="0" smtClean="0">
                <a:latin typeface="楷体" panose="02010609060101010101" pitchFamily="49" charset="-122"/>
                <a:ea typeface="楷体" panose="02010609060101010101" pitchFamily="49" charset="-122"/>
              </a:rPr>
              <a:t>年</a:t>
            </a:r>
            <a:r>
              <a:rPr lang="en-US" altLang="zh-CN" sz="2400" dirty="0" smtClean="0">
                <a:latin typeface="楷体" panose="02010609060101010101" pitchFamily="49" charset="-122"/>
                <a:ea typeface="楷体" panose="02010609060101010101" pitchFamily="49" charset="-122"/>
              </a:rPr>
              <a:t>9</a:t>
            </a:r>
            <a:r>
              <a:rPr lang="zh-CN" altLang="zh-CN" sz="2400" dirty="0" smtClean="0">
                <a:latin typeface="楷体" panose="02010609060101010101" pitchFamily="49" charset="-122"/>
                <a:ea typeface="楷体" panose="02010609060101010101" pitchFamily="49" charset="-122"/>
              </a:rPr>
              <a:t>月</a:t>
            </a:r>
            <a:r>
              <a:rPr lang="en-US" altLang="zh-CN" sz="2400" dirty="0" smtClean="0">
                <a:latin typeface="楷体" panose="02010609060101010101" pitchFamily="49" charset="-122"/>
                <a:ea typeface="楷体" panose="02010609060101010101" pitchFamily="49" charset="-122"/>
              </a:rPr>
              <a:t>1</a:t>
            </a:r>
            <a:r>
              <a:rPr lang="zh-CN" altLang="zh-CN" sz="2400" dirty="0" smtClean="0">
                <a:latin typeface="楷体" panose="02010609060101010101" pitchFamily="49" charset="-122"/>
                <a:ea typeface="楷体" panose="02010609060101010101" pitchFamily="49" charset="-122"/>
              </a:rPr>
              <a:t>日至</a:t>
            </a:r>
            <a:r>
              <a:rPr lang="en-US" altLang="zh-CN" sz="2400" dirty="0" smtClean="0">
                <a:latin typeface="楷体" panose="02010609060101010101" pitchFamily="49" charset="-122"/>
                <a:ea typeface="楷体" panose="02010609060101010101" pitchFamily="49" charset="-122"/>
              </a:rPr>
              <a:t>1945</a:t>
            </a:r>
            <a:r>
              <a:rPr lang="zh-CN" altLang="zh-CN" sz="2400" dirty="0" smtClean="0">
                <a:latin typeface="楷体" panose="02010609060101010101" pitchFamily="49" charset="-122"/>
                <a:ea typeface="楷体" panose="02010609060101010101" pitchFamily="49" charset="-122"/>
              </a:rPr>
              <a:t>年</a:t>
            </a:r>
            <a:r>
              <a:rPr lang="en-US" altLang="zh-CN" sz="2400" dirty="0" smtClean="0">
                <a:latin typeface="楷体" panose="02010609060101010101" pitchFamily="49" charset="-122"/>
                <a:ea typeface="楷体" panose="02010609060101010101" pitchFamily="49" charset="-122"/>
              </a:rPr>
              <a:t>9</a:t>
            </a:r>
            <a:r>
              <a:rPr lang="zh-CN" altLang="zh-CN" sz="2400" dirty="0" smtClean="0">
                <a:latin typeface="楷体" panose="02010609060101010101" pitchFamily="49" charset="-122"/>
                <a:ea typeface="楷体" panose="02010609060101010101" pitchFamily="49" charset="-122"/>
              </a:rPr>
              <a:t>月</a:t>
            </a:r>
            <a:r>
              <a:rPr lang="en-US" altLang="zh-CN" sz="2400" dirty="0" smtClean="0">
                <a:latin typeface="楷体" panose="02010609060101010101" pitchFamily="49" charset="-122"/>
                <a:ea typeface="楷体" panose="02010609060101010101" pitchFamily="49" charset="-122"/>
              </a:rPr>
              <a:t>2</a:t>
            </a:r>
            <a:r>
              <a:rPr lang="zh-CN" altLang="zh-CN" sz="2400" dirty="0" smtClean="0">
                <a:latin typeface="楷体" panose="02010609060101010101" pitchFamily="49" charset="-122"/>
                <a:ea typeface="楷体" panose="02010609060101010101" pitchFamily="49" charset="-122"/>
              </a:rPr>
              <a:t>日，以德国、意大利、日本法西斯等轴心国及保加利亚、匈牙利、罗马尼亚等仆从国为一方，以中国、美国、英国、苏联等反法西斯同盟和全世界反法西斯力量为同盟国进行的第二次全球规模战争。</a:t>
            </a:r>
            <a:endParaRPr lang="zh-CN" altLang="en-US" sz="2400"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4" name="云形标注 3"/>
          <p:cNvSpPr/>
          <p:nvPr/>
        </p:nvSpPr>
        <p:spPr>
          <a:xfrm>
            <a:off x="3779912" y="648057"/>
            <a:ext cx="4320480" cy="1750991"/>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r>
              <a:rPr lang="en-US" altLang="zh-CN" sz="2400" b="1" dirty="0">
                <a:solidFill>
                  <a:srgbClr val="00B0F0"/>
                </a:solidFill>
                <a:latin typeface="汉仪旗黑-55" panose="00020600040101010101" charset="-122"/>
                <a:ea typeface="汉仪旗黑-55" panose="00020600040101010101" charset="-122"/>
                <a:sym typeface="+mn-ea"/>
              </a:rPr>
              <a:t>   </a:t>
            </a:r>
            <a:r>
              <a:rPr lang="en-US" altLang="zh-CN" sz="2400" b="1" i="1"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400" b="1" i="1" dirty="0">
                <a:solidFill>
                  <a:srgbClr val="0070C0"/>
                </a:solidFill>
                <a:latin typeface="楷体" panose="02010609060101010101" pitchFamily="49" charset="-122"/>
                <a:ea typeface="楷体" panose="02010609060101010101" pitchFamily="49" charset="-122"/>
                <a:cs typeface="楷体" panose="02010609060101010101" pitchFamily="49" charset="-122"/>
                <a:sym typeface="+mn-ea"/>
              </a:rPr>
              <a:t>同学们</a:t>
            </a:r>
            <a:r>
              <a:rPr lang="zh-CN" altLang="en-US" sz="2400" b="1" i="1" dirty="0" smtClean="0">
                <a:solidFill>
                  <a:srgbClr val="0070C0"/>
                </a:solidFill>
                <a:latin typeface="楷体" panose="02010609060101010101" pitchFamily="49" charset="-122"/>
                <a:ea typeface="楷体" panose="02010609060101010101" pitchFamily="49" charset="-122"/>
                <a:cs typeface="楷体" panose="02010609060101010101" pitchFamily="49" charset="-122"/>
                <a:sym typeface="+mn-ea"/>
              </a:rPr>
              <a:t>，你们了解这篇文章的背景吗？</a:t>
            </a:r>
            <a:endParaRPr lang="zh-CN" altLang="en-US" sz="2400" b="1" i="1" dirty="0">
              <a:solidFill>
                <a:srgbClr val="0070C0"/>
              </a:solidFill>
              <a:latin typeface="楷体" panose="02010609060101010101" pitchFamily="49" charset="-122"/>
              <a:ea typeface="楷体" panose="02010609060101010101" pitchFamily="49" charset="-122"/>
              <a:cs typeface="楷体" panose="02010609060101010101" pitchFamily="49" charset="-122"/>
              <a:sym typeface="+mn-ea"/>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395326" y="757477"/>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ldLvl="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内容占位符 2"/>
          <p:cNvSpPr txBox="1"/>
          <p:nvPr/>
        </p:nvSpPr>
        <p:spPr>
          <a:xfrm>
            <a:off x="815975" y="740833"/>
            <a:ext cx="2859405" cy="792480"/>
          </a:xfrm>
          <a:prstGeom prst="rect">
            <a:avLst/>
          </a:prstGeom>
          <a:noFill/>
          <a:ln w="9525">
            <a:noFill/>
          </a:ln>
        </p:spPr>
        <p:txBody>
          <a:bodyPr/>
          <a:lstStyle/>
          <a:p>
            <a:pPr>
              <a:lnSpc>
                <a:spcPct val="150000"/>
              </a:lnSpc>
              <a:spcBef>
                <a:spcPts val="3000"/>
              </a:spcBef>
            </a:pPr>
            <a:r>
              <a:rPr lang="zh-CN" altLang="en-US" sz="3200" b="1" dirty="0" smtClean="0">
                <a:latin typeface="黑体" panose="02010609060101010101" pitchFamily="2" charset="-122"/>
                <a:ea typeface="黑体" panose="02010609060101010101" pitchFamily="2" charset="-122"/>
              </a:rPr>
              <a:t>二、</a:t>
            </a:r>
            <a:r>
              <a:rPr lang="zh-CN" altLang="zh-CN" sz="3200" b="1" dirty="0" smtClean="0"/>
              <a:t>选词填空。</a:t>
            </a:r>
            <a:endParaRPr lang="zh-CN" altLang="zh-CN" sz="3200" b="1" dirty="0" smtClean="0"/>
          </a:p>
          <a:p>
            <a:pPr>
              <a:lnSpc>
                <a:spcPct val="150000"/>
              </a:lnSpc>
              <a:spcBef>
                <a:spcPts val="3000"/>
              </a:spcBef>
            </a:pPr>
            <a:endParaRPr lang="en-US" altLang="zh-CN" sz="3200" b="1" dirty="0">
              <a:latin typeface="黑体" panose="02010609060101010101" pitchFamily="2" charset="-122"/>
              <a:ea typeface="黑体" panose="02010609060101010101" pitchFamily="2" charset="-122"/>
            </a:endParaRPr>
          </a:p>
        </p:txBody>
      </p:sp>
      <p:sp>
        <p:nvSpPr>
          <p:cNvPr id="12" name="文本框 11"/>
          <p:cNvSpPr txBox="1"/>
          <p:nvPr/>
        </p:nvSpPr>
        <p:spPr>
          <a:xfrm>
            <a:off x="544885" y="1855449"/>
            <a:ext cx="7786742" cy="2959143"/>
          </a:xfrm>
          <a:prstGeom prst="rect">
            <a:avLst/>
          </a:prstGeom>
          <a:noFill/>
          <a:ln w="9525">
            <a:noFill/>
          </a:ln>
        </p:spPr>
        <p:txBody>
          <a:bodyPr wrap="square">
            <a:spAutoFit/>
          </a:bodyPr>
          <a:lstStyle/>
          <a:p>
            <a:pPr>
              <a:lnSpc>
                <a:spcPct val="150000"/>
              </a:lnSpc>
            </a:pPr>
            <a:r>
              <a:rPr lang="en-US" altLang="zh-CN" sz="3200" dirty="0" smtClean="0"/>
              <a:t>                  </a:t>
            </a:r>
            <a:r>
              <a:rPr lang="zh-CN" altLang="zh-CN" sz="3200" dirty="0" smtClean="0"/>
              <a:t>寂静</a:t>
            </a:r>
            <a:r>
              <a:rPr lang="en-US" altLang="zh-CN" sz="3200" dirty="0" smtClean="0"/>
              <a:t>       </a:t>
            </a:r>
            <a:r>
              <a:rPr lang="zh-CN" altLang="zh-CN" sz="3200" dirty="0" smtClean="0"/>
              <a:t>平静</a:t>
            </a:r>
            <a:endParaRPr lang="zh-CN" altLang="zh-CN" sz="3200" dirty="0" smtClean="0"/>
          </a:p>
          <a:p>
            <a:pPr>
              <a:lnSpc>
                <a:spcPct val="150000"/>
              </a:lnSpc>
            </a:pPr>
            <a:r>
              <a:rPr lang="en-US" altLang="zh-CN" sz="3200" dirty="0" smtClean="0"/>
              <a:t>      1. </a:t>
            </a:r>
            <a:r>
              <a:rPr lang="zh-CN" altLang="zh-CN" sz="3200" dirty="0" smtClean="0"/>
              <a:t>一个老头狠狠扫了她们一眼，随即车厢里（</a:t>
            </a:r>
            <a:r>
              <a:rPr lang="en-US" altLang="zh-CN" sz="3200" dirty="0" smtClean="0"/>
              <a:t>          </a:t>
            </a:r>
            <a:r>
              <a:rPr lang="zh-CN" altLang="zh-CN" sz="3200" dirty="0" smtClean="0"/>
              <a:t>）了。</a:t>
            </a:r>
            <a:endParaRPr lang="zh-CN" altLang="zh-CN" sz="3200" dirty="0" smtClean="0"/>
          </a:p>
          <a:p>
            <a:pPr>
              <a:lnSpc>
                <a:spcPct val="150000"/>
              </a:lnSpc>
            </a:pPr>
            <a:r>
              <a:rPr lang="en-US" altLang="zh-CN" sz="3200" dirty="0" smtClean="0"/>
              <a:t>      2. </a:t>
            </a:r>
            <a:r>
              <a:rPr lang="zh-CN" altLang="zh-CN" sz="3200" dirty="0" smtClean="0"/>
              <a:t>车厢里一片（</a:t>
            </a:r>
            <a:r>
              <a:rPr lang="en-US" altLang="zh-CN" sz="3200" dirty="0" smtClean="0"/>
              <a:t>        </a:t>
            </a:r>
            <a:r>
              <a:rPr lang="zh-CN" altLang="zh-CN" sz="3200" dirty="0" smtClean="0"/>
              <a:t>），静得可怕。</a:t>
            </a:r>
            <a:endParaRPr lang="zh-CN" altLang="zh-CN" sz="3200" dirty="0"/>
          </a:p>
        </p:txBody>
      </p:sp>
      <p:sp>
        <p:nvSpPr>
          <p:cNvPr id="13" name="文本框 12"/>
          <p:cNvSpPr txBox="1"/>
          <p:nvPr/>
        </p:nvSpPr>
        <p:spPr>
          <a:xfrm>
            <a:off x="2163212" y="3335021"/>
            <a:ext cx="1512168" cy="584775"/>
          </a:xfrm>
          <a:prstGeom prst="rect">
            <a:avLst/>
          </a:prstGeom>
          <a:noFill/>
          <a:ln w="9525">
            <a:noFill/>
          </a:ln>
        </p:spPr>
        <p:txBody>
          <a:bodyPr wrap="square">
            <a:spAutoFit/>
          </a:bodyPr>
          <a:lstStyle/>
          <a:p>
            <a:pPr algn="l">
              <a:buClrTx/>
              <a:buSzTx/>
            </a:pPr>
            <a:r>
              <a:rPr lang="zh-CN" altLang="en-US" sz="3200" b="1" dirty="0" smtClean="0">
                <a:solidFill>
                  <a:srgbClr val="FF0000"/>
                </a:solidFill>
                <a:latin typeface="楷体_GB2312" panose="02010609030101010101" charset="-122"/>
                <a:ea typeface="楷体_GB2312" panose="02010609030101010101" charset="-122"/>
              </a:rPr>
              <a:t>平静</a:t>
            </a:r>
            <a:endParaRPr lang="zh-CN" altLang="en-US" sz="3200" b="1" dirty="0" smtClean="0">
              <a:solidFill>
                <a:srgbClr val="FF0000"/>
              </a:solidFill>
              <a:latin typeface="楷体_GB2312" panose="02010609030101010101" charset="-122"/>
              <a:ea typeface="楷体_GB2312" panose="02010609030101010101" charset="-122"/>
            </a:endParaRPr>
          </a:p>
        </p:txBody>
      </p:sp>
      <p:sp>
        <p:nvSpPr>
          <p:cNvPr id="14" name="文本框 13"/>
          <p:cNvSpPr txBox="1"/>
          <p:nvPr/>
        </p:nvSpPr>
        <p:spPr>
          <a:xfrm>
            <a:off x="4174500" y="4128893"/>
            <a:ext cx="1728192" cy="584775"/>
          </a:xfrm>
          <a:prstGeom prst="rect">
            <a:avLst/>
          </a:prstGeom>
          <a:noFill/>
          <a:ln w="9525">
            <a:noFill/>
          </a:ln>
        </p:spPr>
        <p:txBody>
          <a:bodyPr wrap="square">
            <a:spAutoFit/>
          </a:bodyPr>
          <a:lstStyle/>
          <a:p>
            <a:r>
              <a:rPr lang="zh-CN" altLang="en-US" sz="3200" b="1" dirty="0" smtClean="0">
                <a:solidFill>
                  <a:srgbClr val="FF0000"/>
                </a:solidFill>
                <a:latin typeface="楷体_GB2312" panose="02010609030101010101" charset="-122"/>
                <a:ea typeface="楷体_GB2312" panose="02010609030101010101" charset="-122"/>
              </a:rPr>
              <a:t>寂静</a:t>
            </a:r>
            <a:endParaRPr lang="zh-CN" altLang="en-US" sz="3200" b="1" dirty="0">
              <a:solidFill>
                <a:srgbClr val="FF0000"/>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wipe(down)">
                                      <p:cBhvr>
                                        <p:cTn id="7" dur="500"/>
                                        <p:tgtEl>
                                          <p:spTgt spid="266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checkerboard(across)">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heckerboard(across)">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12" grpId="0"/>
      <p:bldP spid="13" grpId="0"/>
      <p:bldP spid="1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内容占位符 2"/>
          <p:cNvSpPr txBox="1"/>
          <p:nvPr/>
        </p:nvSpPr>
        <p:spPr>
          <a:xfrm>
            <a:off x="500034" y="761982"/>
            <a:ext cx="5512127" cy="792163"/>
          </a:xfrm>
          <a:prstGeom prst="rect">
            <a:avLst/>
          </a:prstGeom>
          <a:noFill/>
          <a:ln w="9525">
            <a:noFill/>
          </a:ln>
        </p:spPr>
        <p:txBody>
          <a:bodyPr/>
          <a:lstStyle/>
          <a:p>
            <a:pPr>
              <a:lnSpc>
                <a:spcPct val="150000"/>
              </a:lnSpc>
              <a:spcBef>
                <a:spcPts val="3000"/>
              </a:spcBef>
            </a:pPr>
            <a:r>
              <a:rPr lang="zh-CN" altLang="en-US" sz="2800" b="1" dirty="0" smtClean="0">
                <a:latin typeface="黑体" panose="02010609060101010101" pitchFamily="2" charset="-122"/>
                <a:ea typeface="黑体" panose="02010609060101010101" pitchFamily="2" charset="-122"/>
              </a:rPr>
              <a:t>三、</a:t>
            </a:r>
            <a:r>
              <a:rPr lang="zh-CN" altLang="zh-CN" sz="2800" b="1" dirty="0" smtClean="0"/>
              <a:t>完成下面的句子练习。</a:t>
            </a:r>
            <a:endParaRPr lang="en-US" altLang="zh-CN" sz="2800" b="1" dirty="0">
              <a:latin typeface="黑体" panose="02010609060101010101" pitchFamily="2" charset="-122"/>
              <a:ea typeface="黑体" panose="02010609060101010101" pitchFamily="2" charset="-122"/>
            </a:endParaRPr>
          </a:p>
        </p:txBody>
      </p:sp>
      <p:sp>
        <p:nvSpPr>
          <p:cNvPr id="12" name="文本框 11"/>
          <p:cNvSpPr txBox="1"/>
          <p:nvPr/>
        </p:nvSpPr>
        <p:spPr>
          <a:xfrm>
            <a:off x="386053" y="1940548"/>
            <a:ext cx="8106124" cy="3108543"/>
          </a:xfrm>
          <a:prstGeom prst="rect">
            <a:avLst/>
          </a:prstGeom>
          <a:noFill/>
          <a:ln w="9525">
            <a:noFill/>
          </a:ln>
        </p:spPr>
        <p:txBody>
          <a:bodyPr wrap="square">
            <a:spAutoFit/>
          </a:bodyPr>
          <a:lstStyle/>
          <a:p>
            <a:r>
              <a:rPr lang="en-US" altLang="zh-CN" sz="2800" dirty="0">
                <a:latin typeface="楷体_GB2312" panose="02010609030101010101" charset="-122"/>
                <a:ea typeface="楷体_GB2312" panose="02010609030101010101" charset="-122"/>
              </a:rPr>
              <a:t> </a:t>
            </a:r>
            <a:r>
              <a:rPr lang="en-US" altLang="zh-CN" sz="2800" dirty="0" smtClean="0"/>
              <a:t>1.</a:t>
            </a:r>
            <a:r>
              <a:rPr lang="zh-CN" altLang="zh-CN" sz="2800" dirty="0" smtClean="0"/>
              <a:t>当我告诉你们这位可怜的夫人就是我的妻子时，你们大概不会再笑了。（改成反问句）</a:t>
            </a:r>
            <a:endParaRPr lang="zh-CN" altLang="zh-CN" sz="2800" dirty="0" smtClean="0"/>
          </a:p>
          <a:p>
            <a:r>
              <a:rPr lang="en-US" altLang="zh-CN" sz="2800" u="sng" dirty="0" smtClean="0"/>
              <a:t>  _______________________________________</a:t>
            </a:r>
            <a:endParaRPr lang="en-US" altLang="zh-CN" sz="2800" u="sng" dirty="0" smtClean="0"/>
          </a:p>
          <a:p>
            <a:r>
              <a:rPr lang="en-US" altLang="zh-CN" sz="2800" u="sng" dirty="0" smtClean="0"/>
              <a:t>_______________________________________                                                            </a:t>
            </a:r>
            <a:endParaRPr lang="en-US" altLang="zh-CN" sz="2800" dirty="0" smtClean="0"/>
          </a:p>
          <a:p>
            <a:r>
              <a:rPr lang="en-US" altLang="zh-CN" sz="2800" dirty="0" smtClean="0"/>
              <a:t>2.</a:t>
            </a:r>
            <a:r>
              <a:rPr lang="zh-CN" altLang="zh-CN" sz="2800" dirty="0" smtClean="0"/>
              <a:t>车厢里一片寂静，静得可怕。（照样子，写句子）</a:t>
            </a:r>
            <a:endParaRPr lang="zh-CN" altLang="zh-CN" sz="2800" dirty="0" smtClean="0"/>
          </a:p>
          <a:p>
            <a:r>
              <a:rPr lang="zh-CN" altLang="zh-CN" sz="2800" dirty="0" smtClean="0"/>
              <a:t>  教室里非常闷热，热得</a:t>
            </a:r>
            <a:r>
              <a:rPr lang="en-US" altLang="zh-CN" sz="2800" u="sng" dirty="0" smtClean="0"/>
              <a:t> ________________                                                   </a:t>
            </a:r>
            <a:endParaRPr lang="zh-CN" altLang="en-US" sz="2800" dirty="0">
              <a:solidFill>
                <a:schemeClr val="tx1"/>
              </a:solidFill>
              <a:latin typeface="楷体_GB2312" panose="02010609030101010101" charset="-122"/>
              <a:ea typeface="楷体_GB2312" panose="02010609030101010101" charset="-122"/>
            </a:endParaRPr>
          </a:p>
        </p:txBody>
      </p:sp>
      <p:sp>
        <p:nvSpPr>
          <p:cNvPr id="13" name="文本框 12"/>
          <p:cNvSpPr txBox="1"/>
          <p:nvPr/>
        </p:nvSpPr>
        <p:spPr>
          <a:xfrm>
            <a:off x="500034" y="3133514"/>
            <a:ext cx="7660005" cy="954107"/>
          </a:xfrm>
          <a:prstGeom prst="rect">
            <a:avLst/>
          </a:prstGeom>
          <a:noFill/>
          <a:ln w="9525">
            <a:noFill/>
          </a:ln>
        </p:spPr>
        <p:txBody>
          <a:bodyPr wrap="square">
            <a:spAutoFit/>
          </a:bodyPr>
          <a:lstStyle/>
          <a:p>
            <a:r>
              <a:rPr lang="en-US" altLang="zh-CN" sz="2800" dirty="0" smtClean="0">
                <a:solidFill>
                  <a:srgbClr val="FF0000"/>
                </a:solidFill>
              </a:rPr>
              <a:t>       </a:t>
            </a:r>
            <a:r>
              <a:rPr lang="zh-CN" altLang="zh-CN" sz="2800" dirty="0" smtClean="0">
                <a:solidFill>
                  <a:srgbClr val="FF0000"/>
                </a:solidFill>
              </a:rPr>
              <a:t>当我告诉你们这位可怜的夫人就是我的妻子时，难道你们还会再笑吗？</a:t>
            </a:r>
            <a:endParaRPr lang="zh-CN" altLang="en-US" sz="2800" b="1" dirty="0">
              <a:solidFill>
                <a:srgbClr val="FF0000"/>
              </a:solidFill>
              <a:latin typeface="楷体_GB2312" panose="02010609030101010101" charset="-122"/>
              <a:ea typeface="楷体_GB2312" panose="02010609030101010101" charset="-122"/>
            </a:endParaRPr>
          </a:p>
        </p:txBody>
      </p:sp>
      <p:sp>
        <p:nvSpPr>
          <p:cNvPr id="14" name="文本框 13"/>
          <p:cNvSpPr txBox="1"/>
          <p:nvPr/>
        </p:nvSpPr>
        <p:spPr>
          <a:xfrm>
            <a:off x="4330036" y="4525871"/>
            <a:ext cx="3156633" cy="523220"/>
          </a:xfrm>
          <a:prstGeom prst="rect">
            <a:avLst/>
          </a:prstGeom>
          <a:noFill/>
          <a:ln w="9525">
            <a:noFill/>
          </a:ln>
        </p:spPr>
        <p:txBody>
          <a:bodyPr wrap="none">
            <a:spAutoFit/>
          </a:bodyPr>
          <a:lstStyle/>
          <a:p>
            <a:r>
              <a:rPr lang="zh-CN" altLang="zh-CN" sz="2800" dirty="0" smtClean="0">
                <a:solidFill>
                  <a:srgbClr val="FF0000"/>
                </a:solidFill>
              </a:rPr>
              <a:t>让人喘不过气来</a:t>
            </a:r>
            <a:r>
              <a:rPr lang="zh-CN" altLang="zh-CN" sz="2800" dirty="0" smtClean="0">
                <a:solidFill>
                  <a:srgbClr val="FF0000"/>
                </a:solidFill>
              </a:rPr>
              <a:t>。</a:t>
            </a:r>
            <a:r>
              <a:rPr lang="en-US" altLang="zh-CN" sz="2800" dirty="0" smtClean="0">
                <a:solidFill>
                  <a:srgbClr val="FF0000"/>
                </a:solidFill>
              </a:rPr>
              <a:t> </a:t>
            </a:r>
            <a:endParaRPr lang="zh-CN" altLang="en-US" sz="2800" b="1" dirty="0">
              <a:solidFill>
                <a:srgbClr val="FF0000"/>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wipe(down)">
                                      <p:cBhvr>
                                        <p:cTn id="7" dur="500"/>
                                        <p:tgtEl>
                                          <p:spTgt spid="266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checkerboard(across)">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heckerboard(across)">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12" grpId="0"/>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38" name="Group 4"/>
          <p:cNvGrpSpPr>
            <a:grpSpLocks noChangeAspect="1"/>
          </p:cNvGrpSpPr>
          <p:nvPr/>
        </p:nvGrpSpPr>
        <p:grpSpPr>
          <a:xfrm>
            <a:off x="2706100" y="1292160"/>
            <a:ext cx="368573" cy="220355"/>
            <a:chOff x="2511" y="1362"/>
            <a:chExt cx="539" cy="322"/>
          </a:xfrm>
        </p:grpSpPr>
        <p:sp>
          <p:nvSpPr>
            <p:cNvPr id="19" name="Freeform 8"/>
            <p:cNvSpPr/>
            <p:nvPr/>
          </p:nvSpPr>
          <p:spPr bwMode="auto">
            <a:xfrm>
              <a:off x="2954" y="1362"/>
              <a:ext cx="5" cy="0"/>
            </a:xfrm>
            <a:custGeom>
              <a:avLst/>
              <a:gdLst>
                <a:gd name="T0" fmla="*/ 2 w 2"/>
                <a:gd name="T1" fmla="*/ 0 h 1"/>
                <a:gd name="T2" fmla="*/ 0 w 2"/>
                <a:gd name="T3" fmla="*/ 1 h 1"/>
                <a:gd name="T4" fmla="*/ 2 w 2"/>
                <a:gd name="T5" fmla="*/ 0 h 1"/>
                <a:gd name="T6" fmla="*/ 2 w 2"/>
                <a:gd name="T7" fmla="*/ 0 h 1"/>
              </a:gdLst>
              <a:ahLst/>
              <a:cxnLst>
                <a:cxn ang="0">
                  <a:pos x="T0" y="T1"/>
                </a:cxn>
                <a:cxn ang="0">
                  <a:pos x="T2" y="T3"/>
                </a:cxn>
                <a:cxn ang="0">
                  <a:pos x="T4" y="T5"/>
                </a:cxn>
                <a:cxn ang="0">
                  <a:pos x="T6" y="T7"/>
                </a:cxn>
              </a:cxnLst>
              <a:rect l="0" t="0" r="r" b="b"/>
              <a:pathLst>
                <a:path w="2" h="1">
                  <a:moveTo>
                    <a:pt x="2" y="0"/>
                  </a:moveTo>
                  <a:cubicBezTo>
                    <a:pt x="1" y="0"/>
                    <a:pt x="0" y="0"/>
                    <a:pt x="0" y="1"/>
                  </a:cubicBezTo>
                  <a:cubicBezTo>
                    <a:pt x="0" y="0"/>
                    <a:pt x="1" y="0"/>
                    <a:pt x="2" y="0"/>
                  </a:cubicBezTo>
                  <a:cubicBezTo>
                    <a:pt x="2" y="0"/>
                    <a:pt x="2" y="0"/>
                    <a:pt x="2" y="0"/>
                  </a:cubicBezTo>
                </a:path>
              </a:pathLst>
            </a:custGeom>
            <a:solidFill>
              <a:srgbClr val="EEEB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sp>
          <p:nvSpPr>
            <p:cNvPr id="20" name="Freeform 9"/>
            <p:cNvSpPr/>
            <p:nvPr/>
          </p:nvSpPr>
          <p:spPr bwMode="auto">
            <a:xfrm>
              <a:off x="2943" y="1497"/>
              <a:ext cx="2" cy="0"/>
            </a:xfrm>
            <a:custGeom>
              <a:avLst/>
              <a:gdLst>
                <a:gd name="T0" fmla="*/ 1 w 1"/>
                <a:gd name="T1" fmla="*/ 0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0" y="0"/>
                  </a:cubicBezTo>
                  <a:cubicBezTo>
                    <a:pt x="0" y="0"/>
                    <a:pt x="0" y="0"/>
                    <a:pt x="0" y="0"/>
                  </a:cubicBezTo>
                  <a:cubicBezTo>
                    <a:pt x="1" y="0"/>
                    <a:pt x="1" y="0"/>
                    <a:pt x="1" y="0"/>
                  </a:cubicBezTo>
                </a:path>
              </a:pathLst>
            </a:custGeom>
            <a:solidFill>
              <a:srgbClr val="578C94"/>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sp>
          <p:nvSpPr>
            <p:cNvPr id="21" name="Freeform 10"/>
            <p:cNvSpPr>
              <a:spLocks noEditPoints="1"/>
            </p:cNvSpPr>
            <p:nvPr/>
          </p:nvSpPr>
          <p:spPr bwMode="auto">
            <a:xfrm>
              <a:off x="2511" y="1362"/>
              <a:ext cx="539" cy="322"/>
            </a:xfrm>
            <a:custGeom>
              <a:avLst/>
              <a:gdLst>
                <a:gd name="T0" fmla="*/ 7 w 309"/>
                <a:gd name="T1" fmla="*/ 184 h 184"/>
                <a:gd name="T2" fmla="*/ 9 w 309"/>
                <a:gd name="T3" fmla="*/ 184 h 184"/>
                <a:gd name="T4" fmla="*/ 9 w 309"/>
                <a:gd name="T5" fmla="*/ 178 h 184"/>
                <a:gd name="T6" fmla="*/ 8 w 309"/>
                <a:gd name="T7" fmla="*/ 180 h 184"/>
                <a:gd name="T8" fmla="*/ 9 w 309"/>
                <a:gd name="T9" fmla="*/ 178 h 184"/>
                <a:gd name="T10" fmla="*/ 34 w 309"/>
                <a:gd name="T11" fmla="*/ 174 h 184"/>
                <a:gd name="T12" fmla="*/ 34 w 309"/>
                <a:gd name="T13" fmla="*/ 179 h 184"/>
                <a:gd name="T14" fmla="*/ 36 w 309"/>
                <a:gd name="T15" fmla="*/ 176 h 184"/>
                <a:gd name="T16" fmla="*/ 38 w 309"/>
                <a:gd name="T17" fmla="*/ 176 h 184"/>
                <a:gd name="T18" fmla="*/ 84 w 309"/>
                <a:gd name="T19" fmla="*/ 144 h 184"/>
                <a:gd name="T20" fmla="*/ 85 w 309"/>
                <a:gd name="T21" fmla="*/ 145 h 184"/>
                <a:gd name="T22" fmla="*/ 84 w 309"/>
                <a:gd name="T23" fmla="*/ 144 h 184"/>
                <a:gd name="T24" fmla="*/ 0 w 309"/>
                <a:gd name="T25" fmla="*/ 135 h 184"/>
                <a:gd name="T26" fmla="*/ 1 w 309"/>
                <a:gd name="T27" fmla="*/ 135 h 184"/>
                <a:gd name="T28" fmla="*/ 138 w 309"/>
                <a:gd name="T29" fmla="*/ 123 h 184"/>
                <a:gd name="T30" fmla="*/ 139 w 309"/>
                <a:gd name="T31" fmla="*/ 123 h 184"/>
                <a:gd name="T32" fmla="*/ 154 w 309"/>
                <a:gd name="T33" fmla="*/ 115 h 184"/>
                <a:gd name="T34" fmla="*/ 154 w 309"/>
                <a:gd name="T35" fmla="*/ 116 h 184"/>
                <a:gd name="T36" fmla="*/ 154 w 309"/>
                <a:gd name="T37" fmla="*/ 115 h 184"/>
                <a:gd name="T38" fmla="*/ 50 w 309"/>
                <a:gd name="T39" fmla="*/ 113 h 184"/>
                <a:gd name="T40" fmla="*/ 53 w 309"/>
                <a:gd name="T41" fmla="*/ 115 h 184"/>
                <a:gd name="T42" fmla="*/ 146 w 309"/>
                <a:gd name="T43" fmla="*/ 113 h 184"/>
                <a:gd name="T44" fmla="*/ 147 w 309"/>
                <a:gd name="T45" fmla="*/ 114 h 184"/>
                <a:gd name="T46" fmla="*/ 146 w 309"/>
                <a:gd name="T47" fmla="*/ 113 h 184"/>
                <a:gd name="T48" fmla="*/ 149 w 309"/>
                <a:gd name="T49" fmla="*/ 111 h 184"/>
                <a:gd name="T50" fmla="*/ 151 w 309"/>
                <a:gd name="T51" fmla="*/ 111 h 184"/>
                <a:gd name="T52" fmla="*/ 165 w 309"/>
                <a:gd name="T53" fmla="*/ 109 h 184"/>
                <a:gd name="T54" fmla="*/ 162 w 309"/>
                <a:gd name="T55" fmla="*/ 113 h 184"/>
                <a:gd name="T56" fmla="*/ 166 w 309"/>
                <a:gd name="T57" fmla="*/ 111 h 184"/>
                <a:gd name="T58" fmla="*/ 184 w 309"/>
                <a:gd name="T59" fmla="*/ 107 h 184"/>
                <a:gd name="T60" fmla="*/ 184 w 309"/>
                <a:gd name="T61" fmla="*/ 109 h 184"/>
                <a:gd name="T62" fmla="*/ 184 w 309"/>
                <a:gd name="T63" fmla="*/ 107 h 184"/>
                <a:gd name="T64" fmla="*/ 50 w 309"/>
                <a:gd name="T65" fmla="*/ 109 h 184"/>
                <a:gd name="T66" fmla="*/ 53 w 309"/>
                <a:gd name="T67" fmla="*/ 111 h 184"/>
                <a:gd name="T68" fmla="*/ 53 w 309"/>
                <a:gd name="T69" fmla="*/ 107 h 184"/>
                <a:gd name="T70" fmla="*/ 248 w 309"/>
                <a:gd name="T71" fmla="*/ 77 h 184"/>
                <a:gd name="T72" fmla="*/ 249 w 309"/>
                <a:gd name="T73" fmla="*/ 77 h 184"/>
                <a:gd name="T74" fmla="*/ 249 w 309"/>
                <a:gd name="T75" fmla="*/ 75 h 184"/>
                <a:gd name="T76" fmla="*/ 252 w 309"/>
                <a:gd name="T77" fmla="*/ 67 h 184"/>
                <a:gd name="T78" fmla="*/ 252 w 309"/>
                <a:gd name="T79" fmla="*/ 70 h 184"/>
                <a:gd name="T80" fmla="*/ 268 w 309"/>
                <a:gd name="T81" fmla="*/ 64 h 184"/>
                <a:gd name="T82" fmla="*/ 266 w 309"/>
                <a:gd name="T83" fmla="*/ 66 h 184"/>
                <a:gd name="T84" fmla="*/ 268 w 309"/>
                <a:gd name="T85" fmla="*/ 66 h 184"/>
                <a:gd name="T86" fmla="*/ 276 w 309"/>
                <a:gd name="T87" fmla="*/ 54 h 184"/>
                <a:gd name="T88" fmla="*/ 276 w 309"/>
                <a:gd name="T89" fmla="*/ 55 h 184"/>
                <a:gd name="T90" fmla="*/ 276 w 309"/>
                <a:gd name="T91" fmla="*/ 54 h 184"/>
                <a:gd name="T92" fmla="*/ 307 w 309"/>
                <a:gd name="T93" fmla="*/ 17 h 184"/>
                <a:gd name="T94" fmla="*/ 309 w 309"/>
                <a:gd name="T95" fmla="*/ 17 h 184"/>
                <a:gd name="T96" fmla="*/ 254 w 309"/>
                <a:gd name="T97" fmla="*/ 11 h 184"/>
                <a:gd name="T98" fmla="*/ 254 w 309"/>
                <a:gd name="T99" fmla="*/ 12 h 184"/>
                <a:gd name="T100" fmla="*/ 254 w 309"/>
                <a:gd name="T101" fmla="*/ 11 h 184"/>
                <a:gd name="T102" fmla="*/ 304 w 309"/>
                <a:gd name="T103" fmla="*/ 12 h 184"/>
                <a:gd name="T104" fmla="*/ 308 w 309"/>
                <a:gd name="T105" fmla="*/ 14 h 184"/>
                <a:gd name="T106" fmla="*/ 307 w 309"/>
                <a:gd name="T107" fmla="*/ 11 h 184"/>
                <a:gd name="T108" fmla="*/ 305 w 309"/>
                <a:gd name="T109" fmla="*/ 10 h 184"/>
                <a:gd name="T110" fmla="*/ 245 w 309"/>
                <a:gd name="T111" fmla="*/ 12 h 184"/>
                <a:gd name="T112" fmla="*/ 245 w 309"/>
                <a:gd name="T113" fmla="*/ 10 h 184"/>
                <a:gd name="T114" fmla="*/ 257 w 309"/>
                <a:gd name="T115" fmla="*/ 0 h 184"/>
                <a:gd name="T116" fmla="*/ 254 w 309"/>
                <a:gd name="T117" fmla="*/ 1 h 184"/>
                <a:gd name="T118" fmla="*/ 255 w 309"/>
                <a:gd name="T119" fmla="*/ 3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9" h="184">
                  <a:moveTo>
                    <a:pt x="8" y="183"/>
                  </a:moveTo>
                  <a:cubicBezTo>
                    <a:pt x="7" y="183"/>
                    <a:pt x="7" y="183"/>
                    <a:pt x="7" y="184"/>
                  </a:cubicBezTo>
                  <a:cubicBezTo>
                    <a:pt x="7" y="184"/>
                    <a:pt x="8" y="184"/>
                    <a:pt x="8" y="184"/>
                  </a:cubicBezTo>
                  <a:cubicBezTo>
                    <a:pt x="8" y="184"/>
                    <a:pt x="9" y="184"/>
                    <a:pt x="9" y="184"/>
                  </a:cubicBezTo>
                  <a:cubicBezTo>
                    <a:pt x="9" y="183"/>
                    <a:pt x="8" y="183"/>
                    <a:pt x="8" y="183"/>
                  </a:cubicBezTo>
                  <a:moveTo>
                    <a:pt x="9" y="178"/>
                  </a:moveTo>
                  <a:cubicBezTo>
                    <a:pt x="8" y="178"/>
                    <a:pt x="7" y="180"/>
                    <a:pt x="8" y="180"/>
                  </a:cubicBezTo>
                  <a:cubicBezTo>
                    <a:pt x="8" y="180"/>
                    <a:pt x="8" y="180"/>
                    <a:pt x="8" y="180"/>
                  </a:cubicBezTo>
                  <a:cubicBezTo>
                    <a:pt x="9" y="180"/>
                    <a:pt x="10" y="178"/>
                    <a:pt x="9" y="178"/>
                  </a:cubicBezTo>
                  <a:cubicBezTo>
                    <a:pt x="9" y="178"/>
                    <a:pt x="9" y="178"/>
                    <a:pt x="9" y="178"/>
                  </a:cubicBezTo>
                  <a:moveTo>
                    <a:pt x="35" y="171"/>
                  </a:moveTo>
                  <a:cubicBezTo>
                    <a:pt x="35" y="171"/>
                    <a:pt x="34" y="172"/>
                    <a:pt x="34" y="174"/>
                  </a:cubicBezTo>
                  <a:cubicBezTo>
                    <a:pt x="34" y="174"/>
                    <a:pt x="34" y="174"/>
                    <a:pt x="34" y="174"/>
                  </a:cubicBezTo>
                  <a:cubicBezTo>
                    <a:pt x="33" y="175"/>
                    <a:pt x="32" y="179"/>
                    <a:pt x="34" y="179"/>
                  </a:cubicBezTo>
                  <a:cubicBezTo>
                    <a:pt x="34" y="179"/>
                    <a:pt x="34" y="179"/>
                    <a:pt x="35" y="179"/>
                  </a:cubicBezTo>
                  <a:cubicBezTo>
                    <a:pt x="35" y="178"/>
                    <a:pt x="36" y="177"/>
                    <a:pt x="36" y="176"/>
                  </a:cubicBezTo>
                  <a:cubicBezTo>
                    <a:pt x="37" y="176"/>
                    <a:pt x="37" y="176"/>
                    <a:pt x="38" y="176"/>
                  </a:cubicBezTo>
                  <a:cubicBezTo>
                    <a:pt x="38" y="176"/>
                    <a:pt x="38" y="176"/>
                    <a:pt x="38" y="176"/>
                  </a:cubicBezTo>
                  <a:cubicBezTo>
                    <a:pt x="39" y="176"/>
                    <a:pt x="37" y="171"/>
                    <a:pt x="35" y="171"/>
                  </a:cubicBezTo>
                  <a:moveTo>
                    <a:pt x="84" y="144"/>
                  </a:moveTo>
                  <a:cubicBezTo>
                    <a:pt x="84" y="144"/>
                    <a:pt x="84" y="144"/>
                    <a:pt x="84" y="145"/>
                  </a:cubicBezTo>
                  <a:cubicBezTo>
                    <a:pt x="84" y="145"/>
                    <a:pt x="84" y="145"/>
                    <a:pt x="85" y="145"/>
                  </a:cubicBezTo>
                  <a:cubicBezTo>
                    <a:pt x="85" y="145"/>
                    <a:pt x="85" y="145"/>
                    <a:pt x="86" y="145"/>
                  </a:cubicBezTo>
                  <a:cubicBezTo>
                    <a:pt x="86" y="145"/>
                    <a:pt x="85" y="144"/>
                    <a:pt x="84" y="144"/>
                  </a:cubicBezTo>
                  <a:moveTo>
                    <a:pt x="1" y="134"/>
                  </a:moveTo>
                  <a:cubicBezTo>
                    <a:pt x="0" y="135"/>
                    <a:pt x="0" y="135"/>
                    <a:pt x="0" y="135"/>
                  </a:cubicBezTo>
                  <a:cubicBezTo>
                    <a:pt x="0" y="135"/>
                    <a:pt x="0" y="135"/>
                    <a:pt x="1" y="135"/>
                  </a:cubicBezTo>
                  <a:cubicBezTo>
                    <a:pt x="1" y="135"/>
                    <a:pt x="1" y="135"/>
                    <a:pt x="1" y="135"/>
                  </a:cubicBezTo>
                  <a:cubicBezTo>
                    <a:pt x="1" y="134"/>
                    <a:pt x="1" y="134"/>
                    <a:pt x="1" y="134"/>
                  </a:cubicBezTo>
                  <a:moveTo>
                    <a:pt x="138" y="123"/>
                  </a:moveTo>
                  <a:cubicBezTo>
                    <a:pt x="137" y="123"/>
                    <a:pt x="136" y="124"/>
                    <a:pt x="137" y="125"/>
                  </a:cubicBezTo>
                  <a:cubicBezTo>
                    <a:pt x="138" y="124"/>
                    <a:pt x="139" y="125"/>
                    <a:pt x="139" y="123"/>
                  </a:cubicBezTo>
                  <a:cubicBezTo>
                    <a:pt x="139" y="123"/>
                    <a:pt x="138" y="123"/>
                    <a:pt x="138" y="123"/>
                  </a:cubicBezTo>
                  <a:moveTo>
                    <a:pt x="154" y="115"/>
                  </a:moveTo>
                  <a:cubicBezTo>
                    <a:pt x="154" y="115"/>
                    <a:pt x="153" y="115"/>
                    <a:pt x="153" y="115"/>
                  </a:cubicBezTo>
                  <a:cubicBezTo>
                    <a:pt x="153" y="116"/>
                    <a:pt x="154" y="116"/>
                    <a:pt x="154" y="116"/>
                  </a:cubicBezTo>
                  <a:cubicBezTo>
                    <a:pt x="155" y="116"/>
                    <a:pt x="155" y="116"/>
                    <a:pt x="155" y="116"/>
                  </a:cubicBezTo>
                  <a:cubicBezTo>
                    <a:pt x="155" y="115"/>
                    <a:pt x="155" y="115"/>
                    <a:pt x="154" y="115"/>
                  </a:cubicBezTo>
                  <a:moveTo>
                    <a:pt x="50" y="113"/>
                  </a:moveTo>
                  <a:cubicBezTo>
                    <a:pt x="50" y="113"/>
                    <a:pt x="50" y="113"/>
                    <a:pt x="50" y="113"/>
                  </a:cubicBezTo>
                  <a:cubicBezTo>
                    <a:pt x="50" y="114"/>
                    <a:pt x="52" y="115"/>
                    <a:pt x="52" y="115"/>
                  </a:cubicBezTo>
                  <a:cubicBezTo>
                    <a:pt x="53" y="115"/>
                    <a:pt x="53" y="115"/>
                    <a:pt x="53" y="115"/>
                  </a:cubicBezTo>
                  <a:cubicBezTo>
                    <a:pt x="53" y="114"/>
                    <a:pt x="51" y="113"/>
                    <a:pt x="50" y="113"/>
                  </a:cubicBezTo>
                  <a:moveTo>
                    <a:pt x="146" y="113"/>
                  </a:moveTo>
                  <a:cubicBezTo>
                    <a:pt x="146" y="113"/>
                    <a:pt x="146" y="113"/>
                    <a:pt x="146" y="113"/>
                  </a:cubicBezTo>
                  <a:cubicBezTo>
                    <a:pt x="145" y="114"/>
                    <a:pt x="146" y="114"/>
                    <a:pt x="147" y="114"/>
                  </a:cubicBezTo>
                  <a:cubicBezTo>
                    <a:pt x="147" y="114"/>
                    <a:pt x="147" y="114"/>
                    <a:pt x="147" y="113"/>
                  </a:cubicBezTo>
                  <a:cubicBezTo>
                    <a:pt x="148" y="113"/>
                    <a:pt x="147" y="113"/>
                    <a:pt x="146" y="113"/>
                  </a:cubicBezTo>
                  <a:moveTo>
                    <a:pt x="150" y="110"/>
                  </a:moveTo>
                  <a:cubicBezTo>
                    <a:pt x="149" y="110"/>
                    <a:pt x="149" y="110"/>
                    <a:pt x="149" y="111"/>
                  </a:cubicBezTo>
                  <a:cubicBezTo>
                    <a:pt x="149" y="111"/>
                    <a:pt x="150" y="111"/>
                    <a:pt x="150" y="111"/>
                  </a:cubicBezTo>
                  <a:cubicBezTo>
                    <a:pt x="151" y="111"/>
                    <a:pt x="151" y="111"/>
                    <a:pt x="151" y="111"/>
                  </a:cubicBezTo>
                  <a:cubicBezTo>
                    <a:pt x="151" y="111"/>
                    <a:pt x="150" y="110"/>
                    <a:pt x="150" y="110"/>
                  </a:cubicBezTo>
                  <a:moveTo>
                    <a:pt x="165" y="109"/>
                  </a:moveTo>
                  <a:cubicBezTo>
                    <a:pt x="165" y="109"/>
                    <a:pt x="163" y="110"/>
                    <a:pt x="162" y="111"/>
                  </a:cubicBezTo>
                  <a:cubicBezTo>
                    <a:pt x="161" y="112"/>
                    <a:pt x="161" y="113"/>
                    <a:pt x="162" y="113"/>
                  </a:cubicBezTo>
                  <a:cubicBezTo>
                    <a:pt x="162" y="113"/>
                    <a:pt x="163" y="113"/>
                    <a:pt x="164" y="113"/>
                  </a:cubicBezTo>
                  <a:cubicBezTo>
                    <a:pt x="166" y="111"/>
                    <a:pt x="166" y="111"/>
                    <a:pt x="166" y="111"/>
                  </a:cubicBezTo>
                  <a:cubicBezTo>
                    <a:pt x="166" y="110"/>
                    <a:pt x="166" y="109"/>
                    <a:pt x="165" y="109"/>
                  </a:cubicBezTo>
                  <a:moveTo>
                    <a:pt x="184" y="107"/>
                  </a:moveTo>
                  <a:cubicBezTo>
                    <a:pt x="184" y="107"/>
                    <a:pt x="183" y="109"/>
                    <a:pt x="184" y="109"/>
                  </a:cubicBezTo>
                  <a:cubicBezTo>
                    <a:pt x="184" y="109"/>
                    <a:pt x="184" y="109"/>
                    <a:pt x="184" y="109"/>
                  </a:cubicBezTo>
                  <a:cubicBezTo>
                    <a:pt x="184" y="109"/>
                    <a:pt x="185" y="107"/>
                    <a:pt x="184" y="107"/>
                  </a:cubicBezTo>
                  <a:cubicBezTo>
                    <a:pt x="184" y="107"/>
                    <a:pt x="184" y="107"/>
                    <a:pt x="184" y="107"/>
                  </a:cubicBezTo>
                  <a:moveTo>
                    <a:pt x="53" y="107"/>
                  </a:moveTo>
                  <a:cubicBezTo>
                    <a:pt x="51" y="107"/>
                    <a:pt x="50" y="108"/>
                    <a:pt x="50" y="109"/>
                  </a:cubicBezTo>
                  <a:cubicBezTo>
                    <a:pt x="50" y="110"/>
                    <a:pt x="50" y="111"/>
                    <a:pt x="51" y="111"/>
                  </a:cubicBezTo>
                  <a:cubicBezTo>
                    <a:pt x="52" y="111"/>
                    <a:pt x="52" y="111"/>
                    <a:pt x="53" y="111"/>
                  </a:cubicBezTo>
                  <a:cubicBezTo>
                    <a:pt x="54" y="111"/>
                    <a:pt x="54" y="108"/>
                    <a:pt x="54" y="107"/>
                  </a:cubicBezTo>
                  <a:cubicBezTo>
                    <a:pt x="53" y="107"/>
                    <a:pt x="53" y="107"/>
                    <a:pt x="53" y="107"/>
                  </a:cubicBezTo>
                  <a:moveTo>
                    <a:pt x="249" y="75"/>
                  </a:moveTo>
                  <a:cubicBezTo>
                    <a:pt x="249" y="75"/>
                    <a:pt x="249" y="76"/>
                    <a:pt x="248" y="77"/>
                  </a:cubicBezTo>
                  <a:cubicBezTo>
                    <a:pt x="248" y="77"/>
                    <a:pt x="248" y="77"/>
                    <a:pt x="248" y="77"/>
                  </a:cubicBezTo>
                  <a:cubicBezTo>
                    <a:pt x="249" y="77"/>
                    <a:pt x="249" y="77"/>
                    <a:pt x="249" y="77"/>
                  </a:cubicBezTo>
                  <a:cubicBezTo>
                    <a:pt x="250" y="77"/>
                    <a:pt x="250" y="76"/>
                    <a:pt x="251" y="76"/>
                  </a:cubicBezTo>
                  <a:cubicBezTo>
                    <a:pt x="250" y="76"/>
                    <a:pt x="250" y="75"/>
                    <a:pt x="249" y="75"/>
                  </a:cubicBezTo>
                  <a:moveTo>
                    <a:pt x="253" y="66"/>
                  </a:moveTo>
                  <a:cubicBezTo>
                    <a:pt x="252" y="67"/>
                    <a:pt x="252" y="67"/>
                    <a:pt x="252" y="67"/>
                  </a:cubicBezTo>
                  <a:cubicBezTo>
                    <a:pt x="250" y="67"/>
                    <a:pt x="250" y="67"/>
                    <a:pt x="250" y="67"/>
                  </a:cubicBezTo>
                  <a:cubicBezTo>
                    <a:pt x="250" y="70"/>
                    <a:pt x="251" y="70"/>
                    <a:pt x="252" y="70"/>
                  </a:cubicBezTo>
                  <a:cubicBezTo>
                    <a:pt x="254" y="70"/>
                    <a:pt x="258" y="66"/>
                    <a:pt x="253" y="66"/>
                  </a:cubicBezTo>
                  <a:moveTo>
                    <a:pt x="268" y="64"/>
                  </a:moveTo>
                  <a:cubicBezTo>
                    <a:pt x="268" y="64"/>
                    <a:pt x="268" y="65"/>
                    <a:pt x="268" y="65"/>
                  </a:cubicBezTo>
                  <a:cubicBezTo>
                    <a:pt x="266" y="66"/>
                    <a:pt x="266" y="66"/>
                    <a:pt x="266" y="66"/>
                  </a:cubicBezTo>
                  <a:cubicBezTo>
                    <a:pt x="266" y="67"/>
                    <a:pt x="266" y="67"/>
                    <a:pt x="267" y="67"/>
                  </a:cubicBezTo>
                  <a:cubicBezTo>
                    <a:pt x="267" y="67"/>
                    <a:pt x="268" y="67"/>
                    <a:pt x="268" y="66"/>
                  </a:cubicBezTo>
                  <a:cubicBezTo>
                    <a:pt x="269" y="66"/>
                    <a:pt x="269" y="64"/>
                    <a:pt x="268" y="64"/>
                  </a:cubicBezTo>
                  <a:moveTo>
                    <a:pt x="276" y="54"/>
                  </a:moveTo>
                  <a:cubicBezTo>
                    <a:pt x="276" y="54"/>
                    <a:pt x="275" y="55"/>
                    <a:pt x="276" y="55"/>
                  </a:cubicBezTo>
                  <a:cubicBezTo>
                    <a:pt x="276" y="55"/>
                    <a:pt x="276" y="55"/>
                    <a:pt x="276" y="55"/>
                  </a:cubicBezTo>
                  <a:cubicBezTo>
                    <a:pt x="276" y="55"/>
                    <a:pt x="277" y="54"/>
                    <a:pt x="276" y="54"/>
                  </a:cubicBezTo>
                  <a:cubicBezTo>
                    <a:pt x="276" y="54"/>
                    <a:pt x="276" y="54"/>
                    <a:pt x="276" y="54"/>
                  </a:cubicBezTo>
                  <a:moveTo>
                    <a:pt x="308" y="17"/>
                  </a:moveTo>
                  <a:cubicBezTo>
                    <a:pt x="308" y="17"/>
                    <a:pt x="307" y="17"/>
                    <a:pt x="307" y="17"/>
                  </a:cubicBezTo>
                  <a:cubicBezTo>
                    <a:pt x="307" y="18"/>
                    <a:pt x="308" y="18"/>
                    <a:pt x="308" y="18"/>
                  </a:cubicBezTo>
                  <a:cubicBezTo>
                    <a:pt x="309" y="18"/>
                    <a:pt x="309" y="18"/>
                    <a:pt x="309" y="17"/>
                  </a:cubicBezTo>
                  <a:cubicBezTo>
                    <a:pt x="309" y="17"/>
                    <a:pt x="308" y="17"/>
                    <a:pt x="308" y="17"/>
                  </a:cubicBezTo>
                  <a:moveTo>
                    <a:pt x="254" y="11"/>
                  </a:moveTo>
                  <a:cubicBezTo>
                    <a:pt x="253" y="11"/>
                    <a:pt x="253" y="11"/>
                    <a:pt x="253" y="11"/>
                  </a:cubicBezTo>
                  <a:cubicBezTo>
                    <a:pt x="253" y="11"/>
                    <a:pt x="254" y="12"/>
                    <a:pt x="254" y="12"/>
                  </a:cubicBezTo>
                  <a:cubicBezTo>
                    <a:pt x="254" y="12"/>
                    <a:pt x="255" y="12"/>
                    <a:pt x="255" y="11"/>
                  </a:cubicBezTo>
                  <a:cubicBezTo>
                    <a:pt x="255" y="11"/>
                    <a:pt x="254" y="11"/>
                    <a:pt x="254" y="11"/>
                  </a:cubicBezTo>
                  <a:moveTo>
                    <a:pt x="305" y="10"/>
                  </a:moveTo>
                  <a:cubicBezTo>
                    <a:pt x="304" y="10"/>
                    <a:pt x="304" y="11"/>
                    <a:pt x="304" y="12"/>
                  </a:cubicBezTo>
                  <a:cubicBezTo>
                    <a:pt x="305" y="13"/>
                    <a:pt x="306" y="14"/>
                    <a:pt x="307" y="14"/>
                  </a:cubicBezTo>
                  <a:cubicBezTo>
                    <a:pt x="307" y="14"/>
                    <a:pt x="308" y="14"/>
                    <a:pt x="308" y="14"/>
                  </a:cubicBezTo>
                  <a:cubicBezTo>
                    <a:pt x="308" y="14"/>
                    <a:pt x="308" y="14"/>
                    <a:pt x="308" y="14"/>
                  </a:cubicBezTo>
                  <a:cubicBezTo>
                    <a:pt x="308" y="13"/>
                    <a:pt x="308" y="12"/>
                    <a:pt x="307" y="11"/>
                  </a:cubicBezTo>
                  <a:cubicBezTo>
                    <a:pt x="307" y="11"/>
                    <a:pt x="306" y="10"/>
                    <a:pt x="306" y="10"/>
                  </a:cubicBezTo>
                  <a:cubicBezTo>
                    <a:pt x="306" y="10"/>
                    <a:pt x="306" y="10"/>
                    <a:pt x="305" y="10"/>
                  </a:cubicBezTo>
                  <a:moveTo>
                    <a:pt x="245" y="10"/>
                  </a:moveTo>
                  <a:cubicBezTo>
                    <a:pt x="244" y="10"/>
                    <a:pt x="243" y="12"/>
                    <a:pt x="245" y="12"/>
                  </a:cubicBezTo>
                  <a:cubicBezTo>
                    <a:pt x="245" y="12"/>
                    <a:pt x="245" y="12"/>
                    <a:pt x="245" y="12"/>
                  </a:cubicBezTo>
                  <a:cubicBezTo>
                    <a:pt x="246" y="12"/>
                    <a:pt x="247" y="10"/>
                    <a:pt x="245" y="10"/>
                  </a:cubicBezTo>
                  <a:cubicBezTo>
                    <a:pt x="245" y="10"/>
                    <a:pt x="245" y="10"/>
                    <a:pt x="245" y="10"/>
                  </a:cubicBezTo>
                  <a:moveTo>
                    <a:pt x="257" y="0"/>
                  </a:moveTo>
                  <a:cubicBezTo>
                    <a:pt x="256" y="0"/>
                    <a:pt x="255" y="0"/>
                    <a:pt x="255" y="1"/>
                  </a:cubicBezTo>
                  <a:cubicBezTo>
                    <a:pt x="254" y="1"/>
                    <a:pt x="254" y="1"/>
                    <a:pt x="254" y="1"/>
                  </a:cubicBezTo>
                  <a:cubicBezTo>
                    <a:pt x="254" y="1"/>
                    <a:pt x="254" y="1"/>
                    <a:pt x="254" y="1"/>
                  </a:cubicBezTo>
                  <a:cubicBezTo>
                    <a:pt x="254" y="2"/>
                    <a:pt x="254" y="3"/>
                    <a:pt x="255" y="3"/>
                  </a:cubicBezTo>
                  <a:cubicBezTo>
                    <a:pt x="256" y="3"/>
                    <a:pt x="258" y="1"/>
                    <a:pt x="257" y="0"/>
                  </a:cubicBezTo>
                </a:path>
              </a:pathLst>
            </a:custGeom>
            <a:solidFill>
              <a:srgbClr val="66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b="0" i="0" u="none" strike="noStrike" kern="1200" cap="none" spc="0" normalizeH="0" baseline="0" noProof="0">
                <a:ln>
                  <a:noFill/>
                </a:ln>
                <a:solidFill>
                  <a:schemeClr val="tx1"/>
                </a:solidFill>
                <a:effectLst/>
                <a:uLnTx/>
                <a:uFillTx/>
                <a:latin typeface="+mn-lt"/>
                <a:ea typeface="+mn-ea"/>
                <a:cs typeface="+mn-cs"/>
              </a:endParaRPr>
            </a:p>
          </p:txBody>
        </p:sp>
      </p:grpSp>
      <p:sp>
        <p:nvSpPr>
          <p:cNvPr id="14" name="矩形 13"/>
          <p:cNvSpPr/>
          <p:nvPr/>
        </p:nvSpPr>
        <p:spPr>
          <a:xfrm>
            <a:off x="664403" y="1211351"/>
            <a:ext cx="7776864" cy="4524315"/>
          </a:xfrm>
          <a:prstGeom prst="rect">
            <a:avLst/>
          </a:prstGeom>
        </p:spPr>
        <p:txBody>
          <a:bodyPr wrap="square">
            <a:spAutoFit/>
          </a:bodyPr>
          <a:lstStyle/>
          <a:p>
            <a:r>
              <a:rPr lang="en-US" altLang="zh-CN" sz="3200" dirty="0" smtClean="0">
                <a:latin typeface="楷体" panose="02010609060101010101" pitchFamily="49" charset="-122"/>
                <a:ea typeface="楷体" panose="02010609060101010101" pitchFamily="49" charset="-122"/>
              </a:rPr>
              <a:t>    </a:t>
            </a:r>
            <a:r>
              <a:rPr lang="zh-CN" altLang="zh-CN" sz="3200" dirty="0" smtClean="0">
                <a:latin typeface="楷体" panose="02010609060101010101" pitchFamily="49" charset="-122"/>
                <a:ea typeface="楷体" panose="02010609060101010101" pitchFamily="49" charset="-122"/>
              </a:rPr>
              <a:t>从欧洲到亚洲，从大西洋到太平洋，先后有</a:t>
            </a:r>
            <a:r>
              <a:rPr lang="en-US" altLang="zh-CN" sz="3200" dirty="0" smtClean="0">
                <a:latin typeface="楷体" panose="02010609060101010101" pitchFamily="49" charset="-122"/>
                <a:ea typeface="楷体" panose="02010609060101010101" pitchFamily="49" charset="-122"/>
              </a:rPr>
              <a:t>61</a:t>
            </a:r>
            <a:r>
              <a:rPr lang="zh-CN" altLang="zh-CN" sz="3200" dirty="0" smtClean="0">
                <a:latin typeface="楷体" panose="02010609060101010101" pitchFamily="49" charset="-122"/>
                <a:ea typeface="楷体" panose="02010609060101010101" pitchFamily="49" charset="-122"/>
              </a:rPr>
              <a:t>个国家和地区、</a:t>
            </a:r>
            <a:r>
              <a:rPr lang="en-US" altLang="zh-CN" sz="3200" dirty="0" smtClean="0">
                <a:latin typeface="楷体" panose="02010609060101010101" pitchFamily="49" charset="-122"/>
                <a:ea typeface="楷体" panose="02010609060101010101" pitchFamily="49" charset="-122"/>
              </a:rPr>
              <a:t>20</a:t>
            </a:r>
            <a:r>
              <a:rPr lang="zh-CN" altLang="zh-CN" sz="3200" dirty="0" smtClean="0">
                <a:latin typeface="楷体" panose="02010609060101010101" pitchFamily="49" charset="-122"/>
                <a:ea typeface="楷体" panose="02010609060101010101" pitchFamily="49" charset="-122"/>
              </a:rPr>
              <a:t>亿以上的人口被卷入战争，作战区域面积</a:t>
            </a:r>
            <a:r>
              <a:rPr lang="en-US" altLang="zh-CN" sz="3200" dirty="0" smtClean="0">
                <a:latin typeface="楷体" panose="02010609060101010101" pitchFamily="49" charset="-122"/>
                <a:ea typeface="楷体" panose="02010609060101010101" pitchFamily="49" charset="-122"/>
              </a:rPr>
              <a:t>2200</a:t>
            </a:r>
            <a:r>
              <a:rPr lang="zh-CN" altLang="zh-CN" sz="3200" dirty="0" smtClean="0">
                <a:latin typeface="楷体" panose="02010609060101010101" pitchFamily="49" charset="-122"/>
                <a:ea typeface="楷体" panose="02010609060101010101" pitchFamily="49" charset="-122"/>
              </a:rPr>
              <a:t>万平方千米。据少数统计，战争中军民共伤亡</a:t>
            </a:r>
            <a:r>
              <a:rPr lang="en-US" altLang="zh-CN" sz="3200" dirty="0" smtClean="0">
                <a:latin typeface="楷体" panose="02010609060101010101" pitchFamily="49" charset="-122"/>
                <a:ea typeface="楷体" panose="02010609060101010101" pitchFamily="49" charset="-122"/>
              </a:rPr>
              <a:t>7000</a:t>
            </a:r>
            <a:r>
              <a:rPr lang="zh-CN" altLang="zh-CN" sz="3200" dirty="0" smtClean="0">
                <a:latin typeface="楷体" panose="02010609060101010101" pitchFamily="49" charset="-122"/>
                <a:ea typeface="楷体" panose="02010609060101010101" pitchFamily="49" charset="-122"/>
              </a:rPr>
              <a:t>余万人，</a:t>
            </a:r>
            <a:r>
              <a:rPr lang="en-US" altLang="zh-CN" sz="3200" dirty="0" smtClean="0">
                <a:latin typeface="楷体" panose="02010609060101010101" pitchFamily="49" charset="-122"/>
                <a:ea typeface="楷体" panose="02010609060101010101" pitchFamily="49" charset="-122"/>
              </a:rPr>
              <a:t>4</a:t>
            </a:r>
            <a:r>
              <a:rPr lang="zh-CN" altLang="zh-CN" sz="3200" dirty="0" smtClean="0">
                <a:latin typeface="楷体" panose="02010609060101010101" pitchFamily="49" charset="-122"/>
                <a:ea typeface="楷体" panose="02010609060101010101" pitchFamily="49" charset="-122"/>
              </a:rPr>
              <a:t>万多亿美元付诸东流。第二次世界大战最后以美国、苏联、中国、英国、法国等反法西斯国家和世界人民战胜法西斯侵略者赢得世界和平而告终。</a:t>
            </a:r>
            <a:endParaRPr lang="zh-CN" altLang="zh-CN" sz="3200" dirty="0" smtClean="0">
              <a:latin typeface="楷体" panose="02010609060101010101" pitchFamily="49" charset="-122"/>
              <a:ea typeface="楷体" panose="02010609060101010101" pitchFamily="49" charset="-122"/>
            </a:endParaRPr>
          </a:p>
          <a:p>
            <a:endParaRPr lang="zh-CN" altLang="en-US" sz="3200" b="1" dirty="0">
              <a:latin typeface="楷体" panose="02010609060101010101" pitchFamily="49" charset="-122"/>
              <a:ea typeface="楷体" panose="02010609060101010101" pitchFamily="49" charset="-122"/>
              <a:cs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43586" y="629498"/>
            <a:ext cx="1728358" cy="707886"/>
          </a:xfrm>
          <a:prstGeom prst="rect">
            <a:avLst/>
          </a:prstGeom>
          <a:noFill/>
          <a:ln w="9525">
            <a:noFill/>
          </a:ln>
        </p:spPr>
        <p:txBody>
          <a:bodyPr wrap="none" anchor="t">
            <a:spAutoFit/>
          </a:bodyPr>
          <a:lstStyle/>
          <a:p>
            <a:r>
              <a:rPr lang="zh-CN" altLang="en-US" sz="4000" b="1" u="dbl" dirty="0" smtClean="0">
                <a:solidFill>
                  <a:srgbClr val="92D050"/>
                </a:solidFill>
                <a:latin typeface="黑体" panose="02010609060101010101" pitchFamily="2" charset="-122"/>
                <a:ea typeface="黑体" panose="02010609060101010101" pitchFamily="2" charset="-122"/>
                <a:sym typeface="+mn-ea"/>
              </a:rPr>
              <a:t>多音字</a:t>
            </a:r>
            <a:endParaRPr lang="zh-CN" altLang="en-US" sz="4000" b="1" u="dbl" dirty="0" smtClean="0">
              <a:solidFill>
                <a:srgbClr val="92D050"/>
              </a:solidFill>
              <a:latin typeface="黑体" panose="02010609060101010101" pitchFamily="2" charset="-122"/>
              <a:ea typeface="黑体" panose="02010609060101010101" pitchFamily="2" charset="-122"/>
              <a:sym typeface="+mn-ea"/>
            </a:endParaRPr>
          </a:p>
        </p:txBody>
      </p:sp>
      <p:sp>
        <p:nvSpPr>
          <p:cNvPr id="3" name="文本框 2"/>
          <p:cNvSpPr txBox="1"/>
          <p:nvPr/>
        </p:nvSpPr>
        <p:spPr>
          <a:xfrm>
            <a:off x="840409" y="2993460"/>
            <a:ext cx="7820372" cy="978729"/>
          </a:xfrm>
          <a:prstGeom prst="rect">
            <a:avLst/>
          </a:prstGeom>
          <a:noFill/>
          <a:ln w="9525">
            <a:noFill/>
          </a:ln>
        </p:spPr>
        <p:txBody>
          <a:bodyPr wrap="square">
            <a:spAutoFit/>
          </a:bodyPr>
          <a:lstStyle/>
          <a:p>
            <a:pPr>
              <a:lnSpc>
                <a:spcPct val="120000"/>
              </a:lnSpc>
            </a:pP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ea"/>
              </a:rPr>
              <a:t>   </a:t>
            </a:r>
            <a:r>
              <a:rPr lang="en-US" altLang="zh-CN" sz="2400" b="1" dirty="0" smtClean="0">
                <a:latin typeface="楷体" panose="02010609060101010101" pitchFamily="49" charset="-122"/>
                <a:ea typeface="楷体" panose="02010609060101010101" pitchFamily="49" charset="-122"/>
                <a:cs typeface="楷体" panose="02010609060101010101" pitchFamily="49" charset="-122"/>
                <a:sym typeface="+mn-ea"/>
              </a:rPr>
              <a:t>1.</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ea"/>
              </a:rPr>
              <a:t>柏林（</a:t>
            </a:r>
            <a:r>
              <a:rPr lang="en-US" altLang="zh-CN" sz="2400" b="1" dirty="0" smtClean="0">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400" b="1" dirty="0">
                <a:latin typeface="楷体" panose="02010609060101010101" pitchFamily="49" charset="-122"/>
                <a:ea typeface="楷体" panose="02010609060101010101" pitchFamily="49" charset="-122"/>
                <a:cs typeface="楷体" panose="02010609060101010101" pitchFamily="49" charset="-122"/>
                <a:sym typeface="+mn-ea"/>
              </a:rPr>
              <a:t>郊区的公园里，数不清的松柏</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ea"/>
              </a:rPr>
              <a:t>（</a:t>
            </a:r>
            <a:r>
              <a:rPr lang="en-US" altLang="zh-CN" sz="2400" b="1" dirty="0" smtClean="0">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400" b="1" dirty="0">
                <a:latin typeface="楷体" panose="02010609060101010101" pitchFamily="49" charset="-122"/>
                <a:ea typeface="楷体" panose="02010609060101010101" pitchFamily="49" charset="-122"/>
                <a:cs typeface="楷体" panose="02010609060101010101" pitchFamily="49" charset="-122"/>
                <a:sym typeface="+mn-ea"/>
              </a:rPr>
              <a:t>四季常青。</a:t>
            </a:r>
            <a:endParaRPr lang="zh-CN" altLang="en-US"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12" name="左大括号 11"/>
          <p:cNvSpPr/>
          <p:nvPr/>
        </p:nvSpPr>
        <p:spPr>
          <a:xfrm>
            <a:off x="1805755" y="1603449"/>
            <a:ext cx="288290" cy="1080135"/>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b="1"/>
          </a:p>
        </p:txBody>
      </p:sp>
      <p:sp>
        <p:nvSpPr>
          <p:cNvPr id="7" name="文本框 6"/>
          <p:cNvSpPr txBox="1"/>
          <p:nvPr/>
        </p:nvSpPr>
        <p:spPr>
          <a:xfrm>
            <a:off x="1047565" y="1851733"/>
            <a:ext cx="591185" cy="646331"/>
          </a:xfrm>
          <a:prstGeom prst="rect">
            <a:avLst/>
          </a:prstGeom>
          <a:noFill/>
          <a:ln w="9525">
            <a:noFill/>
          </a:ln>
        </p:spPr>
        <p:txBody>
          <a:bodyPr wrap="square">
            <a:spAutoFit/>
          </a:bodyPr>
          <a:lstStyle/>
          <a:p>
            <a:r>
              <a:rPr lang="zh-CN" altLang="en-US" sz="3600" b="1" dirty="0">
                <a:solidFill>
                  <a:srgbClr val="FF0000"/>
                </a:solidFill>
                <a:latin typeface="楷体_GB2312" panose="02010609030101010101" charset="-122"/>
                <a:ea typeface="楷体_GB2312" panose="02010609030101010101" charset="-122"/>
              </a:rPr>
              <a:t>柏</a:t>
            </a:r>
            <a:endParaRPr lang="zh-CN" altLang="en-US" sz="3600" b="1" dirty="0">
              <a:solidFill>
                <a:srgbClr val="FF0000"/>
              </a:solidFill>
              <a:latin typeface="楷体_GB2312" panose="02010609030101010101" charset="-122"/>
              <a:ea typeface="楷体_GB2312" panose="02010609030101010101" charset="-122"/>
            </a:endParaRPr>
          </a:p>
        </p:txBody>
      </p:sp>
      <p:sp>
        <p:nvSpPr>
          <p:cNvPr id="5" name="文本框 4"/>
          <p:cNvSpPr txBox="1"/>
          <p:nvPr/>
        </p:nvSpPr>
        <p:spPr>
          <a:xfrm>
            <a:off x="1638750" y="1491688"/>
            <a:ext cx="2797561" cy="1274195"/>
          </a:xfrm>
          <a:prstGeom prst="rect">
            <a:avLst/>
          </a:prstGeom>
          <a:noFill/>
          <a:ln w="9525">
            <a:noFill/>
          </a:ln>
        </p:spPr>
        <p:txBody>
          <a:bodyPr wrap="none">
            <a:spAutoFit/>
          </a:bodyPr>
          <a:lstStyle/>
          <a:p>
            <a:r>
              <a:rPr lang="en-US" altLang="zh-CN" sz="3200" b="1" dirty="0">
                <a:solidFill>
                  <a:srgbClr val="FF00FF"/>
                </a:solidFill>
                <a:latin typeface="+mn-ea"/>
                <a:cs typeface="+mn-ea"/>
              </a:rPr>
              <a:t> </a:t>
            </a:r>
            <a:r>
              <a:rPr lang="zh-CN" altLang="en-US" sz="3200" b="1" dirty="0">
                <a:solidFill>
                  <a:srgbClr val="FF00FF"/>
                </a:solidFill>
                <a:latin typeface="+mn-ea"/>
                <a:cs typeface="+mn-ea"/>
              </a:rPr>
              <a:t>  </a:t>
            </a:r>
            <a:r>
              <a:rPr lang="en-US" sz="3200" dirty="0" err="1">
                <a:solidFill>
                  <a:srgbClr val="FF0000"/>
                </a:solidFill>
                <a:latin typeface="+mn-ea"/>
                <a:cs typeface="+mn-ea"/>
                <a:sym typeface="+mn-ea"/>
              </a:rPr>
              <a:t>bó</a:t>
            </a:r>
            <a:r>
              <a:rPr lang="zh-CN" altLang="en-US" sz="3200" b="1" dirty="0" smtClean="0">
                <a:solidFill>
                  <a:schemeClr val="tx1"/>
                </a:solidFill>
                <a:latin typeface="楷体_GB2312" panose="02010609030101010101" charset="-122"/>
                <a:ea typeface="楷体_GB2312" panose="02010609030101010101" charset="-122"/>
                <a:cs typeface="+mn-ea"/>
                <a:sym typeface="+mn-ea"/>
              </a:rPr>
              <a:t>（</a:t>
            </a:r>
            <a:r>
              <a:rPr lang="zh-CN" altLang="en-US" sz="3200" b="1" dirty="0">
                <a:latin typeface="楷体_GB2312" panose="02010609030101010101" charset="-122"/>
                <a:ea typeface="楷体_GB2312" panose="02010609030101010101" charset="-122"/>
                <a:cs typeface="+mn-ea"/>
                <a:sym typeface="+mn-ea"/>
              </a:rPr>
              <a:t>柏林</a:t>
            </a:r>
            <a:r>
              <a:rPr lang="zh-CN" altLang="en-US" sz="3200" b="1" dirty="0" smtClean="0">
                <a:solidFill>
                  <a:schemeClr val="tx1"/>
                </a:solidFill>
                <a:latin typeface="楷体_GB2312" panose="02010609030101010101" charset="-122"/>
                <a:ea typeface="楷体_GB2312" panose="02010609030101010101" charset="-122"/>
                <a:cs typeface="+mn-ea"/>
              </a:rPr>
              <a:t>）</a:t>
            </a:r>
            <a:endParaRPr lang="zh-CN" altLang="en-US" sz="3200" b="1" dirty="0">
              <a:solidFill>
                <a:schemeClr val="tx1"/>
              </a:solidFill>
              <a:latin typeface="+mn-ea"/>
              <a:cs typeface="+mn-ea"/>
            </a:endParaRPr>
          </a:p>
          <a:p>
            <a:pPr>
              <a:lnSpc>
                <a:spcPct val="140000"/>
              </a:lnSpc>
            </a:pPr>
            <a:r>
              <a:rPr lang="en-US" sz="3200" dirty="0">
                <a:solidFill>
                  <a:srgbClr val="FF0000"/>
                </a:solidFill>
                <a:latin typeface="+mn-ea"/>
                <a:cs typeface="+mn-ea"/>
                <a:sym typeface="+mn-ea"/>
              </a:rPr>
              <a:t>   </a:t>
            </a:r>
            <a:r>
              <a:rPr lang="en-US" sz="3200" dirty="0" err="1">
                <a:solidFill>
                  <a:srgbClr val="FF0000"/>
                </a:solidFill>
                <a:latin typeface="+mn-ea"/>
                <a:cs typeface="+mn-ea"/>
                <a:sym typeface="+mn-ea"/>
              </a:rPr>
              <a:t>bǎi</a:t>
            </a:r>
            <a:r>
              <a:rPr lang="zh-CN" altLang="en-US" sz="3200" b="1" dirty="0" smtClean="0">
                <a:latin typeface="楷体_GB2312" panose="02010609030101010101" charset="-122"/>
                <a:ea typeface="楷体_GB2312" panose="02010609030101010101" charset="-122"/>
                <a:cs typeface="+mn-ea"/>
                <a:sym typeface="+mn-ea"/>
              </a:rPr>
              <a:t>（</a:t>
            </a:r>
            <a:r>
              <a:rPr lang="zh-CN" altLang="en-US" sz="3200" b="1" dirty="0">
                <a:latin typeface="楷体_GB2312" panose="02010609030101010101" charset="-122"/>
                <a:ea typeface="楷体_GB2312" panose="02010609030101010101" charset="-122"/>
                <a:cs typeface="+mn-ea"/>
                <a:sym typeface="+mn-ea"/>
              </a:rPr>
              <a:t>松柏</a:t>
            </a:r>
            <a:r>
              <a:rPr lang="zh-CN" altLang="en-US" sz="3200" b="1" dirty="0" smtClean="0">
                <a:latin typeface="楷体_GB2312" panose="02010609030101010101" charset="-122"/>
                <a:ea typeface="楷体_GB2312" panose="02010609030101010101" charset="-122"/>
                <a:cs typeface="+mn-ea"/>
                <a:sym typeface="+mn-ea"/>
              </a:rPr>
              <a:t>）</a:t>
            </a:r>
            <a:endParaRPr lang="en-US" altLang="zh-CN" sz="3200" b="1" dirty="0">
              <a:solidFill>
                <a:schemeClr val="tx1"/>
              </a:solidFill>
              <a:latin typeface="楷体_GB2312" panose="02010609030101010101" charset="-122"/>
              <a:ea typeface="楷体_GB2312" panose="02010609030101010101" charset="-122"/>
              <a:cs typeface="+mn-ea"/>
              <a:sym typeface="+mn-ea"/>
            </a:endParaRPr>
          </a:p>
        </p:txBody>
      </p:sp>
      <p:sp>
        <p:nvSpPr>
          <p:cNvPr id="8" name="文本框 7"/>
          <p:cNvSpPr txBox="1"/>
          <p:nvPr/>
        </p:nvSpPr>
        <p:spPr>
          <a:xfrm>
            <a:off x="7777117" y="2993804"/>
            <a:ext cx="887095" cy="461665"/>
          </a:xfrm>
          <a:prstGeom prst="rect">
            <a:avLst/>
          </a:prstGeom>
          <a:noFill/>
          <a:ln w="9525">
            <a:noFill/>
          </a:ln>
        </p:spPr>
        <p:txBody>
          <a:bodyPr wrap="square">
            <a:spAutoFit/>
          </a:bodyPr>
          <a:lstStyle/>
          <a:p>
            <a:r>
              <a:rPr lang="en-US" altLang="zh-CN" sz="2400" b="1" dirty="0" err="1">
                <a:solidFill>
                  <a:srgbClr val="FF0000"/>
                </a:solidFill>
                <a:latin typeface="+mn-ea"/>
                <a:ea typeface="+mn-ea"/>
                <a:cs typeface="+mn-ea"/>
                <a:sym typeface="+mn-ea"/>
              </a:rPr>
              <a:t>bǎi</a:t>
            </a:r>
            <a:endParaRPr lang="en-US" altLang="zh-CN" sz="2400" b="1" dirty="0">
              <a:solidFill>
                <a:srgbClr val="FF0000"/>
              </a:solidFill>
              <a:latin typeface="+mn-ea"/>
              <a:ea typeface="+mn-ea"/>
              <a:cs typeface="+mn-ea"/>
              <a:sym typeface="+mn-ea"/>
            </a:endParaRPr>
          </a:p>
        </p:txBody>
      </p:sp>
      <p:sp>
        <p:nvSpPr>
          <p:cNvPr id="9" name="文本框 8"/>
          <p:cNvSpPr txBox="1"/>
          <p:nvPr/>
        </p:nvSpPr>
        <p:spPr>
          <a:xfrm>
            <a:off x="2547369" y="2993638"/>
            <a:ext cx="887095" cy="461665"/>
          </a:xfrm>
          <a:prstGeom prst="rect">
            <a:avLst/>
          </a:prstGeom>
          <a:noFill/>
          <a:ln w="9525">
            <a:noFill/>
          </a:ln>
        </p:spPr>
        <p:txBody>
          <a:bodyPr wrap="square">
            <a:spAutoFit/>
          </a:bodyPr>
          <a:lstStyle/>
          <a:p>
            <a:r>
              <a:rPr lang="en-US" sz="2400" b="1" dirty="0" err="1">
                <a:solidFill>
                  <a:srgbClr val="FF0000"/>
                </a:solidFill>
                <a:latin typeface="+mn-ea"/>
                <a:ea typeface="+mn-ea"/>
                <a:cs typeface="+mn-ea"/>
                <a:sym typeface="+mn-ea"/>
              </a:rPr>
              <a:t>bó</a:t>
            </a:r>
            <a:endParaRPr lang="en-US" sz="2400" b="1" dirty="0">
              <a:solidFill>
                <a:srgbClr val="FF0000"/>
              </a:solidFill>
              <a:latin typeface="+mn-ea"/>
              <a:ea typeface="+mn-ea"/>
              <a:cs typeface="+mn-ea"/>
              <a:sym typeface="+mn-ea"/>
            </a:endParaRPr>
          </a:p>
        </p:txBody>
      </p:sp>
      <p:sp>
        <p:nvSpPr>
          <p:cNvPr id="10" name="文本框 2"/>
          <p:cNvSpPr txBox="1"/>
          <p:nvPr/>
        </p:nvSpPr>
        <p:spPr>
          <a:xfrm>
            <a:off x="599104" y="4447669"/>
            <a:ext cx="8064896" cy="830997"/>
          </a:xfrm>
          <a:prstGeom prst="rect">
            <a:avLst/>
          </a:prstGeom>
          <a:noFill/>
          <a:ln w="9525">
            <a:noFill/>
          </a:ln>
        </p:spPr>
        <p:txBody>
          <a:bodyPr wrap="square">
            <a:spAutoFit/>
          </a:bodyPr>
          <a:lstStyle/>
          <a:p>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ea"/>
              </a:rPr>
              <a:t>   </a:t>
            </a:r>
            <a:r>
              <a:rPr lang="en-US" altLang="zh-CN" sz="2400" b="1" dirty="0" smtClean="0">
                <a:latin typeface="楷体" panose="02010609060101010101" pitchFamily="49" charset="-122"/>
                <a:ea typeface="楷体" panose="02010609060101010101" pitchFamily="49" charset="-122"/>
                <a:cs typeface="楷体" panose="02010609060101010101" pitchFamily="49" charset="-122"/>
                <a:sym typeface="+mn-ea"/>
              </a:rPr>
              <a:t>2.</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ea"/>
              </a:rPr>
              <a:t>小</a:t>
            </a:r>
            <a:r>
              <a:rPr lang="zh-CN" altLang="en-US" sz="2400" b="1" dirty="0">
                <a:latin typeface="楷体" panose="02010609060101010101" pitchFamily="49" charset="-122"/>
                <a:ea typeface="楷体" panose="02010609060101010101" pitchFamily="49" charset="-122"/>
                <a:cs typeface="楷体" panose="02010609060101010101" pitchFamily="49" charset="-122"/>
                <a:sym typeface="+mn-ea"/>
              </a:rPr>
              <a:t>明不假</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ea"/>
              </a:rPr>
              <a:t>（</a:t>
            </a:r>
            <a:r>
              <a:rPr lang="en-US" altLang="zh-CN" sz="2400" b="1" dirty="0" smtClean="0">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400" b="1" dirty="0">
                <a:latin typeface="楷体" panose="02010609060101010101" pitchFamily="49" charset="-122"/>
                <a:ea typeface="楷体" panose="02010609060101010101" pitchFamily="49" charset="-122"/>
                <a:cs typeface="楷体" panose="02010609060101010101" pitchFamily="49" charset="-122"/>
                <a:sym typeface="+mn-ea"/>
              </a:rPr>
              <a:t>思索地说</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ea"/>
              </a:rPr>
              <a:t>：“我</a:t>
            </a:r>
            <a:r>
              <a:rPr lang="zh-CN" altLang="en-US" sz="2400" b="1" dirty="0">
                <a:latin typeface="楷体" panose="02010609060101010101" pitchFamily="49" charset="-122"/>
                <a:ea typeface="楷体" panose="02010609060101010101" pitchFamily="49" charset="-122"/>
                <a:cs typeface="楷体" panose="02010609060101010101" pitchFamily="49" charset="-122"/>
                <a:sym typeface="+mn-ea"/>
              </a:rPr>
              <a:t>期望拥有一个轻松愉快的假</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ea"/>
              </a:rPr>
              <a:t>（</a:t>
            </a:r>
            <a:r>
              <a:rPr lang="en-US" altLang="zh-CN" sz="2400" b="1" dirty="0" smtClean="0">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400" b="1" dirty="0">
                <a:latin typeface="楷体" panose="02010609060101010101" pitchFamily="49" charset="-122"/>
                <a:ea typeface="楷体" panose="02010609060101010101" pitchFamily="49" charset="-122"/>
                <a:cs typeface="楷体" panose="02010609060101010101" pitchFamily="49" charset="-122"/>
                <a:sym typeface="+mn-ea"/>
              </a:rPr>
              <a:t>期。”</a:t>
            </a:r>
            <a:endParaRPr lang="zh-CN" altLang="en-US"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11" name="左大括号 10"/>
          <p:cNvSpPr/>
          <p:nvPr/>
        </p:nvSpPr>
        <p:spPr>
          <a:xfrm>
            <a:off x="5149845" y="1756960"/>
            <a:ext cx="238929" cy="1003009"/>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b="1"/>
          </a:p>
        </p:txBody>
      </p:sp>
      <p:sp>
        <p:nvSpPr>
          <p:cNvPr id="13" name="文本框 6"/>
          <p:cNvSpPr txBox="1"/>
          <p:nvPr/>
        </p:nvSpPr>
        <p:spPr>
          <a:xfrm>
            <a:off x="4520869" y="1739823"/>
            <a:ext cx="591185" cy="646331"/>
          </a:xfrm>
          <a:prstGeom prst="rect">
            <a:avLst/>
          </a:prstGeom>
          <a:noFill/>
          <a:ln w="9525">
            <a:noFill/>
          </a:ln>
        </p:spPr>
        <p:txBody>
          <a:bodyPr wrap="square">
            <a:spAutoFit/>
          </a:bodyPr>
          <a:lstStyle/>
          <a:p>
            <a:r>
              <a:rPr lang="zh-CN" altLang="en-US" sz="3600" b="1" dirty="0">
                <a:solidFill>
                  <a:srgbClr val="FF0000"/>
                </a:solidFill>
                <a:latin typeface="楷体_GB2312" panose="02010609030101010101" charset="-122"/>
                <a:ea typeface="楷体_GB2312" panose="02010609030101010101" charset="-122"/>
              </a:rPr>
              <a:t>假</a:t>
            </a:r>
            <a:endParaRPr lang="zh-CN" altLang="en-US" sz="3600" b="1" dirty="0">
              <a:solidFill>
                <a:srgbClr val="FF0000"/>
              </a:solidFill>
              <a:latin typeface="楷体_GB2312" panose="02010609030101010101" charset="-122"/>
              <a:ea typeface="楷体_GB2312" panose="02010609030101010101" charset="-122"/>
            </a:endParaRPr>
          </a:p>
        </p:txBody>
      </p:sp>
      <p:sp>
        <p:nvSpPr>
          <p:cNvPr id="14" name="文本框 4"/>
          <p:cNvSpPr txBox="1"/>
          <p:nvPr/>
        </p:nvSpPr>
        <p:spPr>
          <a:xfrm>
            <a:off x="4992949" y="1454668"/>
            <a:ext cx="3467616" cy="1274195"/>
          </a:xfrm>
          <a:prstGeom prst="rect">
            <a:avLst/>
          </a:prstGeom>
          <a:noFill/>
          <a:ln w="9525">
            <a:noFill/>
          </a:ln>
        </p:spPr>
        <p:txBody>
          <a:bodyPr wrap="none">
            <a:spAutoFit/>
          </a:bodyPr>
          <a:lstStyle/>
          <a:p>
            <a:r>
              <a:rPr lang="en-US" altLang="zh-CN" sz="3200" b="1" dirty="0">
                <a:solidFill>
                  <a:srgbClr val="FF00FF"/>
                </a:solidFill>
                <a:latin typeface="+mn-ea"/>
                <a:cs typeface="+mn-ea"/>
              </a:rPr>
              <a:t> </a:t>
            </a:r>
            <a:r>
              <a:rPr lang="zh-CN" altLang="en-US" sz="3200" b="1" dirty="0">
                <a:solidFill>
                  <a:srgbClr val="FF00FF"/>
                </a:solidFill>
                <a:latin typeface="+mn-ea"/>
                <a:cs typeface="+mn-ea"/>
              </a:rPr>
              <a:t>  </a:t>
            </a:r>
            <a:r>
              <a:rPr lang="en-US" sz="3200" dirty="0" err="1">
                <a:solidFill>
                  <a:srgbClr val="FF0000"/>
                </a:solidFill>
                <a:latin typeface="+mn-ea"/>
                <a:cs typeface="+mn-ea"/>
                <a:sym typeface="+mn-ea"/>
              </a:rPr>
              <a:t>jià</a:t>
            </a:r>
            <a:r>
              <a:rPr lang="zh-CN" altLang="en-US" sz="3200" b="1" dirty="0" smtClean="0">
                <a:solidFill>
                  <a:schemeClr val="tx1"/>
                </a:solidFill>
                <a:latin typeface="楷体_GB2312" panose="02010609030101010101" charset="-122"/>
                <a:ea typeface="楷体_GB2312" panose="02010609030101010101" charset="-122"/>
                <a:cs typeface="+mn-ea"/>
                <a:sym typeface="+mn-ea"/>
              </a:rPr>
              <a:t>（</a:t>
            </a:r>
            <a:r>
              <a:rPr lang="zh-CN" altLang="en-US" sz="3200" b="1" dirty="0">
                <a:latin typeface="楷体_GB2312" panose="02010609030101010101" charset="-122"/>
                <a:ea typeface="楷体_GB2312" panose="02010609030101010101" charset="-122"/>
                <a:cs typeface="+mn-ea"/>
                <a:sym typeface="+mn-ea"/>
              </a:rPr>
              <a:t>假期</a:t>
            </a:r>
            <a:r>
              <a:rPr lang="zh-CN" altLang="en-US" sz="3200" b="1" dirty="0" smtClean="0">
                <a:solidFill>
                  <a:schemeClr val="tx1"/>
                </a:solidFill>
                <a:latin typeface="楷体_GB2312" panose="02010609030101010101" charset="-122"/>
                <a:ea typeface="楷体_GB2312" panose="02010609030101010101" charset="-122"/>
                <a:cs typeface="+mn-ea"/>
              </a:rPr>
              <a:t>）</a:t>
            </a:r>
            <a:endParaRPr lang="zh-CN" altLang="en-US" sz="3200" b="1" dirty="0">
              <a:solidFill>
                <a:schemeClr val="tx1"/>
              </a:solidFill>
              <a:latin typeface="+mn-ea"/>
              <a:cs typeface="+mn-ea"/>
            </a:endParaRPr>
          </a:p>
          <a:p>
            <a:pPr>
              <a:lnSpc>
                <a:spcPct val="140000"/>
              </a:lnSpc>
            </a:pPr>
            <a:r>
              <a:rPr lang="en-US" sz="3200" dirty="0">
                <a:solidFill>
                  <a:srgbClr val="FF0000"/>
                </a:solidFill>
                <a:latin typeface="+mn-ea"/>
                <a:cs typeface="+mn-ea"/>
                <a:sym typeface="+mn-ea"/>
              </a:rPr>
              <a:t>   </a:t>
            </a:r>
            <a:r>
              <a:rPr lang="en-US" sz="3200" dirty="0" err="1">
                <a:solidFill>
                  <a:srgbClr val="FF0000"/>
                </a:solidFill>
                <a:latin typeface="+mn-ea"/>
                <a:cs typeface="+mn-ea"/>
                <a:sym typeface="+mn-ea"/>
              </a:rPr>
              <a:t>jiǎ</a:t>
            </a:r>
            <a:r>
              <a:rPr lang="zh-CN" altLang="en-US" sz="3200" b="1" dirty="0">
                <a:latin typeface="楷体_GB2312" panose="02010609030101010101" charset="-122"/>
                <a:ea typeface="楷体_GB2312" panose="02010609030101010101" charset="-122"/>
                <a:cs typeface="+mn-ea"/>
                <a:sym typeface="+mn-ea"/>
              </a:rPr>
              <a:t>（不假思索）</a:t>
            </a:r>
            <a:endParaRPr lang="en-US" altLang="zh-CN" sz="3200" b="1" dirty="0">
              <a:solidFill>
                <a:schemeClr val="tx1"/>
              </a:solidFill>
              <a:latin typeface="楷体_GB2312" panose="02010609030101010101" charset="-122"/>
              <a:ea typeface="楷体_GB2312" panose="02010609030101010101" charset="-122"/>
              <a:cs typeface="+mn-ea"/>
              <a:sym typeface="+mn-ea"/>
            </a:endParaRPr>
          </a:p>
        </p:txBody>
      </p:sp>
      <p:sp>
        <p:nvSpPr>
          <p:cNvPr id="15" name="文本框 7"/>
          <p:cNvSpPr txBox="1"/>
          <p:nvPr/>
        </p:nvSpPr>
        <p:spPr>
          <a:xfrm>
            <a:off x="2919099" y="4447669"/>
            <a:ext cx="887095" cy="461665"/>
          </a:xfrm>
          <a:prstGeom prst="rect">
            <a:avLst/>
          </a:prstGeom>
          <a:noFill/>
          <a:ln w="9525">
            <a:noFill/>
          </a:ln>
        </p:spPr>
        <p:txBody>
          <a:bodyPr wrap="square">
            <a:spAutoFit/>
          </a:bodyPr>
          <a:lstStyle/>
          <a:p>
            <a:r>
              <a:rPr lang="en-US" altLang="zh-CN" sz="2400" b="1" dirty="0" err="1">
                <a:solidFill>
                  <a:srgbClr val="FF0000"/>
                </a:solidFill>
                <a:latin typeface="+mn-ea"/>
                <a:ea typeface="+mn-ea"/>
                <a:cs typeface="+mn-ea"/>
                <a:sym typeface="+mn-ea"/>
              </a:rPr>
              <a:t>jiǎ</a:t>
            </a:r>
            <a:endParaRPr lang="en-US" altLang="zh-CN" sz="2400" b="1" dirty="0">
              <a:solidFill>
                <a:srgbClr val="FF0000"/>
              </a:solidFill>
              <a:latin typeface="+mn-ea"/>
              <a:ea typeface="+mn-ea"/>
              <a:cs typeface="+mn-ea"/>
              <a:sym typeface="+mn-ea"/>
            </a:endParaRPr>
          </a:p>
        </p:txBody>
      </p:sp>
      <p:sp>
        <p:nvSpPr>
          <p:cNvPr id="16" name="文本框 8"/>
          <p:cNvSpPr txBox="1"/>
          <p:nvPr/>
        </p:nvSpPr>
        <p:spPr>
          <a:xfrm>
            <a:off x="2200467" y="4963020"/>
            <a:ext cx="887095" cy="461665"/>
          </a:xfrm>
          <a:prstGeom prst="rect">
            <a:avLst/>
          </a:prstGeom>
          <a:noFill/>
          <a:ln w="9525">
            <a:noFill/>
          </a:ln>
        </p:spPr>
        <p:txBody>
          <a:bodyPr wrap="square">
            <a:spAutoFit/>
          </a:bodyPr>
          <a:lstStyle/>
          <a:p>
            <a:r>
              <a:rPr lang="en-US" sz="2400" b="1" dirty="0" err="1">
                <a:solidFill>
                  <a:srgbClr val="FF0000"/>
                </a:solidFill>
                <a:latin typeface="+mn-ea"/>
                <a:ea typeface="+mn-ea"/>
                <a:cs typeface="+mn-ea"/>
                <a:sym typeface="+mn-ea"/>
              </a:rPr>
              <a:t>jià</a:t>
            </a:r>
            <a:endParaRPr lang="en-US" sz="2400" b="1" dirty="0">
              <a:solidFill>
                <a:srgbClr val="FF0000"/>
              </a:solidFill>
              <a:latin typeface="+mn-ea"/>
              <a:ea typeface="+mn-ea"/>
              <a:cs typeface="+mn-ea"/>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barn(inVertical)">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down)">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wipe(down)">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arn(inVertical)">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wipe(down)">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wipe(down)">
                                      <p:cBhvr>
                                        <p:cTn id="6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bldLvl="0" animBg="1"/>
      <p:bldP spid="7" grpId="0"/>
      <p:bldP spid="5" grpId="0"/>
      <p:bldP spid="8" grpId="0"/>
      <p:bldP spid="9" grpId="0"/>
      <p:bldP spid="10" grpId="0"/>
      <p:bldP spid="11" grpId="0" bldLvl="0" animBg="1"/>
      <p:bldP spid="13"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1473" y="767000"/>
            <a:ext cx="184731" cy="369332"/>
          </a:xfrm>
          <a:prstGeom prst="rect">
            <a:avLst/>
          </a:prstGeom>
          <a:noFill/>
        </p:spPr>
        <p:txBody>
          <a:bodyPr wrap="none" rtlCol="0">
            <a:spAutoFit/>
          </a:bodyPr>
          <a:lstStyle/>
          <a:p>
            <a:endParaRPr lang="zh-CN" altLang="en-US"/>
          </a:p>
        </p:txBody>
      </p:sp>
      <p:sp>
        <p:nvSpPr>
          <p:cNvPr id="3" name="文本框 2"/>
          <p:cNvSpPr txBox="1"/>
          <p:nvPr/>
        </p:nvSpPr>
        <p:spPr>
          <a:xfrm>
            <a:off x="1041400" y="582296"/>
            <a:ext cx="2242922" cy="707886"/>
          </a:xfrm>
          <a:prstGeom prst="rect">
            <a:avLst/>
          </a:prstGeom>
          <a:noFill/>
          <a:ln w="9525">
            <a:noFill/>
          </a:ln>
        </p:spPr>
        <p:txBody>
          <a:bodyPr wrap="none" anchor="t">
            <a:spAutoFit/>
          </a:bodyPr>
          <a:lstStyle/>
          <a:p>
            <a:pPr eaLnBrk="1" hangingPunct="1"/>
            <a:r>
              <a:rPr lang="zh-CN" altLang="en-US" sz="4000" b="1" u="dbl" dirty="0" smtClean="0">
                <a:solidFill>
                  <a:srgbClr val="92D050"/>
                </a:solidFill>
                <a:uFillTx/>
                <a:latin typeface="黑体" panose="02010609060101010101" pitchFamily="2" charset="-122"/>
                <a:ea typeface="黑体" panose="02010609060101010101" pitchFamily="2" charset="-122"/>
                <a:sym typeface="+mn-ea"/>
              </a:rPr>
              <a:t>词语解释</a:t>
            </a:r>
            <a:endParaRPr lang="zh-CN" altLang="en-US" sz="4000" b="1" u="dbl" dirty="0" smtClean="0">
              <a:solidFill>
                <a:srgbClr val="92D050"/>
              </a:solidFill>
              <a:uFillTx/>
              <a:latin typeface="黑体" panose="02010609060101010101" pitchFamily="2" charset="-122"/>
              <a:ea typeface="黑体" panose="02010609060101010101" pitchFamily="2" charset="-122"/>
              <a:sym typeface="+mn-ea"/>
            </a:endParaRPr>
          </a:p>
        </p:txBody>
      </p:sp>
      <p:sp>
        <p:nvSpPr>
          <p:cNvPr id="18" name="矩形 2"/>
          <p:cNvSpPr>
            <a:spLocks noChangeArrowheads="1"/>
          </p:cNvSpPr>
          <p:nvPr/>
        </p:nvSpPr>
        <p:spPr bwMode="auto">
          <a:xfrm>
            <a:off x="1171759" y="1540285"/>
            <a:ext cx="1112804" cy="461665"/>
          </a:xfrm>
          <a:prstGeom prst="rect">
            <a:avLst/>
          </a:prstGeom>
          <a:noFill/>
          <a:ln w="9525">
            <a:noFill/>
            <a:miter lim="800000"/>
          </a:ln>
        </p:spPr>
        <p:txBody>
          <a:bodyPr wrap="none">
            <a:spAutoFit/>
          </a:bodyPr>
          <a:lstStyle/>
          <a:p>
            <a:pPr algn="ctr"/>
            <a:r>
              <a:rPr lang="zh-CN" altLang="en-US" sz="2400" b="1" dirty="0">
                <a:solidFill>
                  <a:srgbClr val="FF0000"/>
                </a:solidFill>
                <a:latin typeface="黑体" panose="02010609060101010101" pitchFamily="2" charset="-122"/>
                <a:ea typeface="黑体" panose="02010609060101010101" pitchFamily="2" charset="-122"/>
              </a:rPr>
              <a:t>沉思：</a:t>
            </a:r>
            <a:endParaRPr lang="zh-CN" altLang="en-US" sz="2400" b="1" dirty="0">
              <a:solidFill>
                <a:srgbClr val="FF0000"/>
              </a:solidFill>
              <a:latin typeface="黑体" panose="02010609060101010101" pitchFamily="2" charset="-122"/>
              <a:ea typeface="黑体" panose="02010609060101010101" pitchFamily="2" charset="-122"/>
            </a:endParaRPr>
          </a:p>
        </p:txBody>
      </p:sp>
      <p:sp>
        <p:nvSpPr>
          <p:cNvPr id="19" name="矩形 2"/>
          <p:cNvSpPr>
            <a:spLocks noChangeArrowheads="1"/>
          </p:cNvSpPr>
          <p:nvPr/>
        </p:nvSpPr>
        <p:spPr bwMode="auto">
          <a:xfrm>
            <a:off x="1171759" y="2186452"/>
            <a:ext cx="1112804" cy="461665"/>
          </a:xfrm>
          <a:prstGeom prst="rect">
            <a:avLst/>
          </a:prstGeom>
          <a:noFill/>
          <a:ln w="9525">
            <a:noFill/>
            <a:miter lim="800000"/>
          </a:ln>
        </p:spPr>
        <p:txBody>
          <a:bodyPr wrap="none">
            <a:spAutoFit/>
          </a:bodyPr>
          <a:lstStyle/>
          <a:p>
            <a:pPr algn="ctr"/>
            <a:r>
              <a:rPr lang="zh-CN" altLang="en-US" sz="2400" b="1" dirty="0">
                <a:solidFill>
                  <a:srgbClr val="FF0000"/>
                </a:solidFill>
                <a:latin typeface="黑体" panose="02010609060101010101" pitchFamily="2" charset="-122"/>
                <a:ea typeface="黑体" panose="02010609060101010101" pitchFamily="2" charset="-122"/>
              </a:rPr>
              <a:t>嗤笑：</a:t>
            </a:r>
            <a:endParaRPr lang="zh-CN" altLang="en-US" sz="2400" b="1" dirty="0">
              <a:solidFill>
                <a:srgbClr val="FF0000"/>
              </a:solidFill>
              <a:latin typeface="黑体" panose="02010609060101010101" pitchFamily="2" charset="-122"/>
              <a:ea typeface="黑体" panose="02010609060101010101" pitchFamily="2" charset="-122"/>
            </a:endParaRPr>
          </a:p>
        </p:txBody>
      </p:sp>
      <p:sp>
        <p:nvSpPr>
          <p:cNvPr id="21" name="矩形 20"/>
          <p:cNvSpPr>
            <a:spLocks noChangeArrowheads="1"/>
          </p:cNvSpPr>
          <p:nvPr/>
        </p:nvSpPr>
        <p:spPr bwMode="auto">
          <a:xfrm>
            <a:off x="2065318" y="2166131"/>
            <a:ext cx="5616575"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20000"/>
              </a:lnSpc>
              <a:defRPr/>
            </a:pPr>
            <a:r>
              <a:rPr lang="zh-CN" altLang="en-US" sz="2400" b="1" dirty="0">
                <a:latin typeface="+mn-ea"/>
                <a:ea typeface="+mn-ea"/>
              </a:rPr>
              <a:t>讥笑、嘲笑，有讽刺之意。</a:t>
            </a:r>
            <a:endParaRPr lang="zh-CN" altLang="en-US" sz="2400" b="1" dirty="0">
              <a:latin typeface="+mn-ea"/>
              <a:ea typeface="+mn-ea"/>
            </a:endParaRPr>
          </a:p>
        </p:txBody>
      </p:sp>
      <p:sp>
        <p:nvSpPr>
          <p:cNvPr id="22" name="TextBox 21"/>
          <p:cNvSpPr txBox="1"/>
          <p:nvPr/>
        </p:nvSpPr>
        <p:spPr>
          <a:xfrm>
            <a:off x="2064810" y="1530125"/>
            <a:ext cx="2031325" cy="535531"/>
          </a:xfrm>
          <a:prstGeom prst="rect">
            <a:avLst/>
          </a:prstGeom>
          <a:noFill/>
          <a:ln w="9525">
            <a:noFill/>
          </a:ln>
        </p:spPr>
        <p:txBody>
          <a:bodyPr wrap="none" rtlCol="0">
            <a:spAutoFit/>
          </a:bodyPr>
          <a:lstStyle/>
          <a:p>
            <a:pPr>
              <a:lnSpc>
                <a:spcPct val="120000"/>
              </a:lnSpc>
              <a:defRPr/>
            </a:pPr>
            <a:r>
              <a:rPr lang="zh-CN" altLang="en-US" sz="2400" b="1" dirty="0">
                <a:latin typeface="+mn-ea"/>
              </a:rPr>
              <a:t>深沉地思考。</a:t>
            </a:r>
            <a:endParaRPr lang="en-US" altLang="zh-CN" sz="2400" b="1" dirty="0">
              <a:latin typeface="+mn-ea"/>
            </a:endParaRPr>
          </a:p>
        </p:txBody>
      </p:sp>
      <p:sp>
        <p:nvSpPr>
          <p:cNvPr id="24" name="矩形 2"/>
          <p:cNvSpPr>
            <a:spLocks noChangeArrowheads="1"/>
          </p:cNvSpPr>
          <p:nvPr/>
        </p:nvSpPr>
        <p:spPr bwMode="auto">
          <a:xfrm>
            <a:off x="571685" y="2934554"/>
            <a:ext cx="1731564" cy="461665"/>
          </a:xfrm>
          <a:prstGeom prst="rect">
            <a:avLst/>
          </a:prstGeom>
          <a:noFill/>
          <a:ln w="9525">
            <a:noFill/>
            <a:miter lim="800000"/>
          </a:ln>
        </p:spPr>
        <p:txBody>
          <a:bodyPr wrap="none">
            <a:spAutoFit/>
          </a:bodyPr>
          <a:lstStyle/>
          <a:p>
            <a:pPr algn="ctr"/>
            <a:r>
              <a:rPr lang="zh-CN" altLang="en-US" sz="2400" b="1" dirty="0">
                <a:solidFill>
                  <a:srgbClr val="FF0000"/>
                </a:solidFill>
                <a:latin typeface="黑体" panose="02010609060101010101" pitchFamily="2" charset="-122"/>
                <a:ea typeface="黑体" panose="02010609060101010101" pitchFamily="2" charset="-122"/>
              </a:rPr>
              <a:t>指手画脚：</a:t>
            </a:r>
            <a:endParaRPr lang="zh-CN" altLang="en-US" sz="2400" b="1" dirty="0">
              <a:solidFill>
                <a:srgbClr val="FF0000"/>
              </a:solidFill>
              <a:latin typeface="黑体" panose="02010609060101010101" pitchFamily="2" charset="-122"/>
              <a:ea typeface="黑体" panose="02010609060101010101" pitchFamily="2" charset="-122"/>
            </a:endParaRPr>
          </a:p>
        </p:txBody>
      </p:sp>
      <p:sp>
        <p:nvSpPr>
          <p:cNvPr id="11" name="矩形 10"/>
          <p:cNvSpPr/>
          <p:nvPr/>
        </p:nvSpPr>
        <p:spPr>
          <a:xfrm>
            <a:off x="2064802" y="2934216"/>
            <a:ext cx="6865288" cy="978729"/>
          </a:xfrm>
          <a:prstGeom prst="rect">
            <a:avLst/>
          </a:prstGeom>
          <a:noFill/>
          <a:ln w="9525">
            <a:noFill/>
          </a:ln>
        </p:spPr>
        <p:txBody>
          <a:bodyPr wrap="square" rtlCol="0">
            <a:spAutoFit/>
          </a:bodyPr>
          <a:lstStyle/>
          <a:p>
            <a:pPr>
              <a:lnSpc>
                <a:spcPct val="120000"/>
              </a:lnSpc>
            </a:pPr>
            <a:r>
              <a:rPr lang="zh-CN" altLang="en-US" sz="2400" b="1" dirty="0" smtClean="0">
                <a:latin typeface="+mn-ea"/>
              </a:rPr>
              <a:t>轻</a:t>
            </a:r>
            <a:r>
              <a:rPr lang="zh-CN" altLang="en-US" sz="2400" b="1" dirty="0">
                <a:latin typeface="+mn-ea"/>
              </a:rPr>
              <a:t>率地指点、批评，作贬义词。也可形容说话时兼用手势示意。</a:t>
            </a:r>
            <a:endParaRPr lang="zh-CN" altLang="zh-CN" sz="2400" b="1" dirty="0">
              <a:latin typeface="+mn-ea"/>
            </a:endParaRPr>
          </a:p>
        </p:txBody>
      </p:sp>
      <p:sp>
        <p:nvSpPr>
          <p:cNvPr id="10" name="矩形 2"/>
          <p:cNvSpPr>
            <a:spLocks noChangeArrowheads="1"/>
          </p:cNvSpPr>
          <p:nvPr/>
        </p:nvSpPr>
        <p:spPr bwMode="auto">
          <a:xfrm>
            <a:off x="552381" y="4239082"/>
            <a:ext cx="1731564" cy="461665"/>
          </a:xfrm>
          <a:prstGeom prst="rect">
            <a:avLst/>
          </a:prstGeom>
          <a:noFill/>
          <a:ln w="9525">
            <a:noFill/>
            <a:miter lim="800000"/>
          </a:ln>
        </p:spPr>
        <p:txBody>
          <a:bodyPr wrap="none">
            <a:spAutoFit/>
          </a:bodyPr>
          <a:lstStyle/>
          <a:p>
            <a:pPr algn="ctr"/>
            <a:r>
              <a:rPr lang="zh-CN" altLang="en-US" sz="2400" b="1" dirty="0">
                <a:solidFill>
                  <a:srgbClr val="FF0000"/>
                </a:solidFill>
                <a:latin typeface="黑体" panose="02010609060101010101" pitchFamily="2" charset="-122"/>
                <a:ea typeface="黑体" panose="02010609060101010101" pitchFamily="2" charset="-122"/>
              </a:rPr>
              <a:t>不假思索：</a:t>
            </a:r>
            <a:endParaRPr lang="zh-CN" altLang="en-US" sz="2400" b="1" dirty="0">
              <a:solidFill>
                <a:srgbClr val="FF0000"/>
              </a:solidFill>
              <a:latin typeface="黑体" panose="02010609060101010101" pitchFamily="2" charset="-122"/>
              <a:ea typeface="黑体" panose="02010609060101010101" pitchFamily="2" charset="-122"/>
            </a:endParaRPr>
          </a:p>
        </p:txBody>
      </p:sp>
      <p:sp>
        <p:nvSpPr>
          <p:cNvPr id="12" name="TextBox 11"/>
          <p:cNvSpPr txBox="1"/>
          <p:nvPr/>
        </p:nvSpPr>
        <p:spPr>
          <a:xfrm>
            <a:off x="2064802" y="4182355"/>
            <a:ext cx="6775257" cy="978729"/>
          </a:xfrm>
          <a:prstGeom prst="rect">
            <a:avLst/>
          </a:prstGeom>
          <a:noFill/>
          <a:ln w="9525">
            <a:noFill/>
          </a:ln>
        </p:spPr>
        <p:txBody>
          <a:bodyPr wrap="square" rtlCol="0">
            <a:spAutoFit/>
          </a:bodyPr>
          <a:lstStyle/>
          <a:p>
            <a:pPr>
              <a:lnSpc>
                <a:spcPct val="120000"/>
              </a:lnSpc>
              <a:defRPr/>
            </a:pPr>
            <a:r>
              <a:rPr lang="zh-CN" altLang="en-US" sz="2400" b="1" dirty="0">
                <a:latin typeface="+mn-ea"/>
              </a:rPr>
              <a:t>指不用思考就作出反应。形容做事、说话敏捷、迅速、熟</a:t>
            </a:r>
            <a:r>
              <a:rPr lang="zh-CN" altLang="en-US" sz="2400" b="1" dirty="0" smtClean="0">
                <a:latin typeface="+mn-ea"/>
              </a:rPr>
              <a:t>练。</a:t>
            </a:r>
            <a:endParaRPr lang="en-US" altLang="zh-CN" sz="2400" b="1" dirty="0">
              <a:latin typeface="+mn-ea"/>
            </a:endParaRPr>
          </a:p>
        </p:txBody>
      </p:sp>
      <p:sp>
        <p:nvSpPr>
          <p:cNvPr id="13" name="TextBox 12"/>
          <p:cNvSpPr txBox="1"/>
          <p:nvPr/>
        </p:nvSpPr>
        <p:spPr>
          <a:xfrm>
            <a:off x="2065055" y="5487557"/>
            <a:ext cx="6202740" cy="535531"/>
          </a:xfrm>
          <a:prstGeom prst="rect">
            <a:avLst/>
          </a:prstGeom>
          <a:noFill/>
          <a:ln w="9525">
            <a:noFill/>
          </a:ln>
        </p:spPr>
        <p:txBody>
          <a:bodyPr wrap="square" rtlCol="0">
            <a:spAutoFit/>
          </a:bodyPr>
          <a:lstStyle/>
          <a:p>
            <a:pPr>
              <a:lnSpc>
                <a:spcPct val="120000"/>
              </a:lnSpc>
              <a:defRPr/>
            </a:pPr>
            <a:r>
              <a:rPr lang="zh-CN" altLang="en-US" sz="2400" b="1" dirty="0">
                <a:latin typeface="+mn-ea"/>
              </a:rPr>
              <a:t>指失去对事情的判断和处理能力。</a:t>
            </a:r>
            <a:endParaRPr lang="zh-CN" altLang="en-US" sz="2400" b="1" dirty="0">
              <a:latin typeface="+mn-ea"/>
            </a:endParaRPr>
          </a:p>
        </p:txBody>
      </p:sp>
      <p:sp>
        <p:nvSpPr>
          <p:cNvPr id="14" name="矩形 2"/>
          <p:cNvSpPr>
            <a:spLocks noChangeArrowheads="1"/>
          </p:cNvSpPr>
          <p:nvPr/>
        </p:nvSpPr>
        <p:spPr bwMode="auto">
          <a:xfrm>
            <a:off x="552635" y="5526168"/>
            <a:ext cx="1731564" cy="461665"/>
          </a:xfrm>
          <a:prstGeom prst="rect">
            <a:avLst/>
          </a:prstGeom>
          <a:noFill/>
          <a:ln w="9525">
            <a:noFill/>
            <a:miter lim="800000"/>
          </a:ln>
        </p:spPr>
        <p:txBody>
          <a:bodyPr wrap="none">
            <a:spAutoFit/>
          </a:bodyPr>
          <a:lstStyle/>
          <a:p>
            <a:pPr algn="ctr"/>
            <a:r>
              <a:rPr lang="zh-CN" altLang="en-US" sz="2400" b="1" dirty="0">
                <a:solidFill>
                  <a:srgbClr val="FF0000"/>
                </a:solidFill>
                <a:latin typeface="黑体" panose="02010609060101010101" pitchFamily="2" charset="-122"/>
                <a:ea typeface="黑体" panose="02010609060101010101" pitchFamily="2" charset="-122"/>
              </a:rPr>
              <a:t>神志不清：</a:t>
            </a:r>
            <a:endParaRPr lang="zh-CN" altLang="en-US" sz="2400" b="1" dirty="0">
              <a:solidFill>
                <a:srgbClr val="FF0000"/>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left)">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left)">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left)">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down)">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left)">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left)">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left)">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left)">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2" grpId="0"/>
      <p:bldP spid="24" grpId="0"/>
      <p:bldP spid="11" grpId="0"/>
      <p:bldP spid="10"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p:cNvSpPr txBox="1"/>
          <p:nvPr/>
        </p:nvSpPr>
        <p:spPr>
          <a:xfrm>
            <a:off x="2334259" y="1577202"/>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缓慢</a:t>
            </a:r>
            <a:r>
              <a:rPr lang="en-US" altLang="zh-CN" sz="2800"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p:txBody>
      </p:sp>
      <p:sp>
        <p:nvSpPr>
          <p:cNvPr id="32" name="TextBox 31"/>
          <p:cNvSpPr txBox="1"/>
          <p:nvPr/>
        </p:nvSpPr>
        <p:spPr>
          <a:xfrm>
            <a:off x="3663642" y="1577202"/>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迟缓</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33" name="TextBox 32"/>
          <p:cNvSpPr txBox="1"/>
          <p:nvPr/>
        </p:nvSpPr>
        <p:spPr>
          <a:xfrm>
            <a:off x="5334655" y="1577202"/>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虚弱</a:t>
            </a:r>
            <a:r>
              <a:rPr lang="en-US" altLang="zh-CN" sz="2800"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p:txBody>
      </p:sp>
      <p:sp>
        <p:nvSpPr>
          <p:cNvPr id="34" name="TextBox 33"/>
          <p:cNvSpPr txBox="1"/>
          <p:nvPr/>
        </p:nvSpPr>
        <p:spPr>
          <a:xfrm>
            <a:off x="6692613" y="1577202"/>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衰弱</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35" name="TextBox 34"/>
          <p:cNvSpPr txBox="1"/>
          <p:nvPr/>
        </p:nvSpPr>
        <p:spPr>
          <a:xfrm>
            <a:off x="2353309" y="2369290"/>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奇特</a:t>
            </a:r>
            <a:r>
              <a:rPr lang="en-US" altLang="zh-CN" sz="2800"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p:txBody>
      </p:sp>
      <p:sp>
        <p:nvSpPr>
          <p:cNvPr id="36" name="TextBox 35"/>
          <p:cNvSpPr txBox="1"/>
          <p:nvPr/>
        </p:nvSpPr>
        <p:spPr>
          <a:xfrm>
            <a:off x="3663642" y="2363021"/>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奇异</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37" name="TextBox 36"/>
          <p:cNvSpPr txBox="1"/>
          <p:nvPr/>
        </p:nvSpPr>
        <p:spPr>
          <a:xfrm>
            <a:off x="5353704" y="2363021"/>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平静</a:t>
            </a:r>
            <a:r>
              <a:rPr lang="en-US" altLang="zh-CN" sz="2800"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p:txBody>
      </p:sp>
      <p:sp>
        <p:nvSpPr>
          <p:cNvPr id="38" name="TextBox 37"/>
          <p:cNvSpPr txBox="1"/>
          <p:nvPr/>
        </p:nvSpPr>
        <p:spPr>
          <a:xfrm>
            <a:off x="6692613" y="2363021"/>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安静</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41" name="TextBox 40"/>
          <p:cNvSpPr txBox="1"/>
          <p:nvPr/>
        </p:nvSpPr>
        <p:spPr>
          <a:xfrm>
            <a:off x="2349343" y="3219776"/>
            <a:ext cx="1785950"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健壮</a:t>
            </a:r>
            <a:r>
              <a:rPr lang="en-US" altLang="zh-CN"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42" name="TextBox 41"/>
          <p:cNvSpPr txBox="1"/>
          <p:nvPr/>
        </p:nvSpPr>
        <p:spPr>
          <a:xfrm>
            <a:off x="3697776" y="3219776"/>
            <a:ext cx="1143008" cy="523220"/>
          </a:xfrm>
          <a:prstGeom prst="rect">
            <a:avLst/>
          </a:prstGeom>
          <a:noFill/>
        </p:spPr>
        <p:txBody>
          <a:bodyPr wrap="square" rtlCol="0">
            <a:spAutoFit/>
          </a:bodyPr>
          <a:lstStyle/>
          <a:p>
            <a:r>
              <a:rPr lang="zh-CN" altLang="en-US" sz="2800" dirty="0" smtClean="0">
                <a:solidFill>
                  <a:srgbClr val="FF0000"/>
                </a:solidFill>
                <a:latin typeface="楷体" panose="02010609060101010101" pitchFamily="49" charset="-122"/>
                <a:ea typeface="楷体" panose="02010609060101010101" pitchFamily="49" charset="-122"/>
              </a:rPr>
              <a:t>强壮</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43" name="TextBox 42"/>
          <p:cNvSpPr txBox="1"/>
          <p:nvPr/>
        </p:nvSpPr>
        <p:spPr>
          <a:xfrm>
            <a:off x="5349739" y="3219776"/>
            <a:ext cx="1785950"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沉思</a:t>
            </a:r>
            <a:r>
              <a:rPr lang="en-US" altLang="zh-CN"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44" name="TextBox 43"/>
          <p:cNvSpPr txBox="1"/>
          <p:nvPr/>
        </p:nvSpPr>
        <p:spPr>
          <a:xfrm>
            <a:off x="6726747" y="3219776"/>
            <a:ext cx="1143008" cy="523220"/>
          </a:xfrm>
          <a:prstGeom prst="rect">
            <a:avLst/>
          </a:prstGeom>
          <a:noFill/>
        </p:spPr>
        <p:txBody>
          <a:bodyPr wrap="square" rtlCol="0">
            <a:spAutoFit/>
          </a:bodyPr>
          <a:lstStyle/>
          <a:p>
            <a:r>
              <a:rPr lang="zh-CN" altLang="en-US" sz="2800" dirty="0" smtClean="0">
                <a:solidFill>
                  <a:srgbClr val="FF0000"/>
                </a:solidFill>
                <a:latin typeface="楷体" panose="02010609060101010101" pitchFamily="49" charset="-122"/>
                <a:ea typeface="楷体" panose="02010609060101010101" pitchFamily="49" charset="-122"/>
              </a:rPr>
              <a:t>思考</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45" name="TextBox 44"/>
          <p:cNvSpPr txBox="1"/>
          <p:nvPr/>
        </p:nvSpPr>
        <p:spPr>
          <a:xfrm>
            <a:off x="2262250" y="4083873"/>
            <a:ext cx="2794062"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不假思索</a:t>
            </a:r>
            <a:r>
              <a:rPr lang="en-US" altLang="zh-CN"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46" name="TextBox 45"/>
          <p:cNvSpPr txBox="1"/>
          <p:nvPr/>
        </p:nvSpPr>
        <p:spPr>
          <a:xfrm>
            <a:off x="4494499" y="4083873"/>
            <a:ext cx="1838969" cy="523220"/>
          </a:xfrm>
          <a:prstGeom prst="rect">
            <a:avLst/>
          </a:prstGeom>
          <a:noFill/>
        </p:spPr>
        <p:txBody>
          <a:bodyPr wrap="square" rtlCol="0">
            <a:spAutoFit/>
          </a:bodyPr>
          <a:lstStyle/>
          <a:p>
            <a:r>
              <a:rPr lang="zh-CN" altLang="en-US" sz="2800" dirty="0" smtClean="0">
                <a:solidFill>
                  <a:srgbClr val="FF0000"/>
                </a:solidFill>
                <a:latin typeface="楷体" panose="02010609060101010101" pitchFamily="49" charset="-122"/>
                <a:ea typeface="楷体" panose="02010609060101010101" pitchFamily="49" charset="-122"/>
              </a:rPr>
              <a:t>脱口而出</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47" name="TextBox 46"/>
          <p:cNvSpPr txBox="1"/>
          <p:nvPr/>
        </p:nvSpPr>
        <p:spPr>
          <a:xfrm>
            <a:off x="2262250" y="4947969"/>
            <a:ext cx="2232248"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头发灰白</a:t>
            </a:r>
            <a:r>
              <a:rPr lang="en-US" altLang="zh-CN"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48" name="TextBox 47"/>
          <p:cNvSpPr txBox="1"/>
          <p:nvPr/>
        </p:nvSpPr>
        <p:spPr>
          <a:xfrm>
            <a:off x="4494498" y="4947969"/>
            <a:ext cx="1944216" cy="523220"/>
          </a:xfrm>
          <a:prstGeom prst="rect">
            <a:avLst/>
          </a:prstGeom>
          <a:noFill/>
        </p:spPr>
        <p:txBody>
          <a:bodyPr wrap="square" rtlCol="0">
            <a:spAutoFit/>
          </a:bodyPr>
          <a:lstStyle/>
          <a:p>
            <a:r>
              <a:rPr lang="zh-CN" altLang="en-US" sz="2800" dirty="0" smtClean="0">
                <a:solidFill>
                  <a:srgbClr val="FF0000"/>
                </a:solidFill>
                <a:latin typeface="楷体" panose="02010609060101010101" pitchFamily="49" charset="-122"/>
                <a:ea typeface="楷体" panose="02010609060101010101" pitchFamily="49" charset="-122"/>
              </a:rPr>
              <a:t>白发苍苍</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2" name="文本框 1"/>
          <p:cNvSpPr txBox="1"/>
          <p:nvPr/>
        </p:nvSpPr>
        <p:spPr>
          <a:xfrm>
            <a:off x="834524" y="653593"/>
            <a:ext cx="2244525" cy="584775"/>
          </a:xfrm>
          <a:prstGeom prst="rect">
            <a:avLst/>
          </a:prstGeom>
          <a:noFill/>
          <a:ln w="9525">
            <a:noFill/>
          </a:ln>
        </p:spPr>
        <p:txBody>
          <a:bodyPr wrap="none" anchor="t">
            <a:spAutoFit/>
          </a:bodyPr>
          <a:lstStyle>
            <a:defPPr>
              <a:defRPr lang="zh-CN"/>
            </a:defPPr>
            <a:lvl1pPr>
              <a:defRPr sz="3600" b="1" u="dbl">
                <a:solidFill>
                  <a:srgbClr val="92D050"/>
                </a:solidFill>
                <a:uFillTx/>
                <a:latin typeface="黑体" panose="02010609060101010101" pitchFamily="2" charset="-122"/>
                <a:ea typeface="黑体" panose="02010609060101010101" pitchFamily="2" charset="-122"/>
              </a:defRPr>
            </a:lvl1pPr>
          </a:lstStyle>
          <a:p>
            <a:r>
              <a:rPr lang="zh-CN" altLang="en-US" sz="3200" u="sng" dirty="0">
                <a:sym typeface="+mn-ea"/>
              </a:rPr>
              <a:t>近、反义词</a:t>
            </a:r>
            <a:endParaRPr lang="zh-CN" altLang="en-US" sz="3200" u="sng" dirty="0">
              <a:sym typeface="+mn-ea"/>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269596" y="678737"/>
            <a:ext cx="564456" cy="752608"/>
          </a:xfrm>
          <a:prstGeom prst="rect">
            <a:avLst/>
          </a:prstGeom>
          <a:noFill/>
        </p:spPr>
      </p:pic>
      <p:sp>
        <p:nvSpPr>
          <p:cNvPr id="3" name="文本框 2"/>
          <p:cNvSpPr txBox="1"/>
          <p:nvPr/>
        </p:nvSpPr>
        <p:spPr>
          <a:xfrm>
            <a:off x="863255" y="1577749"/>
            <a:ext cx="1627369" cy="523220"/>
          </a:xfrm>
          <a:prstGeom prst="rect">
            <a:avLst/>
          </a:prstGeom>
          <a:noFill/>
          <a:ln w="9525">
            <a:noFill/>
          </a:ln>
        </p:spPr>
        <p:txBody>
          <a:bodyPr wrap="none" anchor="t">
            <a:spAutoFit/>
          </a:bodyPr>
          <a:lstStyle>
            <a:defPPr>
              <a:defRPr lang="zh-CN"/>
            </a:defPPr>
            <a:lvl1pPr>
              <a:defRPr sz="3600" b="1" u="dbl">
                <a:solidFill>
                  <a:srgbClr val="92D050"/>
                </a:solidFill>
                <a:uFillTx/>
                <a:latin typeface="黑体" panose="02010609060101010101" pitchFamily="2" charset="-122"/>
                <a:ea typeface="黑体" panose="02010609060101010101" pitchFamily="2" charset="-122"/>
              </a:defRPr>
            </a:lvl1pPr>
          </a:lstStyle>
          <a:p>
            <a:r>
              <a:rPr lang="zh-CN" altLang="en-US" sz="2800" u="none" dirty="0" smtClean="0">
                <a:solidFill>
                  <a:schemeClr val="tx1"/>
                </a:solidFill>
                <a:sym typeface="+mn-ea"/>
              </a:rPr>
              <a:t>近义</a:t>
            </a:r>
            <a:r>
              <a:rPr lang="zh-CN" altLang="en-US" sz="2800" u="none" dirty="0">
                <a:solidFill>
                  <a:schemeClr val="tx1"/>
                </a:solidFill>
                <a:sym typeface="+mn-ea"/>
              </a:rPr>
              <a:t>词：</a:t>
            </a:r>
            <a:endParaRPr lang="zh-CN" altLang="en-US" sz="2800" u="none" dirty="0">
              <a:solidFill>
                <a:schemeClr val="tx1"/>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wipe(left)">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wipe(left)">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wipe(left)">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left)">
                                      <p:cBhvr>
                                        <p:cTn id="27" dur="500"/>
                                        <p:tgtEl>
                                          <p:spTgt spid="3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wipe(left)">
                                      <p:cBhvr>
                                        <p:cTn id="32" dur="500"/>
                                        <p:tgtEl>
                                          <p:spTgt spid="3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wipe(left)">
                                      <p:cBhvr>
                                        <p:cTn id="37" dur="500"/>
                                        <p:tgtEl>
                                          <p:spTgt spid="3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wipe(left)">
                                      <p:cBhvr>
                                        <p:cTn id="42" dur="500"/>
                                        <p:tgtEl>
                                          <p:spTgt spid="3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wipe(left)">
                                      <p:cBhvr>
                                        <p:cTn id="47" dur="500"/>
                                        <p:tgtEl>
                                          <p:spTgt spid="4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wipe(left)">
                                      <p:cBhvr>
                                        <p:cTn id="52" dur="500"/>
                                        <p:tgtEl>
                                          <p:spTgt spid="4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wipe(left)">
                                      <p:cBhvr>
                                        <p:cTn id="57" dur="500"/>
                                        <p:tgtEl>
                                          <p:spTgt spid="4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wipe(left)">
                                      <p:cBhvr>
                                        <p:cTn id="62" dur="500"/>
                                        <p:tgtEl>
                                          <p:spTgt spid="4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wipe(left)">
                                      <p:cBhvr>
                                        <p:cTn id="67" dur="500"/>
                                        <p:tgtEl>
                                          <p:spTgt spid="4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46"/>
                                        </p:tgtEl>
                                        <p:attrNameLst>
                                          <p:attrName>style.visibility</p:attrName>
                                        </p:attrNameLst>
                                      </p:cBhvr>
                                      <p:to>
                                        <p:strVal val="visible"/>
                                      </p:to>
                                    </p:set>
                                    <p:animEffect transition="in" filter="wipe(left)">
                                      <p:cBhvr>
                                        <p:cTn id="72" dur="500"/>
                                        <p:tgtEl>
                                          <p:spTgt spid="4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47"/>
                                        </p:tgtEl>
                                        <p:attrNameLst>
                                          <p:attrName>style.visibility</p:attrName>
                                        </p:attrNameLst>
                                      </p:cBhvr>
                                      <p:to>
                                        <p:strVal val="visible"/>
                                      </p:to>
                                    </p:set>
                                    <p:animEffect transition="in" filter="wipe(left)">
                                      <p:cBhvr>
                                        <p:cTn id="77" dur="500"/>
                                        <p:tgtEl>
                                          <p:spTgt spid="4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48"/>
                                        </p:tgtEl>
                                        <p:attrNameLst>
                                          <p:attrName>style.visibility</p:attrName>
                                        </p:attrNameLst>
                                      </p:cBhvr>
                                      <p:to>
                                        <p:strVal val="visible"/>
                                      </p:to>
                                    </p:set>
                                    <p:animEffect transition="in" filter="wipe(left)">
                                      <p:cBhvr>
                                        <p:cTn id="82"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P spid="34" grpId="0"/>
      <p:bldP spid="35" grpId="0"/>
      <p:bldP spid="36" grpId="0"/>
      <p:bldP spid="37" grpId="0"/>
      <p:bldP spid="38" grpId="0"/>
      <p:bldP spid="41" grpId="0"/>
      <p:bldP spid="42" grpId="0"/>
      <p:bldP spid="43" grpId="0"/>
      <p:bldP spid="44" grpId="0"/>
      <p:bldP spid="45" grpId="0"/>
      <p:bldP spid="46" grpId="0"/>
      <p:bldP spid="47" grpId="0"/>
      <p:bldP spid="4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p:cNvSpPr txBox="1"/>
          <p:nvPr/>
        </p:nvSpPr>
        <p:spPr>
          <a:xfrm>
            <a:off x="2411761" y="2948948"/>
            <a:ext cx="1785950"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健壮</a:t>
            </a:r>
            <a:r>
              <a:rPr lang="en-US" altLang="zh-CN" sz="2800"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p:txBody>
      </p:sp>
      <p:sp>
        <p:nvSpPr>
          <p:cNvPr id="32" name="TextBox 31"/>
          <p:cNvSpPr txBox="1"/>
          <p:nvPr/>
        </p:nvSpPr>
        <p:spPr>
          <a:xfrm>
            <a:off x="3741144" y="2948948"/>
            <a:ext cx="1143008" cy="523220"/>
          </a:xfrm>
          <a:prstGeom prst="rect">
            <a:avLst/>
          </a:prstGeom>
          <a:noFill/>
        </p:spPr>
        <p:txBody>
          <a:bodyPr wrap="square" rtlCol="0">
            <a:spAutoFit/>
          </a:bodyPr>
          <a:lstStyle/>
          <a:p>
            <a:r>
              <a:rPr lang="zh-CN" altLang="en-US" sz="2800" dirty="0" smtClean="0">
                <a:solidFill>
                  <a:srgbClr val="FF0000"/>
                </a:solidFill>
                <a:latin typeface="楷体" panose="02010609060101010101" pitchFamily="49" charset="-122"/>
                <a:ea typeface="楷体" panose="02010609060101010101" pitchFamily="49" charset="-122"/>
              </a:rPr>
              <a:t>瘦弱</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33" name="TextBox 32"/>
          <p:cNvSpPr txBox="1"/>
          <p:nvPr/>
        </p:nvSpPr>
        <p:spPr>
          <a:xfrm>
            <a:off x="5446447" y="2948948"/>
            <a:ext cx="1785950"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寂静</a:t>
            </a:r>
            <a:r>
              <a:rPr lang="en-US" altLang="zh-CN" sz="2800"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p:txBody>
      </p:sp>
      <p:sp>
        <p:nvSpPr>
          <p:cNvPr id="34" name="TextBox 33"/>
          <p:cNvSpPr txBox="1"/>
          <p:nvPr/>
        </p:nvSpPr>
        <p:spPr>
          <a:xfrm>
            <a:off x="6770115" y="2948948"/>
            <a:ext cx="1143008" cy="523220"/>
          </a:xfrm>
          <a:prstGeom prst="rect">
            <a:avLst/>
          </a:prstGeom>
          <a:noFill/>
        </p:spPr>
        <p:txBody>
          <a:bodyPr wrap="square" rtlCol="0">
            <a:spAutoFit/>
          </a:bodyPr>
          <a:lstStyle/>
          <a:p>
            <a:r>
              <a:rPr lang="zh-CN" altLang="en-US" sz="2800" dirty="0" smtClean="0">
                <a:solidFill>
                  <a:srgbClr val="FF0000"/>
                </a:solidFill>
                <a:latin typeface="楷体" panose="02010609060101010101" pitchFamily="49" charset="-122"/>
                <a:ea typeface="楷体" panose="02010609060101010101" pitchFamily="49" charset="-122"/>
              </a:rPr>
              <a:t>热闹</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35" name="TextBox 34"/>
          <p:cNvSpPr txBox="1"/>
          <p:nvPr/>
        </p:nvSpPr>
        <p:spPr>
          <a:xfrm>
            <a:off x="2358802" y="3837046"/>
            <a:ext cx="2429222"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不假思索</a:t>
            </a:r>
            <a:r>
              <a:rPr lang="en-US" altLang="zh-CN"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36" name="TextBox 35"/>
          <p:cNvSpPr txBox="1"/>
          <p:nvPr/>
        </p:nvSpPr>
        <p:spPr>
          <a:xfrm>
            <a:off x="4427984" y="3813043"/>
            <a:ext cx="1944216" cy="523220"/>
          </a:xfrm>
          <a:prstGeom prst="rect">
            <a:avLst/>
          </a:prstGeom>
          <a:noFill/>
        </p:spPr>
        <p:txBody>
          <a:bodyPr wrap="square" rtlCol="0">
            <a:spAutoFit/>
          </a:bodyPr>
          <a:lstStyle/>
          <a:p>
            <a:r>
              <a:rPr lang="zh-CN" altLang="en-US" sz="2800" dirty="0" smtClean="0">
                <a:solidFill>
                  <a:srgbClr val="FF0000"/>
                </a:solidFill>
                <a:latin typeface="楷体" panose="02010609060101010101" pitchFamily="49" charset="-122"/>
                <a:ea typeface="楷体" panose="02010609060101010101" pitchFamily="49" charset="-122"/>
              </a:rPr>
              <a:t>深思熟虑</a:t>
            </a:r>
            <a:endParaRPr lang="zh-CN" altLang="en-US" sz="2800" dirty="0" smtClean="0">
              <a:solidFill>
                <a:srgbClr val="FF0000"/>
              </a:solidFill>
              <a:latin typeface="楷体" panose="02010609060101010101" pitchFamily="49" charset="-122"/>
              <a:ea typeface="楷体" panose="02010609060101010101" pitchFamily="49" charset="-122"/>
            </a:endParaRPr>
          </a:p>
        </p:txBody>
      </p:sp>
      <p:sp>
        <p:nvSpPr>
          <p:cNvPr id="37" name="TextBox 36"/>
          <p:cNvSpPr txBox="1"/>
          <p:nvPr/>
        </p:nvSpPr>
        <p:spPr>
          <a:xfrm>
            <a:off x="2411761" y="4677140"/>
            <a:ext cx="2448272" cy="523220"/>
          </a:xfrm>
          <a:prstGeom prst="rect">
            <a:avLst/>
          </a:prstGeom>
          <a:noFill/>
        </p:spPr>
        <p:txBody>
          <a:bodyPr wrap="square" rtlCol="0">
            <a:spAutoFit/>
          </a:bodyPr>
          <a:lstStyle/>
          <a:p>
            <a:r>
              <a:rPr lang="zh-CN" altLang="en-US" sz="2800" b="1" dirty="0" smtClean="0">
                <a:latin typeface="楷体" panose="02010609060101010101" pitchFamily="49" charset="-122"/>
                <a:ea typeface="楷体" panose="02010609060101010101" pitchFamily="49" charset="-122"/>
              </a:rPr>
              <a:t>指手画脚</a:t>
            </a:r>
            <a:r>
              <a:rPr lang="en-US" altLang="zh-CN" sz="2800"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p:txBody>
      </p:sp>
      <p:sp>
        <p:nvSpPr>
          <p:cNvPr id="38" name="TextBox 37"/>
          <p:cNvSpPr txBox="1"/>
          <p:nvPr/>
        </p:nvSpPr>
        <p:spPr>
          <a:xfrm>
            <a:off x="4572000" y="4677140"/>
            <a:ext cx="2160240" cy="523220"/>
          </a:xfrm>
          <a:prstGeom prst="rect">
            <a:avLst/>
          </a:prstGeom>
          <a:noFill/>
        </p:spPr>
        <p:txBody>
          <a:bodyPr wrap="square" rtlCol="0">
            <a:spAutoFit/>
          </a:bodyPr>
          <a:lstStyle/>
          <a:p>
            <a:r>
              <a:rPr lang="zh-CN" altLang="en-US" sz="2800" dirty="0" smtClean="0">
                <a:solidFill>
                  <a:srgbClr val="FF0000"/>
                </a:solidFill>
                <a:latin typeface="楷体" panose="02010609060101010101" pitchFamily="49" charset="-122"/>
                <a:ea typeface="楷体" panose="02010609060101010101" pitchFamily="49" charset="-122"/>
              </a:rPr>
              <a:t>规规矩矩</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41" name="TextBox 40"/>
          <p:cNvSpPr txBox="1"/>
          <p:nvPr/>
        </p:nvSpPr>
        <p:spPr>
          <a:xfrm>
            <a:off x="2426845" y="1316766"/>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缓慢</a:t>
            </a:r>
            <a:r>
              <a:rPr lang="en-US" altLang="zh-CN"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42" name="TextBox 41"/>
          <p:cNvSpPr txBox="1"/>
          <p:nvPr/>
        </p:nvSpPr>
        <p:spPr>
          <a:xfrm>
            <a:off x="3775278" y="1316766"/>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迅速</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43" name="TextBox 42"/>
          <p:cNvSpPr txBox="1"/>
          <p:nvPr/>
        </p:nvSpPr>
        <p:spPr>
          <a:xfrm>
            <a:off x="5427241" y="1316766"/>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虚弱</a:t>
            </a:r>
            <a:r>
              <a:rPr lang="en-US" altLang="zh-CN"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44" name="TextBox 43"/>
          <p:cNvSpPr txBox="1"/>
          <p:nvPr/>
        </p:nvSpPr>
        <p:spPr>
          <a:xfrm>
            <a:off x="6804249" y="1316766"/>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强壮</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45" name="TextBox 44"/>
          <p:cNvSpPr txBox="1"/>
          <p:nvPr/>
        </p:nvSpPr>
        <p:spPr>
          <a:xfrm>
            <a:off x="2411761" y="2084852"/>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奇特</a:t>
            </a:r>
            <a:r>
              <a:rPr lang="en-US" altLang="zh-CN"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46" name="TextBox 45"/>
          <p:cNvSpPr txBox="1"/>
          <p:nvPr/>
        </p:nvSpPr>
        <p:spPr>
          <a:xfrm>
            <a:off x="3775278" y="2102585"/>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普通</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47" name="TextBox 46"/>
          <p:cNvSpPr txBox="1"/>
          <p:nvPr/>
        </p:nvSpPr>
        <p:spPr>
          <a:xfrm>
            <a:off x="5446291" y="2102585"/>
            <a:ext cx="1785950" cy="523220"/>
          </a:xfrm>
          <a:prstGeom prst="rect">
            <a:avLst/>
          </a:prstGeom>
          <a:noFill/>
        </p:spPr>
        <p:txBody>
          <a:bodyPr wrap="square" rtlCol="0">
            <a:spAutoFit/>
          </a:bodyPr>
          <a:lstStyle/>
          <a:p>
            <a:r>
              <a:rPr lang="zh-CN" altLang="en-US" sz="2800" b="1" dirty="0">
                <a:latin typeface="楷体" panose="02010609060101010101" pitchFamily="49" charset="-122"/>
                <a:ea typeface="楷体" panose="02010609060101010101" pitchFamily="49" charset="-122"/>
              </a:rPr>
              <a:t>平静</a:t>
            </a:r>
            <a:r>
              <a:rPr lang="en-US" altLang="zh-CN" sz="2800" b="1" dirty="0" smtClean="0">
                <a:latin typeface="楷体" panose="02010609060101010101" pitchFamily="49" charset="-122"/>
                <a:ea typeface="楷体" panose="02010609060101010101" pitchFamily="49" charset="-122"/>
              </a:rPr>
              <a:t>---</a:t>
            </a:r>
            <a:endParaRPr lang="zh-CN" altLang="en-US" sz="2800" b="1" dirty="0">
              <a:latin typeface="楷体" panose="02010609060101010101" pitchFamily="49" charset="-122"/>
              <a:ea typeface="楷体" panose="02010609060101010101" pitchFamily="49" charset="-122"/>
            </a:endParaRPr>
          </a:p>
        </p:txBody>
      </p:sp>
      <p:sp>
        <p:nvSpPr>
          <p:cNvPr id="48" name="TextBox 47"/>
          <p:cNvSpPr txBox="1"/>
          <p:nvPr/>
        </p:nvSpPr>
        <p:spPr>
          <a:xfrm>
            <a:off x="6804249" y="2102585"/>
            <a:ext cx="1143008" cy="523220"/>
          </a:xfrm>
          <a:prstGeom prst="rect">
            <a:avLst/>
          </a:prstGeom>
          <a:noFill/>
        </p:spPr>
        <p:txBody>
          <a:bodyPr wrap="square" rtlCol="0">
            <a:spAutoFit/>
          </a:bodyPr>
          <a:lstStyle/>
          <a:p>
            <a:r>
              <a:rPr lang="zh-CN" altLang="en-US" sz="2800" dirty="0">
                <a:solidFill>
                  <a:srgbClr val="FF0000"/>
                </a:solidFill>
                <a:latin typeface="楷体" panose="02010609060101010101" pitchFamily="49" charset="-122"/>
                <a:ea typeface="楷体" panose="02010609060101010101" pitchFamily="49" charset="-122"/>
              </a:rPr>
              <a:t>动静</a:t>
            </a:r>
            <a:endParaRPr lang="zh-CN" altLang="en-US" sz="2800" dirty="0">
              <a:solidFill>
                <a:srgbClr val="FF0000"/>
              </a:solidFill>
              <a:latin typeface="楷体" panose="02010609060101010101" pitchFamily="49" charset="-122"/>
              <a:ea typeface="楷体" panose="02010609060101010101" pitchFamily="49" charset="-122"/>
            </a:endParaRPr>
          </a:p>
        </p:txBody>
      </p:sp>
      <p:sp>
        <p:nvSpPr>
          <p:cNvPr id="2" name="文本框 1"/>
          <p:cNvSpPr txBox="1"/>
          <p:nvPr/>
        </p:nvSpPr>
        <p:spPr>
          <a:xfrm>
            <a:off x="957870" y="1318669"/>
            <a:ext cx="1627369" cy="523220"/>
          </a:xfrm>
          <a:prstGeom prst="rect">
            <a:avLst/>
          </a:prstGeom>
          <a:noFill/>
          <a:ln w="9525">
            <a:noFill/>
          </a:ln>
        </p:spPr>
        <p:txBody>
          <a:bodyPr wrap="none" anchor="t">
            <a:spAutoFit/>
          </a:bodyPr>
          <a:lstStyle>
            <a:defPPr>
              <a:defRPr lang="zh-CN"/>
            </a:defPPr>
            <a:lvl1pPr>
              <a:defRPr sz="3600" b="1" u="dbl">
                <a:solidFill>
                  <a:srgbClr val="92D050"/>
                </a:solidFill>
                <a:uFillTx/>
                <a:latin typeface="黑体" panose="02010609060101010101" pitchFamily="2" charset="-122"/>
                <a:ea typeface="黑体" panose="02010609060101010101" pitchFamily="2" charset="-122"/>
              </a:defRPr>
            </a:lvl1pPr>
          </a:lstStyle>
          <a:p>
            <a:r>
              <a:rPr lang="zh-CN" altLang="en-US" sz="2800" u="none" dirty="0">
                <a:solidFill>
                  <a:schemeClr val="tx1"/>
                </a:solidFill>
                <a:sym typeface="+mn-ea"/>
              </a:rPr>
              <a:t>反</a:t>
            </a:r>
            <a:r>
              <a:rPr lang="zh-CN" altLang="en-US" sz="2800" u="none" dirty="0" smtClean="0">
                <a:solidFill>
                  <a:schemeClr val="tx1"/>
                </a:solidFill>
                <a:sym typeface="+mn-ea"/>
              </a:rPr>
              <a:t>义</a:t>
            </a:r>
            <a:r>
              <a:rPr lang="zh-CN" altLang="en-US" sz="2800" u="none" dirty="0">
                <a:solidFill>
                  <a:schemeClr val="tx1"/>
                </a:solidFill>
                <a:sym typeface="+mn-ea"/>
              </a:rPr>
              <a:t>词：</a:t>
            </a:r>
            <a:endParaRPr lang="zh-CN" altLang="en-US" sz="2800" u="none" dirty="0">
              <a:solidFill>
                <a:schemeClr val="tx1"/>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wipe(left)">
                                      <p:cBhvr>
                                        <p:cTn id="12" dur="5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wipe(left)">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wipe(left)">
                                      <p:cBhvr>
                                        <p:cTn id="22" dur="500"/>
                                        <p:tgtEl>
                                          <p:spTgt spid="4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wipe(left)">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6"/>
                                        </p:tgtEl>
                                        <p:attrNameLst>
                                          <p:attrName>style.visibility</p:attrName>
                                        </p:attrNameLst>
                                      </p:cBhvr>
                                      <p:to>
                                        <p:strVal val="visible"/>
                                      </p:to>
                                    </p:set>
                                    <p:animEffect transition="in" filter="wipe(left)">
                                      <p:cBhvr>
                                        <p:cTn id="32" dur="500"/>
                                        <p:tgtEl>
                                          <p:spTgt spid="4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wipe(left)">
                                      <p:cBhvr>
                                        <p:cTn id="37" dur="500"/>
                                        <p:tgtEl>
                                          <p:spTgt spid="4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wipe(left)">
                                      <p:cBhvr>
                                        <p:cTn id="42" dur="500"/>
                                        <p:tgtEl>
                                          <p:spTgt spid="4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wipe(left)">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wipe(left)">
                                      <p:cBhvr>
                                        <p:cTn id="52" dur="500"/>
                                        <p:tgtEl>
                                          <p:spTgt spid="3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wipe(left)">
                                      <p:cBhvr>
                                        <p:cTn id="57" dur="500"/>
                                        <p:tgtEl>
                                          <p:spTgt spid="3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wipe(left)">
                                      <p:cBhvr>
                                        <p:cTn id="62" dur="500"/>
                                        <p:tgtEl>
                                          <p:spTgt spid="3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wipe(left)">
                                      <p:cBhvr>
                                        <p:cTn id="67" dur="500"/>
                                        <p:tgtEl>
                                          <p:spTgt spid="3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wipe(left)">
                                      <p:cBhvr>
                                        <p:cTn id="72" dur="500"/>
                                        <p:tgtEl>
                                          <p:spTgt spid="3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37"/>
                                        </p:tgtEl>
                                        <p:attrNameLst>
                                          <p:attrName>style.visibility</p:attrName>
                                        </p:attrNameLst>
                                      </p:cBhvr>
                                      <p:to>
                                        <p:strVal val="visible"/>
                                      </p:to>
                                    </p:set>
                                    <p:animEffect transition="in" filter="wipe(left)">
                                      <p:cBhvr>
                                        <p:cTn id="77" dur="500"/>
                                        <p:tgtEl>
                                          <p:spTgt spid="3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wipe(left)">
                                      <p:cBhvr>
                                        <p:cTn id="8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P spid="34" grpId="0"/>
      <p:bldP spid="35" grpId="0"/>
      <p:bldP spid="36" grpId="0"/>
      <p:bldP spid="37" grpId="0"/>
      <p:bldP spid="38" grpId="0"/>
      <p:bldP spid="41" grpId="0"/>
      <p:bldP spid="42" grpId="0"/>
      <p:bldP spid="43" grpId="0"/>
      <p:bldP spid="44" grpId="0"/>
      <p:bldP spid="45" grpId="0"/>
      <p:bldP spid="46" grpId="0"/>
      <p:bldP spid="47" grpId="0"/>
      <p:bldP spid="4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798543" y="749512"/>
            <a:ext cx="2501006" cy="646331"/>
          </a:xfrm>
          <a:prstGeom prst="rect">
            <a:avLst/>
          </a:prstGeom>
          <a:noFill/>
          <a:ln>
            <a:noFill/>
          </a:ln>
        </p:spPr>
        <p:txBody>
          <a:bodyPr wrap="none" rtlCol="0" anchor="t">
            <a:spAutoFit/>
          </a:bodyPr>
          <a:lstStyle/>
          <a:p>
            <a:pPr algn="ctr"/>
            <a:r>
              <a:rPr lang="zh-CN" altLang="en-US" sz="3600" b="1" u="dbl" dirty="0" smtClean="0">
                <a:solidFill>
                  <a:srgbClr val="92D050"/>
                </a:solidFill>
                <a:latin typeface="黑体" panose="02010609060101010101" pitchFamily="2" charset="-122"/>
                <a:ea typeface="黑体" panose="02010609060101010101" pitchFamily="2" charset="-122"/>
                <a:sym typeface="+mn-ea"/>
              </a:rPr>
              <a:t>近义词辨析</a:t>
            </a:r>
            <a:endParaRPr lang="zh-CN" altLang="en-US" sz="3600" b="1" u="dbl" dirty="0" smtClean="0">
              <a:solidFill>
                <a:srgbClr val="92D050"/>
              </a:solidFill>
              <a:latin typeface="黑体" panose="02010609060101010101" pitchFamily="2" charset="-122"/>
              <a:ea typeface="黑体" panose="02010609060101010101" pitchFamily="2" charset="-122"/>
              <a:sym typeface="+mn-ea"/>
            </a:endParaRPr>
          </a:p>
        </p:txBody>
      </p:sp>
      <p:graphicFrame>
        <p:nvGraphicFramePr>
          <p:cNvPr id="5" name="表格 4"/>
          <p:cNvGraphicFramePr/>
          <p:nvPr/>
        </p:nvGraphicFramePr>
        <p:xfrm>
          <a:off x="749301" y="2015914"/>
          <a:ext cx="7645242" cy="2847975"/>
        </p:xfrm>
        <a:graphic>
          <a:graphicData uri="http://schemas.openxmlformats.org/drawingml/2006/table">
            <a:tbl>
              <a:tblPr firstRow="1" bandRow="1">
                <a:tableStyleId>{5C22544A-7EE6-4342-B048-85BDC9FD1C3A}</a:tableStyleId>
              </a:tblPr>
              <a:tblGrid>
                <a:gridCol w="1276350"/>
                <a:gridCol w="2034064"/>
                <a:gridCol w="4334828"/>
              </a:tblGrid>
              <a:tr h="457200">
                <a:tc>
                  <a:txBody>
                    <a:bodyPr/>
                    <a:lstStyle/>
                    <a:p>
                      <a:pPr algn="ctr">
                        <a:buNone/>
                      </a:pPr>
                      <a:endParaRPr lang="zh-CN" altLang="en-US" sz="1800" dirty="0">
                        <a:latin typeface="+mn-ea"/>
                      </a:endParaRPr>
                    </a:p>
                  </a:txBody>
                  <a:tcPr>
                    <a:solidFill>
                      <a:srgbClr val="FFAF01"/>
                    </a:solidFill>
                  </a:tcPr>
                </a:tc>
                <a:tc>
                  <a:txBody>
                    <a:bodyPr/>
                    <a:lstStyle/>
                    <a:p>
                      <a:pPr algn="ctr">
                        <a:buNone/>
                      </a:pPr>
                      <a:r>
                        <a:rPr lang="zh-CN" altLang="en-US" sz="1800">
                          <a:latin typeface="+mn-ea"/>
                        </a:rPr>
                        <a:t>相同点</a:t>
                      </a:r>
                      <a:endParaRPr lang="zh-CN" altLang="en-US" sz="1800">
                        <a:latin typeface="+mn-ea"/>
                      </a:endParaRPr>
                    </a:p>
                  </a:txBody>
                  <a:tcPr>
                    <a:solidFill>
                      <a:srgbClr val="FFAF01"/>
                    </a:solidFill>
                  </a:tcPr>
                </a:tc>
                <a:tc>
                  <a:txBody>
                    <a:bodyPr/>
                    <a:lstStyle/>
                    <a:p>
                      <a:pPr algn="ctr">
                        <a:buNone/>
                      </a:pPr>
                      <a:r>
                        <a:rPr lang="zh-CN" altLang="en-US" sz="1800" dirty="0">
                          <a:latin typeface="+mn-ea"/>
                        </a:rPr>
                        <a:t>不同点</a:t>
                      </a:r>
                      <a:endParaRPr lang="zh-CN" altLang="en-US" sz="1800" dirty="0">
                        <a:latin typeface="+mn-ea"/>
                      </a:endParaRPr>
                    </a:p>
                  </a:txBody>
                  <a:tcPr>
                    <a:solidFill>
                      <a:srgbClr val="FFAF01"/>
                    </a:solidFill>
                  </a:tcPr>
                </a:tc>
              </a:tr>
              <a:tr h="1355725">
                <a:tc>
                  <a:txBody>
                    <a:bodyPr/>
                    <a:lstStyle/>
                    <a:p>
                      <a:pPr algn="ctr">
                        <a:buNone/>
                      </a:pPr>
                      <a:endParaRPr lang="zh-CN" altLang="en-US" sz="2000" b="1" dirty="0">
                        <a:latin typeface="楷体_GB2312" panose="02010609030101010101" charset="-122"/>
                        <a:ea typeface="楷体_GB2312" panose="02010609030101010101" charset="-122"/>
                      </a:endParaRPr>
                    </a:p>
                    <a:p>
                      <a:pPr algn="ctr">
                        <a:buNone/>
                      </a:pPr>
                      <a:r>
                        <a:rPr lang="zh-CN" altLang="en-US" sz="2000" b="1" dirty="0" smtClean="0">
                          <a:latin typeface="楷体_GB2312" panose="02010609030101010101" charset="-122"/>
                          <a:ea typeface="楷体_GB2312" panose="02010609030101010101" charset="-122"/>
                        </a:rPr>
                        <a:t>平静</a:t>
                      </a:r>
                      <a:endParaRPr lang="zh-CN" altLang="en-US" sz="2000" b="1" dirty="0">
                        <a:latin typeface="楷体_GB2312" panose="02010609030101010101" charset="-122"/>
                        <a:ea typeface="楷体_GB2312" panose="02010609030101010101" charset="-122"/>
                      </a:endParaRPr>
                    </a:p>
                  </a:txBody>
                  <a:tcPr>
                    <a:solidFill>
                      <a:srgbClr val="FFE09D"/>
                    </a:solidFill>
                  </a:tcPr>
                </a:tc>
                <a:tc rowSpan="2">
                  <a:txBody>
                    <a:bodyPr/>
                    <a:lstStyle/>
                    <a:p>
                      <a:pPr algn="ctr">
                        <a:buNone/>
                      </a:pPr>
                      <a:endParaRPr lang="zh-CN" altLang="en-US" sz="2000" b="1" dirty="0">
                        <a:latin typeface="楷体_GB2312" panose="02010609030101010101" charset="-122"/>
                        <a:ea typeface="楷体_GB2312" panose="02010609030101010101" charset="-122"/>
                        <a:sym typeface="+mn-ea"/>
                      </a:endParaRPr>
                    </a:p>
                    <a:p>
                      <a:pPr algn="ctr">
                        <a:buNone/>
                      </a:pPr>
                      <a:endParaRPr lang="zh-CN" altLang="en-US" sz="2000" b="1" dirty="0">
                        <a:latin typeface="楷体_GB2312" panose="02010609030101010101" charset="-122"/>
                        <a:ea typeface="楷体_GB2312" panose="02010609030101010101" charset="-122"/>
                        <a:sym typeface="+mn-ea"/>
                      </a:endParaRPr>
                    </a:p>
                    <a:p>
                      <a:pPr algn="ctr">
                        <a:buNone/>
                      </a:pPr>
                      <a:r>
                        <a:rPr lang="zh-CN" altLang="en-US" sz="2000" b="1" dirty="0" smtClean="0">
                          <a:latin typeface="楷体_GB2312" panose="02010609030101010101" charset="-122"/>
                          <a:ea typeface="楷体_GB2312" panose="02010609030101010101" charset="-122"/>
                          <a:sym typeface="+mn-ea"/>
                        </a:rPr>
                        <a:t>都有“安静”的意思。</a:t>
                      </a:r>
                      <a:endParaRPr lang="zh-CN" altLang="en-US" sz="2000" b="1" dirty="0">
                        <a:latin typeface="楷体_GB2312" panose="02010609030101010101" charset="-122"/>
                        <a:ea typeface="楷体_GB2312" panose="02010609030101010101" charset="-122"/>
                        <a:sym typeface="+mn-ea"/>
                      </a:endParaRPr>
                    </a:p>
                  </a:txBody>
                  <a:tcPr>
                    <a:solidFill>
                      <a:srgbClr val="FFE09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2000" b="1" dirty="0" smtClean="0">
                        <a:solidFill>
                          <a:srgbClr val="FF0000"/>
                        </a:solidFill>
                        <a:latin typeface="楷体_GB2312" panose="02010609030101010101" charset="-122"/>
                        <a:ea typeface="楷体_GB2312" panose="02010609030101010101" charset="-122"/>
                        <a:cs typeface="+mn-ea"/>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zh-CN" altLang="en-US" sz="2000" b="1" dirty="0" smtClean="0">
                          <a:solidFill>
                            <a:srgbClr val="FF0000"/>
                          </a:solidFill>
                          <a:latin typeface="楷体_GB2312" panose="02010609030101010101" charset="-122"/>
                          <a:ea typeface="楷体_GB2312" panose="02010609030101010101" charset="-122"/>
                          <a:cs typeface="+mn-ea"/>
                          <a:sym typeface="+mn-ea"/>
                        </a:rPr>
                        <a:t>“平静”即可以用来形容环境的安静，也可以用来形容环境的安静。</a:t>
                      </a:r>
                      <a:endParaRPr lang="zh-CN" altLang="en-US" sz="2000" b="1" dirty="0">
                        <a:solidFill>
                          <a:srgbClr val="FF0000"/>
                        </a:solidFill>
                        <a:latin typeface="楷体_GB2312" panose="02010609030101010101" charset="-122"/>
                        <a:ea typeface="楷体_GB2312" panose="02010609030101010101" charset="-122"/>
                        <a:cs typeface="+mn-ea"/>
                        <a:sym typeface="+mn-ea"/>
                      </a:endParaRPr>
                    </a:p>
                  </a:txBody>
                  <a:tcPr>
                    <a:solidFill>
                      <a:srgbClr val="FFE09D"/>
                    </a:solidFill>
                  </a:tcPr>
                </a:tc>
              </a:tr>
              <a:tr h="1035050">
                <a:tc>
                  <a:txBody>
                    <a:bodyPr/>
                    <a:lstStyle/>
                    <a:p>
                      <a:pPr algn="ctr">
                        <a:buNone/>
                      </a:pPr>
                      <a:endParaRPr lang="en-US" altLang="zh-CN" sz="2000" b="1" dirty="0" smtClean="0">
                        <a:latin typeface="楷体_GB2312" panose="02010609030101010101" charset="-122"/>
                        <a:ea typeface="楷体_GB2312" panose="02010609030101010101" charset="-122"/>
                      </a:endParaRPr>
                    </a:p>
                    <a:p>
                      <a:pPr algn="ctr">
                        <a:buNone/>
                      </a:pPr>
                      <a:r>
                        <a:rPr lang="zh-CN" altLang="en-US" sz="2000" b="1" dirty="0" smtClean="0">
                          <a:latin typeface="楷体_GB2312" panose="02010609030101010101" charset="-122"/>
                          <a:ea typeface="楷体_GB2312" panose="02010609030101010101" charset="-122"/>
                        </a:rPr>
                        <a:t>寂静</a:t>
                      </a:r>
                      <a:endParaRPr lang="zh-CN" altLang="en-US" sz="2000" b="1" dirty="0">
                        <a:latin typeface="楷体_GB2312" panose="02010609030101010101" charset="-122"/>
                        <a:ea typeface="楷体_GB2312" panose="02010609030101010101" charset="-122"/>
                      </a:endParaRPr>
                    </a:p>
                  </a:txBody>
                  <a:tcPr>
                    <a:solidFill>
                      <a:srgbClr val="FFE09D"/>
                    </a:solidFill>
                  </a:tcPr>
                </a:tc>
                <a:tc vMerge="1">
                  <a:tcPr/>
                </a:tc>
                <a:tc>
                  <a:txBody>
                    <a:bodyPr/>
                    <a:lstStyle/>
                    <a:p>
                      <a:pPr algn="ctr">
                        <a:buNone/>
                      </a:pPr>
                      <a:r>
                        <a:rPr lang="zh-CN" altLang="en-US" sz="2000" b="1" dirty="0" smtClean="0">
                          <a:solidFill>
                            <a:srgbClr val="FF0000"/>
                          </a:solidFill>
                          <a:latin typeface="楷体_GB2312" panose="02010609030101010101" charset="-122"/>
                          <a:ea typeface="楷体_GB2312" panose="02010609030101010101" charset="-122"/>
                          <a:cs typeface="+mn-ea"/>
                          <a:sym typeface="+mn-ea"/>
                        </a:rPr>
                        <a:t>“寂静”多用于自然界，比如田野、园林等非常安静。</a:t>
                      </a:r>
                      <a:endParaRPr lang="zh-CN" altLang="en-US" sz="2000" b="1" dirty="0">
                        <a:solidFill>
                          <a:srgbClr val="FF0000"/>
                        </a:solidFill>
                        <a:latin typeface="楷体_GB2312" panose="02010609030101010101" charset="-122"/>
                        <a:ea typeface="楷体_GB2312" panose="02010609030101010101" charset="-122"/>
                        <a:cs typeface="+mn-ea"/>
                        <a:sym typeface="+mn-ea"/>
                      </a:endParaRPr>
                    </a:p>
                  </a:txBody>
                  <a:tcPr>
                    <a:solidFill>
                      <a:srgbClr val="FFE09D"/>
                    </a:solidFill>
                  </a:tcPr>
                </a:tc>
              </a:tr>
            </a:tbl>
          </a:graphicData>
        </a:graphic>
      </p:graphicFrame>
      <p:sp>
        <p:nvSpPr>
          <p:cNvPr id="19" name="文本框 18"/>
          <p:cNvSpPr txBox="1"/>
          <p:nvPr/>
        </p:nvSpPr>
        <p:spPr>
          <a:xfrm>
            <a:off x="1191260" y="5492116"/>
            <a:ext cx="184731" cy="646331"/>
          </a:xfrm>
          <a:prstGeom prst="rect">
            <a:avLst/>
          </a:prstGeom>
          <a:noFill/>
          <a:ln w="9525">
            <a:noFill/>
          </a:ln>
        </p:spPr>
        <p:txBody>
          <a:bodyPr wrap="none">
            <a:spAutoFit/>
          </a:bodyPr>
          <a:lstStyle/>
          <a:p>
            <a:pPr eaLnBrk="1" hangingPunct="1"/>
            <a:endParaRPr lang="zh-CN" altLang="en-US" sz="3600" b="1" dirty="0">
              <a:solidFill>
                <a:srgbClr val="FF00FF"/>
              </a:solidFill>
              <a:latin typeface="黑体" panose="02010609060101010101" pitchFamily="2" charset="-122"/>
              <a:ea typeface="黑体" panose="02010609060101010101" pitchFamily="2" charset="-122"/>
            </a:endParaRPr>
          </a:p>
        </p:txBody>
      </p:sp>
      <p:sp>
        <p:nvSpPr>
          <p:cNvPr id="22" name="文本框 21"/>
          <p:cNvSpPr txBox="1"/>
          <p:nvPr/>
        </p:nvSpPr>
        <p:spPr>
          <a:xfrm>
            <a:off x="846456" y="4764416"/>
            <a:ext cx="7691755" cy="1200329"/>
          </a:xfrm>
          <a:prstGeom prst="rect">
            <a:avLst/>
          </a:prstGeom>
          <a:noFill/>
          <a:ln w="9525">
            <a:noFill/>
          </a:ln>
        </p:spPr>
        <p:txBody>
          <a:bodyPr wrap="square">
            <a:spAutoFit/>
          </a:bodyPr>
          <a:lstStyle/>
          <a:p>
            <a:pPr algn="l" eaLnBrk="1" hangingPunct="1"/>
            <a:endParaRPr lang="zh-CN" altLang="en-US" sz="2400" b="1" dirty="0">
              <a:latin typeface="楷体_GB2312" panose="02010609030101010101" charset="-122"/>
              <a:ea typeface="楷体_GB2312" panose="02010609030101010101" charset="-122"/>
              <a:cs typeface="楷体_GB2312" panose="02010609030101010101" charset="-122"/>
              <a:sym typeface="+mn-ea"/>
            </a:endParaRPr>
          </a:p>
          <a:p>
            <a:r>
              <a:rPr lang="en-US" altLang="zh-CN" sz="2400" b="1" dirty="0">
                <a:latin typeface="楷体_GB2312" panose="02010609030101010101" charset="-122"/>
                <a:ea typeface="楷体_GB2312" panose="02010609030101010101" charset="-122"/>
                <a:cs typeface="黑体" panose="02010609060101010101" pitchFamily="2" charset="-122"/>
                <a:sym typeface="+mn-ea"/>
              </a:rPr>
              <a:t>1</a:t>
            </a:r>
            <a:r>
              <a:rPr lang="en-US" altLang="zh-CN" sz="2400" b="1" dirty="0" smtClean="0">
                <a:latin typeface="楷体_GB2312" panose="02010609030101010101" charset="-122"/>
                <a:ea typeface="楷体_GB2312" panose="02010609030101010101" charset="-122"/>
                <a:cs typeface="黑体" panose="02010609060101010101" pitchFamily="2" charset="-122"/>
                <a:sym typeface="+mn-ea"/>
              </a:rPr>
              <a:t>.</a:t>
            </a:r>
            <a:r>
              <a:rPr lang="zh-CN" altLang="en-US" sz="2400" b="1" dirty="0" smtClean="0">
                <a:latin typeface="楷体_GB2312" panose="02010609030101010101" charset="-122"/>
                <a:ea typeface="楷体_GB2312" panose="02010609030101010101" charset="-122"/>
                <a:cs typeface="黑体" panose="02010609060101010101" pitchFamily="2" charset="-122"/>
                <a:sym typeface="+mn-ea"/>
              </a:rPr>
              <a:t>（    ）的</a:t>
            </a:r>
            <a:r>
              <a:rPr lang="zh-CN" altLang="en-US" sz="2400" b="1" dirty="0">
                <a:latin typeface="楷体_GB2312" panose="02010609030101010101" charset="-122"/>
                <a:ea typeface="楷体_GB2312" panose="02010609030101010101" charset="-122"/>
                <a:cs typeface="黑体" panose="02010609060101010101" pitchFamily="2" charset="-122"/>
                <a:sym typeface="+mn-ea"/>
              </a:rPr>
              <a:t>西湖好像一面大镜子</a:t>
            </a:r>
            <a:r>
              <a:rPr lang="zh-CN" altLang="en-US" sz="2400" b="1" dirty="0" smtClean="0">
                <a:latin typeface="楷体_GB2312" panose="02010609030101010101" charset="-122"/>
                <a:ea typeface="楷体_GB2312" panose="02010609030101010101" charset="-122"/>
                <a:cs typeface="黑体" panose="02010609060101010101" pitchFamily="2" charset="-122"/>
                <a:sym typeface="+mn-ea"/>
              </a:rPr>
              <a:t>。</a:t>
            </a:r>
            <a:endParaRPr lang="en-US" altLang="zh-CN" sz="2400" b="1" dirty="0" smtClean="0">
              <a:latin typeface="楷体_GB2312" panose="02010609030101010101" charset="-122"/>
              <a:ea typeface="楷体_GB2312" panose="02010609030101010101" charset="-122"/>
              <a:cs typeface="黑体" panose="02010609060101010101" pitchFamily="2" charset="-122"/>
              <a:sym typeface="+mn-ea"/>
            </a:endParaRPr>
          </a:p>
          <a:p>
            <a:r>
              <a:rPr lang="en-US" altLang="zh-CN" sz="2400" b="1" dirty="0" smtClean="0">
                <a:latin typeface="楷体_GB2312" panose="02010609030101010101" charset="-122"/>
                <a:ea typeface="楷体_GB2312" panose="02010609030101010101" charset="-122"/>
                <a:cs typeface="黑体" panose="02010609060101010101" pitchFamily="2" charset="-122"/>
                <a:sym typeface="+mn-ea"/>
              </a:rPr>
              <a:t>2.</a:t>
            </a:r>
            <a:r>
              <a:rPr lang="zh-CN" altLang="en-US" sz="2400" b="1" dirty="0" smtClean="0">
                <a:latin typeface="楷体_GB2312" panose="02010609030101010101" charset="-122"/>
                <a:ea typeface="楷体_GB2312" panose="02010609030101010101" charset="-122"/>
                <a:cs typeface="黑体" panose="02010609060101010101" pitchFamily="2" charset="-122"/>
                <a:sym typeface="+mn-ea"/>
              </a:rPr>
              <a:t>（    ）的</a:t>
            </a:r>
            <a:r>
              <a:rPr lang="zh-CN" altLang="en-US" sz="2400" b="1" dirty="0">
                <a:latin typeface="楷体_GB2312" panose="02010609030101010101" charset="-122"/>
                <a:ea typeface="楷体_GB2312" panose="02010609030101010101" charset="-122"/>
                <a:cs typeface="黑体" panose="02010609060101010101" pitchFamily="2" charset="-122"/>
                <a:sym typeface="+mn-ea"/>
              </a:rPr>
              <a:t>夜晚，只听见虫子们在草丛中尽情地欢唱！</a:t>
            </a:r>
            <a:endParaRPr lang="zh-CN" altLang="en-US" sz="2400" b="1" dirty="0">
              <a:solidFill>
                <a:srgbClr val="FF00FF"/>
              </a:solidFill>
              <a:latin typeface="楷体_GB2312" panose="02010609030101010101" charset="-122"/>
              <a:ea typeface="楷体_GB2312" panose="02010609030101010101" charset="-122"/>
              <a:cs typeface="楷体_GB2312" panose="02010609030101010101" charset="-122"/>
              <a:sym typeface="+mn-ea"/>
            </a:endParaRPr>
          </a:p>
        </p:txBody>
      </p:sp>
      <p:sp>
        <p:nvSpPr>
          <p:cNvPr id="6" name="文本框 8"/>
          <p:cNvSpPr txBox="1"/>
          <p:nvPr/>
        </p:nvSpPr>
        <p:spPr>
          <a:xfrm>
            <a:off x="1527402" y="5028836"/>
            <a:ext cx="928694" cy="461665"/>
          </a:xfrm>
          <a:prstGeom prst="rect">
            <a:avLst/>
          </a:prstGeom>
          <a:noFill/>
          <a:ln w="9525">
            <a:noFill/>
          </a:ln>
        </p:spPr>
        <p:txBody>
          <a:bodyPr wrap="square">
            <a:spAutoFit/>
          </a:bodyPr>
          <a:lstStyle/>
          <a:p>
            <a:r>
              <a:rPr lang="zh-CN" altLang="en-US" sz="2400" b="1" dirty="0">
                <a:solidFill>
                  <a:srgbClr val="FF0000"/>
                </a:solidFill>
                <a:latin typeface="楷体" panose="02010609060101010101" pitchFamily="49" charset="-122"/>
                <a:ea typeface="楷体" panose="02010609060101010101" pitchFamily="49" charset="-122"/>
                <a:cs typeface="+mn-ea"/>
                <a:sym typeface="+mn-ea"/>
              </a:rPr>
              <a:t>平静</a:t>
            </a:r>
            <a:endParaRPr lang="en-US" altLang="en-US" sz="2400" b="1" dirty="0">
              <a:solidFill>
                <a:srgbClr val="FF0000"/>
              </a:solidFill>
              <a:latin typeface="楷体" panose="02010609060101010101" pitchFamily="49" charset="-122"/>
              <a:ea typeface="楷体" panose="02010609060101010101" pitchFamily="49" charset="-122"/>
              <a:cs typeface="+mn-ea"/>
              <a:sym typeface="+mn-ea"/>
            </a:endParaRPr>
          </a:p>
        </p:txBody>
      </p:sp>
      <p:sp>
        <p:nvSpPr>
          <p:cNvPr id="7" name="文本框 8"/>
          <p:cNvSpPr txBox="1"/>
          <p:nvPr/>
        </p:nvSpPr>
        <p:spPr>
          <a:xfrm>
            <a:off x="1518093" y="5523786"/>
            <a:ext cx="928694" cy="461665"/>
          </a:xfrm>
          <a:prstGeom prst="rect">
            <a:avLst/>
          </a:prstGeom>
          <a:noFill/>
          <a:ln w="9525">
            <a:noFill/>
          </a:ln>
        </p:spPr>
        <p:txBody>
          <a:bodyPr wrap="square">
            <a:spAutoFit/>
          </a:bodyPr>
          <a:lstStyle/>
          <a:p>
            <a:r>
              <a:rPr lang="zh-CN" altLang="en-US" sz="2400" b="1" dirty="0">
                <a:solidFill>
                  <a:srgbClr val="FF0000"/>
                </a:solidFill>
                <a:latin typeface="楷体" panose="02010609060101010101" pitchFamily="49" charset="-122"/>
                <a:ea typeface="楷体" panose="02010609060101010101" pitchFamily="49" charset="-122"/>
                <a:cs typeface="+mn-ea"/>
                <a:sym typeface="+mn-ea"/>
              </a:rPr>
              <a:t>寂静</a:t>
            </a:r>
            <a:endParaRPr lang="en-US" altLang="en-US" sz="2400" b="1" dirty="0">
              <a:solidFill>
                <a:srgbClr val="FF0000"/>
              </a:solidFill>
              <a:latin typeface="楷体" panose="02010609060101010101" pitchFamily="49" charset="-122"/>
              <a:ea typeface="楷体" panose="02010609060101010101" pitchFamily="49" charset="-122"/>
              <a:cs typeface="+mn-ea"/>
              <a:sym typeface="+mn-ea"/>
            </a:endParaRPr>
          </a:p>
        </p:txBody>
      </p:sp>
      <p:pic>
        <p:nvPicPr>
          <p:cNvPr id="1026" name="Picture 2" descr="G:\BaiduYunDownload\10000图标\PNG图标集08\png-0561.png"/>
          <p:cNvPicPr>
            <a:picLocks noChangeAspect="1" noChangeArrowheads="1"/>
          </p:cNvPicPr>
          <p:nvPr/>
        </p:nvPicPr>
        <p:blipFill>
          <a:blip r:embed="rId1" cstate="email"/>
          <a:srcRect/>
          <a:stretch>
            <a:fillRect/>
          </a:stretch>
        </p:blipFill>
        <p:spPr bwMode="auto">
          <a:xfrm>
            <a:off x="362306" y="749011"/>
            <a:ext cx="564456" cy="7526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additive="base">
                                        <p:cTn id="12" dur="500" fill="hold"/>
                                        <p:tgtEl>
                                          <p:spTgt spid="22"/>
                                        </p:tgtEl>
                                        <p:attrNameLst>
                                          <p:attrName>ppt_x</p:attrName>
                                        </p:attrNameLst>
                                      </p:cBhvr>
                                      <p:tavLst>
                                        <p:tav tm="0">
                                          <p:val>
                                            <p:strVal val="#ppt_x"/>
                                          </p:val>
                                        </p:tav>
                                        <p:tav tm="100000">
                                          <p:val>
                                            <p:strVal val="#ppt_x"/>
                                          </p:val>
                                        </p:tav>
                                      </p:tavLst>
                                    </p:anim>
                                    <p:anim calcmode="lin" valueType="num">
                                      <p:cBhvr additive="base">
                                        <p:cTn id="1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6" grpId="0"/>
      <p:bldP spid="7"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4064</Words>
  <Application>WPS 演示</Application>
  <PresentationFormat>全屏显示(4:3)</PresentationFormat>
  <Paragraphs>319</Paragraphs>
  <Slides>31</Slides>
  <Notes>2</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31</vt:i4>
      </vt:variant>
    </vt:vector>
  </HeadingPairs>
  <TitlesOfParts>
    <vt:vector size="46" baseType="lpstr">
      <vt:lpstr>Arial</vt:lpstr>
      <vt:lpstr>宋体</vt:lpstr>
      <vt:lpstr>Wingdings</vt:lpstr>
      <vt:lpstr>Calibri</vt:lpstr>
      <vt:lpstr>微软雅黑</vt:lpstr>
      <vt:lpstr>楷体_GB2312</vt:lpstr>
      <vt:lpstr>新宋体</vt:lpstr>
      <vt:lpstr>黑体</vt:lpstr>
      <vt:lpstr>楷体</vt:lpstr>
      <vt:lpstr>汉仪旗黑-55</vt:lpstr>
      <vt:lpstr>Arial Unicode MS</vt:lpstr>
      <vt:lpstr>仿宋</vt:lpstr>
      <vt:lpstr>Times New Roman</vt:lpstr>
      <vt:lpstr>Arial</vt:lpstr>
      <vt:lpstr>第一PPT模板网-WWW.1PPT.COM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第一PPT模板网-WWW.1PPT.COM</dc:title>
  <dc:creator>第一PPT模板网-WWW.1PPT.COM</dc:creator>
  <cp:keywords>第一PPT模板网-WWW.1PPT.COM</cp:keywords>
  <dc:subject>第一PPT模板网-WWW.1PPT.COM</dc:subject>
  <cp:lastModifiedBy>清菡</cp:lastModifiedBy>
  <cp:revision>28</cp:revision>
  <dcterms:created xsi:type="dcterms:W3CDTF">2019-06-19T02:08:00Z</dcterms:created>
  <dcterms:modified xsi:type="dcterms:W3CDTF">2019-10-25T09:27:06Z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2052-11.1.0.9058</vt:lpwstr>
  </property>
</Properties>
</file>