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313" r:id="rId3"/>
    <p:sldId id="257" r:id="rId4"/>
    <p:sldId id="265" r:id="rId5"/>
    <p:sldId id="301" r:id="rId7"/>
    <p:sldId id="302" r:id="rId8"/>
    <p:sldId id="303" r:id="rId9"/>
    <p:sldId id="304" r:id="rId10"/>
    <p:sldId id="290" r:id="rId11"/>
    <p:sldId id="305" r:id="rId12"/>
    <p:sldId id="306" r:id="rId13"/>
    <p:sldId id="307" r:id="rId14"/>
    <p:sldId id="308" r:id="rId15"/>
    <p:sldId id="309" r:id="rId16"/>
    <p:sldId id="294" r:id="rId17"/>
    <p:sldId id="310" r:id="rId18"/>
    <p:sldId id="311" r:id="rId19"/>
    <p:sldId id="312" r:id="rId20"/>
  </p:sldIdLst>
  <p:sldSz cx="9144000" cy="6858000" type="screen4x3"/>
  <p:notesSz cx="6858000" cy="9144000"/>
  <p:embeddedFontLst>
    <p:embeddedFont>
      <p:font typeface="Franklin Gothic Medium" panose="020B0603020102020204" pitchFamily="34" charset="0"/>
      <p:regular r:id="rId24"/>
      <p:italic r:id="rId25"/>
    </p:embeddedFont>
    <p:embeddedFont>
      <p:font typeface="微软雅黑" panose="020B0503020204020204" pitchFamily="34" charset="-122"/>
      <p:regular r:id="rId26"/>
    </p:embeddedFont>
    <p:embeddedFont>
      <p:font typeface="Calibri" panose="020F0502020204030204"/>
      <p:regular r:id="rId27"/>
      <p:bold r:id="rId28"/>
      <p:italic r:id="rId29"/>
      <p:boldItalic r:id="rId30"/>
    </p:embeddedFont>
    <p:embeddedFont>
      <p:font typeface="楷体" panose="02010609060101010101" pitchFamily="49" charset="-122"/>
      <p:regular r:id="rId31"/>
    </p:embeddedFont>
    <p:embeddedFont>
      <p:font typeface="Pinyin Adjust" panose="02000500000000000000" pitchFamily="2" charset="0"/>
      <p:regular r:id="rId32"/>
    </p:embeddedFont>
    <p:embeddedFont>
      <p:font typeface="黑体" panose="02010609060101010101" pitchFamily="49" charset="-122"/>
      <p:regular r:id="rId33"/>
    </p:embeddedFont>
  </p:embeddedFontLst>
  <p:defaultTextStyle>
    <a:defPPr>
      <a:defRPr lang="zh-CN"/>
    </a:defPPr>
    <a:lvl1pPr algn="l" rtl="0" fontAlgn="base">
      <a:spcBef>
        <a:spcPct val="0"/>
      </a:spcBef>
      <a:spcAft>
        <a:spcPct val="0"/>
      </a:spcAft>
      <a:defRPr kern="1200">
        <a:solidFill>
          <a:schemeClr val="tx1"/>
        </a:solidFill>
        <a:latin typeface="Franklin Gothic Medium" panose="020B0603020102020204" pitchFamily="34" charset="0"/>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Franklin Gothic Medium" panose="020B0603020102020204" pitchFamily="34" charset="0"/>
        <a:ea typeface="微软雅黑" panose="020B0503020204020204" pitchFamily="34" charset="-122"/>
        <a:cs typeface="+mn-cs"/>
      </a:defRPr>
    </a:lvl2pPr>
    <a:lvl3pPr marL="914400" algn="l" rtl="0" fontAlgn="base">
      <a:spcBef>
        <a:spcPct val="0"/>
      </a:spcBef>
      <a:spcAft>
        <a:spcPct val="0"/>
      </a:spcAft>
      <a:defRPr kern="1200">
        <a:solidFill>
          <a:schemeClr val="tx1"/>
        </a:solidFill>
        <a:latin typeface="Franklin Gothic Medium" panose="020B0603020102020204" pitchFamily="34" charset="0"/>
        <a:ea typeface="微软雅黑" panose="020B0503020204020204" pitchFamily="34" charset="-122"/>
        <a:cs typeface="+mn-cs"/>
      </a:defRPr>
    </a:lvl3pPr>
    <a:lvl4pPr marL="1371600" algn="l" rtl="0" fontAlgn="base">
      <a:spcBef>
        <a:spcPct val="0"/>
      </a:spcBef>
      <a:spcAft>
        <a:spcPct val="0"/>
      </a:spcAft>
      <a:defRPr kern="1200">
        <a:solidFill>
          <a:schemeClr val="tx1"/>
        </a:solidFill>
        <a:latin typeface="Franklin Gothic Medium" panose="020B0603020102020204" pitchFamily="34" charset="0"/>
        <a:ea typeface="微软雅黑" panose="020B0503020204020204" pitchFamily="34" charset="-122"/>
        <a:cs typeface="+mn-cs"/>
      </a:defRPr>
    </a:lvl4pPr>
    <a:lvl5pPr marL="1828800" algn="l" rtl="0" fontAlgn="base">
      <a:spcBef>
        <a:spcPct val="0"/>
      </a:spcBef>
      <a:spcAft>
        <a:spcPct val="0"/>
      </a:spcAft>
      <a:defRPr kern="1200">
        <a:solidFill>
          <a:schemeClr val="tx1"/>
        </a:solidFill>
        <a:latin typeface="Franklin Gothic Medium" panose="020B06030201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Franklin Gothic Medium" panose="020B06030201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Franklin Gothic Medium" panose="020B06030201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Franklin Gothic Medium" panose="020B06030201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Franklin Gothic Medium" panose="020B06030201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EDAE11"/>
    <a:srgbClr val="FF33CC"/>
    <a:srgbClr val="D60093"/>
    <a:srgbClr val="EA6C16"/>
    <a:srgbClr val="4DE3DC"/>
    <a:srgbClr val="A1C45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24" autoAdjust="0"/>
  </p:normalViewPr>
  <p:slideViewPr>
    <p:cSldViewPr snapToGrid="0">
      <p:cViewPr varScale="1">
        <p:scale>
          <a:sx n="106" d="100"/>
          <a:sy n="106" d="100"/>
        </p:scale>
        <p:origin x="-102" y="-132"/>
      </p:cViewPr>
      <p:guideLst>
        <p:guide orient="horz" pos="2160"/>
        <p:guide pos="2160"/>
      </p:guideLst>
    </p:cSldViewPr>
  </p:slideViewPr>
  <p:notesTextViewPr>
    <p:cViewPr>
      <p:scale>
        <a:sx n="1" d="1"/>
        <a:sy n="1" d="1"/>
      </p:scale>
      <p:origin x="0" y="0"/>
    </p:cViewPr>
  </p:notesTextViewPr>
  <p:sorterViewPr>
    <p:cViewPr>
      <p:scale>
        <a:sx n="66" d="100"/>
        <a:sy n="66"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2C02CB87-F10C-4328-9CC3-60BB9E3280B6}" type="datetimeFigureOut">
              <a:rPr lang="zh-CN" altLang="en-US"/>
            </a:fld>
            <a:endParaRPr lang="zh-CN" altLang="en-US">
              <a:latin typeface="Franklin Gothic Medium" panose="020B0603020102020204" pitchFamily="34" charset="0"/>
              <a:ea typeface="微软雅黑" panose="020B0503020204020204" pitchFamily="34" charset="-122"/>
            </a:endParaRPr>
          </a:p>
        </p:txBody>
      </p:sp>
      <p:sp>
        <p:nvSpPr>
          <p:cNvPr id="13316" name="幻灯片图像占位符 3"/>
          <p:cNvSpPr>
            <a:spLocks noGrp="1" noRot="1" noChangeAspect="1" noChangeArrowheads="1"/>
          </p:cNvSpPr>
          <p:nvPr>
            <p:ph type="sldImg" idx="4294967295"/>
          </p:nvPr>
        </p:nvSpPr>
        <p:spPr bwMode="auto">
          <a:xfrm>
            <a:off x="1143000" y="685800"/>
            <a:ext cx="45720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331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BD055C66-ABEF-4AF4-9A09-E18DF8DE39F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BD055C66-ABEF-4AF4-9A09-E18DF8DE39F8}"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42875"/>
            <a:ext cx="2051050" cy="6238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142875"/>
            <a:ext cx="6003925" cy="62388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441450"/>
            <a:ext cx="4027487"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441450"/>
            <a:ext cx="4027488"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8" name="矩形 7"/>
          <p:cNvSpPr/>
          <p:nvPr userDrawn="1"/>
        </p:nvSpPr>
        <p:spPr>
          <a:xfrm>
            <a:off x="5065566" y="1908187"/>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矩形 1"/>
          <p:cNvSpPr>
            <a:spLocks noChangeArrowheads="1"/>
          </p:cNvSpPr>
          <p:nvPr userDrawn="1"/>
        </p:nvSpPr>
        <p:spPr bwMode="auto">
          <a:xfrm>
            <a:off x="0" y="0"/>
            <a:ext cx="9144000" cy="908050"/>
          </a:xfrm>
          <a:prstGeom prst="rect">
            <a:avLst/>
          </a:prstGeom>
          <a:gradFill rotWithShape="1">
            <a:gsLst>
              <a:gs pos="0">
                <a:srgbClr val="B7D9FF"/>
              </a:gs>
              <a:gs pos="35001">
                <a:srgbClr val="CBE3FF"/>
              </a:gs>
              <a:gs pos="100000">
                <a:srgbClr val="E8F3FF"/>
              </a:gs>
            </a:gsLst>
            <a:lin ang="5400000" scaled="1"/>
          </a:gradFill>
          <a:ln w="9525">
            <a:noFill/>
            <a:miter lim="800000"/>
          </a:ln>
          <a:effectLst>
            <a:outerShdw dist="20000" dir="5400000" algn="ctr" rotWithShape="0">
              <a:srgbClr val="000000">
                <a:alpha val="25000"/>
              </a:srgbClr>
            </a:outerShdw>
          </a:effectLst>
        </p:spPr>
        <p:txBody>
          <a:bodyPr lIns="92199" tIns="46099" rIns="92199" bIns="46099" anchor="ctr"/>
          <a:lstStyle/>
          <a:p>
            <a:pPr algn="ctr">
              <a:defRPr/>
            </a:pPr>
            <a:endParaRPr lang="zh-CN" altLang="en-US" sz="1800">
              <a:solidFill>
                <a:srgbClr val="000000"/>
              </a:solidFill>
            </a:endParaRPr>
          </a:p>
        </p:txBody>
      </p:sp>
      <p:sp>
        <p:nvSpPr>
          <p:cNvPr id="7171" name="Rectangle 3"/>
          <p:cNvSpPr>
            <a:spLocks noGrp="1" noChangeArrowheads="1"/>
          </p:cNvSpPr>
          <p:nvPr>
            <p:ph type="title"/>
          </p:nvPr>
        </p:nvSpPr>
        <p:spPr bwMode="auto">
          <a:xfrm>
            <a:off x="468313" y="142875"/>
            <a:ext cx="82073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9" tIns="46099" rIns="92199" bIns="46099" numCol="1" anchor="ctr" anchorCtr="0" compatLnSpc="1"/>
          <a:lstStyle/>
          <a:p>
            <a:pPr lvl="0"/>
            <a:r>
              <a:rPr lang="zh-CN" smtClean="0"/>
              <a:t>标题文本样式：微软雅黑</a:t>
            </a:r>
            <a:r>
              <a:rPr lang="zh-CN" altLang="zh-CN" smtClean="0"/>
              <a:t>/26</a:t>
            </a:r>
            <a:r>
              <a:rPr lang="zh-CN" smtClean="0"/>
              <a:t>号  </a:t>
            </a:r>
            <a:r>
              <a:rPr lang="zh-CN" altLang="zh-CN" smtClean="0"/>
              <a:t>Arial/26pt</a:t>
            </a:r>
            <a:endParaRPr lang="zh-CN" altLang="zh-CN" smtClean="0"/>
          </a:p>
        </p:txBody>
      </p:sp>
      <p:sp>
        <p:nvSpPr>
          <p:cNvPr id="7172" name="Rectangle 4"/>
          <p:cNvSpPr>
            <a:spLocks noGrp="1" noChangeArrowheads="1"/>
          </p:cNvSpPr>
          <p:nvPr>
            <p:ph type="body" idx="1"/>
          </p:nvPr>
        </p:nvSpPr>
        <p:spPr bwMode="auto">
          <a:xfrm>
            <a:off x="468313" y="1441450"/>
            <a:ext cx="82073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9" tIns="46099" rIns="92199" bIns="46099" numCol="1" anchor="t" anchorCtr="0" compatLnSpc="1"/>
          <a:lstStyle/>
          <a:p>
            <a:pPr lvl="0"/>
            <a:r>
              <a:rPr lang="zh-CN" smtClean="0"/>
              <a:t>第一级内容文本样式：微软雅黑</a:t>
            </a:r>
            <a:r>
              <a:rPr lang="zh-CN" altLang="zh-CN" smtClean="0"/>
              <a:t>/20</a:t>
            </a:r>
            <a:r>
              <a:rPr lang="zh-CN" smtClean="0"/>
              <a:t>号  </a:t>
            </a:r>
            <a:r>
              <a:rPr lang="zh-CN" altLang="zh-CN" smtClean="0"/>
              <a:t>Arial/20pt</a:t>
            </a:r>
            <a:endParaRPr lang="zh-CN" altLang="zh-CN" smtClean="0"/>
          </a:p>
          <a:p>
            <a:pPr lvl="1"/>
            <a:r>
              <a:rPr lang="zh-CN" smtClean="0"/>
              <a:t>第二级内容文本样式：微软雅黑</a:t>
            </a:r>
            <a:r>
              <a:rPr lang="zh-CN" altLang="zh-CN" smtClean="0"/>
              <a:t>/18</a:t>
            </a:r>
            <a:r>
              <a:rPr lang="zh-CN" smtClean="0"/>
              <a:t>号  </a:t>
            </a:r>
            <a:r>
              <a:rPr lang="zh-CN" altLang="zh-CN" smtClean="0"/>
              <a:t>Arial/18pt</a:t>
            </a:r>
            <a:endParaRPr lang="zh-CN" altLang="zh-CN" smtClean="0"/>
          </a:p>
          <a:p>
            <a:pPr lvl="2"/>
            <a:r>
              <a:rPr lang="zh-CN" smtClean="0"/>
              <a:t>第三级内容文本样式：微软雅黑</a:t>
            </a:r>
            <a:r>
              <a:rPr lang="zh-CN" altLang="zh-CN" smtClean="0"/>
              <a:t>/16</a:t>
            </a:r>
            <a:r>
              <a:rPr lang="zh-CN" smtClean="0"/>
              <a:t>号  </a:t>
            </a:r>
            <a:r>
              <a:rPr lang="zh-CN" altLang="zh-CN" smtClean="0"/>
              <a:t>Arial/16pt</a:t>
            </a:r>
            <a:endParaRPr lang="zh-CN" altLang="zh-CN" smtClean="0"/>
          </a:p>
          <a:p>
            <a:pPr lvl="3"/>
            <a:r>
              <a:rPr lang="zh-CN" smtClean="0"/>
              <a:t>第四级内容文本样式：微软雅黑</a:t>
            </a:r>
            <a:r>
              <a:rPr lang="zh-CN" altLang="zh-CN" smtClean="0"/>
              <a:t>/14</a:t>
            </a:r>
            <a:r>
              <a:rPr lang="zh-CN" smtClean="0"/>
              <a:t>号  </a:t>
            </a:r>
            <a:r>
              <a:rPr lang="zh-CN" altLang="zh-CN" smtClean="0"/>
              <a:t>Arial/14pt</a:t>
            </a:r>
            <a:endParaRPr lang="zh-CN" altLang="zh-CN" smtClean="0"/>
          </a:p>
          <a:p>
            <a:pPr lvl="4"/>
            <a:r>
              <a:rPr lang="zh-CN" smtClean="0"/>
              <a:t>第五级内容文本样式：微软雅黑</a:t>
            </a:r>
            <a:r>
              <a:rPr lang="zh-CN" altLang="zh-CN" smtClean="0"/>
              <a:t>/12</a:t>
            </a:r>
            <a:r>
              <a:rPr lang="zh-CN" smtClean="0"/>
              <a:t>号  </a:t>
            </a:r>
            <a:r>
              <a:rPr lang="zh-CN" altLang="zh-CN" smtClean="0"/>
              <a:t>Arial/12pt</a:t>
            </a:r>
            <a:endParaRPr lang="zh-CN" altLang="zh-CN" smtClean="0"/>
          </a:p>
        </p:txBody>
      </p:sp>
      <p:pic>
        <p:nvPicPr>
          <p:cNvPr id="6" name="图片 5" descr="图层1"/>
          <p:cNvPicPr>
            <a:picLocks noChangeAspect="1"/>
          </p:cNvPicPr>
          <p:nvPr userDrawn="1"/>
        </p:nvPicPr>
        <p:blipFill>
          <a:blip r:embed="rId12"/>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22655" rtl="0" eaLnBrk="1" fontAlgn="base" hangingPunct="1">
        <a:spcBef>
          <a:spcPct val="0"/>
        </a:spcBef>
        <a:spcAft>
          <a:spcPct val="0"/>
        </a:spcAft>
        <a:defRPr sz="2800" b="1">
          <a:solidFill>
            <a:srgbClr val="054FA9"/>
          </a:solidFill>
          <a:latin typeface="+mj-lt"/>
          <a:ea typeface="+mj-ea"/>
          <a:cs typeface="+mj-cs"/>
        </a:defRPr>
      </a:lvl1pPr>
      <a:lvl2pPr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2pPr>
      <a:lvl3pPr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3pPr>
      <a:lvl4pPr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4pPr>
      <a:lvl5pPr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5pPr>
      <a:lvl6pPr marL="457200"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6pPr>
      <a:lvl7pPr marL="914400"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7pPr>
      <a:lvl8pPr marL="1371600"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8pPr>
      <a:lvl9pPr marL="1828800" algn="l" defTabSz="922655" rtl="0" eaLnBrk="1" fontAlgn="base" hangingPunct="1">
        <a:spcBef>
          <a:spcPct val="0"/>
        </a:spcBef>
        <a:spcAft>
          <a:spcPct val="0"/>
        </a:spcAft>
        <a:defRPr sz="2800" b="1">
          <a:solidFill>
            <a:srgbClr val="054FA9"/>
          </a:solidFill>
          <a:latin typeface="Arial" panose="020B0604020202020204" pitchFamily="34" charset="0"/>
          <a:ea typeface="微软雅黑" panose="020B0503020204020204" pitchFamily="34" charset="-122"/>
        </a:defRPr>
      </a:lvl9pPr>
    </p:titleStyle>
    <p:bodyStyle>
      <a:lvl1pPr marL="182880" indent="-182880"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6100" indent="-182880"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2pPr>
      <a:lvl3pPr marL="903605" indent="-176530"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66825" indent="-184150"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31950" indent="-186055"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89150" indent="-186055"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46350" indent="-186055"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3003550" indent="-186055"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60750" indent="-186055" algn="l" defTabSz="922655"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jpeg"/><Relationship Id="rId12"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562878"/>
            <a:ext cx="8229600" cy="1964093"/>
          </a:xfrm>
        </p:spPr>
        <p:txBody>
          <a:bodyPr/>
          <a:lstStyle/>
          <a:p>
            <a:pPr marL="0" indent="0" algn="ctr">
              <a:lnSpc>
                <a:spcPct val="150000"/>
              </a:lnSpc>
              <a:buNone/>
            </a:pPr>
            <a:r>
              <a:rPr lang="zh-CN" altLang="en-US" sz="6600" b="1" dirty="0" smtClean="0">
                <a:latin typeface="微软雅黑" panose="020B0503020204020204" pitchFamily="34" charset="-122"/>
                <a:ea typeface="微软雅黑" panose="020B0503020204020204" pitchFamily="34" charset="-122"/>
              </a:rPr>
              <a:t>宇</a:t>
            </a:r>
            <a:r>
              <a:rPr lang="zh-CN" altLang="en-US" sz="6600" b="1" dirty="0">
                <a:latin typeface="微软雅黑" panose="020B0503020204020204" pitchFamily="34" charset="-122"/>
                <a:ea typeface="微软雅黑" panose="020B0503020204020204" pitchFamily="34" charset="-122"/>
              </a:rPr>
              <a:t>宙生命之</a:t>
            </a:r>
            <a:r>
              <a:rPr lang="zh-CN" altLang="en-US" sz="6600" b="1" dirty="0" smtClean="0">
                <a:latin typeface="微软雅黑" panose="020B0503020204020204" pitchFamily="34" charset="-122"/>
                <a:ea typeface="微软雅黑" panose="020B0503020204020204" pitchFamily="34" charset="-122"/>
              </a:rPr>
              <a:t>谜</a:t>
            </a:r>
            <a:endParaRPr lang="en-US" altLang="zh-CN" sz="6600" b="1" dirty="0" smtClean="0">
              <a:latin typeface="微软雅黑" panose="020B0503020204020204" pitchFamily="34" charset="-122"/>
              <a:ea typeface="微软雅黑" panose="020B0503020204020204" pitchFamily="34" charset="-122"/>
            </a:endParaRPr>
          </a:p>
          <a:p>
            <a:pPr marL="0" indent="0" algn="ctr">
              <a:lnSpc>
                <a:spcPct val="150000"/>
              </a:lnSpc>
              <a:buNone/>
            </a:pPr>
            <a:r>
              <a:rPr lang="zh-CN" altLang="en-US" sz="2800" b="1" dirty="0" smtClean="0">
                <a:latin typeface="微软雅黑" panose="020B0503020204020204" pitchFamily="34" charset="-122"/>
                <a:ea typeface="微软雅黑" panose="020B0503020204020204" pitchFamily="34" charset="-122"/>
              </a:rPr>
              <a:t>第一课时</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981876" y="1611141"/>
            <a:ext cx="4851643"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2800" dirty="0">
                <a:solidFill>
                  <a:srgbClr val="FF0000"/>
                </a:solidFill>
                <a:latin typeface="微软雅黑" panose="020B0503020204020204" pitchFamily="34" charset="-122"/>
              </a:rPr>
              <a:t>2.</a:t>
            </a:r>
            <a:r>
              <a:rPr lang="zh-CN" altLang="en-US" sz="2800" dirty="0">
                <a:solidFill>
                  <a:srgbClr val="FF0000"/>
                </a:solidFill>
                <a:latin typeface="微软雅黑" panose="020B0503020204020204" pitchFamily="34" charset="-122"/>
              </a:rPr>
              <a:t>课文按照什么顺序介绍的？</a:t>
            </a:r>
            <a:endParaRPr lang="zh-CN" altLang="en-US" sz="2800" dirty="0">
              <a:solidFill>
                <a:srgbClr val="FF0000"/>
              </a:solidFill>
              <a:latin typeface="微软雅黑" panose="020B0503020204020204" pitchFamily="34" charset="-122"/>
            </a:endParaRPr>
          </a:p>
        </p:txBody>
      </p:sp>
      <p:sp>
        <p:nvSpPr>
          <p:cNvPr id="5" name="圆角矩形 4"/>
          <p:cNvSpPr>
            <a:spLocks noChangeArrowheads="1"/>
          </p:cNvSpPr>
          <p:nvPr/>
        </p:nvSpPr>
        <p:spPr bwMode="auto">
          <a:xfrm>
            <a:off x="1390650" y="2555876"/>
            <a:ext cx="1456849" cy="510778"/>
          </a:xfrm>
          <a:prstGeom prst="roundRect">
            <a:avLst>
              <a:gd name="adj" fmla="val 16667"/>
            </a:avLst>
          </a:prstGeom>
          <a:noFill/>
          <a:ln w="28575">
            <a:solidFill>
              <a:srgbClr val="A1C450"/>
            </a:solidFill>
            <a:round/>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2400">
                <a:solidFill>
                  <a:srgbClr val="000000"/>
                </a:solidFill>
                <a:latin typeface="微软雅黑" panose="020B0503020204020204" pitchFamily="34" charset="-122"/>
              </a:rPr>
              <a:t>提出问题</a:t>
            </a:r>
            <a:endParaRPr lang="zh-CN" altLang="en-US" sz="2400">
              <a:solidFill>
                <a:srgbClr val="000000"/>
              </a:solidFill>
              <a:latin typeface="微软雅黑" panose="020B0503020204020204" pitchFamily="34" charset="-122"/>
            </a:endParaRPr>
          </a:p>
        </p:txBody>
      </p:sp>
      <p:sp>
        <p:nvSpPr>
          <p:cNvPr id="6" name="圆角矩形 5"/>
          <p:cNvSpPr>
            <a:spLocks noChangeArrowheads="1"/>
          </p:cNvSpPr>
          <p:nvPr/>
        </p:nvSpPr>
        <p:spPr bwMode="auto">
          <a:xfrm>
            <a:off x="4249341" y="2532063"/>
            <a:ext cx="1456849" cy="510778"/>
          </a:xfrm>
          <a:prstGeom prst="roundRect">
            <a:avLst>
              <a:gd name="adj" fmla="val 16667"/>
            </a:avLst>
          </a:prstGeom>
          <a:noFill/>
          <a:ln w="28575">
            <a:solidFill>
              <a:srgbClr val="A1C450"/>
            </a:solidFill>
            <a:round/>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2400">
                <a:solidFill>
                  <a:srgbClr val="000000"/>
                </a:solidFill>
                <a:latin typeface="微软雅黑" panose="020B0503020204020204" pitchFamily="34" charset="-122"/>
              </a:rPr>
              <a:t>分析问题</a:t>
            </a:r>
            <a:endParaRPr lang="zh-CN" altLang="en-US" sz="2400">
              <a:solidFill>
                <a:srgbClr val="000000"/>
              </a:solidFill>
              <a:latin typeface="微软雅黑" panose="020B0503020204020204" pitchFamily="34" charset="-122"/>
            </a:endParaRPr>
          </a:p>
        </p:txBody>
      </p:sp>
      <p:sp>
        <p:nvSpPr>
          <p:cNvPr id="7" name="圆角矩形 6"/>
          <p:cNvSpPr>
            <a:spLocks noChangeArrowheads="1"/>
          </p:cNvSpPr>
          <p:nvPr/>
        </p:nvSpPr>
        <p:spPr bwMode="auto">
          <a:xfrm>
            <a:off x="6779419" y="2505075"/>
            <a:ext cx="1428750" cy="919401"/>
          </a:xfrm>
          <a:prstGeom prst="roundRect">
            <a:avLst>
              <a:gd name="adj" fmla="val 16667"/>
            </a:avLst>
          </a:prstGeom>
          <a:noFill/>
          <a:ln w="28575">
            <a:solidFill>
              <a:srgbClr val="A1C450"/>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2400">
                <a:solidFill>
                  <a:srgbClr val="000000"/>
                </a:solidFill>
                <a:latin typeface="微软雅黑" panose="020B0503020204020204" pitchFamily="34" charset="-122"/>
              </a:rPr>
              <a:t>探求结论</a:t>
            </a:r>
            <a:endParaRPr lang="zh-CN" altLang="en-US" sz="2400">
              <a:solidFill>
                <a:srgbClr val="000000"/>
              </a:solidFill>
              <a:latin typeface="微软雅黑" panose="020B0503020204020204" pitchFamily="34" charset="-122"/>
            </a:endParaRPr>
          </a:p>
        </p:txBody>
      </p:sp>
      <p:sp>
        <p:nvSpPr>
          <p:cNvPr id="8" name="右箭头 7"/>
          <p:cNvSpPr>
            <a:spLocks noChangeArrowheads="1"/>
          </p:cNvSpPr>
          <p:nvPr/>
        </p:nvSpPr>
        <p:spPr bwMode="auto">
          <a:xfrm>
            <a:off x="3269456" y="2690813"/>
            <a:ext cx="581025" cy="425450"/>
          </a:xfrm>
          <a:prstGeom prst="rightArrow">
            <a:avLst>
              <a:gd name="adj1" fmla="val 50000"/>
              <a:gd name="adj2" fmla="val 50150"/>
            </a:avLst>
          </a:prstGeom>
          <a:solidFill>
            <a:srgbClr val="FFFFFF"/>
          </a:solidFill>
          <a:ln w="25400">
            <a:solidFill>
              <a:srgbClr val="A1C450"/>
            </a:solidFill>
            <a:round/>
          </a:ln>
        </p:spPr>
        <p:txBody>
          <a:bodyPr anchor="ctr"/>
          <a:lstStyle/>
          <a:p>
            <a:pPr algn="ctr" defTabSz="685800"/>
            <a:endParaRPr lang="zh-CN" altLang="en-US" sz="1100">
              <a:solidFill>
                <a:srgbClr val="FFFFFF"/>
              </a:solidFill>
              <a:latin typeface="Times New Roman" panose="02020603050405020304" pitchFamily="18" charset="0"/>
            </a:endParaRPr>
          </a:p>
        </p:txBody>
      </p:sp>
      <p:sp>
        <p:nvSpPr>
          <p:cNvPr id="9" name="右箭头 8"/>
          <p:cNvSpPr>
            <a:spLocks noChangeArrowheads="1"/>
          </p:cNvSpPr>
          <p:nvPr/>
        </p:nvSpPr>
        <p:spPr bwMode="auto">
          <a:xfrm>
            <a:off x="5969794" y="2641600"/>
            <a:ext cx="497681" cy="427038"/>
          </a:xfrm>
          <a:prstGeom prst="rightArrow">
            <a:avLst>
              <a:gd name="adj1" fmla="val 50000"/>
              <a:gd name="adj2" fmla="val 49898"/>
            </a:avLst>
          </a:prstGeom>
          <a:solidFill>
            <a:srgbClr val="FFFFFF"/>
          </a:solidFill>
          <a:ln w="25400">
            <a:solidFill>
              <a:srgbClr val="A1C450"/>
            </a:solidFill>
            <a:round/>
          </a:ln>
        </p:spPr>
        <p:txBody>
          <a:bodyPr anchor="ctr"/>
          <a:lstStyle/>
          <a:p>
            <a:pPr algn="ctr" defTabSz="685800"/>
            <a:endParaRPr lang="zh-CN" altLang="en-US" sz="1100">
              <a:solidFill>
                <a:srgbClr val="FFFFFF"/>
              </a:solidFill>
              <a:latin typeface="Times New Roman" panose="02020603050405020304" pitchFamily="18" charset="0"/>
            </a:endParaRPr>
          </a:p>
        </p:txBody>
      </p:sp>
      <p:sp>
        <p:nvSpPr>
          <p:cNvPr id="10" name="圆角矩形 9"/>
          <p:cNvSpPr>
            <a:spLocks noChangeArrowheads="1"/>
          </p:cNvSpPr>
          <p:nvPr/>
        </p:nvSpPr>
        <p:spPr bwMode="auto">
          <a:xfrm>
            <a:off x="1013223" y="4140201"/>
            <a:ext cx="2101453" cy="1736646"/>
          </a:xfrm>
          <a:prstGeom prst="roundRect">
            <a:avLst>
              <a:gd name="adj" fmla="val 16667"/>
            </a:avLst>
          </a:prstGeom>
          <a:noFill/>
          <a:ln w="28575">
            <a:solidFill>
              <a:srgbClr val="A1C450"/>
            </a:solidFill>
            <a:round/>
          </a:ln>
          <a:extLst>
            <a:ext uri="{909E8E84-426E-40DD-AFC4-6F175D3DCCD1}">
              <a14:hiddenFill xmlns:a14="http://schemas.microsoft.com/office/drawing/2010/main">
                <a:solidFill>
                  <a:srgbClr val="FFFFFF"/>
                </a:solidFill>
              </a14:hiddenFill>
            </a:ext>
          </a:extLst>
        </p:spPr>
        <p:txBody>
          <a:bodyPr>
            <a:spAutoFit/>
          </a:bodyPr>
          <a:lstStyle/>
          <a:p>
            <a:pPr indent="539750"/>
            <a:r>
              <a:rPr lang="zh-CN" altLang="en-US" sz="2400">
                <a:latin typeface="楷体" panose="02010609060101010101" pitchFamily="49" charset="-122"/>
              </a:rPr>
              <a:t> 地球之外的太空中是否有生命存在</a:t>
            </a:r>
            <a:endParaRPr lang="zh-CN" altLang="en-US" sz="2400">
              <a:latin typeface="楷体" panose="02010609060101010101" pitchFamily="49" charset="-122"/>
            </a:endParaRPr>
          </a:p>
        </p:txBody>
      </p:sp>
      <p:sp>
        <p:nvSpPr>
          <p:cNvPr id="11" name="文本框 10"/>
          <p:cNvSpPr>
            <a:spLocks noChangeArrowheads="1"/>
          </p:cNvSpPr>
          <p:nvPr/>
        </p:nvSpPr>
        <p:spPr bwMode="auto">
          <a:xfrm>
            <a:off x="4079082" y="4064001"/>
            <a:ext cx="1688306" cy="1328023"/>
          </a:xfrm>
          <a:prstGeom prst="roundRect">
            <a:avLst>
              <a:gd name="adj" fmla="val 16667"/>
            </a:avLst>
          </a:prstGeom>
          <a:noFill/>
          <a:ln w="28575">
            <a:solidFill>
              <a:srgbClr val="A1C450"/>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2400">
                <a:latin typeface="楷体" panose="02010609060101010101" pitchFamily="49" charset="-122"/>
              </a:rPr>
              <a:t>温度、水分、大气、光、热</a:t>
            </a:r>
            <a:endParaRPr lang="zh-CN" altLang="en-US" sz="2400">
              <a:latin typeface="楷体" panose="02010609060101010101" pitchFamily="49" charset="-122"/>
            </a:endParaRPr>
          </a:p>
        </p:txBody>
      </p:sp>
      <p:sp>
        <p:nvSpPr>
          <p:cNvPr id="12" name="圆角矩形 11"/>
          <p:cNvSpPr>
            <a:spLocks noChangeArrowheads="1"/>
          </p:cNvSpPr>
          <p:nvPr/>
        </p:nvSpPr>
        <p:spPr bwMode="auto">
          <a:xfrm>
            <a:off x="6731794" y="4678363"/>
            <a:ext cx="1456849" cy="510778"/>
          </a:xfrm>
          <a:prstGeom prst="roundRect">
            <a:avLst>
              <a:gd name="adj" fmla="val 16667"/>
            </a:avLst>
          </a:prstGeom>
          <a:noFill/>
          <a:ln w="28575">
            <a:solidFill>
              <a:srgbClr val="A1C450"/>
            </a:solidFill>
            <a:round/>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2400">
                <a:latin typeface="楷体" panose="02010609060101010101" pitchFamily="49" charset="-122"/>
              </a:rPr>
              <a:t>一直探索</a:t>
            </a:r>
            <a:endParaRPr lang="zh-CN" altLang="en-US" sz="2400"/>
          </a:p>
        </p:txBody>
      </p:sp>
      <p:cxnSp>
        <p:nvCxnSpPr>
          <p:cNvPr id="13" name="直接箭头连接符 12"/>
          <p:cNvCxnSpPr/>
          <p:nvPr/>
        </p:nvCxnSpPr>
        <p:spPr>
          <a:xfrm>
            <a:off x="2041922" y="3330576"/>
            <a:ext cx="0" cy="733425"/>
          </a:xfrm>
          <a:prstGeom prst="straightConnector1">
            <a:avLst/>
          </a:prstGeom>
          <a:ln w="38100">
            <a:solidFill>
              <a:srgbClr val="A1C4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933950" y="3260725"/>
            <a:ext cx="0" cy="812800"/>
          </a:xfrm>
          <a:prstGeom prst="straightConnector1">
            <a:avLst/>
          </a:prstGeom>
          <a:ln w="38100">
            <a:solidFill>
              <a:srgbClr val="A1C4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493794" y="3260725"/>
            <a:ext cx="0" cy="879475"/>
          </a:xfrm>
          <a:prstGeom prst="straightConnector1">
            <a:avLst/>
          </a:prstGeom>
          <a:ln w="38100">
            <a:solidFill>
              <a:srgbClr val="A1C450"/>
            </a:solidFill>
            <a:tailEnd type="triangle"/>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4719" y="817563"/>
            <a:ext cx="2208610" cy="671512"/>
          </a:xfrm>
          <a:prstGeom prst="roundRect">
            <a:avLst>
              <a:gd name="adj" fmla="val 50000"/>
            </a:avLst>
          </a:prstGeom>
          <a:noFill/>
          <a:ln w="28575">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000" noProof="1">
                <a:solidFill>
                  <a:schemeClr val="tx1">
                    <a:lumMod val="85000"/>
                    <a:lumOff val="15000"/>
                  </a:schemeClr>
                </a:solidFill>
                <a:latin typeface="微软雅黑" panose="020B0503020204020204" pitchFamily="34" charset="-122"/>
                <a:ea typeface="微软雅黑" panose="020B0503020204020204" pitchFamily="34" charset="-122"/>
              </a:rPr>
              <a:t>想一想</a:t>
            </a:r>
            <a:endParaRPr lang="en-US" altLang="zh-CN" sz="2000"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noChangeArrowheads="1"/>
          </p:cNvPicPr>
          <p:nvPr/>
        </p:nvPicPr>
        <p:blipFill>
          <a:blip r:embed="rId1" cstate="email"/>
          <a:srcRect/>
          <a:stretch>
            <a:fillRect/>
          </a:stretch>
        </p:blipFill>
        <p:spPr bwMode="auto">
          <a:xfrm flipH="1">
            <a:off x="3178969" y="363539"/>
            <a:ext cx="777479"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fltVal val="0"/>
                                          </p:val>
                                        </p:tav>
                                        <p:tav tm="100000">
                                          <p:val>
                                            <p:strVal val="#ppt_w"/>
                                          </p:val>
                                        </p:tav>
                                      </p:tavLst>
                                    </p:anim>
                                    <p:anim calcmode="lin" valueType="num">
                                      <p:cBhvr>
                                        <p:cTn id="63" dur="1000" fill="hold"/>
                                        <p:tgtEl>
                                          <p:spTgt spid="11"/>
                                        </p:tgtEl>
                                        <p:attrNameLst>
                                          <p:attrName>ppt_h</p:attrName>
                                        </p:attrNameLst>
                                      </p:cBhvr>
                                      <p:tavLst>
                                        <p:tav tm="0">
                                          <p:val>
                                            <p:fltVal val="0"/>
                                          </p:val>
                                        </p:tav>
                                        <p:tav tm="100000">
                                          <p:val>
                                            <p:strVal val="#ppt_h"/>
                                          </p:val>
                                        </p:tav>
                                      </p:tavLst>
                                    </p:anim>
                                    <p:anim calcmode="lin" valueType="num">
                                      <p:cBhvr>
                                        <p:cTn id="64" dur="1000" fill="hold"/>
                                        <p:tgtEl>
                                          <p:spTgt spid="11"/>
                                        </p:tgtEl>
                                        <p:attrNameLst>
                                          <p:attrName>style.rotation</p:attrName>
                                        </p:attrNameLst>
                                      </p:cBhvr>
                                      <p:tavLst>
                                        <p:tav tm="0">
                                          <p:val>
                                            <p:fltVal val="90"/>
                                          </p:val>
                                        </p:tav>
                                        <p:tav tm="100000">
                                          <p:val>
                                            <p:fltVal val="0"/>
                                          </p:val>
                                        </p:tav>
                                      </p:tavLst>
                                    </p:anim>
                                    <p:animEffect transition="in" filter="fade">
                                      <p:cBhvr>
                                        <p:cTn id="65" dur="1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up)">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ppt_x</p:attrName>
                                        </p:attrNameLst>
                                      </p:cBhvr>
                                      <p:tavLst>
                                        <p:tav tm="0">
                                          <p:val>
                                            <p:strVal val="#ppt_x"/>
                                          </p:val>
                                        </p:tav>
                                        <p:tav tm="100000">
                                          <p:val>
                                            <p:strVal val="#ppt_x"/>
                                          </p:val>
                                        </p:tav>
                                      </p:tavLst>
                                    </p:anim>
                                    <p:anim calcmode="lin" valueType="num">
                                      <p:cBhvr>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nvSpPr>
        <p:spPr bwMode="auto">
          <a:xfrm>
            <a:off x="892969" y="1712913"/>
            <a:ext cx="2225279" cy="4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gn="ctr"/>
            <a:r>
              <a:rPr lang="zh-CN" altLang="en-US" sz="2400" dirty="0">
                <a:latin typeface="微软雅黑" panose="020B0503020204020204" pitchFamily="34" charset="-122"/>
              </a:rPr>
              <a:t>学习任务单</a:t>
            </a:r>
            <a:endParaRPr lang="zh-CN" altLang="en-US" sz="2400" dirty="0">
              <a:latin typeface="微软雅黑" panose="020B0503020204020204" pitchFamily="34" charset="-122"/>
            </a:endParaRPr>
          </a:p>
        </p:txBody>
      </p:sp>
      <p:sp>
        <p:nvSpPr>
          <p:cNvPr id="5" name="文本框 4"/>
          <p:cNvSpPr txBox="1">
            <a:spLocks noChangeArrowheads="1"/>
          </p:cNvSpPr>
          <p:nvPr/>
        </p:nvSpPr>
        <p:spPr bwMode="auto">
          <a:xfrm>
            <a:off x="846535" y="2706689"/>
            <a:ext cx="7653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6580">
              <a:defRPr>
                <a:solidFill>
                  <a:schemeClr val="tx1"/>
                </a:solidFill>
                <a:latin typeface="Franklin Gothic Medium" panose="020B0603020102020204" pitchFamily="34" charset="0"/>
                <a:ea typeface="微软雅黑" panose="020B0503020204020204" pitchFamily="34" charset="-122"/>
              </a:defRPr>
            </a:lvl1pPr>
            <a:lvl2pPr>
              <a:defRPr>
                <a:solidFill>
                  <a:schemeClr val="tx1"/>
                </a:solidFill>
                <a:latin typeface="Franklin Gothic Medium" panose="020B0603020102020204" pitchFamily="34" charset="0"/>
                <a:ea typeface="微软雅黑" panose="020B0503020204020204" pitchFamily="34" charset="-122"/>
              </a:defRPr>
            </a:lvl2pPr>
            <a:lvl3pPr>
              <a:defRPr>
                <a:solidFill>
                  <a:schemeClr val="tx1"/>
                </a:solidFill>
                <a:latin typeface="Franklin Gothic Medium" panose="020B0603020102020204" pitchFamily="34" charset="0"/>
                <a:ea typeface="微软雅黑" panose="020B0503020204020204" pitchFamily="34" charset="-122"/>
              </a:defRPr>
            </a:lvl3pPr>
            <a:lvl4pPr>
              <a:defRPr>
                <a:solidFill>
                  <a:schemeClr val="tx1"/>
                </a:solidFill>
                <a:latin typeface="Franklin Gothic Medium" panose="020B0603020102020204" pitchFamily="34" charset="0"/>
                <a:ea typeface="微软雅黑" panose="020B0503020204020204" pitchFamily="34" charset="-122"/>
              </a:defRPr>
            </a:lvl4pPr>
            <a:lvl5pPr>
              <a:defRPr>
                <a:solidFill>
                  <a:schemeClr val="tx1"/>
                </a:solidFill>
                <a:latin typeface="Franklin Gothic Medium" panose="020B0603020102020204" pitchFamily="34" charset="0"/>
                <a:ea typeface="微软雅黑" panose="020B0503020204020204" pitchFamily="34" charset="-122"/>
              </a:defRPr>
            </a:lvl5pPr>
            <a:lvl6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400" dirty="0">
                <a:solidFill>
                  <a:srgbClr val="FF0000"/>
                </a:solidFill>
                <a:latin typeface="楷体" panose="02010609060101010101" pitchFamily="49" charset="-122"/>
              </a:rPr>
              <a:t> 任务一：</a:t>
            </a:r>
            <a:r>
              <a:rPr lang="zh-CN" altLang="en-US" sz="2400" dirty="0">
                <a:solidFill>
                  <a:srgbClr val="000000"/>
                </a:solidFill>
                <a:latin typeface="楷体" panose="02010609060101010101" pitchFamily="49" charset="-122"/>
              </a:rPr>
              <a:t>我想了解其他星球是否有生命存在，我要多读哪些内容？</a:t>
            </a:r>
            <a:endParaRPr lang="zh-CN" altLang="en-US" sz="2400" dirty="0">
              <a:solidFill>
                <a:srgbClr val="000000"/>
              </a:solidFill>
              <a:latin typeface="楷体" panose="02010609060101010101" pitchFamily="49" charset="-122"/>
            </a:endParaRPr>
          </a:p>
        </p:txBody>
      </p:sp>
      <p:sp>
        <p:nvSpPr>
          <p:cNvPr id="6" name="文本框 5"/>
          <p:cNvSpPr txBox="1">
            <a:spLocks noChangeArrowheads="1"/>
          </p:cNvSpPr>
          <p:nvPr/>
        </p:nvSpPr>
        <p:spPr bwMode="auto">
          <a:xfrm>
            <a:off x="846535" y="4246564"/>
            <a:ext cx="7653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6580">
              <a:defRPr>
                <a:solidFill>
                  <a:schemeClr val="tx1"/>
                </a:solidFill>
                <a:latin typeface="Franklin Gothic Medium" panose="020B0603020102020204" pitchFamily="34" charset="0"/>
                <a:ea typeface="微软雅黑" panose="020B0503020204020204" pitchFamily="34" charset="-122"/>
              </a:defRPr>
            </a:lvl1pPr>
            <a:lvl2pPr>
              <a:defRPr>
                <a:solidFill>
                  <a:schemeClr val="tx1"/>
                </a:solidFill>
                <a:latin typeface="Franklin Gothic Medium" panose="020B0603020102020204" pitchFamily="34" charset="0"/>
                <a:ea typeface="微软雅黑" panose="020B0503020204020204" pitchFamily="34" charset="-122"/>
              </a:defRPr>
            </a:lvl2pPr>
            <a:lvl3pPr>
              <a:defRPr>
                <a:solidFill>
                  <a:schemeClr val="tx1"/>
                </a:solidFill>
                <a:latin typeface="Franklin Gothic Medium" panose="020B0603020102020204" pitchFamily="34" charset="0"/>
                <a:ea typeface="微软雅黑" panose="020B0503020204020204" pitchFamily="34" charset="-122"/>
              </a:defRPr>
            </a:lvl3pPr>
            <a:lvl4pPr>
              <a:defRPr>
                <a:solidFill>
                  <a:schemeClr val="tx1"/>
                </a:solidFill>
                <a:latin typeface="Franklin Gothic Medium" panose="020B0603020102020204" pitchFamily="34" charset="0"/>
                <a:ea typeface="微软雅黑" panose="020B0503020204020204" pitchFamily="34" charset="-122"/>
              </a:defRPr>
            </a:lvl4pPr>
            <a:lvl5pPr>
              <a:defRPr>
                <a:solidFill>
                  <a:schemeClr val="tx1"/>
                </a:solidFill>
                <a:latin typeface="Franklin Gothic Medium" panose="020B0603020102020204" pitchFamily="34" charset="0"/>
                <a:ea typeface="微软雅黑" panose="020B0503020204020204" pitchFamily="34" charset="-122"/>
              </a:defRPr>
            </a:lvl5pPr>
            <a:lvl6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400" dirty="0">
                <a:solidFill>
                  <a:srgbClr val="000000"/>
                </a:solidFill>
                <a:latin typeface="楷体" panose="02010609060101010101" pitchFamily="49" charset="-122"/>
              </a:rPr>
              <a:t> 可以阅读第二自然段，了解生命存在的四个条件。然后再阅读第三、四自然段，知道太阳系中没有符合这四个条件的星球。</a:t>
            </a:r>
            <a:endParaRPr lang="zh-CN" altLang="en-US" sz="2400" dirty="0">
              <a:solidFill>
                <a:srgbClr val="000000"/>
              </a:solidFill>
              <a:latin typeface="楷体" panose="02010609060101010101" pitchFamily="49" charset="-122"/>
            </a:endParaRPr>
          </a:p>
        </p:txBody>
      </p:sp>
      <p:sp>
        <p:nvSpPr>
          <p:cNvPr id="7" name="圆角矩形 6"/>
          <p:cNvSpPr/>
          <p:nvPr/>
        </p:nvSpPr>
        <p:spPr>
          <a:xfrm>
            <a:off x="3532585" y="865188"/>
            <a:ext cx="2208609" cy="671512"/>
          </a:xfrm>
          <a:prstGeom prst="roundRect">
            <a:avLst>
              <a:gd name="adj" fmla="val 50000"/>
            </a:avLst>
          </a:prstGeom>
          <a:noFill/>
          <a:ln w="28575">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noProof="1">
                <a:solidFill>
                  <a:schemeClr val="tx1">
                    <a:lumMod val="85000"/>
                    <a:lumOff val="15000"/>
                  </a:schemeClr>
                </a:solidFill>
                <a:latin typeface="微软雅黑" panose="020B0503020204020204" pitchFamily="34" charset="-122"/>
                <a:ea typeface="微软雅黑" panose="020B0503020204020204" pitchFamily="34" charset="-122"/>
              </a:rPr>
              <a:t>写一写</a:t>
            </a:r>
            <a:endParaRPr lang="en-US" altLang="zh-CN" sz="2800"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noChangeArrowheads="1"/>
          </p:cNvPicPr>
          <p:nvPr/>
        </p:nvPicPr>
        <p:blipFill>
          <a:blip r:embed="rId1" cstate="email"/>
          <a:srcRect/>
          <a:stretch>
            <a:fillRect/>
          </a:stretch>
        </p:blipFill>
        <p:spPr bwMode="auto">
          <a:xfrm flipH="1">
            <a:off x="3246835" y="412750"/>
            <a:ext cx="77747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0-#ppt_w/2"/>
                                          </p:val>
                                        </p:tav>
                                        <p:tav tm="100000">
                                          <p:val>
                                            <p:strVal val="#ppt_x"/>
                                          </p:val>
                                        </p:tav>
                                      </p:tavLst>
                                    </p:anim>
                                    <p:anim calcmode="lin" valueType="num">
                                      <p:cBhvr>
                                        <p:cTn id="1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997744" y="4113213"/>
            <a:ext cx="7653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6580">
              <a:defRPr>
                <a:solidFill>
                  <a:schemeClr val="tx1"/>
                </a:solidFill>
                <a:latin typeface="Franklin Gothic Medium" panose="020B0603020102020204" pitchFamily="34" charset="0"/>
                <a:ea typeface="微软雅黑" panose="020B0503020204020204" pitchFamily="34" charset="-122"/>
              </a:defRPr>
            </a:lvl1pPr>
            <a:lvl2pPr>
              <a:defRPr>
                <a:solidFill>
                  <a:schemeClr val="tx1"/>
                </a:solidFill>
                <a:latin typeface="Franklin Gothic Medium" panose="020B0603020102020204" pitchFamily="34" charset="0"/>
                <a:ea typeface="微软雅黑" panose="020B0503020204020204" pitchFamily="34" charset="-122"/>
              </a:defRPr>
            </a:lvl2pPr>
            <a:lvl3pPr>
              <a:defRPr>
                <a:solidFill>
                  <a:schemeClr val="tx1"/>
                </a:solidFill>
                <a:latin typeface="Franklin Gothic Medium" panose="020B0603020102020204" pitchFamily="34" charset="0"/>
                <a:ea typeface="微软雅黑" panose="020B0503020204020204" pitchFamily="34" charset="-122"/>
              </a:defRPr>
            </a:lvl3pPr>
            <a:lvl4pPr>
              <a:defRPr>
                <a:solidFill>
                  <a:schemeClr val="tx1"/>
                </a:solidFill>
                <a:latin typeface="Franklin Gothic Medium" panose="020B0603020102020204" pitchFamily="34" charset="0"/>
                <a:ea typeface="微软雅黑" panose="020B0503020204020204" pitchFamily="34" charset="-122"/>
              </a:defRPr>
            </a:lvl4pPr>
            <a:lvl5pPr>
              <a:defRPr>
                <a:solidFill>
                  <a:schemeClr val="tx1"/>
                </a:solidFill>
                <a:latin typeface="Franklin Gothic Medium" panose="020B0603020102020204" pitchFamily="34" charset="0"/>
                <a:ea typeface="微软雅黑" panose="020B0503020204020204" pitchFamily="34" charset="-122"/>
              </a:defRPr>
            </a:lvl5pPr>
            <a:lvl6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400" dirty="0">
                <a:latin typeface="楷体" panose="02010609060101010101" pitchFamily="49" charset="-122"/>
              </a:rPr>
              <a:t> 可以阅读第五、六、七自然段，了解火星和地球相似之处，知道科学家对火星考察的情况。</a:t>
            </a:r>
            <a:endParaRPr lang="zh-CN" altLang="en-US" sz="2400" dirty="0">
              <a:latin typeface="楷体" panose="02010609060101010101" pitchFamily="49" charset="-122"/>
            </a:endParaRPr>
          </a:p>
        </p:txBody>
      </p:sp>
      <p:sp>
        <p:nvSpPr>
          <p:cNvPr id="3" name="文本框 2"/>
          <p:cNvSpPr txBox="1">
            <a:spLocks noChangeArrowheads="1"/>
          </p:cNvSpPr>
          <p:nvPr/>
        </p:nvSpPr>
        <p:spPr bwMode="auto">
          <a:xfrm>
            <a:off x="1044179" y="1719264"/>
            <a:ext cx="76069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6580">
              <a:defRPr>
                <a:solidFill>
                  <a:schemeClr val="tx1"/>
                </a:solidFill>
                <a:latin typeface="Franklin Gothic Medium" panose="020B0603020102020204" pitchFamily="34" charset="0"/>
                <a:ea typeface="微软雅黑" panose="020B0503020204020204" pitchFamily="34" charset="-122"/>
              </a:defRPr>
            </a:lvl1pPr>
            <a:lvl2pPr>
              <a:defRPr>
                <a:solidFill>
                  <a:schemeClr val="tx1"/>
                </a:solidFill>
                <a:latin typeface="Franklin Gothic Medium" panose="020B0603020102020204" pitchFamily="34" charset="0"/>
                <a:ea typeface="微软雅黑" panose="020B0503020204020204" pitchFamily="34" charset="-122"/>
              </a:defRPr>
            </a:lvl2pPr>
            <a:lvl3pPr>
              <a:defRPr>
                <a:solidFill>
                  <a:schemeClr val="tx1"/>
                </a:solidFill>
                <a:latin typeface="Franklin Gothic Medium" panose="020B0603020102020204" pitchFamily="34" charset="0"/>
                <a:ea typeface="微软雅黑" panose="020B0503020204020204" pitchFamily="34" charset="-122"/>
              </a:defRPr>
            </a:lvl3pPr>
            <a:lvl4pPr>
              <a:defRPr>
                <a:solidFill>
                  <a:schemeClr val="tx1"/>
                </a:solidFill>
                <a:latin typeface="Franklin Gothic Medium" panose="020B0603020102020204" pitchFamily="34" charset="0"/>
                <a:ea typeface="微软雅黑" panose="020B0503020204020204" pitchFamily="34" charset="-122"/>
              </a:defRPr>
            </a:lvl4pPr>
            <a:lvl5pPr>
              <a:defRPr>
                <a:solidFill>
                  <a:schemeClr val="tx1"/>
                </a:solidFill>
                <a:latin typeface="Franklin Gothic Medium" panose="020B0603020102020204" pitchFamily="34" charset="0"/>
                <a:ea typeface="微软雅黑" panose="020B0503020204020204" pitchFamily="34" charset="-122"/>
              </a:defRPr>
            </a:lvl5pPr>
            <a:lvl6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400" dirty="0">
                <a:solidFill>
                  <a:srgbClr val="FF0000"/>
                </a:solidFill>
                <a:latin typeface="楷体" panose="02010609060101010101" pitchFamily="49" charset="-122"/>
              </a:rPr>
              <a:t> 任务二：</a:t>
            </a:r>
            <a:r>
              <a:rPr lang="zh-CN" altLang="en-US" sz="2400" dirty="0">
                <a:latin typeface="楷体" panose="02010609060101010101" pitchFamily="49" charset="-122"/>
              </a:rPr>
              <a:t>我想探究人类是否有可能移居火星，我要怎样阅读这篇文章？</a:t>
            </a:r>
            <a:endParaRPr lang="zh-CN" altLang="en-US" sz="2400" dirty="0">
              <a:latin typeface="楷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675210" y="2223002"/>
            <a:ext cx="6271022" cy="61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2400" dirty="0">
                <a:latin typeface="微软雅黑" panose="020B0503020204020204" pitchFamily="34" charset="-122"/>
              </a:rPr>
              <a:t>讨论一下：说说课文主要写了什么？</a:t>
            </a:r>
            <a:endParaRPr lang="zh-CN" altLang="en-US" sz="2400" dirty="0">
              <a:latin typeface="微软雅黑" panose="020B0503020204020204" pitchFamily="34" charset="-122"/>
            </a:endParaRPr>
          </a:p>
        </p:txBody>
      </p:sp>
      <p:sp>
        <p:nvSpPr>
          <p:cNvPr id="5" name="文本框 6"/>
          <p:cNvSpPr txBox="1"/>
          <p:nvPr/>
        </p:nvSpPr>
        <p:spPr>
          <a:xfrm>
            <a:off x="1675210" y="3116916"/>
            <a:ext cx="5786438" cy="2239074"/>
          </a:xfrm>
          <a:prstGeom prst="rect">
            <a:avLst/>
          </a:prstGeom>
          <a:noFill/>
        </p:spPr>
        <p:txBody>
          <a:bodyPr>
            <a:spAutoFit/>
          </a:bodyPr>
          <a:lstStyle>
            <a:lvl1pPr indent="647700"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pPr>
              <a:lnSpc>
                <a:spcPct val="150000"/>
              </a:lnSpc>
            </a:pPr>
            <a:r>
              <a:rPr lang="zh-CN" altLang="en-US" sz="2400" dirty="0">
                <a:solidFill>
                  <a:srgbClr val="000000"/>
                </a:solidFill>
                <a:latin typeface="楷体" panose="02010609060101010101" pitchFamily="49" charset="-122"/>
              </a:rPr>
              <a:t> 这篇课文介绍了科学家探索地球之</a:t>
            </a:r>
            <a:r>
              <a:rPr lang="zh-CN" altLang="en-US" sz="2400" dirty="0" smtClean="0">
                <a:solidFill>
                  <a:srgbClr val="000000"/>
                </a:solidFill>
                <a:latin typeface="楷体" panose="02010609060101010101" pitchFamily="49" charset="-122"/>
              </a:rPr>
              <a:t>外（               </a:t>
            </a:r>
            <a:r>
              <a:rPr lang="zh-CN" altLang="en-US" sz="2400" dirty="0">
                <a:solidFill>
                  <a:srgbClr val="000000"/>
                </a:solidFill>
                <a:latin typeface="楷体" panose="02010609060101010101" pitchFamily="49" charset="-122"/>
              </a:rPr>
              <a:t>）的艰难历程，说明到目前为止，地球之外是否有生命存在，仍然是一个（         ）。</a:t>
            </a:r>
            <a:endParaRPr lang="zh-CN" altLang="en-US" sz="2400" dirty="0">
              <a:solidFill>
                <a:srgbClr val="000000"/>
              </a:solidFill>
              <a:latin typeface="楷体" panose="02010609060101010101" pitchFamily="49" charset="-122"/>
            </a:endParaRPr>
          </a:p>
        </p:txBody>
      </p:sp>
      <p:sp>
        <p:nvSpPr>
          <p:cNvPr id="6" name="文本框 5"/>
          <p:cNvSpPr txBox="1">
            <a:spLocks noChangeArrowheads="1"/>
          </p:cNvSpPr>
          <p:nvPr/>
        </p:nvSpPr>
        <p:spPr bwMode="auto">
          <a:xfrm>
            <a:off x="3556993" y="4880828"/>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400" dirty="0">
                <a:solidFill>
                  <a:srgbClr val="FF0000"/>
                </a:solidFill>
                <a:latin typeface="楷体" panose="02010609060101010101" pitchFamily="49" charset="-122"/>
                <a:sym typeface="微软雅黑" panose="020B0503020204020204" pitchFamily="34" charset="-122"/>
              </a:rPr>
              <a:t>未解的谜</a:t>
            </a:r>
            <a:endParaRPr lang="zh-CN" altLang="en-US" sz="2400" dirty="0">
              <a:solidFill>
                <a:srgbClr val="FF0000"/>
              </a:solidFill>
              <a:latin typeface="楷体" panose="02010609060101010101" pitchFamily="49" charset="-122"/>
              <a:sym typeface="微软雅黑" panose="020B0503020204020204" pitchFamily="34" charset="-122"/>
            </a:endParaRPr>
          </a:p>
        </p:txBody>
      </p:sp>
      <p:sp>
        <p:nvSpPr>
          <p:cNvPr id="7" name="TextBox 7"/>
          <p:cNvSpPr txBox="1">
            <a:spLocks noChangeArrowheads="1"/>
          </p:cNvSpPr>
          <p:nvPr/>
        </p:nvSpPr>
        <p:spPr bwMode="auto">
          <a:xfrm>
            <a:off x="2255746" y="3774651"/>
            <a:ext cx="3309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400" dirty="0">
                <a:solidFill>
                  <a:srgbClr val="FF0000"/>
                </a:solidFill>
                <a:latin typeface="楷体" panose="02010609060101010101" pitchFamily="49" charset="-122"/>
              </a:rPr>
              <a:t>有没有生命存在</a:t>
            </a:r>
            <a:endParaRPr lang="zh-CN" altLang="en-US" sz="2400" dirty="0">
              <a:solidFill>
                <a:srgbClr val="FF0000"/>
              </a:solidFill>
              <a:latin typeface="楷体" panose="02010609060101010101" pitchFamily="49" charset="-122"/>
            </a:endParaRPr>
          </a:p>
        </p:txBody>
      </p:sp>
      <p:sp>
        <p:nvSpPr>
          <p:cNvPr id="8" name="圆角矩形 7"/>
          <p:cNvSpPr/>
          <p:nvPr/>
        </p:nvSpPr>
        <p:spPr>
          <a:xfrm>
            <a:off x="3454004" y="949326"/>
            <a:ext cx="2208609" cy="671513"/>
          </a:xfrm>
          <a:prstGeom prst="roundRect">
            <a:avLst>
              <a:gd name="adj" fmla="val 50000"/>
            </a:avLst>
          </a:prstGeom>
          <a:noFill/>
          <a:ln w="28575">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noProof="1">
                <a:solidFill>
                  <a:schemeClr val="tx1">
                    <a:lumMod val="85000"/>
                    <a:lumOff val="15000"/>
                  </a:schemeClr>
                </a:solidFill>
                <a:latin typeface="微软雅黑" panose="020B0503020204020204" pitchFamily="34" charset="-122"/>
                <a:ea typeface="微软雅黑" panose="020B0503020204020204" pitchFamily="34" charset="-122"/>
              </a:rPr>
              <a:t>议一议</a:t>
            </a:r>
            <a:endParaRPr lang="en-US" altLang="zh-CN" sz="2800"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noChangeArrowheads="1"/>
          </p:cNvPicPr>
          <p:nvPr/>
        </p:nvPicPr>
        <p:blipFill>
          <a:blip r:embed="rId1" cstate="email"/>
          <a:srcRect/>
          <a:stretch>
            <a:fillRect/>
          </a:stretch>
        </p:blipFill>
        <p:spPr bwMode="auto">
          <a:xfrm flipH="1">
            <a:off x="3168254" y="495301"/>
            <a:ext cx="77747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492263" y="880610"/>
            <a:ext cx="8285559"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6580">
              <a:defRPr>
                <a:solidFill>
                  <a:schemeClr val="tx1"/>
                </a:solidFill>
                <a:latin typeface="Franklin Gothic Medium" panose="020B0603020102020204" pitchFamily="34" charset="0"/>
                <a:ea typeface="微软雅黑" panose="020B0503020204020204" pitchFamily="34" charset="-122"/>
              </a:defRPr>
            </a:lvl1pPr>
            <a:lvl2pPr>
              <a:defRPr>
                <a:solidFill>
                  <a:schemeClr val="tx1"/>
                </a:solidFill>
                <a:latin typeface="Franklin Gothic Medium" panose="020B0603020102020204" pitchFamily="34" charset="0"/>
                <a:ea typeface="微软雅黑" panose="020B0503020204020204" pitchFamily="34" charset="-122"/>
              </a:defRPr>
            </a:lvl2pPr>
            <a:lvl3pPr>
              <a:defRPr>
                <a:solidFill>
                  <a:schemeClr val="tx1"/>
                </a:solidFill>
                <a:latin typeface="Franklin Gothic Medium" panose="020B0603020102020204" pitchFamily="34" charset="0"/>
                <a:ea typeface="微软雅黑" panose="020B0503020204020204" pitchFamily="34" charset="-122"/>
              </a:defRPr>
            </a:lvl3pPr>
            <a:lvl4pPr>
              <a:defRPr>
                <a:solidFill>
                  <a:schemeClr val="tx1"/>
                </a:solidFill>
                <a:latin typeface="Franklin Gothic Medium" panose="020B0603020102020204" pitchFamily="34" charset="0"/>
                <a:ea typeface="微软雅黑" panose="020B0503020204020204" pitchFamily="34" charset="-122"/>
              </a:defRPr>
            </a:lvl4pPr>
            <a:lvl5pPr>
              <a:defRPr>
                <a:solidFill>
                  <a:schemeClr val="tx1"/>
                </a:solidFill>
                <a:latin typeface="Franklin Gothic Medium" panose="020B0603020102020204" pitchFamily="34" charset="0"/>
                <a:ea typeface="微软雅黑" panose="020B0503020204020204" pitchFamily="34" charset="-122"/>
              </a:defRPr>
            </a:lvl5pPr>
            <a:lvl6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pPr>
              <a:lnSpc>
                <a:spcPct val="150000"/>
              </a:lnSpc>
            </a:pPr>
            <a:r>
              <a:rPr lang="zh-CN" altLang="en-US" sz="2400" dirty="0">
                <a:latin typeface="微软雅黑" panose="020B0503020204020204" pitchFamily="34" charset="-122"/>
              </a:rPr>
              <a:t>  对照读一读课文第一和最后一个自然段，说说课文结构有什么特点？ </a:t>
            </a:r>
            <a:endParaRPr lang="zh-CN" altLang="en-US" sz="2400" dirty="0">
              <a:latin typeface="微软雅黑" panose="020B0503020204020204" pitchFamily="34" charset="-122"/>
            </a:endParaRPr>
          </a:p>
        </p:txBody>
      </p:sp>
      <p:sp>
        <p:nvSpPr>
          <p:cNvPr id="6" name="文本框 5"/>
          <p:cNvSpPr txBox="1">
            <a:spLocks noChangeArrowheads="1"/>
          </p:cNvSpPr>
          <p:nvPr/>
        </p:nvSpPr>
        <p:spPr bwMode="auto">
          <a:xfrm>
            <a:off x="3386137" y="2471738"/>
            <a:ext cx="47101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47700"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pPr>
              <a:lnSpc>
                <a:spcPct val="200000"/>
              </a:lnSpc>
            </a:pPr>
            <a:r>
              <a:rPr lang="zh-CN" altLang="en-US" sz="2400" dirty="0">
                <a:solidFill>
                  <a:srgbClr val="000000"/>
                </a:solidFill>
                <a:latin typeface="楷体" panose="02010609060101010101" pitchFamily="49" charset="-122"/>
              </a:rPr>
              <a:t>  课文开头以神话引入，引出（             ）问题，最后告诉我们人类一直在探索这个谜。开头结尾（        ）。</a:t>
            </a:r>
            <a:endParaRPr lang="zh-CN" altLang="en-US" sz="2400" dirty="0">
              <a:solidFill>
                <a:srgbClr val="000000"/>
              </a:solidFill>
              <a:latin typeface="楷体" panose="02010609060101010101" pitchFamily="49" charset="-122"/>
            </a:endParaRPr>
          </a:p>
        </p:txBody>
      </p:sp>
      <p:sp>
        <p:nvSpPr>
          <p:cNvPr id="7" name="文本框 6"/>
          <p:cNvSpPr txBox="1">
            <a:spLocks noChangeArrowheads="1"/>
          </p:cNvSpPr>
          <p:nvPr/>
        </p:nvSpPr>
        <p:spPr bwMode="auto">
          <a:xfrm>
            <a:off x="4961921" y="499809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400" dirty="0">
                <a:solidFill>
                  <a:srgbClr val="FF0000"/>
                </a:solidFill>
                <a:latin typeface="楷体" panose="02010609060101010101" pitchFamily="49" charset="-122"/>
                <a:sym typeface="微软雅黑" panose="020B0503020204020204" pitchFamily="34" charset="-122"/>
              </a:rPr>
              <a:t>首尾呼应</a:t>
            </a:r>
            <a:endParaRPr lang="zh-CN" altLang="en-US" sz="2400" dirty="0">
              <a:solidFill>
                <a:srgbClr val="FF0000"/>
              </a:solidFill>
              <a:latin typeface="楷体" panose="02010609060101010101" pitchFamily="49" charset="-122"/>
              <a:sym typeface="微软雅黑" panose="020B0503020204020204" pitchFamily="34" charset="-122"/>
            </a:endParaRPr>
          </a:p>
        </p:txBody>
      </p:sp>
      <p:sp>
        <p:nvSpPr>
          <p:cNvPr id="8" name="TextBox 7"/>
          <p:cNvSpPr txBox="1">
            <a:spLocks noChangeArrowheads="1"/>
          </p:cNvSpPr>
          <p:nvPr/>
        </p:nvSpPr>
        <p:spPr bwMode="auto">
          <a:xfrm>
            <a:off x="3870237" y="3509198"/>
            <a:ext cx="2507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400" dirty="0">
                <a:solidFill>
                  <a:srgbClr val="FF0000"/>
                </a:solidFill>
                <a:latin typeface="楷体" panose="02010609060101010101" pitchFamily="49" charset="-122"/>
              </a:rPr>
              <a:t>有没有生命存在</a:t>
            </a:r>
            <a:endParaRPr lang="zh-CN" altLang="en-US" sz="2400" dirty="0">
              <a:solidFill>
                <a:srgbClr val="FF0000"/>
              </a:solidFill>
              <a:latin typeface="楷体" panose="02010609060101010101" pitchFamily="49" charset="-122"/>
            </a:endParaRPr>
          </a:p>
        </p:txBody>
      </p:sp>
      <p:pic>
        <p:nvPicPr>
          <p:cNvPr id="9" name="图片 8"/>
          <p:cNvPicPr>
            <a:picLocks noChangeAspect="1"/>
          </p:cNvPicPr>
          <p:nvPr/>
        </p:nvPicPr>
        <p:blipFill>
          <a:blip r:embed="rId1"/>
          <a:stretch>
            <a:fillRect/>
          </a:stretch>
        </p:blipFill>
        <p:spPr>
          <a:xfrm>
            <a:off x="632473" y="2696266"/>
            <a:ext cx="2092641" cy="2599078"/>
          </a:xfrm>
          <a:prstGeom prst="roundRect">
            <a:avLst>
              <a:gd name="adj" fmla="val 8594"/>
            </a:avLst>
          </a:prstGeom>
          <a:solidFill>
            <a:srgbClr val="FFFFFF">
              <a:shade val="85000"/>
            </a:srgbClr>
          </a:solid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67941" y="1306674"/>
            <a:ext cx="6332933" cy="56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20000"/>
              </a:lnSpc>
            </a:pPr>
            <a:r>
              <a:rPr lang="zh-CN" altLang="en-US" sz="2800" dirty="0">
                <a:solidFill>
                  <a:srgbClr val="000000"/>
                </a:solidFill>
                <a:latin typeface="微软雅黑" panose="020B0503020204020204" pitchFamily="34" charset="-122"/>
              </a:rPr>
              <a:t>一、给下列划线汉字选择正确的读音。</a:t>
            </a:r>
            <a:endParaRPr lang="zh-CN" altLang="en-US" sz="2800" dirty="0">
              <a:solidFill>
                <a:srgbClr val="000000"/>
              </a:solidFill>
              <a:latin typeface="微软雅黑" panose="020B0503020204020204" pitchFamily="34" charset="-122"/>
            </a:endParaRPr>
          </a:p>
        </p:txBody>
      </p:sp>
      <p:sp>
        <p:nvSpPr>
          <p:cNvPr id="3" name="矩形 2"/>
          <p:cNvSpPr>
            <a:spLocks noChangeArrowheads="1"/>
          </p:cNvSpPr>
          <p:nvPr/>
        </p:nvSpPr>
        <p:spPr bwMode="auto">
          <a:xfrm>
            <a:off x="1552575" y="2436535"/>
            <a:ext cx="72080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ct val="200000"/>
              </a:lnSpc>
            </a:pPr>
            <a:r>
              <a:rPr lang="zh-CN" altLang="en-US" sz="2800" u="sng" dirty="0">
                <a:solidFill>
                  <a:srgbClr val="000000"/>
                </a:solidFill>
                <a:latin typeface="Pinyin Adjust" panose="02000500000000000000" pitchFamily="2" charset="0"/>
              </a:rPr>
              <a:t>恒</a:t>
            </a:r>
            <a:r>
              <a:rPr lang="zh-CN" altLang="en-US" sz="2800" dirty="0">
                <a:solidFill>
                  <a:srgbClr val="000000"/>
                </a:solidFill>
                <a:latin typeface="Pinyin Adjust" panose="02000500000000000000" pitchFamily="2" charset="0"/>
              </a:rPr>
              <a:t>星（</a:t>
            </a:r>
            <a:r>
              <a:rPr lang="en-US" altLang="zh-CN" sz="2800" dirty="0" err="1">
                <a:solidFill>
                  <a:srgbClr val="000000"/>
                </a:solidFill>
                <a:latin typeface="Pinyin Adjust" panose="02000500000000000000" pitchFamily="2" charset="0"/>
              </a:rPr>
              <a:t>héng</a:t>
            </a:r>
            <a:r>
              <a:rPr lang="en-US" altLang="zh-CN" sz="2800" dirty="0">
                <a:solidFill>
                  <a:srgbClr val="000000"/>
                </a:solidFill>
                <a:latin typeface="Pinyin Adjust" panose="02000500000000000000" pitchFamily="2" charset="0"/>
              </a:rPr>
              <a:t>   </a:t>
            </a:r>
            <a:r>
              <a:rPr lang="en-US" altLang="zh-CN" sz="2800" dirty="0" err="1">
                <a:solidFill>
                  <a:srgbClr val="000000"/>
                </a:solidFill>
                <a:latin typeface="Pinyin Adjust" panose="02000500000000000000" pitchFamily="2" charset="0"/>
              </a:rPr>
              <a:t>huán</a:t>
            </a:r>
            <a:r>
              <a:rPr lang="zh-CN" altLang="en-US" sz="2800" dirty="0">
                <a:solidFill>
                  <a:srgbClr val="000000"/>
                </a:solidFill>
                <a:latin typeface="Pinyin Adjust" panose="02000500000000000000" pitchFamily="2" charset="0"/>
              </a:rPr>
              <a:t>）     分</a:t>
            </a:r>
            <a:r>
              <a:rPr lang="zh-CN" altLang="en-US" sz="2800" u="sng" dirty="0">
                <a:solidFill>
                  <a:srgbClr val="000000"/>
                </a:solidFill>
                <a:latin typeface="Pinyin Adjust" panose="02000500000000000000" pitchFamily="2" charset="0"/>
              </a:rPr>
              <a:t>析</a:t>
            </a:r>
            <a:r>
              <a:rPr lang="zh-CN" altLang="en-US" sz="2800" dirty="0">
                <a:solidFill>
                  <a:srgbClr val="000000"/>
                </a:solidFill>
                <a:latin typeface="Pinyin Adjust" panose="02000500000000000000" pitchFamily="2" charset="0"/>
              </a:rPr>
              <a:t>（</a:t>
            </a:r>
            <a:r>
              <a:rPr lang="en-US" altLang="zh-CN" sz="2800" dirty="0" err="1">
                <a:solidFill>
                  <a:srgbClr val="000000"/>
                </a:solidFill>
                <a:latin typeface="Pinyin Adjust" panose="02000500000000000000" pitchFamily="2" charset="0"/>
              </a:rPr>
              <a:t>xī</a:t>
            </a:r>
            <a:r>
              <a:rPr lang="en-US" altLang="zh-CN" sz="2800" dirty="0">
                <a:solidFill>
                  <a:srgbClr val="000000"/>
                </a:solidFill>
                <a:latin typeface="Pinyin Adjust" panose="02000500000000000000" pitchFamily="2" charset="0"/>
              </a:rPr>
              <a:t>   </a:t>
            </a:r>
            <a:r>
              <a:rPr lang="en-US" altLang="zh-CN" sz="2800" dirty="0" err="1">
                <a:solidFill>
                  <a:srgbClr val="000000"/>
                </a:solidFill>
                <a:latin typeface="Pinyin Adjust" panose="02000500000000000000" pitchFamily="2" charset="0"/>
              </a:rPr>
              <a:t>xì</a:t>
            </a:r>
            <a:r>
              <a:rPr lang="zh-CN" altLang="en-US" sz="2800" dirty="0">
                <a:solidFill>
                  <a:srgbClr val="000000"/>
                </a:solidFill>
                <a:latin typeface="Pinyin Adjust" panose="02000500000000000000" pitchFamily="2" charset="0"/>
              </a:rPr>
              <a:t>）      </a:t>
            </a:r>
            <a:endParaRPr lang="en-US" altLang="zh-CN" sz="2800" dirty="0">
              <a:solidFill>
                <a:srgbClr val="000000"/>
              </a:solidFill>
              <a:latin typeface="Pinyin Adjust" panose="02000500000000000000" pitchFamily="2" charset="0"/>
            </a:endParaRPr>
          </a:p>
          <a:p>
            <a:pPr defTabSz="685800">
              <a:lnSpc>
                <a:spcPct val="200000"/>
              </a:lnSpc>
            </a:pPr>
            <a:r>
              <a:rPr lang="zh-CN" altLang="en-US" sz="2800" u="sng" dirty="0">
                <a:solidFill>
                  <a:srgbClr val="000000"/>
                </a:solidFill>
                <a:latin typeface="Pinyin Adjust" panose="02000500000000000000" pitchFamily="2" charset="0"/>
              </a:rPr>
              <a:t>陨</a:t>
            </a:r>
            <a:r>
              <a:rPr lang="zh-CN" altLang="en-US" sz="2800" dirty="0">
                <a:solidFill>
                  <a:srgbClr val="000000"/>
                </a:solidFill>
                <a:latin typeface="Pinyin Adjust" panose="02000500000000000000" pitchFamily="2" charset="0"/>
              </a:rPr>
              <a:t>石（</a:t>
            </a:r>
            <a:r>
              <a:rPr lang="en-US" altLang="zh-CN" sz="2800" dirty="0" err="1">
                <a:solidFill>
                  <a:srgbClr val="000000"/>
                </a:solidFill>
                <a:latin typeface="Pinyin Adjust" panose="02000500000000000000" pitchFamily="2" charset="0"/>
              </a:rPr>
              <a:t>yǔn</a:t>
            </a:r>
            <a:r>
              <a:rPr lang="en-US" altLang="zh-CN" sz="2800" dirty="0">
                <a:solidFill>
                  <a:srgbClr val="000000"/>
                </a:solidFill>
                <a:latin typeface="Pinyin Adjust" panose="02000500000000000000" pitchFamily="2" charset="0"/>
              </a:rPr>
              <a:t>     </a:t>
            </a:r>
            <a:r>
              <a:rPr lang="en-US" altLang="zh-CN" sz="2800" dirty="0" err="1">
                <a:solidFill>
                  <a:srgbClr val="000000"/>
                </a:solidFill>
                <a:latin typeface="Pinyin Adjust" panose="02000500000000000000" pitchFamily="2" charset="0"/>
              </a:rPr>
              <a:t>sǔn</a:t>
            </a:r>
            <a:r>
              <a:rPr lang="zh-CN" altLang="en-US" sz="2800" dirty="0">
                <a:solidFill>
                  <a:srgbClr val="000000"/>
                </a:solidFill>
                <a:latin typeface="Pinyin Adjust" panose="02000500000000000000" pitchFamily="2" charset="0"/>
              </a:rPr>
              <a:t>）       </a:t>
            </a:r>
            <a:r>
              <a:rPr lang="zh-CN" altLang="en-US" sz="2800" u="sng" dirty="0">
                <a:solidFill>
                  <a:srgbClr val="000000"/>
                </a:solidFill>
                <a:latin typeface="Pinyin Adjust" panose="02000500000000000000" pitchFamily="2" charset="0"/>
              </a:rPr>
              <a:t>揭</a:t>
            </a:r>
            <a:r>
              <a:rPr lang="zh-CN" altLang="en-US" sz="2800" dirty="0">
                <a:solidFill>
                  <a:srgbClr val="000000"/>
                </a:solidFill>
                <a:latin typeface="Pinyin Adjust" panose="02000500000000000000" pitchFamily="2" charset="0"/>
              </a:rPr>
              <a:t>开（</a:t>
            </a:r>
            <a:r>
              <a:rPr lang="en-US" altLang="zh-CN" sz="2800" dirty="0" err="1">
                <a:solidFill>
                  <a:srgbClr val="000000"/>
                </a:solidFill>
                <a:latin typeface="Pinyin Adjust" panose="02000500000000000000" pitchFamily="2" charset="0"/>
              </a:rPr>
              <a:t>jié</a:t>
            </a:r>
            <a:r>
              <a:rPr lang="en-US" altLang="zh-CN" sz="2800" dirty="0">
                <a:solidFill>
                  <a:srgbClr val="000000"/>
                </a:solidFill>
                <a:latin typeface="Pinyin Adjust" panose="02000500000000000000" pitchFamily="2" charset="0"/>
              </a:rPr>
              <a:t>   </a:t>
            </a:r>
            <a:r>
              <a:rPr lang="en-US" altLang="zh-CN" sz="2800" dirty="0" err="1">
                <a:solidFill>
                  <a:srgbClr val="000000"/>
                </a:solidFill>
                <a:latin typeface="Pinyin Adjust" panose="02000500000000000000" pitchFamily="2" charset="0"/>
              </a:rPr>
              <a:t>jiē</a:t>
            </a:r>
            <a:r>
              <a:rPr lang="zh-CN" altLang="en-US" sz="2800" dirty="0">
                <a:solidFill>
                  <a:srgbClr val="000000"/>
                </a:solidFill>
                <a:latin typeface="Pinyin Adjust" panose="02000500000000000000" pitchFamily="2" charset="0"/>
              </a:rPr>
              <a:t>）</a:t>
            </a:r>
            <a:endParaRPr lang="en-US" altLang="zh-CN" sz="2800" dirty="0">
              <a:solidFill>
                <a:srgbClr val="000000"/>
              </a:solidFill>
              <a:latin typeface="Pinyin Adjust" panose="02000500000000000000" pitchFamily="2" charset="0"/>
            </a:endParaRPr>
          </a:p>
          <a:p>
            <a:pPr defTabSz="685800">
              <a:lnSpc>
                <a:spcPct val="200000"/>
              </a:lnSpc>
            </a:pPr>
            <a:r>
              <a:rPr lang="zh-CN" altLang="en-US" sz="2800" u="sng" dirty="0">
                <a:solidFill>
                  <a:srgbClr val="000000"/>
                </a:solidFill>
                <a:latin typeface="Pinyin Adjust" panose="02000500000000000000" pitchFamily="2" charset="0"/>
              </a:rPr>
              <a:t>辐</a:t>
            </a:r>
            <a:r>
              <a:rPr lang="zh-CN" altLang="en-US" sz="2800" dirty="0">
                <a:solidFill>
                  <a:srgbClr val="000000"/>
                </a:solidFill>
                <a:latin typeface="Pinyin Adjust" panose="02000500000000000000" pitchFamily="2" charset="0"/>
              </a:rPr>
              <a:t>射（</a:t>
            </a:r>
            <a:r>
              <a:rPr lang="en-US" altLang="zh-CN" sz="2800" dirty="0" err="1">
                <a:solidFill>
                  <a:srgbClr val="000000"/>
                </a:solidFill>
                <a:latin typeface="Pinyin Adjust" panose="02000500000000000000" pitchFamily="2" charset="0"/>
              </a:rPr>
              <a:t>fú</a:t>
            </a:r>
            <a:r>
              <a:rPr lang="en-US" altLang="zh-CN" sz="2800" dirty="0">
                <a:solidFill>
                  <a:srgbClr val="000000"/>
                </a:solidFill>
                <a:latin typeface="Pinyin Adjust" panose="02000500000000000000" pitchFamily="2" charset="0"/>
              </a:rPr>
              <a:t>      </a:t>
            </a:r>
            <a:r>
              <a:rPr lang="en-US" altLang="zh-CN" sz="2800" dirty="0" err="1">
                <a:solidFill>
                  <a:srgbClr val="000000"/>
                </a:solidFill>
                <a:latin typeface="Pinyin Adjust" panose="02000500000000000000" pitchFamily="2" charset="0"/>
              </a:rPr>
              <a:t>fó</a:t>
            </a:r>
            <a:r>
              <a:rPr lang="zh-CN" altLang="en-US" sz="2800" dirty="0">
                <a:solidFill>
                  <a:srgbClr val="000000"/>
                </a:solidFill>
                <a:latin typeface="Pinyin Adjust" panose="02000500000000000000" pitchFamily="2" charset="0"/>
              </a:rPr>
              <a:t>）        太阳</a:t>
            </a:r>
            <a:r>
              <a:rPr lang="zh-CN" altLang="en-US" sz="2800" u="sng" dirty="0">
                <a:solidFill>
                  <a:srgbClr val="000000"/>
                </a:solidFill>
                <a:latin typeface="Pinyin Adjust" panose="02000500000000000000" pitchFamily="2" charset="0"/>
              </a:rPr>
              <a:t>系</a:t>
            </a:r>
            <a:r>
              <a:rPr lang="zh-CN" altLang="en-US" sz="2800" dirty="0">
                <a:solidFill>
                  <a:srgbClr val="000000"/>
                </a:solidFill>
                <a:latin typeface="Pinyin Adjust" panose="02000500000000000000" pitchFamily="2" charset="0"/>
              </a:rPr>
              <a:t>（</a:t>
            </a:r>
            <a:r>
              <a:rPr lang="en-US" altLang="zh-CN" sz="2800" dirty="0" err="1">
                <a:solidFill>
                  <a:srgbClr val="000000"/>
                </a:solidFill>
                <a:latin typeface="Pinyin Adjust" panose="02000500000000000000" pitchFamily="2" charset="0"/>
              </a:rPr>
              <a:t>xì</a:t>
            </a:r>
            <a:r>
              <a:rPr lang="en-US" altLang="zh-CN" sz="2800" dirty="0">
                <a:solidFill>
                  <a:srgbClr val="000000"/>
                </a:solidFill>
                <a:latin typeface="Pinyin Adjust" panose="02000500000000000000" pitchFamily="2" charset="0"/>
              </a:rPr>
              <a:t>  </a:t>
            </a:r>
            <a:r>
              <a:rPr lang="en-US" altLang="zh-CN" sz="2800" dirty="0" err="1">
                <a:solidFill>
                  <a:srgbClr val="000000"/>
                </a:solidFill>
                <a:latin typeface="Pinyin Adjust" panose="02000500000000000000" pitchFamily="2" charset="0"/>
              </a:rPr>
              <a:t>jì</a:t>
            </a:r>
            <a:r>
              <a:rPr lang="zh-CN" altLang="en-US" sz="2800" dirty="0">
                <a:solidFill>
                  <a:srgbClr val="000000"/>
                </a:solidFill>
                <a:latin typeface="Pinyin Adjust" panose="02000500000000000000" pitchFamily="2" charset="0"/>
              </a:rPr>
              <a:t>）</a:t>
            </a:r>
            <a:endParaRPr lang="zh-CN" altLang="en-US" sz="2800" dirty="0">
              <a:solidFill>
                <a:srgbClr val="000000"/>
              </a:solidFill>
              <a:latin typeface="Pinyin Adjust" panose="02000500000000000000" pitchFamily="2" charset="0"/>
            </a:endParaRPr>
          </a:p>
        </p:txBody>
      </p:sp>
      <p:sp>
        <p:nvSpPr>
          <p:cNvPr id="4" name="矩形 3"/>
          <p:cNvSpPr>
            <a:spLocks noChangeArrowheads="1"/>
          </p:cNvSpPr>
          <p:nvPr/>
        </p:nvSpPr>
        <p:spPr bwMode="auto">
          <a:xfrm>
            <a:off x="2789635" y="2673351"/>
            <a:ext cx="473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3200">
                <a:solidFill>
                  <a:srgbClr val="FF0000"/>
                </a:solidFill>
                <a:latin typeface="微软雅黑" panose="020B0503020204020204" pitchFamily="34" charset="-122"/>
              </a:rPr>
              <a:t>√</a:t>
            </a:r>
            <a:endParaRPr lang="zh-CN" altLang="en-US" sz="3200">
              <a:solidFill>
                <a:srgbClr val="FF0000"/>
              </a:solidFill>
              <a:latin typeface="微软雅黑" panose="020B0503020204020204" pitchFamily="34" charset="-122"/>
            </a:endParaRPr>
          </a:p>
        </p:txBody>
      </p:sp>
      <p:sp>
        <p:nvSpPr>
          <p:cNvPr id="5" name="矩形 4"/>
          <p:cNvSpPr>
            <a:spLocks noChangeArrowheads="1"/>
          </p:cNvSpPr>
          <p:nvPr/>
        </p:nvSpPr>
        <p:spPr bwMode="auto">
          <a:xfrm>
            <a:off x="2725341" y="3482976"/>
            <a:ext cx="473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3200">
                <a:solidFill>
                  <a:srgbClr val="FF0000"/>
                </a:solidFill>
                <a:latin typeface="微软雅黑" panose="020B0503020204020204" pitchFamily="34" charset="-122"/>
              </a:rPr>
              <a:t>√</a:t>
            </a:r>
            <a:endParaRPr lang="zh-CN" altLang="en-US" sz="3200">
              <a:solidFill>
                <a:srgbClr val="FF0000"/>
              </a:solidFill>
              <a:latin typeface="微软雅黑" panose="020B0503020204020204" pitchFamily="34" charset="-122"/>
            </a:endParaRPr>
          </a:p>
        </p:txBody>
      </p:sp>
      <p:sp>
        <p:nvSpPr>
          <p:cNvPr id="6" name="矩形 5"/>
          <p:cNvSpPr>
            <a:spLocks noChangeArrowheads="1"/>
          </p:cNvSpPr>
          <p:nvPr/>
        </p:nvSpPr>
        <p:spPr bwMode="auto">
          <a:xfrm>
            <a:off x="2651522" y="4276726"/>
            <a:ext cx="473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3200">
                <a:solidFill>
                  <a:srgbClr val="FF0000"/>
                </a:solidFill>
                <a:latin typeface="微软雅黑" panose="020B0503020204020204" pitchFamily="34" charset="-122"/>
              </a:rPr>
              <a:t>√</a:t>
            </a:r>
            <a:endParaRPr lang="zh-CN" altLang="en-US" sz="3200">
              <a:solidFill>
                <a:srgbClr val="FF0000"/>
              </a:solidFill>
              <a:latin typeface="微软雅黑" panose="020B0503020204020204" pitchFamily="34" charset="-122"/>
            </a:endParaRPr>
          </a:p>
        </p:txBody>
      </p:sp>
      <p:sp>
        <p:nvSpPr>
          <p:cNvPr id="7" name="矩形 6"/>
          <p:cNvSpPr>
            <a:spLocks noChangeArrowheads="1"/>
          </p:cNvSpPr>
          <p:nvPr/>
        </p:nvSpPr>
        <p:spPr bwMode="auto">
          <a:xfrm>
            <a:off x="5906691" y="2684464"/>
            <a:ext cx="473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3200">
                <a:solidFill>
                  <a:srgbClr val="FF0000"/>
                </a:solidFill>
                <a:latin typeface="微软雅黑" panose="020B0503020204020204" pitchFamily="34" charset="-122"/>
              </a:rPr>
              <a:t>√</a:t>
            </a:r>
            <a:endParaRPr lang="zh-CN" altLang="en-US" sz="3200">
              <a:solidFill>
                <a:srgbClr val="FF0000"/>
              </a:solidFill>
              <a:latin typeface="微软雅黑" panose="020B0503020204020204" pitchFamily="34" charset="-122"/>
            </a:endParaRPr>
          </a:p>
        </p:txBody>
      </p:sp>
      <p:sp>
        <p:nvSpPr>
          <p:cNvPr id="8" name="矩形 7"/>
          <p:cNvSpPr>
            <a:spLocks noChangeArrowheads="1"/>
          </p:cNvSpPr>
          <p:nvPr/>
        </p:nvSpPr>
        <p:spPr bwMode="auto">
          <a:xfrm>
            <a:off x="6631782" y="3671889"/>
            <a:ext cx="473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3200">
                <a:solidFill>
                  <a:srgbClr val="FF0000"/>
                </a:solidFill>
                <a:latin typeface="微软雅黑" panose="020B0503020204020204" pitchFamily="34" charset="-122"/>
              </a:rPr>
              <a:t>√</a:t>
            </a:r>
            <a:endParaRPr lang="zh-CN" altLang="en-US" sz="3200">
              <a:solidFill>
                <a:srgbClr val="FF0000"/>
              </a:solidFill>
              <a:latin typeface="微软雅黑" panose="020B0503020204020204" pitchFamily="34" charset="-122"/>
            </a:endParaRPr>
          </a:p>
        </p:txBody>
      </p:sp>
      <p:sp>
        <p:nvSpPr>
          <p:cNvPr id="9" name="矩形 8"/>
          <p:cNvSpPr>
            <a:spLocks noChangeArrowheads="1"/>
          </p:cNvSpPr>
          <p:nvPr/>
        </p:nvSpPr>
        <p:spPr bwMode="auto">
          <a:xfrm>
            <a:off x="6222206" y="4379914"/>
            <a:ext cx="473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3200">
                <a:solidFill>
                  <a:srgbClr val="FF0000"/>
                </a:solidFill>
                <a:latin typeface="微软雅黑" panose="020B0503020204020204" pitchFamily="34" charset="-122"/>
              </a:rPr>
              <a:t>√</a:t>
            </a:r>
            <a:endParaRPr lang="zh-CN" altLang="en-US" sz="3200">
              <a:solidFill>
                <a:srgbClr val="FF0000"/>
              </a:solidFill>
              <a:latin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76275" y="1840679"/>
            <a:ext cx="214907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47700">
              <a:lnSpc>
                <a:spcPct val="250000"/>
              </a:lnSpc>
            </a:pPr>
            <a:r>
              <a:rPr lang="zh-CN" altLang="en-US" sz="2400" dirty="0">
                <a:solidFill>
                  <a:srgbClr val="000000"/>
                </a:solidFill>
                <a:latin typeface="楷体" panose="02010609060101010101" pitchFamily="49" charset="-122"/>
              </a:rPr>
              <a:t>沧海一粟</a:t>
            </a:r>
            <a:endParaRPr lang="en-US" altLang="zh-CN" sz="2400" dirty="0">
              <a:solidFill>
                <a:srgbClr val="000000"/>
              </a:solidFill>
              <a:latin typeface="楷体" panose="02010609060101010101" pitchFamily="49" charset="-122"/>
            </a:endParaRPr>
          </a:p>
          <a:p>
            <a:pPr indent="647700">
              <a:lnSpc>
                <a:spcPct val="250000"/>
              </a:lnSpc>
            </a:pPr>
            <a:r>
              <a:rPr lang="zh-CN" altLang="en-US" sz="2400" dirty="0">
                <a:solidFill>
                  <a:srgbClr val="000000"/>
                </a:solidFill>
                <a:latin typeface="楷体" panose="02010609060101010101" pitchFamily="49" charset="-122"/>
              </a:rPr>
              <a:t>枯萎</a:t>
            </a:r>
            <a:endParaRPr lang="en-US" altLang="zh-CN" sz="2400" dirty="0">
              <a:solidFill>
                <a:srgbClr val="000000"/>
              </a:solidFill>
              <a:latin typeface="楷体" panose="02010609060101010101" pitchFamily="49" charset="-122"/>
            </a:endParaRPr>
          </a:p>
          <a:p>
            <a:pPr indent="647700">
              <a:lnSpc>
                <a:spcPct val="250000"/>
              </a:lnSpc>
            </a:pPr>
            <a:r>
              <a:rPr lang="zh-CN" altLang="en-US" sz="2400" dirty="0">
                <a:solidFill>
                  <a:srgbClr val="000000"/>
                </a:solidFill>
                <a:latin typeface="楷体" panose="02010609060101010101" pitchFamily="49" charset="-122"/>
              </a:rPr>
              <a:t>抵御</a:t>
            </a:r>
            <a:endParaRPr lang="en-US" altLang="zh-CN" sz="2400" dirty="0">
              <a:solidFill>
                <a:srgbClr val="000000"/>
              </a:solidFill>
              <a:latin typeface="楷体" panose="02010609060101010101" pitchFamily="49" charset="-122"/>
            </a:endParaRPr>
          </a:p>
          <a:p>
            <a:pPr indent="647700">
              <a:lnSpc>
                <a:spcPct val="250000"/>
              </a:lnSpc>
            </a:pPr>
            <a:r>
              <a:rPr lang="zh-CN" altLang="en-US" sz="2400" dirty="0">
                <a:solidFill>
                  <a:srgbClr val="000000"/>
                </a:solidFill>
                <a:latin typeface="楷体" panose="02010609060101010101" pitchFamily="49" charset="-122"/>
              </a:rPr>
              <a:t>陨石</a:t>
            </a:r>
            <a:endParaRPr lang="zh-CN" altLang="en-US" sz="2400" dirty="0">
              <a:solidFill>
                <a:srgbClr val="000000"/>
              </a:solidFill>
              <a:latin typeface="楷体" panose="02010609060101010101" pitchFamily="49" charset="-122"/>
            </a:endParaRPr>
          </a:p>
        </p:txBody>
      </p:sp>
      <p:sp>
        <p:nvSpPr>
          <p:cNvPr id="3" name="Rectangle 5"/>
          <p:cNvSpPr>
            <a:spLocks noChangeArrowheads="1"/>
          </p:cNvSpPr>
          <p:nvPr/>
        </p:nvSpPr>
        <p:spPr bwMode="auto">
          <a:xfrm>
            <a:off x="3858816" y="3805238"/>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latin typeface="楷体" panose="02010609060101010101" pitchFamily="49" charset="-122"/>
              </a:rPr>
              <a:t>大海里的一粒谷子。比喻非常渺小。</a:t>
            </a:r>
            <a:endParaRPr lang="zh-CN" altLang="en-US" sz="2400" dirty="0">
              <a:latin typeface="楷体" panose="02010609060101010101" pitchFamily="49" charset="-122"/>
            </a:endParaRPr>
          </a:p>
        </p:txBody>
      </p:sp>
      <p:sp>
        <p:nvSpPr>
          <p:cNvPr id="4" name="Rectangle 6"/>
          <p:cNvSpPr>
            <a:spLocks noChangeArrowheads="1"/>
          </p:cNvSpPr>
          <p:nvPr/>
        </p:nvSpPr>
        <p:spPr bwMode="auto">
          <a:xfrm>
            <a:off x="3858816" y="20193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latin typeface="楷体" panose="02010609060101010101" pitchFamily="49" charset="-122"/>
              </a:rPr>
              <a:t>因干枯而萎缩。</a:t>
            </a:r>
            <a:endParaRPr lang="zh-CN" altLang="en-US" sz="2400" dirty="0">
              <a:latin typeface="楷体" panose="02010609060101010101" pitchFamily="49" charset="-122"/>
            </a:endParaRPr>
          </a:p>
        </p:txBody>
      </p:sp>
      <p:sp>
        <p:nvSpPr>
          <p:cNvPr id="5" name="Rectangle 12"/>
          <p:cNvSpPr>
            <a:spLocks noChangeArrowheads="1"/>
          </p:cNvSpPr>
          <p:nvPr/>
        </p:nvSpPr>
        <p:spPr bwMode="auto">
          <a:xfrm>
            <a:off x="3858816" y="2844800"/>
            <a:ext cx="1569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latin typeface="楷体" panose="02010609060101010101" pitchFamily="49" charset="-122"/>
              </a:rPr>
              <a:t>抵挡</a:t>
            </a:r>
            <a:r>
              <a:rPr lang="en-US" altLang="zh-CN" sz="2400" dirty="0">
                <a:latin typeface="楷体" panose="02010609060101010101" pitchFamily="49" charset="-122"/>
              </a:rPr>
              <a:t>;</a:t>
            </a:r>
            <a:r>
              <a:rPr lang="zh-CN" altLang="en-US" sz="2400" dirty="0">
                <a:latin typeface="楷体" panose="02010609060101010101" pitchFamily="49" charset="-122"/>
              </a:rPr>
              <a:t>抗御</a:t>
            </a:r>
            <a:endParaRPr lang="zh-CN" altLang="en-US" sz="2400" dirty="0">
              <a:latin typeface="楷体" panose="02010609060101010101" pitchFamily="49" charset="-122"/>
            </a:endParaRPr>
          </a:p>
        </p:txBody>
      </p:sp>
      <p:sp>
        <p:nvSpPr>
          <p:cNvPr id="6" name="Rectangle 7"/>
          <p:cNvSpPr>
            <a:spLocks noChangeArrowheads="1"/>
          </p:cNvSpPr>
          <p:nvPr/>
        </p:nvSpPr>
        <p:spPr bwMode="auto">
          <a:xfrm>
            <a:off x="3835004" y="4632326"/>
            <a:ext cx="4752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latin typeface="楷体" panose="02010609060101010101" pitchFamily="49" charset="-122"/>
              </a:rPr>
              <a:t>地球以外的宇宙流星脱离原有运行轨道或成碎块散落到地球上的石体。</a:t>
            </a:r>
            <a:endParaRPr lang="zh-CN" altLang="en-US" sz="2400" dirty="0">
              <a:latin typeface="楷体" panose="02010609060101010101" pitchFamily="49" charset="-122"/>
            </a:endParaRPr>
          </a:p>
        </p:txBody>
      </p:sp>
      <p:sp>
        <p:nvSpPr>
          <p:cNvPr id="7" name="矩形 6"/>
          <p:cNvSpPr>
            <a:spLocks noChangeArrowheads="1"/>
          </p:cNvSpPr>
          <p:nvPr/>
        </p:nvSpPr>
        <p:spPr bwMode="auto">
          <a:xfrm>
            <a:off x="676275" y="968375"/>
            <a:ext cx="30572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800" dirty="0">
                <a:solidFill>
                  <a:srgbClr val="000000"/>
                </a:solidFill>
                <a:latin typeface="微软雅黑" panose="020B0503020204020204" pitchFamily="34" charset="-122"/>
              </a:rPr>
              <a:t>二、我是小法官。</a:t>
            </a:r>
            <a:endParaRPr lang="en-US" altLang="zh-CN" sz="2800" dirty="0">
              <a:solidFill>
                <a:srgbClr val="000000"/>
              </a:solidFill>
              <a:latin typeface="微软雅黑" panose="020B0503020204020204" pitchFamily="34" charset="-122"/>
            </a:endParaRPr>
          </a:p>
        </p:txBody>
      </p:sp>
      <p:cxnSp>
        <p:nvCxnSpPr>
          <p:cNvPr id="8" name="直接连接符 7"/>
          <p:cNvCxnSpPr>
            <a:endCxn id="3" idx="1"/>
          </p:cNvCxnSpPr>
          <p:nvPr/>
        </p:nvCxnSpPr>
        <p:spPr>
          <a:xfrm>
            <a:off x="2683669" y="2439988"/>
            <a:ext cx="1175147" cy="1596083"/>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9" name="直接连接符 8"/>
          <p:cNvCxnSpPr>
            <a:endCxn id="3" idx="1"/>
          </p:cNvCxnSpPr>
          <p:nvPr/>
        </p:nvCxnSpPr>
        <p:spPr>
          <a:xfrm>
            <a:off x="2166938" y="3192465"/>
            <a:ext cx="1691878" cy="84360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0" name="直接连接符 9"/>
          <p:cNvCxnSpPr>
            <a:endCxn id="3" idx="1"/>
          </p:cNvCxnSpPr>
          <p:nvPr/>
        </p:nvCxnSpPr>
        <p:spPr>
          <a:xfrm flipV="1">
            <a:off x="2157413" y="4036071"/>
            <a:ext cx="1701403" cy="10889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 name="直接连接符 10"/>
          <p:cNvCxnSpPr>
            <a:endCxn id="3" idx="1"/>
          </p:cNvCxnSpPr>
          <p:nvPr/>
        </p:nvCxnSpPr>
        <p:spPr>
          <a:xfrm flipV="1">
            <a:off x="2166938" y="4036071"/>
            <a:ext cx="1691878" cy="120585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125142" y="112077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dirty="0">
                <a:solidFill>
                  <a:srgbClr val="000000"/>
                </a:solidFill>
                <a:latin typeface="微软雅黑" panose="020B0503020204020204" pitchFamily="34" charset="-122"/>
              </a:rPr>
              <a:t>三、好朋友，手拉手。</a:t>
            </a:r>
            <a:endParaRPr lang="zh-CN" altLang="en-US" sz="2800" dirty="0">
              <a:solidFill>
                <a:srgbClr val="000000"/>
              </a:solidFill>
              <a:latin typeface="微软雅黑" panose="020B0503020204020204" pitchFamily="34" charset="-122"/>
            </a:endParaRPr>
          </a:p>
        </p:txBody>
      </p:sp>
      <p:sp>
        <p:nvSpPr>
          <p:cNvPr id="3" name="TextBox 4"/>
          <p:cNvSpPr txBox="1">
            <a:spLocks noChangeArrowheads="1"/>
          </p:cNvSpPr>
          <p:nvPr/>
        </p:nvSpPr>
        <p:spPr bwMode="auto">
          <a:xfrm>
            <a:off x="1706727" y="2666953"/>
            <a:ext cx="6205538" cy="195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pPr>
              <a:lnSpc>
                <a:spcPct val="150000"/>
              </a:lnSpc>
            </a:pPr>
            <a:r>
              <a:rPr lang="zh-CN" altLang="en-US" sz="2800" dirty="0">
                <a:solidFill>
                  <a:srgbClr val="000000"/>
                </a:solidFill>
                <a:latin typeface="楷体" panose="02010609060101010101" pitchFamily="49" charset="-122"/>
              </a:rPr>
              <a:t>提供      能源    拍摄       条件</a:t>
            </a:r>
            <a:endParaRPr lang="zh-CN" altLang="en-US" sz="2800" dirty="0">
              <a:solidFill>
                <a:srgbClr val="000000"/>
              </a:solidFill>
              <a:latin typeface="楷体" panose="02010609060101010101" pitchFamily="49" charset="-122"/>
            </a:endParaRPr>
          </a:p>
          <a:p>
            <a:pPr>
              <a:lnSpc>
                <a:spcPct val="150000"/>
              </a:lnSpc>
            </a:pPr>
            <a:r>
              <a:rPr lang="zh-CN" altLang="en-US" sz="2800" dirty="0">
                <a:solidFill>
                  <a:srgbClr val="000000"/>
                </a:solidFill>
                <a:latin typeface="楷体" panose="02010609060101010101" pitchFamily="49" charset="-122"/>
              </a:rPr>
              <a:t>资源     飞船     发现       照片</a:t>
            </a:r>
            <a:endParaRPr lang="zh-CN" altLang="en-US" sz="2800" dirty="0">
              <a:solidFill>
                <a:srgbClr val="000000"/>
              </a:solidFill>
              <a:latin typeface="楷体" panose="02010609060101010101" pitchFamily="49" charset="-122"/>
            </a:endParaRPr>
          </a:p>
          <a:p>
            <a:pPr>
              <a:lnSpc>
                <a:spcPct val="150000"/>
              </a:lnSpc>
            </a:pPr>
            <a:r>
              <a:rPr lang="zh-CN" altLang="en-US" sz="2800" dirty="0">
                <a:solidFill>
                  <a:srgbClr val="000000"/>
                </a:solidFill>
                <a:latin typeface="楷体" panose="02010609060101010101" pitchFamily="49" charset="-122"/>
              </a:rPr>
              <a:t>发射     枯竭     具备       生命</a:t>
            </a:r>
            <a:endParaRPr lang="zh-CN" altLang="en-US" sz="2800" dirty="0">
              <a:solidFill>
                <a:srgbClr val="000000"/>
              </a:solidFill>
              <a:latin typeface="楷体" panose="02010609060101010101" pitchFamily="49" charset="-122"/>
            </a:endParaRPr>
          </a:p>
        </p:txBody>
      </p:sp>
      <p:cxnSp>
        <p:nvCxnSpPr>
          <p:cNvPr id="4" name="直接连接符 3"/>
          <p:cNvCxnSpPr>
            <a:cxnSpLocks noChangeShapeType="1"/>
          </p:cNvCxnSpPr>
          <p:nvPr/>
        </p:nvCxnSpPr>
        <p:spPr bwMode="auto">
          <a:xfrm>
            <a:off x="2631282" y="2927350"/>
            <a:ext cx="845344" cy="12700"/>
          </a:xfrm>
          <a:prstGeom prst="line">
            <a:avLst/>
          </a:prstGeom>
          <a:noFill/>
          <a:ln w="25400">
            <a:solidFill>
              <a:srgbClr val="FF0000"/>
            </a:solidFill>
            <a:round/>
          </a:ln>
          <a:extLst>
            <a:ext uri="{909E8E84-426E-40DD-AFC4-6F175D3DCCD1}">
              <a14:hiddenFill xmlns:a14="http://schemas.microsoft.com/office/drawing/2010/main">
                <a:noFill/>
              </a14:hiddenFill>
            </a:ext>
          </a:extLst>
        </p:spPr>
      </p:cxnSp>
      <p:cxnSp>
        <p:nvCxnSpPr>
          <p:cNvPr id="5" name="直接连接符 4"/>
          <p:cNvCxnSpPr>
            <a:cxnSpLocks noChangeShapeType="1"/>
          </p:cNvCxnSpPr>
          <p:nvPr/>
        </p:nvCxnSpPr>
        <p:spPr bwMode="auto">
          <a:xfrm>
            <a:off x="2562225" y="3743325"/>
            <a:ext cx="914400" cy="858838"/>
          </a:xfrm>
          <a:prstGeom prst="line">
            <a:avLst/>
          </a:prstGeom>
          <a:noFill/>
          <a:ln w="25400">
            <a:solidFill>
              <a:srgbClr val="FF0000"/>
            </a:solidFill>
            <a:round/>
          </a:ln>
          <a:extLst>
            <a:ext uri="{909E8E84-426E-40DD-AFC4-6F175D3DCCD1}">
              <a14:hiddenFill xmlns:a14="http://schemas.microsoft.com/office/drawing/2010/main">
                <a:noFill/>
              </a14:hiddenFill>
            </a:ext>
          </a:extLst>
        </p:spPr>
      </p:cxnSp>
      <p:cxnSp>
        <p:nvCxnSpPr>
          <p:cNvPr id="6" name="直接连接符 5"/>
          <p:cNvCxnSpPr>
            <a:cxnSpLocks noChangeShapeType="1"/>
          </p:cNvCxnSpPr>
          <p:nvPr/>
        </p:nvCxnSpPr>
        <p:spPr bwMode="auto">
          <a:xfrm flipV="1">
            <a:off x="2562225" y="3797300"/>
            <a:ext cx="914400" cy="920750"/>
          </a:xfrm>
          <a:prstGeom prst="line">
            <a:avLst/>
          </a:prstGeom>
          <a:noFill/>
          <a:ln w="25400">
            <a:solidFill>
              <a:srgbClr val="FF0000"/>
            </a:solidFill>
            <a:round/>
          </a:ln>
          <a:extLst>
            <a:ext uri="{909E8E84-426E-40DD-AFC4-6F175D3DCCD1}">
              <a14:hiddenFill xmlns:a14="http://schemas.microsoft.com/office/drawing/2010/main">
                <a:noFill/>
              </a14:hiddenFill>
            </a:ext>
          </a:extLst>
        </p:spPr>
      </p:cxnSp>
      <p:cxnSp>
        <p:nvCxnSpPr>
          <p:cNvPr id="7" name="直接连接符 6"/>
          <p:cNvCxnSpPr>
            <a:cxnSpLocks noChangeShapeType="1"/>
          </p:cNvCxnSpPr>
          <p:nvPr/>
        </p:nvCxnSpPr>
        <p:spPr bwMode="auto">
          <a:xfrm>
            <a:off x="5775722" y="3079751"/>
            <a:ext cx="1062038" cy="714375"/>
          </a:xfrm>
          <a:prstGeom prst="line">
            <a:avLst/>
          </a:prstGeom>
          <a:noFill/>
          <a:ln w="25400">
            <a:solidFill>
              <a:srgbClr val="FF0000"/>
            </a:solidFill>
            <a:round/>
          </a:ln>
          <a:extLst>
            <a:ext uri="{909E8E84-426E-40DD-AFC4-6F175D3DCCD1}">
              <a14:hiddenFill xmlns:a14="http://schemas.microsoft.com/office/drawing/2010/main">
                <a:noFill/>
              </a14:hiddenFill>
            </a:ext>
          </a:extLst>
        </p:spPr>
      </p:cxnSp>
      <p:cxnSp>
        <p:nvCxnSpPr>
          <p:cNvPr id="8" name="直接连接符 7"/>
          <p:cNvCxnSpPr>
            <a:cxnSpLocks noChangeShapeType="1"/>
          </p:cNvCxnSpPr>
          <p:nvPr/>
        </p:nvCxnSpPr>
        <p:spPr bwMode="auto">
          <a:xfrm>
            <a:off x="5680472" y="3836989"/>
            <a:ext cx="1289447" cy="765175"/>
          </a:xfrm>
          <a:prstGeom prst="line">
            <a:avLst/>
          </a:prstGeom>
          <a:noFill/>
          <a:ln w="25400">
            <a:solidFill>
              <a:srgbClr val="FF0000"/>
            </a:solidFill>
            <a:round/>
          </a:ln>
          <a:extLst>
            <a:ext uri="{909E8E84-426E-40DD-AFC4-6F175D3DCCD1}">
              <a14:hiddenFill xmlns:a14="http://schemas.microsoft.com/office/drawing/2010/main">
                <a:noFill/>
              </a14:hiddenFill>
            </a:ext>
          </a:extLst>
        </p:spPr>
      </p:cxnSp>
      <p:cxnSp>
        <p:nvCxnSpPr>
          <p:cNvPr id="9" name="直接连接符 8"/>
          <p:cNvCxnSpPr>
            <a:cxnSpLocks noChangeShapeType="1"/>
          </p:cNvCxnSpPr>
          <p:nvPr/>
        </p:nvCxnSpPr>
        <p:spPr bwMode="auto">
          <a:xfrm flipV="1">
            <a:off x="5680472" y="3165475"/>
            <a:ext cx="1289447" cy="1377950"/>
          </a:xfrm>
          <a:prstGeom prst="line">
            <a:avLst/>
          </a:prstGeom>
          <a:noFill/>
          <a:ln w="25400">
            <a:solidFill>
              <a:srgbClr val="FF0000"/>
            </a:solidFill>
            <a:round/>
          </a:ln>
          <a:extLst>
            <a:ext uri="{909E8E84-426E-40DD-AFC4-6F175D3DCCD1}">
              <a14:hiddenFill xmlns:a14="http://schemas.microsoft.com/office/drawing/2010/main">
                <a:noFill/>
              </a14:hiddenFill>
            </a:ext>
          </a:ex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760769" y="1978478"/>
            <a:ext cx="7832725" cy="3916363"/>
          </a:xfrm>
        </p:spPr>
        <p:txBody>
          <a:bodyPr>
            <a:noAutofit/>
          </a:bodyPr>
          <a:lstStyle/>
          <a:p>
            <a:pPr marL="355600" indent="-355600" defTabSz="457200">
              <a:lnSpc>
                <a:spcPct val="150000"/>
              </a:lnSpc>
              <a:spcBef>
                <a:spcPct val="0"/>
              </a:spcBef>
              <a:buFontTx/>
              <a:buNone/>
            </a:pPr>
            <a:r>
              <a:rPr lang="en-US" altLang="zh-CN" sz="2800" b="0" dirty="0">
                <a:latin typeface="楷体" panose="02010609060101010101" pitchFamily="49" charset="-122"/>
                <a:sym typeface="微软雅黑" panose="020B0503020204020204" pitchFamily="34" charset="-122"/>
              </a:rPr>
              <a:t>1.</a:t>
            </a:r>
            <a:r>
              <a:rPr lang="zh-CN" altLang="en-US" sz="2800" b="0" dirty="0">
                <a:latin typeface="楷体" panose="02010609060101010101" pitchFamily="49" charset="-122"/>
                <a:sym typeface="微软雅黑" panose="020B0503020204020204" pitchFamily="34" charset="-122"/>
              </a:rPr>
              <a:t>会写</a:t>
            </a:r>
            <a:r>
              <a:rPr lang="en-US" altLang="zh-CN" sz="2800" b="0" dirty="0">
                <a:latin typeface="楷体" panose="02010609060101010101" pitchFamily="49" charset="-122"/>
                <a:sym typeface="微软雅黑" panose="020B0503020204020204" pitchFamily="34" charset="-122"/>
              </a:rPr>
              <a:t>10</a:t>
            </a:r>
            <a:r>
              <a:rPr lang="zh-CN" altLang="en-US" sz="2800" b="0" dirty="0">
                <a:latin typeface="楷体" panose="02010609060101010101" pitchFamily="49" charset="-122"/>
                <a:sym typeface="微软雅黑" panose="020B0503020204020204" pitchFamily="34" charset="-122"/>
              </a:rPr>
              <a:t>个生字，理解生字组成的词语。 </a:t>
            </a:r>
            <a:r>
              <a:rPr lang="en-US" altLang="zh-CN" sz="2800" b="0" dirty="0">
                <a:solidFill>
                  <a:srgbClr val="FF0000"/>
                </a:solidFill>
                <a:latin typeface="楷体" panose="02010609060101010101" pitchFamily="49" charset="-122"/>
                <a:sym typeface="微软雅黑" panose="020B0503020204020204" pitchFamily="34" charset="-122"/>
              </a:rPr>
              <a:t>(</a:t>
            </a:r>
            <a:r>
              <a:rPr lang="zh-CN" altLang="en-US" sz="2800" b="0" dirty="0">
                <a:solidFill>
                  <a:srgbClr val="FF0000"/>
                </a:solidFill>
                <a:latin typeface="楷体" panose="02010609060101010101" pitchFamily="49" charset="-122"/>
                <a:sym typeface="微软雅黑" panose="020B0503020204020204" pitchFamily="34" charset="-122"/>
              </a:rPr>
              <a:t>重点</a:t>
            </a:r>
            <a:r>
              <a:rPr lang="en-US" altLang="zh-CN" sz="2800" b="0" dirty="0">
                <a:solidFill>
                  <a:srgbClr val="FF0000"/>
                </a:solidFill>
                <a:latin typeface="楷体" panose="02010609060101010101" pitchFamily="49" charset="-122"/>
                <a:sym typeface="微软雅黑" panose="020B0503020204020204" pitchFamily="34" charset="-122"/>
              </a:rPr>
              <a:t>)</a:t>
            </a:r>
            <a:endParaRPr lang="en-US" altLang="zh-CN" sz="2800" b="0" dirty="0">
              <a:solidFill>
                <a:srgbClr val="FF0000"/>
              </a:solidFill>
              <a:latin typeface="楷体" panose="02010609060101010101" pitchFamily="49" charset="-122"/>
            </a:endParaRPr>
          </a:p>
          <a:p>
            <a:pPr marL="355600" indent="-355600" defTabSz="457200">
              <a:lnSpc>
                <a:spcPct val="150000"/>
              </a:lnSpc>
              <a:spcBef>
                <a:spcPct val="0"/>
              </a:spcBef>
              <a:buFontTx/>
              <a:buNone/>
            </a:pPr>
            <a:r>
              <a:rPr lang="en-US" altLang="zh-CN" sz="2800" b="0" dirty="0">
                <a:latin typeface="楷体" panose="02010609060101010101" pitchFamily="49" charset="-122"/>
                <a:sym typeface="微软雅黑" panose="020B0503020204020204" pitchFamily="34" charset="-122"/>
              </a:rPr>
              <a:t>2.</a:t>
            </a:r>
            <a:r>
              <a:rPr lang="zh-CN" altLang="en-US" sz="2800" b="0" dirty="0">
                <a:latin typeface="楷体" panose="02010609060101010101" pitchFamily="49" charset="-122"/>
                <a:sym typeface="微软雅黑" panose="020B0503020204020204" pitchFamily="34" charset="-122"/>
              </a:rPr>
              <a:t>有感情地朗读课文，能根据不同学习任务选择合适的阅读策略。 </a:t>
            </a:r>
            <a:r>
              <a:rPr lang="en-US" altLang="zh-CN" sz="2800" b="0" dirty="0">
                <a:solidFill>
                  <a:srgbClr val="FF0000"/>
                </a:solidFill>
                <a:latin typeface="楷体" panose="02010609060101010101" pitchFamily="49" charset="-122"/>
                <a:sym typeface="微软雅黑" panose="020B0503020204020204" pitchFamily="34" charset="-122"/>
              </a:rPr>
              <a:t>(</a:t>
            </a:r>
            <a:r>
              <a:rPr lang="zh-CN" altLang="en-US" sz="2800" b="0" dirty="0">
                <a:solidFill>
                  <a:srgbClr val="FF0000"/>
                </a:solidFill>
                <a:latin typeface="楷体" panose="02010609060101010101" pitchFamily="49" charset="-122"/>
                <a:sym typeface="微软雅黑" panose="020B0503020204020204" pitchFamily="34" charset="-122"/>
              </a:rPr>
              <a:t>重点</a:t>
            </a:r>
            <a:r>
              <a:rPr lang="en-US" altLang="zh-CN" sz="2800" b="0" dirty="0">
                <a:solidFill>
                  <a:srgbClr val="FF0000"/>
                </a:solidFill>
                <a:latin typeface="楷体" panose="02010609060101010101" pitchFamily="49" charset="-122"/>
                <a:sym typeface="微软雅黑" panose="020B0503020204020204" pitchFamily="34" charset="-122"/>
              </a:rPr>
              <a:t>)</a:t>
            </a:r>
            <a:endParaRPr lang="en-US" altLang="zh-CN" sz="2800" b="0" dirty="0">
              <a:solidFill>
                <a:srgbClr val="FF0000"/>
              </a:solidFill>
              <a:latin typeface="楷体" panose="02010609060101010101" pitchFamily="49" charset="-122"/>
            </a:endParaRPr>
          </a:p>
          <a:p>
            <a:pPr marL="355600" indent="-355600" defTabSz="457200">
              <a:lnSpc>
                <a:spcPct val="150000"/>
              </a:lnSpc>
              <a:spcBef>
                <a:spcPct val="0"/>
              </a:spcBef>
              <a:buFontTx/>
              <a:buNone/>
            </a:pPr>
            <a:r>
              <a:rPr lang="en-US" altLang="zh-CN" sz="2800" b="0" dirty="0">
                <a:latin typeface="楷体" panose="02010609060101010101" pitchFamily="49" charset="-122"/>
                <a:sym typeface="微软雅黑" panose="020B0503020204020204" pitchFamily="34" charset="-122"/>
              </a:rPr>
              <a:t>3.</a:t>
            </a:r>
            <a:r>
              <a:rPr lang="zh-CN" altLang="en-US" sz="2800" b="0" dirty="0">
                <a:latin typeface="楷体" panose="02010609060101010101" pitchFamily="49" charset="-122"/>
                <a:sym typeface="微软雅黑" panose="020B0503020204020204" pitchFamily="34" charset="-122"/>
              </a:rPr>
              <a:t>读懂课文，了解课文围绕“地球之外是否有生命存在”这一问题讲了些什么，培养爱科学、学科学的兴趣和探索未知的好奇心。</a:t>
            </a:r>
            <a:r>
              <a:rPr lang="en-US" altLang="zh-CN" sz="2800" b="0" dirty="0">
                <a:solidFill>
                  <a:srgbClr val="FF0000"/>
                </a:solidFill>
                <a:latin typeface="楷体" panose="02010609060101010101" pitchFamily="49" charset="-122"/>
                <a:sym typeface="微软雅黑" panose="020B0503020204020204" pitchFamily="34" charset="-122"/>
              </a:rPr>
              <a:t>(</a:t>
            </a:r>
            <a:r>
              <a:rPr lang="zh-CN" altLang="en-US" sz="2800" b="0" dirty="0">
                <a:solidFill>
                  <a:srgbClr val="FF0000"/>
                </a:solidFill>
                <a:latin typeface="楷体" panose="02010609060101010101" pitchFamily="49" charset="-122"/>
                <a:sym typeface="微软雅黑" panose="020B0503020204020204" pitchFamily="34" charset="-122"/>
              </a:rPr>
              <a:t>难点</a:t>
            </a:r>
            <a:r>
              <a:rPr lang="en-US" altLang="zh-CN" sz="2800" b="0" dirty="0" smtClean="0">
                <a:solidFill>
                  <a:srgbClr val="FF0000"/>
                </a:solidFill>
                <a:latin typeface="楷体" panose="02010609060101010101" pitchFamily="49" charset="-122"/>
                <a:sym typeface="微软雅黑" panose="020B0503020204020204" pitchFamily="34" charset="-122"/>
              </a:rPr>
              <a:t>)</a:t>
            </a:r>
            <a:endParaRPr lang="en-US" altLang="zh-CN" sz="2800" b="0" dirty="0">
              <a:solidFill>
                <a:srgbClr val="FF0000"/>
              </a:solidFill>
              <a:latin typeface="楷体" panose="02010609060101010101" pitchFamily="49" charset="-122"/>
            </a:endParaRPr>
          </a:p>
        </p:txBody>
      </p:sp>
      <p:sp>
        <p:nvSpPr>
          <p:cNvPr id="2" name="TextBox 1"/>
          <p:cNvSpPr txBox="1"/>
          <p:nvPr/>
        </p:nvSpPr>
        <p:spPr>
          <a:xfrm>
            <a:off x="905070" y="1306286"/>
            <a:ext cx="1826141" cy="584775"/>
          </a:xfrm>
          <a:prstGeom prst="rect">
            <a:avLst/>
          </a:prstGeom>
          <a:noFill/>
        </p:spPr>
        <p:txBody>
          <a:bodyPr wrap="none" rtlCol="0">
            <a:spAutoFit/>
          </a:bodyPr>
          <a:lstStyle/>
          <a:p>
            <a:r>
              <a:rPr lang="zh-CN" altLang="en-US" sz="3200" dirty="0" smtClean="0"/>
              <a:t>学习目标</a:t>
            </a:r>
            <a:endParaRPr lang="zh-CN" alt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3567708" y="2174747"/>
            <a:ext cx="5368529" cy="324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8630">
              <a:defRPr>
                <a:solidFill>
                  <a:schemeClr val="tx1"/>
                </a:solidFill>
                <a:latin typeface="Franklin Gothic Medium" panose="020B0603020102020204" pitchFamily="34" charset="0"/>
                <a:ea typeface="微软雅黑" panose="020B0503020204020204" pitchFamily="34" charset="-122"/>
              </a:defRPr>
            </a:lvl1pPr>
            <a:lvl2pPr>
              <a:defRPr>
                <a:solidFill>
                  <a:schemeClr val="tx1"/>
                </a:solidFill>
                <a:latin typeface="Franklin Gothic Medium" panose="020B0603020102020204" pitchFamily="34" charset="0"/>
                <a:ea typeface="微软雅黑" panose="020B0503020204020204" pitchFamily="34" charset="-122"/>
              </a:defRPr>
            </a:lvl2pPr>
            <a:lvl3pPr>
              <a:defRPr>
                <a:solidFill>
                  <a:schemeClr val="tx1"/>
                </a:solidFill>
                <a:latin typeface="Franklin Gothic Medium" panose="020B0603020102020204" pitchFamily="34" charset="0"/>
                <a:ea typeface="微软雅黑" panose="020B0503020204020204" pitchFamily="34" charset="-122"/>
              </a:defRPr>
            </a:lvl3pPr>
            <a:lvl4pPr>
              <a:defRPr>
                <a:solidFill>
                  <a:schemeClr val="tx1"/>
                </a:solidFill>
                <a:latin typeface="Franklin Gothic Medium" panose="020B0603020102020204" pitchFamily="34" charset="0"/>
                <a:ea typeface="微软雅黑" panose="020B0503020204020204" pitchFamily="34" charset="-122"/>
              </a:defRPr>
            </a:lvl4pPr>
            <a:lvl5pPr>
              <a:defRPr>
                <a:solidFill>
                  <a:schemeClr val="tx1"/>
                </a:solidFill>
                <a:latin typeface="Franklin Gothic Medium" panose="020B0603020102020204" pitchFamily="34" charset="0"/>
                <a:ea typeface="微软雅黑" panose="020B0503020204020204" pitchFamily="34" charset="-122"/>
              </a:defRPr>
            </a:lvl5pPr>
            <a:lvl6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pPr>
              <a:lnSpc>
                <a:spcPct val="150000"/>
              </a:lnSpc>
            </a:pPr>
            <a:r>
              <a:rPr lang="zh-CN" altLang="en-US" sz="2800" dirty="0">
                <a:solidFill>
                  <a:srgbClr val="000000"/>
                </a:solidFill>
                <a:latin typeface="楷体" panose="02010609060101010101" pitchFamily="49" charset="-122"/>
              </a:rPr>
              <a:t>  科普文章一般用轻松、活泼的笔调，解说某一方面的科学技术知识。有科技的技术性、内容的生动性、题材的广泛性、篇幅的简短性。</a:t>
            </a:r>
            <a:endParaRPr lang="zh-CN" altLang="en-US" sz="2800" dirty="0">
              <a:solidFill>
                <a:srgbClr val="000000"/>
              </a:solidFill>
              <a:latin typeface="楷体" panose="02010609060101010101" pitchFamily="49" charset="-122"/>
            </a:endParaRPr>
          </a:p>
        </p:txBody>
      </p:sp>
      <p:pic>
        <p:nvPicPr>
          <p:cNvPr id="15" name="图片 14"/>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870472" y="4205288"/>
            <a:ext cx="1594247"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noChangeArrowheads="1"/>
          </p:cNvPicPr>
          <p:nvPr/>
        </p:nvPicPr>
        <p:blipFill>
          <a:blip r:embed="rId2" cstate="email"/>
          <a:srcRect/>
          <a:stretch>
            <a:fillRect/>
          </a:stretch>
        </p:blipFill>
        <p:spPr bwMode="auto">
          <a:xfrm>
            <a:off x="340519" y="4281488"/>
            <a:ext cx="157043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noChangeArrowheads="1"/>
          </p:cNvPicPr>
          <p:nvPr/>
        </p:nvPicPr>
        <p:blipFill>
          <a:blip r:embed="rId3" cstate="email"/>
          <a:srcRect/>
          <a:stretch>
            <a:fillRect/>
          </a:stretch>
        </p:blipFill>
        <p:spPr bwMode="auto">
          <a:xfrm>
            <a:off x="267891" y="1489075"/>
            <a:ext cx="167163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013347" y="1660526"/>
            <a:ext cx="161329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a:xfrm>
            <a:off x="3464719" y="817563"/>
            <a:ext cx="2208610" cy="671512"/>
          </a:xfrm>
          <a:prstGeom prst="roundRect">
            <a:avLst>
              <a:gd name="adj" fmla="val 50000"/>
            </a:avLst>
          </a:prstGeom>
          <a:noFill/>
          <a:ln w="28575">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noProof="1">
                <a:solidFill>
                  <a:schemeClr val="tx1">
                    <a:lumMod val="85000"/>
                    <a:lumOff val="15000"/>
                  </a:schemeClr>
                </a:solidFill>
                <a:latin typeface="微软雅黑" panose="020B0503020204020204" pitchFamily="34" charset="-122"/>
                <a:ea typeface="微软雅黑" panose="020B0503020204020204" pitchFamily="34" charset="-122"/>
              </a:rPr>
              <a:t>  科普文章</a:t>
            </a:r>
            <a:endParaRPr lang="en-US" altLang="zh-CN" sz="2800"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noChangeArrowheads="1"/>
          </p:cNvPicPr>
          <p:nvPr/>
        </p:nvPicPr>
        <p:blipFill>
          <a:blip r:embed="rId5" cstate="email"/>
          <a:srcRect/>
          <a:stretch>
            <a:fillRect/>
          </a:stretch>
        </p:blipFill>
        <p:spPr bwMode="auto">
          <a:xfrm flipH="1">
            <a:off x="3107094" y="363539"/>
            <a:ext cx="849354"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4"/>
          <p:cNvSpPr txBox="1">
            <a:spLocks noChangeArrowheads="1"/>
          </p:cNvSpPr>
          <p:nvPr/>
        </p:nvSpPr>
        <p:spPr bwMode="auto">
          <a:xfrm>
            <a:off x="1699022" y="1925638"/>
            <a:ext cx="608409"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娥</a:t>
            </a:r>
            <a:endParaRPr lang="en-US" altLang="zh-CN" sz="7200">
              <a:solidFill>
                <a:srgbClr val="FF0000"/>
              </a:solidFill>
              <a:latin typeface="楷体" panose="02010609060101010101" pitchFamily="49" charset="-122"/>
            </a:endParaRPr>
          </a:p>
        </p:txBody>
      </p:sp>
      <p:sp>
        <p:nvSpPr>
          <p:cNvPr id="3" name="文本框 64"/>
          <p:cNvSpPr txBox="1">
            <a:spLocks noChangeArrowheads="1"/>
          </p:cNvSpPr>
          <p:nvPr/>
        </p:nvSpPr>
        <p:spPr bwMode="auto">
          <a:xfrm>
            <a:off x="2771775" y="1925638"/>
            <a:ext cx="998935"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尚</a:t>
            </a:r>
            <a:endParaRPr lang="zh-CN" altLang="en-US" sz="7200">
              <a:solidFill>
                <a:srgbClr val="FF0000"/>
              </a:solidFill>
              <a:latin typeface="楷体" panose="02010609060101010101" pitchFamily="49" charset="-122"/>
            </a:endParaRPr>
          </a:p>
        </p:txBody>
      </p:sp>
      <p:sp>
        <p:nvSpPr>
          <p:cNvPr id="4" name="文本框 64"/>
          <p:cNvSpPr txBox="1">
            <a:spLocks noChangeArrowheads="1"/>
          </p:cNvSpPr>
          <p:nvPr/>
        </p:nvSpPr>
        <p:spPr bwMode="auto">
          <a:xfrm>
            <a:off x="3898106" y="1925638"/>
            <a:ext cx="944166"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揭</a:t>
            </a:r>
            <a:endParaRPr lang="zh-CN" altLang="en-US" sz="7200">
              <a:solidFill>
                <a:srgbClr val="FF0000"/>
              </a:solidFill>
              <a:latin typeface="楷体" panose="02010609060101010101" pitchFamily="49" charset="-122"/>
            </a:endParaRPr>
          </a:p>
        </p:txBody>
      </p:sp>
      <p:sp>
        <p:nvSpPr>
          <p:cNvPr id="5" name="文本框 64"/>
          <p:cNvSpPr txBox="1">
            <a:spLocks noChangeArrowheads="1"/>
          </p:cNvSpPr>
          <p:nvPr/>
        </p:nvSpPr>
        <p:spPr bwMode="auto">
          <a:xfrm>
            <a:off x="4969669" y="1925638"/>
            <a:ext cx="944166"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倾</a:t>
            </a:r>
            <a:endParaRPr lang="zh-CN" altLang="en-US" sz="7200">
              <a:solidFill>
                <a:srgbClr val="FF0000"/>
              </a:solidFill>
              <a:latin typeface="楷体" panose="02010609060101010101" pitchFamily="49" charset="-122"/>
            </a:endParaRPr>
          </a:p>
        </p:txBody>
      </p:sp>
      <p:sp>
        <p:nvSpPr>
          <p:cNvPr id="6" name="文本框 64"/>
          <p:cNvSpPr txBox="1">
            <a:spLocks noChangeArrowheads="1"/>
          </p:cNvSpPr>
          <p:nvPr/>
        </p:nvSpPr>
        <p:spPr bwMode="auto">
          <a:xfrm>
            <a:off x="4537472" y="4044951"/>
            <a:ext cx="566738"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燥</a:t>
            </a:r>
            <a:endParaRPr lang="zh-CN" altLang="en-US" sz="7200">
              <a:solidFill>
                <a:srgbClr val="FF0000"/>
              </a:solidFill>
              <a:latin typeface="楷体" panose="02010609060101010101" pitchFamily="49" charset="-122"/>
            </a:endParaRPr>
          </a:p>
        </p:txBody>
      </p:sp>
      <p:sp>
        <p:nvSpPr>
          <p:cNvPr id="7" name="文本框 64"/>
          <p:cNvSpPr txBox="1">
            <a:spLocks noChangeArrowheads="1"/>
          </p:cNvSpPr>
          <p:nvPr/>
        </p:nvSpPr>
        <p:spPr bwMode="auto">
          <a:xfrm>
            <a:off x="5567363" y="4044951"/>
            <a:ext cx="60841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磁</a:t>
            </a:r>
            <a:endParaRPr lang="zh-CN" altLang="en-US" sz="7200">
              <a:solidFill>
                <a:srgbClr val="FF0000"/>
              </a:solidFill>
              <a:latin typeface="楷体" panose="02010609060101010101" pitchFamily="49" charset="-122"/>
            </a:endParaRPr>
          </a:p>
        </p:txBody>
      </p:sp>
      <p:sp>
        <p:nvSpPr>
          <p:cNvPr id="8" name="文本框 64"/>
          <p:cNvSpPr txBox="1">
            <a:spLocks noChangeArrowheads="1"/>
          </p:cNvSpPr>
          <p:nvPr/>
        </p:nvSpPr>
        <p:spPr bwMode="auto">
          <a:xfrm>
            <a:off x="6623447" y="4044951"/>
            <a:ext cx="608409"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御</a:t>
            </a:r>
            <a:endParaRPr lang="zh-CN" altLang="en-US" sz="7200">
              <a:solidFill>
                <a:srgbClr val="FF0000"/>
              </a:solidFill>
              <a:latin typeface="楷体" panose="02010609060101010101" pitchFamily="49" charset="-122"/>
            </a:endParaRPr>
          </a:p>
        </p:txBody>
      </p:sp>
      <p:sp>
        <p:nvSpPr>
          <p:cNvPr id="9" name="文本框 64"/>
          <p:cNvSpPr txBox="1">
            <a:spLocks noChangeArrowheads="1"/>
          </p:cNvSpPr>
          <p:nvPr/>
        </p:nvSpPr>
        <p:spPr bwMode="auto">
          <a:xfrm>
            <a:off x="7591425" y="4044951"/>
            <a:ext cx="854869"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陨</a:t>
            </a:r>
            <a:endParaRPr lang="zh-CN" altLang="en-US" sz="7200">
              <a:solidFill>
                <a:srgbClr val="FF0000"/>
              </a:solidFill>
              <a:latin typeface="楷体" panose="02010609060101010101" pitchFamily="49" charset="-122"/>
            </a:endParaRPr>
          </a:p>
        </p:txBody>
      </p:sp>
      <p:grpSp>
        <p:nvGrpSpPr>
          <p:cNvPr id="10" name="组合 7"/>
          <p:cNvGrpSpPr/>
          <p:nvPr/>
        </p:nvGrpSpPr>
        <p:grpSpPr bwMode="auto">
          <a:xfrm>
            <a:off x="4504135" y="4087813"/>
            <a:ext cx="1028700" cy="1447800"/>
            <a:chOff x="2437" y="2032"/>
            <a:chExt cx="1244" cy="1264"/>
          </a:xfrm>
        </p:grpSpPr>
        <p:sp>
          <p:nvSpPr>
            <p:cNvPr id="19466"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467"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468"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4" name="组合 7"/>
          <p:cNvGrpSpPr/>
          <p:nvPr/>
        </p:nvGrpSpPr>
        <p:grpSpPr bwMode="auto">
          <a:xfrm>
            <a:off x="5532835" y="4087813"/>
            <a:ext cx="1028700" cy="1447800"/>
            <a:chOff x="2437" y="2032"/>
            <a:chExt cx="1244" cy="1264"/>
          </a:xfrm>
        </p:grpSpPr>
        <p:sp>
          <p:nvSpPr>
            <p:cNvPr id="1947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47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47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18" name="组合 7"/>
          <p:cNvGrpSpPr/>
          <p:nvPr/>
        </p:nvGrpSpPr>
        <p:grpSpPr bwMode="auto">
          <a:xfrm>
            <a:off x="6559154" y="4087813"/>
            <a:ext cx="1029890" cy="1447800"/>
            <a:chOff x="2437" y="2032"/>
            <a:chExt cx="1244" cy="1264"/>
          </a:xfrm>
        </p:grpSpPr>
        <p:sp>
          <p:nvSpPr>
            <p:cNvPr id="19474"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475"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476"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22" name="组合 7"/>
          <p:cNvGrpSpPr/>
          <p:nvPr/>
        </p:nvGrpSpPr>
        <p:grpSpPr bwMode="auto">
          <a:xfrm>
            <a:off x="7589044" y="4087813"/>
            <a:ext cx="1028700" cy="1447800"/>
            <a:chOff x="2437" y="2032"/>
            <a:chExt cx="1244" cy="1264"/>
          </a:xfrm>
        </p:grpSpPr>
        <p:sp>
          <p:nvSpPr>
            <p:cNvPr id="19478"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479"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480"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26" name="组合 7"/>
          <p:cNvGrpSpPr/>
          <p:nvPr/>
        </p:nvGrpSpPr>
        <p:grpSpPr bwMode="auto">
          <a:xfrm>
            <a:off x="4985148" y="1917700"/>
            <a:ext cx="1029890" cy="1447800"/>
            <a:chOff x="2437" y="2032"/>
            <a:chExt cx="1244" cy="1264"/>
          </a:xfrm>
        </p:grpSpPr>
        <p:sp>
          <p:nvSpPr>
            <p:cNvPr id="19482"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483"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484"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30" name="组合 7"/>
          <p:cNvGrpSpPr/>
          <p:nvPr/>
        </p:nvGrpSpPr>
        <p:grpSpPr bwMode="auto">
          <a:xfrm>
            <a:off x="3885010" y="1917700"/>
            <a:ext cx="1028700" cy="1447800"/>
            <a:chOff x="2437" y="2032"/>
            <a:chExt cx="1244" cy="1264"/>
          </a:xfrm>
        </p:grpSpPr>
        <p:sp>
          <p:nvSpPr>
            <p:cNvPr id="19486"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487"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488"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34" name="组合 7"/>
          <p:cNvGrpSpPr/>
          <p:nvPr/>
        </p:nvGrpSpPr>
        <p:grpSpPr bwMode="auto">
          <a:xfrm>
            <a:off x="2770585" y="1917700"/>
            <a:ext cx="1029890" cy="1447800"/>
            <a:chOff x="2437" y="2032"/>
            <a:chExt cx="1244" cy="1264"/>
          </a:xfrm>
        </p:grpSpPr>
        <p:sp>
          <p:nvSpPr>
            <p:cNvPr id="1949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49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49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38" name="组合 7"/>
          <p:cNvGrpSpPr/>
          <p:nvPr/>
        </p:nvGrpSpPr>
        <p:grpSpPr bwMode="auto">
          <a:xfrm>
            <a:off x="1670447" y="1924050"/>
            <a:ext cx="1028700" cy="1447800"/>
            <a:chOff x="2437" y="2032"/>
            <a:chExt cx="1244" cy="1264"/>
          </a:xfrm>
        </p:grpSpPr>
        <p:sp>
          <p:nvSpPr>
            <p:cNvPr id="19494"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495"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496"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42" name="文本框 64"/>
          <p:cNvSpPr txBox="1">
            <a:spLocks noChangeArrowheads="1"/>
          </p:cNvSpPr>
          <p:nvPr/>
        </p:nvSpPr>
        <p:spPr bwMode="auto">
          <a:xfrm>
            <a:off x="519113" y="1898651"/>
            <a:ext cx="60841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嫦</a:t>
            </a:r>
            <a:endParaRPr lang="en-US" altLang="zh-CN" sz="7200">
              <a:solidFill>
                <a:srgbClr val="FF0000"/>
              </a:solidFill>
              <a:latin typeface="楷体" panose="02010609060101010101" pitchFamily="49" charset="-122"/>
            </a:endParaRPr>
          </a:p>
        </p:txBody>
      </p:sp>
      <p:sp>
        <p:nvSpPr>
          <p:cNvPr id="43" name="文本框 64"/>
          <p:cNvSpPr txBox="1">
            <a:spLocks noChangeArrowheads="1"/>
          </p:cNvSpPr>
          <p:nvPr/>
        </p:nvSpPr>
        <p:spPr bwMode="auto">
          <a:xfrm>
            <a:off x="3469482" y="4067176"/>
            <a:ext cx="60841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7200">
                <a:solidFill>
                  <a:srgbClr val="FF0000"/>
                </a:solidFill>
                <a:latin typeface="楷体" panose="02010609060101010101" pitchFamily="49" charset="-122"/>
              </a:rPr>
              <a:t>斑</a:t>
            </a:r>
            <a:endParaRPr lang="en-US" altLang="zh-CN" sz="7200">
              <a:solidFill>
                <a:srgbClr val="FF0000"/>
              </a:solidFill>
              <a:latin typeface="楷体" panose="02010609060101010101" pitchFamily="49" charset="-122"/>
            </a:endParaRPr>
          </a:p>
        </p:txBody>
      </p:sp>
      <p:grpSp>
        <p:nvGrpSpPr>
          <p:cNvPr id="44" name="组合 7"/>
          <p:cNvGrpSpPr/>
          <p:nvPr/>
        </p:nvGrpSpPr>
        <p:grpSpPr bwMode="auto">
          <a:xfrm>
            <a:off x="3476625" y="4087813"/>
            <a:ext cx="1029891" cy="1447800"/>
            <a:chOff x="2437" y="2032"/>
            <a:chExt cx="1244" cy="1264"/>
          </a:xfrm>
        </p:grpSpPr>
        <p:sp>
          <p:nvSpPr>
            <p:cNvPr id="1950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50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50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48" name="组合 7"/>
          <p:cNvGrpSpPr/>
          <p:nvPr/>
        </p:nvGrpSpPr>
        <p:grpSpPr bwMode="auto">
          <a:xfrm>
            <a:off x="527447" y="1897063"/>
            <a:ext cx="1028700" cy="1447800"/>
            <a:chOff x="2437" y="2032"/>
            <a:chExt cx="1244" cy="1264"/>
          </a:xfrm>
        </p:grpSpPr>
        <p:sp>
          <p:nvSpPr>
            <p:cNvPr id="19504"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19505"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19506"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52" name="TextBox 117"/>
          <p:cNvSpPr txBox="1">
            <a:spLocks noChangeArrowheads="1"/>
          </p:cNvSpPr>
          <p:nvPr/>
        </p:nvSpPr>
        <p:spPr bwMode="auto">
          <a:xfrm>
            <a:off x="569119" y="1249364"/>
            <a:ext cx="1129470"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cháng</a:t>
            </a:r>
            <a:endParaRPr lang="zh-CN" altLang="en-US" sz="3200">
              <a:latin typeface="Pinyin Adjust" panose="02000500000000000000" pitchFamily="2" charset="0"/>
              <a:ea typeface="黑体" panose="02010609060101010101" pitchFamily="49" charset="-122"/>
            </a:endParaRPr>
          </a:p>
        </p:txBody>
      </p:sp>
      <p:sp>
        <p:nvSpPr>
          <p:cNvPr id="53" name="TextBox 118"/>
          <p:cNvSpPr txBox="1">
            <a:spLocks noChangeArrowheads="1"/>
          </p:cNvSpPr>
          <p:nvPr/>
        </p:nvSpPr>
        <p:spPr bwMode="auto">
          <a:xfrm>
            <a:off x="2016919" y="1255714"/>
            <a:ext cx="446591"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é</a:t>
            </a:r>
            <a:endParaRPr lang="zh-CN" altLang="en-US" sz="3200">
              <a:latin typeface="Pinyin Adjust" panose="02000500000000000000" pitchFamily="2" charset="0"/>
              <a:ea typeface="黑体" panose="02010609060101010101" pitchFamily="49" charset="-122"/>
            </a:endParaRPr>
          </a:p>
        </p:txBody>
      </p:sp>
      <p:sp>
        <p:nvSpPr>
          <p:cNvPr id="54" name="TextBox 119"/>
          <p:cNvSpPr txBox="1">
            <a:spLocks noChangeArrowheads="1"/>
          </p:cNvSpPr>
          <p:nvPr/>
        </p:nvSpPr>
        <p:spPr bwMode="auto">
          <a:xfrm>
            <a:off x="2789635" y="1260475"/>
            <a:ext cx="1068556"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shàng</a:t>
            </a:r>
            <a:endParaRPr lang="zh-CN" altLang="en-US" sz="3200">
              <a:latin typeface="Pinyin Adjust" panose="02000500000000000000" pitchFamily="2" charset="0"/>
              <a:ea typeface="黑体" panose="02010609060101010101" pitchFamily="49" charset="-122"/>
            </a:endParaRPr>
          </a:p>
        </p:txBody>
      </p:sp>
      <p:sp>
        <p:nvSpPr>
          <p:cNvPr id="55" name="TextBox 120"/>
          <p:cNvSpPr txBox="1">
            <a:spLocks noChangeArrowheads="1"/>
          </p:cNvSpPr>
          <p:nvPr/>
        </p:nvSpPr>
        <p:spPr bwMode="auto">
          <a:xfrm>
            <a:off x="4143375" y="1235075"/>
            <a:ext cx="648569"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jiē</a:t>
            </a:r>
            <a:endParaRPr lang="zh-CN" altLang="en-US" sz="3200">
              <a:latin typeface="Pinyin Adjust" panose="02000500000000000000" pitchFamily="2" charset="0"/>
              <a:ea typeface="黑体" panose="02010609060101010101" pitchFamily="49" charset="-122"/>
            </a:endParaRPr>
          </a:p>
        </p:txBody>
      </p:sp>
      <p:sp>
        <p:nvSpPr>
          <p:cNvPr id="56" name="TextBox 121"/>
          <p:cNvSpPr txBox="1">
            <a:spLocks noChangeArrowheads="1"/>
          </p:cNvSpPr>
          <p:nvPr/>
        </p:nvSpPr>
        <p:spPr bwMode="auto">
          <a:xfrm>
            <a:off x="5056585" y="1249364"/>
            <a:ext cx="869784"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qīng</a:t>
            </a:r>
            <a:endParaRPr lang="zh-CN" altLang="en-US" sz="3200">
              <a:latin typeface="Pinyin Adjust" panose="02000500000000000000" pitchFamily="2" charset="0"/>
              <a:ea typeface="黑体" panose="02010609060101010101" pitchFamily="49" charset="-122"/>
            </a:endParaRPr>
          </a:p>
        </p:txBody>
      </p:sp>
      <p:sp>
        <p:nvSpPr>
          <p:cNvPr id="57" name="TextBox 127"/>
          <p:cNvSpPr txBox="1">
            <a:spLocks noChangeArrowheads="1"/>
          </p:cNvSpPr>
          <p:nvPr/>
        </p:nvSpPr>
        <p:spPr bwMode="auto">
          <a:xfrm>
            <a:off x="3617119" y="3440114"/>
            <a:ext cx="788030"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bān</a:t>
            </a:r>
            <a:endParaRPr lang="zh-CN" altLang="en-US" sz="3200">
              <a:latin typeface="Pinyin Adjust" panose="02000500000000000000" pitchFamily="2" charset="0"/>
              <a:ea typeface="黑体" panose="02010609060101010101" pitchFamily="49" charset="-122"/>
            </a:endParaRPr>
          </a:p>
        </p:txBody>
      </p:sp>
      <p:sp>
        <p:nvSpPr>
          <p:cNvPr id="58" name="TextBox 128"/>
          <p:cNvSpPr txBox="1">
            <a:spLocks noChangeArrowheads="1"/>
          </p:cNvSpPr>
          <p:nvPr/>
        </p:nvSpPr>
        <p:spPr bwMode="auto">
          <a:xfrm>
            <a:off x="4677966" y="3441701"/>
            <a:ext cx="788030"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zào</a:t>
            </a:r>
            <a:endParaRPr lang="zh-CN" altLang="en-US" sz="3200">
              <a:latin typeface="Pinyin Adjust" panose="02000500000000000000" pitchFamily="2" charset="0"/>
              <a:ea typeface="黑体" panose="02010609060101010101" pitchFamily="49" charset="-122"/>
            </a:endParaRPr>
          </a:p>
        </p:txBody>
      </p:sp>
      <p:sp>
        <p:nvSpPr>
          <p:cNvPr id="59" name="TextBox 129"/>
          <p:cNvSpPr txBox="1">
            <a:spLocks noChangeArrowheads="1"/>
          </p:cNvSpPr>
          <p:nvPr/>
        </p:nvSpPr>
        <p:spPr bwMode="auto">
          <a:xfrm>
            <a:off x="5847160" y="3416300"/>
            <a:ext cx="528344"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cí</a:t>
            </a:r>
            <a:endParaRPr lang="zh-CN" altLang="en-US" sz="3200">
              <a:latin typeface="Pinyin Adjust" panose="02000500000000000000" pitchFamily="2" charset="0"/>
              <a:ea typeface="黑体" panose="02010609060101010101" pitchFamily="49" charset="-122"/>
            </a:endParaRPr>
          </a:p>
        </p:txBody>
      </p:sp>
      <p:sp>
        <p:nvSpPr>
          <p:cNvPr id="60" name="TextBox 130"/>
          <p:cNvSpPr txBox="1">
            <a:spLocks noChangeArrowheads="1"/>
          </p:cNvSpPr>
          <p:nvPr/>
        </p:nvSpPr>
        <p:spPr bwMode="auto">
          <a:xfrm>
            <a:off x="6797279" y="3440114"/>
            <a:ext cx="587655"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yù</a:t>
            </a:r>
            <a:endParaRPr lang="zh-CN" altLang="en-US" sz="3200">
              <a:latin typeface="Pinyin Adjust" panose="02000500000000000000" pitchFamily="2" charset="0"/>
              <a:ea typeface="黑体" panose="02010609060101010101" pitchFamily="49" charset="-122"/>
            </a:endParaRPr>
          </a:p>
        </p:txBody>
      </p:sp>
      <p:sp>
        <p:nvSpPr>
          <p:cNvPr id="61" name="TextBox 131"/>
          <p:cNvSpPr txBox="1">
            <a:spLocks noChangeArrowheads="1"/>
          </p:cNvSpPr>
          <p:nvPr/>
        </p:nvSpPr>
        <p:spPr bwMode="auto">
          <a:xfrm>
            <a:off x="7780735" y="3416300"/>
            <a:ext cx="747956"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200">
                <a:latin typeface="Pinyin Adjust" panose="02000500000000000000" pitchFamily="2" charset="0"/>
                <a:ea typeface="黑体" panose="02010609060101010101" pitchFamily="49" charset="-122"/>
              </a:rPr>
              <a:t>yǔn</a:t>
            </a:r>
            <a:endParaRPr lang="zh-CN" altLang="en-US" sz="3200">
              <a:latin typeface="Pinyin Adjust" panose="02000500000000000000" pitchFamily="2" charset="0"/>
              <a:ea typeface="黑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down)">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down)">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down)">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down)">
                                      <p:cBhvr>
                                        <p:cTn id="99" dur="50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down)">
                                      <p:cBhvr>
                                        <p:cTn id="104" dur="500"/>
                                        <p:tgtEl>
                                          <p:spTgt spid="5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wipe(down)">
                                      <p:cBhvr>
                                        <p:cTn id="109" dur="500"/>
                                        <p:tgtEl>
                                          <p:spTgt spid="6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wipe(down)">
                                      <p:cBhvr>
                                        <p:cTn id="114" dur="500"/>
                                        <p:tgtEl>
                                          <p:spTgt spid="61"/>
                                        </p:tgtEl>
                                      </p:cBhvr>
                                    </p:animEffect>
                                  </p:childTnLst>
                                </p:cTn>
                              </p:par>
                            </p:childTnLst>
                          </p:cTn>
                        </p:par>
                        <p:par>
                          <p:cTn id="115" fill="hold">
                            <p:stCondLst>
                              <p:cond delay="500"/>
                            </p:stCondLst>
                            <p:childTnLst>
                              <p:par>
                                <p:cTn id="116" presetID="1" presetClass="exit" presetSubtype="0" fill="hold" grpId="1" nodeType="afterEffect">
                                  <p:stCondLst>
                                    <p:cond delay="0"/>
                                  </p:stCondLst>
                                  <p:childTnLst>
                                    <p:set>
                                      <p:cBhvr>
                                        <p:cTn id="117" dur="1" fill="hold">
                                          <p:stCondLst>
                                            <p:cond delay="0"/>
                                          </p:stCondLst>
                                        </p:cTn>
                                        <p:tgtEl>
                                          <p:spTgt spid="52"/>
                                        </p:tgtEl>
                                        <p:attrNameLst>
                                          <p:attrName>style.visibility</p:attrName>
                                        </p:attrNameLst>
                                      </p:cBhvr>
                                      <p:to>
                                        <p:strVal val="hidden"/>
                                      </p:to>
                                    </p:set>
                                  </p:childTnLst>
                                </p:cTn>
                              </p:par>
                            </p:childTnLst>
                          </p:cTn>
                        </p:par>
                        <p:par>
                          <p:cTn id="118" fill="hold">
                            <p:stCondLst>
                              <p:cond delay="500"/>
                            </p:stCondLst>
                            <p:childTnLst>
                              <p:par>
                                <p:cTn id="119" presetID="1" presetClass="exit" presetSubtype="0" fill="hold" grpId="1" nodeType="afterEffect">
                                  <p:stCondLst>
                                    <p:cond delay="1000"/>
                                  </p:stCondLst>
                                  <p:childTnLst>
                                    <p:set>
                                      <p:cBhvr>
                                        <p:cTn id="120" dur="1" fill="hold">
                                          <p:stCondLst>
                                            <p:cond delay="0"/>
                                          </p:stCondLst>
                                        </p:cTn>
                                        <p:tgtEl>
                                          <p:spTgt spid="53"/>
                                        </p:tgtEl>
                                        <p:attrNameLst>
                                          <p:attrName>style.visibility</p:attrName>
                                        </p:attrNameLst>
                                      </p:cBhvr>
                                      <p:to>
                                        <p:strVal val="hidden"/>
                                      </p:to>
                                    </p:set>
                                  </p:childTnLst>
                                </p:cTn>
                              </p:par>
                            </p:childTnLst>
                          </p:cTn>
                        </p:par>
                        <p:par>
                          <p:cTn id="121" fill="hold">
                            <p:stCondLst>
                              <p:cond delay="1500"/>
                            </p:stCondLst>
                            <p:childTnLst>
                              <p:par>
                                <p:cTn id="122" presetID="1" presetClass="exit" presetSubtype="0" fill="hold" grpId="1" nodeType="afterEffect">
                                  <p:stCondLst>
                                    <p:cond delay="0"/>
                                  </p:stCondLst>
                                  <p:childTnLst>
                                    <p:set>
                                      <p:cBhvr>
                                        <p:cTn id="123" dur="1" fill="hold">
                                          <p:stCondLst>
                                            <p:cond delay="0"/>
                                          </p:stCondLst>
                                        </p:cTn>
                                        <p:tgtEl>
                                          <p:spTgt spid="54"/>
                                        </p:tgtEl>
                                        <p:attrNameLst>
                                          <p:attrName>style.visibility</p:attrName>
                                        </p:attrNameLst>
                                      </p:cBhvr>
                                      <p:to>
                                        <p:strVal val="hidden"/>
                                      </p:to>
                                    </p:set>
                                  </p:childTnLst>
                                </p:cTn>
                              </p:par>
                            </p:childTnLst>
                          </p:cTn>
                        </p:par>
                        <p:par>
                          <p:cTn id="124" fill="hold">
                            <p:stCondLst>
                              <p:cond delay="1500"/>
                            </p:stCondLst>
                            <p:childTnLst>
                              <p:par>
                                <p:cTn id="125" presetID="1" presetClass="exit" presetSubtype="0" fill="hold" grpId="1" nodeType="afterEffect">
                                  <p:stCondLst>
                                    <p:cond delay="0"/>
                                  </p:stCondLst>
                                  <p:childTnLst>
                                    <p:set>
                                      <p:cBhvr>
                                        <p:cTn id="126" dur="1" fill="hold">
                                          <p:stCondLst>
                                            <p:cond delay="0"/>
                                          </p:stCondLst>
                                        </p:cTn>
                                        <p:tgtEl>
                                          <p:spTgt spid="55"/>
                                        </p:tgtEl>
                                        <p:attrNameLst>
                                          <p:attrName>style.visibility</p:attrName>
                                        </p:attrNameLst>
                                      </p:cBhvr>
                                      <p:to>
                                        <p:strVal val="hidden"/>
                                      </p:to>
                                    </p:set>
                                  </p:childTnLst>
                                </p:cTn>
                              </p:par>
                            </p:childTnLst>
                          </p:cTn>
                        </p:par>
                        <p:par>
                          <p:cTn id="127" fill="hold">
                            <p:stCondLst>
                              <p:cond delay="1500"/>
                            </p:stCondLst>
                            <p:childTnLst>
                              <p:par>
                                <p:cTn id="128" presetID="1" presetClass="exit" presetSubtype="0" fill="hold" grpId="1" nodeType="afterEffect">
                                  <p:stCondLst>
                                    <p:cond delay="0"/>
                                  </p:stCondLst>
                                  <p:childTnLst>
                                    <p:set>
                                      <p:cBhvr>
                                        <p:cTn id="129" dur="1" fill="hold">
                                          <p:stCondLst>
                                            <p:cond delay="0"/>
                                          </p:stCondLst>
                                        </p:cTn>
                                        <p:tgtEl>
                                          <p:spTgt spid="56"/>
                                        </p:tgtEl>
                                        <p:attrNameLst>
                                          <p:attrName>style.visibility</p:attrName>
                                        </p:attrNameLst>
                                      </p:cBhvr>
                                      <p:to>
                                        <p:strVal val="hidden"/>
                                      </p:to>
                                    </p:set>
                                  </p:childTnLst>
                                </p:cTn>
                              </p:par>
                            </p:childTnLst>
                          </p:cTn>
                        </p:par>
                        <p:par>
                          <p:cTn id="130" fill="hold">
                            <p:stCondLst>
                              <p:cond delay="1500"/>
                            </p:stCondLst>
                            <p:childTnLst>
                              <p:par>
                                <p:cTn id="131" presetID="1" presetClass="exit" presetSubtype="0" fill="hold" grpId="1" nodeType="afterEffect">
                                  <p:stCondLst>
                                    <p:cond delay="0"/>
                                  </p:stCondLst>
                                  <p:childTnLst>
                                    <p:set>
                                      <p:cBhvr>
                                        <p:cTn id="132" dur="1" fill="hold">
                                          <p:stCondLst>
                                            <p:cond delay="0"/>
                                          </p:stCondLst>
                                        </p:cTn>
                                        <p:tgtEl>
                                          <p:spTgt spid="57"/>
                                        </p:tgtEl>
                                        <p:attrNameLst>
                                          <p:attrName>style.visibility</p:attrName>
                                        </p:attrNameLst>
                                      </p:cBhvr>
                                      <p:to>
                                        <p:strVal val="hidden"/>
                                      </p:to>
                                    </p:set>
                                  </p:childTnLst>
                                </p:cTn>
                              </p:par>
                            </p:childTnLst>
                          </p:cTn>
                        </p:par>
                        <p:par>
                          <p:cTn id="133" fill="hold">
                            <p:stCondLst>
                              <p:cond delay="1500"/>
                            </p:stCondLst>
                            <p:childTnLst>
                              <p:par>
                                <p:cTn id="134" presetID="1" presetClass="exit" presetSubtype="0" fill="hold" grpId="1" nodeType="afterEffect">
                                  <p:stCondLst>
                                    <p:cond delay="0"/>
                                  </p:stCondLst>
                                  <p:childTnLst>
                                    <p:set>
                                      <p:cBhvr>
                                        <p:cTn id="135" dur="1" fill="hold">
                                          <p:stCondLst>
                                            <p:cond delay="0"/>
                                          </p:stCondLst>
                                        </p:cTn>
                                        <p:tgtEl>
                                          <p:spTgt spid="58"/>
                                        </p:tgtEl>
                                        <p:attrNameLst>
                                          <p:attrName>style.visibility</p:attrName>
                                        </p:attrNameLst>
                                      </p:cBhvr>
                                      <p:to>
                                        <p:strVal val="hidden"/>
                                      </p:to>
                                    </p:set>
                                  </p:childTnLst>
                                </p:cTn>
                              </p:par>
                            </p:childTnLst>
                          </p:cTn>
                        </p:par>
                        <p:par>
                          <p:cTn id="136" fill="hold">
                            <p:stCondLst>
                              <p:cond delay="1500"/>
                            </p:stCondLst>
                            <p:childTnLst>
                              <p:par>
                                <p:cTn id="137" presetID="1" presetClass="exit" presetSubtype="0" fill="hold" grpId="1" nodeType="afterEffect">
                                  <p:stCondLst>
                                    <p:cond delay="0"/>
                                  </p:stCondLst>
                                  <p:childTnLst>
                                    <p:set>
                                      <p:cBhvr>
                                        <p:cTn id="138" dur="1" fill="hold">
                                          <p:stCondLst>
                                            <p:cond delay="0"/>
                                          </p:stCondLst>
                                        </p:cTn>
                                        <p:tgtEl>
                                          <p:spTgt spid="59"/>
                                        </p:tgtEl>
                                        <p:attrNameLst>
                                          <p:attrName>style.visibility</p:attrName>
                                        </p:attrNameLst>
                                      </p:cBhvr>
                                      <p:to>
                                        <p:strVal val="hidden"/>
                                      </p:to>
                                    </p:set>
                                  </p:childTnLst>
                                </p:cTn>
                              </p:par>
                            </p:childTnLst>
                          </p:cTn>
                        </p:par>
                        <p:par>
                          <p:cTn id="139" fill="hold">
                            <p:stCondLst>
                              <p:cond delay="1500"/>
                            </p:stCondLst>
                            <p:childTnLst>
                              <p:par>
                                <p:cTn id="140" presetID="1" presetClass="exit" presetSubtype="0" fill="hold" grpId="1" nodeType="afterEffect">
                                  <p:stCondLst>
                                    <p:cond delay="0"/>
                                  </p:stCondLst>
                                  <p:childTnLst>
                                    <p:set>
                                      <p:cBhvr>
                                        <p:cTn id="141" dur="1" fill="hold">
                                          <p:stCondLst>
                                            <p:cond delay="0"/>
                                          </p:stCondLst>
                                        </p:cTn>
                                        <p:tgtEl>
                                          <p:spTgt spid="61"/>
                                        </p:tgtEl>
                                        <p:attrNameLst>
                                          <p:attrName>style.visibility</p:attrName>
                                        </p:attrNameLst>
                                      </p:cBhvr>
                                      <p:to>
                                        <p:strVal val="hidden"/>
                                      </p:to>
                                    </p:set>
                                  </p:childTnLst>
                                </p:cTn>
                              </p:par>
                            </p:childTnLst>
                          </p:cTn>
                        </p:par>
                        <p:par>
                          <p:cTn id="142" fill="hold">
                            <p:stCondLst>
                              <p:cond delay="1500"/>
                            </p:stCondLst>
                            <p:childTnLst>
                              <p:par>
                                <p:cTn id="143" presetID="1" presetClass="exit" presetSubtype="0" fill="hold" grpId="1" nodeType="afterEffect">
                                  <p:stCondLst>
                                    <p:cond delay="0"/>
                                  </p:stCondLst>
                                  <p:childTnLst>
                                    <p:set>
                                      <p:cBhvr>
                                        <p:cTn id="144"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42" grpId="0"/>
      <p:bldP spid="43" grpId="0"/>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a:spLocks noChangeArrowheads="1"/>
          </p:cNvSpPr>
          <p:nvPr/>
        </p:nvSpPr>
        <p:spPr bwMode="auto">
          <a:xfrm>
            <a:off x="1071563" y="735014"/>
            <a:ext cx="991013" cy="442672"/>
          </a:xfrm>
          <a:prstGeom prst="roundRect">
            <a:avLst>
              <a:gd name="adj" fmla="val 16667"/>
            </a:avLst>
          </a:prstGeom>
          <a:solidFill>
            <a:srgbClr val="A1C450"/>
          </a:solidFill>
          <a:ln>
            <a:noFill/>
          </a:ln>
          <a:extLst>
            <a:ext uri="{91240B29-F687-4F45-9708-019B960494DF}">
              <a14:hiddenLine xmlns:a14="http://schemas.microsoft.com/office/drawing/2010/main" w="9525">
                <a:solidFill>
                  <a:srgbClr val="000000"/>
                </a:solidFill>
                <a:round/>
              </a14:hiddenLine>
            </a:ext>
          </a:extLst>
        </p:spPr>
        <p:txBody>
          <a:bodyPr wrap="none" lIns="91438" tIns="45719" rIns="91438" bIns="45719">
            <a:spAutoFit/>
          </a:bodyPr>
          <a:lstStyle/>
          <a:p>
            <a:r>
              <a:rPr lang="zh-CN" altLang="en-US" sz="2000">
                <a:latin typeface="微软雅黑" panose="020B0503020204020204" pitchFamily="34" charset="-122"/>
              </a:rPr>
              <a:t>加一加</a:t>
            </a:r>
            <a:endParaRPr lang="zh-CN" altLang="en-US" sz="2000">
              <a:latin typeface="微软雅黑" panose="020B0503020204020204" pitchFamily="34" charset="-122"/>
            </a:endParaRPr>
          </a:p>
        </p:txBody>
      </p:sp>
      <p:sp>
        <p:nvSpPr>
          <p:cNvPr id="3" name="TextBox 17"/>
          <p:cNvSpPr txBox="1"/>
          <p:nvPr/>
        </p:nvSpPr>
        <p:spPr>
          <a:xfrm>
            <a:off x="1385888" y="1795464"/>
            <a:ext cx="1646635" cy="1251404"/>
          </a:xfrm>
          <a:prstGeom prst="round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lIns="91438" tIns="45719" rIns="91438" bIns="45719">
            <a:spAutoFit/>
          </a:bodyPr>
          <a:lstStyle/>
          <a:p>
            <a:pPr algn="ctr">
              <a:lnSpc>
                <a:spcPct val="150000"/>
              </a:lnSpc>
            </a:pPr>
            <a:r>
              <a:rPr lang="zh-CN" altLang="en-US" sz="2400">
                <a:solidFill>
                  <a:srgbClr val="000000"/>
                </a:solidFill>
                <a:latin typeface="楷体" panose="02010609060101010101" pitchFamily="49" charset="-122"/>
                <a:ea typeface="微软雅黑" panose="020B0503020204020204" pitchFamily="34" charset="-122"/>
              </a:rPr>
              <a:t>女</a:t>
            </a:r>
            <a:r>
              <a:rPr lang="en-US" altLang="zh-CN" sz="2400">
                <a:solidFill>
                  <a:srgbClr val="000000"/>
                </a:solidFill>
                <a:latin typeface="楷体" panose="02010609060101010101" pitchFamily="49" charset="-122"/>
                <a:ea typeface="微软雅黑" panose="020B0503020204020204" pitchFamily="34" charset="-122"/>
              </a:rPr>
              <a:t>+</a:t>
            </a:r>
            <a:r>
              <a:rPr lang="zh-CN" altLang="en-US" sz="2400">
                <a:solidFill>
                  <a:srgbClr val="000000"/>
                </a:solidFill>
                <a:latin typeface="楷体" panose="02010609060101010101" pitchFamily="49" charset="-122"/>
                <a:ea typeface="微软雅黑" panose="020B0503020204020204" pitchFamily="34" charset="-122"/>
              </a:rPr>
              <a:t>常</a:t>
            </a:r>
            <a:r>
              <a:rPr lang="en-US" altLang="zh-CN" sz="2400">
                <a:solidFill>
                  <a:srgbClr val="000000"/>
                </a:solidFill>
                <a:latin typeface="楷体" panose="02010609060101010101" pitchFamily="49" charset="-122"/>
                <a:ea typeface="微软雅黑" panose="020B0503020204020204" pitchFamily="34" charset="-122"/>
              </a:rPr>
              <a:t>=</a:t>
            </a:r>
            <a:r>
              <a:rPr lang="zh-CN" altLang="en-US" sz="2400">
                <a:solidFill>
                  <a:srgbClr val="000000"/>
                </a:solidFill>
                <a:latin typeface="楷体" panose="02010609060101010101" pitchFamily="49" charset="-122"/>
                <a:ea typeface="微软雅黑" panose="020B0503020204020204" pitchFamily="34" charset="-122"/>
              </a:rPr>
              <a:t>嫦</a:t>
            </a:r>
            <a:endParaRPr lang="en-US" altLang="zh-CN" sz="2400">
              <a:solidFill>
                <a:srgbClr val="000000"/>
              </a:solidFill>
              <a:latin typeface="楷体" panose="02010609060101010101" pitchFamily="49" charset="-122"/>
              <a:ea typeface="微软雅黑" panose="020B0503020204020204" pitchFamily="34" charset="-122"/>
            </a:endParaRPr>
          </a:p>
          <a:p>
            <a:pPr algn="ctr">
              <a:lnSpc>
                <a:spcPct val="150000"/>
              </a:lnSpc>
            </a:pPr>
            <a:r>
              <a:rPr lang="zh-CN" altLang="en-US" sz="2400">
                <a:solidFill>
                  <a:srgbClr val="000000"/>
                </a:solidFill>
                <a:latin typeface="楷体" panose="02010609060101010101" pitchFamily="49" charset="-122"/>
                <a:ea typeface="微软雅黑" panose="020B0503020204020204" pitchFamily="34" charset="-122"/>
              </a:rPr>
              <a:t>女</a:t>
            </a:r>
            <a:r>
              <a:rPr lang="en-US" altLang="zh-CN" sz="2400">
                <a:solidFill>
                  <a:srgbClr val="000000"/>
                </a:solidFill>
                <a:latin typeface="楷体" panose="02010609060101010101" pitchFamily="49" charset="-122"/>
                <a:ea typeface="微软雅黑" panose="020B0503020204020204" pitchFamily="34" charset="-122"/>
              </a:rPr>
              <a:t>+</a:t>
            </a:r>
            <a:r>
              <a:rPr lang="zh-CN" altLang="en-US" sz="2400">
                <a:solidFill>
                  <a:srgbClr val="000000"/>
                </a:solidFill>
                <a:latin typeface="楷体" panose="02010609060101010101" pitchFamily="49" charset="-122"/>
                <a:ea typeface="微软雅黑" panose="020B0503020204020204" pitchFamily="34" charset="-122"/>
              </a:rPr>
              <a:t>我</a:t>
            </a:r>
            <a:r>
              <a:rPr lang="en-US" altLang="zh-CN" sz="2400">
                <a:solidFill>
                  <a:srgbClr val="000000"/>
                </a:solidFill>
                <a:latin typeface="楷体" panose="02010609060101010101" pitchFamily="49" charset="-122"/>
                <a:ea typeface="微软雅黑" panose="020B0503020204020204" pitchFamily="34" charset="-122"/>
              </a:rPr>
              <a:t>=</a:t>
            </a:r>
            <a:r>
              <a:rPr lang="zh-CN" altLang="en-US" sz="2400">
                <a:solidFill>
                  <a:srgbClr val="000000"/>
                </a:solidFill>
                <a:latin typeface="楷体" panose="02010609060101010101" pitchFamily="49" charset="-122"/>
                <a:ea typeface="微软雅黑" panose="020B0503020204020204" pitchFamily="34" charset="-122"/>
              </a:rPr>
              <a:t>娥</a:t>
            </a:r>
            <a:endParaRPr lang="zh-CN" altLang="en-US" sz="2400">
              <a:solidFill>
                <a:srgbClr val="000000"/>
              </a:solidFill>
              <a:latin typeface="楷体" panose="02010609060101010101" pitchFamily="49" charset="-122"/>
              <a:ea typeface="微软雅黑" panose="020B0503020204020204" pitchFamily="34" charset="-122"/>
            </a:endParaRPr>
          </a:p>
        </p:txBody>
      </p:sp>
      <p:pic>
        <p:nvPicPr>
          <p:cNvPr id="4" name="图片 3"/>
          <p:cNvPicPr>
            <a:picLocks noChangeAspect="1"/>
          </p:cNvPicPr>
          <p:nvPr/>
        </p:nvPicPr>
        <p:blipFill>
          <a:blip r:embed="rId1" cstate="email"/>
          <a:stretch>
            <a:fillRect/>
          </a:stretch>
        </p:blipFill>
        <p:spPr>
          <a:xfrm>
            <a:off x="5888023" y="1314113"/>
            <a:ext cx="2395600" cy="2539597"/>
          </a:xfrm>
          <a:prstGeom prst="roundRect">
            <a:avLst/>
          </a:prstGeom>
          <a:effectLst/>
        </p:spPr>
      </p:pic>
      <p:sp>
        <p:nvSpPr>
          <p:cNvPr id="5" name="右箭头 4"/>
          <p:cNvSpPr/>
          <p:nvPr/>
        </p:nvSpPr>
        <p:spPr>
          <a:xfrm>
            <a:off x="4919662" y="2255838"/>
            <a:ext cx="729854" cy="755650"/>
          </a:xfrm>
          <a:prstGeom prst="rightArrow">
            <a:avLst/>
          </a:prstGeom>
          <a:solidFill>
            <a:srgbClr val="A1C450"/>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
        <p:nvSpPr>
          <p:cNvPr id="6" name="文本框 5"/>
          <p:cNvSpPr>
            <a:spLocks noChangeArrowheads="1"/>
          </p:cNvSpPr>
          <p:nvPr/>
        </p:nvSpPr>
        <p:spPr bwMode="auto">
          <a:xfrm>
            <a:off x="3290888" y="2341563"/>
            <a:ext cx="1169194" cy="510778"/>
          </a:xfrm>
          <a:prstGeom prst="roundRect">
            <a:avLst>
              <a:gd name="adj" fmla="val 16667"/>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2400">
                <a:latin typeface="楷体" panose="02010609060101010101" pitchFamily="49" charset="-122"/>
              </a:rPr>
              <a:t>嫦娥</a:t>
            </a:r>
            <a:endParaRPr lang="zh-CN" altLang="en-US" sz="2400">
              <a:latin typeface="楷体" panose="02010609060101010101" pitchFamily="49" charset="-122"/>
            </a:endParaRPr>
          </a:p>
        </p:txBody>
      </p:sp>
      <p:sp>
        <p:nvSpPr>
          <p:cNvPr id="7" name="TextBox 13"/>
          <p:cNvSpPr>
            <a:spLocks noChangeArrowheads="1"/>
          </p:cNvSpPr>
          <p:nvPr/>
        </p:nvSpPr>
        <p:spPr bwMode="auto">
          <a:xfrm>
            <a:off x="1071563" y="3629025"/>
            <a:ext cx="991013" cy="442672"/>
          </a:xfrm>
          <a:prstGeom prst="roundRect">
            <a:avLst>
              <a:gd name="adj" fmla="val 16667"/>
            </a:avLst>
          </a:prstGeom>
          <a:solidFill>
            <a:srgbClr val="A1C450"/>
          </a:solidFill>
          <a:ln>
            <a:noFill/>
          </a:ln>
          <a:extLst>
            <a:ext uri="{91240B29-F687-4F45-9708-019B960494DF}">
              <a14:hiddenLine xmlns:a14="http://schemas.microsoft.com/office/drawing/2010/main" w="9525">
                <a:solidFill>
                  <a:srgbClr val="000000"/>
                </a:solidFill>
                <a:round/>
              </a14:hiddenLine>
            </a:ext>
          </a:extLst>
        </p:spPr>
        <p:txBody>
          <a:bodyPr wrap="none" lIns="91438" tIns="45719" rIns="91438" bIns="45719">
            <a:spAutoFit/>
          </a:bodyPr>
          <a:lstStyle/>
          <a:p>
            <a:r>
              <a:rPr lang="zh-CN" altLang="en-US" sz="2000">
                <a:latin typeface="微软雅黑" panose="020B0503020204020204" pitchFamily="34" charset="-122"/>
              </a:rPr>
              <a:t>换一换</a:t>
            </a:r>
            <a:endParaRPr lang="zh-CN" altLang="en-US" sz="2000">
              <a:latin typeface="微软雅黑" panose="020B0503020204020204" pitchFamily="34" charset="-122"/>
            </a:endParaRPr>
          </a:p>
        </p:txBody>
      </p:sp>
      <p:sp>
        <p:nvSpPr>
          <p:cNvPr id="8" name="文本框 7"/>
          <p:cNvSpPr>
            <a:spLocks noChangeArrowheads="1"/>
          </p:cNvSpPr>
          <p:nvPr/>
        </p:nvSpPr>
        <p:spPr bwMode="auto">
          <a:xfrm>
            <a:off x="1645444" y="4618039"/>
            <a:ext cx="787004" cy="1207651"/>
          </a:xfrm>
          <a:prstGeom prst="roundRect">
            <a:avLst>
              <a:gd name="adj" fmla="val 16667"/>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p>
            <a:pPr algn="ctr">
              <a:lnSpc>
                <a:spcPct val="150000"/>
              </a:lnSpc>
            </a:pPr>
            <a:r>
              <a:rPr lang="zh-CN" altLang="en-US" sz="2400">
                <a:latin typeface="楷体" panose="02010609060101010101" pitchFamily="49" charset="-122"/>
              </a:rPr>
              <a:t>澡</a:t>
            </a:r>
            <a:endParaRPr lang="en-US" altLang="zh-CN" sz="2400">
              <a:latin typeface="楷体" panose="02010609060101010101" pitchFamily="49" charset="-122"/>
            </a:endParaRPr>
          </a:p>
          <a:p>
            <a:pPr algn="ctr">
              <a:lnSpc>
                <a:spcPct val="150000"/>
              </a:lnSpc>
            </a:pPr>
            <a:r>
              <a:rPr lang="zh-CN" altLang="en-US" sz="2400">
                <a:latin typeface="楷体" panose="02010609060101010101" pitchFamily="49" charset="-122"/>
              </a:rPr>
              <a:t>操</a:t>
            </a:r>
            <a:endParaRPr lang="zh-CN" altLang="en-US" sz="2400">
              <a:latin typeface="楷体" panose="02010609060101010101" pitchFamily="49" charset="-122"/>
            </a:endParaRPr>
          </a:p>
        </p:txBody>
      </p:sp>
      <p:sp>
        <p:nvSpPr>
          <p:cNvPr id="9" name="右箭头 8"/>
          <p:cNvSpPr/>
          <p:nvPr/>
        </p:nvSpPr>
        <p:spPr>
          <a:xfrm>
            <a:off x="2688431" y="5222875"/>
            <a:ext cx="691754" cy="503238"/>
          </a:xfrm>
          <a:prstGeom prst="rightArrow">
            <a:avLst/>
          </a:prstGeom>
          <a:solidFill>
            <a:srgbClr val="A1C450"/>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
        <p:nvSpPr>
          <p:cNvPr id="10" name="文本框 9"/>
          <p:cNvSpPr>
            <a:spLocks noChangeArrowheads="1"/>
          </p:cNvSpPr>
          <p:nvPr/>
        </p:nvSpPr>
        <p:spPr bwMode="auto">
          <a:xfrm>
            <a:off x="3633787" y="5127626"/>
            <a:ext cx="1652588" cy="510778"/>
          </a:xfrm>
          <a:prstGeom prst="roundRect">
            <a:avLst>
              <a:gd name="adj" fmla="val 16667"/>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2400">
                <a:latin typeface="楷体" panose="02010609060101010101" pitchFamily="49" charset="-122"/>
              </a:rPr>
              <a:t>燥（干燥）</a:t>
            </a:r>
            <a:endParaRPr lang="zh-CN" altLang="en-US" sz="2400">
              <a:latin typeface="楷体" panose="02010609060101010101" pitchFamily="49" charset="-122"/>
            </a:endParaRPr>
          </a:p>
        </p:txBody>
      </p:sp>
      <p:pic>
        <p:nvPicPr>
          <p:cNvPr id="11" name="图片 10"/>
          <p:cNvPicPr>
            <a:picLocks noChangeAspect="1"/>
          </p:cNvPicPr>
          <p:nvPr/>
        </p:nvPicPr>
        <p:blipFill>
          <a:blip r:embed="rId2" cstate="email"/>
          <a:stretch>
            <a:fillRect/>
          </a:stretch>
        </p:blipFill>
        <p:spPr>
          <a:xfrm>
            <a:off x="5970999" y="4373584"/>
            <a:ext cx="2417939" cy="2149280"/>
          </a:xfrm>
          <a:prstGeom prst="roundRect">
            <a:avLst/>
          </a:prstGeom>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1391840" y="1952625"/>
            <a:ext cx="1215152" cy="2452688"/>
            <a:chOff x="2309786" y="1190713"/>
            <a:chExt cx="1620214" cy="2452601"/>
          </a:xfrm>
        </p:grpSpPr>
        <p:grpSp>
          <p:nvGrpSpPr>
            <p:cNvPr id="21506" name="组合 1"/>
            <p:cNvGrpSpPr/>
            <p:nvPr/>
          </p:nvGrpSpPr>
          <p:grpSpPr bwMode="auto">
            <a:xfrm>
              <a:off x="2309786" y="2000240"/>
              <a:ext cx="1571636" cy="1643074"/>
              <a:chOff x="2437" y="2032"/>
              <a:chExt cx="1244" cy="1264"/>
            </a:xfrm>
          </p:grpSpPr>
          <p:sp>
            <p:nvSpPr>
              <p:cNvPr id="21507"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21508"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21509"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21510" name="TextBox 5"/>
            <p:cNvSpPr txBox="1">
              <a:spLocks noChangeArrowheads="1"/>
            </p:cNvSpPr>
            <p:nvPr/>
          </p:nvSpPr>
          <p:spPr bwMode="auto">
            <a:xfrm>
              <a:off x="2452662" y="2053888"/>
              <a:ext cx="1477338" cy="120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7200">
                  <a:latin typeface="楷体" panose="02010609060101010101" pitchFamily="49" charset="-122"/>
                </a:rPr>
                <a:t>揭</a:t>
              </a:r>
              <a:endParaRPr lang="zh-CN" altLang="en-US" sz="7200">
                <a:latin typeface="楷体" panose="02010609060101010101" pitchFamily="49" charset="-122"/>
              </a:endParaRPr>
            </a:p>
          </p:txBody>
        </p:sp>
        <p:sp>
          <p:nvSpPr>
            <p:cNvPr id="21511" name="TextBox 6"/>
            <p:cNvSpPr txBox="1">
              <a:spLocks noChangeArrowheads="1"/>
            </p:cNvSpPr>
            <p:nvPr/>
          </p:nvSpPr>
          <p:spPr bwMode="auto">
            <a:xfrm>
              <a:off x="2715302" y="1190713"/>
              <a:ext cx="913077" cy="70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rgbClr val="FF0000"/>
                  </a:solidFill>
                  <a:latin typeface="Pinyin Adjust" panose="02000500000000000000" pitchFamily="2" charset="0"/>
                </a:rPr>
                <a:t>jiē</a:t>
              </a:r>
              <a:endParaRPr lang="zh-CN" altLang="en-US" sz="4000">
                <a:solidFill>
                  <a:srgbClr val="FF0000"/>
                </a:solidFill>
                <a:latin typeface="Pinyin Adjust" panose="02000500000000000000" pitchFamily="2" charset="0"/>
              </a:endParaRPr>
            </a:p>
          </p:txBody>
        </p:sp>
      </p:grpSp>
      <p:sp>
        <p:nvSpPr>
          <p:cNvPr id="9" name="线形标注 2 8"/>
          <p:cNvSpPr/>
          <p:nvPr/>
        </p:nvSpPr>
        <p:spPr>
          <a:xfrm>
            <a:off x="3565922" y="1851026"/>
            <a:ext cx="2089547" cy="612775"/>
          </a:xfrm>
          <a:prstGeom prst="borderCallout2">
            <a:avLst>
              <a:gd name="adj1" fmla="val 18751"/>
              <a:gd name="adj2" fmla="val 295"/>
              <a:gd name="adj3" fmla="val 18750"/>
              <a:gd name="adj4" fmla="val -16667"/>
              <a:gd name="adj5" fmla="val 313553"/>
              <a:gd name="adj6" fmla="val -66435"/>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sz="1400" noProof="1"/>
          </a:p>
        </p:txBody>
      </p:sp>
      <p:sp>
        <p:nvSpPr>
          <p:cNvPr id="10" name="矩形 9"/>
          <p:cNvSpPr/>
          <p:nvPr/>
        </p:nvSpPr>
        <p:spPr>
          <a:xfrm>
            <a:off x="1910953" y="3559176"/>
            <a:ext cx="375047" cy="384175"/>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sz="1400" noProof="1"/>
          </a:p>
        </p:txBody>
      </p:sp>
      <p:sp>
        <p:nvSpPr>
          <p:cNvPr id="11" name="TextBox 11"/>
          <p:cNvSpPr txBox="1">
            <a:spLocks noChangeArrowheads="1"/>
          </p:cNvSpPr>
          <p:nvPr/>
        </p:nvSpPr>
        <p:spPr bwMode="auto">
          <a:xfrm>
            <a:off x="3565922" y="1939926"/>
            <a:ext cx="2339098"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r>
              <a:rPr lang="zh-CN" altLang="en-US" sz="2400" dirty="0">
                <a:solidFill>
                  <a:srgbClr val="FF0000"/>
                </a:solidFill>
              </a:rPr>
              <a:t>不要写成“</a:t>
            </a:r>
            <a:r>
              <a:rPr lang="zh-CN" altLang="en-US" sz="2400" dirty="0">
                <a:solidFill>
                  <a:srgbClr val="FF0000"/>
                </a:solidFill>
                <a:latin typeface="楷体" panose="02010609060101010101" pitchFamily="49" charset="-122"/>
              </a:rPr>
              <a:t>ㄩ</a:t>
            </a:r>
            <a:r>
              <a:rPr lang="zh-CN" altLang="en-US" sz="2400" dirty="0">
                <a:solidFill>
                  <a:srgbClr val="FF0000"/>
                </a:solidFill>
              </a:rPr>
              <a:t>”</a:t>
            </a:r>
            <a:endParaRPr lang="zh-CN" altLang="en-US" sz="2400" dirty="0">
              <a:solidFill>
                <a:srgbClr val="FF0000"/>
              </a:solidFill>
            </a:endParaRPr>
          </a:p>
        </p:txBody>
      </p:sp>
      <p:sp>
        <p:nvSpPr>
          <p:cNvPr id="12" name="TextBox 13"/>
          <p:cNvSpPr>
            <a:spLocks noChangeArrowheads="1"/>
          </p:cNvSpPr>
          <p:nvPr/>
        </p:nvSpPr>
        <p:spPr bwMode="auto">
          <a:xfrm>
            <a:off x="3159919" y="3905250"/>
            <a:ext cx="1063740" cy="646983"/>
          </a:xfrm>
          <a:prstGeom prst="roundRect">
            <a:avLst>
              <a:gd name="adj" fmla="val 16667"/>
            </a:avLst>
          </a:prstGeom>
          <a:solidFill>
            <a:srgbClr val="A1C450"/>
          </a:solidFill>
          <a:ln>
            <a:noFill/>
          </a:ln>
          <a:extLst>
            <a:ext uri="{91240B29-F687-4F45-9708-019B960494DF}">
              <a14:hiddenLine xmlns:a14="http://schemas.microsoft.com/office/drawing/2010/main" w="9525">
                <a:solidFill>
                  <a:srgbClr val="000000"/>
                </a:solidFill>
                <a:round/>
              </a14:hiddenLine>
            </a:ext>
          </a:extLst>
        </p:spPr>
        <p:txBody>
          <a:bodyPr wrap="none" lIns="91438" tIns="45719" rIns="91438" bIns="45719">
            <a:spAutoFit/>
          </a:bodyPr>
          <a:lstStyle/>
          <a:p>
            <a:r>
              <a:rPr lang="zh-CN" altLang="en-US" sz="3200">
                <a:solidFill>
                  <a:srgbClr val="FF0000"/>
                </a:solidFill>
                <a:latin typeface="楷体" panose="02010609060101010101" pitchFamily="49" charset="-122"/>
              </a:rPr>
              <a:t>揭开</a:t>
            </a:r>
            <a:endParaRPr lang="zh-CN" altLang="en-US" sz="3200">
              <a:solidFill>
                <a:srgbClr val="FF0000"/>
              </a:solidFill>
              <a:latin typeface="楷体" panose="02010609060101010101" pitchFamily="49" charset="-122"/>
            </a:endParaRPr>
          </a:p>
        </p:txBody>
      </p:sp>
      <p:sp>
        <p:nvSpPr>
          <p:cNvPr id="13" name="TextBox 17"/>
          <p:cNvSpPr>
            <a:spLocks noChangeArrowheads="1"/>
          </p:cNvSpPr>
          <p:nvPr/>
        </p:nvSpPr>
        <p:spPr bwMode="auto">
          <a:xfrm>
            <a:off x="596504" y="5238750"/>
            <a:ext cx="6298818" cy="646983"/>
          </a:xfrm>
          <a:prstGeom prst="roundRect">
            <a:avLst>
              <a:gd name="adj" fmla="val 16667"/>
            </a:avLst>
          </a:prstGeom>
          <a:solidFill>
            <a:srgbClr val="A1C450"/>
          </a:solidFill>
          <a:ln>
            <a:noFill/>
          </a:ln>
          <a:extLst>
            <a:ext uri="{91240B29-F687-4F45-9708-019B960494DF}">
              <a14:hiddenLine xmlns:a14="http://schemas.microsoft.com/office/drawing/2010/main" w="9525">
                <a:solidFill>
                  <a:srgbClr val="000000"/>
                </a:solidFill>
                <a:round/>
              </a14:hiddenLine>
            </a:ext>
          </a:extLst>
        </p:spPr>
        <p:txBody>
          <a:bodyPr wrap="square" lIns="91438" tIns="45719" rIns="91438" bIns="45719">
            <a:spAutoFit/>
          </a:bodyPr>
          <a:lstStyle/>
          <a:p>
            <a:r>
              <a:rPr lang="zh-CN" altLang="en-US" sz="3200">
                <a:latin typeface="楷体" panose="02010609060101010101" pitchFamily="49" charset="-122"/>
              </a:rPr>
              <a:t>科学家</a:t>
            </a:r>
            <a:r>
              <a:rPr lang="zh-CN" altLang="en-US" sz="3200">
                <a:solidFill>
                  <a:srgbClr val="FF0000"/>
                </a:solidFill>
                <a:latin typeface="楷体" panose="02010609060101010101" pitchFamily="49" charset="-122"/>
              </a:rPr>
              <a:t>揭开</a:t>
            </a:r>
            <a:r>
              <a:rPr lang="zh-CN" altLang="en-US" sz="3200">
                <a:latin typeface="楷体" panose="02010609060101010101" pitchFamily="49" charset="-122"/>
              </a:rPr>
              <a:t>了蝙蝠飞行的秘密。</a:t>
            </a:r>
            <a:endParaRPr lang="zh-CN" altLang="en-US" sz="2800"/>
          </a:p>
        </p:txBody>
      </p:sp>
      <p:pic>
        <p:nvPicPr>
          <p:cNvPr id="14" name="图片 13"/>
          <p:cNvPicPr>
            <a:picLocks noChangeAspect="1"/>
          </p:cNvPicPr>
          <p:nvPr/>
        </p:nvPicPr>
        <p:blipFill>
          <a:blip r:embed="rId1" cstate="email"/>
          <a:stretch>
            <a:fillRect/>
          </a:stretch>
        </p:blipFill>
        <p:spPr>
          <a:xfrm>
            <a:off x="4954373" y="2902139"/>
            <a:ext cx="3397148" cy="2005571"/>
          </a:xfrm>
          <a:prstGeom prst="roundRect">
            <a:avLst/>
          </a:prstGeom>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ppt_x</p:attrName>
                                        </p:attrNameLst>
                                      </p:cBhvr>
                                      <p:tavLst>
                                        <p:tav tm="0">
                                          <p:val>
                                            <p:strVal val="1+#ppt_w/2"/>
                                          </p:val>
                                        </p:tav>
                                        <p:tav tm="100000">
                                          <p:val>
                                            <p:strVal val="#ppt_x"/>
                                          </p:val>
                                        </p:tav>
                                      </p:tavLst>
                                    </p:anim>
                                    <p:anim calcmode="lin" valueType="num">
                                      <p:cBhvr>
                                        <p:cTn id="3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1419225" y="2063750"/>
            <a:ext cx="1215152" cy="2374900"/>
            <a:chOff x="1381092" y="1198080"/>
            <a:chExt cx="1620214" cy="2373796"/>
          </a:xfrm>
        </p:grpSpPr>
        <p:grpSp>
          <p:nvGrpSpPr>
            <p:cNvPr id="22530" name="组合 1"/>
            <p:cNvGrpSpPr/>
            <p:nvPr/>
          </p:nvGrpSpPr>
          <p:grpSpPr bwMode="auto">
            <a:xfrm>
              <a:off x="1381092" y="1928802"/>
              <a:ext cx="1571636" cy="1643074"/>
              <a:chOff x="2437" y="2032"/>
              <a:chExt cx="1244" cy="1264"/>
            </a:xfrm>
          </p:grpSpPr>
          <p:sp>
            <p:nvSpPr>
              <p:cNvPr id="22531"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rgbClr val="0000FF"/>
                  </a:solidFill>
                  <a:latin typeface="楷体" panose="02010609060101010101" pitchFamily="49" charset="-122"/>
                </a:endParaRPr>
              </a:p>
            </p:txBody>
          </p:sp>
          <p:cxnSp>
            <p:nvCxnSpPr>
              <p:cNvPr id="22532"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22533"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22534" name="TextBox 5"/>
            <p:cNvSpPr txBox="1">
              <a:spLocks noChangeArrowheads="1"/>
            </p:cNvSpPr>
            <p:nvPr/>
          </p:nvSpPr>
          <p:spPr bwMode="auto">
            <a:xfrm>
              <a:off x="1523968" y="1911012"/>
              <a:ext cx="1477338" cy="1199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7200">
                  <a:latin typeface="楷体" panose="02010609060101010101" pitchFamily="49" charset="-122"/>
                </a:rPr>
                <a:t>御</a:t>
              </a:r>
              <a:endParaRPr lang="zh-CN" altLang="en-US" sz="7200">
                <a:latin typeface="楷体" panose="02010609060101010101" pitchFamily="49" charset="-122"/>
              </a:endParaRPr>
            </a:p>
          </p:txBody>
        </p:sp>
        <p:sp>
          <p:nvSpPr>
            <p:cNvPr id="22535" name="TextBox 6"/>
            <p:cNvSpPr txBox="1">
              <a:spLocks noChangeArrowheads="1"/>
            </p:cNvSpPr>
            <p:nvPr/>
          </p:nvSpPr>
          <p:spPr bwMode="auto">
            <a:xfrm>
              <a:off x="1875025" y="1198080"/>
              <a:ext cx="701480" cy="58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FF0000"/>
                  </a:solidFill>
                  <a:latin typeface="Pinyin Adjust" panose="02000500000000000000" pitchFamily="2" charset="0"/>
                </a:rPr>
                <a:t>yù</a:t>
              </a:r>
              <a:endParaRPr lang="zh-CN" altLang="en-US" sz="3200">
                <a:solidFill>
                  <a:srgbClr val="FF0000"/>
                </a:solidFill>
                <a:latin typeface="Pinyin Adjust" panose="02000500000000000000" pitchFamily="2" charset="0"/>
              </a:endParaRPr>
            </a:p>
          </p:txBody>
        </p:sp>
      </p:grpSp>
      <p:sp>
        <p:nvSpPr>
          <p:cNvPr id="9" name="线形标注 2 8"/>
          <p:cNvSpPr/>
          <p:nvPr/>
        </p:nvSpPr>
        <p:spPr>
          <a:xfrm>
            <a:off x="3919538" y="1652589"/>
            <a:ext cx="2035969" cy="612775"/>
          </a:xfrm>
          <a:prstGeom prst="borderCallout2">
            <a:avLst>
              <a:gd name="adj1" fmla="val 47638"/>
              <a:gd name="adj2" fmla="val 903"/>
              <a:gd name="adj3" fmla="val 52452"/>
              <a:gd name="adj4" fmla="val -17210"/>
              <a:gd name="adj5" fmla="val 226447"/>
              <a:gd name="adj6" fmla="val -76623"/>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sz="1400" noProof="1"/>
          </a:p>
        </p:txBody>
      </p:sp>
      <p:sp>
        <p:nvSpPr>
          <p:cNvPr id="10" name="TextBox 9"/>
          <p:cNvSpPr txBox="1">
            <a:spLocks noChangeArrowheads="1"/>
          </p:cNvSpPr>
          <p:nvPr/>
        </p:nvSpPr>
        <p:spPr bwMode="auto">
          <a:xfrm>
            <a:off x="3919538" y="1663642"/>
            <a:ext cx="1980025"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r>
              <a:rPr lang="zh-CN" altLang="en-US" sz="2000" dirty="0">
                <a:solidFill>
                  <a:srgbClr val="FF0000"/>
                </a:solidFill>
              </a:rPr>
              <a:t>不要写成“</a:t>
            </a:r>
            <a:r>
              <a:rPr lang="zh-CN" altLang="en-US" sz="2000" dirty="0">
                <a:solidFill>
                  <a:srgbClr val="FF0000"/>
                </a:solidFill>
                <a:latin typeface="楷体" panose="02010609060101010101" pitchFamily="49" charset="-122"/>
              </a:rPr>
              <a:t>∟</a:t>
            </a:r>
            <a:r>
              <a:rPr lang="zh-CN" altLang="en-US" sz="2000" dirty="0">
                <a:solidFill>
                  <a:srgbClr val="FF0000"/>
                </a:solidFill>
              </a:rPr>
              <a:t>”</a:t>
            </a:r>
            <a:endParaRPr lang="zh-CN" altLang="en-US" sz="2000" dirty="0">
              <a:solidFill>
                <a:srgbClr val="FF0000"/>
              </a:solidFill>
            </a:endParaRPr>
          </a:p>
        </p:txBody>
      </p:sp>
      <p:sp>
        <p:nvSpPr>
          <p:cNvPr id="11" name="TextBox 10"/>
          <p:cNvSpPr>
            <a:spLocks noChangeArrowheads="1"/>
          </p:cNvSpPr>
          <p:nvPr/>
        </p:nvSpPr>
        <p:spPr bwMode="auto">
          <a:xfrm>
            <a:off x="1296592" y="5334001"/>
            <a:ext cx="4167812" cy="646983"/>
          </a:xfrm>
          <a:prstGeom prst="roundRect">
            <a:avLst>
              <a:gd name="adj" fmla="val 16667"/>
            </a:avLst>
          </a:prstGeom>
          <a:solidFill>
            <a:srgbClr val="A1C450"/>
          </a:solidFill>
          <a:ln>
            <a:noFill/>
          </a:ln>
          <a:extLst>
            <a:ext uri="{91240B29-F687-4F45-9708-019B960494DF}">
              <a14:hiddenLine xmlns:a14="http://schemas.microsoft.com/office/drawing/2010/main" w="9525">
                <a:solidFill>
                  <a:srgbClr val="000000"/>
                </a:solidFill>
                <a:round/>
              </a14:hiddenLine>
            </a:ext>
          </a:extLst>
        </p:spPr>
        <p:txBody>
          <a:bodyPr wrap="square" lIns="91438" tIns="45719" rIns="91438" bIns="45719">
            <a:spAutoFit/>
          </a:bodyPr>
          <a:lstStyle/>
          <a:p>
            <a:r>
              <a:rPr lang="zh-CN" altLang="en-US" sz="3200">
                <a:latin typeface="楷体" panose="02010609060101010101" pitchFamily="49" charset="-122"/>
              </a:rPr>
              <a:t> 进攻是最好的</a:t>
            </a:r>
            <a:r>
              <a:rPr lang="zh-CN" altLang="en-US" sz="3200">
                <a:solidFill>
                  <a:srgbClr val="FF0000"/>
                </a:solidFill>
                <a:latin typeface="楷体" panose="02010609060101010101" pitchFamily="49" charset="-122"/>
              </a:rPr>
              <a:t>防御</a:t>
            </a:r>
            <a:r>
              <a:rPr lang="zh-CN" altLang="en-US" sz="3200">
                <a:latin typeface="楷体" panose="02010609060101010101" pitchFamily="49" charset="-122"/>
              </a:rPr>
              <a:t>。</a:t>
            </a:r>
            <a:endParaRPr lang="zh-CN" altLang="en-US" sz="2800"/>
          </a:p>
        </p:txBody>
      </p:sp>
      <p:sp>
        <p:nvSpPr>
          <p:cNvPr id="12" name="矩形 11"/>
          <p:cNvSpPr/>
          <p:nvPr/>
        </p:nvSpPr>
        <p:spPr>
          <a:xfrm>
            <a:off x="1827610" y="3559175"/>
            <a:ext cx="361950" cy="317500"/>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endParaRPr lang="zh-CN" altLang="en-US" sz="1400" noProof="1"/>
          </a:p>
        </p:txBody>
      </p:sp>
      <p:sp>
        <p:nvSpPr>
          <p:cNvPr id="13" name="TextBox 13"/>
          <p:cNvSpPr>
            <a:spLocks noChangeArrowheads="1"/>
          </p:cNvSpPr>
          <p:nvPr/>
        </p:nvSpPr>
        <p:spPr bwMode="auto">
          <a:xfrm>
            <a:off x="3143250" y="3681414"/>
            <a:ext cx="1063740" cy="646983"/>
          </a:xfrm>
          <a:prstGeom prst="roundRect">
            <a:avLst>
              <a:gd name="adj" fmla="val 16667"/>
            </a:avLst>
          </a:prstGeom>
          <a:solidFill>
            <a:srgbClr val="A1C450"/>
          </a:solidFill>
          <a:ln>
            <a:noFill/>
          </a:ln>
          <a:extLst>
            <a:ext uri="{91240B29-F687-4F45-9708-019B960494DF}">
              <a14:hiddenLine xmlns:a14="http://schemas.microsoft.com/office/drawing/2010/main" w="9525">
                <a:solidFill>
                  <a:srgbClr val="000000"/>
                </a:solidFill>
                <a:round/>
              </a14:hiddenLine>
            </a:ext>
          </a:extLst>
        </p:spPr>
        <p:txBody>
          <a:bodyPr wrap="none" lIns="91438" tIns="45719" rIns="91438" bIns="45719">
            <a:spAutoFit/>
          </a:bodyPr>
          <a:lstStyle/>
          <a:p>
            <a:r>
              <a:rPr lang="zh-CN" altLang="en-US" sz="3200">
                <a:solidFill>
                  <a:srgbClr val="FF0000"/>
                </a:solidFill>
                <a:latin typeface="楷体" panose="02010609060101010101" pitchFamily="49" charset="-122"/>
              </a:rPr>
              <a:t>防御</a:t>
            </a:r>
            <a:endParaRPr lang="zh-CN" altLang="en-US" sz="3200">
              <a:solidFill>
                <a:srgbClr val="FF0000"/>
              </a:solidFill>
              <a:latin typeface="楷体" panose="02010609060101010101" pitchFamily="49" charset="-122"/>
            </a:endParaRPr>
          </a:p>
        </p:txBody>
      </p:sp>
      <p:pic>
        <p:nvPicPr>
          <p:cNvPr id="14" name="图片 13"/>
          <p:cNvPicPr>
            <a:picLocks noChangeAspect="1"/>
          </p:cNvPicPr>
          <p:nvPr/>
        </p:nvPicPr>
        <p:blipFill>
          <a:blip r:embed="rId1" cstate="email"/>
          <a:stretch>
            <a:fillRect/>
          </a:stretch>
        </p:blipFill>
        <p:spPr>
          <a:xfrm>
            <a:off x="5464404" y="2880509"/>
            <a:ext cx="2330857" cy="2068106"/>
          </a:xfrm>
          <a:prstGeom prst="roundRect">
            <a:avLst/>
          </a:prstGeom>
          <a:solidFill>
            <a:srgbClr val="FFFFFF">
              <a:shade val="85000"/>
            </a:srgbClr>
          </a:solidFill>
          <a:ln w="190500" cap="sq">
            <a:solidFill>
              <a:srgbClr val="FFFFFF"/>
            </a:solid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strVal val="#ppt_w*0.05"/>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anim calcmode="lin" valueType="num">
                                      <p:cBhvr>
                                        <p:cTn id="20" dur="500" fill="hold"/>
                                        <p:tgtEl>
                                          <p:spTgt spid="9"/>
                                        </p:tgtEl>
                                        <p:attrNameLst>
                                          <p:attrName>ppt_x</p:attrName>
                                        </p:attrNameLst>
                                      </p:cBhvr>
                                      <p:tavLst>
                                        <p:tav tm="0">
                                          <p:val>
                                            <p:strVal val="#ppt_x-.2"/>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Effect transition="in" filter="fade">
                                      <p:cBhvr>
                                        <p:cTn id="22" dur="500"/>
                                        <p:tgtEl>
                                          <p:spTgt spid="9"/>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0.70"/>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3554" name="图片 22"/>
          <p:cNvPicPr>
            <a:picLocks noChangeAspect="1" noChangeArrowheads="1"/>
          </p:cNvPicPr>
          <p:nvPr/>
        </p:nvPicPr>
        <p:blipFill>
          <a:blip r:embed="rId2" cstate="email"/>
          <a:srcRect/>
          <a:stretch>
            <a:fillRect/>
          </a:stretch>
        </p:blipFill>
        <p:spPr bwMode="auto">
          <a:xfrm>
            <a:off x="0" y="0"/>
            <a:ext cx="91320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4"/>
          <p:cNvSpPr txBox="1">
            <a:spLocks noChangeArrowheads="1"/>
          </p:cNvSpPr>
          <p:nvPr/>
        </p:nvSpPr>
        <p:spPr bwMode="auto">
          <a:xfrm>
            <a:off x="3148013" y="466726"/>
            <a:ext cx="2749467" cy="7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r>
              <a:rPr lang="zh-CN" altLang="en-US" sz="4000" b="1">
                <a:solidFill>
                  <a:srgbClr val="FF0000"/>
                </a:solidFill>
                <a:latin typeface="楷体" panose="02010609060101010101" pitchFamily="49" charset="-122"/>
              </a:rPr>
              <a:t>词语小游戏</a:t>
            </a:r>
            <a:endParaRPr lang="zh-CN" altLang="en-US" sz="4000" b="1">
              <a:solidFill>
                <a:srgbClr val="FF0000"/>
              </a:solidFill>
              <a:latin typeface="楷体" panose="02010609060101010101" pitchFamily="49" charset="-122"/>
            </a:endParaRPr>
          </a:p>
        </p:txBody>
      </p:sp>
      <p:sp>
        <p:nvSpPr>
          <p:cNvPr id="24" name="圆角矩形 23"/>
          <p:cNvSpPr/>
          <p:nvPr/>
        </p:nvSpPr>
        <p:spPr>
          <a:xfrm>
            <a:off x="267891" y="1022351"/>
            <a:ext cx="733425" cy="260826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a:r>
              <a:rPr lang="zh-CN" altLang="en-US" sz="3200">
                <a:solidFill>
                  <a:srgbClr val="FF0000"/>
                </a:solidFill>
                <a:latin typeface="楷体" panose="02010609060101010101" pitchFamily="49" charset="-122"/>
              </a:rPr>
              <a:t>星星点灯</a:t>
            </a:r>
            <a:endParaRPr lang="zh-CN" altLang="en-US" sz="3200">
              <a:solidFill>
                <a:srgbClr val="FF0000"/>
              </a:solidFill>
              <a:latin typeface="楷体" panose="02010609060101010101" pitchFamily="49" charset="-122"/>
            </a:endParaRPr>
          </a:p>
        </p:txBody>
      </p:sp>
      <p:pic>
        <p:nvPicPr>
          <p:cNvPr id="25" name="图片 24"/>
          <p:cNvPicPr>
            <a:picLocks noChangeAspect="1" noChangeArrowheads="1"/>
          </p:cNvPicPr>
          <p:nvPr/>
        </p:nvPicPr>
        <p:blipFill>
          <a:blip r:embed="rId3" cstate="email"/>
          <a:srcRect/>
          <a:stretch>
            <a:fillRect/>
          </a:stretch>
        </p:blipFill>
        <p:spPr bwMode="auto">
          <a:xfrm>
            <a:off x="7609285" y="4751389"/>
            <a:ext cx="150852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7"/>
          <p:cNvSpPr txBox="1">
            <a:spLocks noChangeArrowheads="1"/>
          </p:cNvSpPr>
          <p:nvPr/>
        </p:nvSpPr>
        <p:spPr bwMode="auto">
          <a:xfrm>
            <a:off x="8068866" y="5256214"/>
            <a:ext cx="997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磁场</a:t>
            </a:r>
            <a:endParaRPr lang="zh-CN" altLang="en-US" sz="2800">
              <a:solidFill>
                <a:srgbClr val="000000"/>
              </a:solidFill>
              <a:latin typeface="楷体" panose="02010609060101010101" pitchFamily="49" charset="-122"/>
            </a:endParaRPr>
          </a:p>
        </p:txBody>
      </p:sp>
      <p:pic>
        <p:nvPicPr>
          <p:cNvPr id="27" name="图片 26"/>
          <p:cNvPicPr>
            <a:picLocks noChangeAspect="1" noChangeArrowheads="1"/>
          </p:cNvPicPr>
          <p:nvPr/>
        </p:nvPicPr>
        <p:blipFill>
          <a:blip r:embed="rId4" cstate="email"/>
          <a:srcRect/>
          <a:stretch>
            <a:fillRect/>
          </a:stretch>
        </p:blipFill>
        <p:spPr bwMode="auto">
          <a:xfrm>
            <a:off x="1485901" y="4637088"/>
            <a:ext cx="143232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7"/>
          <p:cNvSpPr txBox="1">
            <a:spLocks noChangeArrowheads="1"/>
          </p:cNvSpPr>
          <p:nvPr/>
        </p:nvSpPr>
        <p:spPr bwMode="auto">
          <a:xfrm>
            <a:off x="1857375" y="5041901"/>
            <a:ext cx="10167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防御</a:t>
            </a:r>
            <a:endParaRPr lang="zh-CN" altLang="en-US" sz="2800">
              <a:solidFill>
                <a:srgbClr val="000000"/>
              </a:solidFill>
              <a:latin typeface="楷体" panose="02010609060101010101" pitchFamily="49" charset="-122"/>
            </a:endParaRPr>
          </a:p>
        </p:txBody>
      </p:sp>
      <p:pic>
        <p:nvPicPr>
          <p:cNvPr id="31" name="图片 30"/>
          <p:cNvPicPr>
            <a:picLocks noChangeAspect="1" noChangeArrowheads="1"/>
          </p:cNvPicPr>
          <p:nvPr/>
        </p:nvPicPr>
        <p:blipFill>
          <a:blip r:embed="rId5" cstate="email"/>
          <a:srcRect/>
          <a:stretch>
            <a:fillRect/>
          </a:stretch>
        </p:blipFill>
        <p:spPr bwMode="auto">
          <a:xfrm>
            <a:off x="3699272" y="4735514"/>
            <a:ext cx="134659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7"/>
          <p:cNvSpPr txBox="1">
            <a:spLocks noChangeArrowheads="1"/>
          </p:cNvSpPr>
          <p:nvPr/>
        </p:nvSpPr>
        <p:spPr bwMode="auto">
          <a:xfrm>
            <a:off x="4025504" y="5087939"/>
            <a:ext cx="1017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揭开</a:t>
            </a:r>
            <a:endParaRPr lang="zh-CN" altLang="en-US" sz="2800">
              <a:solidFill>
                <a:srgbClr val="000000"/>
              </a:solidFill>
              <a:latin typeface="楷体" panose="02010609060101010101" pitchFamily="49" charset="-122"/>
            </a:endParaRPr>
          </a:p>
        </p:txBody>
      </p:sp>
      <p:pic>
        <p:nvPicPr>
          <p:cNvPr id="33" name="图片 32"/>
          <p:cNvPicPr>
            <a:picLocks noChangeAspect="1" noChangeArrowheads="1"/>
          </p:cNvPicPr>
          <p:nvPr/>
        </p:nvPicPr>
        <p:blipFill>
          <a:blip r:embed="rId6" cstate="email"/>
          <a:srcRect/>
          <a:stretch>
            <a:fillRect/>
          </a:stretch>
        </p:blipFill>
        <p:spPr bwMode="auto">
          <a:xfrm>
            <a:off x="4785123" y="5029201"/>
            <a:ext cx="154424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17"/>
          <p:cNvSpPr txBox="1">
            <a:spLocks noChangeArrowheads="1"/>
          </p:cNvSpPr>
          <p:nvPr/>
        </p:nvSpPr>
        <p:spPr bwMode="auto">
          <a:xfrm>
            <a:off x="5216129" y="5372101"/>
            <a:ext cx="1017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倾角</a:t>
            </a:r>
            <a:endParaRPr lang="zh-CN" altLang="en-US" sz="2800">
              <a:solidFill>
                <a:srgbClr val="000000"/>
              </a:solidFill>
              <a:latin typeface="楷体" panose="02010609060101010101" pitchFamily="49" charset="-122"/>
            </a:endParaRPr>
          </a:p>
        </p:txBody>
      </p:sp>
      <p:pic>
        <p:nvPicPr>
          <p:cNvPr id="50" name="图片 49"/>
          <p:cNvPicPr>
            <a:picLocks noChangeAspect="1" noChangeArrowheads="1"/>
          </p:cNvPicPr>
          <p:nvPr/>
        </p:nvPicPr>
        <p:blipFill>
          <a:blip r:embed="rId7" cstate="email"/>
          <a:srcRect/>
          <a:stretch>
            <a:fillRect/>
          </a:stretch>
        </p:blipFill>
        <p:spPr bwMode="auto">
          <a:xfrm>
            <a:off x="5593557" y="4148138"/>
            <a:ext cx="1531144"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17"/>
          <p:cNvSpPr txBox="1">
            <a:spLocks noChangeArrowheads="1"/>
          </p:cNvSpPr>
          <p:nvPr/>
        </p:nvSpPr>
        <p:spPr bwMode="auto">
          <a:xfrm>
            <a:off x="6012656" y="4578351"/>
            <a:ext cx="113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斑点</a:t>
            </a:r>
            <a:endParaRPr lang="zh-CN" altLang="en-US" sz="2800">
              <a:solidFill>
                <a:srgbClr val="000000"/>
              </a:solidFill>
              <a:latin typeface="楷体" panose="02010609060101010101" pitchFamily="49" charset="-122"/>
            </a:endParaRPr>
          </a:p>
        </p:txBody>
      </p:sp>
      <p:pic>
        <p:nvPicPr>
          <p:cNvPr id="52" name="图片 51"/>
          <p:cNvPicPr>
            <a:picLocks noChangeAspect="1" noChangeArrowheads="1"/>
          </p:cNvPicPr>
          <p:nvPr/>
        </p:nvPicPr>
        <p:blipFill>
          <a:blip r:embed="rId8" cstate="email"/>
          <a:srcRect/>
          <a:stretch>
            <a:fillRect/>
          </a:stretch>
        </p:blipFill>
        <p:spPr bwMode="auto">
          <a:xfrm>
            <a:off x="6569869" y="5081589"/>
            <a:ext cx="1326356"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17"/>
          <p:cNvSpPr txBox="1">
            <a:spLocks noChangeArrowheads="1"/>
          </p:cNvSpPr>
          <p:nvPr/>
        </p:nvSpPr>
        <p:spPr bwMode="auto">
          <a:xfrm>
            <a:off x="6791325" y="5391151"/>
            <a:ext cx="10084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干燥</a:t>
            </a:r>
            <a:endParaRPr lang="zh-CN" altLang="en-US" sz="2800">
              <a:solidFill>
                <a:srgbClr val="000000"/>
              </a:solidFill>
              <a:latin typeface="楷体" panose="02010609060101010101" pitchFamily="49" charset="-122"/>
            </a:endParaRPr>
          </a:p>
        </p:txBody>
      </p:sp>
      <p:pic>
        <p:nvPicPr>
          <p:cNvPr id="54" name="图片 53"/>
          <p:cNvPicPr>
            <a:picLocks noChangeAspect="1" noChangeArrowheads="1"/>
          </p:cNvPicPr>
          <p:nvPr/>
        </p:nvPicPr>
        <p:blipFill>
          <a:blip r:embed="rId9" cstate="email"/>
          <a:srcRect/>
          <a:stretch>
            <a:fillRect/>
          </a:stretch>
        </p:blipFill>
        <p:spPr bwMode="auto">
          <a:xfrm>
            <a:off x="86917" y="4403725"/>
            <a:ext cx="1640681"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17"/>
          <p:cNvSpPr txBox="1">
            <a:spLocks noChangeArrowheads="1"/>
          </p:cNvSpPr>
          <p:nvPr/>
        </p:nvSpPr>
        <p:spPr bwMode="auto">
          <a:xfrm>
            <a:off x="547687" y="5075239"/>
            <a:ext cx="12537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嫦娥</a:t>
            </a:r>
            <a:endParaRPr lang="zh-CN" altLang="en-US" sz="2800">
              <a:solidFill>
                <a:srgbClr val="000000"/>
              </a:solidFill>
              <a:latin typeface="楷体" panose="02010609060101010101" pitchFamily="49" charset="-122"/>
            </a:endParaRPr>
          </a:p>
        </p:txBody>
      </p:sp>
      <p:pic>
        <p:nvPicPr>
          <p:cNvPr id="61" name="图片 60"/>
          <p:cNvPicPr>
            <a:picLocks noChangeAspect="1" noChangeArrowheads="1"/>
          </p:cNvPicPr>
          <p:nvPr/>
        </p:nvPicPr>
        <p:blipFill>
          <a:blip r:embed="rId10" cstate="email"/>
          <a:srcRect/>
          <a:stretch>
            <a:fillRect/>
          </a:stretch>
        </p:blipFill>
        <p:spPr bwMode="auto">
          <a:xfrm>
            <a:off x="2736056" y="4665664"/>
            <a:ext cx="130611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17"/>
          <p:cNvSpPr txBox="1">
            <a:spLocks noChangeArrowheads="1"/>
          </p:cNvSpPr>
          <p:nvPr/>
        </p:nvSpPr>
        <p:spPr bwMode="auto">
          <a:xfrm>
            <a:off x="3074194" y="5057776"/>
            <a:ext cx="959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陨石</a:t>
            </a:r>
            <a:endParaRPr lang="zh-CN" altLang="en-US" sz="2800">
              <a:solidFill>
                <a:srgbClr val="000000"/>
              </a:solidFill>
              <a:latin typeface="楷体" panose="02010609060101010101" pitchFamily="49" charset="-122"/>
            </a:endParaRPr>
          </a:p>
        </p:txBody>
      </p:sp>
      <p:pic>
        <p:nvPicPr>
          <p:cNvPr id="36" name="图片 35"/>
          <p:cNvPicPr>
            <a:picLocks noChangeAspect="1" noChangeArrowheads="1"/>
          </p:cNvPicPr>
          <p:nvPr/>
        </p:nvPicPr>
        <p:blipFill>
          <a:blip r:embed="rId11" cstate="email"/>
          <a:srcRect/>
          <a:stretch>
            <a:fillRect/>
          </a:stretch>
        </p:blipFill>
        <p:spPr bwMode="auto">
          <a:xfrm>
            <a:off x="2299098" y="3413125"/>
            <a:ext cx="13061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7"/>
          <p:cNvSpPr txBox="1">
            <a:spLocks noChangeArrowheads="1"/>
          </p:cNvSpPr>
          <p:nvPr/>
        </p:nvSpPr>
        <p:spPr bwMode="auto">
          <a:xfrm>
            <a:off x="2595562" y="3794125"/>
            <a:ext cx="95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Franklin Gothic Medium" panose="020B0603020102020204" pitchFamily="34" charset="0"/>
                <a:ea typeface="微软雅黑" panose="020B0503020204020204" pitchFamily="34" charset="-122"/>
              </a:defRPr>
            </a:lvl1pPr>
            <a:lvl2pPr defTabSz="685800">
              <a:defRPr>
                <a:solidFill>
                  <a:schemeClr val="tx1"/>
                </a:solidFill>
                <a:latin typeface="Franklin Gothic Medium" panose="020B0603020102020204" pitchFamily="34" charset="0"/>
                <a:ea typeface="微软雅黑" panose="020B0503020204020204" pitchFamily="34" charset="-122"/>
              </a:defRPr>
            </a:lvl2pPr>
            <a:lvl3pPr defTabSz="685800">
              <a:defRPr>
                <a:solidFill>
                  <a:schemeClr val="tx1"/>
                </a:solidFill>
                <a:latin typeface="Franklin Gothic Medium" panose="020B0603020102020204" pitchFamily="34" charset="0"/>
                <a:ea typeface="微软雅黑" panose="020B0503020204020204" pitchFamily="34" charset="-122"/>
              </a:defRPr>
            </a:lvl3pPr>
            <a:lvl4pPr defTabSz="685800">
              <a:defRPr>
                <a:solidFill>
                  <a:schemeClr val="tx1"/>
                </a:solidFill>
                <a:latin typeface="Franklin Gothic Medium" panose="020B0603020102020204" pitchFamily="34" charset="0"/>
                <a:ea typeface="微软雅黑" panose="020B0503020204020204" pitchFamily="34" charset="-122"/>
              </a:defRPr>
            </a:lvl4pPr>
            <a:lvl5pPr defTabSz="685800">
              <a:defRPr>
                <a:solidFill>
                  <a:schemeClr val="tx1"/>
                </a:solidFill>
                <a:latin typeface="Franklin Gothic Medium" panose="020B060302010202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Franklin Gothic Medium" panose="020B0603020102020204" pitchFamily="34" charset="0"/>
                <a:ea typeface="微软雅黑" panose="020B0503020204020204" pitchFamily="34" charset="-122"/>
              </a:defRPr>
            </a:lvl9pPr>
          </a:lstStyle>
          <a:p>
            <a:r>
              <a:rPr lang="zh-CN" altLang="en-US" sz="2800">
                <a:solidFill>
                  <a:srgbClr val="000000"/>
                </a:solidFill>
                <a:latin typeface="楷体" panose="02010609060101010101" pitchFamily="49" charset="-122"/>
              </a:rPr>
              <a:t>高尚</a:t>
            </a:r>
            <a:endParaRPr lang="zh-CN" altLang="en-US" sz="2800">
              <a:solidFill>
                <a:srgbClr val="000000"/>
              </a:solidFill>
              <a:latin typeface="楷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0" nodeType="clickEffect">
                                  <p:stCondLst>
                                    <p:cond delay="0"/>
                                  </p:stCondLst>
                                  <p:childTnLst>
                                    <p:animMotion origin="layout" path="M -8.33333E-7 4.81481E-6 L 0.10456 -0.55973 " pathEditMode="relative" rAng="0" ptsTypes="AA">
                                      <p:cBhvr>
                                        <p:cTn id="11" dur="2000" fill="hold"/>
                                        <p:tgtEl>
                                          <p:spTgt spid="60"/>
                                        </p:tgtEl>
                                        <p:attrNameLst>
                                          <p:attrName>ppt_x</p:attrName>
                                          <p:attrName>ppt_y</p:attrName>
                                        </p:attrNameLst>
                                      </p:cBhvr>
                                      <p:rCtr x="5200" y="-27900"/>
                                    </p:animMotion>
                                  </p:childTnLst>
                                </p:cTn>
                              </p:par>
                              <p:par>
                                <p:cTn id="12" presetID="56" presetClass="path" presetSubtype="0" accel="50000" decel="50000" fill="hold" nodeType="withEffect">
                                  <p:stCondLst>
                                    <p:cond delay="0"/>
                                  </p:stCondLst>
                                  <p:childTnLst>
                                    <p:animMotion origin="layout" path="M 2.5E-6 0 L 0.12825 -0.56736 " pathEditMode="relative" rAng="0" ptsTypes="AA">
                                      <p:cBhvr>
                                        <p:cTn id="13" dur="2000" fill="hold"/>
                                        <p:tgtEl>
                                          <p:spTgt spid="54"/>
                                        </p:tgtEl>
                                        <p:attrNameLst>
                                          <p:attrName>ppt_x</p:attrName>
                                          <p:attrName>ppt_y</p:attrName>
                                        </p:attrNameLst>
                                      </p:cBhvr>
                                      <p:rCtr x="6400" y="-28300"/>
                                    </p:animMotion>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0" nodeType="clickEffect">
                                  <p:stCondLst>
                                    <p:cond delay="0"/>
                                  </p:stCondLst>
                                  <p:childTnLst>
                                    <p:animMotion origin="layout" path="M 0.0086 -0.00347 L 0.00847 -0.57917 " pathEditMode="relative" rAng="0" ptsTypes="AA">
                                      <p:cBhvr>
                                        <p:cTn id="17" dur="2000" fill="hold"/>
                                        <p:tgtEl>
                                          <p:spTgt spid="32"/>
                                        </p:tgtEl>
                                        <p:attrNameLst>
                                          <p:attrName>ppt_x</p:attrName>
                                          <p:attrName>ppt_y</p:attrName>
                                        </p:attrNameLst>
                                      </p:cBhvr>
                                      <p:rCtr x="0" y="-28700"/>
                                    </p:animMotion>
                                  </p:childTnLst>
                                </p:cTn>
                              </p:par>
                              <p:par>
                                <p:cTn id="18" presetID="64" presetClass="path" presetSubtype="0" accel="50000" decel="50000" fill="hold" nodeType="withEffect">
                                  <p:stCondLst>
                                    <p:cond delay="0"/>
                                  </p:stCondLst>
                                  <p:childTnLst>
                                    <p:animMotion origin="layout" path="M 4.58333E-6 1.48148E-6 L 0.02682 -0.57708 " pathEditMode="relative" rAng="0" ptsTypes="AA">
                                      <p:cBhvr>
                                        <p:cTn id="19" dur="2000" fill="hold"/>
                                        <p:tgtEl>
                                          <p:spTgt spid="31"/>
                                        </p:tgtEl>
                                        <p:attrNameLst>
                                          <p:attrName>ppt_x</p:attrName>
                                          <p:attrName>ppt_y</p:attrName>
                                        </p:attrNameLst>
                                      </p:cBhvr>
                                      <p:rCtr x="1300" y="-28800"/>
                                    </p:animMotion>
                                  </p:childTnLst>
                                </p:cTn>
                              </p:par>
                            </p:childTnLst>
                          </p:cTn>
                        </p:par>
                      </p:childTnLst>
                    </p:cTn>
                  </p:par>
                  <p:par>
                    <p:cTn id="20" fill="hold">
                      <p:stCondLst>
                        <p:cond delay="indefinite"/>
                      </p:stCondLst>
                      <p:childTnLst>
                        <p:par>
                          <p:cTn id="21" fill="hold">
                            <p:stCondLst>
                              <p:cond delay="0"/>
                            </p:stCondLst>
                            <p:childTnLst>
                              <p:par>
                                <p:cTn id="22" presetID="64" presetClass="path" presetSubtype="0" accel="50000" decel="50000" fill="hold" grpId="0" nodeType="clickEffect">
                                  <p:stCondLst>
                                    <p:cond delay="0"/>
                                  </p:stCondLst>
                                  <p:childTnLst>
                                    <p:animMotion origin="layout" path="M 3.95833E-6 3.7037E-7 L 0.01341 -0.5794 " pathEditMode="relative" rAng="0" ptsTypes="AA">
                                      <p:cBhvr>
                                        <p:cTn id="23" dur="2000" fill="hold"/>
                                        <p:tgtEl>
                                          <p:spTgt spid="34"/>
                                        </p:tgtEl>
                                        <p:attrNameLst>
                                          <p:attrName>ppt_x</p:attrName>
                                          <p:attrName>ppt_y</p:attrName>
                                        </p:attrNameLst>
                                      </p:cBhvr>
                                      <p:rCtr x="600" y="-28900"/>
                                    </p:animMotion>
                                  </p:childTnLst>
                                </p:cTn>
                              </p:par>
                              <p:par>
                                <p:cTn id="24" presetID="64" presetClass="path" presetSubtype="0" accel="50000" decel="50000" fill="hold" nodeType="withEffect">
                                  <p:stCondLst>
                                    <p:cond delay="0"/>
                                  </p:stCondLst>
                                  <p:childTnLst>
                                    <p:animMotion origin="layout" path="M 1.66667E-6 -3.33333E-6 L 0.03008 -0.57708 " pathEditMode="relative" rAng="0" ptsTypes="AA">
                                      <p:cBhvr>
                                        <p:cTn id="25" dur="2000" fill="hold"/>
                                        <p:tgtEl>
                                          <p:spTgt spid="33"/>
                                        </p:tgtEl>
                                        <p:attrNameLst>
                                          <p:attrName>ppt_x</p:attrName>
                                          <p:attrName>ppt_y</p:attrName>
                                        </p:attrNameLst>
                                      </p:cBhvr>
                                      <p:rCtr x="1400" y="-28800"/>
                                    </p:animMotion>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grpId="0" nodeType="clickEffect">
                                  <p:stCondLst>
                                    <p:cond delay="0"/>
                                  </p:stCondLst>
                                  <p:childTnLst>
                                    <p:animMotion origin="layout" path="M 1.25E-6 3.33333E-6 L 0.02305 -0.56436 " pathEditMode="relative" rAng="0" ptsTypes="AA">
                                      <p:cBhvr>
                                        <p:cTn id="29" dur="2000" fill="hold"/>
                                        <p:tgtEl>
                                          <p:spTgt spid="62"/>
                                        </p:tgtEl>
                                        <p:attrNameLst>
                                          <p:attrName>ppt_x</p:attrName>
                                          <p:attrName>ppt_y</p:attrName>
                                        </p:attrNameLst>
                                      </p:cBhvr>
                                      <p:rCtr x="1100" y="-28200"/>
                                    </p:animMotion>
                                  </p:childTnLst>
                                </p:cTn>
                              </p:par>
                              <p:par>
                                <p:cTn id="30" presetID="64" presetClass="path" presetSubtype="0" accel="50000" decel="50000" fill="hold" nodeType="withEffect">
                                  <p:stCondLst>
                                    <p:cond delay="0"/>
                                  </p:stCondLst>
                                  <p:childTnLst>
                                    <p:animMotion origin="layout" path="M 5E-6 4.07407E-6 L 0.04349 -0.56737 " pathEditMode="relative" rAng="0" ptsTypes="AA">
                                      <p:cBhvr>
                                        <p:cTn id="31" dur="2000" fill="hold"/>
                                        <p:tgtEl>
                                          <p:spTgt spid="61"/>
                                        </p:tgtEl>
                                        <p:attrNameLst>
                                          <p:attrName>ppt_x</p:attrName>
                                          <p:attrName>ppt_y</p:attrName>
                                        </p:attrNameLst>
                                      </p:cBhvr>
                                      <p:rCtr x="2100" y="-28300"/>
                                    </p:animMotion>
                                  </p:childTnLst>
                                </p:cTn>
                              </p:par>
                            </p:childTnLst>
                          </p:cTn>
                        </p:par>
                      </p:childTnLst>
                    </p:cTn>
                  </p:par>
                  <p:par>
                    <p:cTn id="32" fill="hold">
                      <p:stCondLst>
                        <p:cond delay="indefinite"/>
                      </p:stCondLst>
                      <p:childTnLst>
                        <p:par>
                          <p:cTn id="33" fill="hold">
                            <p:stCondLst>
                              <p:cond delay="0"/>
                            </p:stCondLst>
                            <p:childTnLst>
                              <p:par>
                                <p:cTn id="34" presetID="64" presetClass="path" presetSubtype="0" accel="50000" decel="50000" fill="hold" grpId="0" nodeType="clickEffect">
                                  <p:stCondLst>
                                    <p:cond delay="0"/>
                                  </p:stCondLst>
                                  <p:childTnLst>
                                    <p:animMotion origin="layout" path="M 4.72222E-6 3.7037E-7 L 0.00711 -0.55957 " pathEditMode="relative" rAng="0" ptsTypes="AA">
                                      <p:cBhvr>
                                        <p:cTn id="35" dur="2000" fill="hold"/>
                                        <p:tgtEl>
                                          <p:spTgt spid="51"/>
                                        </p:tgtEl>
                                        <p:attrNameLst>
                                          <p:attrName>ppt_x</p:attrName>
                                          <p:attrName>ppt_y</p:attrName>
                                        </p:attrNameLst>
                                      </p:cBhvr>
                                      <p:rCtr x="300" y="-27900"/>
                                    </p:animMotion>
                                  </p:childTnLst>
                                </p:cTn>
                              </p:par>
                              <p:par>
                                <p:cTn id="36" presetID="64" presetClass="path" presetSubtype="0" accel="50000" decel="50000" fill="hold" nodeType="withEffect">
                                  <p:stCondLst>
                                    <p:cond delay="0"/>
                                  </p:stCondLst>
                                  <p:childTnLst>
                                    <p:animMotion origin="layout" path="M 1.25E-6 -2.59259E-6 L 0.02773 -0.57569 " pathEditMode="relative" rAng="0" ptsTypes="AA">
                                      <p:cBhvr>
                                        <p:cTn id="37" dur="2000" fill="hold"/>
                                        <p:tgtEl>
                                          <p:spTgt spid="50"/>
                                        </p:tgtEl>
                                        <p:attrNameLst>
                                          <p:attrName>ppt_x</p:attrName>
                                          <p:attrName>ppt_y</p:attrName>
                                        </p:attrNameLst>
                                      </p:cBhvr>
                                      <p:rCtr x="1300" y="-28700"/>
                                    </p:animMotion>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decel="50000" fill="hold" grpId="0" nodeType="clickEffect">
                                  <p:stCondLst>
                                    <p:cond delay="0"/>
                                  </p:stCondLst>
                                  <p:childTnLst>
                                    <p:animMotion origin="layout" path="M 3.54167E-6 -1.48148E-6 L 0.0082 -0.60463 " pathEditMode="relative" rAng="0" ptsTypes="AA">
                                      <p:cBhvr>
                                        <p:cTn id="41" dur="2000" fill="hold"/>
                                        <p:tgtEl>
                                          <p:spTgt spid="53"/>
                                        </p:tgtEl>
                                        <p:attrNameLst>
                                          <p:attrName>ppt_x</p:attrName>
                                          <p:attrName>ppt_y</p:attrName>
                                        </p:attrNameLst>
                                      </p:cBhvr>
                                      <p:rCtr x="400" y="-30200"/>
                                    </p:animMotion>
                                  </p:childTnLst>
                                </p:cTn>
                              </p:par>
                              <p:par>
                                <p:cTn id="42" presetID="64" presetClass="path" presetSubtype="0" accel="50000" decel="50000" fill="hold" nodeType="withEffect">
                                  <p:stCondLst>
                                    <p:cond delay="0"/>
                                  </p:stCondLst>
                                  <p:childTnLst>
                                    <p:animMotion origin="layout" path="M -4.16667E-7 3.7037E-7 L 0.01172 -0.59537 " pathEditMode="relative" rAng="0" ptsTypes="AA">
                                      <p:cBhvr>
                                        <p:cTn id="43" dur="2000" fill="hold"/>
                                        <p:tgtEl>
                                          <p:spTgt spid="52"/>
                                        </p:tgtEl>
                                        <p:attrNameLst>
                                          <p:attrName>ppt_x</p:attrName>
                                          <p:attrName>ppt_y</p:attrName>
                                        </p:attrNameLst>
                                      </p:cBhvr>
                                      <p:rCtr x="500" y="-29700"/>
                                    </p:animMotion>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0" nodeType="clickEffect">
                                  <p:stCondLst>
                                    <p:cond delay="0"/>
                                  </p:stCondLst>
                                  <p:childTnLst>
                                    <p:animMotion origin="layout" path="M 4.16667E-6 7.40741E-7 L 0.0013 -0.66458 " pathEditMode="relative" rAng="0" ptsTypes="AA">
                                      <p:cBhvr>
                                        <p:cTn id="47" dur="2000" fill="hold"/>
                                        <p:tgtEl>
                                          <p:spTgt spid="26"/>
                                        </p:tgtEl>
                                        <p:attrNameLst>
                                          <p:attrName>ppt_x</p:attrName>
                                          <p:attrName>ppt_y</p:attrName>
                                        </p:attrNameLst>
                                      </p:cBhvr>
                                      <p:rCtr x="0" y="-33200"/>
                                    </p:animMotion>
                                  </p:childTnLst>
                                </p:cTn>
                              </p:par>
                              <p:par>
                                <p:cTn id="48" presetID="64" presetClass="path" presetSubtype="0" accel="50000" decel="50000" fill="hold" nodeType="withEffect">
                                  <p:stCondLst>
                                    <p:cond delay="0"/>
                                  </p:stCondLst>
                                  <p:childTnLst>
                                    <p:animMotion origin="layout" path="M -2.5E-6 -3.7037E-7 L 0.0211 -0.67176 " pathEditMode="relative" rAng="0" ptsTypes="AA">
                                      <p:cBhvr>
                                        <p:cTn id="49" dur="2000" fill="hold"/>
                                        <p:tgtEl>
                                          <p:spTgt spid="25"/>
                                        </p:tgtEl>
                                        <p:attrNameLst>
                                          <p:attrName>ppt_x</p:attrName>
                                          <p:attrName>ppt_y</p:attrName>
                                        </p:attrNameLst>
                                      </p:cBhvr>
                                      <p:rCtr x="1000" y="-33500"/>
                                    </p:animMotion>
                                  </p:childTnLst>
                                </p:cTn>
                              </p:par>
                            </p:childTnLst>
                          </p:cTn>
                        </p:par>
                      </p:childTnLst>
                    </p:cTn>
                  </p:par>
                  <p:par>
                    <p:cTn id="50" fill="hold">
                      <p:stCondLst>
                        <p:cond delay="indefinite"/>
                      </p:stCondLst>
                      <p:childTnLst>
                        <p:par>
                          <p:cTn id="51" fill="hold">
                            <p:stCondLst>
                              <p:cond delay="0"/>
                            </p:stCondLst>
                            <p:childTnLst>
                              <p:par>
                                <p:cTn id="52" presetID="64" presetClass="path" presetSubtype="0" accel="50000" decel="50000" fill="hold" grpId="0" nodeType="clickEffect">
                                  <p:stCondLst>
                                    <p:cond delay="0"/>
                                  </p:stCondLst>
                                  <p:childTnLst>
                                    <p:animMotion origin="layout" path="M -0.00429 -0.00232 L 0.05704 -0.51065 " pathEditMode="relative" rAng="0" ptsTypes="AA">
                                      <p:cBhvr>
                                        <p:cTn id="53" dur="2000" fill="hold"/>
                                        <p:tgtEl>
                                          <p:spTgt spid="28"/>
                                        </p:tgtEl>
                                        <p:attrNameLst>
                                          <p:attrName>ppt_x</p:attrName>
                                          <p:attrName>ppt_y</p:attrName>
                                        </p:attrNameLst>
                                      </p:cBhvr>
                                      <p:rCtr x="3000" y="-25400"/>
                                    </p:animMotion>
                                  </p:childTnLst>
                                </p:cTn>
                              </p:par>
                              <p:par>
                                <p:cTn id="54" presetID="64" presetClass="path" presetSubtype="0" accel="50000" decel="50000" fill="hold" nodeType="withEffect">
                                  <p:stCondLst>
                                    <p:cond delay="0"/>
                                  </p:stCondLst>
                                  <p:childTnLst>
                                    <p:animMotion origin="layout" path="M -2.29167E-6 -7.40741E-7 L 0.08242 -0.4831 " pathEditMode="relative" rAng="0" ptsTypes="AA">
                                      <p:cBhvr>
                                        <p:cTn id="55" dur="2000" fill="hold"/>
                                        <p:tgtEl>
                                          <p:spTgt spid="27"/>
                                        </p:tgtEl>
                                        <p:attrNameLst>
                                          <p:attrName>ppt_x</p:attrName>
                                          <p:attrName>ppt_y</p:attrName>
                                        </p:attrNameLst>
                                      </p:cBhvr>
                                      <p:rCtr x="4100" y="-24100"/>
                                    </p:animMotion>
                                  </p:child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grpId="0" nodeType="clickEffect">
                                  <p:stCondLst>
                                    <p:cond delay="0"/>
                                  </p:stCondLst>
                                  <p:childTnLst>
                                    <p:animMotion origin="layout" path="M 0 0 L 0 -0.25 E" pathEditMode="relative" rAng="0" ptsTypes="">
                                      <p:cBhvr>
                                        <p:cTn id="59" dur="2000" fill="hold"/>
                                        <p:tgtEl>
                                          <p:spTgt spid="37"/>
                                        </p:tgtEl>
                                        <p:attrNameLst>
                                          <p:attrName>ppt_x</p:attrName>
                                          <p:attrName>ppt_y</p:attrName>
                                        </p:attrNameLst>
                                      </p:cBhvr>
                                      <p:rCtr x="0" y="0"/>
                                    </p:animMotion>
                                  </p:childTnLst>
                                </p:cTn>
                              </p:par>
                              <p:par>
                                <p:cTn id="60" presetID="64" presetClass="path" presetSubtype="0" accel="50000" decel="50000" fill="hold" nodeType="withEffect">
                                  <p:stCondLst>
                                    <p:cond delay="0"/>
                                  </p:stCondLst>
                                  <p:childTnLst>
                                    <p:animMotion origin="layout" path="M 0 0 L 0 -0.25 E" pathEditMode="relative" rAng="0" ptsTypes="">
                                      <p:cBhvr>
                                        <p:cTn id="61" dur="2000" fill="hold"/>
                                        <p:tgtEl>
                                          <p:spTgt spid="3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6" grpId="0"/>
      <p:bldP spid="28" grpId="0"/>
      <p:bldP spid="32" grpId="0"/>
      <p:bldP spid="34" grpId="0"/>
      <p:bldP spid="51" grpId="0"/>
      <p:bldP spid="53" grpId="0"/>
      <p:bldP spid="60" grpId="0"/>
      <p:bldP spid="62"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266950" y="2120900"/>
            <a:ext cx="491416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zh-CN" altLang="en-US" sz="2800" dirty="0">
                <a:latin typeface="微软雅黑" panose="020B0503020204020204" pitchFamily="34" charset="-122"/>
              </a:rPr>
              <a:t>自己小声读课文，边读边想：</a:t>
            </a:r>
            <a:endParaRPr lang="en-US" altLang="zh-CN" sz="2800" dirty="0">
              <a:latin typeface="微软雅黑" panose="020B0503020204020204" pitchFamily="34" charset="-122"/>
            </a:endParaRPr>
          </a:p>
        </p:txBody>
      </p:sp>
      <p:sp>
        <p:nvSpPr>
          <p:cNvPr id="3" name="矩形 2"/>
          <p:cNvSpPr>
            <a:spLocks noChangeArrowheads="1"/>
          </p:cNvSpPr>
          <p:nvPr/>
        </p:nvSpPr>
        <p:spPr bwMode="auto">
          <a:xfrm>
            <a:off x="2320529" y="3236913"/>
            <a:ext cx="4851643"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2800" dirty="0">
                <a:solidFill>
                  <a:srgbClr val="FF0000"/>
                </a:solidFill>
                <a:latin typeface="微软雅黑" panose="020B0503020204020204" pitchFamily="34" charset="-122"/>
              </a:rPr>
              <a:t>1.</a:t>
            </a:r>
            <a:r>
              <a:rPr lang="zh-CN" altLang="en-US" sz="2800" dirty="0">
                <a:solidFill>
                  <a:srgbClr val="FF0000"/>
                </a:solidFill>
                <a:latin typeface="微软雅黑" panose="020B0503020204020204" pitchFamily="34" charset="-122"/>
              </a:rPr>
              <a:t>全文是围绕哪句话来写的？</a:t>
            </a:r>
            <a:endParaRPr lang="zh-CN" altLang="en-US" sz="2800" dirty="0">
              <a:solidFill>
                <a:srgbClr val="FF0000"/>
              </a:solidFill>
              <a:latin typeface="微软雅黑" panose="020B0503020204020204" pitchFamily="34" charset="-122"/>
            </a:endParaRPr>
          </a:p>
        </p:txBody>
      </p:sp>
      <p:sp>
        <p:nvSpPr>
          <p:cNvPr id="4" name="矩形 3"/>
          <p:cNvSpPr>
            <a:spLocks noChangeArrowheads="1"/>
          </p:cNvSpPr>
          <p:nvPr/>
        </p:nvSpPr>
        <p:spPr bwMode="auto">
          <a:xfrm>
            <a:off x="1796654" y="4352925"/>
            <a:ext cx="6045994"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indent="576580"/>
            <a:r>
              <a:rPr lang="zh-CN" altLang="en-US" sz="3600" dirty="0">
                <a:latin typeface="楷体" panose="02010609060101010101" pitchFamily="49" charset="-122"/>
              </a:rPr>
              <a:t> 全文围绕“地球之外有没有生命存在”这句话来写。</a:t>
            </a:r>
            <a:endParaRPr lang="zh-CN" altLang="en-US" sz="3600" dirty="0">
              <a:latin typeface="楷体" panose="02010609060101010101" pitchFamily="49" charset="-122"/>
            </a:endParaRPr>
          </a:p>
        </p:txBody>
      </p:sp>
      <p:sp>
        <p:nvSpPr>
          <p:cNvPr id="7" name="圆角矩形 6"/>
          <p:cNvSpPr/>
          <p:nvPr/>
        </p:nvSpPr>
        <p:spPr>
          <a:xfrm>
            <a:off x="3464719" y="817563"/>
            <a:ext cx="2208610" cy="671512"/>
          </a:xfrm>
          <a:prstGeom prst="roundRect">
            <a:avLst>
              <a:gd name="adj" fmla="val 50000"/>
            </a:avLst>
          </a:prstGeom>
          <a:noFill/>
          <a:ln w="28575">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noProof="1">
                <a:solidFill>
                  <a:schemeClr val="tx1">
                    <a:lumMod val="85000"/>
                    <a:lumOff val="15000"/>
                  </a:schemeClr>
                </a:solidFill>
                <a:latin typeface="微软雅黑" panose="020B0503020204020204" pitchFamily="34" charset="-122"/>
                <a:ea typeface="微软雅黑" panose="020B0503020204020204" pitchFamily="34" charset="-122"/>
              </a:rPr>
              <a:t>想一想</a:t>
            </a:r>
            <a:endParaRPr lang="en-US" altLang="zh-CN" sz="2800"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noChangeArrowheads="1"/>
          </p:cNvPicPr>
          <p:nvPr/>
        </p:nvPicPr>
        <p:blipFill>
          <a:blip r:embed="rId1" cstate="email"/>
          <a:srcRect/>
          <a:stretch>
            <a:fillRect/>
          </a:stretch>
        </p:blipFill>
        <p:spPr bwMode="auto">
          <a:xfrm flipH="1">
            <a:off x="3178969" y="363539"/>
            <a:ext cx="777479"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lide(fromBottom)">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animBg="1"/>
    </p:bldLst>
  </p:timing>
</p:sld>
</file>

<file path=ppt/theme/theme1.xml><?xml version="1.0" encoding="utf-8"?>
<a:theme xmlns:a="http://schemas.openxmlformats.org/drawingml/2006/main" name="第一PPT模板网-WWW.1PPT.COM">
  <a:themeElements>
    <a:clrScheme name="让PPT飞起来丨pptshare.qzone.qq.com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fontScheme name="让PPT飞起来丨pptshare.qzone.qq.co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让PPT飞起来丨pptshare.qzone.qq.com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让PPT飞起来丨pptshare.qzone.qq.com 2">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让PPT飞起来丨pptshare.qzone.qq.com 3">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B2B2B2"/>
        </a:hlink>
        <a:folHlink>
          <a:srgbClr val="5F5F5F"/>
        </a:folHlink>
      </a:clrScheme>
      <a:clrMap bg1="lt1" tx1="dk1" bg2="lt2" tx2="dk2" accent1="accent1" accent2="accent2" accent3="accent3" accent4="accent4" accent5="accent5" accent6="accent6" hlink="hlink" folHlink="folHlink"/>
    </a:extraClrScheme>
    <a:extraClrScheme>
      <a:clrScheme name="让PPT飞起来丨pptshare.qzone.qq.com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1131</Words>
  <Application>WPS 演示</Application>
  <PresentationFormat>全屏显示(4:3)</PresentationFormat>
  <Paragraphs>202</Paragraphs>
  <Slides>17</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Franklin Gothic Medium</vt:lpstr>
      <vt:lpstr>微软雅黑</vt:lpstr>
      <vt:lpstr>Calibri</vt:lpstr>
      <vt:lpstr>楷体</vt:lpstr>
      <vt:lpstr>Pinyin Adjust</vt:lpstr>
      <vt:lpstr>黑体</vt:lpstr>
      <vt:lpstr>Times New Roman</vt:lpstr>
      <vt:lpstr>Arial Unicode MS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104</cp:revision>
  <dcterms:created xsi:type="dcterms:W3CDTF">2019-01-28T06:44:00Z</dcterms:created>
  <dcterms:modified xsi:type="dcterms:W3CDTF">2019-10-25T06:26:04Z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