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51"/>
  </p:handoutMasterIdLst>
  <p:sldIdLst>
    <p:sldId id="258" r:id="rId3"/>
    <p:sldId id="259" r:id="rId4"/>
    <p:sldId id="260" r:id="rId5"/>
    <p:sldId id="262" r:id="rId6"/>
    <p:sldId id="263" r:id="rId7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>
        <p:scale>
          <a:sx n="100" d="100"/>
          <a:sy n="100" d="100"/>
        </p:scale>
        <p:origin x="-366" y="-26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4" Type="http://schemas.openxmlformats.org/officeDocument/2006/relationships/tableStyles" Target="tableStyles.xml"/><Relationship Id="rId53" Type="http://schemas.openxmlformats.org/officeDocument/2006/relationships/viewProps" Target="viewProps.xml"/><Relationship Id="rId52" Type="http://schemas.openxmlformats.org/officeDocument/2006/relationships/presProps" Target="presProps.xml"/><Relationship Id="rId51" Type="http://schemas.openxmlformats.org/officeDocument/2006/relationships/handoutMaster" Target="handoutMasters/handoutMaster1.xml"/><Relationship Id="rId50" Type="http://schemas.openxmlformats.org/officeDocument/2006/relationships/slide" Target="slides/slide47.xml"/><Relationship Id="rId5" Type="http://schemas.openxmlformats.org/officeDocument/2006/relationships/slide" Target="slides/slide3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502412" y="2588282"/>
            <a:ext cx="8139178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502412" y="3566160"/>
            <a:ext cx="8139178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502448" y="952508"/>
            <a:ext cx="8139178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502412" y="2588282"/>
            <a:ext cx="8139178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02412" y="432000"/>
            <a:ext cx="8139178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502412" y="1296000"/>
            <a:ext cx="8139178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02448" y="3808731"/>
            <a:ext cx="8139178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02444" y="4511676"/>
            <a:ext cx="8139178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02412" y="432000"/>
            <a:ext cx="8139178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502447" y="1296000"/>
            <a:ext cx="396243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679158" y="1296000"/>
            <a:ext cx="396243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02412" y="432000"/>
            <a:ext cx="8139178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502447" y="1296001"/>
            <a:ext cx="396243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502444" y="1789043"/>
            <a:ext cx="39624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4676812" y="1296001"/>
            <a:ext cx="396243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4676812" y="1789043"/>
            <a:ext cx="396243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502447" y="1296000"/>
            <a:ext cx="396243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679194" y="1296000"/>
            <a:ext cx="396243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7928351" y="952509"/>
            <a:ext cx="713238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502444" y="952501"/>
            <a:ext cx="7371076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image" Target="../media/image1.png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502412" y="432000"/>
            <a:ext cx="8139178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502412" y="1296000"/>
            <a:ext cx="8139178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59807" y="6349833"/>
            <a:ext cx="2025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3087000" y="6349833"/>
            <a:ext cx="297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6457950" y="6349833"/>
            <a:ext cx="2025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 descr="图层1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10"/>
          <p:cNvSpPr>
            <a:spLocks noTextEdit="1"/>
          </p:cNvSpPr>
          <p:nvPr/>
        </p:nvSpPr>
        <p:spPr>
          <a:xfrm>
            <a:off x="1571604" y="1333486"/>
            <a:ext cx="6643734" cy="18097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92500" lnSpcReduction="10000"/>
          </a:bodyPr>
          <a:lstStyle/>
          <a:p>
            <a:pPr algn="ctr" eaLnBrk="0" hangingPunct="0"/>
            <a:endParaRPr lang="zh-CN" altLang="en-US" sz="128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8998"/>
                  </a:srgb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2375535" y="2379133"/>
            <a:ext cx="717550" cy="914400"/>
          </a:xfrm>
          <a:prstGeom prst="ellipse">
            <a:avLst/>
          </a:prstGeom>
          <a:solidFill>
            <a:srgbClr val="FFC000"/>
          </a:solidFill>
          <a:ln>
            <a:solidFill>
              <a:srgbClr val="FFB367"/>
            </a:solidFill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endParaRPr lang="zh-CN" altLang="en-US" sz="2400"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  <a:solidFill>
                <a:schemeClr val="accent4"/>
              </a:solidFill>
              <a:effectLst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" name="副标题 2"/>
          <p:cNvSpPr txBox="1"/>
          <p:nvPr/>
        </p:nvSpPr>
        <p:spPr>
          <a:xfrm>
            <a:off x="1834198" y="3804073"/>
            <a:ext cx="5381625" cy="584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algn="ctr" eaLnBrk="1" hangingPunct="1">
              <a:buFont typeface="Arial" panose="020B0604020202020204" pitchFamily="34" charset="0"/>
            </a:pPr>
            <a:r>
              <a:rPr lang="en-US" altLang="zh-CN" sz="2665" b="1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RJ·</a:t>
            </a:r>
            <a:r>
              <a:rPr lang="zh-CN" altLang="en-US" sz="2665" b="1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五年级上册</a:t>
            </a:r>
            <a:endParaRPr lang="zh-CN" altLang="en-US" sz="2665" b="1" dirty="0">
              <a:solidFill>
                <a:srgbClr val="00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2124075" y="3718560"/>
            <a:ext cx="5040630" cy="0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椭圆 5"/>
          <p:cNvSpPr/>
          <p:nvPr/>
        </p:nvSpPr>
        <p:spPr>
          <a:xfrm>
            <a:off x="2573655" y="2368128"/>
            <a:ext cx="666750" cy="92540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64764" y="2165774"/>
            <a:ext cx="5110921" cy="13234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8000" b="1" dirty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6</a:t>
            </a:r>
            <a:r>
              <a:rPr lang="en-US" altLang="zh-CN" sz="8000" dirty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 </a:t>
            </a:r>
            <a:r>
              <a:rPr lang="zh-CN" altLang="en-US" sz="7200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将 </a:t>
            </a:r>
            <a:r>
              <a:rPr lang="zh-CN" altLang="en-US" sz="7200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相 </a:t>
            </a:r>
            <a:r>
              <a:rPr lang="zh-CN" altLang="en-US" sz="7200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和</a:t>
            </a:r>
            <a:endParaRPr lang="zh-CN" altLang="en-US" sz="7200" b="1" dirty="0" smtClean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000100" y="3714753"/>
            <a:ext cx="7500990" cy="285129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735" b="1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1</a:t>
            </a:r>
            <a:r>
              <a:rPr lang="en-US" altLang="zh-CN" sz="3735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.</a:t>
            </a: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我们从小要学会</a:t>
            </a:r>
            <a:r>
              <a:rPr lang="zh-CN" altLang="en-US" sz="3735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坚强</a:t>
            </a: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 （      ）</a:t>
            </a:r>
            <a:r>
              <a:rPr lang="zh-CN" altLang="en-US" sz="3735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。</a:t>
            </a:r>
            <a:endParaRPr lang="en-US" altLang="zh-CN" sz="3735" b="1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3735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2.</a:t>
            </a: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妈妈</a:t>
            </a:r>
            <a:r>
              <a:rPr lang="zh-CN" altLang="en-US" sz="3735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强迫 </a:t>
            </a: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（      ）弟弟去学钢琴。</a:t>
            </a:r>
            <a:endParaRPr lang="zh-CN" altLang="en-US" sz="3735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</p:txBody>
      </p:sp>
      <p:sp>
        <p:nvSpPr>
          <p:cNvPr id="12" name="左大括号 11"/>
          <p:cNvSpPr/>
          <p:nvPr/>
        </p:nvSpPr>
        <p:spPr>
          <a:xfrm>
            <a:off x="2167237" y="1540497"/>
            <a:ext cx="288290" cy="1080135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7" name="文本框 6"/>
          <p:cNvSpPr txBox="1"/>
          <p:nvPr/>
        </p:nvSpPr>
        <p:spPr>
          <a:xfrm>
            <a:off x="1409049" y="1788781"/>
            <a:ext cx="591185" cy="748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4265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强</a:t>
            </a:r>
            <a:endParaRPr lang="zh-CN" altLang="en-US" sz="4265" b="1" dirty="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000232" y="1428736"/>
            <a:ext cx="5974713" cy="14718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zh-CN" sz="3735" b="1" dirty="0">
                <a:solidFill>
                  <a:srgbClr val="FF00FF"/>
                </a:solidFill>
                <a:latin typeface="+mn-ea"/>
                <a:ea typeface="+mn-ea"/>
                <a:cs typeface="+mn-ea"/>
              </a:rPr>
              <a:t> </a:t>
            </a:r>
            <a:r>
              <a:rPr lang="zh-CN" altLang="en-US" sz="3735" b="1" dirty="0">
                <a:solidFill>
                  <a:srgbClr val="FF00FF"/>
                </a:solidFill>
                <a:latin typeface="+mn-ea"/>
                <a:ea typeface="+mn-ea"/>
                <a:cs typeface="+mn-ea"/>
              </a:rPr>
              <a:t>  </a:t>
            </a:r>
            <a:r>
              <a:rPr lang="en-US" sz="3735" dirty="0" err="1" smtClean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qi</a:t>
            </a:r>
            <a:r>
              <a:rPr lang="en-US" altLang="zh-CN" sz="3735" dirty="0" err="1" smtClean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á</a:t>
            </a:r>
            <a:r>
              <a:rPr lang="en-US" sz="3735" dirty="0" err="1" smtClean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n</a:t>
            </a:r>
            <a:r>
              <a:rPr lang="en-US" sz="3735" dirty="0" err="1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ea"/>
              </a:rPr>
              <a:t>ɡ</a:t>
            </a:r>
            <a:r>
              <a:rPr lang="en-US" altLang="zh-CN" sz="3735" dirty="0" smtClean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  </a:t>
            </a:r>
            <a:r>
              <a:rPr lang="zh-CN" altLang="en-US" sz="3735" b="1" dirty="0" smtClean="0">
                <a:solidFill>
                  <a:schemeClr val="tx1"/>
                </a:solidFill>
                <a:latin typeface="楷体_GB2312" panose="02010609030101010101" charset="-122"/>
                <a:ea typeface="楷体_GB2312" panose="02010609030101010101" charset="-122"/>
                <a:cs typeface="+mn-ea"/>
                <a:sym typeface="+mn-ea"/>
              </a:rPr>
              <a:t>（坚强</a:t>
            </a:r>
            <a:r>
              <a:rPr lang="zh-CN" altLang="en-US" sz="3735" b="1" dirty="0" smtClean="0">
                <a:solidFill>
                  <a:schemeClr val="tx1"/>
                </a:solidFill>
                <a:latin typeface="楷体_GB2312" panose="02010609030101010101" charset="-122"/>
                <a:ea typeface="楷体_GB2312" panose="02010609030101010101" charset="-122"/>
                <a:cs typeface="+mn-ea"/>
              </a:rPr>
              <a:t>）（强壮）</a:t>
            </a:r>
            <a:endParaRPr lang="zh-CN" altLang="en-US" sz="3735" b="1" dirty="0">
              <a:solidFill>
                <a:schemeClr val="tx1"/>
              </a:solidFill>
              <a:latin typeface="+mn-ea"/>
              <a:ea typeface="+mn-ea"/>
              <a:cs typeface="+mn-ea"/>
            </a:endParaRPr>
          </a:p>
          <a:p>
            <a:pPr algn="l" eaLnBrk="1" hangingPunct="1">
              <a:lnSpc>
                <a:spcPct val="140000"/>
              </a:lnSpc>
            </a:pPr>
            <a:r>
              <a:rPr lang="en-US" sz="3735" dirty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   </a:t>
            </a:r>
            <a:r>
              <a:rPr lang="en-US" sz="3735" dirty="0" err="1" smtClean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qi</a:t>
            </a:r>
            <a:r>
              <a:rPr lang="en-US" altLang="zh-CN" sz="3735" dirty="0" err="1" smtClean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ǎ</a:t>
            </a:r>
            <a:r>
              <a:rPr lang="en-US" sz="3735" dirty="0" err="1" smtClean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n</a:t>
            </a:r>
            <a:r>
              <a:rPr lang="en-US" sz="3735" dirty="0" err="1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ea"/>
              </a:rPr>
              <a:t>ɡ</a:t>
            </a:r>
            <a:r>
              <a:rPr lang="en-US" sz="3735" dirty="0" smtClean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  </a:t>
            </a:r>
            <a:r>
              <a:rPr lang="zh-CN" altLang="en-US" sz="3735" b="1" dirty="0" smtClean="0">
                <a:solidFill>
                  <a:schemeClr val="tx1"/>
                </a:solidFill>
                <a:latin typeface="楷体_GB2312" panose="02010609030101010101" charset="-122"/>
                <a:ea typeface="楷体_GB2312" panose="02010609030101010101" charset="-122"/>
                <a:cs typeface="+mn-ea"/>
                <a:sym typeface="+mn-ea"/>
              </a:rPr>
              <a:t>（强迫） </a:t>
            </a:r>
            <a:r>
              <a:rPr lang="en-US" altLang="zh-CN" sz="3735" b="1" dirty="0" smtClean="0">
                <a:solidFill>
                  <a:schemeClr val="tx1"/>
                </a:solidFill>
                <a:latin typeface="楷体_GB2312" panose="02010609030101010101" charset="-122"/>
                <a:ea typeface="楷体_GB2312" panose="02010609030101010101" charset="-122"/>
                <a:cs typeface="+mn-ea"/>
                <a:sym typeface="+mn-ea"/>
              </a:rPr>
              <a:t>(</a:t>
            </a:r>
            <a:r>
              <a:rPr lang="zh-CN" altLang="en-US" sz="3735" b="1" dirty="0" smtClean="0">
                <a:solidFill>
                  <a:schemeClr val="tx1"/>
                </a:solidFill>
                <a:latin typeface="楷体_GB2312" panose="02010609030101010101" charset="-122"/>
                <a:ea typeface="楷体_GB2312" panose="02010609030101010101" charset="-122"/>
                <a:cs typeface="+mn-ea"/>
                <a:sym typeface="+mn-ea"/>
              </a:rPr>
              <a:t>强逼）</a:t>
            </a:r>
            <a:endParaRPr lang="en-US" altLang="zh-CN" sz="3735" b="1" dirty="0">
              <a:solidFill>
                <a:schemeClr val="tx1"/>
              </a:solidFill>
              <a:latin typeface="楷体_GB2312" panose="02010609030101010101" charset="-122"/>
              <a:ea typeface="楷体_GB2312" panose="02010609030101010101" charset="-122"/>
              <a:cs typeface="+mn-ea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357554" y="4476758"/>
            <a:ext cx="1071570" cy="10772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3200" b="1" dirty="0" err="1" smtClean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qiǎnɡ</a:t>
            </a:r>
            <a:endParaRPr lang="en-US" altLang="en-US" sz="3200" b="1" dirty="0">
              <a:solidFill>
                <a:srgbClr val="FF0000"/>
              </a:solidFill>
              <a:latin typeface="+mn-ea"/>
              <a:ea typeface="+mn-ea"/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214942" y="3714753"/>
            <a:ext cx="1071570" cy="10772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qiánɡ</a:t>
            </a:r>
            <a:endParaRPr lang="en-US" altLang="en-US" sz="3200" b="1" dirty="0">
              <a:solidFill>
                <a:srgbClr val="FF0000"/>
              </a:solidFill>
              <a:latin typeface="+mn-ea"/>
              <a:ea typeface="+mn-ea"/>
              <a:cs typeface="+mn-ea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 bldLvl="0" animBg="1"/>
      <p:bldP spid="7" grpId="0"/>
      <p:bldP spid="5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000100" y="3714753"/>
            <a:ext cx="7500990" cy="285129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735" b="1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1</a:t>
            </a:r>
            <a:r>
              <a:rPr lang="en-US" altLang="zh-CN" sz="3735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.</a:t>
            </a: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爸爸带着明明去公园</a:t>
            </a:r>
            <a:r>
              <a:rPr lang="zh-CN" altLang="en-US" sz="3735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划船</a:t>
            </a: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（     ）</a:t>
            </a:r>
            <a:r>
              <a:rPr lang="zh-CN" altLang="en-US" sz="3735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。</a:t>
            </a:r>
            <a:endParaRPr lang="en-US" altLang="zh-CN" sz="3735" b="1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3735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2.</a:t>
            </a: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妈妈</a:t>
            </a:r>
            <a:r>
              <a:rPr lang="zh-CN" altLang="en-US" sz="3735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计划</a:t>
            </a: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（     ）带全家去旅游。</a:t>
            </a:r>
            <a:endParaRPr lang="zh-CN" altLang="en-US" sz="3735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</p:txBody>
      </p:sp>
      <p:sp>
        <p:nvSpPr>
          <p:cNvPr id="12" name="左大括号 11"/>
          <p:cNvSpPr/>
          <p:nvPr/>
        </p:nvSpPr>
        <p:spPr>
          <a:xfrm>
            <a:off x="2167237" y="1540497"/>
            <a:ext cx="288290" cy="1080135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7" name="文本框 6"/>
          <p:cNvSpPr txBox="1"/>
          <p:nvPr/>
        </p:nvSpPr>
        <p:spPr>
          <a:xfrm>
            <a:off x="1409049" y="1788781"/>
            <a:ext cx="591185" cy="748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4265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划</a:t>
            </a:r>
            <a:endParaRPr lang="zh-CN" altLang="en-US" sz="4265" b="1" dirty="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000233" y="1428736"/>
            <a:ext cx="5455340" cy="14718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zh-CN" sz="3735" b="1" dirty="0">
                <a:solidFill>
                  <a:srgbClr val="FF00FF"/>
                </a:solidFill>
                <a:latin typeface="+mn-ea"/>
                <a:ea typeface="+mn-ea"/>
                <a:cs typeface="+mn-ea"/>
              </a:rPr>
              <a:t> </a:t>
            </a:r>
            <a:r>
              <a:rPr lang="zh-CN" altLang="en-US" sz="3735" b="1" dirty="0">
                <a:solidFill>
                  <a:srgbClr val="FF00FF"/>
                </a:solidFill>
                <a:latin typeface="+mn-ea"/>
                <a:ea typeface="+mn-ea"/>
                <a:cs typeface="+mn-ea"/>
              </a:rPr>
              <a:t>  </a:t>
            </a:r>
            <a:r>
              <a:rPr lang="en-US" altLang="zh-CN" sz="3735" dirty="0" err="1" smtClean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huá</a:t>
            </a:r>
            <a:r>
              <a:rPr lang="en-US" sz="3735" dirty="0" smtClean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 </a:t>
            </a:r>
            <a:r>
              <a:rPr lang="zh-CN" altLang="en-US" sz="3735" b="1" dirty="0" smtClean="0">
                <a:solidFill>
                  <a:schemeClr val="tx1"/>
                </a:solidFill>
                <a:latin typeface="楷体_GB2312" panose="02010609030101010101" charset="-122"/>
                <a:ea typeface="楷体_GB2312" panose="02010609030101010101" charset="-122"/>
                <a:cs typeface="+mn-ea"/>
                <a:sym typeface="+mn-ea"/>
              </a:rPr>
              <a:t>（划船</a:t>
            </a:r>
            <a:r>
              <a:rPr lang="zh-CN" altLang="en-US" sz="3735" b="1" dirty="0" smtClean="0">
                <a:solidFill>
                  <a:schemeClr val="tx1"/>
                </a:solidFill>
                <a:latin typeface="楷体_GB2312" panose="02010609030101010101" charset="-122"/>
                <a:ea typeface="楷体_GB2312" panose="02010609030101010101" charset="-122"/>
                <a:cs typeface="+mn-ea"/>
              </a:rPr>
              <a:t>）（划拳）</a:t>
            </a:r>
            <a:endParaRPr lang="zh-CN" altLang="en-US" sz="3735" b="1" dirty="0">
              <a:solidFill>
                <a:schemeClr val="tx1"/>
              </a:solidFill>
              <a:latin typeface="+mn-ea"/>
              <a:ea typeface="+mn-ea"/>
              <a:cs typeface="+mn-ea"/>
            </a:endParaRPr>
          </a:p>
          <a:p>
            <a:pPr algn="l" eaLnBrk="1" hangingPunct="1">
              <a:lnSpc>
                <a:spcPct val="140000"/>
              </a:lnSpc>
            </a:pPr>
            <a:r>
              <a:rPr lang="en-US" sz="3735" dirty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   </a:t>
            </a:r>
            <a:r>
              <a:rPr lang="en-US" sz="3735" dirty="0" err="1" smtClean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hu</a:t>
            </a:r>
            <a:r>
              <a:rPr lang="en-US" altLang="zh-CN" sz="3735" dirty="0" err="1" smtClean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à</a:t>
            </a:r>
            <a:r>
              <a:rPr lang="en-US" altLang="zh-CN" sz="3735" dirty="0" smtClean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 </a:t>
            </a:r>
            <a:r>
              <a:rPr lang="zh-CN" altLang="en-US" sz="3735" b="1" dirty="0" smtClean="0">
                <a:solidFill>
                  <a:schemeClr val="tx1"/>
                </a:solidFill>
                <a:latin typeface="楷体_GB2312" panose="02010609030101010101" charset="-122"/>
                <a:ea typeface="楷体_GB2312" panose="02010609030101010101" charset="-122"/>
                <a:cs typeface="+mn-ea"/>
                <a:sym typeface="+mn-ea"/>
              </a:rPr>
              <a:t>（划分） </a:t>
            </a:r>
            <a:r>
              <a:rPr lang="en-US" altLang="zh-CN" sz="3735" b="1" dirty="0" smtClean="0">
                <a:solidFill>
                  <a:schemeClr val="tx1"/>
                </a:solidFill>
                <a:latin typeface="楷体_GB2312" panose="02010609030101010101" charset="-122"/>
                <a:ea typeface="楷体_GB2312" panose="02010609030101010101" charset="-122"/>
                <a:cs typeface="+mn-ea"/>
                <a:sym typeface="+mn-ea"/>
              </a:rPr>
              <a:t>(</a:t>
            </a:r>
            <a:r>
              <a:rPr lang="zh-CN" altLang="en-US" sz="3735" b="1" dirty="0" smtClean="0">
                <a:solidFill>
                  <a:schemeClr val="tx1"/>
                </a:solidFill>
                <a:latin typeface="楷体_GB2312" panose="02010609030101010101" charset="-122"/>
                <a:ea typeface="楷体_GB2312" panose="02010609030101010101" charset="-122"/>
                <a:cs typeface="+mn-ea"/>
                <a:sym typeface="+mn-ea"/>
              </a:rPr>
              <a:t>计划）</a:t>
            </a:r>
            <a:endParaRPr lang="en-US" altLang="zh-CN" sz="3735" b="1" dirty="0">
              <a:solidFill>
                <a:schemeClr val="tx1"/>
              </a:solidFill>
              <a:latin typeface="楷体_GB2312" panose="02010609030101010101" charset="-122"/>
              <a:ea typeface="楷体_GB2312" panose="02010609030101010101" charset="-122"/>
              <a:cs typeface="+mn-ea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286116" y="4476758"/>
            <a:ext cx="887095" cy="10772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3200" b="1" dirty="0" err="1" smtClean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huà</a:t>
            </a:r>
            <a:endParaRPr lang="en-US" altLang="en-US" sz="3200" b="1" dirty="0">
              <a:solidFill>
                <a:srgbClr val="FF0000"/>
              </a:solidFill>
              <a:latin typeface="+mn-ea"/>
              <a:ea typeface="+mn-ea"/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857884" y="3810004"/>
            <a:ext cx="785818" cy="10772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huá</a:t>
            </a:r>
            <a:endParaRPr lang="en-US" altLang="en-US" sz="3200" b="1" dirty="0">
              <a:solidFill>
                <a:srgbClr val="FF0000"/>
              </a:solidFill>
              <a:latin typeface="+mn-ea"/>
              <a:ea typeface="+mn-ea"/>
              <a:cs typeface="+mn-ea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 bldLvl="0" animBg="1"/>
      <p:bldP spid="7" grpId="0"/>
      <p:bldP spid="5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3" y="1149693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sz="2400"/>
          </a:p>
        </p:txBody>
      </p:sp>
      <p:sp>
        <p:nvSpPr>
          <p:cNvPr id="225" name="矩形 71"/>
          <p:cNvSpPr>
            <a:spLocks noChangeArrowheads="1"/>
          </p:cNvSpPr>
          <p:nvPr/>
        </p:nvSpPr>
        <p:spPr bwMode="auto">
          <a:xfrm>
            <a:off x="928630" y="1716179"/>
            <a:ext cx="2265362" cy="45770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130000"/>
              </a:lnSpc>
            </a:pPr>
            <a:r>
              <a:rPr lang="zh-CN" altLang="en-US" sz="3735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召集</a:t>
            </a:r>
            <a:endParaRPr lang="en-US" altLang="zh-CN" sz="3735" b="1" dirty="0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 eaLnBrk="1" hangingPunct="1">
              <a:lnSpc>
                <a:spcPct val="130000"/>
              </a:lnSpc>
            </a:pPr>
            <a:r>
              <a:rPr lang="zh-CN" altLang="en-US" sz="3735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强逼</a:t>
            </a:r>
            <a:endParaRPr lang="en-US" altLang="zh-CN" sz="3735" b="1" dirty="0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 eaLnBrk="1" hangingPunct="1">
              <a:lnSpc>
                <a:spcPct val="130000"/>
              </a:lnSpc>
            </a:pPr>
            <a:r>
              <a:rPr lang="zh-CN" altLang="en-US" sz="3735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允诺</a:t>
            </a:r>
            <a:endParaRPr lang="en-US" altLang="zh-CN" sz="3735" b="1" dirty="0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 eaLnBrk="1" hangingPunct="1">
              <a:lnSpc>
                <a:spcPct val="130000"/>
              </a:lnSpc>
            </a:pPr>
            <a:r>
              <a:rPr lang="zh-CN" altLang="en-US" sz="3735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示弱 </a:t>
            </a:r>
            <a:endParaRPr lang="en-US" altLang="zh-CN" sz="3735" b="1" dirty="0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 eaLnBrk="1" hangingPunct="1">
              <a:lnSpc>
                <a:spcPct val="130000"/>
              </a:lnSpc>
            </a:pPr>
            <a:r>
              <a:rPr lang="zh-CN" altLang="en-US" sz="3735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请罪</a:t>
            </a:r>
            <a:endParaRPr lang="en-US" altLang="zh-CN" sz="3735" b="1" dirty="0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 eaLnBrk="1" hangingPunct="1">
              <a:lnSpc>
                <a:spcPct val="130000"/>
              </a:lnSpc>
            </a:pPr>
            <a:r>
              <a:rPr lang="zh-CN" altLang="en-US" sz="3735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上卿</a:t>
            </a:r>
            <a:endParaRPr lang="en-US" altLang="zh-CN" sz="3735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26" name="矩形 2"/>
          <p:cNvSpPr>
            <a:spLocks noChangeArrowheads="1"/>
          </p:cNvSpPr>
          <p:nvPr/>
        </p:nvSpPr>
        <p:spPr bwMode="auto">
          <a:xfrm>
            <a:off x="179964" y="1430427"/>
            <a:ext cx="2177199" cy="74866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3735" b="1" dirty="0">
                <a:solidFill>
                  <a:srgbClr val="00B0F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连一连</a:t>
            </a:r>
            <a:r>
              <a:rPr lang="zh-CN" altLang="en-US" sz="4265" b="1" dirty="0">
                <a:solidFill>
                  <a:srgbClr val="00B0F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。</a:t>
            </a:r>
            <a:endParaRPr lang="zh-CN" altLang="en-US" sz="4265" b="1" dirty="0">
              <a:solidFill>
                <a:srgbClr val="00B0F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27" name="矩形 226"/>
          <p:cNvSpPr>
            <a:spLocks noChangeArrowheads="1"/>
          </p:cNvSpPr>
          <p:nvPr/>
        </p:nvSpPr>
        <p:spPr bwMode="auto">
          <a:xfrm>
            <a:off x="4214810" y="1811429"/>
            <a:ext cx="3687813" cy="4920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zh-CN" altLang="en-US" sz="3735" b="1" dirty="0" smtClean="0">
                <a:latin typeface="+mn-ea"/>
                <a:ea typeface="+mn-ea"/>
              </a:rPr>
              <a:t>答应，同意。</a:t>
            </a:r>
            <a:endParaRPr lang="en-US" altLang="zh-CN" sz="3735" b="1" dirty="0">
              <a:latin typeface="+mn-ea"/>
              <a:ea typeface="+mn-ea"/>
            </a:endParaRPr>
          </a:p>
          <a:p>
            <a:pPr>
              <a:lnSpc>
                <a:spcPct val="120000"/>
              </a:lnSpc>
              <a:defRPr/>
            </a:pPr>
            <a:r>
              <a:rPr lang="zh-CN" altLang="en-US" sz="3735" b="1" dirty="0" smtClean="0">
                <a:latin typeface="+mn-ea"/>
                <a:ea typeface="+mn-ea"/>
              </a:rPr>
              <a:t>表示比对方软弱。</a:t>
            </a:r>
            <a:endParaRPr lang="en-US" altLang="zh-CN" sz="3735" b="1" dirty="0">
              <a:latin typeface="+mn-ea"/>
              <a:ea typeface="+mn-ea"/>
            </a:endParaRPr>
          </a:p>
          <a:p>
            <a:pPr>
              <a:lnSpc>
                <a:spcPct val="120000"/>
              </a:lnSpc>
              <a:defRPr/>
            </a:pPr>
            <a:r>
              <a:rPr lang="zh-CN" altLang="en-US" sz="3735" b="1" dirty="0" smtClean="0">
                <a:latin typeface="+mn-ea"/>
                <a:ea typeface="+mn-ea"/>
              </a:rPr>
              <a:t>通知人们聚集在一起。</a:t>
            </a:r>
            <a:endParaRPr lang="zh-CN" altLang="en-US" sz="3735" b="1" dirty="0" smtClean="0">
              <a:latin typeface="+mn-ea"/>
              <a:ea typeface="+mn-ea"/>
            </a:endParaRPr>
          </a:p>
          <a:p>
            <a:pPr>
              <a:lnSpc>
                <a:spcPct val="120000"/>
              </a:lnSpc>
              <a:defRPr/>
            </a:pPr>
            <a:r>
              <a:rPr lang="zh-CN" altLang="en-US" sz="3735" b="1" dirty="0" smtClean="0">
                <a:latin typeface="+mn-ea"/>
                <a:ea typeface="+mn-ea"/>
              </a:rPr>
              <a:t>向人认错赔罪。</a:t>
            </a:r>
            <a:endParaRPr lang="en-US" altLang="zh-CN" sz="3735" b="1" dirty="0">
              <a:latin typeface="+mn-ea"/>
              <a:ea typeface="+mn-ea"/>
            </a:endParaRPr>
          </a:p>
          <a:p>
            <a:pPr>
              <a:lnSpc>
                <a:spcPct val="120000"/>
              </a:lnSpc>
              <a:defRPr/>
            </a:pPr>
            <a:r>
              <a:rPr lang="zh-CN" altLang="en-US" sz="3735" b="1" dirty="0" smtClean="0">
                <a:latin typeface="+mn-ea"/>
                <a:ea typeface="+mn-ea"/>
              </a:rPr>
              <a:t>强行逼迫。</a:t>
            </a:r>
            <a:endParaRPr lang="en-US" altLang="zh-CN" sz="3735" b="1" dirty="0" smtClean="0">
              <a:latin typeface="+mn-ea"/>
              <a:ea typeface="+mn-ea"/>
            </a:endParaRPr>
          </a:p>
          <a:p>
            <a:pPr>
              <a:lnSpc>
                <a:spcPct val="120000"/>
              </a:lnSpc>
              <a:defRPr/>
            </a:pPr>
            <a:r>
              <a:rPr lang="zh-CN" altLang="en-US" sz="3735" b="1" dirty="0" smtClean="0">
                <a:latin typeface="+mn-ea"/>
                <a:ea typeface="+mn-ea"/>
              </a:rPr>
              <a:t>中国古代的官职。</a:t>
            </a:r>
            <a:endParaRPr lang="en-US" altLang="zh-CN" sz="3735" b="1" dirty="0">
              <a:latin typeface="+mn-ea"/>
              <a:ea typeface="+mn-ea"/>
            </a:endParaRPr>
          </a:p>
        </p:txBody>
      </p:sp>
      <p:cxnSp>
        <p:nvCxnSpPr>
          <p:cNvPr id="228" name="直接连接符 227"/>
          <p:cNvCxnSpPr/>
          <p:nvPr/>
        </p:nvCxnSpPr>
        <p:spPr>
          <a:xfrm>
            <a:off x="2428860" y="2192432"/>
            <a:ext cx="1928826" cy="142876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29" name="直接连接符 228"/>
          <p:cNvCxnSpPr/>
          <p:nvPr/>
        </p:nvCxnSpPr>
        <p:spPr>
          <a:xfrm>
            <a:off x="2357390" y="2954437"/>
            <a:ext cx="1928826" cy="1905013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30" name="直接连接符 229"/>
          <p:cNvCxnSpPr/>
          <p:nvPr/>
        </p:nvCxnSpPr>
        <p:spPr>
          <a:xfrm flipV="1">
            <a:off x="2357390" y="2097181"/>
            <a:ext cx="1928826" cy="161926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31" name="直接连接符 230"/>
          <p:cNvCxnSpPr/>
          <p:nvPr/>
        </p:nvCxnSpPr>
        <p:spPr>
          <a:xfrm flipV="1">
            <a:off x="2357390" y="2859188"/>
            <a:ext cx="1928826" cy="160495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462915" y="589069"/>
            <a:ext cx="2659702" cy="83099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eaLnBrk="1" hangingPunct="1"/>
            <a:r>
              <a:rPr lang="zh-CN" altLang="en-US" sz="4800" b="1" u="dbl" dirty="0" smtClean="0">
                <a:solidFill>
                  <a:srgbClr val="92D050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词语解释</a:t>
            </a:r>
            <a:endParaRPr lang="zh-CN" altLang="en-US" sz="4800" b="1" u="dbl" dirty="0" smtClean="0">
              <a:solidFill>
                <a:srgbClr val="92D050"/>
              </a:solidFill>
              <a:uFillTx/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  <p:cxnSp>
        <p:nvCxnSpPr>
          <p:cNvPr id="17" name="直接连接符 16"/>
          <p:cNvCxnSpPr/>
          <p:nvPr/>
        </p:nvCxnSpPr>
        <p:spPr>
          <a:xfrm flipV="1">
            <a:off x="2428828" y="4192697"/>
            <a:ext cx="1857388" cy="84294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2285985" y="5621457"/>
            <a:ext cx="2000264" cy="27144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42910" y="1238236"/>
            <a:ext cx="2040943" cy="83099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eaLnBrk="1" hangingPunct="1"/>
            <a:r>
              <a:rPr lang="zh-CN" altLang="en-US" sz="4800" b="1" u="dbl" dirty="0" smtClean="0">
                <a:solidFill>
                  <a:srgbClr val="92D050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近义词</a:t>
            </a:r>
            <a:endParaRPr lang="zh-CN" altLang="en-US" sz="4800" b="1" u="dbl" dirty="0" smtClean="0">
              <a:solidFill>
                <a:srgbClr val="92D050"/>
              </a:solidFill>
              <a:uFillTx/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14348" y="3238500"/>
            <a:ext cx="2040943" cy="83099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eaLnBrk="1" hangingPunct="1"/>
            <a:r>
              <a:rPr lang="zh-CN" altLang="en-US" sz="4800" b="1" u="dbl" dirty="0" smtClean="0">
                <a:solidFill>
                  <a:srgbClr val="92D050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反义词</a:t>
            </a:r>
            <a:endParaRPr lang="zh-CN" altLang="en-US" sz="4800" b="1" u="dbl" dirty="0" smtClean="0">
              <a:solidFill>
                <a:srgbClr val="92D050"/>
              </a:solidFill>
              <a:uFillTx/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643175" y="1428737"/>
            <a:ext cx="1785950" cy="1241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召集</a:t>
            </a:r>
            <a:r>
              <a:rPr lang="en-US" altLang="zh-CN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---</a:t>
            </a:r>
            <a:endParaRPr lang="zh-CN" altLang="en-US" sz="3735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143373" y="1428737"/>
            <a:ext cx="1143008" cy="66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735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集合</a:t>
            </a:r>
            <a:endParaRPr lang="zh-CN" altLang="en-US" sz="3735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643571" y="1428737"/>
            <a:ext cx="1785950" cy="1241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称赞</a:t>
            </a:r>
            <a:r>
              <a:rPr lang="en-US" altLang="zh-CN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---</a:t>
            </a:r>
            <a:endParaRPr lang="zh-CN" altLang="en-US" sz="3735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143769" y="1428737"/>
            <a:ext cx="1143008" cy="66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735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赞扬</a:t>
            </a:r>
            <a:endParaRPr lang="zh-CN" altLang="en-US" sz="3735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662225" y="2220824"/>
            <a:ext cx="1785950" cy="1241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允诺</a:t>
            </a:r>
            <a:r>
              <a:rPr lang="en-US" altLang="zh-CN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---</a:t>
            </a:r>
            <a:endParaRPr lang="zh-CN" altLang="en-US" sz="3735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162423" y="2214554"/>
            <a:ext cx="1143008" cy="66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735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承诺</a:t>
            </a:r>
            <a:endParaRPr lang="zh-CN" altLang="en-US" sz="3735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662621" y="2214554"/>
            <a:ext cx="1785950" cy="1241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推辞</a:t>
            </a:r>
            <a:r>
              <a:rPr lang="en-US" altLang="zh-CN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---</a:t>
            </a:r>
            <a:endParaRPr lang="zh-CN" altLang="en-US" sz="3735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143769" y="2162496"/>
            <a:ext cx="1143008" cy="66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735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推却</a:t>
            </a:r>
            <a:endParaRPr lang="zh-CN" altLang="en-US" sz="3735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624125" y="3372953"/>
            <a:ext cx="1785950" cy="1241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称赞</a:t>
            </a:r>
            <a:r>
              <a:rPr lang="en-US" altLang="zh-CN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---</a:t>
            </a:r>
            <a:endParaRPr lang="zh-CN" altLang="en-US" sz="3735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124323" y="3372953"/>
            <a:ext cx="1143008" cy="66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735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批判</a:t>
            </a:r>
            <a:endParaRPr lang="zh-CN" altLang="en-US" sz="3735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624521" y="3372953"/>
            <a:ext cx="1785950" cy="1241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推辞</a:t>
            </a:r>
            <a:r>
              <a:rPr lang="en-US" altLang="zh-CN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---</a:t>
            </a:r>
            <a:endParaRPr lang="zh-CN" altLang="en-US" sz="3735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124719" y="3372953"/>
            <a:ext cx="1143008" cy="66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735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接受</a:t>
            </a:r>
            <a:endParaRPr lang="zh-CN" altLang="en-US" sz="3735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643175" y="4091322"/>
            <a:ext cx="1785950" cy="1241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示弱</a:t>
            </a:r>
            <a:r>
              <a:rPr lang="en-US" altLang="zh-CN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---</a:t>
            </a:r>
            <a:endParaRPr lang="zh-CN" altLang="en-US" sz="3735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143373" y="4091322"/>
            <a:ext cx="1143008" cy="66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735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逞强</a:t>
            </a:r>
            <a:endParaRPr lang="zh-CN" altLang="en-US" sz="3735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643571" y="4091322"/>
            <a:ext cx="1785950" cy="1241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侮辱</a:t>
            </a:r>
            <a:r>
              <a:rPr lang="en-US" altLang="zh-CN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---</a:t>
            </a:r>
            <a:endParaRPr lang="zh-CN" altLang="en-US" sz="3735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143769" y="4091322"/>
            <a:ext cx="1143008" cy="66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735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尊重</a:t>
            </a:r>
            <a:endParaRPr lang="zh-CN" altLang="en-US" sz="3735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166214" y="759672"/>
            <a:ext cx="2933816" cy="748666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4265" b="1" u="dbl" dirty="0" smtClean="0">
                <a:solidFill>
                  <a:srgbClr val="92D05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近义词辨析</a:t>
            </a:r>
            <a:endParaRPr lang="zh-CN" altLang="en-US" sz="4265" b="1" u="dbl" dirty="0" smtClean="0">
              <a:solidFill>
                <a:srgbClr val="92D050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  <p:graphicFrame>
        <p:nvGraphicFramePr>
          <p:cNvPr id="5" name="表格 4"/>
          <p:cNvGraphicFramePr/>
          <p:nvPr/>
        </p:nvGraphicFramePr>
        <p:xfrm>
          <a:off x="749301" y="1705187"/>
          <a:ext cx="7645242" cy="3081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6350"/>
                <a:gridCol w="2034064"/>
                <a:gridCol w="4334828"/>
              </a:tblGrid>
              <a:tr h="457835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2400" dirty="0">
                        <a:latin typeface="+mn-ea"/>
                      </a:endParaRPr>
                    </a:p>
                  </a:txBody>
                  <a:tcPr>
                    <a:solidFill>
                      <a:srgbClr val="FFAF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>
                          <a:latin typeface="+mn-ea"/>
                        </a:rPr>
                        <a:t>相同点</a:t>
                      </a:r>
                      <a:endParaRPr lang="zh-CN" altLang="en-US" sz="2400">
                        <a:latin typeface="+mn-ea"/>
                      </a:endParaRPr>
                    </a:p>
                  </a:txBody>
                  <a:tcPr>
                    <a:solidFill>
                      <a:srgbClr val="FFAF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 dirty="0">
                          <a:latin typeface="+mn-ea"/>
                        </a:rPr>
                        <a:t>不同点</a:t>
                      </a:r>
                      <a:endParaRPr lang="zh-CN" altLang="en-US" sz="2400" dirty="0">
                        <a:latin typeface="+mn-ea"/>
                      </a:endParaRPr>
                    </a:p>
                  </a:txBody>
                  <a:tcPr>
                    <a:solidFill>
                      <a:srgbClr val="FFAF01"/>
                    </a:solidFill>
                  </a:tcPr>
                </a:tc>
              </a:tr>
              <a:tr h="94742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2665" b="1" dirty="0">
                        <a:latin typeface="楷体_GB2312" panose="02010609030101010101" charset="-122"/>
                        <a:ea typeface="楷体_GB2312" panose="0201060903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665" b="1" dirty="0" smtClean="0">
                          <a:latin typeface="楷体_GB2312" panose="02010609030101010101" charset="-122"/>
                          <a:ea typeface="楷体_GB2312" panose="02010609030101010101" charset="-122"/>
                        </a:rPr>
                        <a:t>召集</a:t>
                      </a:r>
                      <a:endParaRPr lang="zh-CN" altLang="en-US" sz="2665" b="1" dirty="0">
                        <a:latin typeface="楷体_GB2312" panose="02010609030101010101" charset="-122"/>
                        <a:ea typeface="楷体_GB2312" panose="02010609030101010101" charset="-122"/>
                      </a:endParaRPr>
                    </a:p>
                  </a:txBody>
                  <a:tcPr>
                    <a:solidFill>
                      <a:srgbClr val="FFE09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665" b="1" dirty="0">
                        <a:latin typeface="楷体_GB2312" panose="02010609030101010101" charset="-122"/>
                        <a:ea typeface="楷体_GB2312" panose="02010609030101010101" charset="-122"/>
                        <a:sym typeface="+mn-ea"/>
                      </a:endParaRPr>
                    </a:p>
                    <a:p>
                      <a:pPr algn="ctr">
                        <a:buNone/>
                      </a:pPr>
                      <a:endParaRPr lang="zh-CN" altLang="en-US" sz="2665" b="1" dirty="0">
                        <a:latin typeface="楷体_GB2312" panose="02010609030101010101" charset="-122"/>
                        <a:ea typeface="楷体_GB2312" panose="02010609030101010101" charset="-122"/>
                        <a:sym typeface="+mn-ea"/>
                      </a:endParaRPr>
                    </a:p>
                    <a:p>
                      <a:pPr algn="l">
                        <a:buNone/>
                      </a:pPr>
                      <a:endParaRPr lang="en-US" altLang="zh-CN" sz="2665" b="1" dirty="0" smtClean="0">
                        <a:latin typeface="楷体_GB2312" panose="02010609030101010101" charset="-122"/>
                        <a:ea typeface="楷体_GB2312" panose="02010609030101010101" charset="-122"/>
                        <a:sym typeface="+mn-ea"/>
                      </a:endParaRPr>
                    </a:p>
                    <a:p>
                      <a:pPr algn="l">
                        <a:buNone/>
                      </a:pPr>
                      <a:r>
                        <a:rPr lang="zh-CN" altLang="en-US" sz="2665" b="1" dirty="0" smtClean="0">
                          <a:latin typeface="楷体_GB2312" panose="02010609030101010101" charset="-122"/>
                          <a:ea typeface="楷体_GB2312" panose="02010609030101010101" charset="-122"/>
                          <a:sym typeface="+mn-ea"/>
                        </a:rPr>
                        <a:t>指聚集，开始之意。</a:t>
                      </a:r>
                      <a:endParaRPr lang="zh-CN" altLang="en-US" sz="2665" b="1" dirty="0">
                        <a:latin typeface="楷体_GB2312" panose="02010609030101010101" charset="-122"/>
                        <a:ea typeface="楷体_GB2312" panose="02010609030101010101" charset="-122"/>
                        <a:sym typeface="+mn-ea"/>
                      </a:endParaRPr>
                    </a:p>
                  </a:txBody>
                  <a:tcPr>
                    <a:solidFill>
                      <a:srgbClr val="FFE09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2665" b="1" dirty="0" smtClean="0">
                        <a:solidFill>
                          <a:srgbClr val="FF0000"/>
                        </a:solidFill>
                        <a:latin typeface="楷体_GB2312" panose="02010609030101010101" charset="-122"/>
                        <a:ea typeface="楷体_GB2312" panose="02010609030101010101" charset="-122"/>
                        <a:cs typeface="+mn-ea"/>
                        <a:sym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665" b="1" dirty="0" smtClean="0">
                          <a:solidFill>
                            <a:srgbClr val="FF0000"/>
                          </a:solidFill>
                          <a:latin typeface="楷体_GB2312" panose="02010609030101010101" charset="-122"/>
                          <a:ea typeface="楷体_GB2312" panose="02010609030101010101" charset="-122"/>
                          <a:cs typeface="+mn-ea"/>
                          <a:sym typeface="+mn-ea"/>
                        </a:rPr>
                        <a:t>召集</a:t>
                      </a:r>
                      <a:r>
                        <a:rPr lang="en-US" altLang="zh-CN" sz="2665" b="1" dirty="0" smtClean="0">
                          <a:solidFill>
                            <a:srgbClr val="FF0000"/>
                          </a:solidFill>
                          <a:latin typeface="楷体_GB2312" panose="02010609030101010101" charset="-122"/>
                          <a:ea typeface="楷体_GB2312" panose="02010609030101010101" charset="-122"/>
                          <a:cs typeface="+mn-ea"/>
                          <a:sym typeface="+mn-ea"/>
                        </a:rPr>
                        <a:t>——</a:t>
                      </a:r>
                      <a:r>
                        <a:rPr lang="zh-CN" altLang="en-US" sz="2665" b="1" dirty="0" smtClean="0">
                          <a:solidFill>
                            <a:srgbClr val="FF0000"/>
                          </a:solidFill>
                          <a:latin typeface="楷体_GB2312" panose="02010609030101010101" charset="-122"/>
                          <a:ea typeface="楷体_GB2312" panose="02010609030101010101" charset="-122"/>
                          <a:cs typeface="+mn-ea"/>
                          <a:sym typeface="+mn-ea"/>
                        </a:rPr>
                        <a:t>将人们聚集的一起。</a:t>
                      </a:r>
                      <a:endParaRPr lang="zh-CN" altLang="en-US" sz="2665" b="1" dirty="0">
                        <a:solidFill>
                          <a:srgbClr val="FF0000"/>
                        </a:solidFill>
                        <a:latin typeface="楷体_GB2312" panose="02010609030101010101" charset="-122"/>
                        <a:ea typeface="楷体_GB2312" panose="02010609030101010101" charset="-122"/>
                        <a:cs typeface="+mn-ea"/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zh-CN" altLang="en-US" sz="2665" b="1" dirty="0">
                        <a:solidFill>
                          <a:srgbClr val="FF0000"/>
                        </a:solidFill>
                        <a:latin typeface="楷体_GB2312" panose="02010609030101010101" charset="-122"/>
                        <a:ea typeface="楷体_GB2312" panose="02010609030101010101" charset="-122"/>
                        <a:cs typeface="+mn-ea"/>
                        <a:sym typeface="+mn-ea"/>
                      </a:endParaRPr>
                    </a:p>
                  </a:txBody>
                  <a:tcPr>
                    <a:solidFill>
                      <a:srgbClr val="FFE09D"/>
                    </a:solidFill>
                  </a:tcPr>
                </a:tc>
              </a:tr>
              <a:tr h="770890">
                <a:tc rowSpan="2"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2665" b="1" dirty="0">
                        <a:latin typeface="楷体_GB2312" panose="02010609030101010101" charset="-122"/>
                        <a:ea typeface="楷体_GB2312" panose="0201060903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665" b="1" dirty="0" smtClean="0">
                          <a:latin typeface="楷体_GB2312" panose="02010609030101010101" charset="-122"/>
                          <a:ea typeface="楷体_GB2312" panose="02010609030101010101" charset="-122"/>
                        </a:rPr>
                        <a:t>召开</a:t>
                      </a:r>
                      <a:endParaRPr lang="zh-CN" altLang="en-US" sz="2665" b="1" dirty="0">
                        <a:latin typeface="楷体_GB2312" panose="02010609030101010101" charset="-122"/>
                        <a:ea typeface="楷体_GB2312" panose="02010609030101010101" charset="-122"/>
                      </a:endParaRPr>
                    </a:p>
                  </a:txBody>
                  <a:tcPr>
                    <a:solidFill>
                      <a:srgbClr val="FFE09D"/>
                    </a:solidFill>
                  </a:tcPr>
                </a:tc>
                <a:tc vMerge="1">
                  <a:tcPr/>
                </a:tc>
                <a:tc vMerge="1">
                  <a:tcPr/>
                </a:tc>
              </a:tr>
              <a:tr h="904875">
                <a:tc vMerge="1">
                  <a:tcPr marT="34290" marB="34290">
                    <a:solidFill>
                      <a:srgbClr val="FFE09D"/>
                    </a:solidFill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altLang="zh-CN" sz="2665" b="1" dirty="0" smtClean="0">
                        <a:solidFill>
                          <a:srgbClr val="FF0000"/>
                        </a:solidFill>
                        <a:latin typeface="楷体_GB2312" panose="02010609030101010101" charset="-122"/>
                        <a:ea typeface="楷体_GB2312" panose="02010609030101010101" charset="-122"/>
                        <a:cs typeface="+mn-ea"/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665" b="1" dirty="0" smtClean="0">
                          <a:solidFill>
                            <a:srgbClr val="FF0000"/>
                          </a:solidFill>
                          <a:latin typeface="楷体_GB2312" panose="02010609030101010101" charset="-122"/>
                          <a:ea typeface="楷体_GB2312" panose="02010609030101010101" charset="-122"/>
                          <a:cs typeface="+mn-ea"/>
                          <a:sym typeface="+mn-ea"/>
                        </a:rPr>
                        <a:t>召开</a:t>
                      </a:r>
                      <a:r>
                        <a:rPr lang="en-US" altLang="zh-CN" sz="2665" b="1" dirty="0" smtClean="0">
                          <a:solidFill>
                            <a:srgbClr val="FF0000"/>
                          </a:solidFill>
                          <a:latin typeface="楷体_GB2312" panose="02010609030101010101" charset="-122"/>
                          <a:ea typeface="楷体_GB2312" panose="02010609030101010101" charset="-122"/>
                          <a:cs typeface="+mn-ea"/>
                          <a:sym typeface="+mn-ea"/>
                        </a:rPr>
                        <a:t>——</a:t>
                      </a:r>
                      <a:r>
                        <a:rPr lang="zh-CN" altLang="en-US" sz="2665" b="1" dirty="0" smtClean="0">
                          <a:solidFill>
                            <a:srgbClr val="FF0000"/>
                          </a:solidFill>
                          <a:latin typeface="楷体_GB2312" panose="02010609030101010101" charset="-122"/>
                          <a:ea typeface="楷体_GB2312" panose="02010609030101010101" charset="-122"/>
                          <a:cs typeface="+mn-ea"/>
                          <a:sym typeface="+mn-ea"/>
                        </a:rPr>
                        <a:t>召集开会。</a:t>
                      </a:r>
                      <a:endParaRPr lang="zh-CN" altLang="en-US" sz="2665" b="1" dirty="0">
                        <a:solidFill>
                          <a:srgbClr val="FF0000"/>
                        </a:solidFill>
                        <a:latin typeface="楷体_GB2312" panose="02010609030101010101" charset="-122"/>
                        <a:ea typeface="楷体_GB2312" panose="02010609030101010101" charset="-122"/>
                        <a:cs typeface="+mn-ea"/>
                        <a:sym typeface="+mn-ea"/>
                      </a:endParaRPr>
                    </a:p>
                  </a:txBody>
                  <a:tcPr>
                    <a:solidFill>
                      <a:srgbClr val="FFE09D"/>
                    </a:solidFill>
                  </a:tcPr>
                </a:tc>
              </a:tr>
            </a:tbl>
          </a:graphicData>
        </a:graphic>
      </p:graphicFrame>
      <p:sp>
        <p:nvSpPr>
          <p:cNvPr id="19" name="文本框 18"/>
          <p:cNvSpPr txBox="1"/>
          <p:nvPr/>
        </p:nvSpPr>
        <p:spPr>
          <a:xfrm>
            <a:off x="1443341" y="5666046"/>
            <a:ext cx="184731" cy="646331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eaLnBrk="1" hangingPunct="1"/>
            <a:endParaRPr lang="zh-CN" altLang="en-US" sz="3600" b="1" dirty="0">
              <a:solidFill>
                <a:srgbClr val="FF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098538" y="4719261"/>
            <a:ext cx="7232678" cy="120032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 eaLnBrk="1" hangingPunct="1"/>
            <a:endParaRPr lang="zh-CN" altLang="en-US" sz="2400" b="1" dirty="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  <a:sym typeface="+mn-ea"/>
            </a:endParaRPr>
          </a:p>
          <a:p>
            <a:r>
              <a:rPr lang="en-US" altLang="zh-CN" sz="2400" b="1" dirty="0">
                <a:latin typeface="楷体_GB2312" panose="02010609030101010101" charset="-122"/>
                <a:ea typeface="楷体_GB2312" panose="02010609030101010101" charset="-122"/>
                <a:cs typeface="黑体" panose="02010609060101010101" pitchFamily="2" charset="-122"/>
                <a:sym typeface="+mn-ea"/>
              </a:rPr>
              <a:t>1</a:t>
            </a:r>
            <a:r>
              <a:rPr lang="en-US" altLang="zh-CN" sz="2400" b="1" dirty="0" smtClean="0">
                <a:latin typeface="楷体_GB2312" panose="02010609030101010101" charset="-122"/>
                <a:ea typeface="楷体_GB2312" panose="02010609030101010101" charset="-122"/>
                <a:cs typeface="黑体" panose="02010609060101010101" pitchFamily="2" charset="-122"/>
                <a:sym typeface="+mn-ea"/>
              </a:rPr>
              <a:t>.</a:t>
            </a:r>
            <a:r>
              <a:rPr lang="zh-CN" altLang="en-US" sz="2400" b="1" dirty="0" smtClean="0">
                <a:latin typeface="楷体_GB2312" panose="02010609030101010101" charset="-122"/>
                <a:ea typeface="楷体_GB2312" panose="02010609030101010101" charset="-122"/>
                <a:cs typeface="黑体" panose="02010609060101010101" pitchFamily="2" charset="-122"/>
                <a:sym typeface="+mn-ea"/>
              </a:rPr>
              <a:t>班长把大家（     ）在一起，商量事情</a:t>
            </a:r>
            <a:r>
              <a:rPr lang="zh-CN" altLang="en-US" sz="2400" b="1" dirty="0" smtClean="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。</a:t>
            </a:r>
            <a:endParaRPr lang="zh-CN" altLang="en-US" sz="2400" b="1" dirty="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  <a:sym typeface="+mn-ea"/>
            </a:endParaRPr>
          </a:p>
          <a:p>
            <a:r>
              <a:rPr lang="en-US" altLang="zh-CN" sz="2400" b="1" dirty="0">
                <a:latin typeface="楷体_GB2312" panose="02010609030101010101" charset="-122"/>
                <a:ea typeface="楷体_GB2312" panose="02010609030101010101" charset="-122"/>
                <a:cs typeface="黑体" panose="02010609060101010101" pitchFamily="2" charset="-122"/>
                <a:sym typeface="+mn-ea"/>
              </a:rPr>
              <a:t>2</a:t>
            </a:r>
            <a:r>
              <a:rPr lang="en-US" altLang="zh-CN" sz="2400" b="1" dirty="0" smtClean="0">
                <a:latin typeface="楷体_GB2312" panose="02010609030101010101" charset="-122"/>
                <a:ea typeface="楷体_GB2312" panose="02010609030101010101" charset="-122"/>
                <a:cs typeface="黑体" panose="02010609060101010101" pitchFamily="2" charset="-122"/>
                <a:sym typeface="+mn-ea"/>
              </a:rPr>
              <a:t>.</a:t>
            </a:r>
            <a:r>
              <a:rPr lang="zh-CN" altLang="en-US" sz="2400" b="1" dirty="0" smtClean="0">
                <a:latin typeface="楷体_GB2312" panose="02010609030101010101" charset="-122"/>
                <a:ea typeface="楷体_GB2312" panose="02010609030101010101" charset="-122"/>
                <a:cs typeface="黑体" panose="02010609060101010101" pitchFamily="2" charset="-122"/>
                <a:sym typeface="+mn-ea"/>
              </a:rPr>
              <a:t>妈妈正在主持（     ）会议，</a:t>
            </a:r>
            <a:endParaRPr lang="zh-CN" altLang="en-US" sz="2400" b="1" dirty="0">
              <a:solidFill>
                <a:srgbClr val="FF00FF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  <a:sym typeface="+mn-ea"/>
            </a:endParaRPr>
          </a:p>
        </p:txBody>
      </p:sp>
      <p:sp>
        <p:nvSpPr>
          <p:cNvPr id="6" name="文本框 8"/>
          <p:cNvSpPr txBox="1"/>
          <p:nvPr/>
        </p:nvSpPr>
        <p:spPr>
          <a:xfrm>
            <a:off x="3401992" y="5166311"/>
            <a:ext cx="928694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24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ea"/>
              </a:rPr>
              <a:t>召集</a:t>
            </a:r>
            <a:endParaRPr lang="en-US" altLang="en-US" sz="24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ea"/>
            </a:endParaRPr>
          </a:p>
        </p:txBody>
      </p:sp>
      <p:sp>
        <p:nvSpPr>
          <p:cNvPr id="7" name="文本框 8"/>
          <p:cNvSpPr txBox="1"/>
          <p:nvPr/>
        </p:nvSpPr>
        <p:spPr>
          <a:xfrm>
            <a:off x="3544869" y="5737815"/>
            <a:ext cx="928694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24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ea"/>
              </a:rPr>
              <a:t>召开</a:t>
            </a:r>
            <a:endParaRPr lang="en-US" altLang="en-US" sz="24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480060" y="661956"/>
            <a:ext cx="26597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4800" b="1" u="dbl" dirty="0" smtClean="0">
                <a:solidFill>
                  <a:srgbClr val="92D05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词语</a:t>
            </a:r>
            <a:r>
              <a:rPr lang="zh-CN" altLang="en-US" sz="4800" b="1" u="dbl" dirty="0" smtClean="0">
                <a:solidFill>
                  <a:srgbClr val="92D05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积累</a:t>
            </a:r>
            <a:endParaRPr lang="zh-CN" altLang="en-US" sz="4800" b="1" u="dbl" dirty="0" smtClean="0">
              <a:solidFill>
                <a:srgbClr val="92D05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428728" y="1523988"/>
            <a:ext cx="5572164" cy="3298339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lnSpc>
                <a:spcPts val="5000"/>
              </a:lnSpc>
            </a:pPr>
            <a:r>
              <a:rPr lang="zh-CN" altLang="en-US" sz="3735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描写</a:t>
            </a:r>
            <a:r>
              <a:rPr lang="zh-CN" altLang="en-US" sz="3735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人物</a:t>
            </a:r>
            <a:r>
              <a:rPr lang="zh-CN" altLang="en-US" sz="3735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的词语：</a:t>
            </a:r>
            <a:endParaRPr lang="en-US" altLang="zh-CN" sz="3735" b="1" dirty="0" smtClean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>
              <a:lnSpc>
                <a:spcPts val="5000"/>
              </a:lnSpc>
            </a:pPr>
            <a:endParaRPr lang="en-US" altLang="zh-CN" sz="3735" b="1" dirty="0" smtClean="0">
              <a:solidFill>
                <a:srgbClr val="150118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>
              <a:lnSpc>
                <a:spcPts val="5000"/>
              </a:lnSpc>
            </a:pPr>
            <a:r>
              <a:rPr lang="zh-CN" altLang="en-US" sz="3735" b="1" dirty="0" smtClean="0">
                <a:solidFill>
                  <a:srgbClr val="150118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勇敢机智   智勇双全   有勇有谋  聪明伶俐   大智若愚   心胸宽广</a:t>
            </a:r>
            <a:endParaRPr lang="en-US" altLang="zh-CN" sz="3735" b="1" dirty="0" smtClean="0">
              <a:solidFill>
                <a:srgbClr val="150118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5"/>
          <p:cNvSpPr txBox="1"/>
          <p:nvPr/>
        </p:nvSpPr>
        <p:spPr>
          <a:xfrm>
            <a:off x="500034" y="1620929"/>
            <a:ext cx="6708475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R="0" defTabSz="914400" eaLnBrk="1" hangingPunct="1">
              <a:spcBef>
                <a:spcPts val="1800"/>
              </a:spcBef>
              <a:buClrTx/>
              <a:buSzTx/>
              <a:buFont typeface="Wingdings" panose="05000000000000000000" pitchFamily="2" charset="2"/>
              <a:defRPr/>
            </a:pPr>
            <a:r>
              <a:rPr kumimoji="0" lang="en-US" altLang="zh-CN" sz="3200" b="1" kern="1200" cap="none" spc="0" normalizeH="0" baseline="0" noProof="0" dirty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1.</a:t>
            </a:r>
            <a:r>
              <a:rPr kumimoji="0" lang="zh-CN" altLang="en-US" sz="3200" b="1" kern="1200" cap="none" spc="0" normalizeH="0" baseline="0" noProof="0" dirty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课文是从哪几</a:t>
            </a:r>
            <a:r>
              <a:rPr kumimoji="0" lang="zh-CN" altLang="en-US" sz="3200" b="1" kern="1200" cap="none" spc="0" normalizeH="0" baseline="0" noProof="0" dirty="0" smtClean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个故事来介绍蔺相如的</a:t>
            </a:r>
            <a:r>
              <a:rPr kumimoji="0" lang="zh-CN" altLang="en-US" sz="3200" b="1" kern="1200" cap="none" spc="0" normalizeH="0" baseline="0" noProof="0" dirty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？</a:t>
            </a:r>
            <a:endParaRPr kumimoji="0" lang="zh-CN" altLang="en-US" sz="3200" b="1" kern="1200" cap="none" spc="0" normalizeH="0" baseline="0" noProof="0" dirty="0">
              <a:latin typeface="黑体" panose="02010609060101010101" pitchFamily="2" charset="-122"/>
              <a:ea typeface="黑体" panose="02010609060101010101" pitchFamily="2" charset="-122"/>
              <a:cs typeface="+mn-ea"/>
            </a:endParaRPr>
          </a:p>
        </p:txBody>
      </p:sp>
      <p:sp>
        <p:nvSpPr>
          <p:cNvPr id="10254" name="TextBox 13"/>
          <p:cNvSpPr txBox="1"/>
          <p:nvPr/>
        </p:nvSpPr>
        <p:spPr>
          <a:xfrm>
            <a:off x="1142977" y="2573436"/>
            <a:ext cx="6715172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zh-CN" altLang="en-US" sz="3200" b="1" dirty="0" smtClean="0">
                <a:solidFill>
                  <a:srgbClr val="FF0000"/>
                </a:solidFill>
                <a:latin typeface="+mn-ea"/>
              </a:rPr>
              <a:t>完璧归赵      渑池之会    负荆请罪</a:t>
            </a:r>
            <a:endParaRPr lang="zh-CN" altLang="en-US" sz="32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81965" y="667809"/>
            <a:ext cx="26597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u="dbl" dirty="0" smtClean="0">
                <a:solidFill>
                  <a:srgbClr val="92D050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</a:rPr>
              <a:t>初读</a:t>
            </a:r>
            <a:r>
              <a:rPr lang="zh-CN" altLang="zh-CN" sz="4800" b="1" u="dbl" dirty="0" smtClean="0">
                <a:solidFill>
                  <a:srgbClr val="92D050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</a:rPr>
              <a:t>感知</a:t>
            </a:r>
            <a:endParaRPr lang="zh-CN" altLang="zh-CN" sz="4800" b="1" u="dbl" dirty="0" smtClean="0">
              <a:solidFill>
                <a:srgbClr val="92D050"/>
              </a:solidFill>
              <a:uFillTx/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00034" y="3525941"/>
            <a:ext cx="7739380" cy="305468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zh-CN" sz="32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2.</a:t>
            </a:r>
            <a:r>
              <a:rPr lang="zh-CN" altLang="en-US" sz="32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根据课文内容填空。</a:t>
            </a:r>
            <a:endParaRPr lang="zh-CN" altLang="en-US" sz="32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l" eaLnBrk="1" hangingPunct="1">
              <a:lnSpc>
                <a:spcPct val="130000"/>
              </a:lnSpc>
            </a:pPr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   </a:t>
            </a:r>
            <a:r>
              <a:rPr lang="zh-CN" altLang="en-US" sz="3200" b="1" dirty="0" smtClean="0">
                <a:latin typeface="楷体_GB2312" panose="02010609030101010101" charset="-122"/>
                <a:ea typeface="楷体_GB2312" panose="02010609030101010101" charset="-122"/>
                <a:cs typeface="+mn-ea"/>
                <a:sym typeface="+mn-ea"/>
              </a:rPr>
              <a:t>课文描述了蔺相如和廉颇两个人物，作者重点介绍了蔺相如是一个</a:t>
            </a:r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ea"/>
              </a:rPr>
              <a:t>____________________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ea"/>
              </a:rPr>
              <a:t>的人，廉颇是一个</a:t>
            </a:r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ea"/>
              </a:rPr>
              <a:t>____________________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ea"/>
              </a:rPr>
              <a:t>的人。</a:t>
            </a:r>
            <a:endParaRPr lang="zh-CN" altLang="en-US" sz="3200" b="1" u="sng" dirty="0">
              <a:solidFill>
                <a:schemeClr val="tx1"/>
              </a:solidFill>
              <a:latin typeface="楷体_GB2312" panose="02010609030101010101" charset="-122"/>
              <a:ea typeface="楷体_GB2312" panose="02010609030101010101" charset="-122"/>
              <a:cs typeface="+mn-ea"/>
              <a:sym typeface="+mn-ea"/>
            </a:endParaRPr>
          </a:p>
        </p:txBody>
      </p:sp>
      <p:sp>
        <p:nvSpPr>
          <p:cNvPr id="11" name="文本框 3"/>
          <p:cNvSpPr txBox="1"/>
          <p:nvPr/>
        </p:nvSpPr>
        <p:spPr>
          <a:xfrm>
            <a:off x="593479" y="5913844"/>
            <a:ext cx="6118363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宋体" panose="02010600030101010101" pitchFamily="2" charset="-122"/>
              </a:rPr>
              <a:t>骁勇善战，知错能改</a:t>
            </a:r>
            <a:endParaRPr lang="zh-CN" altLang="en-US" sz="32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2" name="文本框 3"/>
          <p:cNvSpPr txBox="1"/>
          <p:nvPr/>
        </p:nvSpPr>
        <p:spPr>
          <a:xfrm>
            <a:off x="593479" y="5149598"/>
            <a:ext cx="4013690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宋体" panose="02010600030101010101" pitchFamily="2" charset="-122"/>
              </a:rPr>
              <a:t>有勇有谋，忠君爱国</a:t>
            </a:r>
            <a:endParaRPr lang="zh-CN" altLang="en-US" sz="32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254" grpId="0" bldLvl="0" animBg="1"/>
      <p:bldP spid="4" grpId="0"/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96383" y="739141"/>
            <a:ext cx="26597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800" b="1" u="dbl" dirty="0" smtClean="0">
                <a:solidFill>
                  <a:srgbClr val="92D050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</a:rPr>
              <a:t>段落划分</a:t>
            </a:r>
            <a:endParaRPr lang="zh-CN" altLang="en-US" sz="4800" b="1" u="dbl" dirty="0" smtClean="0">
              <a:solidFill>
                <a:srgbClr val="92D050"/>
              </a:solidFill>
              <a:uFillTx/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54987" y="1910850"/>
            <a:ext cx="8072494" cy="38425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第一部分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（</a:t>
            </a:r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1-10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） 写蔺相如出使秦国，机智勇敢，保护国宝，立了大功。</a:t>
            </a:r>
            <a:endParaRPr lang="zh-CN" altLang="en-US" sz="3200" b="1" dirty="0" smtClean="0">
              <a:latin typeface="楷体" panose="02010609060101010101" pitchFamily="49" charset="-122"/>
              <a:ea typeface="楷体" panose="02010609060101010101" pitchFamily="49" charset="-122"/>
              <a:cs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第二部分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（</a:t>
            </a:r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11-15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） 写蔺相如在渑池会上，不畏强暴，维护国威，又立新功。</a:t>
            </a:r>
            <a:endParaRPr lang="zh-CN" altLang="en-US" sz="3200" b="1" dirty="0" smtClean="0">
              <a:latin typeface="楷体" panose="02010609060101010101" pitchFamily="49" charset="-122"/>
              <a:ea typeface="楷体" panose="02010609060101010101" pitchFamily="49" charset="-122"/>
              <a:cs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第三部分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（</a:t>
            </a:r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16-18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） 写廉颇负荆请罪，将相和好。</a:t>
            </a:r>
            <a:endParaRPr lang="zh-CN" altLang="en-US" sz="32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7" name="TextBox 1"/>
          <p:cNvSpPr txBox="1"/>
          <p:nvPr/>
        </p:nvSpPr>
        <p:spPr>
          <a:xfrm>
            <a:off x="785787" y="1142985"/>
            <a:ext cx="7531736" cy="95449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3735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   </a:t>
            </a:r>
            <a:r>
              <a:rPr lang="zh-CN" altLang="en-US" sz="3735" b="1" dirty="0">
                <a:solidFill>
                  <a:srgbClr val="0000FF"/>
                </a:solidFill>
                <a:latin typeface="+mn-ea"/>
                <a:ea typeface="+mn-ea"/>
                <a:cs typeface="+mn-ea"/>
              </a:rPr>
              <a:t> </a:t>
            </a:r>
            <a:r>
              <a:rPr lang="zh-CN" altLang="en-US" sz="3735" b="1" dirty="0" smtClean="0">
                <a:latin typeface="+mn-ea"/>
                <a:ea typeface="+mn-ea"/>
                <a:cs typeface="+mn-ea"/>
              </a:rPr>
              <a:t>默</a:t>
            </a:r>
            <a:r>
              <a:rPr lang="zh-CN" altLang="en-US" sz="3735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读</a:t>
            </a:r>
            <a:r>
              <a:rPr lang="zh-CN" altLang="en-US" sz="3735" b="1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课文</a:t>
            </a:r>
            <a:r>
              <a:rPr lang="zh-CN" altLang="en-US" sz="3735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，本文是怎样开场的？</a:t>
            </a:r>
            <a:endParaRPr lang="zh-CN" altLang="en-US" sz="3735" b="1" dirty="0">
              <a:solidFill>
                <a:schemeClr val="tx1">
                  <a:lumMod val="95000"/>
                  <a:lumOff val="5000"/>
                </a:schemeClr>
              </a:solidFill>
              <a:latin typeface="黑体" panose="02010609060101010101" pitchFamily="2" charset="-122"/>
              <a:ea typeface="黑体" panose="02010609060101010101" pitchFamily="2" charset="-122"/>
              <a:cs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99110" y="698078"/>
            <a:ext cx="26597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u="dbl" dirty="0" smtClean="0">
                <a:solidFill>
                  <a:srgbClr val="92D050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</a:rPr>
              <a:t>课文解读</a:t>
            </a:r>
            <a:endParaRPr lang="zh-CN" altLang="en-US" sz="4800" b="1" u="dbl" dirty="0" smtClean="0">
              <a:solidFill>
                <a:srgbClr val="92D050"/>
              </a:solidFill>
              <a:uFillTx/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00034" y="3810003"/>
            <a:ext cx="7215238" cy="124187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战国时候，秦国最强，常常</a:t>
            </a:r>
            <a:r>
              <a:rPr lang="zh-CN" altLang="en-US" sz="3735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进攻</a:t>
            </a: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别的国家。</a:t>
            </a:r>
            <a:endParaRPr lang="zh-CN" altLang="en-US" sz="4265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714349" y="2381244"/>
            <a:ext cx="2626728" cy="952507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/>
            <a:r>
              <a:rPr lang="zh-CN" altLang="en-US" sz="3600" b="1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介绍背景</a:t>
            </a:r>
            <a:endParaRPr lang="zh-CN" altLang="en-US" sz="3600" b="1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9" name="圆角矩形标注 8"/>
          <p:cNvSpPr/>
          <p:nvPr/>
        </p:nvSpPr>
        <p:spPr>
          <a:xfrm>
            <a:off x="4572000" y="5143513"/>
            <a:ext cx="2357454" cy="762005"/>
          </a:xfrm>
          <a:prstGeom prst="wedgeRoundRectCallout">
            <a:avLst>
              <a:gd name="adj1" fmla="val -19061"/>
              <a:gd name="adj2" fmla="val -10259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sz="32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意思是：</a:t>
            </a:r>
            <a:r>
              <a:rPr lang="zh-CN" altLang="en-US" sz="32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攻打</a:t>
            </a:r>
            <a:endParaRPr lang="zh-CN" altLang="en-US" sz="3200" b="1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714349" y="4476758"/>
            <a:ext cx="6286544" cy="2117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" grpId="0"/>
      <p:bldP spid="4" grpId="0"/>
      <p:bldP spid="8" grpId="0" bldLvl="0" animBg="1"/>
      <p:bldP spid="9" grpId="0" bldLvl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矩形 4"/>
          <p:cNvSpPr/>
          <p:nvPr/>
        </p:nvSpPr>
        <p:spPr>
          <a:xfrm>
            <a:off x="785786" y="2285992"/>
            <a:ext cx="7072362" cy="285129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有一回，赵王得了一件</a:t>
            </a:r>
            <a:r>
              <a:rPr lang="zh-CN" altLang="en-US" sz="3735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无价之宝</a:t>
            </a: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，叫和氏璧。秦王知道了，就写一封信给赵王，说愿意拿十五座城换这块璧。</a:t>
            </a:r>
            <a:endParaRPr lang="zh-CN" altLang="en-US" sz="3735" b="1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圆角矩形标注 4"/>
          <p:cNvSpPr/>
          <p:nvPr/>
        </p:nvSpPr>
        <p:spPr>
          <a:xfrm>
            <a:off x="4714876" y="952484"/>
            <a:ext cx="3429024" cy="762005"/>
          </a:xfrm>
          <a:prstGeom prst="wedgeRoundRectCallout">
            <a:avLst>
              <a:gd name="adj1" fmla="val 496"/>
              <a:gd name="adj2" fmla="val 1377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sz="32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意思：</a:t>
            </a:r>
            <a:r>
              <a:rPr lang="zh-CN" altLang="en-US" sz="32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极其珍贵的宝物</a:t>
            </a:r>
            <a:endParaRPr lang="zh-CN" altLang="en-US" sz="3200" b="1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603888" y="993141"/>
            <a:ext cx="2497126" cy="913117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/>
            <a:r>
              <a:rPr lang="zh-CN" altLang="en-US" sz="3735" b="1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完璧归赵</a:t>
            </a:r>
            <a:endParaRPr lang="zh-CN" altLang="en-US" sz="3735" b="1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9" name="上箭头标注 8"/>
          <p:cNvSpPr/>
          <p:nvPr/>
        </p:nvSpPr>
        <p:spPr>
          <a:xfrm>
            <a:off x="1643043" y="4572009"/>
            <a:ext cx="5857916" cy="1238259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>
              <a:lnSpc>
                <a:spcPct val="120000"/>
              </a:lnSpc>
            </a:pPr>
            <a:r>
              <a:rPr lang="zh-CN" altLang="en-US" sz="32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解释故事的开端是因为 “</a:t>
            </a:r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和氏璧</a:t>
            </a:r>
            <a:r>
              <a:rPr lang="zh-CN" altLang="en-US" sz="32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”。</a:t>
            </a:r>
            <a:endParaRPr lang="zh-CN" altLang="en-US" sz="3200" b="1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5" grpId="0" bldLvl="0" animBg="1"/>
      <p:bldP spid="6" grpId="0" bldLvl="0" animBg="1"/>
      <p:bldP spid="9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1"/>
          <p:cNvGrpSpPr/>
          <p:nvPr/>
        </p:nvGrpSpPr>
        <p:grpSpPr>
          <a:xfrm>
            <a:off x="336349" y="649817"/>
            <a:ext cx="2820089" cy="862696"/>
            <a:chOff x="-264432" y="-209593"/>
            <a:chExt cx="2820089" cy="864395"/>
          </a:xfrm>
        </p:grpSpPr>
        <p:sp>
          <p:nvSpPr>
            <p:cNvPr id="5236" name="文本框 13"/>
            <p:cNvSpPr txBox="1"/>
            <p:nvPr/>
          </p:nvSpPr>
          <p:spPr>
            <a:xfrm>
              <a:off x="-264432" y="-209593"/>
              <a:ext cx="2820089" cy="83263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4800" b="1" u="dbl" dirty="0" smtClean="0">
                  <a:solidFill>
                    <a:srgbClr val="92D050"/>
                  </a:solidFill>
                  <a:uFillTx/>
                  <a:latin typeface="黑体" panose="02010609060101010101" pitchFamily="2" charset="-122"/>
                  <a:ea typeface="黑体" panose="02010609060101010101" pitchFamily="2" charset="-122"/>
                </a:rPr>
                <a:t>作者简介</a:t>
              </a:r>
              <a:endParaRPr lang="zh-CN" altLang="en-US" sz="4800" b="1" u="dbl" dirty="0" smtClean="0">
                <a:solidFill>
                  <a:srgbClr val="92D050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grpSp>
          <p:nvGrpSpPr>
            <p:cNvPr id="5" name="Group 4"/>
            <p:cNvGrpSpPr>
              <a:grpSpLocks noChangeAspect="1"/>
            </p:cNvGrpSpPr>
            <p:nvPr/>
          </p:nvGrpSpPr>
          <p:grpSpPr>
            <a:xfrm>
              <a:off x="2105319" y="434013"/>
              <a:ext cx="368573" cy="220789"/>
              <a:chOff x="2511" y="1362"/>
              <a:chExt cx="539" cy="322"/>
            </a:xfrm>
          </p:grpSpPr>
          <p:sp>
            <p:nvSpPr>
              <p:cNvPr id="19" name="Freeform 8"/>
              <p:cNvSpPr/>
              <p:nvPr/>
            </p:nvSpPr>
            <p:spPr bwMode="auto">
              <a:xfrm>
                <a:off x="2954" y="1362"/>
                <a:ext cx="5" cy="0"/>
              </a:xfrm>
              <a:custGeom>
                <a:avLst/>
                <a:gdLst>
                  <a:gd name="T0" fmla="*/ 2 w 2"/>
                  <a:gd name="T1" fmla="*/ 0 h 1"/>
                  <a:gd name="T2" fmla="*/ 0 w 2"/>
                  <a:gd name="T3" fmla="*/ 1 h 1"/>
                  <a:gd name="T4" fmla="*/ 2 w 2"/>
                  <a:gd name="T5" fmla="*/ 0 h 1"/>
                  <a:gd name="T6" fmla="*/ 2 w 2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cubicBezTo>
                      <a:pt x="1" y="0"/>
                      <a:pt x="0" y="0"/>
                      <a:pt x="0" y="1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</a:path>
                </a:pathLst>
              </a:custGeom>
              <a:solidFill>
                <a:srgbClr val="EEEB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0" name="Freeform 9"/>
              <p:cNvSpPr/>
              <p:nvPr/>
            </p:nvSpPr>
            <p:spPr bwMode="auto">
              <a:xfrm>
                <a:off x="2943" y="1497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</a:path>
                </a:pathLst>
              </a:custGeom>
              <a:solidFill>
                <a:srgbClr val="578C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1" name="Freeform 10"/>
              <p:cNvSpPr>
                <a:spLocks noEditPoints="1"/>
              </p:cNvSpPr>
              <p:nvPr/>
            </p:nvSpPr>
            <p:spPr bwMode="auto">
              <a:xfrm>
                <a:off x="2511" y="1362"/>
                <a:ext cx="539" cy="322"/>
              </a:xfrm>
              <a:custGeom>
                <a:avLst/>
                <a:gdLst>
                  <a:gd name="T0" fmla="*/ 7 w 309"/>
                  <a:gd name="T1" fmla="*/ 184 h 184"/>
                  <a:gd name="T2" fmla="*/ 9 w 309"/>
                  <a:gd name="T3" fmla="*/ 184 h 184"/>
                  <a:gd name="T4" fmla="*/ 9 w 309"/>
                  <a:gd name="T5" fmla="*/ 178 h 184"/>
                  <a:gd name="T6" fmla="*/ 8 w 309"/>
                  <a:gd name="T7" fmla="*/ 180 h 184"/>
                  <a:gd name="T8" fmla="*/ 9 w 309"/>
                  <a:gd name="T9" fmla="*/ 178 h 184"/>
                  <a:gd name="T10" fmla="*/ 34 w 309"/>
                  <a:gd name="T11" fmla="*/ 174 h 184"/>
                  <a:gd name="T12" fmla="*/ 34 w 309"/>
                  <a:gd name="T13" fmla="*/ 179 h 184"/>
                  <a:gd name="T14" fmla="*/ 36 w 309"/>
                  <a:gd name="T15" fmla="*/ 176 h 184"/>
                  <a:gd name="T16" fmla="*/ 38 w 309"/>
                  <a:gd name="T17" fmla="*/ 176 h 184"/>
                  <a:gd name="T18" fmla="*/ 84 w 309"/>
                  <a:gd name="T19" fmla="*/ 144 h 184"/>
                  <a:gd name="T20" fmla="*/ 85 w 309"/>
                  <a:gd name="T21" fmla="*/ 145 h 184"/>
                  <a:gd name="T22" fmla="*/ 84 w 309"/>
                  <a:gd name="T23" fmla="*/ 144 h 184"/>
                  <a:gd name="T24" fmla="*/ 0 w 309"/>
                  <a:gd name="T25" fmla="*/ 135 h 184"/>
                  <a:gd name="T26" fmla="*/ 1 w 309"/>
                  <a:gd name="T27" fmla="*/ 135 h 184"/>
                  <a:gd name="T28" fmla="*/ 138 w 309"/>
                  <a:gd name="T29" fmla="*/ 123 h 184"/>
                  <a:gd name="T30" fmla="*/ 139 w 309"/>
                  <a:gd name="T31" fmla="*/ 123 h 184"/>
                  <a:gd name="T32" fmla="*/ 154 w 309"/>
                  <a:gd name="T33" fmla="*/ 115 h 184"/>
                  <a:gd name="T34" fmla="*/ 154 w 309"/>
                  <a:gd name="T35" fmla="*/ 116 h 184"/>
                  <a:gd name="T36" fmla="*/ 154 w 309"/>
                  <a:gd name="T37" fmla="*/ 115 h 184"/>
                  <a:gd name="T38" fmla="*/ 50 w 309"/>
                  <a:gd name="T39" fmla="*/ 113 h 184"/>
                  <a:gd name="T40" fmla="*/ 53 w 309"/>
                  <a:gd name="T41" fmla="*/ 115 h 184"/>
                  <a:gd name="T42" fmla="*/ 146 w 309"/>
                  <a:gd name="T43" fmla="*/ 113 h 184"/>
                  <a:gd name="T44" fmla="*/ 147 w 309"/>
                  <a:gd name="T45" fmla="*/ 114 h 184"/>
                  <a:gd name="T46" fmla="*/ 146 w 309"/>
                  <a:gd name="T47" fmla="*/ 113 h 184"/>
                  <a:gd name="T48" fmla="*/ 149 w 309"/>
                  <a:gd name="T49" fmla="*/ 111 h 184"/>
                  <a:gd name="T50" fmla="*/ 151 w 309"/>
                  <a:gd name="T51" fmla="*/ 111 h 184"/>
                  <a:gd name="T52" fmla="*/ 165 w 309"/>
                  <a:gd name="T53" fmla="*/ 109 h 184"/>
                  <a:gd name="T54" fmla="*/ 162 w 309"/>
                  <a:gd name="T55" fmla="*/ 113 h 184"/>
                  <a:gd name="T56" fmla="*/ 166 w 309"/>
                  <a:gd name="T57" fmla="*/ 111 h 184"/>
                  <a:gd name="T58" fmla="*/ 184 w 309"/>
                  <a:gd name="T59" fmla="*/ 107 h 184"/>
                  <a:gd name="T60" fmla="*/ 184 w 309"/>
                  <a:gd name="T61" fmla="*/ 109 h 184"/>
                  <a:gd name="T62" fmla="*/ 184 w 309"/>
                  <a:gd name="T63" fmla="*/ 107 h 184"/>
                  <a:gd name="T64" fmla="*/ 50 w 309"/>
                  <a:gd name="T65" fmla="*/ 109 h 184"/>
                  <a:gd name="T66" fmla="*/ 53 w 309"/>
                  <a:gd name="T67" fmla="*/ 111 h 184"/>
                  <a:gd name="T68" fmla="*/ 53 w 309"/>
                  <a:gd name="T69" fmla="*/ 107 h 184"/>
                  <a:gd name="T70" fmla="*/ 248 w 309"/>
                  <a:gd name="T71" fmla="*/ 77 h 184"/>
                  <a:gd name="T72" fmla="*/ 249 w 309"/>
                  <a:gd name="T73" fmla="*/ 77 h 184"/>
                  <a:gd name="T74" fmla="*/ 249 w 309"/>
                  <a:gd name="T75" fmla="*/ 75 h 184"/>
                  <a:gd name="T76" fmla="*/ 252 w 309"/>
                  <a:gd name="T77" fmla="*/ 67 h 184"/>
                  <a:gd name="T78" fmla="*/ 252 w 309"/>
                  <a:gd name="T79" fmla="*/ 70 h 184"/>
                  <a:gd name="T80" fmla="*/ 268 w 309"/>
                  <a:gd name="T81" fmla="*/ 64 h 184"/>
                  <a:gd name="T82" fmla="*/ 266 w 309"/>
                  <a:gd name="T83" fmla="*/ 66 h 184"/>
                  <a:gd name="T84" fmla="*/ 268 w 309"/>
                  <a:gd name="T85" fmla="*/ 66 h 184"/>
                  <a:gd name="T86" fmla="*/ 276 w 309"/>
                  <a:gd name="T87" fmla="*/ 54 h 184"/>
                  <a:gd name="T88" fmla="*/ 276 w 309"/>
                  <a:gd name="T89" fmla="*/ 55 h 184"/>
                  <a:gd name="T90" fmla="*/ 276 w 309"/>
                  <a:gd name="T91" fmla="*/ 54 h 184"/>
                  <a:gd name="T92" fmla="*/ 307 w 309"/>
                  <a:gd name="T93" fmla="*/ 17 h 184"/>
                  <a:gd name="T94" fmla="*/ 309 w 309"/>
                  <a:gd name="T95" fmla="*/ 17 h 184"/>
                  <a:gd name="T96" fmla="*/ 254 w 309"/>
                  <a:gd name="T97" fmla="*/ 11 h 184"/>
                  <a:gd name="T98" fmla="*/ 254 w 309"/>
                  <a:gd name="T99" fmla="*/ 12 h 184"/>
                  <a:gd name="T100" fmla="*/ 254 w 309"/>
                  <a:gd name="T101" fmla="*/ 11 h 184"/>
                  <a:gd name="T102" fmla="*/ 304 w 309"/>
                  <a:gd name="T103" fmla="*/ 12 h 184"/>
                  <a:gd name="T104" fmla="*/ 308 w 309"/>
                  <a:gd name="T105" fmla="*/ 14 h 184"/>
                  <a:gd name="T106" fmla="*/ 307 w 309"/>
                  <a:gd name="T107" fmla="*/ 11 h 184"/>
                  <a:gd name="T108" fmla="*/ 305 w 309"/>
                  <a:gd name="T109" fmla="*/ 10 h 184"/>
                  <a:gd name="T110" fmla="*/ 245 w 309"/>
                  <a:gd name="T111" fmla="*/ 12 h 184"/>
                  <a:gd name="T112" fmla="*/ 245 w 309"/>
                  <a:gd name="T113" fmla="*/ 10 h 184"/>
                  <a:gd name="T114" fmla="*/ 257 w 309"/>
                  <a:gd name="T115" fmla="*/ 0 h 184"/>
                  <a:gd name="T116" fmla="*/ 254 w 309"/>
                  <a:gd name="T117" fmla="*/ 1 h 184"/>
                  <a:gd name="T118" fmla="*/ 255 w 309"/>
                  <a:gd name="T119" fmla="*/ 3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09" h="184">
                    <a:moveTo>
                      <a:pt x="8" y="183"/>
                    </a:moveTo>
                    <a:cubicBezTo>
                      <a:pt x="7" y="183"/>
                      <a:pt x="7" y="183"/>
                      <a:pt x="7" y="184"/>
                    </a:cubicBezTo>
                    <a:cubicBezTo>
                      <a:pt x="7" y="184"/>
                      <a:pt x="8" y="184"/>
                      <a:pt x="8" y="184"/>
                    </a:cubicBezTo>
                    <a:cubicBezTo>
                      <a:pt x="8" y="184"/>
                      <a:pt x="9" y="184"/>
                      <a:pt x="9" y="184"/>
                    </a:cubicBezTo>
                    <a:cubicBezTo>
                      <a:pt x="9" y="183"/>
                      <a:pt x="8" y="183"/>
                      <a:pt x="8" y="183"/>
                    </a:cubicBezTo>
                    <a:moveTo>
                      <a:pt x="9" y="178"/>
                    </a:moveTo>
                    <a:cubicBezTo>
                      <a:pt x="8" y="178"/>
                      <a:pt x="7" y="180"/>
                      <a:pt x="8" y="180"/>
                    </a:cubicBezTo>
                    <a:cubicBezTo>
                      <a:pt x="8" y="180"/>
                      <a:pt x="8" y="180"/>
                      <a:pt x="8" y="180"/>
                    </a:cubicBezTo>
                    <a:cubicBezTo>
                      <a:pt x="9" y="180"/>
                      <a:pt x="10" y="178"/>
                      <a:pt x="9" y="178"/>
                    </a:cubicBezTo>
                    <a:cubicBezTo>
                      <a:pt x="9" y="178"/>
                      <a:pt x="9" y="178"/>
                      <a:pt x="9" y="178"/>
                    </a:cubicBezTo>
                    <a:moveTo>
                      <a:pt x="35" y="171"/>
                    </a:moveTo>
                    <a:cubicBezTo>
                      <a:pt x="35" y="171"/>
                      <a:pt x="34" y="172"/>
                      <a:pt x="34" y="174"/>
                    </a:cubicBezTo>
                    <a:cubicBezTo>
                      <a:pt x="34" y="174"/>
                      <a:pt x="34" y="174"/>
                      <a:pt x="34" y="174"/>
                    </a:cubicBezTo>
                    <a:cubicBezTo>
                      <a:pt x="33" y="175"/>
                      <a:pt x="32" y="179"/>
                      <a:pt x="34" y="179"/>
                    </a:cubicBezTo>
                    <a:cubicBezTo>
                      <a:pt x="34" y="179"/>
                      <a:pt x="34" y="179"/>
                      <a:pt x="35" y="179"/>
                    </a:cubicBezTo>
                    <a:cubicBezTo>
                      <a:pt x="35" y="178"/>
                      <a:pt x="36" y="177"/>
                      <a:pt x="36" y="176"/>
                    </a:cubicBezTo>
                    <a:cubicBezTo>
                      <a:pt x="37" y="176"/>
                      <a:pt x="37" y="176"/>
                      <a:pt x="38" y="176"/>
                    </a:cubicBezTo>
                    <a:cubicBezTo>
                      <a:pt x="38" y="176"/>
                      <a:pt x="38" y="176"/>
                      <a:pt x="38" y="176"/>
                    </a:cubicBezTo>
                    <a:cubicBezTo>
                      <a:pt x="39" y="176"/>
                      <a:pt x="37" y="171"/>
                      <a:pt x="35" y="171"/>
                    </a:cubicBezTo>
                    <a:moveTo>
                      <a:pt x="84" y="144"/>
                    </a:moveTo>
                    <a:cubicBezTo>
                      <a:pt x="84" y="144"/>
                      <a:pt x="84" y="144"/>
                      <a:pt x="84" y="145"/>
                    </a:cubicBezTo>
                    <a:cubicBezTo>
                      <a:pt x="84" y="145"/>
                      <a:pt x="84" y="145"/>
                      <a:pt x="85" y="145"/>
                    </a:cubicBezTo>
                    <a:cubicBezTo>
                      <a:pt x="85" y="145"/>
                      <a:pt x="85" y="145"/>
                      <a:pt x="86" y="145"/>
                    </a:cubicBezTo>
                    <a:cubicBezTo>
                      <a:pt x="86" y="145"/>
                      <a:pt x="85" y="144"/>
                      <a:pt x="84" y="144"/>
                    </a:cubicBezTo>
                    <a:moveTo>
                      <a:pt x="1" y="134"/>
                    </a:moveTo>
                    <a:cubicBezTo>
                      <a:pt x="0" y="135"/>
                      <a:pt x="0" y="135"/>
                      <a:pt x="0" y="135"/>
                    </a:cubicBezTo>
                    <a:cubicBezTo>
                      <a:pt x="0" y="135"/>
                      <a:pt x="0" y="135"/>
                      <a:pt x="1" y="135"/>
                    </a:cubicBezTo>
                    <a:cubicBezTo>
                      <a:pt x="1" y="135"/>
                      <a:pt x="1" y="135"/>
                      <a:pt x="1" y="135"/>
                    </a:cubicBezTo>
                    <a:cubicBezTo>
                      <a:pt x="1" y="134"/>
                      <a:pt x="1" y="134"/>
                      <a:pt x="1" y="134"/>
                    </a:cubicBezTo>
                    <a:moveTo>
                      <a:pt x="138" y="123"/>
                    </a:moveTo>
                    <a:cubicBezTo>
                      <a:pt x="137" y="123"/>
                      <a:pt x="136" y="124"/>
                      <a:pt x="137" y="125"/>
                    </a:cubicBezTo>
                    <a:cubicBezTo>
                      <a:pt x="138" y="124"/>
                      <a:pt x="139" y="125"/>
                      <a:pt x="139" y="123"/>
                    </a:cubicBezTo>
                    <a:cubicBezTo>
                      <a:pt x="139" y="123"/>
                      <a:pt x="138" y="123"/>
                      <a:pt x="138" y="123"/>
                    </a:cubicBezTo>
                    <a:moveTo>
                      <a:pt x="154" y="115"/>
                    </a:moveTo>
                    <a:cubicBezTo>
                      <a:pt x="154" y="115"/>
                      <a:pt x="153" y="115"/>
                      <a:pt x="153" y="115"/>
                    </a:cubicBezTo>
                    <a:cubicBezTo>
                      <a:pt x="153" y="116"/>
                      <a:pt x="154" y="116"/>
                      <a:pt x="154" y="116"/>
                    </a:cubicBezTo>
                    <a:cubicBezTo>
                      <a:pt x="155" y="116"/>
                      <a:pt x="155" y="116"/>
                      <a:pt x="155" y="116"/>
                    </a:cubicBezTo>
                    <a:cubicBezTo>
                      <a:pt x="155" y="115"/>
                      <a:pt x="155" y="115"/>
                      <a:pt x="154" y="115"/>
                    </a:cubicBezTo>
                    <a:moveTo>
                      <a:pt x="50" y="113"/>
                    </a:moveTo>
                    <a:cubicBezTo>
                      <a:pt x="50" y="113"/>
                      <a:pt x="50" y="113"/>
                      <a:pt x="50" y="113"/>
                    </a:cubicBezTo>
                    <a:cubicBezTo>
                      <a:pt x="50" y="114"/>
                      <a:pt x="52" y="115"/>
                      <a:pt x="52" y="115"/>
                    </a:cubicBezTo>
                    <a:cubicBezTo>
                      <a:pt x="53" y="115"/>
                      <a:pt x="53" y="115"/>
                      <a:pt x="53" y="115"/>
                    </a:cubicBezTo>
                    <a:cubicBezTo>
                      <a:pt x="53" y="114"/>
                      <a:pt x="51" y="113"/>
                      <a:pt x="50" y="113"/>
                    </a:cubicBezTo>
                    <a:moveTo>
                      <a:pt x="146" y="113"/>
                    </a:moveTo>
                    <a:cubicBezTo>
                      <a:pt x="146" y="113"/>
                      <a:pt x="146" y="113"/>
                      <a:pt x="146" y="113"/>
                    </a:cubicBezTo>
                    <a:cubicBezTo>
                      <a:pt x="145" y="114"/>
                      <a:pt x="146" y="114"/>
                      <a:pt x="147" y="114"/>
                    </a:cubicBezTo>
                    <a:cubicBezTo>
                      <a:pt x="147" y="114"/>
                      <a:pt x="147" y="114"/>
                      <a:pt x="147" y="113"/>
                    </a:cubicBezTo>
                    <a:cubicBezTo>
                      <a:pt x="148" y="113"/>
                      <a:pt x="147" y="113"/>
                      <a:pt x="146" y="113"/>
                    </a:cubicBezTo>
                    <a:moveTo>
                      <a:pt x="150" y="110"/>
                    </a:moveTo>
                    <a:cubicBezTo>
                      <a:pt x="149" y="110"/>
                      <a:pt x="149" y="110"/>
                      <a:pt x="149" y="111"/>
                    </a:cubicBezTo>
                    <a:cubicBezTo>
                      <a:pt x="149" y="111"/>
                      <a:pt x="150" y="111"/>
                      <a:pt x="150" y="111"/>
                    </a:cubicBezTo>
                    <a:cubicBezTo>
                      <a:pt x="151" y="111"/>
                      <a:pt x="151" y="111"/>
                      <a:pt x="151" y="111"/>
                    </a:cubicBezTo>
                    <a:cubicBezTo>
                      <a:pt x="151" y="111"/>
                      <a:pt x="150" y="110"/>
                      <a:pt x="150" y="110"/>
                    </a:cubicBezTo>
                    <a:moveTo>
                      <a:pt x="165" y="109"/>
                    </a:moveTo>
                    <a:cubicBezTo>
                      <a:pt x="165" y="109"/>
                      <a:pt x="163" y="110"/>
                      <a:pt x="162" y="111"/>
                    </a:cubicBezTo>
                    <a:cubicBezTo>
                      <a:pt x="161" y="112"/>
                      <a:pt x="161" y="113"/>
                      <a:pt x="162" y="113"/>
                    </a:cubicBezTo>
                    <a:cubicBezTo>
                      <a:pt x="162" y="113"/>
                      <a:pt x="163" y="113"/>
                      <a:pt x="164" y="113"/>
                    </a:cubicBezTo>
                    <a:cubicBezTo>
                      <a:pt x="166" y="111"/>
                      <a:pt x="166" y="111"/>
                      <a:pt x="166" y="111"/>
                    </a:cubicBezTo>
                    <a:cubicBezTo>
                      <a:pt x="166" y="110"/>
                      <a:pt x="166" y="109"/>
                      <a:pt x="165" y="109"/>
                    </a:cubicBezTo>
                    <a:moveTo>
                      <a:pt x="184" y="107"/>
                    </a:moveTo>
                    <a:cubicBezTo>
                      <a:pt x="184" y="107"/>
                      <a:pt x="183" y="109"/>
                      <a:pt x="184" y="109"/>
                    </a:cubicBezTo>
                    <a:cubicBezTo>
                      <a:pt x="184" y="109"/>
                      <a:pt x="184" y="109"/>
                      <a:pt x="184" y="109"/>
                    </a:cubicBezTo>
                    <a:cubicBezTo>
                      <a:pt x="184" y="109"/>
                      <a:pt x="185" y="107"/>
                      <a:pt x="184" y="107"/>
                    </a:cubicBezTo>
                    <a:cubicBezTo>
                      <a:pt x="184" y="107"/>
                      <a:pt x="184" y="107"/>
                      <a:pt x="184" y="107"/>
                    </a:cubicBezTo>
                    <a:moveTo>
                      <a:pt x="53" y="107"/>
                    </a:moveTo>
                    <a:cubicBezTo>
                      <a:pt x="51" y="107"/>
                      <a:pt x="50" y="108"/>
                      <a:pt x="50" y="109"/>
                    </a:cubicBezTo>
                    <a:cubicBezTo>
                      <a:pt x="50" y="110"/>
                      <a:pt x="50" y="111"/>
                      <a:pt x="51" y="111"/>
                    </a:cubicBezTo>
                    <a:cubicBezTo>
                      <a:pt x="52" y="111"/>
                      <a:pt x="52" y="111"/>
                      <a:pt x="53" y="111"/>
                    </a:cubicBezTo>
                    <a:cubicBezTo>
                      <a:pt x="54" y="111"/>
                      <a:pt x="54" y="108"/>
                      <a:pt x="54" y="107"/>
                    </a:cubicBezTo>
                    <a:cubicBezTo>
                      <a:pt x="53" y="107"/>
                      <a:pt x="53" y="107"/>
                      <a:pt x="53" y="107"/>
                    </a:cubicBezTo>
                    <a:moveTo>
                      <a:pt x="249" y="75"/>
                    </a:moveTo>
                    <a:cubicBezTo>
                      <a:pt x="249" y="75"/>
                      <a:pt x="249" y="76"/>
                      <a:pt x="248" y="77"/>
                    </a:cubicBezTo>
                    <a:cubicBezTo>
                      <a:pt x="248" y="77"/>
                      <a:pt x="248" y="77"/>
                      <a:pt x="248" y="77"/>
                    </a:cubicBezTo>
                    <a:cubicBezTo>
                      <a:pt x="249" y="77"/>
                      <a:pt x="249" y="77"/>
                      <a:pt x="249" y="77"/>
                    </a:cubicBezTo>
                    <a:cubicBezTo>
                      <a:pt x="250" y="77"/>
                      <a:pt x="250" y="76"/>
                      <a:pt x="251" y="76"/>
                    </a:cubicBezTo>
                    <a:cubicBezTo>
                      <a:pt x="250" y="76"/>
                      <a:pt x="250" y="75"/>
                      <a:pt x="249" y="75"/>
                    </a:cubicBezTo>
                    <a:moveTo>
                      <a:pt x="253" y="66"/>
                    </a:moveTo>
                    <a:cubicBezTo>
                      <a:pt x="252" y="67"/>
                      <a:pt x="252" y="67"/>
                      <a:pt x="252" y="67"/>
                    </a:cubicBezTo>
                    <a:cubicBezTo>
                      <a:pt x="250" y="67"/>
                      <a:pt x="250" y="67"/>
                      <a:pt x="250" y="67"/>
                    </a:cubicBezTo>
                    <a:cubicBezTo>
                      <a:pt x="250" y="70"/>
                      <a:pt x="251" y="70"/>
                      <a:pt x="252" y="70"/>
                    </a:cubicBezTo>
                    <a:cubicBezTo>
                      <a:pt x="254" y="70"/>
                      <a:pt x="258" y="66"/>
                      <a:pt x="253" y="66"/>
                    </a:cubicBezTo>
                    <a:moveTo>
                      <a:pt x="268" y="64"/>
                    </a:moveTo>
                    <a:cubicBezTo>
                      <a:pt x="268" y="64"/>
                      <a:pt x="268" y="65"/>
                      <a:pt x="268" y="65"/>
                    </a:cubicBezTo>
                    <a:cubicBezTo>
                      <a:pt x="266" y="66"/>
                      <a:pt x="266" y="66"/>
                      <a:pt x="266" y="66"/>
                    </a:cubicBezTo>
                    <a:cubicBezTo>
                      <a:pt x="266" y="67"/>
                      <a:pt x="266" y="67"/>
                      <a:pt x="267" y="67"/>
                    </a:cubicBezTo>
                    <a:cubicBezTo>
                      <a:pt x="267" y="67"/>
                      <a:pt x="268" y="67"/>
                      <a:pt x="268" y="66"/>
                    </a:cubicBezTo>
                    <a:cubicBezTo>
                      <a:pt x="269" y="66"/>
                      <a:pt x="269" y="64"/>
                      <a:pt x="268" y="64"/>
                    </a:cubicBezTo>
                    <a:moveTo>
                      <a:pt x="276" y="54"/>
                    </a:moveTo>
                    <a:cubicBezTo>
                      <a:pt x="276" y="54"/>
                      <a:pt x="275" y="55"/>
                      <a:pt x="276" y="55"/>
                    </a:cubicBezTo>
                    <a:cubicBezTo>
                      <a:pt x="276" y="55"/>
                      <a:pt x="276" y="55"/>
                      <a:pt x="276" y="55"/>
                    </a:cubicBezTo>
                    <a:cubicBezTo>
                      <a:pt x="276" y="55"/>
                      <a:pt x="277" y="54"/>
                      <a:pt x="276" y="54"/>
                    </a:cubicBezTo>
                    <a:cubicBezTo>
                      <a:pt x="276" y="54"/>
                      <a:pt x="276" y="54"/>
                      <a:pt x="276" y="54"/>
                    </a:cubicBezTo>
                    <a:moveTo>
                      <a:pt x="308" y="17"/>
                    </a:moveTo>
                    <a:cubicBezTo>
                      <a:pt x="308" y="17"/>
                      <a:pt x="307" y="17"/>
                      <a:pt x="307" y="17"/>
                    </a:cubicBezTo>
                    <a:cubicBezTo>
                      <a:pt x="307" y="18"/>
                      <a:pt x="308" y="18"/>
                      <a:pt x="308" y="18"/>
                    </a:cubicBezTo>
                    <a:cubicBezTo>
                      <a:pt x="309" y="18"/>
                      <a:pt x="309" y="18"/>
                      <a:pt x="309" y="17"/>
                    </a:cubicBezTo>
                    <a:cubicBezTo>
                      <a:pt x="309" y="17"/>
                      <a:pt x="308" y="17"/>
                      <a:pt x="308" y="17"/>
                    </a:cubicBezTo>
                    <a:moveTo>
                      <a:pt x="254" y="11"/>
                    </a:moveTo>
                    <a:cubicBezTo>
                      <a:pt x="253" y="11"/>
                      <a:pt x="253" y="11"/>
                      <a:pt x="253" y="11"/>
                    </a:cubicBezTo>
                    <a:cubicBezTo>
                      <a:pt x="253" y="11"/>
                      <a:pt x="254" y="12"/>
                      <a:pt x="254" y="12"/>
                    </a:cubicBezTo>
                    <a:cubicBezTo>
                      <a:pt x="254" y="12"/>
                      <a:pt x="255" y="12"/>
                      <a:pt x="255" y="11"/>
                    </a:cubicBezTo>
                    <a:cubicBezTo>
                      <a:pt x="255" y="11"/>
                      <a:pt x="254" y="11"/>
                      <a:pt x="254" y="11"/>
                    </a:cubicBezTo>
                    <a:moveTo>
                      <a:pt x="305" y="10"/>
                    </a:moveTo>
                    <a:cubicBezTo>
                      <a:pt x="304" y="10"/>
                      <a:pt x="304" y="11"/>
                      <a:pt x="304" y="12"/>
                    </a:cubicBezTo>
                    <a:cubicBezTo>
                      <a:pt x="305" y="13"/>
                      <a:pt x="306" y="14"/>
                      <a:pt x="307" y="14"/>
                    </a:cubicBezTo>
                    <a:cubicBezTo>
                      <a:pt x="307" y="14"/>
                      <a:pt x="308" y="14"/>
                      <a:pt x="308" y="14"/>
                    </a:cubicBezTo>
                    <a:cubicBezTo>
                      <a:pt x="308" y="14"/>
                      <a:pt x="308" y="14"/>
                      <a:pt x="308" y="14"/>
                    </a:cubicBezTo>
                    <a:cubicBezTo>
                      <a:pt x="308" y="13"/>
                      <a:pt x="308" y="12"/>
                      <a:pt x="307" y="11"/>
                    </a:cubicBezTo>
                    <a:cubicBezTo>
                      <a:pt x="307" y="11"/>
                      <a:pt x="306" y="10"/>
                      <a:pt x="306" y="10"/>
                    </a:cubicBezTo>
                    <a:cubicBezTo>
                      <a:pt x="306" y="10"/>
                      <a:pt x="306" y="10"/>
                      <a:pt x="305" y="10"/>
                    </a:cubicBezTo>
                    <a:moveTo>
                      <a:pt x="245" y="10"/>
                    </a:moveTo>
                    <a:cubicBezTo>
                      <a:pt x="244" y="10"/>
                      <a:pt x="243" y="12"/>
                      <a:pt x="245" y="12"/>
                    </a:cubicBezTo>
                    <a:cubicBezTo>
                      <a:pt x="245" y="12"/>
                      <a:pt x="245" y="12"/>
                      <a:pt x="245" y="12"/>
                    </a:cubicBezTo>
                    <a:cubicBezTo>
                      <a:pt x="246" y="12"/>
                      <a:pt x="247" y="10"/>
                      <a:pt x="245" y="10"/>
                    </a:cubicBezTo>
                    <a:cubicBezTo>
                      <a:pt x="245" y="10"/>
                      <a:pt x="245" y="10"/>
                      <a:pt x="245" y="10"/>
                    </a:cubicBezTo>
                    <a:moveTo>
                      <a:pt x="257" y="0"/>
                    </a:moveTo>
                    <a:cubicBezTo>
                      <a:pt x="256" y="0"/>
                      <a:pt x="255" y="0"/>
                      <a:pt x="255" y="1"/>
                    </a:cubicBezTo>
                    <a:cubicBezTo>
                      <a:pt x="254" y="1"/>
                      <a:pt x="254" y="1"/>
                      <a:pt x="254" y="1"/>
                    </a:cubicBezTo>
                    <a:cubicBezTo>
                      <a:pt x="254" y="1"/>
                      <a:pt x="254" y="1"/>
                      <a:pt x="254" y="1"/>
                    </a:cubicBezTo>
                    <a:cubicBezTo>
                      <a:pt x="254" y="2"/>
                      <a:pt x="254" y="3"/>
                      <a:pt x="255" y="3"/>
                    </a:cubicBezTo>
                    <a:cubicBezTo>
                      <a:pt x="256" y="3"/>
                      <a:pt x="258" y="1"/>
                      <a:pt x="257" y="0"/>
                    </a:cubicBezTo>
                  </a:path>
                </a:pathLst>
              </a:custGeom>
              <a:solidFill>
                <a:srgbClr val="66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2" name="文本框 1"/>
          <p:cNvSpPr txBox="1"/>
          <p:nvPr/>
        </p:nvSpPr>
        <p:spPr>
          <a:xfrm>
            <a:off x="857224" y="1685177"/>
            <a:ext cx="7500990" cy="4408899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司马迁（公元前</a:t>
            </a:r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145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年</a:t>
            </a:r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-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公元前</a:t>
            </a:r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90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年），字子长。中国西汉伟大的史学家、文学家、思想家。司马谈之子，任太史令，因替李陵败降之事辩解而受宫刑，后任中书令。发奋继续完成所著史籍，被后世尊称为史迁、太史公、历史之父。</a:t>
            </a:r>
            <a:endParaRPr lang="zh-CN" altLang="en-US" sz="32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矩形 4"/>
          <p:cNvSpPr/>
          <p:nvPr/>
        </p:nvSpPr>
        <p:spPr>
          <a:xfrm>
            <a:off x="714348" y="1714489"/>
            <a:ext cx="8064530" cy="216155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sz="3735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正在为难的时候，有人说有个叫蔺相如的，</a:t>
            </a:r>
            <a:r>
              <a:rPr lang="zh-CN" altLang="en-US" sz="3735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勇敢机智</a:t>
            </a: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，也许他能解决这个难题。</a:t>
            </a:r>
            <a:endParaRPr lang="zh-CN" altLang="en-US" sz="3735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上箭头标注 6"/>
          <p:cNvSpPr/>
          <p:nvPr/>
        </p:nvSpPr>
        <p:spPr>
          <a:xfrm>
            <a:off x="1643043" y="3810004"/>
            <a:ext cx="5857916" cy="1524011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lnSpc>
                <a:spcPct val="150000"/>
              </a:lnSpc>
            </a:pPr>
            <a:r>
              <a:rPr lang="zh-CN" altLang="en-US" sz="2400" b="1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 </a:t>
            </a:r>
            <a:r>
              <a:rPr lang="zh-CN" altLang="en-US" sz="2400" b="1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  </a:t>
            </a:r>
            <a:r>
              <a:rPr lang="zh-CN" altLang="en-US" sz="3200" b="1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这</a:t>
            </a:r>
            <a:r>
              <a:rPr lang="zh-CN" altLang="en-US" sz="3200" b="1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句</a:t>
            </a:r>
            <a:r>
              <a:rPr lang="zh-CN" altLang="en-US" sz="3200" b="1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话</a:t>
            </a:r>
            <a:r>
              <a:rPr lang="zh-CN" altLang="en-US" sz="32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告诉我们蔺相如是</a:t>
            </a:r>
            <a:r>
              <a:rPr lang="en-US" altLang="zh-CN" sz="32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_________</a:t>
            </a:r>
            <a:r>
              <a:rPr lang="zh-CN" altLang="en-US" sz="3200" b="1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。</a:t>
            </a:r>
            <a:endParaRPr lang="zh-CN" altLang="en-US" sz="3200" b="1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500694" y="4476758"/>
            <a:ext cx="1714512" cy="1372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临危受命</a:t>
            </a:r>
            <a:endParaRPr kumimoji="0" lang="zh-CN" altLang="en-US" sz="32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7" grpId="0" bldLvl="0" animBg="1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矩形 4"/>
          <p:cNvSpPr/>
          <p:nvPr/>
        </p:nvSpPr>
        <p:spPr>
          <a:xfrm>
            <a:off x="571473" y="1047733"/>
            <a:ext cx="8064530" cy="423077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蔺相如想了一会儿，说∶“我愿意带着和氏璧到秦国去。如果秦王真的拿十五座城来换，我就把璧交给他；如果他不肯交出十五座城，我</a:t>
            </a:r>
            <a:r>
              <a:rPr lang="zh-CN" altLang="en-US" sz="3735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一定</a:t>
            </a: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把璧送回来。那时候秦国理屈，就没有动兵的理由。”</a:t>
            </a:r>
            <a:endParaRPr lang="zh-CN" altLang="en-US" sz="3735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上箭头标注 6"/>
          <p:cNvSpPr/>
          <p:nvPr/>
        </p:nvSpPr>
        <p:spPr>
          <a:xfrm>
            <a:off x="500035" y="3905253"/>
            <a:ext cx="8429684" cy="1714512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lnSpc>
                <a:spcPct val="150000"/>
              </a:lnSpc>
            </a:pPr>
            <a:r>
              <a:rPr lang="zh-CN" altLang="en-US" sz="2400" b="1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 </a:t>
            </a:r>
            <a:r>
              <a:rPr lang="zh-CN" altLang="en-US" sz="3200" b="1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这</a:t>
            </a:r>
            <a:r>
              <a:rPr lang="zh-CN" altLang="en-US" sz="3200" b="1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句话运用了</a:t>
            </a:r>
            <a:r>
              <a:rPr lang="en-US" altLang="zh-CN" sz="3200" b="1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__________</a:t>
            </a:r>
            <a:r>
              <a:rPr lang="zh-CN" altLang="en-US" sz="3200" b="1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的</a:t>
            </a:r>
            <a:r>
              <a:rPr lang="zh-CN" altLang="en-US" sz="3200" b="1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手法</a:t>
            </a:r>
            <a:r>
              <a:rPr lang="zh-CN" altLang="en-US" sz="3200" b="1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，</a:t>
            </a:r>
            <a:r>
              <a:rPr lang="zh-CN" altLang="en-US" sz="32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介绍了蔺相如的</a:t>
            </a:r>
            <a:r>
              <a:rPr lang="en-US" altLang="zh-CN" sz="32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______</a:t>
            </a:r>
            <a:r>
              <a:rPr lang="zh-CN" altLang="en-US" sz="3200" b="1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。</a:t>
            </a:r>
            <a:endParaRPr lang="zh-CN" altLang="en-US" sz="3200" b="1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643174" y="4667260"/>
            <a:ext cx="1428760" cy="1372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语言描写</a:t>
            </a:r>
            <a:endParaRPr kumimoji="0" lang="zh-CN" altLang="en-US" sz="32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572396" y="4667260"/>
            <a:ext cx="916990" cy="1372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对策</a:t>
            </a:r>
            <a:endParaRPr kumimoji="0" lang="zh-CN" altLang="en-US" sz="32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7" grpId="0" bldLvl="0" animBg="1"/>
      <p:bldP spid="8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/>
          <p:nvPr/>
        </p:nvSpPr>
        <p:spPr>
          <a:xfrm>
            <a:off x="1071538" y="2000240"/>
            <a:ext cx="7286676" cy="27757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楷体_GB2312" panose="02010609030101010101" charset="-122"/>
                <a:ea typeface="楷体_GB2312" panose="02010609030101010101" charset="-122"/>
              </a:rPr>
              <a:t>   “你们看，这些小金鱼游得多可爱呀！”吴零玉高兴地说，声音也变得像铃铛一样悦耳。没等我们回话，她接着说：“要是我们也像这三条小金鱼，永远不分开，那该多好噢！”看着她那神情的眼神，我的眼泪都要落下来了。</a:t>
            </a:r>
            <a:endParaRPr lang="zh-CN" altLang="en-US" sz="2400" b="1" dirty="0">
              <a:latin typeface="楷体_GB2312" panose="02010609030101010101" charset="-122"/>
              <a:ea typeface="楷体_GB2312" panose="02010609030101010101" charset="-122"/>
            </a:endParaRPr>
          </a:p>
        </p:txBody>
      </p:sp>
      <p:sp>
        <p:nvSpPr>
          <p:cNvPr id="18438" name="矩形 2"/>
          <p:cNvSpPr/>
          <p:nvPr/>
        </p:nvSpPr>
        <p:spPr>
          <a:xfrm>
            <a:off x="282365" y="642080"/>
            <a:ext cx="8012130" cy="5847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3200" b="1" dirty="0">
                <a:solidFill>
                  <a:srgbClr val="92D05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请同学们</a:t>
            </a:r>
            <a:r>
              <a:rPr lang="zh-CN" altLang="en-US" sz="3200" b="1" dirty="0" smtClean="0">
                <a:solidFill>
                  <a:srgbClr val="92D05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想想这个句子的特点，仿写一个。</a:t>
            </a:r>
            <a:endParaRPr lang="zh-CN" altLang="en-US" sz="3200" b="1" dirty="0">
              <a:solidFill>
                <a:srgbClr val="92D05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28662" y="1714489"/>
            <a:ext cx="7500990" cy="4381531"/>
          </a:xfrm>
          <a:prstGeom prst="rect">
            <a:avLst/>
          </a:prstGeom>
          <a:noFill/>
          <a:ln w="5715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00034" y="2285992"/>
            <a:ext cx="8143932" cy="27757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　蔺相如到了秦国，进宫见了秦王，献上和氏璧。秦王双手捧住璧，一边看一边称赞，</a:t>
            </a:r>
            <a:r>
              <a:rPr lang="zh-CN" altLang="en-US" sz="24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绝口不提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十五座城的事。蔺相如看这情形，知道秦王没有拿城换璧的诚意，就上前一步，说∶“</a:t>
            </a:r>
            <a:r>
              <a:rPr lang="zh-CN" altLang="en-US" sz="24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这块璧有点儿小毛病，让我指给您看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。”秦王听他这么一说，就把和氏璧交给了蔺相如。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椭圆形标注 2"/>
          <p:cNvSpPr/>
          <p:nvPr/>
        </p:nvSpPr>
        <p:spPr>
          <a:xfrm>
            <a:off x="4714876" y="93959"/>
            <a:ext cx="3714776" cy="2000264"/>
          </a:xfrm>
          <a:prstGeom prst="wedgeEllipseCallout">
            <a:avLst>
              <a:gd name="adj1" fmla="val -23042"/>
              <a:gd name="adj2" fmla="val 790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sz="28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语言描写：</a:t>
            </a:r>
            <a:r>
              <a:rPr lang="zh-CN" altLang="en-US" sz="28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将蔺相如的智谋描写出来了。</a:t>
            </a:r>
            <a:endParaRPr lang="zh-CN" altLang="en-US" sz="2800" b="1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85750" y="856828"/>
            <a:ext cx="3255010" cy="104817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/>
            <a:r>
              <a:rPr lang="zh-CN" altLang="en-US" sz="3735" b="1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骗回和氏璧</a:t>
            </a:r>
            <a:endParaRPr lang="zh-CN" altLang="en-US" sz="3735" b="1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ldLvl="0" animBg="1"/>
      <p:bldP spid="6" grpId="0" bldLvl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28596" y="2476494"/>
            <a:ext cx="7786742" cy="222176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蔺相如捧着璧，往后退了几步，靠着柱子站定。他</a:t>
            </a:r>
            <a:r>
              <a:rPr lang="zh-CN" altLang="en-US" sz="24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理直气壮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地说∶“我看您并不想交付十五座城。现在璧在我手里，您要是强逼我，我的脑袋和璧就一块儿撞碎在这柱子上！”说着，</a:t>
            </a:r>
            <a:r>
              <a:rPr lang="zh-CN" altLang="en-US" sz="24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他举起和氏璧就要向柱子上撞。</a:t>
            </a:r>
            <a:endParaRPr lang="zh-CN" altLang="en-US" sz="24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椭圆形标注 2"/>
          <p:cNvSpPr/>
          <p:nvPr/>
        </p:nvSpPr>
        <p:spPr>
          <a:xfrm>
            <a:off x="4143372" y="476230"/>
            <a:ext cx="4291965" cy="1802765"/>
          </a:xfrm>
          <a:prstGeom prst="wedgeEllipseCallout">
            <a:avLst>
              <a:gd name="adj1" fmla="val -3574"/>
              <a:gd name="adj2" fmla="val 685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sz="28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行为：</a:t>
            </a:r>
            <a:r>
              <a:rPr lang="zh-CN" altLang="en-US" sz="28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表现了蔺相如的勇敢，有魏国捐躯的勇气</a:t>
            </a:r>
            <a:r>
              <a:rPr lang="zh-CN" altLang="en-US" sz="28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。</a:t>
            </a:r>
            <a:endParaRPr lang="zh-CN" altLang="en-US" sz="2800" b="1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356871" y="762001"/>
            <a:ext cx="3380740" cy="104817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/>
            <a:r>
              <a:rPr lang="zh-CN" altLang="en-US" sz="3735" b="1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假摔和氏璧</a:t>
            </a:r>
            <a:endParaRPr lang="zh-CN" altLang="en-US" sz="3735" b="1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ldLvl="0" animBg="1"/>
      <p:bldP spid="4" grpId="0" bldLvl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 descr="http://i.qulishi.com/uploads/news/201610/1476751411451831.jpg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2143108" y="1904989"/>
            <a:ext cx="4357718" cy="31432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71472" y="2000241"/>
            <a:ext cx="8143932" cy="332975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秦王怕他真的把璧撞碎了，连忙说一切都好商量，就叫人拿出地图，把允诺划归赵国的十五座城指给他看。蔺相如说和氏璧是无价之宝，要举行个隆重的典礼，他才肯交出来。秦王只好跟他约定了举行典礼的日期。蔺相如知道秦王丝毫没有拿城换璧的诚意，一回到宾馆，就叫手下人化了装，带着和氏璧抄小路先回赵国去了。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椭圆形标注 2"/>
          <p:cNvSpPr/>
          <p:nvPr/>
        </p:nvSpPr>
        <p:spPr>
          <a:xfrm>
            <a:off x="3929058" y="380980"/>
            <a:ext cx="4286280" cy="1809763"/>
          </a:xfrm>
          <a:prstGeom prst="wedgeEllipseCallout">
            <a:avLst>
              <a:gd name="adj1" fmla="val 5131"/>
              <a:gd name="adj2" fmla="val 608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偷运回和氏璧：</a:t>
            </a:r>
            <a:r>
              <a:rPr lang="zh-CN" altLang="en-US" sz="32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突出表现了蔺相如的智谋。</a:t>
            </a:r>
            <a:endParaRPr lang="zh-CN" altLang="en-US" sz="3200" b="1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214282" y="761982"/>
            <a:ext cx="3143272" cy="1047757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/>
            <a:r>
              <a:rPr lang="zh-CN" altLang="en-US" sz="3735" b="1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送回和氏璧</a:t>
            </a:r>
            <a:endParaRPr lang="zh-CN" altLang="en-US" sz="3735" b="1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ldLvl="0" animBg="1"/>
      <p:bldP spid="4" grpId="0" bldLvl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85721" y="2190741"/>
            <a:ext cx="8643998" cy="27757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到了举行典礼那一天，蔺相如进宫见了秦王，</a:t>
            </a:r>
            <a:r>
              <a:rPr lang="zh-CN" altLang="en-US" sz="24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大大方方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地说∶“和氏璧已经送回赵国去了。您如果有诚意的话，先把十五座城交给我国，我国马上派人把璧送来，决不失信。不然，您杀了我也没有用，天下的人都知道秦国是从来不讲信用的！”秦王没有办法，只得</a:t>
            </a:r>
            <a:r>
              <a:rPr lang="zh-CN" altLang="en-US" sz="24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客客气气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地把蔺相如送回赵国。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85720" y="857232"/>
            <a:ext cx="2337435" cy="93345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/>
            <a:r>
              <a:rPr lang="zh-CN" altLang="en-US" sz="3735" b="1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完璧归赵</a:t>
            </a:r>
            <a:endParaRPr lang="zh-CN" altLang="en-US" sz="3735" b="1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圆角矩形标注 4"/>
          <p:cNvSpPr/>
          <p:nvPr/>
        </p:nvSpPr>
        <p:spPr>
          <a:xfrm>
            <a:off x="6000760" y="1238236"/>
            <a:ext cx="2714644" cy="762005"/>
          </a:xfrm>
          <a:prstGeom prst="wedgeRoundRectCallout">
            <a:avLst>
              <a:gd name="adj1" fmla="val 20950"/>
              <a:gd name="adj2" fmla="val 10154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词语积累：</a:t>
            </a:r>
            <a:r>
              <a:rPr lang="en-US" altLang="zh-CN" sz="28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AABB</a:t>
            </a:r>
            <a:endParaRPr lang="zh-CN" altLang="en-US" sz="2800" b="1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ldLvl="0" animBg="1"/>
      <p:bldP spid="5" grpId="0" bldLvl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矩形 4"/>
          <p:cNvSpPr/>
          <p:nvPr/>
        </p:nvSpPr>
        <p:spPr>
          <a:xfrm>
            <a:off x="571473" y="2095491"/>
            <a:ext cx="8358214" cy="260898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过了几年，秦王约赵王在渑池会见。赵王和大臣们商议说∶“去吧，怕有危险；不去吧，又显得太胆怯。”蔺相如认为对秦王不能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示弱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，还是去的好，赵王才决定动身，让蔺相如随行。大将军廉颇带着军队送他们到边界上，作好了抵御秦兵的准备。</a:t>
            </a:r>
            <a:endParaRPr lang="zh-CN" altLang="en-US" sz="2800" b="1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圆角矩形标注 4"/>
          <p:cNvSpPr/>
          <p:nvPr/>
        </p:nvSpPr>
        <p:spPr>
          <a:xfrm>
            <a:off x="4429125" y="1047734"/>
            <a:ext cx="4429124" cy="762005"/>
          </a:xfrm>
          <a:prstGeom prst="wedgeRoundRectCallout">
            <a:avLst>
              <a:gd name="adj1" fmla="val -13031"/>
              <a:gd name="adj2" fmla="val 11563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sz="32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意思：</a:t>
            </a:r>
            <a:r>
              <a:rPr lang="zh-CN" altLang="en-US" sz="32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向对方展示自己的弱小。</a:t>
            </a:r>
            <a:endParaRPr lang="zh-CN" altLang="en-US" sz="3200" b="1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574677" y="706121"/>
            <a:ext cx="2497126" cy="913117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/>
            <a:r>
              <a:rPr lang="zh-CN" altLang="en-US" sz="3735" b="1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渑池会见</a:t>
            </a:r>
            <a:endParaRPr lang="zh-CN" altLang="en-US" sz="3735" b="1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9" name="上箭头标注 8"/>
          <p:cNvSpPr/>
          <p:nvPr/>
        </p:nvSpPr>
        <p:spPr>
          <a:xfrm>
            <a:off x="1285852" y="5334014"/>
            <a:ext cx="6643734" cy="1238259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>
              <a:lnSpc>
                <a:spcPct val="120000"/>
              </a:lnSpc>
            </a:pPr>
            <a:r>
              <a:rPr lang="zh-CN" altLang="en-US" sz="32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蔺相如又一次 临危受命，这一次有廉颇做后盾。</a:t>
            </a:r>
            <a:endParaRPr lang="zh-CN" altLang="en-US" sz="3200" b="1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5" grpId="0" bldLvl="0" animBg="1"/>
      <p:bldP spid="6" grpId="0" bldLvl="0" animBg="1"/>
      <p:bldP spid="9" grpId="0" bldLvl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矩形 4"/>
          <p:cNvSpPr/>
          <p:nvPr/>
        </p:nvSpPr>
        <p:spPr>
          <a:xfrm>
            <a:off x="714348" y="1714488"/>
            <a:ext cx="8064530" cy="285129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赵王到了渑池，会见了秦王。秦王要赵王鼓瑟。赵王不好</a:t>
            </a:r>
            <a:r>
              <a:rPr lang="zh-CN" altLang="en-US" sz="3735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推辞</a:t>
            </a: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，鼓了一段。秦王就叫人记录下来，说在渑池会上，赵王为秦王鼓瑟。</a:t>
            </a:r>
            <a:endParaRPr lang="zh-CN" altLang="en-US" sz="3735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上箭头标注 6"/>
          <p:cNvSpPr/>
          <p:nvPr/>
        </p:nvSpPr>
        <p:spPr>
          <a:xfrm>
            <a:off x="1142976" y="3810004"/>
            <a:ext cx="6643734" cy="1524011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lnSpc>
                <a:spcPct val="150000"/>
              </a:lnSpc>
            </a:pPr>
            <a:r>
              <a:rPr lang="zh-CN" altLang="en-US" sz="2400" b="1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 </a:t>
            </a:r>
            <a:r>
              <a:rPr lang="zh-CN" altLang="en-US" sz="2400" b="1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  </a:t>
            </a:r>
            <a:r>
              <a:rPr lang="zh-CN" altLang="en-US" sz="3200" b="1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这几句话可以看出</a:t>
            </a:r>
            <a:r>
              <a:rPr lang="zh-CN" altLang="en-US" sz="32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秦王对赵王的</a:t>
            </a:r>
            <a:r>
              <a:rPr lang="en-US" altLang="zh-CN" sz="32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_______</a:t>
            </a:r>
            <a:r>
              <a:rPr lang="zh-CN" altLang="en-US" sz="32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。</a:t>
            </a:r>
            <a:endParaRPr lang="zh-CN" altLang="en-US" sz="3200" b="1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000760" y="4476758"/>
            <a:ext cx="1000132" cy="730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蔑视</a:t>
            </a:r>
            <a:endParaRPr kumimoji="0" lang="zh-CN" altLang="en-US" sz="32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5" name="圆角矩形标注 4"/>
          <p:cNvSpPr/>
          <p:nvPr/>
        </p:nvSpPr>
        <p:spPr>
          <a:xfrm>
            <a:off x="1357290" y="666732"/>
            <a:ext cx="2357454" cy="762005"/>
          </a:xfrm>
          <a:prstGeom prst="wedgeRoundRectCallout">
            <a:avLst>
              <a:gd name="adj1" fmla="val 11588"/>
              <a:gd name="adj2" fmla="val 10705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sz="32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近义词：</a:t>
            </a:r>
            <a:r>
              <a:rPr lang="zh-CN" altLang="en-US" sz="32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拒绝</a:t>
            </a:r>
            <a:endParaRPr lang="zh-CN" altLang="en-US" sz="3200" b="1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7" grpId="0" bldLvl="0" animBg="1"/>
      <p:bldP spid="9" grpId="0"/>
      <p:bldP spid="5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6" name="组合 1"/>
          <p:cNvGrpSpPr/>
          <p:nvPr/>
        </p:nvGrpSpPr>
        <p:grpSpPr>
          <a:xfrm>
            <a:off x="447474" y="649817"/>
            <a:ext cx="2832057" cy="862696"/>
            <a:chOff x="-153307" y="-209593"/>
            <a:chExt cx="2832057" cy="864395"/>
          </a:xfrm>
        </p:grpSpPr>
        <p:sp>
          <p:nvSpPr>
            <p:cNvPr id="5236" name="文本框 13"/>
            <p:cNvSpPr txBox="1"/>
            <p:nvPr/>
          </p:nvSpPr>
          <p:spPr>
            <a:xfrm>
              <a:off x="-153307" y="-209593"/>
              <a:ext cx="2832057" cy="83263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4800" b="1" u="dbl" dirty="0" smtClean="0">
                  <a:solidFill>
                    <a:srgbClr val="92D050"/>
                  </a:solidFill>
                  <a:uFillTx/>
                  <a:latin typeface="黑体" panose="02010609060101010101" pitchFamily="2" charset="-122"/>
                  <a:ea typeface="黑体" panose="02010609060101010101" pitchFamily="2" charset="-122"/>
                </a:rPr>
                <a:t>助读资料</a:t>
              </a:r>
              <a:endParaRPr lang="zh-CN" altLang="en-US" sz="4800" b="1" u="dbl" dirty="0" smtClean="0">
                <a:solidFill>
                  <a:srgbClr val="92D050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grpSp>
          <p:nvGrpSpPr>
            <p:cNvPr id="5238" name="Group 4"/>
            <p:cNvGrpSpPr>
              <a:grpSpLocks noChangeAspect="1"/>
            </p:cNvGrpSpPr>
            <p:nvPr/>
          </p:nvGrpSpPr>
          <p:grpSpPr>
            <a:xfrm>
              <a:off x="2105319" y="434013"/>
              <a:ext cx="368573" cy="220789"/>
              <a:chOff x="2511" y="1362"/>
              <a:chExt cx="539" cy="322"/>
            </a:xfrm>
          </p:grpSpPr>
          <p:sp>
            <p:nvSpPr>
              <p:cNvPr id="19" name="Freeform 8"/>
              <p:cNvSpPr/>
              <p:nvPr/>
            </p:nvSpPr>
            <p:spPr bwMode="auto">
              <a:xfrm>
                <a:off x="2954" y="1362"/>
                <a:ext cx="5" cy="0"/>
              </a:xfrm>
              <a:custGeom>
                <a:avLst/>
                <a:gdLst>
                  <a:gd name="T0" fmla="*/ 2 w 2"/>
                  <a:gd name="T1" fmla="*/ 0 h 1"/>
                  <a:gd name="T2" fmla="*/ 0 w 2"/>
                  <a:gd name="T3" fmla="*/ 1 h 1"/>
                  <a:gd name="T4" fmla="*/ 2 w 2"/>
                  <a:gd name="T5" fmla="*/ 0 h 1"/>
                  <a:gd name="T6" fmla="*/ 2 w 2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cubicBezTo>
                      <a:pt x="1" y="0"/>
                      <a:pt x="0" y="0"/>
                      <a:pt x="0" y="1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</a:path>
                </a:pathLst>
              </a:custGeom>
              <a:solidFill>
                <a:srgbClr val="EEEB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0" name="Freeform 9"/>
              <p:cNvSpPr/>
              <p:nvPr/>
            </p:nvSpPr>
            <p:spPr bwMode="auto">
              <a:xfrm>
                <a:off x="2943" y="1497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</a:path>
                </a:pathLst>
              </a:custGeom>
              <a:solidFill>
                <a:srgbClr val="578C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1" name="Freeform 10"/>
              <p:cNvSpPr>
                <a:spLocks noEditPoints="1"/>
              </p:cNvSpPr>
              <p:nvPr/>
            </p:nvSpPr>
            <p:spPr bwMode="auto">
              <a:xfrm>
                <a:off x="2511" y="1362"/>
                <a:ext cx="539" cy="322"/>
              </a:xfrm>
              <a:custGeom>
                <a:avLst/>
                <a:gdLst>
                  <a:gd name="T0" fmla="*/ 7 w 309"/>
                  <a:gd name="T1" fmla="*/ 184 h 184"/>
                  <a:gd name="T2" fmla="*/ 9 w 309"/>
                  <a:gd name="T3" fmla="*/ 184 h 184"/>
                  <a:gd name="T4" fmla="*/ 9 w 309"/>
                  <a:gd name="T5" fmla="*/ 178 h 184"/>
                  <a:gd name="T6" fmla="*/ 8 w 309"/>
                  <a:gd name="T7" fmla="*/ 180 h 184"/>
                  <a:gd name="T8" fmla="*/ 9 w 309"/>
                  <a:gd name="T9" fmla="*/ 178 h 184"/>
                  <a:gd name="T10" fmla="*/ 34 w 309"/>
                  <a:gd name="T11" fmla="*/ 174 h 184"/>
                  <a:gd name="T12" fmla="*/ 34 w 309"/>
                  <a:gd name="T13" fmla="*/ 179 h 184"/>
                  <a:gd name="T14" fmla="*/ 36 w 309"/>
                  <a:gd name="T15" fmla="*/ 176 h 184"/>
                  <a:gd name="T16" fmla="*/ 38 w 309"/>
                  <a:gd name="T17" fmla="*/ 176 h 184"/>
                  <a:gd name="T18" fmla="*/ 84 w 309"/>
                  <a:gd name="T19" fmla="*/ 144 h 184"/>
                  <a:gd name="T20" fmla="*/ 85 w 309"/>
                  <a:gd name="T21" fmla="*/ 145 h 184"/>
                  <a:gd name="T22" fmla="*/ 84 w 309"/>
                  <a:gd name="T23" fmla="*/ 144 h 184"/>
                  <a:gd name="T24" fmla="*/ 0 w 309"/>
                  <a:gd name="T25" fmla="*/ 135 h 184"/>
                  <a:gd name="T26" fmla="*/ 1 w 309"/>
                  <a:gd name="T27" fmla="*/ 135 h 184"/>
                  <a:gd name="T28" fmla="*/ 138 w 309"/>
                  <a:gd name="T29" fmla="*/ 123 h 184"/>
                  <a:gd name="T30" fmla="*/ 139 w 309"/>
                  <a:gd name="T31" fmla="*/ 123 h 184"/>
                  <a:gd name="T32" fmla="*/ 154 w 309"/>
                  <a:gd name="T33" fmla="*/ 115 h 184"/>
                  <a:gd name="T34" fmla="*/ 154 w 309"/>
                  <a:gd name="T35" fmla="*/ 116 h 184"/>
                  <a:gd name="T36" fmla="*/ 154 w 309"/>
                  <a:gd name="T37" fmla="*/ 115 h 184"/>
                  <a:gd name="T38" fmla="*/ 50 w 309"/>
                  <a:gd name="T39" fmla="*/ 113 h 184"/>
                  <a:gd name="T40" fmla="*/ 53 w 309"/>
                  <a:gd name="T41" fmla="*/ 115 h 184"/>
                  <a:gd name="T42" fmla="*/ 146 w 309"/>
                  <a:gd name="T43" fmla="*/ 113 h 184"/>
                  <a:gd name="T44" fmla="*/ 147 w 309"/>
                  <a:gd name="T45" fmla="*/ 114 h 184"/>
                  <a:gd name="T46" fmla="*/ 146 w 309"/>
                  <a:gd name="T47" fmla="*/ 113 h 184"/>
                  <a:gd name="T48" fmla="*/ 149 w 309"/>
                  <a:gd name="T49" fmla="*/ 111 h 184"/>
                  <a:gd name="T50" fmla="*/ 151 w 309"/>
                  <a:gd name="T51" fmla="*/ 111 h 184"/>
                  <a:gd name="T52" fmla="*/ 165 w 309"/>
                  <a:gd name="T53" fmla="*/ 109 h 184"/>
                  <a:gd name="T54" fmla="*/ 162 w 309"/>
                  <a:gd name="T55" fmla="*/ 113 h 184"/>
                  <a:gd name="T56" fmla="*/ 166 w 309"/>
                  <a:gd name="T57" fmla="*/ 111 h 184"/>
                  <a:gd name="T58" fmla="*/ 184 w 309"/>
                  <a:gd name="T59" fmla="*/ 107 h 184"/>
                  <a:gd name="T60" fmla="*/ 184 w 309"/>
                  <a:gd name="T61" fmla="*/ 109 h 184"/>
                  <a:gd name="T62" fmla="*/ 184 w 309"/>
                  <a:gd name="T63" fmla="*/ 107 h 184"/>
                  <a:gd name="T64" fmla="*/ 50 w 309"/>
                  <a:gd name="T65" fmla="*/ 109 h 184"/>
                  <a:gd name="T66" fmla="*/ 53 w 309"/>
                  <a:gd name="T67" fmla="*/ 111 h 184"/>
                  <a:gd name="T68" fmla="*/ 53 w 309"/>
                  <a:gd name="T69" fmla="*/ 107 h 184"/>
                  <a:gd name="T70" fmla="*/ 248 w 309"/>
                  <a:gd name="T71" fmla="*/ 77 h 184"/>
                  <a:gd name="T72" fmla="*/ 249 w 309"/>
                  <a:gd name="T73" fmla="*/ 77 h 184"/>
                  <a:gd name="T74" fmla="*/ 249 w 309"/>
                  <a:gd name="T75" fmla="*/ 75 h 184"/>
                  <a:gd name="T76" fmla="*/ 252 w 309"/>
                  <a:gd name="T77" fmla="*/ 67 h 184"/>
                  <a:gd name="T78" fmla="*/ 252 w 309"/>
                  <a:gd name="T79" fmla="*/ 70 h 184"/>
                  <a:gd name="T80" fmla="*/ 268 w 309"/>
                  <a:gd name="T81" fmla="*/ 64 h 184"/>
                  <a:gd name="T82" fmla="*/ 266 w 309"/>
                  <a:gd name="T83" fmla="*/ 66 h 184"/>
                  <a:gd name="T84" fmla="*/ 268 w 309"/>
                  <a:gd name="T85" fmla="*/ 66 h 184"/>
                  <a:gd name="T86" fmla="*/ 276 w 309"/>
                  <a:gd name="T87" fmla="*/ 54 h 184"/>
                  <a:gd name="T88" fmla="*/ 276 w 309"/>
                  <a:gd name="T89" fmla="*/ 55 h 184"/>
                  <a:gd name="T90" fmla="*/ 276 w 309"/>
                  <a:gd name="T91" fmla="*/ 54 h 184"/>
                  <a:gd name="T92" fmla="*/ 307 w 309"/>
                  <a:gd name="T93" fmla="*/ 17 h 184"/>
                  <a:gd name="T94" fmla="*/ 309 w 309"/>
                  <a:gd name="T95" fmla="*/ 17 h 184"/>
                  <a:gd name="T96" fmla="*/ 254 w 309"/>
                  <a:gd name="T97" fmla="*/ 11 h 184"/>
                  <a:gd name="T98" fmla="*/ 254 w 309"/>
                  <a:gd name="T99" fmla="*/ 12 h 184"/>
                  <a:gd name="T100" fmla="*/ 254 w 309"/>
                  <a:gd name="T101" fmla="*/ 11 h 184"/>
                  <a:gd name="T102" fmla="*/ 304 w 309"/>
                  <a:gd name="T103" fmla="*/ 12 h 184"/>
                  <a:gd name="T104" fmla="*/ 308 w 309"/>
                  <a:gd name="T105" fmla="*/ 14 h 184"/>
                  <a:gd name="T106" fmla="*/ 307 w 309"/>
                  <a:gd name="T107" fmla="*/ 11 h 184"/>
                  <a:gd name="T108" fmla="*/ 305 w 309"/>
                  <a:gd name="T109" fmla="*/ 10 h 184"/>
                  <a:gd name="T110" fmla="*/ 245 w 309"/>
                  <a:gd name="T111" fmla="*/ 12 h 184"/>
                  <a:gd name="T112" fmla="*/ 245 w 309"/>
                  <a:gd name="T113" fmla="*/ 10 h 184"/>
                  <a:gd name="T114" fmla="*/ 257 w 309"/>
                  <a:gd name="T115" fmla="*/ 0 h 184"/>
                  <a:gd name="T116" fmla="*/ 254 w 309"/>
                  <a:gd name="T117" fmla="*/ 1 h 184"/>
                  <a:gd name="T118" fmla="*/ 255 w 309"/>
                  <a:gd name="T119" fmla="*/ 3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09" h="184">
                    <a:moveTo>
                      <a:pt x="8" y="183"/>
                    </a:moveTo>
                    <a:cubicBezTo>
                      <a:pt x="7" y="183"/>
                      <a:pt x="7" y="183"/>
                      <a:pt x="7" y="184"/>
                    </a:cubicBezTo>
                    <a:cubicBezTo>
                      <a:pt x="7" y="184"/>
                      <a:pt x="8" y="184"/>
                      <a:pt x="8" y="184"/>
                    </a:cubicBezTo>
                    <a:cubicBezTo>
                      <a:pt x="8" y="184"/>
                      <a:pt x="9" y="184"/>
                      <a:pt x="9" y="184"/>
                    </a:cubicBezTo>
                    <a:cubicBezTo>
                      <a:pt x="9" y="183"/>
                      <a:pt x="8" y="183"/>
                      <a:pt x="8" y="183"/>
                    </a:cubicBezTo>
                    <a:moveTo>
                      <a:pt x="9" y="178"/>
                    </a:moveTo>
                    <a:cubicBezTo>
                      <a:pt x="8" y="178"/>
                      <a:pt x="7" y="180"/>
                      <a:pt x="8" y="180"/>
                    </a:cubicBezTo>
                    <a:cubicBezTo>
                      <a:pt x="8" y="180"/>
                      <a:pt x="8" y="180"/>
                      <a:pt x="8" y="180"/>
                    </a:cubicBezTo>
                    <a:cubicBezTo>
                      <a:pt x="9" y="180"/>
                      <a:pt x="10" y="178"/>
                      <a:pt x="9" y="178"/>
                    </a:cubicBezTo>
                    <a:cubicBezTo>
                      <a:pt x="9" y="178"/>
                      <a:pt x="9" y="178"/>
                      <a:pt x="9" y="178"/>
                    </a:cubicBezTo>
                    <a:moveTo>
                      <a:pt x="35" y="171"/>
                    </a:moveTo>
                    <a:cubicBezTo>
                      <a:pt x="35" y="171"/>
                      <a:pt x="34" y="172"/>
                      <a:pt x="34" y="174"/>
                    </a:cubicBezTo>
                    <a:cubicBezTo>
                      <a:pt x="34" y="174"/>
                      <a:pt x="34" y="174"/>
                      <a:pt x="34" y="174"/>
                    </a:cubicBezTo>
                    <a:cubicBezTo>
                      <a:pt x="33" y="175"/>
                      <a:pt x="32" y="179"/>
                      <a:pt x="34" y="179"/>
                    </a:cubicBezTo>
                    <a:cubicBezTo>
                      <a:pt x="34" y="179"/>
                      <a:pt x="34" y="179"/>
                      <a:pt x="35" y="179"/>
                    </a:cubicBezTo>
                    <a:cubicBezTo>
                      <a:pt x="35" y="178"/>
                      <a:pt x="36" y="177"/>
                      <a:pt x="36" y="176"/>
                    </a:cubicBezTo>
                    <a:cubicBezTo>
                      <a:pt x="37" y="176"/>
                      <a:pt x="37" y="176"/>
                      <a:pt x="38" y="176"/>
                    </a:cubicBezTo>
                    <a:cubicBezTo>
                      <a:pt x="38" y="176"/>
                      <a:pt x="38" y="176"/>
                      <a:pt x="38" y="176"/>
                    </a:cubicBezTo>
                    <a:cubicBezTo>
                      <a:pt x="39" y="176"/>
                      <a:pt x="37" y="171"/>
                      <a:pt x="35" y="171"/>
                    </a:cubicBezTo>
                    <a:moveTo>
                      <a:pt x="84" y="144"/>
                    </a:moveTo>
                    <a:cubicBezTo>
                      <a:pt x="84" y="144"/>
                      <a:pt x="84" y="144"/>
                      <a:pt x="84" y="145"/>
                    </a:cubicBezTo>
                    <a:cubicBezTo>
                      <a:pt x="84" y="145"/>
                      <a:pt x="84" y="145"/>
                      <a:pt x="85" y="145"/>
                    </a:cubicBezTo>
                    <a:cubicBezTo>
                      <a:pt x="85" y="145"/>
                      <a:pt x="85" y="145"/>
                      <a:pt x="86" y="145"/>
                    </a:cubicBezTo>
                    <a:cubicBezTo>
                      <a:pt x="86" y="145"/>
                      <a:pt x="85" y="144"/>
                      <a:pt x="84" y="144"/>
                    </a:cubicBezTo>
                    <a:moveTo>
                      <a:pt x="1" y="134"/>
                    </a:moveTo>
                    <a:cubicBezTo>
                      <a:pt x="0" y="135"/>
                      <a:pt x="0" y="135"/>
                      <a:pt x="0" y="135"/>
                    </a:cubicBezTo>
                    <a:cubicBezTo>
                      <a:pt x="0" y="135"/>
                      <a:pt x="0" y="135"/>
                      <a:pt x="1" y="135"/>
                    </a:cubicBezTo>
                    <a:cubicBezTo>
                      <a:pt x="1" y="135"/>
                      <a:pt x="1" y="135"/>
                      <a:pt x="1" y="135"/>
                    </a:cubicBezTo>
                    <a:cubicBezTo>
                      <a:pt x="1" y="134"/>
                      <a:pt x="1" y="134"/>
                      <a:pt x="1" y="134"/>
                    </a:cubicBezTo>
                    <a:moveTo>
                      <a:pt x="138" y="123"/>
                    </a:moveTo>
                    <a:cubicBezTo>
                      <a:pt x="137" y="123"/>
                      <a:pt x="136" y="124"/>
                      <a:pt x="137" y="125"/>
                    </a:cubicBezTo>
                    <a:cubicBezTo>
                      <a:pt x="138" y="124"/>
                      <a:pt x="139" y="125"/>
                      <a:pt x="139" y="123"/>
                    </a:cubicBezTo>
                    <a:cubicBezTo>
                      <a:pt x="139" y="123"/>
                      <a:pt x="138" y="123"/>
                      <a:pt x="138" y="123"/>
                    </a:cubicBezTo>
                    <a:moveTo>
                      <a:pt x="154" y="115"/>
                    </a:moveTo>
                    <a:cubicBezTo>
                      <a:pt x="154" y="115"/>
                      <a:pt x="153" y="115"/>
                      <a:pt x="153" y="115"/>
                    </a:cubicBezTo>
                    <a:cubicBezTo>
                      <a:pt x="153" y="116"/>
                      <a:pt x="154" y="116"/>
                      <a:pt x="154" y="116"/>
                    </a:cubicBezTo>
                    <a:cubicBezTo>
                      <a:pt x="155" y="116"/>
                      <a:pt x="155" y="116"/>
                      <a:pt x="155" y="116"/>
                    </a:cubicBezTo>
                    <a:cubicBezTo>
                      <a:pt x="155" y="115"/>
                      <a:pt x="155" y="115"/>
                      <a:pt x="154" y="115"/>
                    </a:cubicBezTo>
                    <a:moveTo>
                      <a:pt x="50" y="113"/>
                    </a:moveTo>
                    <a:cubicBezTo>
                      <a:pt x="50" y="113"/>
                      <a:pt x="50" y="113"/>
                      <a:pt x="50" y="113"/>
                    </a:cubicBezTo>
                    <a:cubicBezTo>
                      <a:pt x="50" y="114"/>
                      <a:pt x="52" y="115"/>
                      <a:pt x="52" y="115"/>
                    </a:cubicBezTo>
                    <a:cubicBezTo>
                      <a:pt x="53" y="115"/>
                      <a:pt x="53" y="115"/>
                      <a:pt x="53" y="115"/>
                    </a:cubicBezTo>
                    <a:cubicBezTo>
                      <a:pt x="53" y="114"/>
                      <a:pt x="51" y="113"/>
                      <a:pt x="50" y="113"/>
                    </a:cubicBezTo>
                    <a:moveTo>
                      <a:pt x="146" y="113"/>
                    </a:moveTo>
                    <a:cubicBezTo>
                      <a:pt x="146" y="113"/>
                      <a:pt x="146" y="113"/>
                      <a:pt x="146" y="113"/>
                    </a:cubicBezTo>
                    <a:cubicBezTo>
                      <a:pt x="145" y="114"/>
                      <a:pt x="146" y="114"/>
                      <a:pt x="147" y="114"/>
                    </a:cubicBezTo>
                    <a:cubicBezTo>
                      <a:pt x="147" y="114"/>
                      <a:pt x="147" y="114"/>
                      <a:pt x="147" y="113"/>
                    </a:cubicBezTo>
                    <a:cubicBezTo>
                      <a:pt x="148" y="113"/>
                      <a:pt x="147" y="113"/>
                      <a:pt x="146" y="113"/>
                    </a:cubicBezTo>
                    <a:moveTo>
                      <a:pt x="150" y="110"/>
                    </a:moveTo>
                    <a:cubicBezTo>
                      <a:pt x="149" y="110"/>
                      <a:pt x="149" y="110"/>
                      <a:pt x="149" y="111"/>
                    </a:cubicBezTo>
                    <a:cubicBezTo>
                      <a:pt x="149" y="111"/>
                      <a:pt x="150" y="111"/>
                      <a:pt x="150" y="111"/>
                    </a:cubicBezTo>
                    <a:cubicBezTo>
                      <a:pt x="151" y="111"/>
                      <a:pt x="151" y="111"/>
                      <a:pt x="151" y="111"/>
                    </a:cubicBezTo>
                    <a:cubicBezTo>
                      <a:pt x="151" y="111"/>
                      <a:pt x="150" y="110"/>
                      <a:pt x="150" y="110"/>
                    </a:cubicBezTo>
                    <a:moveTo>
                      <a:pt x="165" y="109"/>
                    </a:moveTo>
                    <a:cubicBezTo>
                      <a:pt x="165" y="109"/>
                      <a:pt x="163" y="110"/>
                      <a:pt x="162" y="111"/>
                    </a:cubicBezTo>
                    <a:cubicBezTo>
                      <a:pt x="161" y="112"/>
                      <a:pt x="161" y="113"/>
                      <a:pt x="162" y="113"/>
                    </a:cubicBezTo>
                    <a:cubicBezTo>
                      <a:pt x="162" y="113"/>
                      <a:pt x="163" y="113"/>
                      <a:pt x="164" y="113"/>
                    </a:cubicBezTo>
                    <a:cubicBezTo>
                      <a:pt x="166" y="111"/>
                      <a:pt x="166" y="111"/>
                      <a:pt x="166" y="111"/>
                    </a:cubicBezTo>
                    <a:cubicBezTo>
                      <a:pt x="166" y="110"/>
                      <a:pt x="166" y="109"/>
                      <a:pt x="165" y="109"/>
                    </a:cubicBezTo>
                    <a:moveTo>
                      <a:pt x="184" y="107"/>
                    </a:moveTo>
                    <a:cubicBezTo>
                      <a:pt x="184" y="107"/>
                      <a:pt x="183" y="109"/>
                      <a:pt x="184" y="109"/>
                    </a:cubicBezTo>
                    <a:cubicBezTo>
                      <a:pt x="184" y="109"/>
                      <a:pt x="184" y="109"/>
                      <a:pt x="184" y="109"/>
                    </a:cubicBezTo>
                    <a:cubicBezTo>
                      <a:pt x="184" y="109"/>
                      <a:pt x="185" y="107"/>
                      <a:pt x="184" y="107"/>
                    </a:cubicBezTo>
                    <a:cubicBezTo>
                      <a:pt x="184" y="107"/>
                      <a:pt x="184" y="107"/>
                      <a:pt x="184" y="107"/>
                    </a:cubicBezTo>
                    <a:moveTo>
                      <a:pt x="53" y="107"/>
                    </a:moveTo>
                    <a:cubicBezTo>
                      <a:pt x="51" y="107"/>
                      <a:pt x="50" y="108"/>
                      <a:pt x="50" y="109"/>
                    </a:cubicBezTo>
                    <a:cubicBezTo>
                      <a:pt x="50" y="110"/>
                      <a:pt x="50" y="111"/>
                      <a:pt x="51" y="111"/>
                    </a:cubicBezTo>
                    <a:cubicBezTo>
                      <a:pt x="52" y="111"/>
                      <a:pt x="52" y="111"/>
                      <a:pt x="53" y="111"/>
                    </a:cubicBezTo>
                    <a:cubicBezTo>
                      <a:pt x="54" y="111"/>
                      <a:pt x="54" y="108"/>
                      <a:pt x="54" y="107"/>
                    </a:cubicBezTo>
                    <a:cubicBezTo>
                      <a:pt x="53" y="107"/>
                      <a:pt x="53" y="107"/>
                      <a:pt x="53" y="107"/>
                    </a:cubicBezTo>
                    <a:moveTo>
                      <a:pt x="249" y="75"/>
                    </a:moveTo>
                    <a:cubicBezTo>
                      <a:pt x="249" y="75"/>
                      <a:pt x="249" y="76"/>
                      <a:pt x="248" y="77"/>
                    </a:cubicBezTo>
                    <a:cubicBezTo>
                      <a:pt x="248" y="77"/>
                      <a:pt x="248" y="77"/>
                      <a:pt x="248" y="77"/>
                    </a:cubicBezTo>
                    <a:cubicBezTo>
                      <a:pt x="249" y="77"/>
                      <a:pt x="249" y="77"/>
                      <a:pt x="249" y="77"/>
                    </a:cubicBezTo>
                    <a:cubicBezTo>
                      <a:pt x="250" y="77"/>
                      <a:pt x="250" y="76"/>
                      <a:pt x="251" y="76"/>
                    </a:cubicBezTo>
                    <a:cubicBezTo>
                      <a:pt x="250" y="76"/>
                      <a:pt x="250" y="75"/>
                      <a:pt x="249" y="75"/>
                    </a:cubicBezTo>
                    <a:moveTo>
                      <a:pt x="253" y="66"/>
                    </a:moveTo>
                    <a:cubicBezTo>
                      <a:pt x="252" y="67"/>
                      <a:pt x="252" y="67"/>
                      <a:pt x="252" y="67"/>
                    </a:cubicBezTo>
                    <a:cubicBezTo>
                      <a:pt x="250" y="67"/>
                      <a:pt x="250" y="67"/>
                      <a:pt x="250" y="67"/>
                    </a:cubicBezTo>
                    <a:cubicBezTo>
                      <a:pt x="250" y="70"/>
                      <a:pt x="251" y="70"/>
                      <a:pt x="252" y="70"/>
                    </a:cubicBezTo>
                    <a:cubicBezTo>
                      <a:pt x="254" y="70"/>
                      <a:pt x="258" y="66"/>
                      <a:pt x="253" y="66"/>
                    </a:cubicBezTo>
                    <a:moveTo>
                      <a:pt x="268" y="64"/>
                    </a:moveTo>
                    <a:cubicBezTo>
                      <a:pt x="268" y="64"/>
                      <a:pt x="268" y="65"/>
                      <a:pt x="268" y="65"/>
                    </a:cubicBezTo>
                    <a:cubicBezTo>
                      <a:pt x="266" y="66"/>
                      <a:pt x="266" y="66"/>
                      <a:pt x="266" y="66"/>
                    </a:cubicBezTo>
                    <a:cubicBezTo>
                      <a:pt x="266" y="67"/>
                      <a:pt x="266" y="67"/>
                      <a:pt x="267" y="67"/>
                    </a:cubicBezTo>
                    <a:cubicBezTo>
                      <a:pt x="267" y="67"/>
                      <a:pt x="268" y="67"/>
                      <a:pt x="268" y="66"/>
                    </a:cubicBezTo>
                    <a:cubicBezTo>
                      <a:pt x="269" y="66"/>
                      <a:pt x="269" y="64"/>
                      <a:pt x="268" y="64"/>
                    </a:cubicBezTo>
                    <a:moveTo>
                      <a:pt x="276" y="54"/>
                    </a:moveTo>
                    <a:cubicBezTo>
                      <a:pt x="276" y="54"/>
                      <a:pt x="275" y="55"/>
                      <a:pt x="276" y="55"/>
                    </a:cubicBezTo>
                    <a:cubicBezTo>
                      <a:pt x="276" y="55"/>
                      <a:pt x="276" y="55"/>
                      <a:pt x="276" y="55"/>
                    </a:cubicBezTo>
                    <a:cubicBezTo>
                      <a:pt x="276" y="55"/>
                      <a:pt x="277" y="54"/>
                      <a:pt x="276" y="54"/>
                    </a:cubicBezTo>
                    <a:cubicBezTo>
                      <a:pt x="276" y="54"/>
                      <a:pt x="276" y="54"/>
                      <a:pt x="276" y="54"/>
                    </a:cubicBezTo>
                    <a:moveTo>
                      <a:pt x="308" y="17"/>
                    </a:moveTo>
                    <a:cubicBezTo>
                      <a:pt x="308" y="17"/>
                      <a:pt x="307" y="17"/>
                      <a:pt x="307" y="17"/>
                    </a:cubicBezTo>
                    <a:cubicBezTo>
                      <a:pt x="307" y="18"/>
                      <a:pt x="308" y="18"/>
                      <a:pt x="308" y="18"/>
                    </a:cubicBezTo>
                    <a:cubicBezTo>
                      <a:pt x="309" y="18"/>
                      <a:pt x="309" y="18"/>
                      <a:pt x="309" y="17"/>
                    </a:cubicBezTo>
                    <a:cubicBezTo>
                      <a:pt x="309" y="17"/>
                      <a:pt x="308" y="17"/>
                      <a:pt x="308" y="17"/>
                    </a:cubicBezTo>
                    <a:moveTo>
                      <a:pt x="254" y="11"/>
                    </a:moveTo>
                    <a:cubicBezTo>
                      <a:pt x="253" y="11"/>
                      <a:pt x="253" y="11"/>
                      <a:pt x="253" y="11"/>
                    </a:cubicBezTo>
                    <a:cubicBezTo>
                      <a:pt x="253" y="11"/>
                      <a:pt x="254" y="12"/>
                      <a:pt x="254" y="12"/>
                    </a:cubicBezTo>
                    <a:cubicBezTo>
                      <a:pt x="254" y="12"/>
                      <a:pt x="255" y="12"/>
                      <a:pt x="255" y="11"/>
                    </a:cubicBezTo>
                    <a:cubicBezTo>
                      <a:pt x="255" y="11"/>
                      <a:pt x="254" y="11"/>
                      <a:pt x="254" y="11"/>
                    </a:cubicBezTo>
                    <a:moveTo>
                      <a:pt x="305" y="10"/>
                    </a:moveTo>
                    <a:cubicBezTo>
                      <a:pt x="304" y="10"/>
                      <a:pt x="304" y="11"/>
                      <a:pt x="304" y="12"/>
                    </a:cubicBezTo>
                    <a:cubicBezTo>
                      <a:pt x="305" y="13"/>
                      <a:pt x="306" y="14"/>
                      <a:pt x="307" y="14"/>
                    </a:cubicBezTo>
                    <a:cubicBezTo>
                      <a:pt x="307" y="14"/>
                      <a:pt x="308" y="14"/>
                      <a:pt x="308" y="14"/>
                    </a:cubicBezTo>
                    <a:cubicBezTo>
                      <a:pt x="308" y="14"/>
                      <a:pt x="308" y="14"/>
                      <a:pt x="308" y="14"/>
                    </a:cubicBezTo>
                    <a:cubicBezTo>
                      <a:pt x="308" y="13"/>
                      <a:pt x="308" y="12"/>
                      <a:pt x="307" y="11"/>
                    </a:cubicBezTo>
                    <a:cubicBezTo>
                      <a:pt x="307" y="11"/>
                      <a:pt x="306" y="10"/>
                      <a:pt x="306" y="10"/>
                    </a:cubicBezTo>
                    <a:cubicBezTo>
                      <a:pt x="306" y="10"/>
                      <a:pt x="306" y="10"/>
                      <a:pt x="305" y="10"/>
                    </a:cubicBezTo>
                    <a:moveTo>
                      <a:pt x="245" y="10"/>
                    </a:moveTo>
                    <a:cubicBezTo>
                      <a:pt x="244" y="10"/>
                      <a:pt x="243" y="12"/>
                      <a:pt x="245" y="12"/>
                    </a:cubicBezTo>
                    <a:cubicBezTo>
                      <a:pt x="245" y="12"/>
                      <a:pt x="245" y="12"/>
                      <a:pt x="245" y="12"/>
                    </a:cubicBezTo>
                    <a:cubicBezTo>
                      <a:pt x="246" y="12"/>
                      <a:pt x="247" y="10"/>
                      <a:pt x="245" y="10"/>
                    </a:cubicBezTo>
                    <a:cubicBezTo>
                      <a:pt x="245" y="10"/>
                      <a:pt x="245" y="10"/>
                      <a:pt x="245" y="10"/>
                    </a:cubicBezTo>
                    <a:moveTo>
                      <a:pt x="257" y="0"/>
                    </a:moveTo>
                    <a:cubicBezTo>
                      <a:pt x="256" y="0"/>
                      <a:pt x="255" y="0"/>
                      <a:pt x="255" y="1"/>
                    </a:cubicBezTo>
                    <a:cubicBezTo>
                      <a:pt x="254" y="1"/>
                      <a:pt x="254" y="1"/>
                      <a:pt x="254" y="1"/>
                    </a:cubicBezTo>
                    <a:cubicBezTo>
                      <a:pt x="254" y="1"/>
                      <a:pt x="254" y="1"/>
                      <a:pt x="254" y="1"/>
                    </a:cubicBezTo>
                    <a:cubicBezTo>
                      <a:pt x="254" y="2"/>
                      <a:pt x="254" y="3"/>
                      <a:pt x="255" y="3"/>
                    </a:cubicBezTo>
                    <a:cubicBezTo>
                      <a:pt x="256" y="3"/>
                      <a:pt x="258" y="1"/>
                      <a:pt x="257" y="0"/>
                    </a:cubicBezTo>
                  </a:path>
                </a:pathLst>
              </a:custGeom>
              <a:solidFill>
                <a:srgbClr val="66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2" name="文本框 1"/>
          <p:cNvSpPr txBox="1"/>
          <p:nvPr/>
        </p:nvSpPr>
        <p:spPr>
          <a:xfrm>
            <a:off x="857224" y="2285992"/>
            <a:ext cx="7658735" cy="3670236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《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史记</a:t>
            </a:r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》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是西汉著名史学家司马迁撰写的一部纪传体史书，是中国历史上第一部纪传体通史，被列为“二十四史”之首。鲁迅称赞</a:t>
            </a:r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《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史记</a:t>
            </a:r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》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是“史家之绝唱，无韵之离骚”。</a:t>
            </a:r>
            <a:endParaRPr lang="zh-CN" altLang="en-US" sz="32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sp>
        <p:nvSpPr>
          <p:cNvPr id="4" name="云形标注 3"/>
          <p:cNvSpPr/>
          <p:nvPr/>
        </p:nvSpPr>
        <p:spPr>
          <a:xfrm>
            <a:off x="3929057" y="571481"/>
            <a:ext cx="4107111" cy="1495425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altLang="zh-CN" sz="2400" b="1" dirty="0">
                <a:solidFill>
                  <a:schemeClr val="tx1"/>
                </a:solidFill>
                <a:latin typeface="汉仪旗黑-55" panose="00020600040101010101" charset="-122"/>
                <a:ea typeface="汉仪旗黑-55" panose="00020600040101010101" charset="-122"/>
                <a:sym typeface="+mn-ea"/>
              </a:rPr>
              <a:t>   </a:t>
            </a:r>
            <a:r>
              <a:rPr lang="en-US" altLang="zh-CN" sz="2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 </a:t>
            </a:r>
            <a:r>
              <a:rPr lang="zh-CN" altLang="en-US" sz="2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同学们，你们</a:t>
            </a:r>
            <a:r>
              <a:rPr lang="zh-CN" altLang="en-US" sz="24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知道关于</a:t>
            </a:r>
            <a:r>
              <a:rPr lang="en-US" altLang="zh-CN" sz="24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《</a:t>
            </a:r>
            <a:r>
              <a:rPr lang="zh-CN" altLang="en-US" sz="24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史记</a:t>
            </a:r>
            <a:r>
              <a:rPr lang="en-US" altLang="zh-CN" sz="24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》</a:t>
            </a:r>
            <a:r>
              <a:rPr lang="zh-CN" altLang="en-US" sz="24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的知识吗</a:t>
            </a:r>
            <a:r>
              <a:rPr lang="zh-CN" altLang="en-US" sz="2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？</a:t>
            </a:r>
            <a:endParaRPr lang="zh-CN" altLang="en-US" sz="2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ldLvl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28596" y="857232"/>
            <a:ext cx="8278812" cy="5262979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蔺相如看秦王这样侮辱赵王，生气极了。他走到秦王面前，说∶“请您为赵王击缶。”秦王拒绝了。蔺相如再要求，秦王还是拒绝。蔺相如说∶“</a:t>
            </a:r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您现在离我只有五步远。您不答应，我就跟您拼了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！”秦王被逼得没法，只好敲了一下缶。蔺相如也叫人记录下来，说在渑池会上，秦王为赵王击缶。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椭圆形标注 2"/>
          <p:cNvSpPr/>
          <p:nvPr/>
        </p:nvSpPr>
        <p:spPr>
          <a:xfrm>
            <a:off x="2214547" y="4762510"/>
            <a:ext cx="3714776" cy="1809763"/>
          </a:xfrm>
          <a:prstGeom prst="wedgeEllipseCallout">
            <a:avLst>
              <a:gd name="adj1" fmla="val -3908"/>
              <a:gd name="adj2" fmla="val -701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语言描写：</a:t>
            </a:r>
            <a:r>
              <a:rPr lang="zh-CN" altLang="en-US" sz="32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突出</a:t>
            </a:r>
            <a:r>
              <a:rPr lang="zh-CN" altLang="en-US" sz="32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了蔺相如的勇敢。</a:t>
            </a:r>
            <a:endParaRPr lang="zh-CN" altLang="en-US" sz="3200" b="1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ldLvl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p3.pstatp.com/large/pgc-image/23de249a28fe4277a94c8713edf3cef3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1714480" y="1619238"/>
            <a:ext cx="5286412" cy="38100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矩形 4"/>
          <p:cNvSpPr/>
          <p:nvPr/>
        </p:nvSpPr>
        <p:spPr>
          <a:xfrm>
            <a:off x="500034" y="1809740"/>
            <a:ext cx="8072494" cy="492051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廉颇很不服气，他对别人说∶“我廉颇攻无不克，战无不胜，立下许多大功。他蔺相如有什么能耐，就靠一张嘴，反而爬到我头上去了。我碰见他，得给他个下不了台！”这话传到蔺相如耳朵里，蔺相如就请病假不上朝，免得跟廉颇见面。</a:t>
            </a:r>
            <a:endParaRPr lang="zh-CN" altLang="en-US" sz="3735" b="1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574677" y="706121"/>
            <a:ext cx="2497126" cy="913117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/>
            <a:r>
              <a:rPr lang="zh-CN" altLang="en-US" sz="3735" b="1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负荆请罪</a:t>
            </a:r>
            <a:endParaRPr lang="zh-CN" altLang="en-US" sz="3735" b="1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9" name="上箭头标注 8"/>
          <p:cNvSpPr/>
          <p:nvPr/>
        </p:nvSpPr>
        <p:spPr>
          <a:xfrm>
            <a:off x="1142977" y="5238764"/>
            <a:ext cx="7143800" cy="1238259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>
              <a:lnSpc>
                <a:spcPct val="120000"/>
              </a:lnSpc>
            </a:pPr>
            <a:r>
              <a:rPr lang="zh-CN" altLang="en-US" sz="32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语言描写：看出廉颇的性格直爽，对蔺相如不服气。</a:t>
            </a:r>
            <a:endParaRPr lang="zh-CN" altLang="en-US" sz="3200" b="1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6" grpId="0" bldLvl="0" animBg="1"/>
      <p:bldP spid="9" grpId="0" bldLvl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矩形 4"/>
          <p:cNvSpPr/>
          <p:nvPr/>
        </p:nvSpPr>
        <p:spPr>
          <a:xfrm>
            <a:off x="428596" y="1428736"/>
            <a:ext cx="8358214" cy="354103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有一天，蔺相如坐车出去，远远看见廉颇骑着高头大马过来了，他赶紧叫车夫把车往回赶。蔺相如手下的人可看不顺眼了。他们说，蔺相如见了廉颇像老鼠见了猫似的，为什么要怕他呢！</a:t>
            </a:r>
            <a:endParaRPr lang="zh-CN" altLang="en-US" sz="3735" b="1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上箭头标注 8"/>
          <p:cNvSpPr/>
          <p:nvPr/>
        </p:nvSpPr>
        <p:spPr>
          <a:xfrm>
            <a:off x="1142976" y="4286256"/>
            <a:ext cx="7215238" cy="1714512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>
              <a:lnSpc>
                <a:spcPct val="120000"/>
              </a:lnSpc>
            </a:pPr>
            <a:r>
              <a:rPr lang="zh-CN" altLang="en-US" sz="32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解释故事的发展，</a:t>
            </a:r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蔺相如避让廉颇</a:t>
            </a:r>
            <a:r>
              <a:rPr lang="zh-CN" altLang="en-US" sz="32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引起大家的不满。</a:t>
            </a:r>
            <a:endParaRPr lang="zh-CN" altLang="en-US" sz="3200" b="1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9" grpId="0" bldLvl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矩形 4"/>
          <p:cNvSpPr/>
          <p:nvPr/>
        </p:nvSpPr>
        <p:spPr>
          <a:xfrm>
            <a:off x="500034" y="1047733"/>
            <a:ext cx="8358214" cy="481978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蔺相如对他们说∶“诸位请想一想，廉将军和秦王比，谁厉害？”他们说∶“当然秦王厉害！”蔺相如说∶“秦王我都不怕，会怕廉将军吗？大家知道，秦王不敢进攻我们赵国，就因为武有廉颇，文有蔺相如。如果我们俩闹不和，就会削弱赵国的力量，秦国必然乘机来打我们。我所以避着廉将军，为的是我们赵国啊！”</a:t>
            </a:r>
            <a:endParaRPr lang="zh-CN" altLang="en-US" sz="3200" b="1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上箭头标注 8"/>
          <p:cNvSpPr/>
          <p:nvPr/>
        </p:nvSpPr>
        <p:spPr>
          <a:xfrm>
            <a:off x="1071538" y="4381508"/>
            <a:ext cx="7643866" cy="1809763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>
              <a:lnSpc>
                <a:spcPct val="120000"/>
              </a:lnSpc>
            </a:pPr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语言描写</a:t>
            </a:r>
            <a:r>
              <a:rPr lang="zh-CN" altLang="en-US" sz="32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：解释蔺相如为什么退让，表现了蔺相如顾全大局，保家卫国的品质。</a:t>
            </a:r>
            <a:endParaRPr lang="zh-CN" altLang="en-US" sz="3200" b="1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9" grpId="0" bldLvl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42910" y="2000240"/>
            <a:ext cx="8143932" cy="526297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蔺相如的话传到了廉颇的耳朵里。廉颇静下心来想了想，觉得自己为了争一口气，就不顾国家的利益，真不应该。于是，他脱下战袍，背上荆条，到蔺相如门上请罪。蔺相如见廉颇来</a:t>
            </a:r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负荆请罪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，连忙热情地出来迎接。从此以后，他们俩成了好朋友，同心协力保卫赵国。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椭圆形标注 2"/>
          <p:cNvSpPr/>
          <p:nvPr/>
        </p:nvSpPr>
        <p:spPr>
          <a:xfrm>
            <a:off x="4143372" y="380979"/>
            <a:ext cx="3786214" cy="1714512"/>
          </a:xfrm>
          <a:prstGeom prst="wedgeEllipseCallout">
            <a:avLst>
              <a:gd name="adj1" fmla="val -20340"/>
              <a:gd name="adj2" fmla="val 606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负荆请罪：</a:t>
            </a:r>
            <a:r>
              <a:rPr lang="zh-CN" altLang="en-US" sz="32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看出廉颇知错就改的品格。</a:t>
            </a:r>
            <a:endParaRPr lang="zh-CN" altLang="en-US" sz="3200" b="1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574677" y="706121"/>
            <a:ext cx="2497126" cy="913117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/>
            <a:r>
              <a:rPr lang="zh-CN" altLang="en-US" sz="3735" b="1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将相和</a:t>
            </a:r>
            <a:endParaRPr lang="zh-CN" altLang="en-US" sz="3735" b="1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ldLvl="0" animBg="1"/>
      <p:bldP spid="5" grpId="0" bldLvl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 descr="http://i0.hexunimg.cn/2012-03-12/139215350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143108" y="1619237"/>
            <a:ext cx="4572032" cy="36258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图片 42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479425" y="1427480"/>
            <a:ext cx="7465695" cy="4399280"/>
          </a:xfrm>
          <a:prstGeom prst="rect">
            <a:avLst/>
          </a:prstGeom>
        </p:spPr>
      </p:pic>
      <p:sp>
        <p:nvSpPr>
          <p:cNvPr id="14" name="左大括号 13"/>
          <p:cNvSpPr/>
          <p:nvPr/>
        </p:nvSpPr>
        <p:spPr>
          <a:xfrm>
            <a:off x="1357291" y="2381244"/>
            <a:ext cx="234950" cy="2428875"/>
          </a:xfrm>
          <a:prstGeom prst="leftBrace">
            <a:avLst>
              <a:gd name="adj1" fmla="val 79956"/>
              <a:gd name="adj2" fmla="val 50000"/>
            </a:avLst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左大括号 16"/>
          <p:cNvSpPr/>
          <p:nvPr/>
        </p:nvSpPr>
        <p:spPr>
          <a:xfrm flipH="1">
            <a:off x="6429388" y="2381244"/>
            <a:ext cx="285810" cy="2428875"/>
          </a:xfrm>
          <a:prstGeom prst="leftBrace">
            <a:avLst>
              <a:gd name="adj1" fmla="val 88163"/>
              <a:gd name="adj2" fmla="val 50000"/>
            </a:avLst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3394" y="720513"/>
            <a:ext cx="2383986" cy="748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265" b="1" u="dbl" dirty="0" smtClean="0">
                <a:solidFill>
                  <a:srgbClr val="92D050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</a:rPr>
              <a:t>板书设计</a:t>
            </a:r>
            <a:endParaRPr lang="zh-CN" altLang="en-US" sz="4265" b="1" u="dbl" dirty="0" smtClean="0">
              <a:solidFill>
                <a:srgbClr val="92D050"/>
              </a:solidFill>
              <a:uFillTx/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70462" y="2762246"/>
            <a:ext cx="759439" cy="150618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eaVert" wrap="none">
            <a:spAutoFit/>
          </a:bodyPr>
          <a:lstStyle/>
          <a:p>
            <a:pPr algn="l"/>
            <a:r>
              <a:rPr lang="zh-CN" altLang="en-US" sz="3735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将相和</a:t>
            </a:r>
            <a:endParaRPr lang="zh-CN" altLang="en-US" sz="3735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2786050" y="2000241"/>
            <a:ext cx="3357586" cy="181665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735" b="1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渑池会见 不畏强暴</a:t>
            </a:r>
            <a:endParaRPr lang="zh-CN" altLang="en-US" sz="3735" b="1" dirty="0" smtClean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6929455" y="1904989"/>
            <a:ext cx="714380" cy="35420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3735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为了</a:t>
            </a:r>
            <a:endParaRPr lang="en-US" altLang="zh-CN" sz="3735" b="1" dirty="0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3735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国家</a:t>
            </a:r>
            <a:endParaRPr lang="en-US" altLang="zh-CN" sz="3735" b="1" dirty="0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3735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利益</a:t>
            </a:r>
            <a:endParaRPr lang="zh-CN" altLang="en-US" sz="3735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2857489" y="3047998"/>
            <a:ext cx="3071834" cy="181665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735" b="1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不和</a:t>
            </a:r>
            <a:r>
              <a:rPr lang="en-US" altLang="zh-CN" sz="3735" b="1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-------</a:t>
            </a:r>
            <a:r>
              <a:rPr lang="zh-CN" altLang="en-US" sz="3735" b="1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和好</a:t>
            </a:r>
            <a:endParaRPr lang="zh-CN" altLang="en-US" sz="3735" b="1" dirty="0" smtClean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2714612" y="4095756"/>
            <a:ext cx="3429024" cy="181665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735" b="1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负荆请罪 知错就改</a:t>
            </a:r>
            <a:endParaRPr lang="zh-CN" altLang="en-US" sz="3735" b="1" dirty="0" smtClean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1642032" y="2095492"/>
            <a:ext cx="759439" cy="150618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eaVert" wrap="none">
            <a:spAutoFit/>
          </a:bodyPr>
          <a:lstStyle/>
          <a:p>
            <a:pPr algn="l"/>
            <a:r>
              <a:rPr lang="zh-CN" altLang="en-US" sz="3735" b="1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蔺相如</a:t>
            </a:r>
            <a:endParaRPr lang="zh-CN" altLang="en-US" sz="3735" b="1" dirty="0" smtClean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1642034" y="3929065"/>
            <a:ext cx="759439" cy="10348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eaVert" wrap="none">
            <a:spAutoFit/>
          </a:bodyPr>
          <a:lstStyle/>
          <a:p>
            <a:pPr algn="l"/>
            <a:r>
              <a:rPr lang="zh-CN" altLang="en-US" sz="3735" b="1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廉颇</a:t>
            </a:r>
            <a:endParaRPr lang="zh-CN" altLang="en-US" sz="3735" b="1" dirty="0" smtClean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nimBg="1"/>
      <p:bldP spid="17" grpId="0" bldLvl="0" animBg="1"/>
      <p:bldP spid="10" grpId="0" autoUpdateAnimBg="0"/>
      <p:bldP spid="12" grpId="0"/>
      <p:bldP spid="16" grpId="0"/>
      <p:bldP spid="18" grpId="0"/>
      <p:bldP spid="19" grpId="0"/>
      <p:bldP spid="20" grpId="0" autoUpdateAnimBg="0"/>
      <p:bldP spid="21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1"/>
          <p:cNvSpPr/>
          <p:nvPr/>
        </p:nvSpPr>
        <p:spPr>
          <a:xfrm>
            <a:off x="2256139" y="989638"/>
            <a:ext cx="5032684" cy="83099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学习</a:t>
            </a:r>
            <a:r>
              <a:rPr lang="zh-CN" altLang="en-US" sz="3200" b="1" dirty="0" smtClean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运用欲扬先抑的手法</a:t>
            </a:r>
            <a:endParaRPr lang="zh-CN" altLang="en-US" sz="32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15967" y="2398824"/>
            <a:ext cx="8270875" cy="194476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indent="536575">
              <a:lnSpc>
                <a:spcPct val="130000"/>
              </a:lnSpc>
            </a:pPr>
            <a:r>
              <a:rPr lang="zh-CN" altLang="en-US" sz="2400" b="1" dirty="0" smtClean="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【</a:t>
            </a:r>
            <a:r>
              <a:rPr lang="zh-CN" altLang="en-US" sz="2400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欲扬先抑</a:t>
            </a:r>
            <a:r>
              <a:rPr lang="zh-CN" altLang="en-US" sz="2400" b="1" dirty="0" smtClean="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】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“我廉颇攻无不克，战无不胜，立下许多大功。他蔺相如有什么能耐，就靠一张嘴，反而爬到我头上去了。”</a:t>
            </a:r>
            <a:r>
              <a:rPr lang="zh-CN" altLang="en-US" sz="2400" b="1" dirty="0" smtClean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这句话说的是廉颇说蔺相如的坏话，表达对所描写的事物或人的不满，到后来负荆请罪，起到一个转折作用。 </a:t>
            </a:r>
            <a:endParaRPr lang="zh-CN" altLang="en-US" sz="2400" b="1" dirty="0">
              <a:solidFill>
                <a:srgbClr val="00B0F0"/>
              </a:solidFill>
              <a:latin typeface="黑体" panose="02010609060101010101" pitchFamily="2" charset="-122"/>
              <a:ea typeface="黑体" panose="02010609060101010101" pitchFamily="2" charset="-122"/>
              <a:cs typeface="楷体_GB2312" panose="02010609030101010101" charset="-122"/>
              <a:sym typeface="+mn-ea"/>
            </a:endParaRPr>
          </a:p>
        </p:txBody>
      </p:sp>
      <p:sp>
        <p:nvSpPr>
          <p:cNvPr id="7" name="文本框 1"/>
          <p:cNvSpPr txBox="1"/>
          <p:nvPr/>
        </p:nvSpPr>
        <p:spPr>
          <a:xfrm>
            <a:off x="221893" y="767588"/>
            <a:ext cx="2383986" cy="748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265" b="1" u="dbl" dirty="0" smtClean="0">
                <a:solidFill>
                  <a:srgbClr val="92D050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</a:rPr>
              <a:t>写作手法</a:t>
            </a:r>
            <a:endParaRPr lang="zh-CN" altLang="en-US" sz="4265" b="1" u="dbl" dirty="0" smtClean="0">
              <a:solidFill>
                <a:srgbClr val="92D050"/>
              </a:solidFill>
              <a:uFillTx/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57224" y="4476757"/>
            <a:ext cx="7929618" cy="1113766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【</a:t>
            </a:r>
            <a:r>
              <a:rPr lang="zh-CN" altLang="en-US" sz="24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举例</a:t>
            </a:r>
            <a:r>
              <a:rPr lang="zh-CN" altLang="en-US" sz="2400" b="1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】那不是什么玫瑰花，只是刺梨花，只是刺梨花而已。花瓣稀稀的，薄薄的，连色彩都是那么浅淡！</a:t>
            </a:r>
            <a:endParaRPr lang="zh-CN" altLang="en-US" sz="2400" b="1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uiExpand="1" build="p"/>
      <p:bldP spid="10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40858" y="205105"/>
            <a:ext cx="2383986" cy="748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265" b="1" u="dbl" dirty="0" smtClean="0">
                <a:solidFill>
                  <a:srgbClr val="92D050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</a:rPr>
              <a:t>拓展延伸</a:t>
            </a:r>
            <a:endParaRPr lang="zh-CN" altLang="en-US" sz="4265" b="1" u="dbl" dirty="0" smtClean="0">
              <a:solidFill>
                <a:srgbClr val="92D050"/>
              </a:solidFill>
              <a:uFillTx/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7652" name="TextBox 3"/>
          <p:cNvSpPr txBox="1"/>
          <p:nvPr/>
        </p:nvSpPr>
        <p:spPr>
          <a:xfrm>
            <a:off x="857224" y="1428737"/>
            <a:ext cx="7643866" cy="32229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               </a:t>
            </a:r>
            <a:r>
              <a:rPr lang="en-US" altLang="zh-CN" sz="28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8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史记</a:t>
            </a:r>
            <a:r>
              <a:rPr lang="en-US" altLang="zh-CN" sz="28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endParaRPr lang="zh-CN" altLang="en-US" sz="2800" b="1" dirty="0" smtClean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史记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记载了上至上古传说中的黄帝时代，下至汉武帝元狩元年间共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3000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多年的历史。与后来的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汉书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后汉书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三国志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合称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"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前四史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"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28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357157" y="640063"/>
            <a:ext cx="23501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黑体" panose="02010609060101010101" pitchFamily="2" charset="-122"/>
                <a:ea typeface="黑体" panose="02010609060101010101" pitchFamily="2" charset="-122"/>
              </a:rPr>
              <a:t>蔺相如</a:t>
            </a:r>
            <a:endParaRPr lang="zh-CN" altLang="en-US" sz="4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071671" y="1523987"/>
            <a:ext cx="671520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蔺相如，战国时赵国大臣。赵惠文王时，秦强索赵“和氏璧”。他受命携璧入秦，当廷陈词力争，终完璧归赵。赵惠文王二十年（前</a:t>
            </a:r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279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年）随赵王赴渑池（今河南渑池西）与秦王相会。因善于应对，使赵王免遭屈辱，擢为上卿。对赵相廉颇能一再容忍谦让，使其感悟，成为知交。</a:t>
            </a:r>
            <a:endParaRPr lang="zh-CN" altLang="en-US" sz="3200" b="1" u="sng" dirty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8" name="内容占位符 2"/>
          <p:cNvSpPr txBox="1"/>
          <p:nvPr/>
        </p:nvSpPr>
        <p:spPr>
          <a:xfrm>
            <a:off x="500035" y="1430850"/>
            <a:ext cx="4465637" cy="7921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>
              <a:lnSpc>
                <a:spcPct val="150000"/>
              </a:lnSpc>
              <a:spcBef>
                <a:spcPts val="3000"/>
              </a:spcBef>
            </a:pPr>
            <a:r>
              <a:rPr lang="en-US" altLang="zh-CN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1.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看拼音，写词语。</a:t>
            </a:r>
            <a:endParaRPr lang="en-US" altLang="zh-CN" sz="28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2317" y="686013"/>
            <a:ext cx="26597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800" b="1" u="dbl" dirty="0" smtClean="0">
                <a:solidFill>
                  <a:srgbClr val="92D050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</a:rPr>
              <a:t>课堂练习</a:t>
            </a:r>
            <a:endParaRPr lang="zh-CN" altLang="en-US" sz="4800" b="1" u="dbl" dirty="0" smtClean="0">
              <a:solidFill>
                <a:srgbClr val="92D050"/>
              </a:solidFill>
              <a:uFillTx/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71538" y="2192856"/>
            <a:ext cx="6858048" cy="101566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latin typeface="+mn-ea"/>
                <a:sym typeface="+mn-ea"/>
              </a:rPr>
              <a:t> </a:t>
            </a:r>
            <a:r>
              <a:rPr lang="en-US" altLang="zh-CN" sz="2800" dirty="0" err="1" smtClean="0">
                <a:latin typeface="+mn-ea"/>
                <a:sym typeface="+mn-ea"/>
              </a:rPr>
              <a:t>jīn</a:t>
            </a:r>
            <a:r>
              <a:rPr lang="en-US" altLang="zh-CN" sz="2800" dirty="0" err="1" smtClean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ɡ</a:t>
            </a:r>
            <a:r>
              <a:rPr lang="en-US" altLang="zh-CN" sz="2800" dirty="0" smtClean="0">
                <a:latin typeface="+mn-ea"/>
                <a:sym typeface="+mn-ea"/>
              </a:rPr>
              <a:t> </a:t>
            </a:r>
            <a:r>
              <a:rPr lang="en-US" altLang="zh-CN" sz="2800" dirty="0" err="1" smtClean="0">
                <a:latin typeface="+mn-ea"/>
                <a:sym typeface="+mn-ea"/>
              </a:rPr>
              <a:t>tiáo</a:t>
            </a:r>
            <a:r>
              <a:rPr lang="en-US" altLang="zh-CN" sz="2800" dirty="0" smtClean="0">
                <a:latin typeface="+mn-ea"/>
                <a:sym typeface="+mn-ea"/>
              </a:rPr>
              <a:t>     </a:t>
            </a:r>
            <a:r>
              <a:rPr lang="en-US" altLang="zh-CN" sz="2800" dirty="0" err="1" smtClean="0">
                <a:latin typeface="+mn-ea"/>
                <a:sym typeface="+mn-ea"/>
              </a:rPr>
              <a:t>zuì</a:t>
            </a:r>
            <a:r>
              <a:rPr lang="en-US" altLang="zh-CN" sz="2800" dirty="0" smtClean="0">
                <a:latin typeface="+mn-ea"/>
                <a:sym typeface="+mn-ea"/>
              </a:rPr>
              <a:t> </a:t>
            </a:r>
            <a:r>
              <a:rPr lang="en-US" altLang="zh-CN" sz="2800" dirty="0" err="1" smtClean="0">
                <a:latin typeface="+mn-ea"/>
                <a:sym typeface="+mn-ea"/>
              </a:rPr>
              <a:t>xín</a:t>
            </a:r>
            <a:r>
              <a:rPr lang="en-US" altLang="zh-CN" sz="2800" dirty="0" err="1" smtClean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ɡ</a:t>
            </a:r>
            <a:r>
              <a:rPr lang="en-US" altLang="zh-CN" sz="2800" dirty="0" smtClean="0">
                <a:latin typeface="+mn-ea"/>
                <a:sym typeface="+mn-ea"/>
              </a:rPr>
              <a:t>     </a:t>
            </a:r>
            <a:r>
              <a:rPr lang="en-US" altLang="zh-CN" sz="2800" dirty="0" err="1" smtClean="0">
                <a:latin typeface="+mn-ea"/>
                <a:sym typeface="+mn-ea"/>
              </a:rPr>
              <a:t>bīn</a:t>
            </a:r>
            <a:r>
              <a:rPr lang="en-US" altLang="zh-CN" sz="2800" dirty="0" smtClean="0">
                <a:latin typeface="+mn-ea"/>
                <a:sym typeface="+mn-ea"/>
              </a:rPr>
              <a:t> </a:t>
            </a:r>
            <a:r>
              <a:rPr lang="en-US" altLang="zh-CN" sz="2800" dirty="0" err="1" smtClean="0">
                <a:latin typeface="+mn-ea"/>
                <a:sym typeface="+mn-ea"/>
              </a:rPr>
              <a:t>kè</a:t>
            </a:r>
            <a:endParaRPr lang="en-US" altLang="zh-CN" sz="2800" dirty="0" smtClean="0">
              <a:latin typeface="+mn-ea"/>
              <a:sym typeface="+mn-ea"/>
            </a:endParaRPr>
          </a:p>
          <a:p>
            <a:r>
              <a:rPr lang="zh-CN" altLang="en-US" sz="3200" b="1" noProof="0" dirty="0" smtClean="0">
                <a:latin typeface="+mn-ea"/>
                <a:sym typeface="+mn-ea"/>
              </a:rPr>
              <a:t>（</a:t>
            </a:r>
            <a:r>
              <a:rPr lang="zh-CN" altLang="en-US" sz="3200" noProof="0" dirty="0" smtClean="0">
                <a:latin typeface="+mn-ea"/>
                <a:sym typeface="+mn-ea"/>
              </a:rPr>
              <a:t>     </a:t>
            </a:r>
            <a:r>
              <a:rPr lang="zh-CN" altLang="en-US" sz="3200" b="1" noProof="0" dirty="0" smtClean="0">
                <a:latin typeface="+mn-ea"/>
                <a:sym typeface="+mn-ea"/>
              </a:rPr>
              <a:t>）  </a:t>
            </a:r>
            <a:r>
              <a:rPr lang="zh-CN" altLang="en-US" sz="3200" b="1" noProof="0" dirty="0">
                <a:latin typeface="+mn-ea"/>
                <a:sym typeface="+mn-ea"/>
              </a:rPr>
              <a:t>（     ）  （   </a:t>
            </a:r>
            <a:r>
              <a:rPr lang="zh-CN" altLang="en-US" sz="3200" b="1" noProof="0" dirty="0" smtClean="0">
                <a:latin typeface="+mn-ea"/>
                <a:sym typeface="+mn-ea"/>
              </a:rPr>
              <a:t>  ）</a:t>
            </a:r>
            <a:endParaRPr lang="zh-CN" altLang="en-US" sz="3200" b="1" noProof="0" dirty="0">
              <a:solidFill>
                <a:srgbClr val="FF00FF"/>
              </a:solidFill>
              <a:latin typeface="+mn-ea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4" name="文本框 5"/>
          <p:cNvSpPr txBox="1"/>
          <p:nvPr/>
        </p:nvSpPr>
        <p:spPr>
          <a:xfrm>
            <a:off x="1500166" y="2669109"/>
            <a:ext cx="1080135" cy="6376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hangingPunct="1">
              <a:lnSpc>
                <a:spcPct val="150000"/>
              </a:lnSpc>
              <a:spcBef>
                <a:spcPts val="2400"/>
              </a:spcBef>
            </a:pPr>
            <a:r>
              <a:rPr lang="zh-CN" altLang="en-US" sz="28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荆条</a:t>
            </a:r>
            <a:endParaRPr lang="zh-CN" altLang="en-US" sz="28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" name="文本框 6"/>
          <p:cNvSpPr txBox="1"/>
          <p:nvPr/>
        </p:nvSpPr>
        <p:spPr>
          <a:xfrm>
            <a:off x="3009161" y="2661193"/>
            <a:ext cx="1344612" cy="637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hangingPunct="1">
              <a:lnSpc>
                <a:spcPct val="150000"/>
              </a:lnSpc>
              <a:spcBef>
                <a:spcPts val="2400"/>
              </a:spcBef>
            </a:pPr>
            <a:r>
              <a:rPr lang="zh-CN" altLang="en-US" sz="28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罪行</a:t>
            </a:r>
            <a:endParaRPr lang="zh-CN" altLang="en-US" sz="28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" name="文本框 6"/>
          <p:cNvSpPr txBox="1"/>
          <p:nvPr/>
        </p:nvSpPr>
        <p:spPr>
          <a:xfrm>
            <a:off x="4607720" y="2669109"/>
            <a:ext cx="1344612" cy="637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hangingPunct="1">
              <a:lnSpc>
                <a:spcPct val="150000"/>
              </a:lnSpc>
              <a:spcBef>
                <a:spcPts val="2400"/>
              </a:spcBef>
            </a:pPr>
            <a:r>
              <a:rPr lang="zh-CN" altLang="en-US" sz="28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宾客</a:t>
            </a:r>
            <a:endParaRPr lang="zh-CN" altLang="en-US" sz="28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71473" y="3621616"/>
            <a:ext cx="3571900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en-US" altLang="zh-CN" sz="2800" b="1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.</a:t>
            </a:r>
            <a:r>
              <a:rPr lang="zh-CN" altLang="en-US" sz="2800" b="1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2800" b="1" dirty="0" smtClean="0">
                <a:latin typeface="黑体" panose="02010609060101010101" pitchFamily="2" charset="-122"/>
                <a:ea typeface="黑体" panose="02010609060101010101" pitchFamily="2" charset="-122"/>
              </a:rPr>
              <a:t>选择正确的解释。</a:t>
            </a:r>
            <a:endParaRPr lang="zh-CN" altLang="en-US" sz="2800" b="1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142977" y="4383620"/>
            <a:ext cx="6929486" cy="128400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完</a:t>
            </a:r>
            <a:r>
              <a:rPr lang="zh-CN" altLang="en-US" sz="2800" dirty="0" smtClean="0">
                <a:latin typeface="楷体_GB2312" panose="02010609030101010101" charset="-122"/>
                <a:ea typeface="楷体_GB2312" panose="02010609030101010101" charset="-122"/>
              </a:rPr>
              <a:t>璧归赵 （   ）</a:t>
            </a:r>
            <a:endParaRPr lang="zh-CN" altLang="en-US" sz="2800" dirty="0" smtClean="0">
              <a:latin typeface="楷体_GB2312" panose="02010609030101010101" charset="-122"/>
              <a:ea typeface="楷体_GB2312" panose="0201060903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 smtClean="0">
                <a:latin typeface="楷体_GB2312" panose="02010609030101010101" charset="-122"/>
                <a:ea typeface="楷体_GB2312" panose="02010609030101010101" charset="-122"/>
              </a:rPr>
              <a:t>a</a:t>
            </a:r>
            <a:r>
              <a:rPr lang="zh-CN" altLang="en-US" sz="2800" dirty="0" smtClean="0">
                <a:latin typeface="楷体_GB2312" panose="02010609030101010101" charset="-122"/>
                <a:ea typeface="楷体_GB2312" panose="02010609030101010101" charset="-122"/>
              </a:rPr>
              <a:t>．全，完整 </a:t>
            </a:r>
            <a:r>
              <a:rPr lang="en-US" altLang="zh-CN" sz="2800" dirty="0" smtClean="0">
                <a:latin typeface="楷体_GB2312" panose="02010609030101010101" charset="-122"/>
                <a:ea typeface="楷体_GB2312" panose="02010609030101010101" charset="-122"/>
              </a:rPr>
              <a:t>b. </a:t>
            </a:r>
            <a:r>
              <a:rPr lang="zh-CN" altLang="en-US" sz="2800" dirty="0" smtClean="0">
                <a:latin typeface="楷体_GB2312" panose="02010609030101010101" charset="-122"/>
                <a:ea typeface="楷体_GB2312" panose="02010609030101010101" charset="-122"/>
              </a:rPr>
              <a:t>完结 </a:t>
            </a:r>
            <a:r>
              <a:rPr lang="en-US" altLang="zh-CN" sz="2800" dirty="0" smtClean="0">
                <a:latin typeface="楷体_GB2312" panose="02010609030101010101" charset="-122"/>
                <a:ea typeface="楷体_GB2312" panose="02010609030101010101" charset="-122"/>
              </a:rPr>
              <a:t>c. </a:t>
            </a:r>
            <a:r>
              <a:rPr lang="zh-CN" altLang="en-US" sz="2800" dirty="0" smtClean="0">
                <a:latin typeface="楷体_GB2312" panose="02010609030101010101" charset="-122"/>
                <a:ea typeface="楷体_GB2312" panose="02010609030101010101" charset="-122"/>
              </a:rPr>
              <a:t>完成 </a:t>
            </a:r>
            <a:r>
              <a:rPr lang="en-US" altLang="zh-CN" sz="2800" dirty="0" smtClean="0">
                <a:latin typeface="楷体_GB2312" panose="02010609030101010101" charset="-122"/>
                <a:ea typeface="楷体_GB2312" panose="02010609030101010101" charset="-122"/>
              </a:rPr>
              <a:t>d.</a:t>
            </a:r>
            <a:r>
              <a:rPr lang="zh-CN" altLang="en-US" sz="2800" dirty="0" smtClean="0">
                <a:latin typeface="楷体_GB2312" panose="02010609030101010101" charset="-122"/>
                <a:ea typeface="楷体_GB2312" panose="02010609030101010101" charset="-122"/>
              </a:rPr>
              <a:t>消耗尽</a:t>
            </a:r>
            <a:endParaRPr lang="zh-CN" altLang="en-US" sz="2800" dirty="0" smtClean="0">
              <a:latin typeface="楷体_GB2312" panose="02010609030101010101" charset="-122"/>
              <a:ea typeface="楷体_GB2312" panose="02010609030101010101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214678" y="4478872"/>
            <a:ext cx="365806" cy="5232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2800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a</a:t>
            </a:r>
            <a:endParaRPr lang="zh-CN" altLang="en-US" sz="2800" b="1" dirty="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/>
      <p:bldP spid="3" grpId="0"/>
      <p:bldP spid="14" grpId="0"/>
      <p:bldP spid="15" grpId="0"/>
      <p:bldP spid="12" grpId="0"/>
      <p:bldP spid="13" grpId="0"/>
      <p:bldP spid="16" grpId="0"/>
      <p:bldP spid="1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内容占位符 2"/>
          <p:cNvSpPr txBox="1"/>
          <p:nvPr/>
        </p:nvSpPr>
        <p:spPr>
          <a:xfrm>
            <a:off x="500034" y="761982"/>
            <a:ext cx="2500330" cy="7921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>
              <a:lnSpc>
                <a:spcPct val="150000"/>
              </a:lnSpc>
              <a:spcBef>
                <a:spcPts val="3000"/>
              </a:spcBef>
            </a:pPr>
            <a:r>
              <a:rPr lang="en-US" altLang="zh-CN" sz="3735" b="1" dirty="0">
                <a:latin typeface="黑体" panose="02010609060101010101" pitchFamily="2" charset="-122"/>
                <a:ea typeface="黑体" panose="02010609060101010101" pitchFamily="2" charset="-122"/>
              </a:rPr>
              <a:t>3</a:t>
            </a:r>
            <a:r>
              <a:rPr lang="en-US" altLang="zh-CN" sz="3735" b="1" dirty="0" smtClean="0">
                <a:latin typeface="黑体" panose="02010609060101010101" pitchFamily="2" charset="-122"/>
                <a:ea typeface="黑体" panose="02010609060101010101" pitchFamily="2" charset="-122"/>
              </a:rPr>
              <a:t>.</a:t>
            </a:r>
            <a:r>
              <a:rPr lang="zh-CN" altLang="en-US" sz="3735" b="1" dirty="0" smtClean="0">
                <a:latin typeface="黑体" panose="02010609060101010101" pitchFamily="2" charset="-122"/>
                <a:ea typeface="黑体" panose="02010609060101010101" pitchFamily="2" charset="-122"/>
              </a:rPr>
              <a:t>仿写句子。</a:t>
            </a:r>
            <a:endParaRPr lang="en-US" altLang="zh-CN" sz="3735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14349" y="1714488"/>
            <a:ext cx="7786742" cy="26788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735" dirty="0" smtClean="0">
                <a:latin typeface="楷体_GB2312" panose="02010609030101010101" charset="-122"/>
                <a:ea typeface="楷体_GB2312" panose="02010609030101010101" charset="-122"/>
              </a:rPr>
              <a:t>   “（    ）我们俩闹不和，（   ）会削弱赵国的力量，秦国必然乘机来打我们。。</a:t>
            </a:r>
            <a:endParaRPr lang="zh-CN" altLang="en-US" sz="3735" dirty="0">
              <a:solidFill>
                <a:schemeClr val="tx1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928794" y="1809740"/>
            <a:ext cx="1146468" cy="667106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3735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如果</a:t>
            </a:r>
            <a:endParaRPr lang="zh-CN" altLang="en-US" sz="3735" b="1" dirty="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000760" y="1809740"/>
            <a:ext cx="665567" cy="667106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3735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就</a:t>
            </a:r>
            <a:endParaRPr lang="zh-CN" altLang="en-US" sz="3735" b="1" dirty="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  <p:sp>
        <p:nvSpPr>
          <p:cNvPr id="15" name="文本框 13"/>
          <p:cNvSpPr txBox="1"/>
          <p:nvPr/>
        </p:nvSpPr>
        <p:spPr>
          <a:xfrm>
            <a:off x="1071538" y="4095756"/>
            <a:ext cx="7358114" cy="124187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735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如果没有农民工的辛苦，就没有城市的繁华。</a:t>
            </a:r>
            <a:endParaRPr lang="zh-CN" altLang="en-US" sz="3735" b="1" dirty="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12" grpId="0"/>
      <p:bldP spid="13" grpId="0"/>
      <p:bldP spid="14" grpId="0"/>
      <p:bldP spid="1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8" name="TextBox 2"/>
          <p:cNvSpPr txBox="1"/>
          <p:nvPr/>
        </p:nvSpPr>
        <p:spPr>
          <a:xfrm>
            <a:off x="428596" y="1428737"/>
            <a:ext cx="8424863" cy="6647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457200" indent="-457200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zh-CN" altLang="en-US" sz="3200" b="1" dirty="0" smtClean="0">
                <a:latin typeface="宋体" panose="02010600030101010101" pitchFamily="2" charset="-122"/>
              </a:rPr>
              <a:t>记录阅读时间，和同学交流自己的阅读体会。</a:t>
            </a:r>
            <a:endParaRPr lang="zh-CN" altLang="en-US" sz="3200" b="1" dirty="0">
              <a:latin typeface="宋体" panose="02010600030101010101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2571744"/>
            <a:ext cx="8036560" cy="289835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14000"/>
              </a:lnSpc>
            </a:pPr>
            <a:r>
              <a:rPr lang="zh-CN" altLang="en-US" sz="36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朗读指导：</a:t>
            </a:r>
            <a:r>
              <a:rPr lang="zh-CN" altLang="en-US" sz="3200" b="1" dirty="0">
                <a:solidFill>
                  <a:srgbClr val="150118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本文是一</a:t>
            </a:r>
            <a:r>
              <a:rPr lang="zh-CN" altLang="en-US" sz="3200" b="1" dirty="0" smtClean="0">
                <a:solidFill>
                  <a:srgbClr val="150118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篇选自</a:t>
            </a:r>
            <a:r>
              <a:rPr lang="en-US" altLang="zh-CN" sz="3200" b="1" dirty="0" smtClean="0">
                <a:solidFill>
                  <a:srgbClr val="150118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3200" b="1" dirty="0" smtClean="0">
                <a:solidFill>
                  <a:srgbClr val="150118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史记</a:t>
            </a:r>
            <a:r>
              <a:rPr lang="en-US" altLang="zh-CN" sz="3200" b="1" dirty="0" smtClean="0">
                <a:solidFill>
                  <a:srgbClr val="150118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3200" b="1" dirty="0" smtClean="0">
                <a:solidFill>
                  <a:srgbClr val="150118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的人物传记，</a:t>
            </a:r>
            <a:r>
              <a:rPr lang="zh-CN" altLang="en-US" sz="3200" b="1" dirty="0">
                <a:solidFill>
                  <a:srgbClr val="150118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朗读时，要</a:t>
            </a:r>
            <a:r>
              <a:rPr lang="zh-CN" altLang="en-US" sz="3200" b="1" dirty="0" smtClean="0">
                <a:solidFill>
                  <a:srgbClr val="150118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用庄严的</a:t>
            </a:r>
            <a:r>
              <a:rPr lang="zh-CN" altLang="en-US" sz="3200" b="1" dirty="0">
                <a:solidFill>
                  <a:srgbClr val="150118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语调</a:t>
            </a:r>
            <a:r>
              <a:rPr lang="zh-CN" altLang="en-US" sz="3200" b="1" dirty="0" smtClean="0">
                <a:solidFill>
                  <a:srgbClr val="150118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和赞美</a:t>
            </a:r>
            <a:r>
              <a:rPr lang="zh-CN" altLang="en-US" sz="3200" b="1" dirty="0">
                <a:solidFill>
                  <a:srgbClr val="150118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的语气来</a:t>
            </a:r>
            <a:r>
              <a:rPr lang="zh-CN" altLang="en-US" sz="3200" b="1" dirty="0" smtClean="0">
                <a:solidFill>
                  <a:srgbClr val="150118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读蔺相如的智勇双全，后面声音低沉但是语速不要过快，要体现出廉颇的愧疚之心。</a:t>
            </a:r>
            <a:endParaRPr lang="zh-CN" altLang="en-US" sz="3200" b="1" dirty="0">
              <a:solidFill>
                <a:srgbClr val="150118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00380" y="608542"/>
            <a:ext cx="43011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u="dbl" dirty="0" smtClean="0">
                <a:solidFill>
                  <a:srgbClr val="92D050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</a:rPr>
              <a:t>课后习题参考答案</a:t>
            </a:r>
            <a:endParaRPr lang="zh-CN" altLang="en-US" sz="4000" b="1" u="dbl" dirty="0" smtClean="0">
              <a:solidFill>
                <a:srgbClr val="92D050"/>
              </a:solidFill>
              <a:uFillTx/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/>
      <p:bldP spid="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/>
          <p:nvPr/>
        </p:nvSpPr>
        <p:spPr>
          <a:xfrm>
            <a:off x="428596" y="857232"/>
            <a:ext cx="8715404" cy="115339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457200" indent="-457200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zh-CN" altLang="en-US" sz="2800" b="1" dirty="0" smtClean="0">
                <a:latin typeface="宋体" panose="02010600030101010101" pitchFamily="2" charset="-122"/>
              </a:rPr>
              <a:t>本文共</a:t>
            </a:r>
            <a:r>
              <a:rPr lang="en-US" altLang="zh-CN" sz="2800" b="1" dirty="0" smtClean="0">
                <a:latin typeface="宋体" panose="02010600030101010101" pitchFamily="2" charset="-122"/>
              </a:rPr>
              <a:t>1600</a:t>
            </a:r>
            <a:r>
              <a:rPr lang="zh-CN" altLang="en-US" sz="2800" b="1" dirty="0" smtClean="0">
                <a:latin typeface="宋体" panose="02010600030101010101" pitchFamily="2" charset="-122"/>
              </a:rPr>
              <a:t>余字，我的阅读时间约   分钟。</a:t>
            </a:r>
            <a:endParaRPr lang="en-US" altLang="zh-CN" sz="2800" b="1" dirty="0" smtClean="0">
              <a:latin typeface="宋体" panose="02010600030101010101" pitchFamily="2" charset="-122"/>
            </a:endParaRPr>
          </a:p>
          <a:p>
            <a:pPr marL="457200" indent="-457200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zh-CN" altLang="en-US" sz="2800" b="1" dirty="0" smtClean="0">
                <a:latin typeface="宋体" panose="02010600030101010101" pitchFamily="2" charset="-122"/>
              </a:rPr>
              <a:t>读下面这段话的时候，你一眼看到了多少内容</a:t>
            </a:r>
            <a:r>
              <a:rPr lang="en-US" altLang="zh-CN" sz="2800" b="1" dirty="0" smtClean="0">
                <a:latin typeface="宋体" panose="02010600030101010101" pitchFamily="2" charset="-122"/>
              </a:rPr>
              <a:t>?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  <p:sp>
        <p:nvSpPr>
          <p:cNvPr id="6" name="TextBox 3"/>
          <p:cNvSpPr txBox="1"/>
          <p:nvPr/>
        </p:nvSpPr>
        <p:spPr>
          <a:xfrm>
            <a:off x="928663" y="2857496"/>
            <a:ext cx="7143800" cy="329320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和氏璧已经送回赵国去了。您如果有诚意的话，先把十五座城交給我国，我国马上派人把璧送来，决不失信。不然，您杀了我也没有用，天下的人都知道秦国是从来不讲信用的</a:t>
            </a:r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!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714349" y="2857497"/>
            <a:ext cx="7358114" cy="2667019"/>
          </a:xfrm>
          <a:prstGeom prst="roundRect">
            <a:avLst/>
          </a:prstGeom>
          <a:noFill/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00826" y="952484"/>
            <a:ext cx="428628" cy="7473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14000"/>
              </a:lnSpc>
            </a:pPr>
            <a:r>
              <a:rPr lang="en-US" altLang="zh-CN" sz="3735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endParaRPr lang="zh-CN" altLang="en-US" sz="3735" b="1" dirty="0">
              <a:solidFill>
                <a:srgbClr val="150118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bldLvl="0" animBg="1"/>
      <p:bldP spid="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42910" y="952484"/>
            <a:ext cx="8036560" cy="282814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我一眼看到了“和氏璧”。</a:t>
            </a:r>
            <a:endParaRPr lang="zh-CN" altLang="en-US" sz="32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14000"/>
              </a:lnSpc>
            </a:pP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我一眼看到的内容是“和氏壁已经送回赵国去了”。</a:t>
            </a:r>
            <a:endParaRPr lang="zh-CN" altLang="en-US" sz="32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14000"/>
              </a:lnSpc>
            </a:pP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在阅读过程中圈画一些关键词句，也可以帮助我理解，加快阅读速度。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10" y="4286256"/>
            <a:ext cx="8036560" cy="121424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14000"/>
              </a:lnSpc>
            </a:pPr>
            <a:r>
              <a:rPr lang="zh-CN" altLang="en-US" sz="36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参考答案：</a:t>
            </a:r>
            <a:r>
              <a:rPr lang="zh-CN" altLang="en-US" sz="3200" b="1" dirty="0" smtClean="0">
                <a:solidFill>
                  <a:srgbClr val="150118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看到也许不同，但是阅读要讲究技巧这是一定的。</a:t>
            </a:r>
            <a:endParaRPr lang="zh-CN" altLang="en-US" sz="3200" b="1" dirty="0">
              <a:solidFill>
                <a:srgbClr val="150118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/>
          <p:nvPr/>
        </p:nvSpPr>
        <p:spPr>
          <a:xfrm>
            <a:off x="1500165" y="2666996"/>
            <a:ext cx="6711849" cy="73250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457200" indent="-457200">
              <a:lnSpc>
                <a:spcPct val="130000"/>
              </a:lnSpc>
            </a:pPr>
            <a:r>
              <a:rPr lang="zh-CN" altLang="en-US" sz="3200" b="1" dirty="0" smtClean="0">
                <a:latin typeface="宋体" panose="02010600030101010101" pitchFamily="2" charset="-122"/>
              </a:rPr>
              <a:t>完璧归赵</a:t>
            </a:r>
            <a:r>
              <a:rPr lang="en-US" altLang="zh-CN" sz="3200" b="1" dirty="0" smtClean="0">
                <a:latin typeface="宋体" panose="02010600030101010101" pitchFamily="2" charset="-122"/>
              </a:rPr>
              <a:t>----</a:t>
            </a:r>
            <a:r>
              <a:rPr lang="zh-CN" altLang="en-US" sz="3200" b="1" dirty="0" smtClean="0">
                <a:latin typeface="宋体" panose="02010600030101010101" pitchFamily="2" charset="-122"/>
              </a:rPr>
              <a:t>渑池会见</a:t>
            </a:r>
            <a:r>
              <a:rPr lang="en-US" altLang="zh-CN" sz="3200" b="1" dirty="0" smtClean="0">
                <a:latin typeface="宋体" panose="02010600030101010101" pitchFamily="2" charset="-122"/>
              </a:rPr>
              <a:t>----</a:t>
            </a:r>
            <a:r>
              <a:rPr lang="zh-CN" altLang="en-US" sz="3200" b="1" dirty="0" smtClean="0">
                <a:latin typeface="宋体" panose="02010600030101010101" pitchFamily="2" charset="-122"/>
              </a:rPr>
              <a:t>负荆请罪</a:t>
            </a:r>
            <a:endParaRPr lang="zh-CN" altLang="en-US" sz="3200" b="1" dirty="0">
              <a:latin typeface="宋体" panose="02010600030101010101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9" y="3714753"/>
            <a:ext cx="8001056" cy="23369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14000"/>
              </a:lnSpc>
            </a:pPr>
            <a:r>
              <a:rPr lang="zh-CN" altLang="en-US" sz="36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复述指导：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这三个成语我们耳熟能详，但是如果让你复述出来，要注意逻辑严密，所以一定要熟读课文，抓住重点</a:t>
            </a:r>
            <a:r>
              <a:rPr lang="zh-CN" altLang="en-US" sz="3200" b="1" dirty="0" smtClean="0">
                <a:solidFill>
                  <a:srgbClr val="150118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词语，然后进行复述。</a:t>
            </a:r>
            <a:endParaRPr lang="zh-CN" altLang="en-US" sz="3200" b="1" dirty="0">
              <a:solidFill>
                <a:srgbClr val="150118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TextBox 2"/>
          <p:cNvSpPr txBox="1"/>
          <p:nvPr/>
        </p:nvSpPr>
        <p:spPr>
          <a:xfrm>
            <a:off x="714348" y="952483"/>
            <a:ext cx="7929618" cy="128188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457200" indent="-457200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zh-CN" altLang="en-US" sz="3200" b="1" dirty="0" smtClean="0">
                <a:latin typeface="黑体" panose="02010609060101010101" pitchFamily="2" charset="-122"/>
                <a:ea typeface="黑体" panose="02010609060101010101" pitchFamily="2" charset="-122"/>
              </a:rPr>
              <a:t>根据下面的提示，用自己的话说说课文的主要内容。</a:t>
            </a:r>
            <a:endParaRPr lang="zh-CN" altLang="en-US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/>
          <p:nvPr/>
        </p:nvSpPr>
        <p:spPr>
          <a:xfrm>
            <a:off x="571473" y="952483"/>
            <a:ext cx="7786742" cy="15862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457200" indent="-457200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zh-CN" altLang="en-US" sz="3735" b="1" dirty="0" smtClean="0">
                <a:latin typeface="宋体" panose="02010600030101010101" pitchFamily="2" charset="-122"/>
              </a:rPr>
              <a:t>蔺相如、廉颇给你留下了怎样的印象</a:t>
            </a:r>
            <a:r>
              <a:rPr lang="en-US" altLang="zh-CN" sz="3735" b="1" dirty="0" smtClean="0">
                <a:latin typeface="宋体" panose="02010600030101010101" pitchFamily="2" charset="-122"/>
              </a:rPr>
              <a:t>?</a:t>
            </a:r>
            <a:r>
              <a:rPr lang="zh-CN" altLang="en-US" sz="3735" b="1" dirty="0" smtClean="0">
                <a:latin typeface="宋体" panose="02010600030101010101" pitchFamily="2" charset="-122"/>
              </a:rPr>
              <a:t>结合具体事例说说。</a:t>
            </a:r>
            <a:endParaRPr lang="zh-CN" altLang="en-US" sz="3735" b="1" dirty="0">
              <a:latin typeface="宋体" panose="02010600030101010101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2571744"/>
            <a:ext cx="8036560" cy="411676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4265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3735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参考答案：</a:t>
            </a:r>
            <a:r>
              <a:rPr lang="zh-CN" altLang="en-US" sz="3735" b="1" dirty="0" smtClean="0">
                <a:solidFill>
                  <a:srgbClr val="150118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蔺相如  智勇双全、有勇有谋， 通过完璧归赵和渑池会见两件事来体现。</a:t>
            </a:r>
            <a:endParaRPr lang="en-US" altLang="zh-CN" sz="3735" b="1" dirty="0" smtClean="0">
              <a:solidFill>
                <a:srgbClr val="150118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14000"/>
              </a:lnSpc>
            </a:pPr>
            <a:r>
              <a:rPr lang="en-US" altLang="zh-CN" sz="3735" b="1" dirty="0" smtClean="0">
                <a:solidFill>
                  <a:srgbClr val="150118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3735" b="1" dirty="0" smtClean="0">
                <a:solidFill>
                  <a:srgbClr val="150118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廉颇  骁勇善战、知错就改   通过廉颇的话语，还有负荆请罪的事可以看出来。</a:t>
            </a:r>
            <a:endParaRPr lang="zh-CN" altLang="en-US" sz="3735" b="1" dirty="0">
              <a:solidFill>
                <a:srgbClr val="150118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内容占位符 2"/>
          <p:cNvSpPr txBox="1"/>
          <p:nvPr/>
        </p:nvSpPr>
        <p:spPr>
          <a:xfrm>
            <a:off x="785787" y="1619238"/>
            <a:ext cx="7786742" cy="3123932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>
            <a:spAutoFit/>
          </a:bodyPr>
          <a:lstStyle/>
          <a:p>
            <a:pPr marL="514350" indent="-514350" eaLnBrk="1" hangingPunct="1">
              <a:lnSpc>
                <a:spcPct val="150000"/>
              </a:lnSpc>
              <a:spcBef>
                <a:spcPts val="600"/>
              </a:spcBef>
              <a:buFont typeface="Calibri" panose="020F0502020204030204" charset="0"/>
              <a:buAutoNum type="arabicPeriod"/>
            </a:pPr>
            <a:r>
              <a:rPr lang="zh-CN" altLang="en-US" sz="3200" b="1" dirty="0">
                <a:latin typeface="楷体_GB2312" panose="02010609030101010101" charset="-122"/>
                <a:ea typeface="楷体_GB2312" panose="02010609030101010101" charset="-122"/>
              </a:rPr>
              <a:t>把</a:t>
            </a:r>
            <a:r>
              <a:rPr lang="zh-CN" altLang="en-US" sz="3200" b="1" dirty="0" smtClean="0">
                <a:latin typeface="楷体_GB2312" panose="02010609030101010101" charset="-122"/>
                <a:ea typeface="楷体_GB2312" panose="02010609030101010101" charset="-122"/>
              </a:rPr>
              <a:t>描写蔺相如的</a:t>
            </a:r>
            <a:r>
              <a:rPr lang="zh-CN" altLang="en-US" sz="3200" b="1" dirty="0">
                <a:latin typeface="楷体_GB2312" panose="02010609030101010101" charset="-122"/>
                <a:ea typeface="楷体_GB2312" panose="02010609030101010101" charset="-122"/>
              </a:rPr>
              <a:t>句子抄下来。</a:t>
            </a:r>
            <a:endParaRPr lang="zh-CN" altLang="en-US" sz="3200" b="1" dirty="0">
              <a:latin typeface="楷体_GB2312" panose="02010609030101010101" charset="-122"/>
              <a:ea typeface="楷体_GB2312" panose="02010609030101010101" charset="-122"/>
            </a:endParaRPr>
          </a:p>
          <a:p>
            <a:pPr marL="514350" indent="-514350" eaLnBrk="1" hangingPunct="1">
              <a:lnSpc>
                <a:spcPct val="150000"/>
              </a:lnSpc>
              <a:spcBef>
                <a:spcPts val="600"/>
              </a:spcBef>
              <a:buFont typeface="Calibri" panose="020F0502020204030204" charset="0"/>
              <a:buAutoNum type="arabicPeriod"/>
            </a:pPr>
            <a:r>
              <a:rPr lang="zh-CN" altLang="en-US" sz="3200" b="1" dirty="0" smtClean="0">
                <a:latin typeface="楷体_GB2312" panose="02010609030101010101" charset="-122"/>
                <a:ea typeface="楷体_GB2312" panose="02010609030101010101" charset="-122"/>
              </a:rPr>
              <a:t>课下查找史记资料，找到你喜欢的人物，请</a:t>
            </a:r>
            <a:r>
              <a:rPr lang="zh-CN" altLang="en-US" sz="3200" b="1" dirty="0">
                <a:latin typeface="楷体_GB2312" panose="02010609030101010101" charset="-122"/>
                <a:ea typeface="楷体_GB2312" panose="02010609030101010101" charset="-122"/>
              </a:rPr>
              <a:t>你以小短文的形式展示</a:t>
            </a:r>
            <a:r>
              <a:rPr lang="zh-CN" altLang="en-US" sz="3200" b="1" dirty="0" smtClean="0">
                <a:latin typeface="楷体_GB2312" panose="02010609030101010101" charset="-122"/>
                <a:ea typeface="楷体_GB2312" panose="02010609030101010101" charset="-122"/>
              </a:rPr>
              <a:t>一下，写出你喜欢的人物的特点</a:t>
            </a:r>
            <a:r>
              <a:rPr lang="zh-CN" altLang="en-US" sz="3200" b="1" dirty="0" smtClean="0">
                <a:latin typeface="楷体_GB2312" panose="02010609030101010101" charset="-122"/>
                <a:ea typeface="楷体_GB2312" panose="02010609030101010101" charset="-122"/>
              </a:rPr>
              <a:t>。 </a:t>
            </a:r>
            <a:endParaRPr lang="zh-CN" altLang="en-US" sz="3200" b="1" dirty="0">
              <a:latin typeface="楷体_GB2312" panose="02010609030101010101" charset="-122"/>
              <a:ea typeface="楷体_GB2312" panose="0201060903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98475" y="661460"/>
            <a:ext cx="2242922" cy="707886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4000" b="1" u="dbl" dirty="0" smtClean="0">
                <a:solidFill>
                  <a:srgbClr val="92D050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课后作业</a:t>
            </a:r>
            <a:endParaRPr lang="zh-CN" altLang="en-US" sz="4000" b="1" u="dbl" dirty="0" smtClean="0">
              <a:solidFill>
                <a:srgbClr val="92D050"/>
              </a:solidFill>
              <a:uFillTx/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1500166" y="2029548"/>
            <a:ext cx="7286676" cy="29661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735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廉颇，生卒年不详，战国时赵国名将，赵国苦陉</a:t>
            </a:r>
            <a:r>
              <a:rPr lang="en-US" altLang="zh-CN" sz="3735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(</a:t>
            </a:r>
            <a:r>
              <a:rPr lang="zh-CN" altLang="en-US" sz="3735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今保定定州市邢邑</a:t>
            </a:r>
            <a:r>
              <a:rPr lang="en-US" altLang="zh-CN" sz="3735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)</a:t>
            </a:r>
            <a:r>
              <a:rPr lang="zh-CN" altLang="en-US" sz="3735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人， 嬴姓，廉氏，名颇，战国末期赵国的名将，与白起、王翦、李牧并称</a:t>
            </a:r>
            <a:r>
              <a:rPr lang="en-US" altLang="zh-CN" sz="3735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"</a:t>
            </a:r>
            <a:r>
              <a:rPr lang="zh-CN" altLang="en-US" sz="3735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战国四大名将</a:t>
            </a:r>
            <a:r>
              <a:rPr lang="en-US" altLang="zh-CN" sz="3735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"</a:t>
            </a:r>
            <a:r>
              <a:rPr lang="zh-CN" altLang="en-US" sz="3735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。</a:t>
            </a:r>
            <a:endParaRPr lang="zh-CN" altLang="en-US" sz="3735" u="sng" dirty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76886" y="806856"/>
            <a:ext cx="1258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廉颇</a:t>
            </a:r>
            <a:endParaRPr lang="zh-CN" altLang="en-US" sz="4800" dirty="0"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Box 1"/>
          <p:cNvSpPr txBox="1"/>
          <p:nvPr/>
        </p:nvSpPr>
        <p:spPr>
          <a:xfrm>
            <a:off x="499110" y="1713654"/>
            <a:ext cx="8574405" cy="470898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将相和  和氏璧  召集   大臣  蔺相如 称赞   强逼</a:t>
            </a:r>
            <a:r>
              <a:rPr lang="en-US" altLang="zh-CN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 </a:t>
            </a:r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允诺   划归   渑池</a:t>
            </a:r>
            <a:endParaRPr lang="en-US" altLang="zh-CN" sz="4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廉颇   抵御</a:t>
            </a:r>
            <a:r>
              <a:rPr lang="en-US" altLang="zh-CN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 </a:t>
            </a:r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推</a:t>
            </a:r>
            <a:r>
              <a:rPr lang="zh-CN" altLang="en-US" sz="4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辞</a:t>
            </a:r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  侮</a:t>
            </a:r>
            <a:r>
              <a:rPr lang="zh-CN" altLang="en-US" sz="4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辱   </a:t>
            </a:r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击缶</a:t>
            </a:r>
            <a:r>
              <a:rPr lang="en-US" altLang="zh-CN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上卿   战袍     请罪</a:t>
            </a:r>
            <a:endParaRPr lang="en-US" altLang="zh-CN" sz="4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27356" y="662941"/>
            <a:ext cx="2572086" cy="83099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 eaLnBrk="1" hangingPunct="1"/>
            <a:r>
              <a:rPr lang="zh-CN" altLang="en-US" sz="4800" b="1" u="dbl" dirty="0" smtClean="0">
                <a:solidFill>
                  <a:srgbClr val="92D050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会认字</a:t>
            </a:r>
            <a:endParaRPr lang="zh-CN" altLang="en-US" sz="4800" b="1" u="dbl" dirty="0" smtClean="0">
              <a:solidFill>
                <a:srgbClr val="92D050"/>
              </a:solidFill>
              <a:uFillTx/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TextBox 1"/>
          <p:cNvSpPr txBox="1"/>
          <p:nvPr/>
        </p:nvSpPr>
        <p:spPr>
          <a:xfrm>
            <a:off x="509270" y="1695874"/>
            <a:ext cx="8338185" cy="470898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 dirty="0" smtClean="0">
                <a:solidFill>
                  <a:srgbClr val="FF3399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将</a:t>
            </a:r>
            <a:r>
              <a:rPr lang="zh-CN" altLang="en-US" sz="4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相</a:t>
            </a:r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和  和氏</a:t>
            </a:r>
            <a:r>
              <a:rPr lang="zh-CN" altLang="en-US" sz="4000" b="1" dirty="0" smtClean="0">
                <a:solidFill>
                  <a:srgbClr val="FF3399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璧</a:t>
            </a:r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召集   大</a:t>
            </a:r>
            <a:r>
              <a:rPr lang="zh-CN" altLang="en-US" sz="4000" b="1" dirty="0" smtClean="0">
                <a:solidFill>
                  <a:srgbClr val="FF3399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臣</a:t>
            </a:r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en-US" sz="4000" b="1" dirty="0" smtClean="0">
                <a:solidFill>
                  <a:srgbClr val="FF3399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蔺</a:t>
            </a:r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相如 称赞   </a:t>
            </a:r>
            <a:r>
              <a:rPr lang="zh-CN" altLang="en-US" sz="4000" b="1" dirty="0" smtClean="0">
                <a:solidFill>
                  <a:srgbClr val="FF3399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强</a:t>
            </a:r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逼</a:t>
            </a:r>
            <a:r>
              <a:rPr lang="en-US" altLang="zh-CN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 </a:t>
            </a:r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允</a:t>
            </a:r>
            <a:r>
              <a:rPr lang="zh-CN" altLang="en-US" sz="4000" b="1" dirty="0" smtClean="0">
                <a:solidFill>
                  <a:srgbClr val="FF3399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诺</a:t>
            </a:r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sz="4000" b="1" dirty="0" smtClean="0">
                <a:solidFill>
                  <a:srgbClr val="FF3399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划</a:t>
            </a:r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归   渑池</a:t>
            </a:r>
            <a:endParaRPr lang="en-US" altLang="zh-CN" sz="4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 smtClean="0">
                <a:solidFill>
                  <a:srgbClr val="FF3399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廉</a:t>
            </a:r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颇   </a:t>
            </a:r>
            <a:r>
              <a:rPr lang="zh-CN" altLang="en-US" sz="4000" b="1" dirty="0" smtClean="0">
                <a:solidFill>
                  <a:srgbClr val="FF3399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抵御</a:t>
            </a:r>
            <a:r>
              <a:rPr lang="en-US" altLang="zh-CN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 </a:t>
            </a:r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推</a:t>
            </a:r>
            <a:r>
              <a:rPr lang="zh-CN" altLang="en-US" sz="4000" b="1" dirty="0" smtClean="0">
                <a:solidFill>
                  <a:srgbClr val="FF3399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辞</a:t>
            </a:r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侮</a:t>
            </a:r>
            <a:r>
              <a:rPr lang="zh-CN" altLang="en-US" sz="4000" b="1" dirty="0" smtClean="0">
                <a:solidFill>
                  <a:srgbClr val="FF3399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辱</a:t>
            </a:r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击</a:t>
            </a:r>
            <a:r>
              <a:rPr lang="zh-CN" altLang="en-US" sz="4000" b="1" dirty="0" smtClean="0">
                <a:solidFill>
                  <a:srgbClr val="FF3399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缶</a:t>
            </a:r>
            <a:r>
              <a:rPr lang="en-US" altLang="zh-CN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上</a:t>
            </a:r>
            <a:r>
              <a:rPr lang="zh-CN" altLang="en-US" sz="4000" b="1" dirty="0" smtClean="0">
                <a:solidFill>
                  <a:srgbClr val="FF3399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卿</a:t>
            </a:r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战</a:t>
            </a:r>
            <a:r>
              <a:rPr lang="zh-CN" altLang="en-US" sz="4000" b="1" dirty="0" smtClean="0">
                <a:solidFill>
                  <a:srgbClr val="FF3399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袍 </a:t>
            </a:r>
            <a:r>
              <a:rPr lang="zh-CN" altLang="en-US" sz="4000" b="1" dirty="0" smtClean="0">
                <a:solidFill>
                  <a:srgbClr val="D60093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请</a:t>
            </a:r>
            <a:r>
              <a:rPr lang="zh-CN" altLang="en-US" sz="4000" b="1" dirty="0" smtClean="0">
                <a:solidFill>
                  <a:srgbClr val="FF3399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罪</a:t>
            </a:r>
            <a:endParaRPr lang="en-US" altLang="zh-CN" sz="4000" b="1" dirty="0">
              <a:solidFill>
                <a:srgbClr val="FF3399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13080" y="1333486"/>
            <a:ext cx="13573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ea"/>
              </a:rPr>
              <a:t>jiàn</a:t>
            </a:r>
            <a:r>
              <a:rPr kumimoji="0" lang="en-US" altLang="zh-C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</a:rPr>
              <a:t>ɡ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284848" y="133348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bì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999490" y="1238236"/>
            <a:ext cx="936625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chén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7003431" y="1238236"/>
            <a:ext cx="936625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lìn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1784650" y="2571745"/>
            <a:ext cx="13573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800" b="1" dirty="0" err="1" smtClean="0">
                <a:solidFill>
                  <a:srgbClr val="0000FF"/>
                </a:solidFill>
                <a:latin typeface="+mn-ea"/>
              </a:rPr>
              <a:t>qiǎn</a:t>
            </a:r>
            <a:r>
              <a:rPr lang="en-US" altLang="zh-CN" sz="2800" b="1" dirty="0" err="1" smtClean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ɡ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715640" y="2571745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800" b="1" dirty="0" err="1" smtClean="0">
                <a:solidFill>
                  <a:srgbClr val="0000FF"/>
                </a:solidFill>
                <a:latin typeface="+mn-ea"/>
                <a:ea typeface="+mn-ea"/>
              </a:rPr>
              <a:t>huà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284452" y="3714753"/>
            <a:ext cx="935038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lián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2499031" y="3810425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yù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4070667" y="2571745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800" b="1" dirty="0" err="1" smtClean="0">
                <a:solidFill>
                  <a:srgbClr val="0000FF"/>
                </a:solidFill>
                <a:latin typeface="+mn-ea"/>
                <a:ea typeface="+mn-ea"/>
              </a:rPr>
              <a:t>nuò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112" name="矩形 111"/>
          <p:cNvSpPr/>
          <p:nvPr/>
        </p:nvSpPr>
        <p:spPr>
          <a:xfrm>
            <a:off x="7690167" y="3810425"/>
            <a:ext cx="936625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fǒu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12795" y="4943266"/>
            <a:ext cx="936625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ea"/>
              </a:rPr>
              <a:t>qīn</a:t>
            </a:r>
            <a:r>
              <a:rPr kumimoji="0" lang="en-US" altLang="zh-C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</a:rPr>
              <a:t>ɡ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445019" y="4906860"/>
            <a:ext cx="936625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800" b="1" dirty="0" err="1" smtClean="0">
                <a:solidFill>
                  <a:srgbClr val="0000FF"/>
                </a:solidFill>
                <a:latin typeface="+mn-ea"/>
                <a:ea typeface="+mn-ea"/>
              </a:rPr>
              <a:t>zuì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531130" y="4943266"/>
            <a:ext cx="936625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páo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640262" y="3812119"/>
            <a:ext cx="936625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cí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236652" y="3737613"/>
            <a:ext cx="936625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rǔ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072946" y="3812119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dǐ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6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9" grpId="0"/>
      <p:bldP spid="19" grpId="1"/>
      <p:bldP spid="32" grpId="0"/>
      <p:bldP spid="32" grpId="1"/>
      <p:bldP spid="24" grpId="0"/>
      <p:bldP spid="24" grpId="1"/>
      <p:bldP spid="25" grpId="0"/>
      <p:bldP spid="25" grpId="1"/>
      <p:bldP spid="35" grpId="0"/>
      <p:bldP spid="35" grpId="1"/>
      <p:bldP spid="26" grpId="0"/>
      <p:bldP spid="26" grpId="1"/>
      <p:bldP spid="27" grpId="0"/>
      <p:bldP spid="27" grpId="1"/>
      <p:bldP spid="28" grpId="0"/>
      <p:bldP spid="28" grpId="1"/>
      <p:bldP spid="39" grpId="0"/>
      <p:bldP spid="39" grpId="1"/>
      <p:bldP spid="112" grpId="0"/>
      <p:bldP spid="112" grpId="1"/>
      <p:bldP spid="16" grpId="0"/>
      <p:bldP spid="16" grpId="1"/>
      <p:bldP spid="17" grpId="0"/>
      <p:bldP spid="17" grpId="1"/>
      <p:bldP spid="2" grpId="0"/>
      <p:bldP spid="2" grpId="1"/>
      <p:bldP spid="4" grpId="0"/>
      <p:bldP spid="4" grpId="1"/>
      <p:bldP spid="5" grpId="0"/>
      <p:bldP spid="5" grpId="1"/>
      <p:bldP spid="8" grpId="0"/>
      <p:bldP spid="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文本框 46"/>
          <p:cNvSpPr txBox="1"/>
          <p:nvPr/>
        </p:nvSpPr>
        <p:spPr>
          <a:xfrm>
            <a:off x="-822960" y="264160"/>
            <a:ext cx="1236345" cy="230832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 eaLnBrk="1" hangingPunct="1"/>
            <a:r>
              <a:rPr lang="zh-CN" altLang="en-US" sz="4800" b="1" u="dbl" dirty="0" smtClean="0">
                <a:solidFill>
                  <a:srgbClr val="92D050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我会读</a:t>
            </a:r>
            <a:endParaRPr lang="zh-CN" altLang="en-US" sz="4800" b="1" u="dbl" dirty="0" smtClean="0">
              <a:solidFill>
                <a:srgbClr val="92D050"/>
              </a:solidFill>
              <a:uFillTx/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214630" y="4455161"/>
            <a:ext cx="1530350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ea"/>
                <a:ea typeface="+mn-ea"/>
                <a:cs typeface="+mn-cs"/>
              </a:rPr>
              <a:t>jiàn</a:t>
            </a:r>
            <a:r>
              <a:rPr kumimoji="0" lang="en-US" altLang="zh-CN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</a:rPr>
              <a:t>ɡ</a:t>
            </a:r>
            <a:endParaRPr kumimoji="0" lang="en-US" altLang="zh-CN" sz="3200" b="1" i="0" u="none" strike="noStrike" kern="1200" cap="none" spc="0" normalizeH="0" baseline="0" noProof="0" dirty="0" err="1" smtClean="0">
              <a:ln>
                <a:noFill/>
              </a:ln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766571" y="4496648"/>
            <a:ext cx="774065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ea"/>
                <a:ea typeface="+mn-ea"/>
                <a:cs typeface="+mn-cs"/>
              </a:rPr>
              <a:t>bì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2809240" y="4510194"/>
            <a:ext cx="89598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ea"/>
                <a:ea typeface="+mn-ea"/>
                <a:cs typeface="+mn-cs"/>
              </a:rPr>
              <a:t>chén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4257040" y="4603328"/>
            <a:ext cx="735965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ea"/>
                <a:ea typeface="+mn-ea"/>
                <a:cs typeface="+mn-cs"/>
              </a:rPr>
              <a:t>lìn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5443221" y="4456008"/>
            <a:ext cx="1066165" cy="1159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3200" b="1" noProof="0" dirty="0" err="1" smtClean="0">
                <a:ln>
                  <a:noFill/>
                </a:ln>
                <a:effectLst/>
                <a:uLnTx/>
                <a:uFillTx/>
                <a:latin typeface="+mn-ea"/>
                <a:ea typeface="+mn-ea"/>
              </a:rPr>
              <a:t>qiǎn</a:t>
            </a:r>
            <a:r>
              <a:rPr lang="en-US" altLang="zh-CN" sz="3735" b="1" dirty="0" err="1" smtClean="0">
                <a:latin typeface="宋体" panose="02010600030101010101" pitchFamily="2" charset="-122"/>
                <a:ea typeface="宋体" panose="02010600030101010101" pitchFamily="2" charset="-122"/>
              </a:rPr>
              <a:t>ɡ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8002906" y="4455161"/>
            <a:ext cx="78549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3200" b="1" noProof="0" dirty="0" err="1" smtClean="0">
                <a:ln>
                  <a:noFill/>
                </a:ln>
                <a:effectLst/>
                <a:uLnTx/>
                <a:uFillTx/>
                <a:latin typeface="+mn-ea"/>
                <a:ea typeface="+mn-ea"/>
              </a:rPr>
              <a:t>huà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186055" y="5521114"/>
            <a:ext cx="1022350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ea"/>
                <a:ea typeface="+mn-ea"/>
                <a:cs typeface="+mn-cs"/>
              </a:rPr>
              <a:t>lián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2392680" y="5425441"/>
            <a:ext cx="5613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ea"/>
                <a:ea typeface="+mn-ea"/>
                <a:cs typeface="+mn-cs"/>
              </a:rPr>
              <a:t>yù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1426210" y="5425441"/>
            <a:ext cx="729615" cy="666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735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ea"/>
                <a:ea typeface="+mn-ea"/>
                <a:cs typeface="+mn-cs"/>
              </a:rPr>
              <a:t>dǐ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5065396" y="5571068"/>
            <a:ext cx="7359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ea"/>
                <a:ea typeface="+mn-ea"/>
                <a:cs typeface="+mn-cs"/>
              </a:rPr>
              <a:t>fǒu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6043296" y="5488941"/>
            <a:ext cx="1019810" cy="1159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ea"/>
                <a:ea typeface="+mn-ea"/>
                <a:cs typeface="+mn-cs"/>
              </a:rPr>
              <a:t>qīn</a:t>
            </a:r>
            <a:r>
              <a:rPr kumimoji="0" lang="en-US" altLang="zh-CN" sz="3735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</a:rPr>
              <a:t>ɡ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8256906" y="5217161"/>
            <a:ext cx="7359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3200" b="1" noProof="0" dirty="0" err="1" smtClean="0">
                <a:ln>
                  <a:noFill/>
                </a:ln>
                <a:effectLst/>
                <a:uLnTx/>
                <a:uFillTx/>
                <a:latin typeface="+mn-ea"/>
                <a:ea typeface="+mn-ea"/>
              </a:rPr>
              <a:t>zuì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pic>
        <p:nvPicPr>
          <p:cNvPr id="36866" name="Picture 2" descr="http://pic5.huitu.com/res/20121130/1677_20121130122237832200_1.jpg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640716" y="1162473"/>
            <a:ext cx="785495" cy="112268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/>
        </p:nvSpPr>
        <p:spPr>
          <a:xfrm>
            <a:off x="767080" y="1236980"/>
            <a:ext cx="464820" cy="748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4265" b="1" dirty="0" smtClean="0">
                <a:solidFill>
                  <a:srgbClr val="FF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将</a:t>
            </a:r>
            <a:endParaRPr lang="zh-CN" altLang="en-US" sz="4265" b="1" dirty="0" smtClean="0">
              <a:solidFill>
                <a:srgbClr val="FF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57" name="Picture 2" descr="http://pic5.huitu.com/res/20121130/1677_20121130122237832200_1.jpg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5443221" y="1162473"/>
            <a:ext cx="785495" cy="1122680"/>
          </a:xfrm>
          <a:prstGeom prst="rect">
            <a:avLst/>
          </a:prstGeom>
          <a:noFill/>
        </p:spPr>
      </p:pic>
      <p:sp>
        <p:nvSpPr>
          <p:cNvPr id="58" name="文本框 5"/>
          <p:cNvSpPr txBox="1"/>
          <p:nvPr/>
        </p:nvSpPr>
        <p:spPr>
          <a:xfrm>
            <a:off x="5570221" y="1236980"/>
            <a:ext cx="469265" cy="748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4265" b="1" dirty="0" smtClean="0">
                <a:solidFill>
                  <a:srgbClr val="FF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强</a:t>
            </a:r>
            <a:endParaRPr lang="zh-CN" altLang="en-US" sz="4265" b="1" dirty="0">
              <a:solidFill>
                <a:srgbClr val="FF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59" name="Picture 2" descr="http://pic5.huitu.com/res/20121130/1677_20121130122237832200_1.jpg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1778635" y="1162473"/>
            <a:ext cx="785495" cy="1122680"/>
          </a:xfrm>
          <a:prstGeom prst="rect">
            <a:avLst/>
          </a:prstGeom>
          <a:noFill/>
        </p:spPr>
      </p:pic>
      <p:sp>
        <p:nvSpPr>
          <p:cNvPr id="60" name="文本框 5"/>
          <p:cNvSpPr txBox="1"/>
          <p:nvPr/>
        </p:nvSpPr>
        <p:spPr>
          <a:xfrm>
            <a:off x="1896745" y="1236980"/>
            <a:ext cx="434975" cy="748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4265" b="1" dirty="0" smtClean="0">
                <a:solidFill>
                  <a:srgbClr val="FF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璧</a:t>
            </a:r>
            <a:endParaRPr lang="zh-CN" altLang="en-US" sz="4265" b="1" dirty="0">
              <a:solidFill>
                <a:srgbClr val="FF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61" name="Picture 2" descr="http://pic5.huitu.com/res/20121130/1677_20121130122237832200_1.jpg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2921001" y="1162473"/>
            <a:ext cx="785495" cy="1122680"/>
          </a:xfrm>
          <a:prstGeom prst="rect">
            <a:avLst/>
          </a:prstGeom>
          <a:noFill/>
        </p:spPr>
      </p:pic>
      <p:sp>
        <p:nvSpPr>
          <p:cNvPr id="62" name="文本框 5"/>
          <p:cNvSpPr txBox="1"/>
          <p:nvPr/>
        </p:nvSpPr>
        <p:spPr>
          <a:xfrm>
            <a:off x="3039745" y="1236980"/>
            <a:ext cx="434975" cy="748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4265" b="1" dirty="0" smtClean="0">
                <a:solidFill>
                  <a:srgbClr val="FF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臣</a:t>
            </a:r>
            <a:endParaRPr lang="zh-CN" altLang="en-US" sz="4265" b="1" dirty="0">
              <a:solidFill>
                <a:srgbClr val="FF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63" name="Picture 2" descr="http://pic5.huitu.com/res/20121130/1677_20121130122237832200_1.jpg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4207510" y="1162473"/>
            <a:ext cx="785495" cy="1122680"/>
          </a:xfrm>
          <a:prstGeom prst="rect">
            <a:avLst/>
          </a:prstGeom>
          <a:noFill/>
        </p:spPr>
      </p:pic>
      <p:sp>
        <p:nvSpPr>
          <p:cNvPr id="64" name="文本框 5"/>
          <p:cNvSpPr txBox="1"/>
          <p:nvPr/>
        </p:nvSpPr>
        <p:spPr>
          <a:xfrm>
            <a:off x="4325620" y="1236980"/>
            <a:ext cx="434975" cy="748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4265" b="1" dirty="0" smtClean="0">
                <a:solidFill>
                  <a:srgbClr val="FF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蔺</a:t>
            </a:r>
            <a:endParaRPr lang="zh-CN" altLang="en-US" sz="4265" b="1" dirty="0">
              <a:solidFill>
                <a:srgbClr val="FF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65" name="Picture 2" descr="http://pic5.huitu.com/res/20121130/1677_20121130122237832200_1.jpg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7851775" y="1154853"/>
            <a:ext cx="785495" cy="1122680"/>
          </a:xfrm>
          <a:prstGeom prst="rect">
            <a:avLst/>
          </a:prstGeom>
          <a:noFill/>
        </p:spPr>
      </p:pic>
      <p:sp>
        <p:nvSpPr>
          <p:cNvPr id="66" name="文本框 5"/>
          <p:cNvSpPr txBox="1"/>
          <p:nvPr/>
        </p:nvSpPr>
        <p:spPr>
          <a:xfrm>
            <a:off x="7979410" y="1236980"/>
            <a:ext cx="434975" cy="748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4265" b="1" dirty="0" smtClean="0">
                <a:solidFill>
                  <a:srgbClr val="FF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划</a:t>
            </a:r>
            <a:endParaRPr lang="zh-CN" altLang="en-US" sz="4265" b="1" dirty="0">
              <a:solidFill>
                <a:srgbClr val="FF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67" name="Picture 2" descr="http://pic5.huitu.com/res/20121130/1677_20121130122237832200_1.jpg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350521" y="2951480"/>
            <a:ext cx="785495" cy="1122680"/>
          </a:xfrm>
          <a:prstGeom prst="rect">
            <a:avLst/>
          </a:prstGeom>
          <a:noFill/>
        </p:spPr>
      </p:pic>
      <p:sp>
        <p:nvSpPr>
          <p:cNvPr id="68" name="文本框 5"/>
          <p:cNvSpPr txBox="1"/>
          <p:nvPr/>
        </p:nvSpPr>
        <p:spPr>
          <a:xfrm>
            <a:off x="436881" y="2951480"/>
            <a:ext cx="469265" cy="748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4265" b="1" dirty="0" smtClean="0">
                <a:solidFill>
                  <a:srgbClr val="FF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廉</a:t>
            </a:r>
            <a:endParaRPr lang="zh-CN" altLang="en-US" sz="4265" b="1" dirty="0">
              <a:solidFill>
                <a:srgbClr val="FF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69" name="Picture 2" descr="http://pic5.huitu.com/res/20121130/1677_20121130122237832200_1.jpg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6663055" y="1154853"/>
            <a:ext cx="785495" cy="1122680"/>
          </a:xfrm>
          <a:prstGeom prst="rect">
            <a:avLst/>
          </a:prstGeom>
          <a:noFill/>
        </p:spPr>
      </p:pic>
      <p:sp>
        <p:nvSpPr>
          <p:cNvPr id="70" name="文本框 5"/>
          <p:cNvSpPr txBox="1"/>
          <p:nvPr/>
        </p:nvSpPr>
        <p:spPr>
          <a:xfrm>
            <a:off x="6790690" y="1324187"/>
            <a:ext cx="469265" cy="748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4265" b="1" dirty="0" smtClean="0">
                <a:solidFill>
                  <a:srgbClr val="FF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诺</a:t>
            </a:r>
            <a:endParaRPr lang="zh-CN" altLang="en-US" sz="4265" b="1" dirty="0">
              <a:solidFill>
                <a:srgbClr val="FF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71" name="Picture 2" descr="http://pic5.huitu.com/res/20121130/1677_20121130122237832200_1.jpg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2280921" y="2972647"/>
            <a:ext cx="785495" cy="1122680"/>
          </a:xfrm>
          <a:prstGeom prst="rect">
            <a:avLst/>
          </a:prstGeom>
          <a:noFill/>
        </p:spPr>
      </p:pic>
      <p:sp>
        <p:nvSpPr>
          <p:cNvPr id="72" name="文本框 5"/>
          <p:cNvSpPr txBox="1"/>
          <p:nvPr/>
        </p:nvSpPr>
        <p:spPr>
          <a:xfrm>
            <a:off x="2399665" y="2951480"/>
            <a:ext cx="434975" cy="748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4265" b="1" dirty="0" smtClean="0">
                <a:solidFill>
                  <a:srgbClr val="FF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御</a:t>
            </a:r>
            <a:endParaRPr lang="zh-CN" altLang="en-US" sz="4265" b="1" dirty="0">
              <a:solidFill>
                <a:srgbClr val="FF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73" name="Picture 2" descr="http://pic5.huitu.com/res/20121130/1677_20121130122237832200_1.jpg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5217796" y="2972647"/>
            <a:ext cx="785495" cy="1122680"/>
          </a:xfrm>
          <a:prstGeom prst="rect">
            <a:avLst/>
          </a:prstGeom>
          <a:noFill/>
        </p:spPr>
      </p:pic>
      <p:sp>
        <p:nvSpPr>
          <p:cNvPr id="74" name="文本框 5"/>
          <p:cNvSpPr txBox="1"/>
          <p:nvPr/>
        </p:nvSpPr>
        <p:spPr>
          <a:xfrm>
            <a:off x="5363211" y="3047153"/>
            <a:ext cx="434975" cy="748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4265" b="1" dirty="0" smtClean="0">
                <a:solidFill>
                  <a:srgbClr val="FF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缶</a:t>
            </a:r>
            <a:endParaRPr lang="zh-CN" altLang="en-US" sz="4265" b="1" dirty="0">
              <a:solidFill>
                <a:srgbClr val="FF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75" name="Picture 2" descr="http://pic5.huitu.com/res/20121130/1677_20121130122237832200_1.jpg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6216651" y="2972647"/>
            <a:ext cx="785495" cy="1122680"/>
          </a:xfrm>
          <a:prstGeom prst="rect">
            <a:avLst/>
          </a:prstGeom>
          <a:noFill/>
        </p:spPr>
      </p:pic>
      <p:sp>
        <p:nvSpPr>
          <p:cNvPr id="76" name="文本框 5"/>
          <p:cNvSpPr txBox="1"/>
          <p:nvPr/>
        </p:nvSpPr>
        <p:spPr>
          <a:xfrm>
            <a:off x="6335395" y="3047153"/>
            <a:ext cx="434975" cy="748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4265" b="1" dirty="0" smtClean="0">
                <a:solidFill>
                  <a:srgbClr val="FF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卿</a:t>
            </a:r>
            <a:endParaRPr lang="zh-CN" altLang="en-US" sz="4265" b="1" dirty="0">
              <a:solidFill>
                <a:srgbClr val="FF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77" name="Picture 2" descr="http://pic5.huitu.com/res/20121130/1677_20121130122237832200_1.jpg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8234680" y="2929467"/>
            <a:ext cx="785495" cy="1122680"/>
          </a:xfrm>
          <a:prstGeom prst="rect">
            <a:avLst/>
          </a:prstGeom>
          <a:noFill/>
        </p:spPr>
      </p:pic>
      <p:sp>
        <p:nvSpPr>
          <p:cNvPr id="78" name="文本框 5"/>
          <p:cNvSpPr txBox="1"/>
          <p:nvPr/>
        </p:nvSpPr>
        <p:spPr>
          <a:xfrm>
            <a:off x="8342631" y="3025140"/>
            <a:ext cx="434975" cy="748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4265" b="1" dirty="0" smtClean="0">
                <a:solidFill>
                  <a:srgbClr val="FF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罪</a:t>
            </a:r>
            <a:endParaRPr lang="zh-CN" altLang="en-US" sz="4265" b="1" dirty="0">
              <a:solidFill>
                <a:srgbClr val="FF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216910" y="5571068"/>
            <a:ext cx="735965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algn="l" defTabSz="914400" rtl="0" eaLnBrk="0" fontAlgn="base" latinLnBrk="0" hangingPunct="0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ea"/>
                <a:ea typeface="+mn-ea"/>
                <a:cs typeface="+mn-cs"/>
              </a:rPr>
              <a:t>cí</a:t>
            </a:r>
            <a:endParaRPr kumimoji="0" lang="en-US" altLang="zh-CN" sz="3200" b="1" i="0" u="none" strike="noStrike" kern="1200" cap="none" spc="0" normalizeH="0" baseline="0" noProof="0" dirty="0" err="1" smtClean="0">
              <a:ln>
                <a:noFill/>
              </a:ln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pic>
        <p:nvPicPr>
          <p:cNvPr id="11" name="Picture 2" descr="http://pic5.huitu.com/res/20121130/1677_20121130122237832200_1.jpg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1315086" y="2950633"/>
            <a:ext cx="785495" cy="1122680"/>
          </a:xfrm>
          <a:prstGeom prst="rect">
            <a:avLst/>
          </a:prstGeom>
          <a:noFill/>
        </p:spPr>
      </p:pic>
      <p:sp>
        <p:nvSpPr>
          <p:cNvPr id="12" name="文本框 5"/>
          <p:cNvSpPr txBox="1"/>
          <p:nvPr/>
        </p:nvSpPr>
        <p:spPr>
          <a:xfrm>
            <a:off x="1433830" y="2929467"/>
            <a:ext cx="434975" cy="748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4265" b="1" dirty="0">
                <a:solidFill>
                  <a:srgbClr val="FF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抵</a:t>
            </a:r>
            <a:endParaRPr lang="zh-CN" altLang="en-US" sz="4265" b="1" dirty="0">
              <a:solidFill>
                <a:srgbClr val="FF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13" name="Picture 2" descr="http://pic5.huitu.com/res/20121130/1677_20121130122237832200_1.jpg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3192145" y="2950633"/>
            <a:ext cx="785495" cy="1122680"/>
          </a:xfrm>
          <a:prstGeom prst="rect">
            <a:avLst/>
          </a:prstGeom>
          <a:noFill/>
        </p:spPr>
      </p:pic>
      <p:sp>
        <p:nvSpPr>
          <p:cNvPr id="14" name="文本框 5"/>
          <p:cNvSpPr txBox="1"/>
          <p:nvPr/>
        </p:nvSpPr>
        <p:spPr>
          <a:xfrm>
            <a:off x="3310891" y="3025140"/>
            <a:ext cx="434975" cy="748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4265" b="1" dirty="0">
                <a:solidFill>
                  <a:srgbClr val="FF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辞</a:t>
            </a:r>
            <a:endParaRPr lang="zh-CN" altLang="en-US" sz="4265" b="1" dirty="0">
              <a:solidFill>
                <a:srgbClr val="FF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15" name="Picture 2" descr="http://pic5.huitu.com/res/20121130/1677_20121130122237832200_1.jpg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4191000" y="2950633"/>
            <a:ext cx="785495" cy="1122680"/>
          </a:xfrm>
          <a:prstGeom prst="rect">
            <a:avLst/>
          </a:prstGeom>
          <a:noFill/>
        </p:spPr>
      </p:pic>
      <p:sp>
        <p:nvSpPr>
          <p:cNvPr id="18" name="文本框 5"/>
          <p:cNvSpPr txBox="1"/>
          <p:nvPr/>
        </p:nvSpPr>
        <p:spPr>
          <a:xfrm>
            <a:off x="4309746" y="3025140"/>
            <a:ext cx="434975" cy="748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4265" b="1" dirty="0">
                <a:solidFill>
                  <a:srgbClr val="FF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辱</a:t>
            </a:r>
            <a:endParaRPr lang="zh-CN" altLang="en-US" sz="4265" b="1" dirty="0">
              <a:solidFill>
                <a:srgbClr val="FF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22" name="Picture 2" descr="http://pic5.huitu.com/res/20121130/1677_20121130122237832200_1.jpg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7223125" y="2950633"/>
            <a:ext cx="785495" cy="1122680"/>
          </a:xfrm>
          <a:prstGeom prst="rect">
            <a:avLst/>
          </a:prstGeom>
          <a:noFill/>
        </p:spPr>
      </p:pic>
      <p:sp>
        <p:nvSpPr>
          <p:cNvPr id="30" name="文本框 5"/>
          <p:cNvSpPr txBox="1"/>
          <p:nvPr/>
        </p:nvSpPr>
        <p:spPr>
          <a:xfrm>
            <a:off x="7331710" y="3047153"/>
            <a:ext cx="434975" cy="748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4265" b="1" dirty="0">
                <a:solidFill>
                  <a:srgbClr val="FF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袍</a:t>
            </a:r>
            <a:endParaRPr lang="zh-CN" altLang="en-US" sz="4265" b="1" dirty="0">
              <a:solidFill>
                <a:srgbClr val="FF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80" name="矩形 79"/>
          <p:cNvSpPr/>
          <p:nvPr/>
        </p:nvSpPr>
        <p:spPr>
          <a:xfrm>
            <a:off x="6832600" y="4496648"/>
            <a:ext cx="78549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3200" b="1" dirty="0" err="1" smtClean="0">
                <a:solidFill>
                  <a:schemeClr val="tx1"/>
                </a:solidFill>
                <a:latin typeface="+mn-ea"/>
                <a:ea typeface="+mn-ea"/>
                <a:sym typeface="+mn-ea"/>
              </a:rPr>
              <a:t>nuò</a:t>
            </a:r>
            <a:endParaRPr kumimoji="0" lang="en-US" altLang="zh-CN" sz="3200" b="1" i="0" u="none" strike="noStrike" kern="1200" cap="none" spc="0" normalizeH="0" baseline="0" noProof="0" dirty="0" err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4008756" y="5425441"/>
            <a:ext cx="735965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3200" b="1" noProof="0" dirty="0" err="1" smtClean="0">
                <a:ln>
                  <a:noFill/>
                </a:ln>
                <a:effectLst/>
                <a:uLnTx/>
                <a:uFillTx/>
                <a:latin typeface="+mn-ea"/>
                <a:ea typeface="+mn-ea"/>
                <a:sym typeface="+mn-ea"/>
              </a:rPr>
              <a:t>rǔ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82" name="矩形 81"/>
          <p:cNvSpPr/>
          <p:nvPr/>
        </p:nvSpPr>
        <p:spPr>
          <a:xfrm>
            <a:off x="7331076" y="5408508"/>
            <a:ext cx="7359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3200" b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sym typeface="+mn-ea"/>
              </a:rPr>
              <a:t>páo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28 0.031379 C 0.002738 0.044959 0.003608 0.058859 0.005168 0.073689 C 0.006728 0.185169 0.007248 0.296969 0.009688 0.407529 C 0.010548 0.437179 0.010728 0.458489 0.013328 0.485359 C 0.013848 0.522109 0.017318 0.544039 0.010728 0.563189 C 0.011068 0.567199 0.010728 0.575229 0.011588 0.575229 C 0.014718 0.575229 0.014198 0.524579 0.014198 0.523959 " pathEditMode="relative" rAng="0" ptsTypes="ffffffA">
                                      <p:cBhvr>
                                        <p:cTn id="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0" y="2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658 0.027057 C 0.008818 0.048987 0.010908 0.071837 0.014028 0.095307 C 0.017498 0.118167 0.023748 0.137927 0.027228 0.160787 C 0.037298 0.230267 0.023228 0.152137 0.035208 0.216377 C 0.036948 0.241387 0.038858 0.264247 0.041808 0.288337 C 0.046148 0.386227 0.031568 0.491237 0.046668 0.584197 C 0.047188 0.573697 0.048748 0.564117 0.048748 0.554237 C 0.048748 0.538177 0.045278 0.526437 0.045278 0.511618 " pathEditMode="relative" rAng="0" ptsTypes="fffffffA">
                                      <p:cBhvr>
                                        <p:cTn id="1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0" y="27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53243E-7 C 0.00191 0.03552 0.00556 0.07535 0.01493 0.1084 C 0.02188 0.16708 0.02622 0.22668 0.03229 0.28629 C 0.0342 0.44348 0.02118 0.45244 0.04757 0.54324 " pathEditMode="relative" rAng="0" ptsTypes="fffA">
                                      <p:cBhvr>
                                        <p:cTn id="14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0" y="27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02471 C 0.004 0.0593 0.00816 0.09821 0.01927 0.13002 C 0.02761 0.18746 0.03282 0.24552 0.03993 0.30358 C 0.04236 0.45645 0.02674 0.4651 0.05799 0.55374 " pathEditMode="relative" rAng="0" ptsTypes="fffA">
                                      <p:cBhvr>
                                        <p:cTn id="18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0" y="26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53243E-7 C 0.00156 0.03459 0.00399 0.07319 0.01059 0.10562 C 0.01562 0.16275 0.01857 0.22082 0.02309 0.27888 C 0.02448 0.43206 0.01493 0.4404 0.03403 0.52903 " pathEditMode="relative" rAng="0" ptsTypes="fffA">
                                      <p:cBhvr>
                                        <p:cTn id="22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0" y="26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63064E-6 C -0.00104 0.07134 -0.00069 0.11303 -0.0059 0.17542 C -0.00764 0.22792 -0.00885 0.28876 -0.01545 0.33786 C -0.01788 0.3567 -0.02101 0.37276 -0.02361 0.39098 " pathEditMode="relative" rAng="0" ptsTypes="fffA">
                                      <p:cBhvr>
                                        <p:cTn id="26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0" y="19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3243E-7 C 0.00191 0.03582 0.00521 0.07535 0.01355 0.1084 C 0.01997 0.16739 0.02379 0.22699 0.02934 0.2866 C 0.03108 0.44348 0.01927 0.45213 0.04306 0.54324 " pathEditMode="relative" rAng="0" ptsTypes="fffA">
                                      <p:cBhvr>
                                        <p:cTn id="30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0" y="27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16306E-6 C -0.0007 0.07629 -0.0007 0.12107 -0.00313 0.18777 C -0.00417 0.24429 -0.00469 0.30945 -0.00816 0.36196 C -0.00955 0.38234 -0.01094 0.39932 -0.01216 0.41909 " pathEditMode="relative" rAng="0" ptsTypes="fffA">
                                      <p:cBhvr>
                                        <p:cTn id="34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0" y="20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16306E-6 C -0.00035 0.07351 -0.00035 0.11674 -0.00191 0.18129 C -0.0026 0.23564 -0.00295 0.29895 -0.00503 0.34991 C -0.0059 0.36875 -0.00677 0.38604 -0.00764 0.40488 " pathEditMode="relative" rAng="0" ptsTypes="fffA">
                                      <p:cBhvr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0" y="20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16306E-6 C -0.00122 0.07659 -0.00104 0.12107 -0.00764 0.18777 C -0.0099 0.24429 -0.01146 0.30976 -0.02049 0.36226 C -0.02379 0.38234 -0.02795 0.39963 -0.03143 0.41909 " pathEditMode="relative" rAng="0" ptsTypes="fffA">
                                      <p:cBhvr>
                                        <p:cTn id="42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0" y="20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16306E-6 C -0.00069 0.07134 -0.00052 0.11304 -0.00382 0.17542 C -0.00503 0.22792 -0.00573 0.28876 -0.01042 0.33787 C -0.01198 0.35671 -0.01406 0.37277 -0.0158 0.39099 " pathEditMode="relative" rAng="0" ptsTypes="fffA">
                                      <p:cBhvr>
                                        <p:cTn id="4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0" y="19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16306E-6 C -0.00034 0.07382 -0.00034 0.11705 -0.00208 0.18129 C -0.0026 0.23595 -0.00295 0.29926 -0.00521 0.34991 C -0.00607 0.36937 -0.00712 0.38604 -0.00798 0.40488 " pathEditMode="relative" rAng="0" ptsTypes="fffA">
                                      <p:cBhvr>
                                        <p:cTn id="5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0" y="20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749 -0.003955 C 0.003059 0.067389 0.003229 0.109089 -0.000071 0.171469 C -0.001281 0.223969 -0.001981 0.284809 -0.006671 0.333919 C -0.008231 0.352759 -0.010311 0.368819 -0.012051 0.387039 " pathEditMode="relative" rAng="0" ptsTypes="fffA">
                                      <p:cBhvr>
                                        <p:cTn id="54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0" y="19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16306E-6 C -0.00034 0.07382 -0.00034 0.11705 -0.00208 0.18129 C -0.0026 0.23595 -0.00295 0.29926 -0.00521 0.34991 C -0.00607 0.36937 -0.00712 0.38604 -0.00798 0.40488 " pathEditMode="relative" rAng="0" ptsTypes="fffA">
                                      <p:cBhvr>
                                        <p:cTn id="58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0" y="20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16306E-6 C -0.00035 0.07351 -0.00035 0.11674 -0.00191 0.18129 C -0.0026 0.23564 -0.00295 0.29895 -0.00503 0.34991 C -0.0059 0.36875 -0.00677 0.38604 -0.00764 0.40488 " pathEditMode="relative" rAng="0" ptsTypes="fffA">
                                      <p:cBhvr>
                                        <p:cTn id="6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0" y="20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16306E-6 C -0.00035 0.07351 -0.00035 0.11674 -0.00191 0.18129 C -0.0026 0.23564 -0.00295 0.29895 -0.00503 0.34991 C -0.0059 0.36875 -0.00677 0.38604 -0.00764 0.40488 " pathEditMode="relative" rAng="0" ptsTypes="fffA">
                                      <p:cBhvr>
                                        <p:cTn id="66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0" y="20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0" grpId="0"/>
      <p:bldP spid="62" grpId="0"/>
      <p:bldP spid="64" grpId="0"/>
      <p:bldP spid="66" grpId="0"/>
      <p:bldP spid="68" grpId="0"/>
      <p:bldP spid="70" grpId="0"/>
      <p:bldP spid="72" grpId="0"/>
      <p:bldP spid="74" grpId="0"/>
      <p:bldP spid="76" grpId="0"/>
      <p:bldP spid="78" grpId="0"/>
      <p:bldP spid="5" grpId="0"/>
      <p:bldP spid="5" grpId="1"/>
      <p:bldP spid="12" grpId="0"/>
      <p:bldP spid="14" grpId="0"/>
      <p:bldP spid="18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520066" y="629074"/>
            <a:ext cx="2040943" cy="83099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eaLnBrk="1" hangingPunct="1"/>
            <a:r>
              <a:rPr lang="zh-CN" altLang="en-US" sz="4800" b="1" u="dbl" dirty="0" smtClean="0">
                <a:solidFill>
                  <a:srgbClr val="92D050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会写字</a:t>
            </a:r>
            <a:endParaRPr lang="zh-CN" altLang="en-US" sz="4800" b="1" u="dbl" dirty="0" smtClean="0">
              <a:solidFill>
                <a:srgbClr val="92D050"/>
              </a:solidFill>
              <a:uFillTx/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  <p:grpSp>
        <p:nvGrpSpPr>
          <p:cNvPr id="252" name="组合 7"/>
          <p:cNvGrpSpPr/>
          <p:nvPr/>
        </p:nvGrpSpPr>
        <p:grpSpPr>
          <a:xfrm>
            <a:off x="935050" y="1854189"/>
            <a:ext cx="836613" cy="1134533"/>
            <a:chOff x="2437" y="2032"/>
            <a:chExt cx="1244" cy="1264"/>
          </a:xfrm>
        </p:grpSpPr>
        <p:sp>
          <p:nvSpPr>
            <p:cNvPr id="253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sz="24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254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255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</p:grpSp>
      <p:sp>
        <p:nvSpPr>
          <p:cNvPr id="256" name="文本框 64"/>
          <p:cNvSpPr txBox="1"/>
          <p:nvPr/>
        </p:nvSpPr>
        <p:spPr>
          <a:xfrm>
            <a:off x="955688" y="1782222"/>
            <a:ext cx="811212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64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召</a:t>
            </a:r>
            <a:endParaRPr lang="zh-CN" altLang="en-US" sz="64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257" name="组合 7"/>
          <p:cNvGrpSpPr/>
          <p:nvPr/>
        </p:nvGrpSpPr>
        <p:grpSpPr>
          <a:xfrm>
            <a:off x="3101989" y="1849956"/>
            <a:ext cx="836612" cy="1134533"/>
            <a:chOff x="2437" y="2032"/>
            <a:chExt cx="1244" cy="1264"/>
          </a:xfrm>
        </p:grpSpPr>
        <p:sp>
          <p:nvSpPr>
            <p:cNvPr id="258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sz="24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259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260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</p:grpSp>
      <p:sp>
        <p:nvSpPr>
          <p:cNvPr id="261" name="文本框 92"/>
          <p:cNvSpPr txBox="1"/>
          <p:nvPr/>
        </p:nvSpPr>
        <p:spPr>
          <a:xfrm>
            <a:off x="3127388" y="1792806"/>
            <a:ext cx="811212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64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议</a:t>
            </a:r>
            <a:endParaRPr lang="zh-CN" altLang="en-US" sz="64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262" name="组合 7"/>
          <p:cNvGrpSpPr/>
          <p:nvPr/>
        </p:nvGrpSpPr>
        <p:grpSpPr>
          <a:xfrm>
            <a:off x="2022489" y="1852073"/>
            <a:ext cx="836612" cy="1134533"/>
            <a:chOff x="2437" y="2032"/>
            <a:chExt cx="1244" cy="1264"/>
          </a:xfrm>
        </p:grpSpPr>
        <p:cxnSp>
          <p:nvCxnSpPr>
            <p:cNvPr id="263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264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sp>
          <p:nvSpPr>
            <p:cNvPr id="265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sz="24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266" name="组合 7"/>
          <p:cNvGrpSpPr/>
          <p:nvPr/>
        </p:nvGrpSpPr>
        <p:grpSpPr>
          <a:xfrm>
            <a:off x="4183075" y="1852073"/>
            <a:ext cx="836613" cy="1134533"/>
            <a:chOff x="2437" y="2032"/>
            <a:chExt cx="1244" cy="1264"/>
          </a:xfrm>
        </p:grpSpPr>
        <p:sp>
          <p:nvSpPr>
            <p:cNvPr id="267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sz="24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268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269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</p:grpSp>
      <p:sp>
        <p:nvSpPr>
          <p:cNvPr id="270" name="文本框 64"/>
          <p:cNvSpPr txBox="1"/>
          <p:nvPr/>
        </p:nvSpPr>
        <p:spPr>
          <a:xfrm>
            <a:off x="4197363" y="1811856"/>
            <a:ext cx="811212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6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宫</a:t>
            </a:r>
            <a:endParaRPr lang="zh-CN" altLang="en-US" sz="64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271" name="组合 7"/>
          <p:cNvGrpSpPr/>
          <p:nvPr/>
        </p:nvGrpSpPr>
        <p:grpSpPr>
          <a:xfrm>
            <a:off x="5262575" y="1854188"/>
            <a:ext cx="836613" cy="1143000"/>
            <a:chOff x="2437" y="2023"/>
            <a:chExt cx="1245" cy="1274"/>
          </a:xfrm>
        </p:grpSpPr>
        <p:sp>
          <p:nvSpPr>
            <p:cNvPr id="272" name="矩形 1"/>
            <p:cNvSpPr/>
            <p:nvPr/>
          </p:nvSpPr>
          <p:spPr>
            <a:xfrm>
              <a:off x="2437" y="2023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sz="24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273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274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</p:grpSp>
      <p:sp>
        <p:nvSpPr>
          <p:cNvPr id="275" name="文本框 86"/>
          <p:cNvSpPr txBox="1"/>
          <p:nvPr/>
        </p:nvSpPr>
        <p:spPr>
          <a:xfrm>
            <a:off x="5281626" y="1801273"/>
            <a:ext cx="811213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64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献</a:t>
            </a:r>
            <a:endParaRPr lang="zh-CN" altLang="en-US" sz="64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76" name="文本框 86"/>
          <p:cNvSpPr txBox="1"/>
          <p:nvPr/>
        </p:nvSpPr>
        <p:spPr>
          <a:xfrm>
            <a:off x="2044713" y="1794922"/>
            <a:ext cx="811212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64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臣</a:t>
            </a:r>
            <a:endParaRPr lang="zh-CN" altLang="en-US" sz="64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277" name="组合 7"/>
          <p:cNvGrpSpPr/>
          <p:nvPr/>
        </p:nvGrpSpPr>
        <p:grpSpPr>
          <a:xfrm>
            <a:off x="6343663" y="1849956"/>
            <a:ext cx="836612" cy="1134533"/>
            <a:chOff x="2437" y="2032"/>
            <a:chExt cx="1244" cy="1264"/>
          </a:xfrm>
        </p:grpSpPr>
        <p:sp>
          <p:nvSpPr>
            <p:cNvPr id="278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sz="24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279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280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</p:grpSp>
      <p:sp>
        <p:nvSpPr>
          <p:cNvPr id="281" name="文本框 64"/>
          <p:cNvSpPr txBox="1"/>
          <p:nvPr/>
        </p:nvSpPr>
        <p:spPr>
          <a:xfrm>
            <a:off x="6357951" y="1809740"/>
            <a:ext cx="811213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6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诺</a:t>
            </a:r>
            <a:endParaRPr lang="zh-CN" altLang="en-US" sz="64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282" name="组合 7"/>
          <p:cNvGrpSpPr/>
          <p:nvPr/>
        </p:nvGrpSpPr>
        <p:grpSpPr>
          <a:xfrm>
            <a:off x="7481908" y="1862655"/>
            <a:ext cx="836612" cy="1143000"/>
            <a:chOff x="2437" y="2023"/>
            <a:chExt cx="1245" cy="1274"/>
          </a:xfrm>
        </p:grpSpPr>
        <p:sp>
          <p:nvSpPr>
            <p:cNvPr id="283" name="矩形 1"/>
            <p:cNvSpPr/>
            <p:nvPr/>
          </p:nvSpPr>
          <p:spPr>
            <a:xfrm>
              <a:off x="2437" y="2023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sz="24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284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285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</p:grpSp>
      <p:sp>
        <p:nvSpPr>
          <p:cNvPr id="286" name="文本框 86"/>
          <p:cNvSpPr txBox="1"/>
          <p:nvPr/>
        </p:nvSpPr>
        <p:spPr>
          <a:xfrm>
            <a:off x="7500958" y="1809740"/>
            <a:ext cx="811212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6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典</a:t>
            </a:r>
            <a:endParaRPr lang="zh-CN" altLang="en-US" sz="64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287" name="组合 42"/>
          <p:cNvGrpSpPr/>
          <p:nvPr/>
        </p:nvGrpSpPr>
        <p:grpSpPr>
          <a:xfrm>
            <a:off x="1973891" y="3812120"/>
            <a:ext cx="836613" cy="1134533"/>
            <a:chOff x="2437" y="2032"/>
            <a:chExt cx="1244" cy="1264"/>
          </a:xfrm>
        </p:grpSpPr>
        <p:sp>
          <p:nvSpPr>
            <p:cNvPr id="288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sz="24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289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290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</p:grpSp>
      <p:sp>
        <p:nvSpPr>
          <p:cNvPr id="291" name="文本框 64"/>
          <p:cNvSpPr txBox="1"/>
          <p:nvPr/>
        </p:nvSpPr>
        <p:spPr>
          <a:xfrm>
            <a:off x="1988179" y="3740153"/>
            <a:ext cx="811212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6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抄</a:t>
            </a:r>
            <a:endParaRPr lang="zh-CN" altLang="en-US" sz="64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292" name="组合 7"/>
          <p:cNvGrpSpPr/>
          <p:nvPr/>
        </p:nvGrpSpPr>
        <p:grpSpPr>
          <a:xfrm>
            <a:off x="4140829" y="3807886"/>
            <a:ext cx="836612" cy="1134533"/>
            <a:chOff x="2437" y="2032"/>
            <a:chExt cx="1244" cy="1264"/>
          </a:xfrm>
        </p:grpSpPr>
        <p:sp>
          <p:nvSpPr>
            <p:cNvPr id="293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sz="24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294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295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</p:grpSp>
      <p:sp>
        <p:nvSpPr>
          <p:cNvPr id="296" name="文本框 92"/>
          <p:cNvSpPr txBox="1"/>
          <p:nvPr/>
        </p:nvSpPr>
        <p:spPr>
          <a:xfrm>
            <a:off x="4159879" y="3750737"/>
            <a:ext cx="811212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6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拒</a:t>
            </a:r>
            <a:endParaRPr lang="zh-CN" altLang="en-US" sz="64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297" name="组合 7"/>
          <p:cNvGrpSpPr/>
          <p:nvPr/>
        </p:nvGrpSpPr>
        <p:grpSpPr>
          <a:xfrm>
            <a:off x="3061330" y="3810004"/>
            <a:ext cx="836612" cy="1134533"/>
            <a:chOff x="2437" y="2032"/>
            <a:chExt cx="1244" cy="1264"/>
          </a:xfrm>
        </p:grpSpPr>
        <p:cxnSp>
          <p:nvCxnSpPr>
            <p:cNvPr id="298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299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sp>
          <p:nvSpPr>
            <p:cNvPr id="300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sz="24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01" name="组合 7"/>
          <p:cNvGrpSpPr/>
          <p:nvPr/>
        </p:nvGrpSpPr>
        <p:grpSpPr>
          <a:xfrm>
            <a:off x="5221916" y="3810004"/>
            <a:ext cx="836613" cy="1134533"/>
            <a:chOff x="2437" y="2032"/>
            <a:chExt cx="1244" cy="1264"/>
          </a:xfrm>
        </p:grpSpPr>
        <p:sp>
          <p:nvSpPr>
            <p:cNvPr id="302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sz="24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303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304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</p:grpSp>
      <p:sp>
        <p:nvSpPr>
          <p:cNvPr id="305" name="文本框 64"/>
          <p:cNvSpPr txBox="1"/>
          <p:nvPr/>
        </p:nvSpPr>
        <p:spPr>
          <a:xfrm>
            <a:off x="5211128" y="3782486"/>
            <a:ext cx="811212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6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荆</a:t>
            </a:r>
            <a:endParaRPr lang="zh-CN" altLang="en-US" sz="64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11" name="文本框 86"/>
          <p:cNvSpPr txBox="1"/>
          <p:nvPr/>
        </p:nvSpPr>
        <p:spPr>
          <a:xfrm>
            <a:off x="3077204" y="3752853"/>
            <a:ext cx="811212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6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怯</a:t>
            </a:r>
            <a:endParaRPr lang="zh-CN" altLang="en-US" sz="64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59" name="组合 42"/>
          <p:cNvGrpSpPr/>
          <p:nvPr/>
        </p:nvGrpSpPr>
        <p:grpSpPr>
          <a:xfrm>
            <a:off x="6199521" y="3839637"/>
            <a:ext cx="836613" cy="1134533"/>
            <a:chOff x="2437" y="2032"/>
            <a:chExt cx="1244" cy="1264"/>
          </a:xfrm>
        </p:grpSpPr>
        <p:sp>
          <p:nvSpPr>
            <p:cNvPr id="60" name="矩形 1"/>
            <p:cNvSpPr/>
            <p:nvPr/>
          </p:nvSpPr>
          <p:spPr>
            <a:xfrm>
              <a:off x="2437" y="2032"/>
              <a:ext cx="1245" cy="1245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/>
              <a:endParaRPr lang="zh-CN" altLang="en-US" sz="24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61" name="直接连接符 4"/>
            <p:cNvCxnSpPr/>
            <p:nvPr/>
          </p:nvCxnSpPr>
          <p:spPr>
            <a:xfrm>
              <a:off x="2437" y="2645"/>
              <a:ext cx="1245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62" name="直接连接符 6"/>
            <p:cNvCxnSpPr/>
            <p:nvPr/>
          </p:nvCxnSpPr>
          <p:spPr>
            <a:xfrm>
              <a:off x="3060" y="2052"/>
              <a:ext cx="0" cy="124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</p:grpSp>
      <p:sp>
        <p:nvSpPr>
          <p:cNvPr id="63" name="文本框 64"/>
          <p:cNvSpPr txBox="1"/>
          <p:nvPr/>
        </p:nvSpPr>
        <p:spPr>
          <a:xfrm>
            <a:off x="6213809" y="3767670"/>
            <a:ext cx="811212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6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罪</a:t>
            </a:r>
            <a:endParaRPr lang="zh-CN" altLang="en-US" sz="64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" grpId="0"/>
      <p:bldP spid="261" grpId="0"/>
      <p:bldP spid="270" grpId="0"/>
      <p:bldP spid="275" grpId="0"/>
      <p:bldP spid="276" grpId="0"/>
      <p:bldP spid="281" grpId="0"/>
      <p:bldP spid="286" grpId="0"/>
      <p:bldP spid="291" grpId="0"/>
      <p:bldP spid="296" grpId="0"/>
      <p:bldP spid="305" grpId="0"/>
      <p:bldP spid="311" grpId="0"/>
      <p:bldP spid="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21336" y="677758"/>
            <a:ext cx="2040943" cy="83099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4800" b="1" u="dbl" dirty="0" smtClean="0">
                <a:solidFill>
                  <a:srgbClr val="92D05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多音字</a:t>
            </a:r>
            <a:endParaRPr lang="zh-CN" altLang="en-US" sz="4800" b="1" u="dbl" dirty="0" smtClean="0">
              <a:solidFill>
                <a:srgbClr val="92D050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00100" y="3714753"/>
            <a:ext cx="7500990" cy="216155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735" b="1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1</a:t>
            </a:r>
            <a:r>
              <a:rPr lang="en-US" altLang="zh-CN" sz="3735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.</a:t>
            </a: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我</a:t>
            </a:r>
            <a:r>
              <a:rPr lang="zh-CN" altLang="en-US" sz="3735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相信</a:t>
            </a: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（     ）经过努力我一定会成功。</a:t>
            </a:r>
            <a:endParaRPr lang="en-US" altLang="zh-CN" sz="3735" b="1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3735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2.</a:t>
            </a: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他的</a:t>
            </a:r>
            <a:r>
              <a:rPr lang="zh-CN" altLang="en-US" sz="3735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相貌</a:t>
            </a: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（     ）随了爸爸。</a:t>
            </a:r>
            <a:endParaRPr lang="zh-CN" altLang="en-US" sz="3735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</p:txBody>
      </p:sp>
      <p:sp>
        <p:nvSpPr>
          <p:cNvPr id="12" name="左大括号 11"/>
          <p:cNvSpPr/>
          <p:nvPr/>
        </p:nvSpPr>
        <p:spPr>
          <a:xfrm>
            <a:off x="2167237" y="1540497"/>
            <a:ext cx="288290" cy="1080135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7" name="文本框 6"/>
          <p:cNvSpPr txBox="1"/>
          <p:nvPr/>
        </p:nvSpPr>
        <p:spPr>
          <a:xfrm>
            <a:off x="1409049" y="1788781"/>
            <a:ext cx="591185" cy="748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4265" b="1" dirty="0" smtClean="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相</a:t>
            </a:r>
            <a:endParaRPr lang="zh-CN" altLang="en-US" sz="4265" b="1" dirty="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000233" y="1428736"/>
            <a:ext cx="5910592" cy="14718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zh-CN" sz="3735" b="1" dirty="0">
                <a:solidFill>
                  <a:srgbClr val="FF00FF"/>
                </a:solidFill>
                <a:latin typeface="+mn-ea"/>
                <a:ea typeface="+mn-ea"/>
                <a:cs typeface="+mn-ea"/>
              </a:rPr>
              <a:t> </a:t>
            </a:r>
            <a:r>
              <a:rPr lang="zh-CN" altLang="en-US" sz="3735" b="1" dirty="0">
                <a:solidFill>
                  <a:srgbClr val="FF00FF"/>
                </a:solidFill>
                <a:latin typeface="+mn-ea"/>
                <a:ea typeface="+mn-ea"/>
                <a:cs typeface="+mn-ea"/>
              </a:rPr>
              <a:t>  </a:t>
            </a:r>
            <a:r>
              <a:rPr lang="en-US" altLang="zh-CN" sz="3735" dirty="0" err="1" smtClean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xiān</a:t>
            </a:r>
            <a:r>
              <a:rPr lang="en-US" altLang="zh-CN" sz="3735" dirty="0" err="1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ea"/>
              </a:rPr>
              <a:t>ɡ</a:t>
            </a:r>
            <a:r>
              <a:rPr lang="en-US" sz="3735" dirty="0" smtClean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  </a:t>
            </a:r>
            <a:r>
              <a:rPr lang="zh-CN" altLang="en-US" sz="3735" b="1" dirty="0" smtClean="0">
                <a:solidFill>
                  <a:schemeClr val="tx1"/>
                </a:solidFill>
                <a:latin typeface="楷体_GB2312" panose="02010609030101010101" charset="-122"/>
                <a:ea typeface="楷体_GB2312" panose="02010609030101010101" charset="-122"/>
                <a:cs typeface="+mn-ea"/>
                <a:sym typeface="+mn-ea"/>
              </a:rPr>
              <a:t>（相互</a:t>
            </a:r>
            <a:r>
              <a:rPr lang="zh-CN" altLang="en-US" sz="3735" b="1" dirty="0" smtClean="0">
                <a:solidFill>
                  <a:schemeClr val="tx1"/>
                </a:solidFill>
                <a:latin typeface="楷体_GB2312" panose="02010609030101010101" charset="-122"/>
                <a:ea typeface="楷体_GB2312" panose="02010609030101010101" charset="-122"/>
                <a:cs typeface="+mn-ea"/>
              </a:rPr>
              <a:t>）（相信）</a:t>
            </a:r>
            <a:endParaRPr lang="zh-CN" altLang="en-US" sz="3735" b="1" dirty="0">
              <a:solidFill>
                <a:schemeClr val="tx1"/>
              </a:solidFill>
              <a:latin typeface="+mn-ea"/>
              <a:ea typeface="+mn-ea"/>
              <a:cs typeface="+mn-ea"/>
            </a:endParaRPr>
          </a:p>
          <a:p>
            <a:pPr algn="l" eaLnBrk="1" hangingPunct="1">
              <a:lnSpc>
                <a:spcPct val="140000"/>
              </a:lnSpc>
            </a:pPr>
            <a:r>
              <a:rPr lang="en-US" sz="3735" dirty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   </a:t>
            </a:r>
            <a:r>
              <a:rPr lang="en-US" altLang="zh-CN" sz="3735" dirty="0" err="1" smtClean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xiàn</a:t>
            </a:r>
            <a:r>
              <a:rPr lang="en-US" altLang="zh-CN" sz="3735" dirty="0" err="1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ea"/>
              </a:rPr>
              <a:t>ɡ</a:t>
            </a:r>
            <a:r>
              <a:rPr lang="en-US" sz="3735" dirty="0" smtClean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  </a:t>
            </a:r>
            <a:r>
              <a:rPr lang="zh-CN" altLang="en-US" sz="3735" b="1" dirty="0" smtClean="0">
                <a:solidFill>
                  <a:schemeClr val="tx1"/>
                </a:solidFill>
                <a:latin typeface="楷体_GB2312" panose="02010609030101010101" charset="-122"/>
                <a:ea typeface="楷体_GB2312" panose="02010609030101010101" charset="-122"/>
                <a:cs typeface="+mn-ea"/>
                <a:sym typeface="+mn-ea"/>
              </a:rPr>
              <a:t>（丞相） </a:t>
            </a:r>
            <a:r>
              <a:rPr lang="en-US" altLang="zh-CN" sz="3735" b="1" dirty="0" smtClean="0">
                <a:solidFill>
                  <a:schemeClr val="tx1"/>
                </a:solidFill>
                <a:latin typeface="楷体_GB2312" panose="02010609030101010101" charset="-122"/>
                <a:ea typeface="楷体_GB2312" panose="02010609030101010101" charset="-122"/>
                <a:cs typeface="+mn-ea"/>
                <a:sym typeface="+mn-ea"/>
              </a:rPr>
              <a:t>(</a:t>
            </a:r>
            <a:r>
              <a:rPr lang="zh-CN" altLang="en-US" sz="3735" b="1" dirty="0" smtClean="0">
                <a:solidFill>
                  <a:schemeClr val="tx1"/>
                </a:solidFill>
                <a:latin typeface="楷体_GB2312" panose="02010609030101010101" charset="-122"/>
                <a:ea typeface="楷体_GB2312" panose="02010609030101010101" charset="-122"/>
                <a:cs typeface="+mn-ea"/>
                <a:sym typeface="+mn-ea"/>
              </a:rPr>
              <a:t>相貌）</a:t>
            </a:r>
            <a:endParaRPr lang="en-US" altLang="zh-CN" sz="3735" b="1" dirty="0">
              <a:solidFill>
                <a:schemeClr val="tx1"/>
              </a:solidFill>
              <a:latin typeface="楷体_GB2312" panose="02010609030101010101" charset="-122"/>
              <a:ea typeface="楷体_GB2312" panose="02010609030101010101" charset="-122"/>
              <a:cs typeface="+mn-ea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214678" y="4476758"/>
            <a:ext cx="1000132" cy="10772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3200" b="1" dirty="0" err="1" smtClean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xiànɡ</a:t>
            </a:r>
            <a:endParaRPr lang="en-US" altLang="en-US" sz="3200" b="1" dirty="0">
              <a:solidFill>
                <a:srgbClr val="FF0000"/>
              </a:solidFill>
              <a:latin typeface="+mn-ea"/>
              <a:ea typeface="+mn-ea"/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857488" y="3714753"/>
            <a:ext cx="1071570" cy="10772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+mn-ea"/>
                <a:ea typeface="+mn-ea"/>
                <a:cs typeface="+mn-ea"/>
                <a:sym typeface="+mn-ea"/>
              </a:rPr>
              <a:t>xiānɡ</a:t>
            </a:r>
            <a:endParaRPr lang="en-US" altLang="en-US" sz="3200" b="1" dirty="0">
              <a:solidFill>
                <a:srgbClr val="FF0000"/>
              </a:solidFill>
              <a:latin typeface="+mn-ea"/>
              <a:ea typeface="+mn-ea"/>
              <a:cs typeface="+mn-ea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 bldLvl="0" animBg="1"/>
      <p:bldP spid="7" grpId="0"/>
      <p:bldP spid="5" grpId="0"/>
      <p:bldP spid="8" grpId="0"/>
      <p:bldP spid="9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4709</Words>
  <Application>WPS 演示</Application>
  <PresentationFormat>全屏显示(4:3)</PresentationFormat>
  <Paragraphs>506</Paragraphs>
  <Slides>47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47</vt:i4>
      </vt:variant>
    </vt:vector>
  </HeadingPairs>
  <TitlesOfParts>
    <vt:vector size="61" baseType="lpstr">
      <vt:lpstr>Arial</vt:lpstr>
      <vt:lpstr>宋体</vt:lpstr>
      <vt:lpstr>Wingdings</vt:lpstr>
      <vt:lpstr>微软雅黑</vt:lpstr>
      <vt:lpstr>黑体</vt:lpstr>
      <vt:lpstr>楷体_GB2312</vt:lpstr>
      <vt:lpstr>新宋体</vt:lpstr>
      <vt:lpstr>楷体</vt:lpstr>
      <vt:lpstr>汉仪旗黑-55</vt:lpstr>
      <vt:lpstr>Arial Unicode MS</vt:lpstr>
      <vt:lpstr>Calibri</vt:lpstr>
      <vt:lpstr>Arial</vt:lpstr>
      <vt:lpstr>Calibri</vt:lpstr>
      <vt:lpstr>第一PPT模板网-WWW.1PPT.COM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creator>第一PPT模板网-WWW.1PPT.COM</dc:creator>
  <cp:keywords>第一PPT模板网-WWW.1PPT.COM</cp:keywords>
  <dc:subject>第一PPT模板网-WWW.1PPT.COM</dc:subject>
  <cp:lastModifiedBy>清菡</cp:lastModifiedBy>
  <cp:revision>29</cp:revision>
  <dcterms:created xsi:type="dcterms:W3CDTF">2019-06-19T02:08:00Z</dcterms:created>
  <dcterms:modified xsi:type="dcterms:W3CDTF">2019-10-23T08:33:51Z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2052-11.1.0.9058</vt:lpwstr>
  </property>
</Properties>
</file>