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4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23619" y="40986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mages.china.cn/attachement/jpg/site1020/20170214/c03fd54abe7d1a0cdb5d1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0" name="WordArt 10"/>
          <p:cNvSpPr>
            <a:spLocks noTextEdit="1"/>
          </p:cNvSpPr>
          <p:nvPr/>
        </p:nvSpPr>
        <p:spPr>
          <a:xfrm>
            <a:off x="1500166" y="839190"/>
            <a:ext cx="6643734" cy="18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endParaRPr lang="zh-CN" altLang="en-US" sz="1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3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楷体_GB2312" panose="02010609030101010101" charset="-122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881187" y="3219873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RJ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部编版</a:t>
            </a: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90044" y="3134360"/>
            <a:ext cx="597662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610973" y="1783927"/>
            <a:ext cx="71755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B367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51943" y="1783928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973" y="1572981"/>
            <a:ext cx="719899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b="1" dirty="0">
                <a:latin typeface="楷体_GB2312" panose="02010609030101010101" charset="-122"/>
                <a:ea typeface="楷体_GB2312" panose="02010609030101010101" charset="-122"/>
              </a:rPr>
              <a:t>12</a:t>
            </a:r>
            <a:r>
              <a:rPr lang="en-US" altLang="zh-CN" sz="66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少年中国说（节选）</a:t>
            </a:r>
            <a:endParaRPr lang="zh-CN" altLang="en-US" sz="5400" b="1" dirty="0" smtClean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910" y="1238236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3" y="1593398"/>
            <a:ext cx="178595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1523988"/>
            <a:ext cx="1143008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37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9" y="1593398"/>
            <a:ext cx="178595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16" y="1619238"/>
            <a:ext cx="1143008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慌</a:t>
            </a:r>
            <a:endParaRPr lang="zh-CN" altLang="en-US" sz="37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8927" y="2571745"/>
            <a:ext cx="2624156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矞矞皇皇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2571745"/>
            <a:ext cx="1928826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富丽堂皇</a:t>
            </a:r>
            <a:endParaRPr lang="zh-CN" altLang="en-US" sz="37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8927" y="3714753"/>
            <a:ext cx="287657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矞矞皇皇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9257" y="3714753"/>
            <a:ext cx="2000264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破败不堪</a:t>
            </a:r>
            <a:endParaRPr lang="zh-CN" altLang="en-US" sz="37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8927" y="4762510"/>
            <a:ext cx="307183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来日方长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7818" y="4762510"/>
            <a:ext cx="2571768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事不宜迟</a:t>
            </a:r>
            <a:endParaRPr lang="zh-CN" altLang="en-US" sz="37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06219" y="650452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14349" y="1525677"/>
          <a:ext cx="7645242" cy="346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相同点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+mn-ea"/>
                        </a:rPr>
                        <a:t>不同点</a:t>
                      </a: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659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惶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en-US" altLang="zh-CN" sz="2665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指心理不安。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惶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恐惧。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228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慌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慌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慌乱。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071538" y="4859451"/>
            <a:ext cx="7232678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 在老师面前不必诚（   ）诚恐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他像被雷击中一样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手脚颧抖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    ）作一团。</a:t>
            </a:r>
            <a:endParaRPr lang="zh-CN" altLang="en-US" sz="32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375125" y="5306501"/>
            <a:ext cx="57150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惶</a:t>
            </a:r>
            <a:endParaRPr lang="en-US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6089637" y="5878005"/>
            <a:ext cx="57150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慌</a:t>
            </a:r>
            <a:endParaRPr lang="en-US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11175" y="6619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728" y="1523988"/>
            <a:ext cx="5572164" cy="32983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少年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3735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3735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735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后生可畏   意气风发  生机勃勃豆蔻年华   风华正茂  朝气蓬勃</a:t>
            </a:r>
            <a:endParaRPr lang="en-US" altLang="zh-CN" sz="3735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500035" y="1525256"/>
            <a:ext cx="56436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课文用哪些事物来形容少年的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28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642910" y="2477762"/>
            <a:ext cx="77153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红日  河出  潜龙  乳虎  鹰隼  奇花  干将 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9110" y="5797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034" y="3430268"/>
            <a:ext cx="7739380" cy="21242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课文描述了少年的责任，作者心中的少年是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，作者在结尾处期待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28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650038" y="4849509"/>
            <a:ext cx="55007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少年的雄起，也就是中国的雄起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42910" y="4406918"/>
            <a:ext cx="30718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国家的未来和希望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4" grpId="0" bldLvl="0" animBg="1"/>
      <p:bldP spid="4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937" y="55710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2907" y="2009767"/>
            <a:ext cx="7358146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第一部分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）写少年的责任。    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第二部分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）写少年是什么样子。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第三部分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到最后）期待少年的雄起。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714348" y="1047734"/>
            <a:ext cx="6572296" cy="1816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3735" b="1" dirty="0">
                <a:solidFill>
                  <a:srgbClr val="00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 smtClean="0">
                <a:latin typeface="+mn-ea"/>
                <a:ea typeface="+mn-ea"/>
                <a:cs typeface="+mn-ea"/>
              </a:rPr>
              <a:t>默</a:t>
            </a:r>
            <a:r>
              <a:rPr lang="zh-CN" altLang="en-US" sz="3735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3735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3735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，本文是怎样评价少年的？</a:t>
            </a:r>
            <a:endParaRPr lang="zh-CN" altLang="en-US" sz="3735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625" y="625264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0100" y="3619501"/>
            <a:ext cx="7072362" cy="1241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故今日之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责任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，不在他人，而全在我少年。</a:t>
            </a:r>
            <a:endParaRPr lang="zh-CN" altLang="en-US" sz="426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0034" y="2285993"/>
            <a:ext cx="2500330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总领全文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714744" y="2190742"/>
            <a:ext cx="2357454" cy="1146811"/>
          </a:xfrm>
          <a:prstGeom prst="wedgeRoundRectCallout">
            <a:avLst>
              <a:gd name="adj1" fmla="val -68549"/>
              <a:gd name="adj2" fmla="val 67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职责，重任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71538" y="4286257"/>
            <a:ext cx="6429420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上箭头标注 10"/>
          <p:cNvSpPr/>
          <p:nvPr/>
        </p:nvSpPr>
        <p:spPr>
          <a:xfrm>
            <a:off x="428596" y="4476758"/>
            <a:ext cx="8501090" cy="131699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：所以说今天的责任，不在别人身上，全在我们少年身上。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85787" y="2095491"/>
            <a:ext cx="7643866" cy="20919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少年智则国智，少年富则国富，少年强则国强，少年独立则国独立，少年自由则国自由，少年进步则国进步，少年胜于欧洲则国胜于欧洲，少年雄于地球则国雄于地球。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4676" y="897468"/>
            <a:ext cx="3349623" cy="9131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解释“责任”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2000233" y="5048262"/>
            <a:ext cx="5429288" cy="93599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手法说出少年的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3175" y="5238764"/>
            <a:ext cx="1023938" cy="730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排比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5009" y="5238764"/>
            <a:ext cx="1000132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责任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6" grpId="0" bldLvl="0" animBg="1"/>
      <p:bldP spid="9" grpId="0" bldLvl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/>
          <p:nvPr/>
        </p:nvSpPr>
        <p:spPr>
          <a:xfrm>
            <a:off x="500035" y="1714489"/>
            <a:ext cx="8215370" cy="2221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意思：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少年聪明我国家就聪明，少年富裕我国家就富裕，少年强大我国家就强大，少年独立我国家就独立，少年自由我国家就自由，少年进步我国家就进步，少年胜过欧洲，我国家就胜过欧洲，少年称雄于世界，我国家就称雄于世界。</a:t>
            </a:r>
            <a:endParaRPr lang="zh-CN" altLang="en-US" sz="24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214414" y="2095491"/>
            <a:ext cx="7286676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青春是一首歌，她拨动着我们年轻的心弦；青春是一团火，她点燃了我们沸腾的热血；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青春是一面旗帜，她召唤着我们勇敢前行；青春是一本书，她启迪着我们的智慧和心灵。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114277" y="1009972"/>
            <a:ext cx="9321783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6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6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095492"/>
            <a:ext cx="7500990" cy="3810027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china.cn/attachement/jpg/site1020/20170214/c03fd54abe7d1a0cdb5d1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" y="0"/>
            <a:ext cx="935834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2" name="矩形 4"/>
          <p:cNvSpPr/>
          <p:nvPr/>
        </p:nvSpPr>
        <p:spPr>
          <a:xfrm>
            <a:off x="2714613" y="1333486"/>
            <a:ext cx="3929090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红日初升，其道大光。</a:t>
            </a:r>
            <a:endParaRPr lang="zh-CN" altLang="en-US" sz="3735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2143108" y="4095756"/>
            <a:ext cx="5286412" cy="209551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：红日刚刚升起，道路充满霞光；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59845" y="618491"/>
            <a:ext cx="2926280" cy="862696"/>
            <a:chOff x="166098" y="-209593"/>
            <a:chExt cx="2926280" cy="864395"/>
          </a:xfrm>
        </p:grpSpPr>
        <p:sp>
          <p:nvSpPr>
            <p:cNvPr id="5236" name="文本框 13"/>
            <p:cNvSpPr txBox="1"/>
            <p:nvPr/>
          </p:nvSpPr>
          <p:spPr>
            <a:xfrm>
              <a:off x="166098" y="-209593"/>
              <a:ext cx="2926280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作者简介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57224" y="1428737"/>
            <a:ext cx="7500990" cy="3222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梁启超（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1873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—1929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年），号任公，又号饮冰室主人、中国之新民、自由斋主人。清朝光绪年间举人，中国近代思想家、政治家、教育家、史学家、文学家。戊戌变法（百日维新）领袖之一、中国近代维新派、新法家代表人物。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pconline.com.cn/images/photoblog/6/2/9/0/6290206/200712/29/1198927296276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2" name="矩形 4"/>
          <p:cNvSpPr/>
          <p:nvPr/>
        </p:nvSpPr>
        <p:spPr>
          <a:xfrm>
            <a:off x="428596" y="2666996"/>
            <a:ext cx="4000528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河出伏流，一泻汪洋。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0" y="3810004"/>
            <a:ext cx="6786610" cy="161926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：黄河从地下冒出来，汹涌奔泻浩浩荡荡；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.store.itangyuan.com/p/book/cover/EgbseB2VE_I/Eg6set6vEtAueB-TEgAue0Uw6_HSfMyR3f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2" name="矩形 4"/>
          <p:cNvSpPr/>
          <p:nvPr/>
        </p:nvSpPr>
        <p:spPr>
          <a:xfrm>
            <a:off x="2643175" y="285729"/>
            <a:ext cx="4357718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潜龙腾渊，鳞爪飞扬。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1255395" y="3238500"/>
            <a:ext cx="7888605" cy="209551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：潜龙从深渊中腾跃而起，它的鳞爪舞动飞扬；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p.nanrenwo.net/uploads/allimg/160510/8426-16051010530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2" name="矩形 4"/>
          <p:cNvSpPr/>
          <p:nvPr/>
        </p:nvSpPr>
        <p:spPr>
          <a:xfrm>
            <a:off x="2786050" y="380980"/>
            <a:ext cx="3571900" cy="14718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乳虎啸谷，百兽震惶。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928663" y="4667260"/>
            <a:ext cx="7429520" cy="161926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：小老虎在山谷吼叫，所有的野兽都害怕惊慌。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2571736" y="1047734"/>
            <a:ext cx="3929090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鹰隼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试翼，风尘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吸张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928662" y="4095755"/>
            <a:ext cx="7000924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雄鹰隼鸟振翅欲飞，风和尘土高卷飞扬。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714513" y="2095492"/>
            <a:ext cx="2428892" cy="1238259"/>
          </a:xfrm>
          <a:prstGeom prst="wedgeEllipseCallout">
            <a:avLst>
              <a:gd name="adj1" fmla="val 6067"/>
              <a:gd name="adj2" fmla="val -73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一种凶猛的鸟。 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birdnet.cn/data/attachment/forum/201711/22/203755uz5wk5j19y5j199y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2357422" y="1142985"/>
            <a:ext cx="4000528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奇花初胎，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矞矞皇皇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928662" y="4000504"/>
            <a:ext cx="7215238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奇花刚开始孕起蓓蕾，灿烂明丽茂盛茁壮。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786183" y="2190742"/>
            <a:ext cx="2857520" cy="1619261"/>
          </a:xfrm>
          <a:prstGeom prst="wedgeEllipseCallout">
            <a:avLst>
              <a:gd name="adj1" fmla="val -391"/>
              <a:gd name="adj2" fmla="val -7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华美瑰丽，富丽堂皇。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pconline.com.cn/images/upload/upc/tx/itbbs/1508/10/c8/10927686_1439169079775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0364" y="952484"/>
            <a:ext cx="4000528" cy="1816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干将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zh-CN" altLang="en-US" sz="3735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硎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，有作其芒。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928794" y="2285992"/>
            <a:ext cx="2428892" cy="1714512"/>
          </a:xfrm>
          <a:prstGeom prst="wedgeEllipseCallout">
            <a:avLst>
              <a:gd name="adj1" fmla="val 9493"/>
              <a:gd name="adj2" fmla="val -8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古代宝剑名。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上箭头标注 4"/>
          <p:cNvSpPr/>
          <p:nvPr/>
        </p:nvSpPr>
        <p:spPr>
          <a:xfrm>
            <a:off x="714349" y="4000505"/>
            <a:ext cx="8001056" cy="161926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：宝剑在磨刀石上磨，发出耀眼的光芒。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715009" y="2285992"/>
            <a:ext cx="1857388" cy="1714512"/>
          </a:xfrm>
          <a:prstGeom prst="wedgeEllipseCallout">
            <a:avLst>
              <a:gd name="adj1" fmla="val -114732"/>
              <a:gd name="adj2" fmla="val -8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磨刀石。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03imgmini.eastday.com/mobile/20181008/ad1c7a551d5d4b880b9790ab8769f051_wmk.jpe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7357" y="1428736"/>
            <a:ext cx="5643602" cy="2678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天戴其苍，地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其黄。纵有千古，横有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八荒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。前途似海，来日方长。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28596" y="3905254"/>
            <a:ext cx="5643602" cy="2381267"/>
          </a:xfrm>
          <a:prstGeom prst="wedgeEllipseCallout">
            <a:avLst>
              <a:gd name="adj1" fmla="val -2735"/>
              <a:gd name="adj2" fmla="val -8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将指东、南、西、北、东南、东北、西南、西北八个方向上极远的地方。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929058" y="380980"/>
            <a:ext cx="2928958" cy="952483"/>
          </a:xfrm>
          <a:prstGeom prst="wedgeEllipseCallout">
            <a:avLst>
              <a:gd name="adj1" fmla="val -37401"/>
              <a:gd name="adj2" fmla="val 71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踩、踏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410009" y="607485"/>
            <a:ext cx="2695141" cy="1295343"/>
            <a:chOff x="340723" y="-643091"/>
            <a:chExt cx="2695141" cy="1297893"/>
          </a:xfrm>
        </p:grpSpPr>
        <p:sp>
          <p:nvSpPr>
            <p:cNvPr id="5236" name="文本框 13"/>
            <p:cNvSpPr txBox="1"/>
            <p:nvPr/>
          </p:nvSpPr>
          <p:spPr>
            <a:xfrm>
              <a:off x="340723" y="-643091"/>
              <a:ext cx="2695141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57224" y="2190742"/>
            <a:ext cx="7658735" cy="44088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戊戌变法，又称百日维新、维新变法、维新运动，是晚清时期以康有为、梁启超为代表的维新派人士通过光绪帝进行倡导学习西方，提倡科学文化，改革政治、教育制度，发展农、工、商业等的资产阶级改良运动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9058" y="571481"/>
            <a:ext cx="3920490" cy="14954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知道关于白鹭的知识吗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571472" y="1904989"/>
            <a:ext cx="8143932" cy="3081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句意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735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头顶着苍天，脚踏着大地，从纵的时间看有悠久的历史，从横的空间看有辽阔的疆域。前途象海一般宽广，未来的日子无限远长。</a:t>
            </a:r>
            <a:endParaRPr lang="zh-CN" altLang="en-US" sz="3735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g.daimg.com/uploads/allimg/150707/3-150FH3140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571473" y="2000240"/>
            <a:ext cx="8135938" cy="1586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美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，我少年中国，与天不老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壮哉，我中国少年，与国无疆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811" y="3599181"/>
            <a:ext cx="7922895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3735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428729" y="2666996"/>
            <a:ext cx="7000924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57158" y="761981"/>
            <a:ext cx="2436495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总结全文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4349" y="3429001"/>
            <a:ext cx="2643206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形标注 9"/>
          <p:cNvSpPr/>
          <p:nvPr/>
        </p:nvSpPr>
        <p:spPr>
          <a:xfrm>
            <a:off x="3428992" y="476230"/>
            <a:ext cx="3643338" cy="1333509"/>
          </a:xfrm>
          <a:prstGeom prst="wedgeEllipseCallout">
            <a:avLst>
              <a:gd name="adj1" fmla="val -82589"/>
              <a:gd name="adj2" fmla="val 80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词意：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表示赞叹，相当于“啊”。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571473" y="4000504"/>
            <a:ext cx="8135938" cy="23339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句意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735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美丽啊我的少年中国，将与天地共存不老！雄壮啊我的中国少年，将与祖国万寿无疆！</a:t>
            </a:r>
            <a:endParaRPr lang="zh-CN" altLang="en-US" sz="3735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bldLvl="0" animBg="1"/>
      <p:bldP spid="10" grpId="0" bldLvl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8811" y="3599181"/>
            <a:ext cx="7922895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3735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42910" y="3047998"/>
            <a:ext cx="7858180" cy="190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将对少年的期待作为结尾，表达了作者对国家未来的深深期待，表达了作者的爱国之情，照应开头，深化主题。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232" y="1619238"/>
            <a:ext cx="6436377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：这样结尾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有什么好处？</a:t>
            </a:r>
            <a:endParaRPr lang="zh-CN" altLang="en-US" sz="373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ldLvl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icm.photophoto.cn/008/053/002/053002003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181" y="1427480"/>
            <a:ext cx="8306435" cy="486664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857324" y="2000240"/>
            <a:ext cx="214314" cy="3714776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4929159" y="2571744"/>
            <a:ext cx="285752" cy="2571768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169" y="668867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33061" y="2857496"/>
            <a:ext cx="615553" cy="1863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少年中国说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14" y="1714489"/>
            <a:ext cx="2643206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少年的责任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00200" y="3333750"/>
            <a:ext cx="3143272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少年是什么样子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71639" y="5048262"/>
            <a:ext cx="2857520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期待少年的雄起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14910" y="2000241"/>
            <a:ext cx="3929090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红日初升 河出伏流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14910" y="2762246"/>
            <a:ext cx="3643338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潜龙腾渊 乳虎啸林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14910" y="3619502"/>
            <a:ext cx="3714776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鹰隼试翼 奇花初胎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214910" y="4476758"/>
            <a:ext cx="3786214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干将发硎 有作其芒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0" grpId="0" autoUpdateAnimBg="0"/>
      <p:bldP spid="11" grpId="0"/>
      <p:bldP spid="13" grpId="0"/>
      <p:bldP spid="16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56139" y="989638"/>
            <a:ext cx="4197350" cy="637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运用排比的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修辞手法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809740"/>
            <a:ext cx="8270875" cy="12359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0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排比</a:t>
            </a:r>
            <a:r>
              <a:rPr lang="zh-CN" altLang="en-US" sz="20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“少年智则国智，少年富则国富，少年强则国强。”</a:t>
            </a:r>
            <a:r>
              <a:rPr lang="zh-CN" altLang="en-US" sz="20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这句话是用排比来抒情，节奏和谐，显得感情洋溢、气势更为强烈。作者通过这种方式表达对少年的期待。</a:t>
            </a:r>
            <a:endParaRPr lang="zh-CN" altLang="en-US" sz="20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720368" y="261281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3905254"/>
            <a:ext cx="7929618" cy="140519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】小溪是勇敢的，它不畏高山峻岭的阻隔，不畏脚下道路的崎岖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勇往直前。大树是坚强的，它不畏狂风暴雨的打击，不畏严寒酷暑的煎熬，昂首屹立。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858" y="205105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1714480" y="1619237"/>
            <a:ext cx="6215106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  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读陆放翁集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[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]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梁启超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辜负胸中十万兵，百无聊赖以诗鸣。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谁怜爱国千行泪，说到胡尘意不平。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5" y="952484"/>
            <a:ext cx="257176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选字填空。</a:t>
            </a:r>
            <a:endParaRPr lang="zh-CN" altLang="en-US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3000"/>
              </a:spcBef>
            </a:pP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602" y="28130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910" y="3714753"/>
            <a:ext cx="62865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把下面的句子补充完整。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7595" y="296545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809740"/>
            <a:ext cx="151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  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9" y="2452681"/>
            <a:ext cx="6658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）（    ）洪    岛（    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代（    ）  （    ）水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3" y="180974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  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4547" y="245268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13" y="3024185"/>
            <a:ext cx="65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629" y="245268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屿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3024185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42976" y="4953011"/>
            <a:ext cx="1822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百兽震惶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72198" y="5048261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风尘吸张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28992" y="4286256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鳞爪飞扬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785787" y="4476758"/>
            <a:ext cx="7858180" cy="1524011"/>
          </a:xfrm>
          <a:prstGeom prst="rect">
            <a:avLst/>
          </a:prstGeom>
          <a:noFill/>
          <a:ln>
            <a:miter lim="800000"/>
          </a:ln>
        </p:spPr>
        <p:txBody>
          <a:bodyPr vert="horz" lIns="121920" tIns="60960" rIns="121920" bIns="60960" rtlCol="0">
            <a:noAutofit/>
          </a:bodyPr>
          <a:lstStyle>
            <a:defPPr>
              <a:defRPr lang="zh-CN"/>
            </a:defPPr>
            <a:lvl1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 sz="3200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潜龙腾渊，（        ）；乳虎啸谷，（        ）；鹰隼试翼，（        ）。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3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2757516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3735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3735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735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仿写句子。</a:t>
            </a:r>
            <a:endParaRPr lang="en-US" altLang="zh-CN" sz="373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349" y="2356491"/>
            <a:ext cx="7786742" cy="12840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   “少年智则国智，少年富则国富，少年强则国强”这句话是运用了（　 　）的修辞。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14876" y="2762246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排比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857224" y="4000505"/>
            <a:ext cx="735811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   太阳无语，却放射出光辉；高山无语，却体现出巍峨；大地无语，却展示出广博。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13.nipic.com/20110316/6690394_153631646131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428596" y="1428736"/>
            <a:ext cx="8424863" cy="13049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宋体" panose="02010600030101010101" pitchFamily="2" charset="-122"/>
              </a:rPr>
              <a:t>正确、流利地朗读课文，做到连贯而有气势。背诵课文。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333750"/>
            <a:ext cx="8036560" cy="2336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32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</a:t>
            </a:r>
            <a:r>
              <a:rPr lang="zh-CN" altLang="en-US" sz="32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是一篇演讲性质的课文，朗读时要注意跌宕起伏，声音洪亮，语气干练大方，读出作者多少年的期待，表达作者爱国情怀。。</a:t>
            </a:r>
            <a:endParaRPr lang="zh-CN" altLang="en-US" sz="32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810" y="677122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1473" y="952484"/>
            <a:ext cx="8072494" cy="13049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宋体" panose="02010600030101010101" pitchFamily="2" charset="-122"/>
              </a:rPr>
              <a:t>结合注释说说课文的意思，再回答下面的问题。</a:t>
            </a:r>
            <a:endParaRPr lang="zh-CN" altLang="en-US" sz="3200" b="1" dirty="0" smtClean="0">
              <a:latin typeface="宋体" panose="02010600030101010101" pitchFamily="2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071538" y="2285993"/>
            <a:ext cx="7143800" cy="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课文用哪些事物来赞美少年中国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少年中国和中国少年之间有什么联系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28663" y="2095492"/>
            <a:ext cx="7358114" cy="1619261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3" y="3810004"/>
            <a:ext cx="8036560" cy="15739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红日初升、河出伏流、潜龙腾渊、乳虎啸谷、鹰隼试翼、奇花初胎、干将发硎。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中国少年强大，我们的少年中国才会强大。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ldLvl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/>
          <p:nvPr/>
        </p:nvSpPr>
        <p:spPr>
          <a:xfrm>
            <a:off x="571473" y="1142985"/>
            <a:ext cx="4643470" cy="15867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735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和同学集体朗诵课文。</a:t>
            </a:r>
            <a:endParaRPr lang="zh-CN" altLang="en-US" sz="373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73" y="2285993"/>
            <a:ext cx="8001056" cy="28011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朗诵指导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735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可以熟读课文后，全班同学一起朗诵，展示这篇课文磅礴大气的情怀。</a:t>
            </a:r>
            <a:endParaRPr lang="zh-CN" altLang="en-US" sz="3735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85787" y="1619238"/>
            <a:ext cx="7786742" cy="26536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描写少年的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课下观察周边同学的学习生活，请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你以小短文的形式展示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一下，写出你的同学的精神风貌的特点。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185" y="757133"/>
            <a:ext cx="265970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642910" y="1714488"/>
            <a:ext cx="7775575" cy="4708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少年   责任   一泻汪洋   潜龙腾渊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鳞爪飞扬   百兽震惶   鹰隼   翕张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初胎   干将发硎  地履其黄  美哉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4035" y="699348"/>
            <a:ext cx="202818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42910" y="1714488"/>
            <a:ext cx="8143932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少年   责任   一</a:t>
            </a: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汪洋   潜龙腾渊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鳞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爪飞扬   百兽震</a:t>
            </a: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鹰隼   翕张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  </a:t>
            </a: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干将发硎  地</a:t>
            </a: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其黄  美</a:t>
            </a:r>
            <a:r>
              <a:rPr lang="zh-CN" altLang="en-US" sz="40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86248" y="1333486"/>
            <a:ext cx="9366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2910" y="2381244"/>
            <a:ext cx="9366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57686" y="2476494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huán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08564" y="3248026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80610" y="5143503"/>
            <a:ext cx="93503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zāi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28663" y="3619501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tāi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2" grpId="1"/>
      <p:bldP spid="25" grpId="0"/>
      <p:bldP spid="25" grpId="1"/>
      <p:bldP spid="35" grpId="0"/>
      <p:bldP spid="35" grpId="1"/>
      <p:bldP spid="26" grpId="0"/>
      <p:bldP spid="26" grpId="1"/>
      <p:bldP spid="27" grpId="0"/>
      <p:bldP spid="27" grpId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00166" y="1428737"/>
            <a:ext cx="1285884" cy="1333509"/>
          </a:xfrm>
          <a:prstGeom prst="rect">
            <a:avLst/>
          </a:prstGeom>
          <a:noFill/>
        </p:spPr>
      </p:pic>
      <p:sp>
        <p:nvSpPr>
          <p:cNvPr id="15" name="文本框 14"/>
          <p:cNvSpPr txBox="1"/>
          <p:nvPr/>
        </p:nvSpPr>
        <p:spPr>
          <a:xfrm>
            <a:off x="1714480" y="161923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泻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7206" y="56557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14942" y="1238236"/>
            <a:ext cx="936625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xiè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72330" y="1333486"/>
            <a:ext cx="936625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lín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14942" y="2857497"/>
            <a:ext cx="1714512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huán</a:t>
            </a: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ɡ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7818" y="4476758"/>
            <a:ext cx="1000132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lǚ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15207" y="4762510"/>
            <a:ext cx="935038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zāi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86644" y="3143249"/>
            <a:ext cx="928694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tāi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1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57488" y="2000241"/>
            <a:ext cx="1285884" cy="1333509"/>
          </a:xfrm>
          <a:prstGeom prst="rect">
            <a:avLst/>
          </a:prstGeom>
          <a:noFill/>
        </p:spPr>
      </p:pic>
      <p:sp>
        <p:nvSpPr>
          <p:cNvPr id="52" name="文本框 14"/>
          <p:cNvSpPr txBox="1"/>
          <p:nvPr/>
        </p:nvSpPr>
        <p:spPr>
          <a:xfrm>
            <a:off x="3214678" y="2190741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鳞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3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0034" y="2857497"/>
            <a:ext cx="1285884" cy="1333509"/>
          </a:xfrm>
          <a:prstGeom prst="rect">
            <a:avLst/>
          </a:prstGeom>
          <a:noFill/>
        </p:spPr>
      </p:pic>
      <p:sp>
        <p:nvSpPr>
          <p:cNvPr id="54" name="文本框 14"/>
          <p:cNvSpPr txBox="1"/>
          <p:nvPr/>
        </p:nvSpPr>
        <p:spPr>
          <a:xfrm>
            <a:off x="857224" y="304799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惶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5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00430" y="3524252"/>
            <a:ext cx="1285884" cy="1333509"/>
          </a:xfrm>
          <a:prstGeom prst="rect">
            <a:avLst/>
          </a:prstGeom>
          <a:noFill/>
        </p:spPr>
      </p:pic>
      <p:sp>
        <p:nvSpPr>
          <p:cNvPr id="56" name="文本框 14"/>
          <p:cNvSpPr txBox="1"/>
          <p:nvPr/>
        </p:nvSpPr>
        <p:spPr>
          <a:xfrm>
            <a:off x="3857620" y="3714752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胎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7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57224" y="4286257"/>
            <a:ext cx="1285884" cy="1333509"/>
          </a:xfrm>
          <a:prstGeom prst="rect">
            <a:avLst/>
          </a:prstGeom>
          <a:noFill/>
        </p:spPr>
      </p:pic>
      <p:sp>
        <p:nvSpPr>
          <p:cNvPr id="58" name="文本框 14"/>
          <p:cNvSpPr txBox="1"/>
          <p:nvPr/>
        </p:nvSpPr>
        <p:spPr>
          <a:xfrm>
            <a:off x="1214414" y="447675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履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9" name="Picture 2" descr="http://p1.so.qhimgs1.com/sdr/400__/t016d4b4a9835e5427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28860" y="4953012"/>
            <a:ext cx="1285884" cy="1333509"/>
          </a:xfrm>
          <a:prstGeom prst="rect">
            <a:avLst/>
          </a:prstGeom>
          <a:noFill/>
        </p:spPr>
      </p:pic>
      <p:sp>
        <p:nvSpPr>
          <p:cNvPr id="60" name="文本框 14"/>
          <p:cNvSpPr txBox="1"/>
          <p:nvPr/>
        </p:nvSpPr>
        <p:spPr>
          <a:xfrm>
            <a:off x="2786050" y="5143512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哉</a:t>
            </a:r>
            <a:endParaRPr lang="zh-CN" altLang="en-US" sz="4265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3457E-6 L 0.4059 0.081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679E-6 L 0.43073 0.011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679E-6 L 0.50746 0.096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0988E-6 L 0.39202 0.04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9877E-6 L 0.4684 0.112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3457E-7 L 0.4934 0.05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4" grpId="0"/>
      <p:bldP spid="56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18796" y="63923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803291" y="2385477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823929" y="231351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2970229" y="2381244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2995629" y="232409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1890730" y="2383361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6" name="组合 7"/>
          <p:cNvGrpSpPr/>
          <p:nvPr/>
        </p:nvGrpSpPr>
        <p:grpSpPr>
          <a:xfrm>
            <a:off x="4051316" y="2383361"/>
            <a:ext cx="836613" cy="1134533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4065604" y="234314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1" name="组合 7"/>
          <p:cNvGrpSpPr/>
          <p:nvPr/>
        </p:nvGrpSpPr>
        <p:grpSpPr>
          <a:xfrm>
            <a:off x="5130816" y="2385476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5149866" y="2332561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1912954" y="232621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6211905" y="2381244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6226191" y="2341028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7285054" y="2393097"/>
            <a:ext cx="836612" cy="1134533"/>
            <a:chOff x="2437" y="2032"/>
            <a:chExt cx="1244" cy="1264"/>
          </a:xfrm>
        </p:grpSpPr>
        <p:sp>
          <p:nvSpPr>
            <p:cNvPr id="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" name="文本框 64"/>
          <p:cNvSpPr txBox="1"/>
          <p:nvPr/>
        </p:nvSpPr>
        <p:spPr>
          <a:xfrm>
            <a:off x="7298071" y="2380821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疆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5" grpId="0"/>
      <p:bldP spid="276" grpId="0"/>
      <p:bldP spid="28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9581" y="67775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00" y="3714753"/>
            <a:ext cx="7500990" cy="2161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一大早，小花猫就在太阳下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睡觉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735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妈妈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发觉 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）了林林的变化。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觉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2" y="1428736"/>
            <a:ext cx="5296643" cy="147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ju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é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（发觉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）（觉醒）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735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o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（睡觉） </a:t>
            </a:r>
            <a:r>
              <a:rPr lang="en-US" altLang="zh-CN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735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晃动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）</a:t>
            </a:r>
            <a:endParaRPr lang="en-US" altLang="zh-CN" sz="3735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6116" y="4476758"/>
            <a:ext cx="887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jué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9454" y="3714753"/>
            <a:ext cx="88709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ji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o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785755" y="2000241"/>
            <a:ext cx="2265362" cy="308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矞矞皇皇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 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来日方长</a:t>
            </a:r>
            <a:endParaRPr lang="en-US" altLang="zh-CN" sz="37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419359" y="1579440"/>
            <a:ext cx="2177199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连一连</a:t>
            </a:r>
            <a:r>
              <a:rPr lang="zh-CN" altLang="en-US" sz="426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4143372" y="2095491"/>
            <a:ext cx="4714908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735" b="1" dirty="0" smtClean="0">
                <a:latin typeface="+mn-ea"/>
                <a:ea typeface="+mn-ea"/>
              </a:rPr>
              <a:t>华美瑰丽，富丽堂皇。</a:t>
            </a:r>
            <a:endParaRPr lang="en-US" altLang="zh-CN" sz="3735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735" b="1" dirty="0" smtClean="0">
                <a:latin typeface="+mn-ea"/>
                <a:ea typeface="+mn-ea"/>
              </a:rPr>
              <a:t>恐惧。</a:t>
            </a:r>
            <a:endParaRPr lang="en-US" altLang="zh-CN" sz="3735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735" b="1" dirty="0" smtClean="0">
                <a:latin typeface="+mn-ea"/>
                <a:ea typeface="+mn-ea"/>
              </a:rPr>
              <a:t>液体很快地流。</a:t>
            </a:r>
            <a:endParaRPr lang="zh-CN" altLang="en-US" sz="3735" b="1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735" b="1" dirty="0" smtClean="0">
                <a:latin typeface="+mn-ea"/>
                <a:ea typeface="+mn-ea"/>
              </a:rPr>
              <a:t>表示将来还有机会。</a:t>
            </a:r>
            <a:endParaRPr lang="en-US" altLang="zh-CN" sz="3735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3735" b="1" dirty="0">
              <a:latin typeface="+mn-ea"/>
              <a:ea typeface="+mn-ea"/>
            </a:endParaRPr>
          </a:p>
        </p:txBody>
      </p:sp>
      <p:cxnSp>
        <p:nvCxnSpPr>
          <p:cNvPr id="228" name="直接连接符 227"/>
          <p:cNvCxnSpPr>
            <a:endCxn id="227" idx="1"/>
          </p:cNvCxnSpPr>
          <p:nvPr/>
        </p:nvCxnSpPr>
        <p:spPr>
          <a:xfrm>
            <a:off x="3667110" y="3848518"/>
            <a:ext cx="1857388" cy="13088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flipV="1">
            <a:off x="2491105" y="2372361"/>
            <a:ext cx="1793240" cy="9609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flipV="1">
            <a:off x="2071371" y="3332480"/>
            <a:ext cx="2140585" cy="75692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3390" y="575521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627631" y="4581314"/>
            <a:ext cx="1656715" cy="9567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2783</Words>
  <Application>WPS 演示</Application>
  <PresentationFormat>全屏显示(4:3)</PresentationFormat>
  <Paragraphs>368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黑体</vt:lpstr>
      <vt:lpstr>楷体_GB2312</vt:lpstr>
      <vt:lpstr>新宋体</vt:lpstr>
      <vt:lpstr>楷体</vt:lpstr>
      <vt:lpstr>汉仪旗黑-55</vt:lpstr>
      <vt:lpstr>Arial Unicode MS</vt:lpstr>
      <vt:lpstr>Calibri</vt:lpstr>
      <vt:lpstr>Arial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29</cp:revision>
  <dcterms:created xsi:type="dcterms:W3CDTF">2019-06-19T02:08:00Z</dcterms:created>
  <dcterms:modified xsi:type="dcterms:W3CDTF">2019-10-24T07:58:31Z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